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charts/chart1.xml" ContentType="application/vnd.openxmlformats-officedocument.drawingml.chart+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charts/chart2.xml" ContentType="application/vnd.openxmlformats-officedocument.drawingml.chart+xml"/>
  <Override PartName="/ppt/notesSlides/notesSlide74.xml" ContentType="application/vnd.openxmlformats-officedocument.presentationml.notesSlide+xml"/>
  <Override PartName="/ppt/charts/chart3.xml" ContentType="application/vnd.openxmlformats-officedocument.drawingml.chart+xml"/>
  <Override PartName="/ppt/notesSlides/notesSlide75.xml" ContentType="application/vnd.openxmlformats-officedocument.presentationml.notesSlide+xml"/>
  <Override PartName="/ppt/charts/chart4.xml" ContentType="application/vnd.openxmlformats-officedocument.drawingml.chart+xml"/>
  <Override PartName="/ppt/notesSlides/notesSlide76.xml" ContentType="application/vnd.openxmlformats-officedocument.presentationml.notesSlide+xml"/>
  <Override PartName="/ppt/charts/chart5.xml" ContentType="application/vnd.openxmlformats-officedocument.drawingml.chart+xml"/>
  <Override PartName="/ppt/notesSlides/notesSlide77.xml" ContentType="application/vnd.openxmlformats-officedocument.presentationml.notesSlide+xml"/>
  <Override PartName="/ppt/charts/chart6.xml" ContentType="application/vnd.openxmlformats-officedocument.drawingml.chart+xml"/>
  <Override PartName="/ppt/notesSlides/notesSlide78.xml" ContentType="application/vnd.openxmlformats-officedocument.presentationml.notesSlide+xml"/>
  <Override PartName="/ppt/charts/chart7.xml" ContentType="application/vnd.openxmlformats-officedocument.drawingml.chart+xml"/>
  <Override PartName="/ppt/notesSlides/notesSlide79.xml" ContentType="application/vnd.openxmlformats-officedocument.presentationml.notesSlide+xml"/>
  <Override PartName="/ppt/charts/chart8.xml" ContentType="application/vnd.openxmlformats-officedocument.drawingml.chart+xml"/>
  <Override PartName="/ppt/charts/chart9.xml" ContentType="application/vnd.openxmlformats-officedocument.drawingml.chart+xml"/>
  <Override PartName="/ppt/charts/chart10.xml" ContentType="application/vnd.openxmlformats-officedocument.drawingml.chart+xml"/>
  <Override PartName="/ppt/notesSlides/notesSlide80.xml" ContentType="application/vnd.openxmlformats-officedocument.presentationml.notesSlide+xml"/>
  <Override PartName="/ppt/charts/chart11.xml" ContentType="application/vnd.openxmlformats-officedocument.drawingml.chart+xml"/>
  <Override PartName="/ppt/charts/chart12.xml" ContentType="application/vnd.openxmlformats-officedocument.drawingml.chart+xml"/>
  <Override PartName="/ppt/charts/chart13.xml" ContentType="application/vnd.openxmlformats-officedocument.drawingml.chart+xml"/>
  <Override PartName="/ppt/notesSlides/notesSlide81.xml" ContentType="application/vnd.openxmlformats-officedocument.presentationml.notesSlide+xml"/>
  <Override PartName="/ppt/charts/chart14.xml" ContentType="application/vnd.openxmlformats-officedocument.drawingml.chart+xml"/>
  <Override PartName="/ppt/charts/chart15.xml" ContentType="application/vnd.openxmlformats-officedocument.drawingml.chart+xml"/>
  <Override PartName="/ppt/charts/chart16.xml" ContentType="application/vnd.openxmlformats-officedocument.drawingml.chart+xml"/>
  <Override PartName="/ppt/notesSlides/notesSlide82.xml" ContentType="application/vnd.openxmlformats-officedocument.presentationml.notesSlide+xml"/>
  <Override PartName="/ppt/charts/chart17.xml" ContentType="application/vnd.openxmlformats-officedocument.drawingml.chart+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0.xml" ContentType="application/vnd.openxmlformats-officedocument.presentationml.notesSlide+xml"/>
  <Override PartName="/ppt/notesSlides/notesSlide131.xml" ContentType="application/vnd.openxmlformats-officedocument.presentationml.notesSlide+xml"/>
  <Override PartName="/ppt/notesSlides/notesSlide132.xml" ContentType="application/vnd.openxmlformats-officedocument.presentationml.notesSlide+xml"/>
  <Override PartName="/ppt/notesSlides/notesSlide133.xml" ContentType="application/vnd.openxmlformats-officedocument.presentationml.notesSlide+xml"/>
  <Override PartName="/ppt/notesSlides/notesSlide134.xml" ContentType="application/vnd.openxmlformats-officedocument.presentationml.notesSlide+xml"/>
  <Override PartName="/ppt/notesSlides/notesSlide135.xml" ContentType="application/vnd.openxmlformats-officedocument.presentationml.notesSlide+xml"/>
  <Override PartName="/ppt/notesSlides/notesSlide136.xml" ContentType="application/vnd.openxmlformats-officedocument.presentationml.notesSlide+xml"/>
  <Override PartName="/ppt/notesSlides/notesSlide137.xml" ContentType="application/vnd.openxmlformats-officedocument.presentationml.notesSlide+xml"/>
  <Override PartName="/ppt/notesSlides/notesSlide138.xml" ContentType="application/vnd.openxmlformats-officedocument.presentationml.notesSlide+xml"/>
  <Override PartName="/ppt/notesSlides/notesSlide139.xml" ContentType="application/vnd.openxmlformats-officedocument.presentationml.notesSlide+xml"/>
  <Override PartName="/ppt/notesSlides/notesSlide140.xml" ContentType="application/vnd.openxmlformats-officedocument.presentationml.notesSlide+xml"/>
  <Override PartName="/ppt/notesSlides/notesSlide141.xml" ContentType="application/vnd.openxmlformats-officedocument.presentationml.notesSlide+xml"/>
  <Override PartName="/ppt/notesSlides/notesSlide142.xml" ContentType="application/vnd.openxmlformats-officedocument.presentationml.notesSlide+xml"/>
  <Override PartName="/ppt/notesSlides/notesSlide14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1" r:id="rId1"/>
  </p:sldMasterIdLst>
  <p:notesMasterIdLst>
    <p:notesMasterId r:id="rId145"/>
  </p:notesMasterIdLst>
  <p:handoutMasterIdLst>
    <p:handoutMasterId r:id="rId146"/>
  </p:handoutMasterIdLst>
  <p:sldIdLst>
    <p:sldId id="256" r:id="rId2"/>
    <p:sldId id="334" r:id="rId3"/>
    <p:sldId id="335" r:id="rId4"/>
    <p:sldId id="316" r:id="rId5"/>
    <p:sldId id="257" r:id="rId6"/>
    <p:sldId id="336" r:id="rId7"/>
    <p:sldId id="337" r:id="rId8"/>
    <p:sldId id="338" r:id="rId9"/>
    <p:sldId id="339" r:id="rId10"/>
    <p:sldId id="340" r:id="rId11"/>
    <p:sldId id="341" r:id="rId12"/>
    <p:sldId id="342" r:id="rId13"/>
    <p:sldId id="343" r:id="rId14"/>
    <p:sldId id="344" r:id="rId15"/>
    <p:sldId id="345" r:id="rId16"/>
    <p:sldId id="346" r:id="rId17"/>
    <p:sldId id="347" r:id="rId18"/>
    <p:sldId id="348" r:id="rId19"/>
    <p:sldId id="349" r:id="rId20"/>
    <p:sldId id="350" r:id="rId21"/>
    <p:sldId id="395" r:id="rId22"/>
    <p:sldId id="396" r:id="rId23"/>
    <p:sldId id="351" r:id="rId24"/>
    <p:sldId id="397" r:id="rId25"/>
    <p:sldId id="281" r:id="rId26"/>
    <p:sldId id="285" r:id="rId27"/>
    <p:sldId id="286" r:id="rId28"/>
    <p:sldId id="287" r:id="rId29"/>
    <p:sldId id="293" r:id="rId30"/>
    <p:sldId id="294" r:id="rId31"/>
    <p:sldId id="295" r:id="rId32"/>
    <p:sldId id="288" r:id="rId33"/>
    <p:sldId id="289" r:id="rId34"/>
    <p:sldId id="290" r:id="rId35"/>
    <p:sldId id="352" r:id="rId36"/>
    <p:sldId id="296" r:id="rId37"/>
    <p:sldId id="297" r:id="rId38"/>
    <p:sldId id="298" r:id="rId39"/>
    <p:sldId id="299" r:id="rId40"/>
    <p:sldId id="364" r:id="rId41"/>
    <p:sldId id="291" r:id="rId42"/>
    <p:sldId id="292" r:id="rId43"/>
    <p:sldId id="300" r:id="rId44"/>
    <p:sldId id="365" r:id="rId45"/>
    <p:sldId id="301" r:id="rId46"/>
    <p:sldId id="302" r:id="rId47"/>
    <p:sldId id="303" r:id="rId48"/>
    <p:sldId id="304" r:id="rId49"/>
    <p:sldId id="306" r:id="rId50"/>
    <p:sldId id="307" r:id="rId51"/>
    <p:sldId id="366" r:id="rId52"/>
    <p:sldId id="308" r:id="rId53"/>
    <p:sldId id="311" r:id="rId54"/>
    <p:sldId id="367" r:id="rId55"/>
    <p:sldId id="368" r:id="rId56"/>
    <p:sldId id="309" r:id="rId57"/>
    <p:sldId id="313" r:id="rId58"/>
    <p:sldId id="314" r:id="rId59"/>
    <p:sldId id="369" r:id="rId60"/>
    <p:sldId id="312" r:id="rId61"/>
    <p:sldId id="282" r:id="rId62"/>
    <p:sldId id="318" r:id="rId63"/>
    <p:sldId id="378" r:id="rId64"/>
    <p:sldId id="372" r:id="rId65"/>
    <p:sldId id="379" r:id="rId66"/>
    <p:sldId id="380" r:id="rId67"/>
    <p:sldId id="319" r:id="rId68"/>
    <p:sldId id="374" r:id="rId69"/>
    <p:sldId id="376" r:id="rId70"/>
    <p:sldId id="382" r:id="rId71"/>
    <p:sldId id="377" r:id="rId72"/>
    <p:sldId id="389" r:id="rId73"/>
    <p:sldId id="381" r:id="rId74"/>
    <p:sldId id="414" r:id="rId75"/>
    <p:sldId id="415" r:id="rId76"/>
    <p:sldId id="390" r:id="rId77"/>
    <p:sldId id="417" r:id="rId78"/>
    <p:sldId id="418" r:id="rId79"/>
    <p:sldId id="391" r:id="rId80"/>
    <p:sldId id="416" r:id="rId81"/>
    <p:sldId id="419" r:id="rId82"/>
    <p:sldId id="392" r:id="rId83"/>
    <p:sldId id="384" r:id="rId84"/>
    <p:sldId id="420" r:id="rId85"/>
    <p:sldId id="421" r:id="rId86"/>
    <p:sldId id="422" r:id="rId87"/>
    <p:sldId id="423" r:id="rId88"/>
    <p:sldId id="383" r:id="rId89"/>
    <p:sldId id="424" r:id="rId90"/>
    <p:sldId id="427" r:id="rId91"/>
    <p:sldId id="426" r:id="rId92"/>
    <p:sldId id="425" r:id="rId93"/>
    <p:sldId id="385" r:id="rId94"/>
    <p:sldId id="387" r:id="rId95"/>
    <p:sldId id="428" r:id="rId96"/>
    <p:sldId id="431" r:id="rId97"/>
    <p:sldId id="430" r:id="rId98"/>
    <p:sldId id="429" r:id="rId99"/>
    <p:sldId id="386" r:id="rId100"/>
    <p:sldId id="432" r:id="rId101"/>
    <p:sldId id="435" r:id="rId102"/>
    <p:sldId id="434" r:id="rId103"/>
    <p:sldId id="433" r:id="rId104"/>
    <p:sldId id="388" r:id="rId105"/>
    <p:sldId id="322" r:id="rId106"/>
    <p:sldId id="323" r:id="rId107"/>
    <p:sldId id="324" r:id="rId108"/>
    <p:sldId id="393" r:id="rId109"/>
    <p:sldId id="283" r:id="rId110"/>
    <p:sldId id="332" r:id="rId111"/>
    <p:sldId id="371" r:id="rId112"/>
    <p:sldId id="284" r:id="rId113"/>
    <p:sldId id="310" r:id="rId114"/>
    <p:sldId id="325" r:id="rId115"/>
    <p:sldId id="326" r:id="rId116"/>
    <p:sldId id="327" r:id="rId117"/>
    <p:sldId id="328" r:id="rId118"/>
    <p:sldId id="329" r:id="rId119"/>
    <p:sldId id="330" r:id="rId120"/>
    <p:sldId id="331" r:id="rId121"/>
    <p:sldId id="353" r:id="rId122"/>
    <p:sldId id="370" r:id="rId123"/>
    <p:sldId id="355" r:id="rId124"/>
    <p:sldId id="356" r:id="rId125"/>
    <p:sldId id="399" r:id="rId126"/>
    <p:sldId id="400" r:id="rId127"/>
    <p:sldId id="401" r:id="rId128"/>
    <p:sldId id="402" r:id="rId129"/>
    <p:sldId id="403" r:id="rId130"/>
    <p:sldId id="442" r:id="rId131"/>
    <p:sldId id="358" r:id="rId132"/>
    <p:sldId id="359" r:id="rId133"/>
    <p:sldId id="360" r:id="rId134"/>
    <p:sldId id="361" r:id="rId135"/>
    <p:sldId id="362" r:id="rId136"/>
    <p:sldId id="363" r:id="rId137"/>
    <p:sldId id="436" r:id="rId138"/>
    <p:sldId id="437" r:id="rId139"/>
    <p:sldId id="438" r:id="rId140"/>
    <p:sldId id="439" r:id="rId141"/>
    <p:sldId id="440" r:id="rId142"/>
    <p:sldId id="441" r:id="rId143"/>
    <p:sldId id="443" r:id="rId144"/>
  </p:sldIdLst>
  <p:sldSz cx="9144000" cy="6858000" type="screen4x3"/>
  <p:notesSz cx="9601200" cy="7315200"/>
  <p:custDataLst>
    <p:tags r:id="rId147"/>
  </p:custDataLst>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loop="1" showNarration="1" useTimings="0">
    <p:kiosk/>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66"/>
    <a:srgbClr val="385D8A"/>
    <a:srgbClr val="00A1DA"/>
    <a:srgbClr val="70AC2E"/>
    <a:srgbClr val="00B800"/>
    <a:srgbClr val="FFFF00"/>
    <a:srgbClr val="FF9900"/>
    <a:srgbClr val="008000"/>
    <a:srgbClr val="996633"/>
    <a:srgbClr val="E1E8F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189" autoAdjust="0"/>
    <p:restoredTop sz="90938" autoAdjust="0"/>
  </p:normalViewPr>
  <p:slideViewPr>
    <p:cSldViewPr>
      <p:cViewPr>
        <p:scale>
          <a:sx n="70" d="100"/>
          <a:sy n="70" d="100"/>
        </p:scale>
        <p:origin x="-1860" y="-822"/>
      </p:cViewPr>
      <p:guideLst>
        <p:guide orient="horz" pos="2160"/>
        <p:guide pos="3600"/>
      </p:guideLst>
    </p:cSldViewPr>
  </p:slideViewPr>
  <p:outlineViewPr>
    <p:cViewPr>
      <p:scale>
        <a:sx n="33" d="100"/>
        <a:sy n="33" d="100"/>
      </p:scale>
      <p:origin x="0" y="4092"/>
    </p:cViewPr>
  </p:outlineViewPr>
  <p:notesTextViewPr>
    <p:cViewPr>
      <p:scale>
        <a:sx n="100" d="100"/>
        <a:sy n="100" d="100"/>
      </p:scale>
      <p:origin x="0" y="0"/>
    </p:cViewPr>
  </p:notesTextViewPr>
  <p:sorterViewPr>
    <p:cViewPr>
      <p:scale>
        <a:sx n="39" d="100"/>
        <a:sy n="39" d="100"/>
      </p:scale>
      <p:origin x="0" y="4548"/>
    </p:cViewPr>
  </p:sorterViewPr>
  <p:notesViewPr>
    <p:cSldViewPr>
      <p:cViewPr varScale="1">
        <p:scale>
          <a:sx n="75" d="100"/>
          <a:sy n="75" d="100"/>
        </p:scale>
        <p:origin x="-1224" y="-90"/>
      </p:cViewPr>
      <p:guideLst>
        <p:guide orient="horz" pos="2304"/>
        <p:guide pos="3024"/>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38" Type="http://schemas.openxmlformats.org/officeDocument/2006/relationships/slide" Target="slides/slide137.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144" Type="http://schemas.openxmlformats.org/officeDocument/2006/relationships/slide" Target="slides/slide143.xml"/><Relationship Id="rId149" Type="http://schemas.openxmlformats.org/officeDocument/2006/relationships/viewProps" Target="viewProps.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150" Type="http://schemas.openxmlformats.org/officeDocument/2006/relationships/theme" Target="theme/theme1.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slide" Target="slides/slide115.xml"/><Relationship Id="rId124" Type="http://schemas.openxmlformats.org/officeDocument/2006/relationships/slide" Target="slides/slide123.xml"/><Relationship Id="rId129" Type="http://schemas.openxmlformats.org/officeDocument/2006/relationships/slide" Target="slides/slide128.xml"/><Relationship Id="rId137" Type="http://schemas.openxmlformats.org/officeDocument/2006/relationships/slide" Target="slides/slide13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32" Type="http://schemas.openxmlformats.org/officeDocument/2006/relationships/slide" Target="slides/slide131.xml"/><Relationship Id="rId140" Type="http://schemas.openxmlformats.org/officeDocument/2006/relationships/slide" Target="slides/slide139.xml"/><Relationship Id="rId145"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30" Type="http://schemas.openxmlformats.org/officeDocument/2006/relationships/slide" Target="slides/slide129.xml"/><Relationship Id="rId135" Type="http://schemas.openxmlformats.org/officeDocument/2006/relationships/slide" Target="slides/slide134.xml"/><Relationship Id="rId143" Type="http://schemas.openxmlformats.org/officeDocument/2006/relationships/slide" Target="slides/slide142.xml"/><Relationship Id="rId148" Type="http://schemas.openxmlformats.org/officeDocument/2006/relationships/presProps" Target="presProps.xml"/><Relationship Id="rId15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handoutMaster" Target="handoutMasters/handoutMaster1.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tags" Target="tags/tag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3" Type="http://schemas.openxmlformats.org/officeDocument/2006/relationships/slide" Target="slides/slide2.xml"/></Relationships>
</file>

<file path=ppt/charts/_rels/chart1.xml.rels><?xml version="1.0" encoding="UTF-8" standalone="yes"?>
<Relationships xmlns="http://schemas.openxmlformats.org/package/2006/relationships"><Relationship Id="rId1" Type="http://schemas.openxmlformats.org/officeDocument/2006/relationships/oleObject" Target="file:///C:\Users\SarBear\Documents\OSU%20PROJECT\Data\L3%20Salinity%20exhib%20graphs.xlsx" TargetMode="External"/></Relationships>
</file>

<file path=ppt/charts/_rels/chart10.xml.rels><?xml version="1.0" encoding="UTF-8" standalone="yes"?>
<Relationships xmlns="http://schemas.openxmlformats.org/package/2006/relationships"><Relationship Id="rId1" Type="http://schemas.openxmlformats.org/officeDocument/2006/relationships/oleObject" Target="file:///C:\Users\SarBear\Documents\OSU%20PROJECT\Data\LOBO%20salinity%20and%20tides.xlsx" TargetMode="External"/></Relationships>
</file>

<file path=ppt/charts/_rels/chart11.xml.rels><?xml version="1.0" encoding="UTF-8" standalone="yes"?>
<Relationships xmlns="http://schemas.openxmlformats.org/package/2006/relationships"><Relationship Id="rId1" Type="http://schemas.openxmlformats.org/officeDocument/2006/relationships/oleObject" Target="file:///C:\Users\SarBear\Documents\OSU%20PROJECT\Data\LOBO%20salinity%20and%20tides.xlsx" TargetMode="External"/></Relationships>
</file>

<file path=ppt/charts/_rels/chart12.xml.rels><?xml version="1.0" encoding="UTF-8" standalone="yes"?>
<Relationships xmlns="http://schemas.openxmlformats.org/package/2006/relationships"><Relationship Id="rId1" Type="http://schemas.openxmlformats.org/officeDocument/2006/relationships/oleObject" Target="file:///C:\Users\SarBear\Documents\OSU%20PROJECT\Data\LOBO%20salinity%20and%20tides.xlsx" TargetMode="External"/></Relationships>
</file>

<file path=ppt/charts/_rels/chart13.xml.rels><?xml version="1.0" encoding="UTF-8" standalone="yes"?>
<Relationships xmlns="http://schemas.openxmlformats.org/package/2006/relationships"><Relationship Id="rId1" Type="http://schemas.openxmlformats.org/officeDocument/2006/relationships/oleObject" Target="file:///C:\Users\SarBear\Documents\OSU%20PROJECT\Data\LOBO%20salinity%20and%20tides.xlsx" TargetMode="External"/></Relationships>
</file>

<file path=ppt/charts/_rels/chart14.xml.rels><?xml version="1.0" encoding="UTF-8" standalone="yes"?>
<Relationships xmlns="http://schemas.openxmlformats.org/package/2006/relationships"><Relationship Id="rId1" Type="http://schemas.openxmlformats.org/officeDocument/2006/relationships/oleObject" Target="file:///C:\Users\SarBear\Documents\OSU%20PROJECT\Data\LOBO%20salinity%20and%20tides.xlsx" TargetMode="External"/></Relationships>
</file>

<file path=ppt/charts/_rels/chart15.xml.rels><?xml version="1.0" encoding="UTF-8" standalone="yes"?>
<Relationships xmlns="http://schemas.openxmlformats.org/package/2006/relationships"><Relationship Id="rId1" Type="http://schemas.openxmlformats.org/officeDocument/2006/relationships/oleObject" Target="file:///C:\Users\SarBear\Documents\OSU%20PROJECT\Data\LOBO%20salinity%20and%20tides.xlsx" TargetMode="External"/></Relationships>
</file>

<file path=ppt/charts/_rels/chart16.xml.rels><?xml version="1.0" encoding="UTF-8" standalone="yes"?>
<Relationships xmlns="http://schemas.openxmlformats.org/package/2006/relationships"><Relationship Id="rId1" Type="http://schemas.openxmlformats.org/officeDocument/2006/relationships/oleObject" Target="file:///C:\Users\SarBear\Documents\OSU%20PROJECT\Data\LOBO%20salinity%20and%20tides.xlsx" TargetMode="External"/></Relationships>
</file>

<file path=ppt/charts/_rels/chart17.xml.rels><?xml version="1.0" encoding="UTF-8" standalone="yes"?>
<Relationships xmlns="http://schemas.openxmlformats.org/package/2006/relationships"><Relationship Id="rId1" Type="http://schemas.openxmlformats.org/officeDocument/2006/relationships/oleObject" Target="file:///C:\Users\SarBear\Documents\OSU%20PROJECT\Data\LOBO%20salinity%20and%20tides.xlsx"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file:///C:\Users\SarBear\Documents\OSU%20PROJECT\Data\LOBO%20salinity%20and%20tides.xlsx" TargetMode="External"/></Relationships>
</file>

<file path=ppt/charts/_rels/chart3.xml.rels><?xml version="1.0" encoding="UTF-8" standalone="yes"?>
<Relationships xmlns="http://schemas.openxmlformats.org/package/2006/relationships"><Relationship Id="rId1" Type="http://schemas.openxmlformats.org/officeDocument/2006/relationships/oleObject" Target="file:///C:\Users\SarBear\Documents\OSU%20PROJECT\Data\LOBO%20salinity%20and%20tides.xlsx" TargetMode="External"/></Relationships>
</file>

<file path=ppt/charts/_rels/chart4.xml.rels><?xml version="1.0" encoding="UTF-8" standalone="yes"?>
<Relationships xmlns="http://schemas.openxmlformats.org/package/2006/relationships"><Relationship Id="rId1" Type="http://schemas.openxmlformats.org/officeDocument/2006/relationships/oleObject" Target="file:///C:\Users\SarBear\Documents\OSU%20PROJECT\Data\LOBO%20salinity%20and%20tides.xlsx" TargetMode="External"/></Relationships>
</file>

<file path=ppt/charts/_rels/chart5.xml.rels><?xml version="1.0" encoding="UTF-8" standalone="yes"?>
<Relationships xmlns="http://schemas.openxmlformats.org/package/2006/relationships"><Relationship Id="rId1" Type="http://schemas.openxmlformats.org/officeDocument/2006/relationships/oleObject" Target="file:///C:\Users\SarBear\Documents\OSU%20PROJECT\Data\LOBO%20salinity%20and%20tides.xlsx" TargetMode="External"/></Relationships>
</file>

<file path=ppt/charts/_rels/chart6.xml.rels><?xml version="1.0" encoding="UTF-8" standalone="yes"?>
<Relationships xmlns="http://schemas.openxmlformats.org/package/2006/relationships"><Relationship Id="rId1" Type="http://schemas.openxmlformats.org/officeDocument/2006/relationships/oleObject" Target="file:///C:\Users\SarBear\Documents\OSU%20PROJECT\Data\LOBO%20salinity%20and%20tides.xlsx" TargetMode="External"/></Relationships>
</file>

<file path=ppt/charts/_rels/chart7.xml.rels><?xml version="1.0" encoding="UTF-8" standalone="yes"?>
<Relationships xmlns="http://schemas.openxmlformats.org/package/2006/relationships"><Relationship Id="rId1" Type="http://schemas.openxmlformats.org/officeDocument/2006/relationships/oleObject" Target="file:///C:\Users\SarBear\Documents\OSU%20PROJECT\Data\LOBO%20salinity%20and%20tides.xlsx" TargetMode="External"/></Relationships>
</file>

<file path=ppt/charts/_rels/chart8.xml.rels><?xml version="1.0" encoding="UTF-8" standalone="yes"?>
<Relationships xmlns="http://schemas.openxmlformats.org/package/2006/relationships"><Relationship Id="rId1" Type="http://schemas.openxmlformats.org/officeDocument/2006/relationships/oleObject" Target="file:///C:\Users\SarBear\Documents\OSU%20PROJECT\Data\LOBO%20salinity%20and%20tides.xlsx" TargetMode="External"/></Relationships>
</file>

<file path=ppt/charts/_rels/chart9.xml.rels><?xml version="1.0" encoding="UTF-8" standalone="yes"?>
<Relationships xmlns="http://schemas.openxmlformats.org/package/2006/relationships"><Relationship Id="rId1" Type="http://schemas.openxmlformats.org/officeDocument/2006/relationships/oleObject" Target="file:///C:\Users\SarBear\Documents\OSU%20PROJECT\Data\LOBO%20salinity%20and%20tides.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6464330292104776"/>
          <c:y val="0.21029657428342774"/>
          <c:w val="0.62783013946371125"/>
          <c:h val="0.5202831324833147"/>
        </c:manualLayout>
      </c:layout>
      <c:scatterChart>
        <c:scatterStyle val="smoothMarker"/>
        <c:varyColors val="0"/>
        <c:ser>
          <c:idx val="0"/>
          <c:order val="0"/>
          <c:spPr>
            <a:ln w="50800">
              <a:solidFill>
                <a:srgbClr val="008000"/>
              </a:solidFill>
            </a:ln>
          </c:spPr>
          <c:marker>
            <c:symbol val="none"/>
          </c:marker>
          <c:xVal>
            <c:numRef>
              <c:f>'[L3 Salinity exhib graphs.xlsx]daily ave data'!$A$350:$A$715</c:f>
              <c:numCache>
                <c:formatCode>m/d/yyyy</c:formatCode>
                <c:ptCount val="366"/>
                <c:pt idx="0">
                  <c:v>39448</c:v>
                </c:pt>
                <c:pt idx="1">
                  <c:v>39449</c:v>
                </c:pt>
                <c:pt idx="2">
                  <c:v>39450</c:v>
                </c:pt>
                <c:pt idx="3">
                  <c:v>39451</c:v>
                </c:pt>
                <c:pt idx="4">
                  <c:v>39452</c:v>
                </c:pt>
                <c:pt idx="5">
                  <c:v>39453</c:v>
                </c:pt>
                <c:pt idx="6">
                  <c:v>39454</c:v>
                </c:pt>
                <c:pt idx="7">
                  <c:v>39455</c:v>
                </c:pt>
                <c:pt idx="8">
                  <c:v>39456</c:v>
                </c:pt>
                <c:pt idx="9">
                  <c:v>39457</c:v>
                </c:pt>
                <c:pt idx="10">
                  <c:v>39458</c:v>
                </c:pt>
                <c:pt idx="11">
                  <c:v>39459</c:v>
                </c:pt>
                <c:pt idx="12">
                  <c:v>39460</c:v>
                </c:pt>
                <c:pt idx="13">
                  <c:v>39461</c:v>
                </c:pt>
                <c:pt idx="14">
                  <c:v>39462</c:v>
                </c:pt>
                <c:pt idx="15">
                  <c:v>39463</c:v>
                </c:pt>
                <c:pt idx="16">
                  <c:v>39464</c:v>
                </c:pt>
                <c:pt idx="17">
                  <c:v>39465</c:v>
                </c:pt>
                <c:pt idx="18">
                  <c:v>39466</c:v>
                </c:pt>
                <c:pt idx="19">
                  <c:v>39467</c:v>
                </c:pt>
                <c:pt idx="20">
                  <c:v>39468</c:v>
                </c:pt>
                <c:pt idx="21">
                  <c:v>39469</c:v>
                </c:pt>
                <c:pt idx="22">
                  <c:v>39470</c:v>
                </c:pt>
                <c:pt idx="23">
                  <c:v>39471</c:v>
                </c:pt>
                <c:pt idx="24">
                  <c:v>39472</c:v>
                </c:pt>
                <c:pt idx="25">
                  <c:v>39473</c:v>
                </c:pt>
                <c:pt idx="26">
                  <c:v>39474</c:v>
                </c:pt>
                <c:pt idx="27">
                  <c:v>39475</c:v>
                </c:pt>
                <c:pt idx="28">
                  <c:v>39476</c:v>
                </c:pt>
                <c:pt idx="29">
                  <c:v>39477</c:v>
                </c:pt>
                <c:pt idx="30">
                  <c:v>39478</c:v>
                </c:pt>
                <c:pt idx="31">
                  <c:v>39479</c:v>
                </c:pt>
                <c:pt idx="32">
                  <c:v>39480</c:v>
                </c:pt>
                <c:pt idx="33">
                  <c:v>39481</c:v>
                </c:pt>
                <c:pt idx="34">
                  <c:v>39482</c:v>
                </c:pt>
                <c:pt idx="35">
                  <c:v>39483</c:v>
                </c:pt>
                <c:pt idx="36">
                  <c:v>39484</c:v>
                </c:pt>
                <c:pt idx="37">
                  <c:v>39485</c:v>
                </c:pt>
                <c:pt idx="38">
                  <c:v>39486</c:v>
                </c:pt>
                <c:pt idx="39">
                  <c:v>39487</c:v>
                </c:pt>
                <c:pt idx="40">
                  <c:v>39488</c:v>
                </c:pt>
                <c:pt idx="41">
                  <c:v>39489</c:v>
                </c:pt>
                <c:pt idx="42">
                  <c:v>39490</c:v>
                </c:pt>
                <c:pt idx="43">
                  <c:v>39491</c:v>
                </c:pt>
                <c:pt idx="44">
                  <c:v>39492</c:v>
                </c:pt>
                <c:pt idx="45">
                  <c:v>39493</c:v>
                </c:pt>
                <c:pt idx="46">
                  <c:v>39494</c:v>
                </c:pt>
                <c:pt idx="47">
                  <c:v>39495</c:v>
                </c:pt>
                <c:pt idx="48">
                  <c:v>39496</c:v>
                </c:pt>
                <c:pt idx="49">
                  <c:v>39497</c:v>
                </c:pt>
                <c:pt idx="50">
                  <c:v>39498</c:v>
                </c:pt>
                <c:pt idx="51">
                  <c:v>39499</c:v>
                </c:pt>
                <c:pt idx="52">
                  <c:v>39500</c:v>
                </c:pt>
                <c:pt idx="53">
                  <c:v>39501</c:v>
                </c:pt>
                <c:pt idx="54">
                  <c:v>39502</c:v>
                </c:pt>
                <c:pt idx="55">
                  <c:v>39503</c:v>
                </c:pt>
                <c:pt idx="56">
                  <c:v>39504</c:v>
                </c:pt>
                <c:pt idx="57">
                  <c:v>39505</c:v>
                </c:pt>
                <c:pt idx="58">
                  <c:v>39506</c:v>
                </c:pt>
                <c:pt idx="59">
                  <c:v>39507</c:v>
                </c:pt>
                <c:pt idx="60">
                  <c:v>39508</c:v>
                </c:pt>
                <c:pt idx="61">
                  <c:v>39509</c:v>
                </c:pt>
                <c:pt idx="62">
                  <c:v>39510</c:v>
                </c:pt>
                <c:pt idx="63">
                  <c:v>39511</c:v>
                </c:pt>
                <c:pt idx="64">
                  <c:v>39512</c:v>
                </c:pt>
                <c:pt idx="65">
                  <c:v>39513</c:v>
                </c:pt>
                <c:pt idx="66">
                  <c:v>39514</c:v>
                </c:pt>
                <c:pt idx="67">
                  <c:v>39515</c:v>
                </c:pt>
                <c:pt idx="68">
                  <c:v>39516</c:v>
                </c:pt>
                <c:pt idx="69">
                  <c:v>39517</c:v>
                </c:pt>
                <c:pt idx="70">
                  <c:v>39518</c:v>
                </c:pt>
                <c:pt idx="71">
                  <c:v>39519</c:v>
                </c:pt>
                <c:pt idx="72">
                  <c:v>39520</c:v>
                </c:pt>
                <c:pt idx="73">
                  <c:v>39521</c:v>
                </c:pt>
                <c:pt idx="74">
                  <c:v>39522</c:v>
                </c:pt>
                <c:pt idx="75">
                  <c:v>39523</c:v>
                </c:pt>
                <c:pt idx="76">
                  <c:v>39524</c:v>
                </c:pt>
                <c:pt idx="77">
                  <c:v>39525</c:v>
                </c:pt>
                <c:pt idx="78">
                  <c:v>39526</c:v>
                </c:pt>
                <c:pt idx="79">
                  <c:v>39527</c:v>
                </c:pt>
                <c:pt idx="80">
                  <c:v>39528</c:v>
                </c:pt>
                <c:pt idx="81">
                  <c:v>39529</c:v>
                </c:pt>
                <c:pt idx="82">
                  <c:v>39530</c:v>
                </c:pt>
                <c:pt idx="83">
                  <c:v>39531</c:v>
                </c:pt>
                <c:pt idx="84">
                  <c:v>39532</c:v>
                </c:pt>
                <c:pt idx="85">
                  <c:v>39533</c:v>
                </c:pt>
                <c:pt idx="86">
                  <c:v>39534</c:v>
                </c:pt>
                <c:pt idx="87">
                  <c:v>39535</c:v>
                </c:pt>
                <c:pt idx="88">
                  <c:v>39536</c:v>
                </c:pt>
                <c:pt idx="89">
                  <c:v>39537</c:v>
                </c:pt>
                <c:pt idx="90">
                  <c:v>39538</c:v>
                </c:pt>
                <c:pt idx="91">
                  <c:v>39539</c:v>
                </c:pt>
                <c:pt idx="92">
                  <c:v>39540</c:v>
                </c:pt>
                <c:pt idx="93">
                  <c:v>39541</c:v>
                </c:pt>
                <c:pt idx="94">
                  <c:v>39542</c:v>
                </c:pt>
                <c:pt idx="95">
                  <c:v>39543</c:v>
                </c:pt>
                <c:pt idx="96">
                  <c:v>39544</c:v>
                </c:pt>
                <c:pt idx="97">
                  <c:v>39545</c:v>
                </c:pt>
                <c:pt idx="98">
                  <c:v>39546</c:v>
                </c:pt>
                <c:pt idx="99">
                  <c:v>39547</c:v>
                </c:pt>
                <c:pt idx="100">
                  <c:v>39548</c:v>
                </c:pt>
                <c:pt idx="101">
                  <c:v>39549</c:v>
                </c:pt>
                <c:pt idx="102">
                  <c:v>39550</c:v>
                </c:pt>
                <c:pt idx="103">
                  <c:v>39551</c:v>
                </c:pt>
                <c:pt idx="104">
                  <c:v>39552</c:v>
                </c:pt>
                <c:pt idx="105">
                  <c:v>39553</c:v>
                </c:pt>
                <c:pt idx="106">
                  <c:v>39554</c:v>
                </c:pt>
                <c:pt idx="107">
                  <c:v>39555</c:v>
                </c:pt>
                <c:pt idx="108">
                  <c:v>39556</c:v>
                </c:pt>
                <c:pt idx="109">
                  <c:v>39557</c:v>
                </c:pt>
                <c:pt idx="110">
                  <c:v>39558</c:v>
                </c:pt>
                <c:pt idx="111">
                  <c:v>39559</c:v>
                </c:pt>
                <c:pt idx="112">
                  <c:v>39560</c:v>
                </c:pt>
                <c:pt idx="113">
                  <c:v>39561</c:v>
                </c:pt>
                <c:pt idx="114">
                  <c:v>39562</c:v>
                </c:pt>
                <c:pt idx="115">
                  <c:v>39563</c:v>
                </c:pt>
                <c:pt idx="116">
                  <c:v>39564</c:v>
                </c:pt>
                <c:pt idx="117">
                  <c:v>39565</c:v>
                </c:pt>
                <c:pt idx="118">
                  <c:v>39566</c:v>
                </c:pt>
                <c:pt idx="119">
                  <c:v>39567</c:v>
                </c:pt>
                <c:pt idx="120">
                  <c:v>39568</c:v>
                </c:pt>
                <c:pt idx="121">
                  <c:v>39569</c:v>
                </c:pt>
                <c:pt idx="122">
                  <c:v>39570</c:v>
                </c:pt>
                <c:pt idx="123">
                  <c:v>39571</c:v>
                </c:pt>
                <c:pt idx="124">
                  <c:v>39572</c:v>
                </c:pt>
                <c:pt idx="125">
                  <c:v>39573</c:v>
                </c:pt>
                <c:pt idx="126">
                  <c:v>39574</c:v>
                </c:pt>
                <c:pt idx="127">
                  <c:v>39575</c:v>
                </c:pt>
                <c:pt idx="128">
                  <c:v>39576</c:v>
                </c:pt>
                <c:pt idx="129">
                  <c:v>39577</c:v>
                </c:pt>
                <c:pt idx="130">
                  <c:v>39578</c:v>
                </c:pt>
                <c:pt idx="131">
                  <c:v>39579</c:v>
                </c:pt>
                <c:pt idx="132">
                  <c:v>39580</c:v>
                </c:pt>
                <c:pt idx="133">
                  <c:v>39581</c:v>
                </c:pt>
                <c:pt idx="134">
                  <c:v>39582</c:v>
                </c:pt>
                <c:pt idx="135">
                  <c:v>39583</c:v>
                </c:pt>
                <c:pt idx="136">
                  <c:v>39584</c:v>
                </c:pt>
                <c:pt idx="137">
                  <c:v>39585</c:v>
                </c:pt>
                <c:pt idx="138">
                  <c:v>39586</c:v>
                </c:pt>
                <c:pt idx="139">
                  <c:v>39587</c:v>
                </c:pt>
                <c:pt idx="140">
                  <c:v>39588</c:v>
                </c:pt>
                <c:pt idx="141">
                  <c:v>39589</c:v>
                </c:pt>
                <c:pt idx="142">
                  <c:v>39590</c:v>
                </c:pt>
                <c:pt idx="143">
                  <c:v>39591</c:v>
                </c:pt>
                <c:pt idx="144">
                  <c:v>39592</c:v>
                </c:pt>
                <c:pt idx="145">
                  <c:v>39593</c:v>
                </c:pt>
                <c:pt idx="146">
                  <c:v>39594</c:v>
                </c:pt>
                <c:pt idx="147">
                  <c:v>39595</c:v>
                </c:pt>
                <c:pt idx="148">
                  <c:v>39596</c:v>
                </c:pt>
                <c:pt idx="149">
                  <c:v>39597</c:v>
                </c:pt>
                <c:pt idx="150">
                  <c:v>39598</c:v>
                </c:pt>
                <c:pt idx="151">
                  <c:v>39599</c:v>
                </c:pt>
                <c:pt idx="152">
                  <c:v>39600</c:v>
                </c:pt>
                <c:pt idx="153">
                  <c:v>39601</c:v>
                </c:pt>
                <c:pt idx="154">
                  <c:v>39602</c:v>
                </c:pt>
                <c:pt idx="155">
                  <c:v>39603</c:v>
                </c:pt>
                <c:pt idx="156">
                  <c:v>39604</c:v>
                </c:pt>
                <c:pt idx="157">
                  <c:v>39605</c:v>
                </c:pt>
                <c:pt idx="158">
                  <c:v>39606</c:v>
                </c:pt>
                <c:pt idx="159">
                  <c:v>39607</c:v>
                </c:pt>
                <c:pt idx="160">
                  <c:v>39608</c:v>
                </c:pt>
                <c:pt idx="161">
                  <c:v>39609</c:v>
                </c:pt>
                <c:pt idx="162">
                  <c:v>39610</c:v>
                </c:pt>
                <c:pt idx="163">
                  <c:v>39611</c:v>
                </c:pt>
                <c:pt idx="164">
                  <c:v>39612</c:v>
                </c:pt>
                <c:pt idx="165">
                  <c:v>39613</c:v>
                </c:pt>
                <c:pt idx="166">
                  <c:v>39614</c:v>
                </c:pt>
                <c:pt idx="167">
                  <c:v>39615</c:v>
                </c:pt>
                <c:pt idx="168">
                  <c:v>39616</c:v>
                </c:pt>
                <c:pt idx="169">
                  <c:v>39617</c:v>
                </c:pt>
                <c:pt idx="170">
                  <c:v>39618</c:v>
                </c:pt>
                <c:pt idx="171">
                  <c:v>39619</c:v>
                </c:pt>
                <c:pt idx="172">
                  <c:v>39620</c:v>
                </c:pt>
                <c:pt idx="173">
                  <c:v>39621</c:v>
                </c:pt>
                <c:pt idx="174">
                  <c:v>39622</c:v>
                </c:pt>
                <c:pt idx="175">
                  <c:v>39623</c:v>
                </c:pt>
                <c:pt idx="176">
                  <c:v>39624</c:v>
                </c:pt>
                <c:pt idx="177">
                  <c:v>39625</c:v>
                </c:pt>
                <c:pt idx="178">
                  <c:v>39626</c:v>
                </c:pt>
                <c:pt idx="179">
                  <c:v>39627</c:v>
                </c:pt>
                <c:pt idx="180">
                  <c:v>39628</c:v>
                </c:pt>
                <c:pt idx="181">
                  <c:v>39629</c:v>
                </c:pt>
                <c:pt idx="182">
                  <c:v>39630</c:v>
                </c:pt>
                <c:pt idx="183">
                  <c:v>39631</c:v>
                </c:pt>
                <c:pt idx="184">
                  <c:v>39632</c:v>
                </c:pt>
                <c:pt idx="185">
                  <c:v>39633</c:v>
                </c:pt>
                <c:pt idx="186">
                  <c:v>39634</c:v>
                </c:pt>
                <c:pt idx="187">
                  <c:v>39635</c:v>
                </c:pt>
                <c:pt idx="188">
                  <c:v>39636</c:v>
                </c:pt>
                <c:pt idx="189">
                  <c:v>39637</c:v>
                </c:pt>
                <c:pt idx="190">
                  <c:v>39638</c:v>
                </c:pt>
                <c:pt idx="191">
                  <c:v>39639</c:v>
                </c:pt>
                <c:pt idx="192">
                  <c:v>39640</c:v>
                </c:pt>
                <c:pt idx="193">
                  <c:v>39641</c:v>
                </c:pt>
                <c:pt idx="194">
                  <c:v>39642</c:v>
                </c:pt>
                <c:pt idx="195">
                  <c:v>39643</c:v>
                </c:pt>
                <c:pt idx="196">
                  <c:v>39644</c:v>
                </c:pt>
                <c:pt idx="197">
                  <c:v>39645</c:v>
                </c:pt>
                <c:pt idx="198">
                  <c:v>39646</c:v>
                </c:pt>
                <c:pt idx="199">
                  <c:v>39647</c:v>
                </c:pt>
                <c:pt idx="200">
                  <c:v>39648</c:v>
                </c:pt>
                <c:pt idx="201">
                  <c:v>39649</c:v>
                </c:pt>
                <c:pt idx="202">
                  <c:v>39650</c:v>
                </c:pt>
                <c:pt idx="203">
                  <c:v>39651</c:v>
                </c:pt>
                <c:pt idx="204">
                  <c:v>39652</c:v>
                </c:pt>
                <c:pt idx="205">
                  <c:v>39653</c:v>
                </c:pt>
                <c:pt idx="206">
                  <c:v>39654</c:v>
                </c:pt>
                <c:pt idx="207">
                  <c:v>39655</c:v>
                </c:pt>
                <c:pt idx="208">
                  <c:v>39656</c:v>
                </c:pt>
                <c:pt idx="209">
                  <c:v>39657</c:v>
                </c:pt>
                <c:pt idx="210">
                  <c:v>39658</c:v>
                </c:pt>
                <c:pt idx="211">
                  <c:v>39659</c:v>
                </c:pt>
                <c:pt idx="212">
                  <c:v>39660</c:v>
                </c:pt>
                <c:pt idx="213">
                  <c:v>39661</c:v>
                </c:pt>
                <c:pt idx="214">
                  <c:v>39662</c:v>
                </c:pt>
                <c:pt idx="215">
                  <c:v>39663</c:v>
                </c:pt>
                <c:pt idx="216">
                  <c:v>39664</c:v>
                </c:pt>
                <c:pt idx="217">
                  <c:v>39665</c:v>
                </c:pt>
                <c:pt idx="218">
                  <c:v>39666</c:v>
                </c:pt>
                <c:pt idx="219">
                  <c:v>39667</c:v>
                </c:pt>
                <c:pt idx="220">
                  <c:v>39668</c:v>
                </c:pt>
                <c:pt idx="221">
                  <c:v>39669</c:v>
                </c:pt>
                <c:pt idx="222">
                  <c:v>39670</c:v>
                </c:pt>
                <c:pt idx="223">
                  <c:v>39671</c:v>
                </c:pt>
                <c:pt idx="224">
                  <c:v>39672</c:v>
                </c:pt>
                <c:pt idx="225">
                  <c:v>39673</c:v>
                </c:pt>
                <c:pt idx="226">
                  <c:v>39674</c:v>
                </c:pt>
                <c:pt idx="227">
                  <c:v>39675</c:v>
                </c:pt>
                <c:pt idx="228">
                  <c:v>39676</c:v>
                </c:pt>
                <c:pt idx="229">
                  <c:v>39677</c:v>
                </c:pt>
                <c:pt idx="230">
                  <c:v>39678</c:v>
                </c:pt>
                <c:pt idx="231">
                  <c:v>39679</c:v>
                </c:pt>
                <c:pt idx="232">
                  <c:v>39680</c:v>
                </c:pt>
                <c:pt idx="233">
                  <c:v>39681</c:v>
                </c:pt>
                <c:pt idx="234">
                  <c:v>39682</c:v>
                </c:pt>
                <c:pt idx="235">
                  <c:v>39683</c:v>
                </c:pt>
                <c:pt idx="236">
                  <c:v>39684</c:v>
                </c:pt>
                <c:pt idx="237">
                  <c:v>39685</c:v>
                </c:pt>
                <c:pt idx="238">
                  <c:v>39686</c:v>
                </c:pt>
                <c:pt idx="239">
                  <c:v>39687</c:v>
                </c:pt>
                <c:pt idx="240">
                  <c:v>39688</c:v>
                </c:pt>
                <c:pt idx="241">
                  <c:v>39689</c:v>
                </c:pt>
                <c:pt idx="242">
                  <c:v>39690</c:v>
                </c:pt>
                <c:pt idx="243">
                  <c:v>39691</c:v>
                </c:pt>
                <c:pt idx="244">
                  <c:v>39692</c:v>
                </c:pt>
                <c:pt idx="245">
                  <c:v>39693</c:v>
                </c:pt>
                <c:pt idx="246">
                  <c:v>39694</c:v>
                </c:pt>
                <c:pt idx="247">
                  <c:v>39695</c:v>
                </c:pt>
                <c:pt idx="248">
                  <c:v>39696</c:v>
                </c:pt>
                <c:pt idx="249">
                  <c:v>39697</c:v>
                </c:pt>
                <c:pt idx="250">
                  <c:v>39698</c:v>
                </c:pt>
                <c:pt idx="251">
                  <c:v>39699</c:v>
                </c:pt>
                <c:pt idx="252">
                  <c:v>39700</c:v>
                </c:pt>
                <c:pt idx="253">
                  <c:v>39701</c:v>
                </c:pt>
                <c:pt idx="254">
                  <c:v>39702</c:v>
                </c:pt>
                <c:pt idx="255">
                  <c:v>39703</c:v>
                </c:pt>
                <c:pt idx="256">
                  <c:v>39704</c:v>
                </c:pt>
                <c:pt idx="257">
                  <c:v>39705</c:v>
                </c:pt>
                <c:pt idx="258">
                  <c:v>39706</c:v>
                </c:pt>
                <c:pt idx="259">
                  <c:v>39707</c:v>
                </c:pt>
                <c:pt idx="260">
                  <c:v>39708</c:v>
                </c:pt>
                <c:pt idx="261">
                  <c:v>39709</c:v>
                </c:pt>
                <c:pt idx="262">
                  <c:v>39710</c:v>
                </c:pt>
                <c:pt idx="263">
                  <c:v>39711</c:v>
                </c:pt>
                <c:pt idx="264">
                  <c:v>39712</c:v>
                </c:pt>
                <c:pt idx="265">
                  <c:v>39713</c:v>
                </c:pt>
                <c:pt idx="266">
                  <c:v>39714</c:v>
                </c:pt>
                <c:pt idx="267">
                  <c:v>39715</c:v>
                </c:pt>
                <c:pt idx="268">
                  <c:v>39716</c:v>
                </c:pt>
                <c:pt idx="269">
                  <c:v>39717</c:v>
                </c:pt>
                <c:pt idx="270">
                  <c:v>39718</c:v>
                </c:pt>
                <c:pt idx="271">
                  <c:v>39719</c:v>
                </c:pt>
                <c:pt idx="272">
                  <c:v>39720</c:v>
                </c:pt>
                <c:pt idx="273">
                  <c:v>39721</c:v>
                </c:pt>
                <c:pt idx="274">
                  <c:v>39722</c:v>
                </c:pt>
                <c:pt idx="275">
                  <c:v>39723</c:v>
                </c:pt>
                <c:pt idx="276">
                  <c:v>39724</c:v>
                </c:pt>
                <c:pt idx="277">
                  <c:v>39725</c:v>
                </c:pt>
                <c:pt idx="278">
                  <c:v>39726</c:v>
                </c:pt>
                <c:pt idx="279">
                  <c:v>39727</c:v>
                </c:pt>
                <c:pt idx="280">
                  <c:v>39728</c:v>
                </c:pt>
                <c:pt idx="281">
                  <c:v>39729</c:v>
                </c:pt>
                <c:pt idx="282">
                  <c:v>39730</c:v>
                </c:pt>
                <c:pt idx="283">
                  <c:v>39731</c:v>
                </c:pt>
                <c:pt idx="284">
                  <c:v>39732</c:v>
                </c:pt>
                <c:pt idx="285">
                  <c:v>39733</c:v>
                </c:pt>
                <c:pt idx="286">
                  <c:v>39734</c:v>
                </c:pt>
                <c:pt idx="287">
                  <c:v>39735</c:v>
                </c:pt>
                <c:pt idx="288">
                  <c:v>39736</c:v>
                </c:pt>
                <c:pt idx="289">
                  <c:v>39737</c:v>
                </c:pt>
                <c:pt idx="290">
                  <c:v>39738</c:v>
                </c:pt>
                <c:pt idx="291">
                  <c:v>39739</c:v>
                </c:pt>
                <c:pt idx="292">
                  <c:v>39740</c:v>
                </c:pt>
                <c:pt idx="293">
                  <c:v>39741</c:v>
                </c:pt>
                <c:pt idx="294">
                  <c:v>39742</c:v>
                </c:pt>
                <c:pt idx="295">
                  <c:v>39743</c:v>
                </c:pt>
                <c:pt idx="296">
                  <c:v>39744</c:v>
                </c:pt>
                <c:pt idx="297">
                  <c:v>39745</c:v>
                </c:pt>
                <c:pt idx="298">
                  <c:v>39746</c:v>
                </c:pt>
                <c:pt idx="299">
                  <c:v>39747</c:v>
                </c:pt>
                <c:pt idx="300">
                  <c:v>39748</c:v>
                </c:pt>
                <c:pt idx="301">
                  <c:v>39749</c:v>
                </c:pt>
                <c:pt idx="302">
                  <c:v>39750</c:v>
                </c:pt>
                <c:pt idx="303">
                  <c:v>39751</c:v>
                </c:pt>
                <c:pt idx="304">
                  <c:v>39752</c:v>
                </c:pt>
                <c:pt idx="305">
                  <c:v>39753</c:v>
                </c:pt>
                <c:pt idx="306">
                  <c:v>39754</c:v>
                </c:pt>
                <c:pt idx="307">
                  <c:v>39755</c:v>
                </c:pt>
                <c:pt idx="308">
                  <c:v>39756</c:v>
                </c:pt>
                <c:pt idx="309">
                  <c:v>39757</c:v>
                </c:pt>
                <c:pt idx="310">
                  <c:v>39758</c:v>
                </c:pt>
                <c:pt idx="311">
                  <c:v>39759</c:v>
                </c:pt>
                <c:pt idx="312">
                  <c:v>39760</c:v>
                </c:pt>
                <c:pt idx="313">
                  <c:v>39761</c:v>
                </c:pt>
                <c:pt idx="314">
                  <c:v>39762</c:v>
                </c:pt>
                <c:pt idx="315">
                  <c:v>39763</c:v>
                </c:pt>
                <c:pt idx="316">
                  <c:v>39764</c:v>
                </c:pt>
                <c:pt idx="317">
                  <c:v>39765</c:v>
                </c:pt>
                <c:pt idx="318">
                  <c:v>39766</c:v>
                </c:pt>
                <c:pt idx="319">
                  <c:v>39767</c:v>
                </c:pt>
                <c:pt idx="320">
                  <c:v>39768</c:v>
                </c:pt>
                <c:pt idx="321">
                  <c:v>39769</c:v>
                </c:pt>
                <c:pt idx="322">
                  <c:v>39770</c:v>
                </c:pt>
                <c:pt idx="323">
                  <c:v>39771</c:v>
                </c:pt>
                <c:pt idx="324">
                  <c:v>39772</c:v>
                </c:pt>
                <c:pt idx="325">
                  <c:v>39773</c:v>
                </c:pt>
                <c:pt idx="326">
                  <c:v>39774</c:v>
                </c:pt>
                <c:pt idx="327">
                  <c:v>39775</c:v>
                </c:pt>
                <c:pt idx="328">
                  <c:v>39776</c:v>
                </c:pt>
                <c:pt idx="329">
                  <c:v>39777</c:v>
                </c:pt>
                <c:pt idx="330">
                  <c:v>39778</c:v>
                </c:pt>
                <c:pt idx="331">
                  <c:v>39779</c:v>
                </c:pt>
                <c:pt idx="332">
                  <c:v>39780</c:v>
                </c:pt>
                <c:pt idx="333">
                  <c:v>39781</c:v>
                </c:pt>
                <c:pt idx="334">
                  <c:v>39782</c:v>
                </c:pt>
                <c:pt idx="335">
                  <c:v>39783</c:v>
                </c:pt>
                <c:pt idx="336">
                  <c:v>39784</c:v>
                </c:pt>
                <c:pt idx="337">
                  <c:v>39785</c:v>
                </c:pt>
                <c:pt idx="338">
                  <c:v>39786</c:v>
                </c:pt>
                <c:pt idx="339">
                  <c:v>39787</c:v>
                </c:pt>
                <c:pt idx="340">
                  <c:v>39788</c:v>
                </c:pt>
                <c:pt idx="341">
                  <c:v>39789</c:v>
                </c:pt>
                <c:pt idx="342">
                  <c:v>39790</c:v>
                </c:pt>
                <c:pt idx="343">
                  <c:v>39791</c:v>
                </c:pt>
                <c:pt idx="344">
                  <c:v>39792</c:v>
                </c:pt>
                <c:pt idx="345">
                  <c:v>39793</c:v>
                </c:pt>
                <c:pt idx="346">
                  <c:v>39794</c:v>
                </c:pt>
                <c:pt idx="347">
                  <c:v>39795</c:v>
                </c:pt>
                <c:pt idx="348">
                  <c:v>39796</c:v>
                </c:pt>
                <c:pt idx="349">
                  <c:v>39797</c:v>
                </c:pt>
                <c:pt idx="350">
                  <c:v>39798</c:v>
                </c:pt>
                <c:pt idx="351">
                  <c:v>39799</c:v>
                </c:pt>
                <c:pt idx="352">
                  <c:v>39800</c:v>
                </c:pt>
                <c:pt idx="353">
                  <c:v>39801</c:v>
                </c:pt>
                <c:pt idx="354">
                  <c:v>39802</c:v>
                </c:pt>
                <c:pt idx="355">
                  <c:v>39803</c:v>
                </c:pt>
                <c:pt idx="356">
                  <c:v>39804</c:v>
                </c:pt>
                <c:pt idx="357">
                  <c:v>39805</c:v>
                </c:pt>
                <c:pt idx="358">
                  <c:v>39806</c:v>
                </c:pt>
                <c:pt idx="359">
                  <c:v>39807</c:v>
                </c:pt>
                <c:pt idx="360">
                  <c:v>39808</c:v>
                </c:pt>
                <c:pt idx="361">
                  <c:v>39809</c:v>
                </c:pt>
                <c:pt idx="362">
                  <c:v>39810</c:v>
                </c:pt>
                <c:pt idx="363">
                  <c:v>39811</c:v>
                </c:pt>
                <c:pt idx="364">
                  <c:v>39812</c:v>
                </c:pt>
                <c:pt idx="365">
                  <c:v>39813</c:v>
                </c:pt>
              </c:numCache>
            </c:numRef>
          </c:xVal>
          <c:yVal>
            <c:numRef>
              <c:f>'[L3 Salinity exhib graphs.xlsx]daily ave data'!$B$350:$B$715</c:f>
              <c:numCache>
                <c:formatCode>General</c:formatCode>
                <c:ptCount val="366"/>
                <c:pt idx="0">
                  <c:v>20.841666666666661</c:v>
                </c:pt>
                <c:pt idx="1">
                  <c:v>22.090434782608693</c:v>
                </c:pt>
                <c:pt idx="2">
                  <c:v>23.583043478260716</c:v>
                </c:pt>
                <c:pt idx="3">
                  <c:v>23.716249999999889</c:v>
                </c:pt>
                <c:pt idx="4">
                  <c:v>23.22166666666666</c:v>
                </c:pt>
                <c:pt idx="5">
                  <c:v>23.793636363636235</c:v>
                </c:pt>
                <c:pt idx="6">
                  <c:v>22.009499999999989</c:v>
                </c:pt>
                <c:pt idx="7">
                  <c:v>22.607826086956631</c:v>
                </c:pt>
                <c:pt idx="8">
                  <c:v>20.844999999999999</c:v>
                </c:pt>
                <c:pt idx="9">
                  <c:v>19.632173913043491</c:v>
                </c:pt>
                <c:pt idx="10">
                  <c:v>19.954999999999988</c:v>
                </c:pt>
                <c:pt idx="11">
                  <c:v>20.406956521739126</c:v>
                </c:pt>
                <c:pt idx="12">
                  <c:v>20.264999999999986</c:v>
                </c:pt>
                <c:pt idx="13">
                  <c:v>20.886521739130426</c:v>
                </c:pt>
                <c:pt idx="14">
                  <c:v>20.55217391304349</c:v>
                </c:pt>
                <c:pt idx="15">
                  <c:v>21.524090909090908</c:v>
                </c:pt>
                <c:pt idx="16">
                  <c:v>23.588333333332983</c:v>
                </c:pt>
                <c:pt idx="17">
                  <c:v>25.766086956521558</c:v>
                </c:pt>
                <c:pt idx="18">
                  <c:v>27.192916666666665</c:v>
                </c:pt>
                <c:pt idx="19">
                  <c:v>28.476250000000004</c:v>
                </c:pt>
                <c:pt idx="20">
                  <c:v>28.955217391304203</c:v>
                </c:pt>
                <c:pt idx="21">
                  <c:v>29.646086956521689</c:v>
                </c:pt>
                <c:pt idx="22">
                  <c:v>30.187499999999989</c:v>
                </c:pt>
                <c:pt idx="23">
                  <c:v>30.264999999999986</c:v>
                </c:pt>
                <c:pt idx="24">
                  <c:v>30.358333333333086</c:v>
                </c:pt>
                <c:pt idx="25">
                  <c:v>30.24</c:v>
                </c:pt>
                <c:pt idx="26">
                  <c:v>29.682916666666657</c:v>
                </c:pt>
                <c:pt idx="27">
                  <c:v>27.503478260869564</c:v>
                </c:pt>
                <c:pt idx="28">
                  <c:v>26.441666666666666</c:v>
                </c:pt>
                <c:pt idx="29">
                  <c:v>20.35260869565219</c:v>
                </c:pt>
                <c:pt idx="30">
                  <c:v>17.292727272726889</c:v>
                </c:pt>
                <c:pt idx="31">
                  <c:v>13.989166666666724</c:v>
                </c:pt>
                <c:pt idx="32">
                  <c:v>14.935</c:v>
                </c:pt>
                <c:pt idx="33">
                  <c:v>14.705000000000002</c:v>
                </c:pt>
                <c:pt idx="34">
                  <c:v>18.321904761904907</c:v>
                </c:pt>
                <c:pt idx="35">
                  <c:v>20.978888888888893</c:v>
                </c:pt>
                <c:pt idx="36">
                  <c:v>22.22727272727273</c:v>
                </c:pt>
                <c:pt idx="37">
                  <c:v>23.276666666666667</c:v>
                </c:pt>
                <c:pt idx="38">
                  <c:v>21.448333333332965</c:v>
                </c:pt>
                <c:pt idx="39">
                  <c:v>22.35000000000003</c:v>
                </c:pt>
                <c:pt idx="40">
                  <c:v>23.126086956521689</c:v>
                </c:pt>
                <c:pt idx="41">
                  <c:v>23.940454545454543</c:v>
                </c:pt>
                <c:pt idx="42">
                  <c:v>24.661304347826093</c:v>
                </c:pt>
                <c:pt idx="43">
                  <c:v>24.987916666666663</c:v>
                </c:pt>
                <c:pt idx="44">
                  <c:v>25.724999999999987</c:v>
                </c:pt>
                <c:pt idx="45">
                  <c:v>26.053913043478257</c:v>
                </c:pt>
                <c:pt idx="46">
                  <c:v>27.20291666666667</c:v>
                </c:pt>
                <c:pt idx="47">
                  <c:v>28.568749999999749</c:v>
                </c:pt>
                <c:pt idx="48">
                  <c:v>29.444166666666664</c:v>
                </c:pt>
                <c:pt idx="49">
                  <c:v>29.545000000000002</c:v>
                </c:pt>
                <c:pt idx="50">
                  <c:v>29.550833333333173</c:v>
                </c:pt>
                <c:pt idx="51">
                  <c:v>29.834999999999997</c:v>
                </c:pt>
                <c:pt idx="52">
                  <c:v>29.771578947368425</c:v>
                </c:pt>
                <c:pt idx="53">
                  <c:v>29.922499999999779</c:v>
                </c:pt>
                <c:pt idx="54">
                  <c:v>29.807083333333289</c:v>
                </c:pt>
                <c:pt idx="55">
                  <c:v>29.157391304347833</c:v>
                </c:pt>
                <c:pt idx="56">
                  <c:v>29.209583333333089</c:v>
                </c:pt>
                <c:pt idx="57">
                  <c:v>28.39041666666667</c:v>
                </c:pt>
                <c:pt idx="58">
                  <c:v>28.218636363636289</c:v>
                </c:pt>
                <c:pt idx="59">
                  <c:v>27.651739130434777</c:v>
                </c:pt>
                <c:pt idx="60">
                  <c:v>27.427391304347822</c:v>
                </c:pt>
                <c:pt idx="61">
                  <c:v>27.938333333333034</c:v>
                </c:pt>
                <c:pt idx="62">
                  <c:v>28.923478260869562</c:v>
                </c:pt>
                <c:pt idx="63">
                  <c:v>30.078636363636289</c:v>
                </c:pt>
                <c:pt idx="64">
                  <c:v>30.331304347826091</c:v>
                </c:pt>
                <c:pt idx="65">
                  <c:v>30.582173913043484</c:v>
                </c:pt>
                <c:pt idx="66">
                  <c:v>30.694166666666735</c:v>
                </c:pt>
                <c:pt idx="67">
                  <c:v>30.698749999999812</c:v>
                </c:pt>
                <c:pt idx="68">
                  <c:v>30.776250000000005</c:v>
                </c:pt>
                <c:pt idx="69">
                  <c:v>30.286818181818191</c:v>
                </c:pt>
                <c:pt idx="70">
                  <c:v>30.366521739130427</c:v>
                </c:pt>
                <c:pt idx="71">
                  <c:v>30.037826086956535</c:v>
                </c:pt>
                <c:pt idx="72">
                  <c:v>29.675454545454595</c:v>
                </c:pt>
                <c:pt idx="73">
                  <c:v>28.990434782608688</c:v>
                </c:pt>
                <c:pt idx="74">
                  <c:v>27.642173913043493</c:v>
                </c:pt>
                <c:pt idx="75">
                  <c:v>26.073333333333085</c:v>
                </c:pt>
                <c:pt idx="76">
                  <c:v>26.12041666666666</c:v>
                </c:pt>
                <c:pt idx="77">
                  <c:v>26.948333333332972</c:v>
                </c:pt>
                <c:pt idx="78">
                  <c:v>25.734166666666695</c:v>
                </c:pt>
                <c:pt idx="79">
                  <c:v>25.111666666666807</c:v>
                </c:pt>
                <c:pt idx="80">
                  <c:v>25.302916666666665</c:v>
                </c:pt>
                <c:pt idx="81">
                  <c:v>26.270909090909086</c:v>
                </c:pt>
                <c:pt idx="82">
                  <c:v>26.184583333333144</c:v>
                </c:pt>
                <c:pt idx="83">
                  <c:v>25.895084745762713</c:v>
                </c:pt>
                <c:pt idx="84">
                  <c:v>25.938611111111086</c:v>
                </c:pt>
                <c:pt idx="85">
                  <c:v>26.216249999999889</c:v>
                </c:pt>
                <c:pt idx="86">
                  <c:v>24.833333333333119</c:v>
                </c:pt>
                <c:pt idx="87">
                  <c:v>25.320138888888888</c:v>
                </c:pt>
                <c:pt idx="88">
                  <c:v>24.320972222222213</c:v>
                </c:pt>
                <c:pt idx="89">
                  <c:v>23.727638888888876</c:v>
                </c:pt>
                <c:pt idx="90">
                  <c:v>24.671527777777772</c:v>
                </c:pt>
                <c:pt idx="91">
                  <c:v>25.825915492957758</c:v>
                </c:pt>
                <c:pt idx="92">
                  <c:v>27.126805555555595</c:v>
                </c:pt>
                <c:pt idx="93">
                  <c:v>28.635555555555555</c:v>
                </c:pt>
                <c:pt idx="94">
                  <c:v>29.195416666666663</c:v>
                </c:pt>
                <c:pt idx="95">
                  <c:v>29.096944444444535</c:v>
                </c:pt>
                <c:pt idx="96">
                  <c:v>28.882083333333071</c:v>
                </c:pt>
                <c:pt idx="97">
                  <c:v>28.489027777777576</c:v>
                </c:pt>
                <c:pt idx="98">
                  <c:v>28.237361111111131</c:v>
                </c:pt>
                <c:pt idx="99">
                  <c:v>27.605833333333166</c:v>
                </c:pt>
                <c:pt idx="100">
                  <c:v>27.512500000000003</c:v>
                </c:pt>
                <c:pt idx="101">
                  <c:v>27.156666666666691</c:v>
                </c:pt>
                <c:pt idx="102">
                  <c:v>27.116944444444648</c:v>
                </c:pt>
                <c:pt idx="103">
                  <c:v>27.547638888888887</c:v>
                </c:pt>
                <c:pt idx="104">
                  <c:v>28.016111111111101</c:v>
                </c:pt>
                <c:pt idx="105">
                  <c:v>27.9734722222221</c:v>
                </c:pt>
                <c:pt idx="106">
                  <c:v>28.612638888888892</c:v>
                </c:pt>
                <c:pt idx="107">
                  <c:v>29.419024390243909</c:v>
                </c:pt>
                <c:pt idx="108">
                  <c:v>30.713749999999823</c:v>
                </c:pt>
                <c:pt idx="109">
                  <c:v>30.664166666666691</c:v>
                </c:pt>
                <c:pt idx="110">
                  <c:v>30.492083333333063</c:v>
                </c:pt>
                <c:pt idx="111">
                  <c:v>30.167083333333199</c:v>
                </c:pt>
                <c:pt idx="112">
                  <c:v>29.30666666666669</c:v>
                </c:pt>
                <c:pt idx="113">
                  <c:v>28.258750000000006</c:v>
                </c:pt>
                <c:pt idx="114">
                  <c:v>26.364545454545453</c:v>
                </c:pt>
                <c:pt idx="118">
                  <c:v>25.330000000000005</c:v>
                </c:pt>
                <c:pt idx="119">
                  <c:v>25.803333333333089</c:v>
                </c:pt>
                <c:pt idx="120">
                  <c:v>25.643043478260829</c:v>
                </c:pt>
                <c:pt idx="121">
                  <c:v>26.937272727272731</c:v>
                </c:pt>
                <c:pt idx="122">
                  <c:v>28.074347826086957</c:v>
                </c:pt>
                <c:pt idx="123">
                  <c:v>28.865833333333097</c:v>
                </c:pt>
                <c:pt idx="124">
                  <c:v>29.574375000000035</c:v>
                </c:pt>
                <c:pt idx="125">
                  <c:v>32.088571428571463</c:v>
                </c:pt>
                <c:pt idx="126">
                  <c:v>31.502916666666668</c:v>
                </c:pt>
                <c:pt idx="127">
                  <c:v>31.588333333332983</c:v>
                </c:pt>
                <c:pt idx="128">
                  <c:v>31.689999999999987</c:v>
                </c:pt>
                <c:pt idx="129">
                  <c:v>31.532083333333151</c:v>
                </c:pt>
                <c:pt idx="130">
                  <c:v>31.357499999999987</c:v>
                </c:pt>
                <c:pt idx="131">
                  <c:v>31.041666666666668</c:v>
                </c:pt>
                <c:pt idx="132">
                  <c:v>30.616666666666731</c:v>
                </c:pt>
                <c:pt idx="133">
                  <c:v>30.51874999999982</c:v>
                </c:pt>
                <c:pt idx="134">
                  <c:v>30.867499999999989</c:v>
                </c:pt>
                <c:pt idx="135">
                  <c:v>31.311249999999987</c:v>
                </c:pt>
                <c:pt idx="136">
                  <c:v>31.749999999999989</c:v>
                </c:pt>
                <c:pt idx="137">
                  <c:v>31.716666666666658</c:v>
                </c:pt>
                <c:pt idx="138">
                  <c:v>31.817916666666822</c:v>
                </c:pt>
                <c:pt idx="139">
                  <c:v>31.842500000000012</c:v>
                </c:pt>
                <c:pt idx="140">
                  <c:v>31.794583333333122</c:v>
                </c:pt>
                <c:pt idx="141">
                  <c:v>31.897499999999987</c:v>
                </c:pt>
                <c:pt idx="142">
                  <c:v>32.141666666666026</c:v>
                </c:pt>
                <c:pt idx="143">
                  <c:v>32.145833333333329</c:v>
                </c:pt>
                <c:pt idx="144">
                  <c:v>31.855000000000004</c:v>
                </c:pt>
                <c:pt idx="145">
                  <c:v>31.899999999999988</c:v>
                </c:pt>
                <c:pt idx="146">
                  <c:v>31.836249999999989</c:v>
                </c:pt>
                <c:pt idx="147">
                  <c:v>31.539583333333162</c:v>
                </c:pt>
                <c:pt idx="148">
                  <c:v>31.828333333333063</c:v>
                </c:pt>
                <c:pt idx="149">
                  <c:v>31.982916666666629</c:v>
                </c:pt>
                <c:pt idx="150">
                  <c:v>32.207083333333294</c:v>
                </c:pt>
                <c:pt idx="151">
                  <c:v>32.417916666666194</c:v>
                </c:pt>
                <c:pt idx="152">
                  <c:v>32.587916666666253</c:v>
                </c:pt>
                <c:pt idx="153">
                  <c:v>32.58124999999999</c:v>
                </c:pt>
                <c:pt idx="154">
                  <c:v>32.145833333333321</c:v>
                </c:pt>
                <c:pt idx="155">
                  <c:v>32.030000000000008</c:v>
                </c:pt>
                <c:pt idx="156">
                  <c:v>31.887500000000003</c:v>
                </c:pt>
                <c:pt idx="157">
                  <c:v>31.114166666666833</c:v>
                </c:pt>
                <c:pt idx="158">
                  <c:v>31.301666666666691</c:v>
                </c:pt>
                <c:pt idx="159">
                  <c:v>31.361666666666668</c:v>
                </c:pt>
                <c:pt idx="160">
                  <c:v>31.073478260869564</c:v>
                </c:pt>
                <c:pt idx="161">
                  <c:v>31.104285714285883</c:v>
                </c:pt>
                <c:pt idx="164">
                  <c:v>31.529374999999987</c:v>
                </c:pt>
                <c:pt idx="165">
                  <c:v>31.638333333333119</c:v>
                </c:pt>
                <c:pt idx="166">
                  <c:v>32.133333333333333</c:v>
                </c:pt>
                <c:pt idx="167">
                  <c:v>32.365416666666363</c:v>
                </c:pt>
                <c:pt idx="168">
                  <c:v>32.252083333333324</c:v>
                </c:pt>
                <c:pt idx="169">
                  <c:v>32.389583333333078</c:v>
                </c:pt>
                <c:pt idx="170">
                  <c:v>32.415833333333325</c:v>
                </c:pt>
                <c:pt idx="171">
                  <c:v>32.446249999999999</c:v>
                </c:pt>
                <c:pt idx="172">
                  <c:v>32.263750000000272</c:v>
                </c:pt>
                <c:pt idx="173">
                  <c:v>32.537500000000001</c:v>
                </c:pt>
                <c:pt idx="174">
                  <c:v>32.588750000000012</c:v>
                </c:pt>
                <c:pt idx="175">
                  <c:v>32.599166666666378</c:v>
                </c:pt>
                <c:pt idx="176">
                  <c:v>32.677500000000002</c:v>
                </c:pt>
                <c:pt idx="177">
                  <c:v>32.559166666666172</c:v>
                </c:pt>
                <c:pt idx="178">
                  <c:v>32.595416666666644</c:v>
                </c:pt>
                <c:pt idx="179">
                  <c:v>32.679583333333305</c:v>
                </c:pt>
                <c:pt idx="180">
                  <c:v>32.710833333333326</c:v>
                </c:pt>
                <c:pt idx="181">
                  <c:v>32.602083333333304</c:v>
                </c:pt>
                <c:pt idx="182">
                  <c:v>32.532916666666644</c:v>
                </c:pt>
                <c:pt idx="183">
                  <c:v>32.560416666666363</c:v>
                </c:pt>
                <c:pt idx="184">
                  <c:v>32.648500000000013</c:v>
                </c:pt>
                <c:pt idx="185">
                  <c:v>32.427500000000002</c:v>
                </c:pt>
                <c:pt idx="186">
                  <c:v>31.903333333333055</c:v>
                </c:pt>
                <c:pt idx="187">
                  <c:v>32.155000000000001</c:v>
                </c:pt>
                <c:pt idx="188">
                  <c:v>32.739583333333321</c:v>
                </c:pt>
                <c:pt idx="189">
                  <c:v>33.079583333333325</c:v>
                </c:pt>
                <c:pt idx="190">
                  <c:v>33.089166666666209</c:v>
                </c:pt>
                <c:pt idx="191">
                  <c:v>33.184166666666158</c:v>
                </c:pt>
                <c:pt idx="192">
                  <c:v>32.946249999999999</c:v>
                </c:pt>
                <c:pt idx="193">
                  <c:v>32.953749999999999</c:v>
                </c:pt>
                <c:pt idx="194">
                  <c:v>33.136666666666187</c:v>
                </c:pt>
                <c:pt idx="195">
                  <c:v>33.240833333333335</c:v>
                </c:pt>
                <c:pt idx="196">
                  <c:v>33.227916666666644</c:v>
                </c:pt>
                <c:pt idx="197">
                  <c:v>33.316666666665974</c:v>
                </c:pt>
                <c:pt idx="198">
                  <c:v>33.328333333333362</c:v>
                </c:pt>
                <c:pt idx="199">
                  <c:v>33.335416666666291</c:v>
                </c:pt>
                <c:pt idx="200">
                  <c:v>33.340416666666158</c:v>
                </c:pt>
                <c:pt idx="201">
                  <c:v>33.380000000000003</c:v>
                </c:pt>
                <c:pt idx="202">
                  <c:v>33.401666666665975</c:v>
                </c:pt>
                <c:pt idx="203">
                  <c:v>33.420416666666341</c:v>
                </c:pt>
                <c:pt idx="204">
                  <c:v>33.442083333333294</c:v>
                </c:pt>
                <c:pt idx="205">
                  <c:v>33.468750000000163</c:v>
                </c:pt>
                <c:pt idx="206">
                  <c:v>33.480434782608384</c:v>
                </c:pt>
                <c:pt idx="207">
                  <c:v>33.392916666666594</c:v>
                </c:pt>
                <c:pt idx="208">
                  <c:v>33.359583333333042</c:v>
                </c:pt>
                <c:pt idx="209">
                  <c:v>33.376249999999999</c:v>
                </c:pt>
                <c:pt idx="210">
                  <c:v>33.255500000000012</c:v>
                </c:pt>
                <c:pt idx="211">
                  <c:v>33.267083333333325</c:v>
                </c:pt>
                <c:pt idx="212">
                  <c:v>33.281666666666027</c:v>
                </c:pt>
                <c:pt idx="213">
                  <c:v>33.043750000000003</c:v>
                </c:pt>
                <c:pt idx="214">
                  <c:v>33.127083333333346</c:v>
                </c:pt>
                <c:pt idx="215">
                  <c:v>33.223333333333571</c:v>
                </c:pt>
                <c:pt idx="216">
                  <c:v>33.334583333333079</c:v>
                </c:pt>
                <c:pt idx="217">
                  <c:v>33.375416666666268</c:v>
                </c:pt>
                <c:pt idx="218">
                  <c:v>33.390000000000008</c:v>
                </c:pt>
                <c:pt idx="219">
                  <c:v>33.386249999999997</c:v>
                </c:pt>
                <c:pt idx="220">
                  <c:v>33.330833333333324</c:v>
                </c:pt>
                <c:pt idx="221">
                  <c:v>33.124782608695654</c:v>
                </c:pt>
                <c:pt idx="222">
                  <c:v>33.078333333333333</c:v>
                </c:pt>
                <c:pt idx="223">
                  <c:v>33.074166666666194</c:v>
                </c:pt>
                <c:pt idx="224">
                  <c:v>33.142083333333325</c:v>
                </c:pt>
                <c:pt idx="225">
                  <c:v>33.145416666666399</c:v>
                </c:pt>
                <c:pt idx="226">
                  <c:v>33.198750000000345</c:v>
                </c:pt>
                <c:pt idx="227">
                  <c:v>33.223333333333578</c:v>
                </c:pt>
                <c:pt idx="228">
                  <c:v>33.293750000000315</c:v>
                </c:pt>
                <c:pt idx="229">
                  <c:v>33.274583333333325</c:v>
                </c:pt>
                <c:pt idx="230">
                  <c:v>33.098750000000294</c:v>
                </c:pt>
                <c:pt idx="231">
                  <c:v>32.962608695652094</c:v>
                </c:pt>
                <c:pt idx="232">
                  <c:v>32.653333333333329</c:v>
                </c:pt>
                <c:pt idx="233">
                  <c:v>32.510833333333295</c:v>
                </c:pt>
                <c:pt idx="234">
                  <c:v>32.416666666665989</c:v>
                </c:pt>
                <c:pt idx="235">
                  <c:v>32.373333333333321</c:v>
                </c:pt>
                <c:pt idx="236">
                  <c:v>32.258333333333361</c:v>
                </c:pt>
                <c:pt idx="237">
                  <c:v>32.097083333333295</c:v>
                </c:pt>
                <c:pt idx="238">
                  <c:v>32.151666666665975</c:v>
                </c:pt>
                <c:pt idx="239">
                  <c:v>32.15708333333302</c:v>
                </c:pt>
                <c:pt idx="240">
                  <c:v>32.214166666666209</c:v>
                </c:pt>
                <c:pt idx="241">
                  <c:v>32.376249999999999</c:v>
                </c:pt>
                <c:pt idx="242">
                  <c:v>32.564166666666253</c:v>
                </c:pt>
                <c:pt idx="243">
                  <c:v>32.665000000000013</c:v>
                </c:pt>
                <c:pt idx="244">
                  <c:v>32.707083333333344</c:v>
                </c:pt>
                <c:pt idx="245">
                  <c:v>32.782500000000013</c:v>
                </c:pt>
                <c:pt idx="246">
                  <c:v>32.892916666666594</c:v>
                </c:pt>
                <c:pt idx="247">
                  <c:v>32.958750000000002</c:v>
                </c:pt>
                <c:pt idx="248">
                  <c:v>32.729166666666544</c:v>
                </c:pt>
                <c:pt idx="249">
                  <c:v>32.402500000000011</c:v>
                </c:pt>
                <c:pt idx="250">
                  <c:v>32.967500000000001</c:v>
                </c:pt>
                <c:pt idx="251">
                  <c:v>32.999583333333327</c:v>
                </c:pt>
                <c:pt idx="252">
                  <c:v>33.191250000000011</c:v>
                </c:pt>
                <c:pt idx="253">
                  <c:v>33.112916666666415</c:v>
                </c:pt>
                <c:pt idx="254">
                  <c:v>33.094583333333325</c:v>
                </c:pt>
                <c:pt idx="255">
                  <c:v>33.166666666666224</c:v>
                </c:pt>
                <c:pt idx="256">
                  <c:v>33.229166666666544</c:v>
                </c:pt>
                <c:pt idx="257">
                  <c:v>33.265416666666646</c:v>
                </c:pt>
                <c:pt idx="258">
                  <c:v>33.317916666666129</c:v>
                </c:pt>
                <c:pt idx="259">
                  <c:v>33.259166666666239</c:v>
                </c:pt>
                <c:pt idx="260">
                  <c:v>33.156249999999993</c:v>
                </c:pt>
                <c:pt idx="261">
                  <c:v>33.083750000000002</c:v>
                </c:pt>
                <c:pt idx="262">
                  <c:v>33.041666666665989</c:v>
                </c:pt>
                <c:pt idx="263">
                  <c:v>33.072272727272733</c:v>
                </c:pt>
                <c:pt idx="264">
                  <c:v>33.035000000000011</c:v>
                </c:pt>
                <c:pt idx="265">
                  <c:v>32.971666666665975</c:v>
                </c:pt>
                <c:pt idx="266">
                  <c:v>33.050000000000004</c:v>
                </c:pt>
                <c:pt idx="267">
                  <c:v>33.096666666666223</c:v>
                </c:pt>
                <c:pt idx="268">
                  <c:v>33.003913043478263</c:v>
                </c:pt>
                <c:pt idx="269">
                  <c:v>32.981666666665937</c:v>
                </c:pt>
                <c:pt idx="270">
                  <c:v>32.964583333333294</c:v>
                </c:pt>
                <c:pt idx="271">
                  <c:v>32.9729166666664</c:v>
                </c:pt>
                <c:pt idx="272">
                  <c:v>33.029166666666363</c:v>
                </c:pt>
                <c:pt idx="273">
                  <c:v>32.920416666666341</c:v>
                </c:pt>
                <c:pt idx="274">
                  <c:v>32.819583333333078</c:v>
                </c:pt>
                <c:pt idx="275">
                  <c:v>32.772916666666646</c:v>
                </c:pt>
                <c:pt idx="276">
                  <c:v>32.667500000000011</c:v>
                </c:pt>
                <c:pt idx="277">
                  <c:v>32.518333333333331</c:v>
                </c:pt>
                <c:pt idx="278">
                  <c:v>32.389166666666107</c:v>
                </c:pt>
                <c:pt idx="279">
                  <c:v>32.104583333333295</c:v>
                </c:pt>
                <c:pt idx="280">
                  <c:v>32.001250000000006</c:v>
                </c:pt>
                <c:pt idx="281">
                  <c:v>32.125416666666645</c:v>
                </c:pt>
                <c:pt idx="282">
                  <c:v>31.939583333333097</c:v>
                </c:pt>
                <c:pt idx="283">
                  <c:v>32.040833333333325</c:v>
                </c:pt>
                <c:pt idx="284">
                  <c:v>32.097916666666407</c:v>
                </c:pt>
                <c:pt idx="285">
                  <c:v>32.18166666666599</c:v>
                </c:pt>
                <c:pt idx="286">
                  <c:v>32.231666666666136</c:v>
                </c:pt>
                <c:pt idx="287">
                  <c:v>32.335000000000001</c:v>
                </c:pt>
                <c:pt idx="288">
                  <c:v>32.550416666666209</c:v>
                </c:pt>
                <c:pt idx="289">
                  <c:v>32.538333333333362</c:v>
                </c:pt>
                <c:pt idx="290">
                  <c:v>32.468750000000163</c:v>
                </c:pt>
                <c:pt idx="291">
                  <c:v>32.637391304347837</c:v>
                </c:pt>
                <c:pt idx="292">
                  <c:v>32.942916666666378</c:v>
                </c:pt>
                <c:pt idx="293">
                  <c:v>32.798750000000396</c:v>
                </c:pt>
                <c:pt idx="294">
                  <c:v>32.692916666666676</c:v>
                </c:pt>
                <c:pt idx="295">
                  <c:v>32.690434782608712</c:v>
                </c:pt>
                <c:pt idx="296">
                  <c:v>32.747916666666377</c:v>
                </c:pt>
                <c:pt idx="297">
                  <c:v>32.822500000000012</c:v>
                </c:pt>
                <c:pt idx="298">
                  <c:v>32.925000000000011</c:v>
                </c:pt>
                <c:pt idx="299">
                  <c:v>33.017083333332998</c:v>
                </c:pt>
                <c:pt idx="300">
                  <c:v>32.992916666666645</c:v>
                </c:pt>
                <c:pt idx="301">
                  <c:v>32.870000000000005</c:v>
                </c:pt>
                <c:pt idx="302">
                  <c:v>32.890000000000008</c:v>
                </c:pt>
                <c:pt idx="303">
                  <c:v>32.907500000000006</c:v>
                </c:pt>
                <c:pt idx="304">
                  <c:v>32.724583333333335</c:v>
                </c:pt>
                <c:pt idx="305">
                  <c:v>32.611304347826078</c:v>
                </c:pt>
                <c:pt idx="306">
                  <c:v>32.152916666666393</c:v>
                </c:pt>
                <c:pt idx="307">
                  <c:v>32.003749999999989</c:v>
                </c:pt>
                <c:pt idx="308">
                  <c:v>31.679999999999996</c:v>
                </c:pt>
                <c:pt idx="309">
                  <c:v>31.062083333333078</c:v>
                </c:pt>
                <c:pt idx="310">
                  <c:v>29.307916666666731</c:v>
                </c:pt>
                <c:pt idx="311">
                  <c:v>29.729583333333085</c:v>
                </c:pt>
                <c:pt idx="312">
                  <c:v>28.651249999999987</c:v>
                </c:pt>
                <c:pt idx="313">
                  <c:v>29.742499999999801</c:v>
                </c:pt>
                <c:pt idx="314">
                  <c:v>30.007916666666691</c:v>
                </c:pt>
                <c:pt idx="315">
                  <c:v>29.427499999999856</c:v>
                </c:pt>
                <c:pt idx="316">
                  <c:v>28.390434782608697</c:v>
                </c:pt>
                <c:pt idx="317">
                  <c:v>26.145833333333123</c:v>
                </c:pt>
                <c:pt idx="318">
                  <c:v>25.502083333333104</c:v>
                </c:pt>
                <c:pt idx="319">
                  <c:v>27.67791666666681</c:v>
                </c:pt>
                <c:pt idx="320">
                  <c:v>28.562083333333078</c:v>
                </c:pt>
                <c:pt idx="321">
                  <c:v>28.901666666666671</c:v>
                </c:pt>
                <c:pt idx="322">
                  <c:v>28.740833333333089</c:v>
                </c:pt>
                <c:pt idx="323">
                  <c:v>28.830000000000005</c:v>
                </c:pt>
                <c:pt idx="324">
                  <c:v>28.756666666666664</c:v>
                </c:pt>
                <c:pt idx="325">
                  <c:v>28.845833333333097</c:v>
                </c:pt>
                <c:pt idx="326">
                  <c:v>29.368750000000006</c:v>
                </c:pt>
                <c:pt idx="327">
                  <c:v>29.803750000000004</c:v>
                </c:pt>
                <c:pt idx="328">
                  <c:v>29.980833333333049</c:v>
                </c:pt>
                <c:pt idx="329">
                  <c:v>29.895833333333123</c:v>
                </c:pt>
                <c:pt idx="330">
                  <c:v>30.07458333333317</c:v>
                </c:pt>
                <c:pt idx="331">
                  <c:v>30.311666666666731</c:v>
                </c:pt>
                <c:pt idx="332">
                  <c:v>30.276666666666667</c:v>
                </c:pt>
                <c:pt idx="333">
                  <c:v>30.242499999999801</c:v>
                </c:pt>
                <c:pt idx="334">
                  <c:v>30.490416666666672</c:v>
                </c:pt>
                <c:pt idx="335">
                  <c:v>30.459583333333089</c:v>
                </c:pt>
                <c:pt idx="336">
                  <c:v>30.454166666666691</c:v>
                </c:pt>
                <c:pt idx="337">
                  <c:v>29.817916666666815</c:v>
                </c:pt>
                <c:pt idx="338">
                  <c:v>29.534166666666735</c:v>
                </c:pt>
                <c:pt idx="339">
                  <c:v>29.550833333333177</c:v>
                </c:pt>
                <c:pt idx="340">
                  <c:v>29.6470833333332</c:v>
                </c:pt>
                <c:pt idx="341">
                  <c:v>30.011249999999986</c:v>
                </c:pt>
                <c:pt idx="342">
                  <c:v>30.433333333333067</c:v>
                </c:pt>
                <c:pt idx="343">
                  <c:v>30.7075</c:v>
                </c:pt>
                <c:pt idx="344">
                  <c:v>30.864166666666691</c:v>
                </c:pt>
                <c:pt idx="345">
                  <c:v>31.152916666666691</c:v>
                </c:pt>
                <c:pt idx="346">
                  <c:v>31.198</c:v>
                </c:pt>
                <c:pt idx="347">
                  <c:v>31.233749999999816</c:v>
                </c:pt>
                <c:pt idx="348">
                  <c:v>31.097916666666691</c:v>
                </c:pt>
                <c:pt idx="349">
                  <c:v>30.691428571428567</c:v>
                </c:pt>
                <c:pt idx="350">
                  <c:v>30.375</c:v>
                </c:pt>
                <c:pt idx="351">
                  <c:v>30.173999999999999</c:v>
                </c:pt>
                <c:pt idx="352">
                  <c:v>30.585652173912873</c:v>
                </c:pt>
                <c:pt idx="353">
                  <c:v>28.647272727272735</c:v>
                </c:pt>
                <c:pt idx="354">
                  <c:v>27.54708333333317</c:v>
                </c:pt>
                <c:pt idx="355">
                  <c:v>27.344583333333144</c:v>
                </c:pt>
                <c:pt idx="356">
                  <c:v>25.203749999999776</c:v>
                </c:pt>
                <c:pt idx="357">
                  <c:v>24.709166666666661</c:v>
                </c:pt>
                <c:pt idx="358">
                  <c:v>25.850833333333185</c:v>
                </c:pt>
                <c:pt idx="359">
                  <c:v>26.129999999999992</c:v>
                </c:pt>
                <c:pt idx="360">
                  <c:v>25.200869565217385</c:v>
                </c:pt>
                <c:pt idx="361">
                  <c:v>24.314375000000176</c:v>
                </c:pt>
                <c:pt idx="362">
                  <c:v>23.664444444444445</c:v>
                </c:pt>
                <c:pt idx="363">
                  <c:v>19.690625000000001</c:v>
                </c:pt>
                <c:pt idx="364">
                  <c:v>21.185499999999834</c:v>
                </c:pt>
                <c:pt idx="365">
                  <c:v>20.739166666666691</c:v>
                </c:pt>
              </c:numCache>
            </c:numRef>
          </c:yVal>
          <c:smooth val="1"/>
        </c:ser>
        <c:dLbls>
          <c:showLegendKey val="0"/>
          <c:showVal val="0"/>
          <c:showCatName val="0"/>
          <c:showSerName val="0"/>
          <c:showPercent val="0"/>
          <c:showBubbleSize val="0"/>
        </c:dLbls>
        <c:axId val="47694208"/>
        <c:axId val="47695744"/>
      </c:scatterChart>
      <c:valAx>
        <c:axId val="47694208"/>
        <c:scaling>
          <c:orientation val="minMax"/>
          <c:max val="39485"/>
          <c:min val="39475"/>
        </c:scaling>
        <c:delete val="0"/>
        <c:axPos val="b"/>
        <c:numFmt formatCode="[$-409]mmm\ d;@" sourceLinked="0"/>
        <c:majorTickMark val="out"/>
        <c:minorTickMark val="none"/>
        <c:tickLblPos val="nextTo"/>
        <c:spPr>
          <a:ln w="38100">
            <a:solidFill>
              <a:schemeClr val="tx1"/>
            </a:solidFill>
          </a:ln>
        </c:spPr>
        <c:txPr>
          <a:bodyPr rot="-1200000" vert="horz"/>
          <a:lstStyle/>
          <a:p>
            <a:pPr>
              <a:defRPr sz="1000">
                <a:latin typeface="Trebuchet MS" pitchFamily="34" charset="0"/>
              </a:defRPr>
            </a:pPr>
            <a:endParaRPr lang="en-US"/>
          </a:p>
        </c:txPr>
        <c:crossAx val="47695744"/>
        <c:crosses val="autoZero"/>
        <c:crossBetween val="midCat"/>
        <c:majorUnit val="2"/>
      </c:valAx>
      <c:valAx>
        <c:axId val="47695744"/>
        <c:scaling>
          <c:orientation val="minMax"/>
          <c:max val="35"/>
          <c:min val="0"/>
        </c:scaling>
        <c:delete val="0"/>
        <c:axPos val="l"/>
        <c:title>
          <c:tx>
            <c:rich>
              <a:bodyPr rot="-5400000" vert="horz"/>
              <a:lstStyle/>
              <a:p>
                <a:pPr>
                  <a:defRPr sz="1000" b="0">
                    <a:latin typeface="Trebuchet MS" pitchFamily="34" charset="0"/>
                  </a:defRPr>
                </a:pPr>
                <a:r>
                  <a:rPr lang="en-US" sz="1000" b="0">
                    <a:latin typeface="Trebuchet MS" pitchFamily="34" charset="0"/>
                  </a:rPr>
                  <a:t>Salinity (PSU)</a:t>
                </a:r>
              </a:p>
            </c:rich>
          </c:tx>
          <c:overlay val="0"/>
        </c:title>
        <c:numFmt formatCode="General" sourceLinked="1"/>
        <c:majorTickMark val="out"/>
        <c:minorTickMark val="none"/>
        <c:tickLblPos val="nextTo"/>
        <c:spPr>
          <a:ln w="38100">
            <a:solidFill>
              <a:sysClr val="windowText" lastClr="000000"/>
            </a:solidFill>
          </a:ln>
        </c:spPr>
        <c:txPr>
          <a:bodyPr/>
          <a:lstStyle/>
          <a:p>
            <a:pPr>
              <a:defRPr sz="1200">
                <a:latin typeface="Trebuchet MS" pitchFamily="34" charset="0"/>
              </a:defRPr>
            </a:pPr>
            <a:endParaRPr lang="en-US"/>
          </a:p>
        </c:txPr>
        <c:crossAx val="47694208"/>
        <c:crosses val="autoZero"/>
        <c:crossBetween val="midCat"/>
        <c:majorUnit val="10"/>
      </c:valAx>
      <c:spPr>
        <a:solidFill>
          <a:prstClr val="white"/>
        </a:solidFill>
        <a:ln w="38100">
          <a:solidFill>
            <a:sysClr val="windowText" lastClr="000000"/>
          </a:solidFill>
        </a:ln>
      </c:spPr>
    </c:plotArea>
    <c:plotVisOnly val="1"/>
    <c:dispBlanksAs val="gap"/>
    <c:showDLblsOverMax val="0"/>
  </c:chart>
  <c:spPr>
    <a:noFill/>
  </c:spPr>
  <c:externalData r:id="rId1">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4573255266168653"/>
          <c:y val="0.15670212765957447"/>
          <c:w val="0.66268978396931477"/>
          <c:h val="0.62406014407773458"/>
        </c:manualLayout>
      </c:layout>
      <c:scatterChart>
        <c:scatterStyle val="smoothMarker"/>
        <c:varyColors val="0"/>
        <c:ser>
          <c:idx val="0"/>
          <c:order val="0"/>
          <c:tx>
            <c:v>tide</c:v>
          </c:tx>
          <c:spPr>
            <a:ln w="50800">
              <a:solidFill>
                <a:srgbClr val="FF6600"/>
              </a:solidFill>
            </a:ln>
          </c:spPr>
          <c:marker>
            <c:symbol val="none"/>
          </c:marker>
          <c:xVal>
            <c:numRef>
              <c:f>'[LOBO salinity and tides.xlsx]Data'!$F$951:$F$1094</c:f>
              <c:numCache>
                <c:formatCode>m/d/yyyy\ h:mm</c:formatCode>
                <c:ptCount val="144"/>
                <c:pt idx="0">
                  <c:v>39246</c:v>
                </c:pt>
                <c:pt idx="1">
                  <c:v>39246.041666666584</c:v>
                </c:pt>
                <c:pt idx="2">
                  <c:v>39246.083333333336</c:v>
                </c:pt>
                <c:pt idx="3">
                  <c:v>39246.124999999993</c:v>
                </c:pt>
                <c:pt idx="4">
                  <c:v>39246.166666666584</c:v>
                </c:pt>
                <c:pt idx="5">
                  <c:v>39246.208333333336</c:v>
                </c:pt>
                <c:pt idx="6">
                  <c:v>39246.25</c:v>
                </c:pt>
                <c:pt idx="7">
                  <c:v>39246.291666666257</c:v>
                </c:pt>
                <c:pt idx="8">
                  <c:v>39246.333333333336</c:v>
                </c:pt>
                <c:pt idx="9">
                  <c:v>39246.375</c:v>
                </c:pt>
                <c:pt idx="10">
                  <c:v>39246.416666666664</c:v>
                </c:pt>
                <c:pt idx="11">
                  <c:v>39246.458333333343</c:v>
                </c:pt>
                <c:pt idx="12">
                  <c:v>39246.5</c:v>
                </c:pt>
                <c:pt idx="13">
                  <c:v>39246.541666666584</c:v>
                </c:pt>
                <c:pt idx="14">
                  <c:v>39246.583333333336</c:v>
                </c:pt>
                <c:pt idx="15">
                  <c:v>39246.624999999993</c:v>
                </c:pt>
                <c:pt idx="16">
                  <c:v>39246.666666666584</c:v>
                </c:pt>
                <c:pt idx="17">
                  <c:v>39246.708333333336</c:v>
                </c:pt>
                <c:pt idx="18">
                  <c:v>39246.75</c:v>
                </c:pt>
                <c:pt idx="19">
                  <c:v>39246.791666666257</c:v>
                </c:pt>
                <c:pt idx="20">
                  <c:v>39246.833333333336</c:v>
                </c:pt>
                <c:pt idx="21">
                  <c:v>39246.875</c:v>
                </c:pt>
                <c:pt idx="22">
                  <c:v>39246.916666666664</c:v>
                </c:pt>
                <c:pt idx="23">
                  <c:v>39246.958333333343</c:v>
                </c:pt>
                <c:pt idx="24">
                  <c:v>39247</c:v>
                </c:pt>
                <c:pt idx="25">
                  <c:v>39247.041666666584</c:v>
                </c:pt>
                <c:pt idx="26">
                  <c:v>39247.083333333336</c:v>
                </c:pt>
                <c:pt idx="27">
                  <c:v>39247.124999999993</c:v>
                </c:pt>
                <c:pt idx="28">
                  <c:v>39247.166666666584</c:v>
                </c:pt>
                <c:pt idx="29">
                  <c:v>39247.208333333336</c:v>
                </c:pt>
                <c:pt idx="30">
                  <c:v>39247.25</c:v>
                </c:pt>
                <c:pt idx="31">
                  <c:v>39247.291666666257</c:v>
                </c:pt>
                <c:pt idx="32">
                  <c:v>39247.333333333336</c:v>
                </c:pt>
                <c:pt idx="33">
                  <c:v>39247.375</c:v>
                </c:pt>
                <c:pt idx="34">
                  <c:v>39247.416666666664</c:v>
                </c:pt>
                <c:pt idx="35">
                  <c:v>39247.458333333343</c:v>
                </c:pt>
                <c:pt idx="36">
                  <c:v>39247.5</c:v>
                </c:pt>
                <c:pt idx="37">
                  <c:v>39247.541666666584</c:v>
                </c:pt>
                <c:pt idx="38">
                  <c:v>39247.583333333336</c:v>
                </c:pt>
                <c:pt idx="39">
                  <c:v>39247.624999999993</c:v>
                </c:pt>
                <c:pt idx="40">
                  <c:v>39247.666666666584</c:v>
                </c:pt>
                <c:pt idx="41">
                  <c:v>39247.708333333336</c:v>
                </c:pt>
                <c:pt idx="42">
                  <c:v>39247.75</c:v>
                </c:pt>
                <c:pt idx="43">
                  <c:v>39247.791666666257</c:v>
                </c:pt>
                <c:pt idx="44">
                  <c:v>39247.833333333336</c:v>
                </c:pt>
                <c:pt idx="45">
                  <c:v>39247.875</c:v>
                </c:pt>
                <c:pt idx="46">
                  <c:v>39247.916666666664</c:v>
                </c:pt>
                <c:pt idx="47">
                  <c:v>39247.958333333343</c:v>
                </c:pt>
                <c:pt idx="48">
                  <c:v>39248</c:v>
                </c:pt>
                <c:pt idx="49">
                  <c:v>39248.041666666584</c:v>
                </c:pt>
                <c:pt idx="50">
                  <c:v>39248.083333333336</c:v>
                </c:pt>
                <c:pt idx="51">
                  <c:v>39248.124999999993</c:v>
                </c:pt>
                <c:pt idx="52">
                  <c:v>39248.166666666584</c:v>
                </c:pt>
                <c:pt idx="53">
                  <c:v>39248.208333333336</c:v>
                </c:pt>
                <c:pt idx="54">
                  <c:v>39248.25</c:v>
                </c:pt>
                <c:pt idx="55">
                  <c:v>39248.291666666257</c:v>
                </c:pt>
                <c:pt idx="56">
                  <c:v>39248.333333333336</c:v>
                </c:pt>
                <c:pt idx="57">
                  <c:v>39248.375</c:v>
                </c:pt>
                <c:pt idx="58">
                  <c:v>39248.416666666664</c:v>
                </c:pt>
                <c:pt idx="59">
                  <c:v>39248.458333333343</c:v>
                </c:pt>
                <c:pt idx="60">
                  <c:v>39248.5</c:v>
                </c:pt>
                <c:pt idx="61">
                  <c:v>39248.541666666584</c:v>
                </c:pt>
                <c:pt idx="62">
                  <c:v>39248.583333333336</c:v>
                </c:pt>
                <c:pt idx="63">
                  <c:v>39248.624999999993</c:v>
                </c:pt>
                <c:pt idx="64">
                  <c:v>39248.666666666584</c:v>
                </c:pt>
                <c:pt idx="65">
                  <c:v>39248.708333333336</c:v>
                </c:pt>
                <c:pt idx="66">
                  <c:v>39248.75</c:v>
                </c:pt>
                <c:pt idx="67">
                  <c:v>39248.791666666257</c:v>
                </c:pt>
                <c:pt idx="68">
                  <c:v>39248.833333333336</c:v>
                </c:pt>
                <c:pt idx="69">
                  <c:v>39248.875</c:v>
                </c:pt>
                <c:pt idx="70">
                  <c:v>39248.916666666664</c:v>
                </c:pt>
                <c:pt idx="71">
                  <c:v>39248.958333333343</c:v>
                </c:pt>
                <c:pt idx="72">
                  <c:v>39249</c:v>
                </c:pt>
                <c:pt idx="73">
                  <c:v>39249.041666666584</c:v>
                </c:pt>
                <c:pt idx="74">
                  <c:v>39249.083333333336</c:v>
                </c:pt>
                <c:pt idx="75">
                  <c:v>39249.124999999993</c:v>
                </c:pt>
                <c:pt idx="76">
                  <c:v>39249.166666666584</c:v>
                </c:pt>
                <c:pt idx="77">
                  <c:v>39249.208333333336</c:v>
                </c:pt>
                <c:pt idx="78">
                  <c:v>39249.25</c:v>
                </c:pt>
                <c:pt idx="79">
                  <c:v>39249.291666666257</c:v>
                </c:pt>
                <c:pt idx="80">
                  <c:v>39249.333333333336</c:v>
                </c:pt>
                <c:pt idx="81">
                  <c:v>39249.375</c:v>
                </c:pt>
                <c:pt idx="82">
                  <c:v>39249.416666666664</c:v>
                </c:pt>
                <c:pt idx="83">
                  <c:v>39249.458333333343</c:v>
                </c:pt>
                <c:pt idx="84">
                  <c:v>39249.5</c:v>
                </c:pt>
                <c:pt idx="85">
                  <c:v>39249.541666666584</c:v>
                </c:pt>
                <c:pt idx="86">
                  <c:v>39249.583333333336</c:v>
                </c:pt>
                <c:pt idx="87">
                  <c:v>39249.624999999993</c:v>
                </c:pt>
                <c:pt idx="88">
                  <c:v>39249.666666666584</c:v>
                </c:pt>
                <c:pt idx="89">
                  <c:v>39249.708333333336</c:v>
                </c:pt>
                <c:pt idx="90">
                  <c:v>39249.75</c:v>
                </c:pt>
                <c:pt idx="91">
                  <c:v>39249.791666666257</c:v>
                </c:pt>
                <c:pt idx="92">
                  <c:v>39249.833333333336</c:v>
                </c:pt>
                <c:pt idx="93">
                  <c:v>39249.875</c:v>
                </c:pt>
                <c:pt idx="94">
                  <c:v>39249.916666666664</c:v>
                </c:pt>
                <c:pt idx="95">
                  <c:v>39249.958333333343</c:v>
                </c:pt>
                <c:pt idx="96">
                  <c:v>39250</c:v>
                </c:pt>
                <c:pt idx="97">
                  <c:v>39250.041666666584</c:v>
                </c:pt>
                <c:pt idx="98">
                  <c:v>39250.083333333336</c:v>
                </c:pt>
                <c:pt idx="99">
                  <c:v>39250.124999999993</c:v>
                </c:pt>
                <c:pt idx="100">
                  <c:v>39250.166666666584</c:v>
                </c:pt>
                <c:pt idx="101">
                  <c:v>39250.208333333336</c:v>
                </c:pt>
                <c:pt idx="102">
                  <c:v>39250.25</c:v>
                </c:pt>
                <c:pt idx="103">
                  <c:v>39250.291666666257</c:v>
                </c:pt>
                <c:pt idx="104">
                  <c:v>39250.333333333336</c:v>
                </c:pt>
                <c:pt idx="105">
                  <c:v>39250.375</c:v>
                </c:pt>
                <c:pt idx="106">
                  <c:v>39250.416666666664</c:v>
                </c:pt>
                <c:pt idx="107">
                  <c:v>39250.458333333343</c:v>
                </c:pt>
                <c:pt idx="108">
                  <c:v>39250.5</c:v>
                </c:pt>
                <c:pt idx="109">
                  <c:v>39250.541666666584</c:v>
                </c:pt>
                <c:pt idx="110">
                  <c:v>39250.583333333336</c:v>
                </c:pt>
                <c:pt idx="111">
                  <c:v>39250.624999999993</c:v>
                </c:pt>
                <c:pt idx="112">
                  <c:v>39250.666666666584</c:v>
                </c:pt>
                <c:pt idx="113">
                  <c:v>39250.708333333336</c:v>
                </c:pt>
                <c:pt idx="114">
                  <c:v>39250.75</c:v>
                </c:pt>
                <c:pt idx="115">
                  <c:v>39250.791666666257</c:v>
                </c:pt>
                <c:pt idx="116">
                  <c:v>39250.833333333336</c:v>
                </c:pt>
                <c:pt idx="117">
                  <c:v>39250.875</c:v>
                </c:pt>
                <c:pt idx="118">
                  <c:v>39250.916666666664</c:v>
                </c:pt>
                <c:pt idx="119">
                  <c:v>39250.958333333343</c:v>
                </c:pt>
                <c:pt idx="120">
                  <c:v>39251</c:v>
                </c:pt>
                <c:pt idx="121">
                  <c:v>39251.041666666584</c:v>
                </c:pt>
                <c:pt idx="122">
                  <c:v>39251.083333333336</c:v>
                </c:pt>
                <c:pt idx="123">
                  <c:v>39251.124999999993</c:v>
                </c:pt>
                <c:pt idx="124">
                  <c:v>39251.166666666584</c:v>
                </c:pt>
                <c:pt idx="125">
                  <c:v>39251.208333333336</c:v>
                </c:pt>
                <c:pt idx="126">
                  <c:v>39251.25</c:v>
                </c:pt>
                <c:pt idx="127">
                  <c:v>39251.291666666257</c:v>
                </c:pt>
                <c:pt idx="128">
                  <c:v>39251.333333333336</c:v>
                </c:pt>
                <c:pt idx="129">
                  <c:v>39251.375</c:v>
                </c:pt>
                <c:pt idx="130">
                  <c:v>39251.416666666664</c:v>
                </c:pt>
                <c:pt idx="131">
                  <c:v>39251.458333333343</c:v>
                </c:pt>
                <c:pt idx="132">
                  <c:v>39251.5</c:v>
                </c:pt>
                <c:pt idx="133">
                  <c:v>39251.541666666584</c:v>
                </c:pt>
                <c:pt idx="134">
                  <c:v>39251.583333333336</c:v>
                </c:pt>
                <c:pt idx="135">
                  <c:v>39251.624999999993</c:v>
                </c:pt>
                <c:pt idx="136">
                  <c:v>39251.666666666584</c:v>
                </c:pt>
                <c:pt idx="137">
                  <c:v>39251.708333333336</c:v>
                </c:pt>
                <c:pt idx="138">
                  <c:v>39251.75</c:v>
                </c:pt>
                <c:pt idx="139">
                  <c:v>39251.791666666257</c:v>
                </c:pt>
                <c:pt idx="140">
                  <c:v>39251.833333333336</c:v>
                </c:pt>
                <c:pt idx="141">
                  <c:v>39251.875</c:v>
                </c:pt>
                <c:pt idx="142">
                  <c:v>39251.916666666664</c:v>
                </c:pt>
                <c:pt idx="143">
                  <c:v>39251.958333333343</c:v>
                </c:pt>
              </c:numCache>
            </c:numRef>
          </c:xVal>
          <c:yVal>
            <c:numRef>
              <c:f>'[LOBO salinity and tides.xlsx]Data'!$H$951:$H$1094</c:f>
              <c:numCache>
                <c:formatCode>General</c:formatCode>
                <c:ptCount val="144"/>
                <c:pt idx="0">
                  <c:v>7.98</c:v>
                </c:pt>
                <c:pt idx="1">
                  <c:v>6.2</c:v>
                </c:pt>
                <c:pt idx="2">
                  <c:v>4.01</c:v>
                </c:pt>
                <c:pt idx="3">
                  <c:v>1.6300000000000001</c:v>
                </c:pt>
                <c:pt idx="4">
                  <c:v>-0.54</c:v>
                </c:pt>
                <c:pt idx="5">
                  <c:v>-1.72</c:v>
                </c:pt>
                <c:pt idx="6">
                  <c:v>-1.8800000000000001</c:v>
                </c:pt>
                <c:pt idx="7">
                  <c:v>-0.86000000000000065</c:v>
                </c:pt>
                <c:pt idx="8">
                  <c:v>0.54</c:v>
                </c:pt>
                <c:pt idx="9">
                  <c:v>2.3499999999999988</c:v>
                </c:pt>
                <c:pt idx="10">
                  <c:v>4.03</c:v>
                </c:pt>
                <c:pt idx="11">
                  <c:v>5.48</c:v>
                </c:pt>
                <c:pt idx="12">
                  <c:v>6.28</c:v>
                </c:pt>
                <c:pt idx="13">
                  <c:v>6.17</c:v>
                </c:pt>
                <c:pt idx="14">
                  <c:v>5.38</c:v>
                </c:pt>
                <c:pt idx="15">
                  <c:v>4.34</c:v>
                </c:pt>
                <c:pt idx="16">
                  <c:v>3.3699999999999997</c:v>
                </c:pt>
                <c:pt idx="17">
                  <c:v>2.82</c:v>
                </c:pt>
                <c:pt idx="18">
                  <c:v>3.12</c:v>
                </c:pt>
                <c:pt idx="19">
                  <c:v>4.03</c:v>
                </c:pt>
                <c:pt idx="20">
                  <c:v>5.3199999999999985</c:v>
                </c:pt>
                <c:pt idx="21">
                  <c:v>6.92</c:v>
                </c:pt>
                <c:pt idx="22">
                  <c:v>8.31</c:v>
                </c:pt>
                <c:pt idx="23">
                  <c:v>9.18</c:v>
                </c:pt>
                <c:pt idx="24">
                  <c:v>8.98</c:v>
                </c:pt>
                <c:pt idx="25">
                  <c:v>7.76</c:v>
                </c:pt>
                <c:pt idx="26">
                  <c:v>5.76</c:v>
                </c:pt>
                <c:pt idx="27">
                  <c:v>3.3699999999999997</c:v>
                </c:pt>
                <c:pt idx="28">
                  <c:v>0.82000000000000062</c:v>
                </c:pt>
                <c:pt idx="29">
                  <c:v>-1.3900000000000001</c:v>
                </c:pt>
                <c:pt idx="30">
                  <c:v>-2.48</c:v>
                </c:pt>
                <c:pt idx="31">
                  <c:v>-2.38</c:v>
                </c:pt>
                <c:pt idx="32">
                  <c:v>-1.35</c:v>
                </c:pt>
                <c:pt idx="33">
                  <c:v>0.42000000000000032</c:v>
                </c:pt>
                <c:pt idx="34">
                  <c:v>2.4</c:v>
                </c:pt>
                <c:pt idx="35">
                  <c:v>4.28</c:v>
                </c:pt>
                <c:pt idx="36">
                  <c:v>5.79</c:v>
                </c:pt>
                <c:pt idx="37">
                  <c:v>6.6099999999999985</c:v>
                </c:pt>
                <c:pt idx="38">
                  <c:v>6.49</c:v>
                </c:pt>
                <c:pt idx="39">
                  <c:v>5.64</c:v>
                </c:pt>
                <c:pt idx="40">
                  <c:v>4.51</c:v>
                </c:pt>
                <c:pt idx="41">
                  <c:v>3.54</c:v>
                </c:pt>
                <c:pt idx="42">
                  <c:v>3.12</c:v>
                </c:pt>
                <c:pt idx="43">
                  <c:v>3.42</c:v>
                </c:pt>
                <c:pt idx="44">
                  <c:v>4.4000000000000004</c:v>
                </c:pt>
                <c:pt idx="45">
                  <c:v>5.8599999999999985</c:v>
                </c:pt>
                <c:pt idx="46">
                  <c:v>7.46</c:v>
                </c:pt>
                <c:pt idx="47">
                  <c:v>8.81</c:v>
                </c:pt>
                <c:pt idx="48">
                  <c:v>9.5</c:v>
                </c:pt>
                <c:pt idx="49">
                  <c:v>9.0500000000000007</c:v>
                </c:pt>
                <c:pt idx="50">
                  <c:v>7.72</c:v>
                </c:pt>
                <c:pt idx="51">
                  <c:v>5.58</c:v>
                </c:pt>
                <c:pt idx="52">
                  <c:v>3.13</c:v>
                </c:pt>
                <c:pt idx="53">
                  <c:v>0.42000000000000032</c:v>
                </c:pt>
                <c:pt idx="54">
                  <c:v>-1.6500000000000001</c:v>
                </c:pt>
                <c:pt idx="55">
                  <c:v>-2.57</c:v>
                </c:pt>
                <c:pt idx="56">
                  <c:v>-2.19</c:v>
                </c:pt>
                <c:pt idx="57">
                  <c:v>-0.9</c:v>
                </c:pt>
                <c:pt idx="58">
                  <c:v>1.04</c:v>
                </c:pt>
                <c:pt idx="59">
                  <c:v>2.9899999999999998</c:v>
                </c:pt>
                <c:pt idx="60">
                  <c:v>4.79</c:v>
                </c:pt>
                <c:pt idx="61">
                  <c:v>6.26</c:v>
                </c:pt>
                <c:pt idx="62">
                  <c:v>7</c:v>
                </c:pt>
                <c:pt idx="63">
                  <c:v>6.67</c:v>
                </c:pt>
                <c:pt idx="64">
                  <c:v>5.6199999999999966</c:v>
                </c:pt>
                <c:pt idx="65">
                  <c:v>4.4400000000000004</c:v>
                </c:pt>
                <c:pt idx="66">
                  <c:v>3.4499999999999997</c:v>
                </c:pt>
                <c:pt idx="67">
                  <c:v>3.07</c:v>
                </c:pt>
                <c:pt idx="68">
                  <c:v>3.4899999999999998</c:v>
                </c:pt>
                <c:pt idx="69">
                  <c:v>4.5199999999999996</c:v>
                </c:pt>
                <c:pt idx="70">
                  <c:v>6.01</c:v>
                </c:pt>
                <c:pt idx="71">
                  <c:v>7.48</c:v>
                </c:pt>
                <c:pt idx="72">
                  <c:v>8.7800000000000011</c:v>
                </c:pt>
                <c:pt idx="73">
                  <c:v>9.25</c:v>
                </c:pt>
                <c:pt idx="74">
                  <c:v>8.5500000000000007</c:v>
                </c:pt>
                <c:pt idx="75">
                  <c:v>7.06</c:v>
                </c:pt>
                <c:pt idx="76">
                  <c:v>4.96</c:v>
                </c:pt>
                <c:pt idx="77">
                  <c:v>2.42</c:v>
                </c:pt>
                <c:pt idx="78">
                  <c:v>-0.19</c:v>
                </c:pt>
                <c:pt idx="79">
                  <c:v>-1.9800000000000073</c:v>
                </c:pt>
                <c:pt idx="80">
                  <c:v>-2.7600000000000002</c:v>
                </c:pt>
                <c:pt idx="81">
                  <c:v>-2.2000000000000002</c:v>
                </c:pt>
                <c:pt idx="82">
                  <c:v>-0.69000000000000061</c:v>
                </c:pt>
                <c:pt idx="83">
                  <c:v>1.28</c:v>
                </c:pt>
                <c:pt idx="84">
                  <c:v>3.22</c:v>
                </c:pt>
                <c:pt idx="85">
                  <c:v>4.99</c:v>
                </c:pt>
                <c:pt idx="86">
                  <c:v>6.31</c:v>
                </c:pt>
                <c:pt idx="87">
                  <c:v>6.7700000000000014</c:v>
                </c:pt>
                <c:pt idx="88">
                  <c:v>6.23</c:v>
                </c:pt>
                <c:pt idx="89">
                  <c:v>5.0999999999999996</c:v>
                </c:pt>
                <c:pt idx="90">
                  <c:v>3.94</c:v>
                </c:pt>
                <c:pt idx="91">
                  <c:v>3.02</c:v>
                </c:pt>
                <c:pt idx="92">
                  <c:v>2.75</c:v>
                </c:pt>
                <c:pt idx="93">
                  <c:v>3.19</c:v>
                </c:pt>
                <c:pt idx="94">
                  <c:v>4.3099999999999996</c:v>
                </c:pt>
                <c:pt idx="95">
                  <c:v>5.7700000000000014</c:v>
                </c:pt>
                <c:pt idx="96">
                  <c:v>7.25</c:v>
                </c:pt>
                <c:pt idx="97">
                  <c:v>8.34</c:v>
                </c:pt>
                <c:pt idx="98">
                  <c:v>8.6</c:v>
                </c:pt>
                <c:pt idx="99">
                  <c:v>7.7700000000000014</c:v>
                </c:pt>
                <c:pt idx="100">
                  <c:v>6.26</c:v>
                </c:pt>
                <c:pt idx="101">
                  <c:v>4.08</c:v>
                </c:pt>
                <c:pt idx="102">
                  <c:v>1.61</c:v>
                </c:pt>
                <c:pt idx="103">
                  <c:v>-0.85000000000000064</c:v>
                </c:pt>
                <c:pt idx="104">
                  <c:v>-2.29</c:v>
                </c:pt>
                <c:pt idx="105">
                  <c:v>-2.69</c:v>
                </c:pt>
                <c:pt idx="106">
                  <c:v>-1.84</c:v>
                </c:pt>
                <c:pt idx="107">
                  <c:v>-0.33000000000000212</c:v>
                </c:pt>
                <c:pt idx="108">
                  <c:v>1.6700000000000021</c:v>
                </c:pt>
                <c:pt idx="109">
                  <c:v>3.57</c:v>
                </c:pt>
                <c:pt idx="110">
                  <c:v>5.1499999999999995</c:v>
                </c:pt>
                <c:pt idx="111">
                  <c:v>6.29</c:v>
                </c:pt>
                <c:pt idx="112">
                  <c:v>6.49</c:v>
                </c:pt>
                <c:pt idx="113">
                  <c:v>5.81</c:v>
                </c:pt>
                <c:pt idx="114">
                  <c:v>4.6399999999999997</c:v>
                </c:pt>
                <c:pt idx="115">
                  <c:v>3.57</c:v>
                </c:pt>
                <c:pt idx="116">
                  <c:v>2.69</c:v>
                </c:pt>
                <c:pt idx="117">
                  <c:v>2.54</c:v>
                </c:pt>
                <c:pt idx="118">
                  <c:v>3.24</c:v>
                </c:pt>
                <c:pt idx="119">
                  <c:v>4.3199999999999985</c:v>
                </c:pt>
                <c:pt idx="120">
                  <c:v>5.6899999999999995</c:v>
                </c:pt>
                <c:pt idx="121">
                  <c:v>6.99</c:v>
                </c:pt>
                <c:pt idx="122">
                  <c:v>7.91</c:v>
                </c:pt>
                <c:pt idx="123">
                  <c:v>8.06</c:v>
                </c:pt>
                <c:pt idx="124">
                  <c:v>7.18</c:v>
                </c:pt>
                <c:pt idx="125">
                  <c:v>5.6099999999999985</c:v>
                </c:pt>
                <c:pt idx="126">
                  <c:v>3.44</c:v>
                </c:pt>
                <c:pt idx="127">
                  <c:v>1.1299999999999926</c:v>
                </c:pt>
                <c:pt idx="128">
                  <c:v>-0.99</c:v>
                </c:pt>
                <c:pt idx="129">
                  <c:v>-2.0499999999999998</c:v>
                </c:pt>
                <c:pt idx="130">
                  <c:v>-2.0699999999999998</c:v>
                </c:pt>
                <c:pt idx="131">
                  <c:v>-1.05</c:v>
                </c:pt>
                <c:pt idx="132">
                  <c:v>0.55000000000000004</c:v>
                </c:pt>
                <c:pt idx="133">
                  <c:v>2.3699999999999997</c:v>
                </c:pt>
                <c:pt idx="134">
                  <c:v>4.1899999999999995</c:v>
                </c:pt>
                <c:pt idx="135">
                  <c:v>5.64</c:v>
                </c:pt>
                <c:pt idx="136">
                  <c:v>6.49</c:v>
                </c:pt>
                <c:pt idx="137">
                  <c:v>6.49</c:v>
                </c:pt>
                <c:pt idx="138">
                  <c:v>5.7</c:v>
                </c:pt>
                <c:pt idx="139">
                  <c:v>4.51</c:v>
                </c:pt>
                <c:pt idx="140">
                  <c:v>3.46</c:v>
                </c:pt>
                <c:pt idx="141">
                  <c:v>2.7</c:v>
                </c:pt>
                <c:pt idx="142">
                  <c:v>2.72</c:v>
                </c:pt>
                <c:pt idx="143">
                  <c:v>3.3299999999999987</c:v>
                </c:pt>
              </c:numCache>
            </c:numRef>
          </c:yVal>
          <c:smooth val="1"/>
        </c:ser>
        <c:dLbls>
          <c:showLegendKey val="0"/>
          <c:showVal val="0"/>
          <c:showCatName val="0"/>
          <c:showSerName val="0"/>
          <c:showPercent val="0"/>
          <c:showBubbleSize val="0"/>
        </c:dLbls>
        <c:axId val="86253952"/>
        <c:axId val="86255488"/>
      </c:scatterChart>
      <c:scatterChart>
        <c:scatterStyle val="smoothMarker"/>
        <c:varyColors val="0"/>
        <c:ser>
          <c:idx val="1"/>
          <c:order val="1"/>
          <c:tx>
            <c:v>sal</c:v>
          </c:tx>
          <c:spPr>
            <a:ln w="50800">
              <a:noFill/>
            </a:ln>
          </c:spPr>
          <c:marker>
            <c:symbol val="none"/>
          </c:marker>
          <c:xVal>
            <c:numRef>
              <c:f>'[LOBO salinity and tides.xlsx]Data'!$F$951:$F$975</c:f>
              <c:numCache>
                <c:formatCode>m/d/yyyy\ h:mm</c:formatCode>
                <c:ptCount val="25"/>
                <c:pt idx="0">
                  <c:v>39246</c:v>
                </c:pt>
                <c:pt idx="1">
                  <c:v>39246.041666666584</c:v>
                </c:pt>
                <c:pt idx="2">
                  <c:v>39246.083333333336</c:v>
                </c:pt>
                <c:pt idx="3">
                  <c:v>39246.124999999993</c:v>
                </c:pt>
                <c:pt idx="4">
                  <c:v>39246.166666666584</c:v>
                </c:pt>
                <c:pt idx="5">
                  <c:v>39246.208333333336</c:v>
                </c:pt>
                <c:pt idx="6">
                  <c:v>39246.25</c:v>
                </c:pt>
                <c:pt idx="7">
                  <c:v>39246.291666666257</c:v>
                </c:pt>
                <c:pt idx="8">
                  <c:v>39246.333333333336</c:v>
                </c:pt>
                <c:pt idx="9">
                  <c:v>39246.375</c:v>
                </c:pt>
                <c:pt idx="10">
                  <c:v>39246.416666666664</c:v>
                </c:pt>
                <c:pt idx="11">
                  <c:v>39246.458333333343</c:v>
                </c:pt>
                <c:pt idx="12">
                  <c:v>39246.5</c:v>
                </c:pt>
                <c:pt idx="13">
                  <c:v>39246.541666666584</c:v>
                </c:pt>
                <c:pt idx="14">
                  <c:v>39246.583333333336</c:v>
                </c:pt>
                <c:pt idx="15">
                  <c:v>39246.624999999993</c:v>
                </c:pt>
                <c:pt idx="16">
                  <c:v>39246.666666666584</c:v>
                </c:pt>
                <c:pt idx="17">
                  <c:v>39246.708333333336</c:v>
                </c:pt>
                <c:pt idx="18">
                  <c:v>39246.75</c:v>
                </c:pt>
                <c:pt idx="19">
                  <c:v>39246.791666666257</c:v>
                </c:pt>
                <c:pt idx="20">
                  <c:v>39246.833333333336</c:v>
                </c:pt>
                <c:pt idx="21">
                  <c:v>39246.875</c:v>
                </c:pt>
                <c:pt idx="22">
                  <c:v>39246.916666666664</c:v>
                </c:pt>
                <c:pt idx="23">
                  <c:v>39246.958333333343</c:v>
                </c:pt>
                <c:pt idx="24">
                  <c:v>39247</c:v>
                </c:pt>
              </c:numCache>
            </c:numRef>
          </c:xVal>
          <c:yVal>
            <c:numRef>
              <c:f>'[LOBO salinity and tides.xlsx]Data'!$G$951:$G$975</c:f>
              <c:numCache>
                <c:formatCode>General</c:formatCode>
                <c:ptCount val="25"/>
                <c:pt idx="0">
                  <c:v>32.701262295081953</c:v>
                </c:pt>
                <c:pt idx="1">
                  <c:v>32.695549180328058</c:v>
                </c:pt>
                <c:pt idx="2">
                  <c:v>32.365631147540903</c:v>
                </c:pt>
                <c:pt idx="3">
                  <c:v>31.979434426229446</c:v>
                </c:pt>
                <c:pt idx="4">
                  <c:v>31.41376229508182</c:v>
                </c:pt>
                <c:pt idx="5">
                  <c:v>31.635180327868831</c:v>
                </c:pt>
                <c:pt idx="6">
                  <c:v>31.713786885245735</c:v>
                </c:pt>
                <c:pt idx="7">
                  <c:v>31.35913114754095</c:v>
                </c:pt>
                <c:pt idx="8">
                  <c:v>30.909860655737702</c:v>
                </c:pt>
                <c:pt idx="9">
                  <c:v>30.987737704917791</c:v>
                </c:pt>
                <c:pt idx="10">
                  <c:v>31.185049180327617</c:v>
                </c:pt>
                <c:pt idx="11">
                  <c:v>31.585877049180286</c:v>
                </c:pt>
                <c:pt idx="12">
                  <c:v>32.167770491803196</c:v>
                </c:pt>
                <c:pt idx="13">
                  <c:v>32.319704918032748</c:v>
                </c:pt>
                <c:pt idx="14">
                  <c:v>32.664811475409749</c:v>
                </c:pt>
                <c:pt idx="15">
                  <c:v>32.581672131147286</c:v>
                </c:pt>
                <c:pt idx="16">
                  <c:v>32.295303278688664</c:v>
                </c:pt>
                <c:pt idx="17">
                  <c:v>32.269172131147513</c:v>
                </c:pt>
                <c:pt idx="18">
                  <c:v>32.298303278688721</c:v>
                </c:pt>
                <c:pt idx="19">
                  <c:v>32.393877049180247</c:v>
                </c:pt>
                <c:pt idx="20">
                  <c:v>32.423377049180303</c:v>
                </c:pt>
                <c:pt idx="21">
                  <c:v>32.458385245901603</c:v>
                </c:pt>
                <c:pt idx="22">
                  <c:v>32.483352459015997</c:v>
                </c:pt>
                <c:pt idx="23">
                  <c:v>32.51894262295103</c:v>
                </c:pt>
                <c:pt idx="24">
                  <c:v>32.757565573770236</c:v>
                </c:pt>
              </c:numCache>
            </c:numRef>
          </c:yVal>
          <c:smooth val="1"/>
        </c:ser>
        <c:dLbls>
          <c:showLegendKey val="0"/>
          <c:showVal val="0"/>
          <c:showCatName val="0"/>
          <c:showSerName val="0"/>
          <c:showPercent val="0"/>
          <c:showBubbleSize val="0"/>
        </c:dLbls>
        <c:axId val="86259584"/>
        <c:axId val="86257664"/>
      </c:scatterChart>
      <c:valAx>
        <c:axId val="86253952"/>
        <c:scaling>
          <c:orientation val="minMax"/>
          <c:max val="39247"/>
          <c:min val="39246"/>
        </c:scaling>
        <c:delete val="0"/>
        <c:axPos val="b"/>
        <c:numFmt formatCode="[$-409]h:mm\ AM/PM;@" sourceLinked="0"/>
        <c:majorTickMark val="out"/>
        <c:minorTickMark val="none"/>
        <c:tickLblPos val="nextTo"/>
        <c:spPr>
          <a:ln w="38100">
            <a:solidFill>
              <a:sysClr val="windowText" lastClr="000000"/>
            </a:solidFill>
          </a:ln>
        </c:spPr>
        <c:txPr>
          <a:bodyPr rot="-1020000"/>
          <a:lstStyle/>
          <a:p>
            <a:pPr>
              <a:defRPr sz="1600">
                <a:latin typeface="Trebuchet MS" pitchFamily="34" charset="0"/>
              </a:defRPr>
            </a:pPr>
            <a:endParaRPr lang="en-US"/>
          </a:p>
        </c:txPr>
        <c:crossAx val="86255488"/>
        <c:crossesAt val="-4"/>
        <c:crossBetween val="midCat"/>
        <c:majorUnit val="0.25"/>
      </c:valAx>
      <c:valAx>
        <c:axId val="86255488"/>
        <c:scaling>
          <c:orientation val="minMax"/>
          <c:max val="12"/>
          <c:min val="-4"/>
        </c:scaling>
        <c:delete val="0"/>
        <c:axPos val="l"/>
        <c:title>
          <c:tx>
            <c:rich>
              <a:bodyPr rot="-5400000" vert="horz"/>
              <a:lstStyle/>
              <a:p>
                <a:pPr>
                  <a:defRPr sz="1600">
                    <a:solidFill>
                      <a:srgbClr val="FF6600"/>
                    </a:solidFill>
                    <a:latin typeface="Trebuchet MS" pitchFamily="34" charset="0"/>
                  </a:defRPr>
                </a:pPr>
                <a:r>
                  <a:rPr lang="en-US" sz="1600">
                    <a:solidFill>
                      <a:srgbClr val="FF6600"/>
                    </a:solidFill>
                    <a:latin typeface="Trebuchet MS" pitchFamily="34" charset="0"/>
                  </a:rPr>
                  <a:t>Tide Height (feet)</a:t>
                </a:r>
              </a:p>
            </c:rich>
          </c:tx>
          <c:overlay val="0"/>
        </c:title>
        <c:numFmt formatCode="General" sourceLinked="1"/>
        <c:majorTickMark val="out"/>
        <c:minorTickMark val="none"/>
        <c:tickLblPos val="nextTo"/>
        <c:spPr>
          <a:ln w="38100">
            <a:solidFill>
              <a:schemeClr val="tx1"/>
            </a:solidFill>
          </a:ln>
        </c:spPr>
        <c:txPr>
          <a:bodyPr/>
          <a:lstStyle/>
          <a:p>
            <a:pPr>
              <a:defRPr sz="1600">
                <a:latin typeface="Trebuchet MS" pitchFamily="34" charset="0"/>
              </a:defRPr>
            </a:pPr>
            <a:endParaRPr lang="en-US"/>
          </a:p>
        </c:txPr>
        <c:crossAx val="86253952"/>
        <c:crosses val="autoZero"/>
        <c:crossBetween val="midCat"/>
        <c:majorUnit val="2"/>
      </c:valAx>
      <c:valAx>
        <c:axId val="86257664"/>
        <c:scaling>
          <c:orientation val="minMax"/>
          <c:max val="33"/>
          <c:min val="30"/>
        </c:scaling>
        <c:delete val="0"/>
        <c:axPos val="r"/>
        <c:title>
          <c:tx>
            <c:rich>
              <a:bodyPr rot="-5400000" vert="horz"/>
              <a:lstStyle/>
              <a:p>
                <a:pPr>
                  <a:defRPr sz="1600">
                    <a:solidFill>
                      <a:srgbClr val="003399"/>
                    </a:solidFill>
                    <a:latin typeface="Trebuchet MS" pitchFamily="34" charset="0"/>
                  </a:defRPr>
                </a:pPr>
                <a:r>
                  <a:rPr lang="en-US" sz="1600">
                    <a:solidFill>
                      <a:srgbClr val="003399"/>
                    </a:solidFill>
                    <a:latin typeface="Trebuchet MS" pitchFamily="34" charset="0"/>
                  </a:rPr>
                  <a:t>Salinity (PSU)</a:t>
                </a:r>
              </a:p>
            </c:rich>
          </c:tx>
          <c:overlay val="0"/>
        </c:title>
        <c:numFmt formatCode="General" sourceLinked="1"/>
        <c:majorTickMark val="out"/>
        <c:minorTickMark val="none"/>
        <c:tickLblPos val="nextTo"/>
        <c:spPr>
          <a:ln w="38100">
            <a:solidFill>
              <a:schemeClr val="tx1"/>
            </a:solidFill>
          </a:ln>
        </c:spPr>
        <c:txPr>
          <a:bodyPr/>
          <a:lstStyle/>
          <a:p>
            <a:pPr>
              <a:defRPr sz="1600">
                <a:latin typeface="Trebuchet MS" pitchFamily="34" charset="0"/>
              </a:defRPr>
            </a:pPr>
            <a:endParaRPr lang="en-US"/>
          </a:p>
        </c:txPr>
        <c:crossAx val="86259584"/>
        <c:crosses val="max"/>
        <c:crossBetween val="midCat"/>
        <c:majorUnit val="1"/>
      </c:valAx>
      <c:valAx>
        <c:axId val="86259584"/>
        <c:scaling>
          <c:orientation val="minMax"/>
        </c:scaling>
        <c:delete val="1"/>
        <c:axPos val="b"/>
        <c:numFmt formatCode="m/d/yyyy\ h:mm" sourceLinked="1"/>
        <c:majorTickMark val="out"/>
        <c:minorTickMark val="none"/>
        <c:tickLblPos val="none"/>
        <c:crossAx val="86257664"/>
        <c:crosses val="autoZero"/>
        <c:crossBetween val="midCat"/>
      </c:valAx>
      <c:spPr>
        <a:ln w="38100">
          <a:solidFill>
            <a:sysClr val="windowText" lastClr="000000"/>
          </a:solidFill>
        </a:ln>
      </c:spPr>
    </c:plotArea>
    <c:plotVisOnly val="1"/>
    <c:dispBlanksAs val="gap"/>
    <c:showDLblsOverMax val="0"/>
  </c:chart>
  <c:externalData r:id="rId1">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4573255266168653"/>
          <c:y val="0.15670212765957447"/>
          <c:w val="0.6626897839693151"/>
          <c:h val="0.62406014407773458"/>
        </c:manualLayout>
      </c:layout>
      <c:scatterChart>
        <c:scatterStyle val="smoothMarker"/>
        <c:varyColors val="0"/>
        <c:ser>
          <c:idx val="0"/>
          <c:order val="0"/>
          <c:tx>
            <c:v>tide</c:v>
          </c:tx>
          <c:spPr>
            <a:ln w="50800">
              <a:solidFill>
                <a:srgbClr val="FF6600"/>
              </a:solidFill>
            </a:ln>
          </c:spPr>
          <c:marker>
            <c:symbol val="none"/>
          </c:marker>
          <c:xVal>
            <c:numRef>
              <c:f>'[LOBO salinity and tides.xlsx]Data'!$F$951:$F$1094</c:f>
              <c:numCache>
                <c:formatCode>m/d/yyyy\ h:mm</c:formatCode>
                <c:ptCount val="144"/>
                <c:pt idx="0">
                  <c:v>39246</c:v>
                </c:pt>
                <c:pt idx="1">
                  <c:v>39246.041666666584</c:v>
                </c:pt>
                <c:pt idx="2">
                  <c:v>39246.083333333336</c:v>
                </c:pt>
                <c:pt idx="3">
                  <c:v>39246.124999999993</c:v>
                </c:pt>
                <c:pt idx="4">
                  <c:v>39246.166666666584</c:v>
                </c:pt>
                <c:pt idx="5">
                  <c:v>39246.208333333336</c:v>
                </c:pt>
                <c:pt idx="6">
                  <c:v>39246.25</c:v>
                </c:pt>
                <c:pt idx="7">
                  <c:v>39246.291666666206</c:v>
                </c:pt>
                <c:pt idx="8">
                  <c:v>39246.333333333336</c:v>
                </c:pt>
                <c:pt idx="9">
                  <c:v>39246.375</c:v>
                </c:pt>
                <c:pt idx="10">
                  <c:v>39246.416666666664</c:v>
                </c:pt>
                <c:pt idx="11">
                  <c:v>39246.458333333343</c:v>
                </c:pt>
                <c:pt idx="12">
                  <c:v>39246.5</c:v>
                </c:pt>
                <c:pt idx="13">
                  <c:v>39246.541666666584</c:v>
                </c:pt>
                <c:pt idx="14">
                  <c:v>39246.583333333336</c:v>
                </c:pt>
                <c:pt idx="15">
                  <c:v>39246.624999999993</c:v>
                </c:pt>
                <c:pt idx="16">
                  <c:v>39246.666666666584</c:v>
                </c:pt>
                <c:pt idx="17">
                  <c:v>39246.708333333336</c:v>
                </c:pt>
                <c:pt idx="18">
                  <c:v>39246.75</c:v>
                </c:pt>
                <c:pt idx="19">
                  <c:v>39246.791666666206</c:v>
                </c:pt>
                <c:pt idx="20">
                  <c:v>39246.833333333336</c:v>
                </c:pt>
                <c:pt idx="21">
                  <c:v>39246.875</c:v>
                </c:pt>
                <c:pt idx="22">
                  <c:v>39246.916666666664</c:v>
                </c:pt>
                <c:pt idx="23">
                  <c:v>39246.958333333343</c:v>
                </c:pt>
                <c:pt idx="24">
                  <c:v>39247</c:v>
                </c:pt>
                <c:pt idx="25">
                  <c:v>39247.041666666584</c:v>
                </c:pt>
                <c:pt idx="26">
                  <c:v>39247.083333333336</c:v>
                </c:pt>
                <c:pt idx="27">
                  <c:v>39247.124999999993</c:v>
                </c:pt>
                <c:pt idx="28">
                  <c:v>39247.166666666584</c:v>
                </c:pt>
                <c:pt idx="29">
                  <c:v>39247.208333333336</c:v>
                </c:pt>
                <c:pt idx="30">
                  <c:v>39247.25</c:v>
                </c:pt>
                <c:pt idx="31">
                  <c:v>39247.291666666206</c:v>
                </c:pt>
                <c:pt idx="32">
                  <c:v>39247.333333333336</c:v>
                </c:pt>
                <c:pt idx="33">
                  <c:v>39247.375</c:v>
                </c:pt>
                <c:pt idx="34">
                  <c:v>39247.416666666664</c:v>
                </c:pt>
                <c:pt idx="35">
                  <c:v>39247.458333333343</c:v>
                </c:pt>
                <c:pt idx="36">
                  <c:v>39247.5</c:v>
                </c:pt>
                <c:pt idx="37">
                  <c:v>39247.541666666584</c:v>
                </c:pt>
                <c:pt idx="38">
                  <c:v>39247.583333333336</c:v>
                </c:pt>
                <c:pt idx="39">
                  <c:v>39247.624999999993</c:v>
                </c:pt>
                <c:pt idx="40">
                  <c:v>39247.666666666584</c:v>
                </c:pt>
                <c:pt idx="41">
                  <c:v>39247.708333333336</c:v>
                </c:pt>
                <c:pt idx="42">
                  <c:v>39247.75</c:v>
                </c:pt>
                <c:pt idx="43">
                  <c:v>39247.791666666206</c:v>
                </c:pt>
                <c:pt idx="44">
                  <c:v>39247.833333333336</c:v>
                </c:pt>
                <c:pt idx="45">
                  <c:v>39247.875</c:v>
                </c:pt>
                <c:pt idx="46">
                  <c:v>39247.916666666664</c:v>
                </c:pt>
                <c:pt idx="47">
                  <c:v>39247.958333333343</c:v>
                </c:pt>
                <c:pt idx="48">
                  <c:v>39248</c:v>
                </c:pt>
                <c:pt idx="49">
                  <c:v>39248.041666666584</c:v>
                </c:pt>
                <c:pt idx="50">
                  <c:v>39248.083333333336</c:v>
                </c:pt>
                <c:pt idx="51">
                  <c:v>39248.124999999993</c:v>
                </c:pt>
                <c:pt idx="52">
                  <c:v>39248.166666666584</c:v>
                </c:pt>
                <c:pt idx="53">
                  <c:v>39248.208333333336</c:v>
                </c:pt>
                <c:pt idx="54">
                  <c:v>39248.25</c:v>
                </c:pt>
                <c:pt idx="55">
                  <c:v>39248.291666666206</c:v>
                </c:pt>
                <c:pt idx="56">
                  <c:v>39248.333333333336</c:v>
                </c:pt>
                <c:pt idx="57">
                  <c:v>39248.375</c:v>
                </c:pt>
                <c:pt idx="58">
                  <c:v>39248.416666666664</c:v>
                </c:pt>
                <c:pt idx="59">
                  <c:v>39248.458333333343</c:v>
                </c:pt>
                <c:pt idx="60">
                  <c:v>39248.5</c:v>
                </c:pt>
                <c:pt idx="61">
                  <c:v>39248.541666666584</c:v>
                </c:pt>
                <c:pt idx="62">
                  <c:v>39248.583333333336</c:v>
                </c:pt>
                <c:pt idx="63">
                  <c:v>39248.624999999993</c:v>
                </c:pt>
                <c:pt idx="64">
                  <c:v>39248.666666666584</c:v>
                </c:pt>
                <c:pt idx="65">
                  <c:v>39248.708333333336</c:v>
                </c:pt>
                <c:pt idx="66">
                  <c:v>39248.75</c:v>
                </c:pt>
                <c:pt idx="67">
                  <c:v>39248.791666666206</c:v>
                </c:pt>
                <c:pt idx="68">
                  <c:v>39248.833333333336</c:v>
                </c:pt>
                <c:pt idx="69">
                  <c:v>39248.875</c:v>
                </c:pt>
                <c:pt idx="70">
                  <c:v>39248.916666666664</c:v>
                </c:pt>
                <c:pt idx="71">
                  <c:v>39248.958333333343</c:v>
                </c:pt>
                <c:pt idx="72">
                  <c:v>39249</c:v>
                </c:pt>
                <c:pt idx="73">
                  <c:v>39249.041666666584</c:v>
                </c:pt>
                <c:pt idx="74">
                  <c:v>39249.083333333336</c:v>
                </c:pt>
                <c:pt idx="75">
                  <c:v>39249.124999999993</c:v>
                </c:pt>
                <c:pt idx="76">
                  <c:v>39249.166666666584</c:v>
                </c:pt>
                <c:pt idx="77">
                  <c:v>39249.208333333336</c:v>
                </c:pt>
                <c:pt idx="78">
                  <c:v>39249.25</c:v>
                </c:pt>
                <c:pt idx="79">
                  <c:v>39249.291666666206</c:v>
                </c:pt>
                <c:pt idx="80">
                  <c:v>39249.333333333336</c:v>
                </c:pt>
                <c:pt idx="81">
                  <c:v>39249.375</c:v>
                </c:pt>
                <c:pt idx="82">
                  <c:v>39249.416666666664</c:v>
                </c:pt>
                <c:pt idx="83">
                  <c:v>39249.458333333343</c:v>
                </c:pt>
                <c:pt idx="84">
                  <c:v>39249.5</c:v>
                </c:pt>
                <c:pt idx="85">
                  <c:v>39249.541666666584</c:v>
                </c:pt>
                <c:pt idx="86">
                  <c:v>39249.583333333336</c:v>
                </c:pt>
                <c:pt idx="87">
                  <c:v>39249.624999999993</c:v>
                </c:pt>
                <c:pt idx="88">
                  <c:v>39249.666666666584</c:v>
                </c:pt>
                <c:pt idx="89">
                  <c:v>39249.708333333336</c:v>
                </c:pt>
                <c:pt idx="90">
                  <c:v>39249.75</c:v>
                </c:pt>
                <c:pt idx="91">
                  <c:v>39249.791666666206</c:v>
                </c:pt>
                <c:pt idx="92">
                  <c:v>39249.833333333336</c:v>
                </c:pt>
                <c:pt idx="93">
                  <c:v>39249.875</c:v>
                </c:pt>
                <c:pt idx="94">
                  <c:v>39249.916666666664</c:v>
                </c:pt>
                <c:pt idx="95">
                  <c:v>39249.958333333343</c:v>
                </c:pt>
                <c:pt idx="96">
                  <c:v>39250</c:v>
                </c:pt>
                <c:pt idx="97">
                  <c:v>39250.041666666584</c:v>
                </c:pt>
                <c:pt idx="98">
                  <c:v>39250.083333333336</c:v>
                </c:pt>
                <c:pt idx="99">
                  <c:v>39250.124999999993</c:v>
                </c:pt>
                <c:pt idx="100">
                  <c:v>39250.166666666584</c:v>
                </c:pt>
                <c:pt idx="101">
                  <c:v>39250.208333333336</c:v>
                </c:pt>
                <c:pt idx="102">
                  <c:v>39250.25</c:v>
                </c:pt>
                <c:pt idx="103">
                  <c:v>39250.291666666206</c:v>
                </c:pt>
                <c:pt idx="104">
                  <c:v>39250.333333333336</c:v>
                </c:pt>
                <c:pt idx="105">
                  <c:v>39250.375</c:v>
                </c:pt>
                <c:pt idx="106">
                  <c:v>39250.416666666664</c:v>
                </c:pt>
                <c:pt idx="107">
                  <c:v>39250.458333333343</c:v>
                </c:pt>
                <c:pt idx="108">
                  <c:v>39250.5</c:v>
                </c:pt>
                <c:pt idx="109">
                  <c:v>39250.541666666584</c:v>
                </c:pt>
                <c:pt idx="110">
                  <c:v>39250.583333333336</c:v>
                </c:pt>
                <c:pt idx="111">
                  <c:v>39250.624999999993</c:v>
                </c:pt>
                <c:pt idx="112">
                  <c:v>39250.666666666584</c:v>
                </c:pt>
                <c:pt idx="113">
                  <c:v>39250.708333333336</c:v>
                </c:pt>
                <c:pt idx="114">
                  <c:v>39250.75</c:v>
                </c:pt>
                <c:pt idx="115">
                  <c:v>39250.791666666206</c:v>
                </c:pt>
                <c:pt idx="116">
                  <c:v>39250.833333333336</c:v>
                </c:pt>
                <c:pt idx="117">
                  <c:v>39250.875</c:v>
                </c:pt>
                <c:pt idx="118">
                  <c:v>39250.916666666664</c:v>
                </c:pt>
                <c:pt idx="119">
                  <c:v>39250.958333333343</c:v>
                </c:pt>
                <c:pt idx="120">
                  <c:v>39251</c:v>
                </c:pt>
                <c:pt idx="121">
                  <c:v>39251.041666666584</c:v>
                </c:pt>
                <c:pt idx="122">
                  <c:v>39251.083333333336</c:v>
                </c:pt>
                <c:pt idx="123">
                  <c:v>39251.124999999993</c:v>
                </c:pt>
                <c:pt idx="124">
                  <c:v>39251.166666666584</c:v>
                </c:pt>
                <c:pt idx="125">
                  <c:v>39251.208333333336</c:v>
                </c:pt>
                <c:pt idx="126">
                  <c:v>39251.25</c:v>
                </c:pt>
                <c:pt idx="127">
                  <c:v>39251.291666666206</c:v>
                </c:pt>
                <c:pt idx="128">
                  <c:v>39251.333333333336</c:v>
                </c:pt>
                <c:pt idx="129">
                  <c:v>39251.375</c:v>
                </c:pt>
                <c:pt idx="130">
                  <c:v>39251.416666666664</c:v>
                </c:pt>
                <c:pt idx="131">
                  <c:v>39251.458333333343</c:v>
                </c:pt>
                <c:pt idx="132">
                  <c:v>39251.5</c:v>
                </c:pt>
                <c:pt idx="133">
                  <c:v>39251.541666666584</c:v>
                </c:pt>
                <c:pt idx="134">
                  <c:v>39251.583333333336</c:v>
                </c:pt>
                <c:pt idx="135">
                  <c:v>39251.624999999993</c:v>
                </c:pt>
                <c:pt idx="136">
                  <c:v>39251.666666666584</c:v>
                </c:pt>
                <c:pt idx="137">
                  <c:v>39251.708333333336</c:v>
                </c:pt>
                <c:pt idx="138">
                  <c:v>39251.75</c:v>
                </c:pt>
                <c:pt idx="139">
                  <c:v>39251.791666666206</c:v>
                </c:pt>
                <c:pt idx="140">
                  <c:v>39251.833333333336</c:v>
                </c:pt>
                <c:pt idx="141">
                  <c:v>39251.875</c:v>
                </c:pt>
                <c:pt idx="142">
                  <c:v>39251.916666666664</c:v>
                </c:pt>
                <c:pt idx="143">
                  <c:v>39251.958333333343</c:v>
                </c:pt>
              </c:numCache>
            </c:numRef>
          </c:xVal>
          <c:yVal>
            <c:numRef>
              <c:f>'[LOBO salinity and tides.xlsx]Data'!$H$951:$H$1094</c:f>
              <c:numCache>
                <c:formatCode>General</c:formatCode>
                <c:ptCount val="144"/>
                <c:pt idx="0">
                  <c:v>7.98</c:v>
                </c:pt>
                <c:pt idx="1">
                  <c:v>6.2</c:v>
                </c:pt>
                <c:pt idx="2">
                  <c:v>4.01</c:v>
                </c:pt>
                <c:pt idx="3">
                  <c:v>1.6300000000000001</c:v>
                </c:pt>
                <c:pt idx="4">
                  <c:v>-0.54</c:v>
                </c:pt>
                <c:pt idx="5">
                  <c:v>-1.72</c:v>
                </c:pt>
                <c:pt idx="6">
                  <c:v>-1.8800000000000001</c:v>
                </c:pt>
                <c:pt idx="7">
                  <c:v>-0.86000000000000065</c:v>
                </c:pt>
                <c:pt idx="8">
                  <c:v>0.54</c:v>
                </c:pt>
                <c:pt idx="9">
                  <c:v>2.3499999999999988</c:v>
                </c:pt>
                <c:pt idx="10">
                  <c:v>4.03</c:v>
                </c:pt>
                <c:pt idx="11">
                  <c:v>5.48</c:v>
                </c:pt>
                <c:pt idx="12">
                  <c:v>6.28</c:v>
                </c:pt>
                <c:pt idx="13">
                  <c:v>6.17</c:v>
                </c:pt>
                <c:pt idx="14">
                  <c:v>5.38</c:v>
                </c:pt>
                <c:pt idx="15">
                  <c:v>4.34</c:v>
                </c:pt>
                <c:pt idx="16">
                  <c:v>3.3699999999999997</c:v>
                </c:pt>
                <c:pt idx="17">
                  <c:v>2.82</c:v>
                </c:pt>
                <c:pt idx="18">
                  <c:v>3.12</c:v>
                </c:pt>
                <c:pt idx="19">
                  <c:v>4.03</c:v>
                </c:pt>
                <c:pt idx="20">
                  <c:v>5.3199999999999985</c:v>
                </c:pt>
                <c:pt idx="21">
                  <c:v>6.92</c:v>
                </c:pt>
                <c:pt idx="22">
                  <c:v>8.31</c:v>
                </c:pt>
                <c:pt idx="23">
                  <c:v>9.18</c:v>
                </c:pt>
                <c:pt idx="24">
                  <c:v>8.98</c:v>
                </c:pt>
                <c:pt idx="25">
                  <c:v>7.76</c:v>
                </c:pt>
                <c:pt idx="26">
                  <c:v>5.76</c:v>
                </c:pt>
                <c:pt idx="27">
                  <c:v>3.3699999999999997</c:v>
                </c:pt>
                <c:pt idx="28">
                  <c:v>0.82000000000000062</c:v>
                </c:pt>
                <c:pt idx="29">
                  <c:v>-1.3900000000000001</c:v>
                </c:pt>
                <c:pt idx="30">
                  <c:v>-2.48</c:v>
                </c:pt>
                <c:pt idx="31">
                  <c:v>-2.38</c:v>
                </c:pt>
                <c:pt idx="32">
                  <c:v>-1.35</c:v>
                </c:pt>
                <c:pt idx="33">
                  <c:v>0.42000000000000032</c:v>
                </c:pt>
                <c:pt idx="34">
                  <c:v>2.4</c:v>
                </c:pt>
                <c:pt idx="35">
                  <c:v>4.28</c:v>
                </c:pt>
                <c:pt idx="36">
                  <c:v>5.79</c:v>
                </c:pt>
                <c:pt idx="37">
                  <c:v>6.6099999999999985</c:v>
                </c:pt>
                <c:pt idx="38">
                  <c:v>6.49</c:v>
                </c:pt>
                <c:pt idx="39">
                  <c:v>5.64</c:v>
                </c:pt>
                <c:pt idx="40">
                  <c:v>4.51</c:v>
                </c:pt>
                <c:pt idx="41">
                  <c:v>3.54</c:v>
                </c:pt>
                <c:pt idx="42">
                  <c:v>3.12</c:v>
                </c:pt>
                <c:pt idx="43">
                  <c:v>3.42</c:v>
                </c:pt>
                <c:pt idx="44">
                  <c:v>4.4000000000000004</c:v>
                </c:pt>
                <c:pt idx="45">
                  <c:v>5.8599999999999985</c:v>
                </c:pt>
                <c:pt idx="46">
                  <c:v>7.46</c:v>
                </c:pt>
                <c:pt idx="47">
                  <c:v>8.81</c:v>
                </c:pt>
                <c:pt idx="48">
                  <c:v>9.5</c:v>
                </c:pt>
                <c:pt idx="49">
                  <c:v>9.0500000000000007</c:v>
                </c:pt>
                <c:pt idx="50">
                  <c:v>7.72</c:v>
                </c:pt>
                <c:pt idx="51">
                  <c:v>5.58</c:v>
                </c:pt>
                <c:pt idx="52">
                  <c:v>3.13</c:v>
                </c:pt>
                <c:pt idx="53">
                  <c:v>0.42000000000000032</c:v>
                </c:pt>
                <c:pt idx="54">
                  <c:v>-1.6500000000000001</c:v>
                </c:pt>
                <c:pt idx="55">
                  <c:v>-2.57</c:v>
                </c:pt>
                <c:pt idx="56">
                  <c:v>-2.19</c:v>
                </c:pt>
                <c:pt idx="57">
                  <c:v>-0.9</c:v>
                </c:pt>
                <c:pt idx="58">
                  <c:v>1.04</c:v>
                </c:pt>
                <c:pt idx="59">
                  <c:v>2.9899999999999998</c:v>
                </c:pt>
                <c:pt idx="60">
                  <c:v>4.79</c:v>
                </c:pt>
                <c:pt idx="61">
                  <c:v>6.26</c:v>
                </c:pt>
                <c:pt idx="62">
                  <c:v>7</c:v>
                </c:pt>
                <c:pt idx="63">
                  <c:v>6.67</c:v>
                </c:pt>
                <c:pt idx="64">
                  <c:v>5.6199999999999966</c:v>
                </c:pt>
                <c:pt idx="65">
                  <c:v>4.4400000000000004</c:v>
                </c:pt>
                <c:pt idx="66">
                  <c:v>3.4499999999999997</c:v>
                </c:pt>
                <c:pt idx="67">
                  <c:v>3.07</c:v>
                </c:pt>
                <c:pt idx="68">
                  <c:v>3.4899999999999998</c:v>
                </c:pt>
                <c:pt idx="69">
                  <c:v>4.5199999999999996</c:v>
                </c:pt>
                <c:pt idx="70">
                  <c:v>6.01</c:v>
                </c:pt>
                <c:pt idx="71">
                  <c:v>7.48</c:v>
                </c:pt>
                <c:pt idx="72">
                  <c:v>8.7800000000000011</c:v>
                </c:pt>
                <c:pt idx="73">
                  <c:v>9.25</c:v>
                </c:pt>
                <c:pt idx="74">
                  <c:v>8.5500000000000007</c:v>
                </c:pt>
                <c:pt idx="75">
                  <c:v>7.06</c:v>
                </c:pt>
                <c:pt idx="76">
                  <c:v>4.96</c:v>
                </c:pt>
                <c:pt idx="77">
                  <c:v>2.42</c:v>
                </c:pt>
                <c:pt idx="78">
                  <c:v>-0.19</c:v>
                </c:pt>
                <c:pt idx="79">
                  <c:v>-1.9800000000000082</c:v>
                </c:pt>
                <c:pt idx="80">
                  <c:v>-2.7600000000000002</c:v>
                </c:pt>
                <c:pt idx="81">
                  <c:v>-2.2000000000000002</c:v>
                </c:pt>
                <c:pt idx="82">
                  <c:v>-0.69000000000000061</c:v>
                </c:pt>
                <c:pt idx="83">
                  <c:v>1.28</c:v>
                </c:pt>
                <c:pt idx="84">
                  <c:v>3.22</c:v>
                </c:pt>
                <c:pt idx="85">
                  <c:v>4.99</c:v>
                </c:pt>
                <c:pt idx="86">
                  <c:v>6.31</c:v>
                </c:pt>
                <c:pt idx="87">
                  <c:v>6.7700000000000014</c:v>
                </c:pt>
                <c:pt idx="88">
                  <c:v>6.23</c:v>
                </c:pt>
                <c:pt idx="89">
                  <c:v>5.0999999999999996</c:v>
                </c:pt>
                <c:pt idx="90">
                  <c:v>3.94</c:v>
                </c:pt>
                <c:pt idx="91">
                  <c:v>3.02</c:v>
                </c:pt>
                <c:pt idx="92">
                  <c:v>2.75</c:v>
                </c:pt>
                <c:pt idx="93">
                  <c:v>3.19</c:v>
                </c:pt>
                <c:pt idx="94">
                  <c:v>4.3099999999999996</c:v>
                </c:pt>
                <c:pt idx="95">
                  <c:v>5.7700000000000014</c:v>
                </c:pt>
                <c:pt idx="96">
                  <c:v>7.25</c:v>
                </c:pt>
                <c:pt idx="97">
                  <c:v>8.34</c:v>
                </c:pt>
                <c:pt idx="98">
                  <c:v>8.6</c:v>
                </c:pt>
                <c:pt idx="99">
                  <c:v>7.7700000000000014</c:v>
                </c:pt>
                <c:pt idx="100">
                  <c:v>6.26</c:v>
                </c:pt>
                <c:pt idx="101">
                  <c:v>4.08</c:v>
                </c:pt>
                <c:pt idx="102">
                  <c:v>1.61</c:v>
                </c:pt>
                <c:pt idx="103">
                  <c:v>-0.85000000000000064</c:v>
                </c:pt>
                <c:pt idx="104">
                  <c:v>-2.29</c:v>
                </c:pt>
                <c:pt idx="105">
                  <c:v>-2.69</c:v>
                </c:pt>
                <c:pt idx="106">
                  <c:v>-1.84</c:v>
                </c:pt>
                <c:pt idx="107">
                  <c:v>-0.33000000000000235</c:v>
                </c:pt>
                <c:pt idx="108">
                  <c:v>1.6700000000000021</c:v>
                </c:pt>
                <c:pt idx="109">
                  <c:v>3.57</c:v>
                </c:pt>
                <c:pt idx="110">
                  <c:v>5.1499999999999995</c:v>
                </c:pt>
                <c:pt idx="111">
                  <c:v>6.29</c:v>
                </c:pt>
                <c:pt idx="112">
                  <c:v>6.49</c:v>
                </c:pt>
                <c:pt idx="113">
                  <c:v>5.81</c:v>
                </c:pt>
                <c:pt idx="114">
                  <c:v>4.6399999999999997</c:v>
                </c:pt>
                <c:pt idx="115">
                  <c:v>3.57</c:v>
                </c:pt>
                <c:pt idx="116">
                  <c:v>2.69</c:v>
                </c:pt>
                <c:pt idx="117">
                  <c:v>2.54</c:v>
                </c:pt>
                <c:pt idx="118">
                  <c:v>3.24</c:v>
                </c:pt>
                <c:pt idx="119">
                  <c:v>4.3199999999999985</c:v>
                </c:pt>
                <c:pt idx="120">
                  <c:v>5.6899999999999995</c:v>
                </c:pt>
                <c:pt idx="121">
                  <c:v>6.99</c:v>
                </c:pt>
                <c:pt idx="122">
                  <c:v>7.91</c:v>
                </c:pt>
                <c:pt idx="123">
                  <c:v>8.06</c:v>
                </c:pt>
                <c:pt idx="124">
                  <c:v>7.18</c:v>
                </c:pt>
                <c:pt idx="125">
                  <c:v>5.6099999999999985</c:v>
                </c:pt>
                <c:pt idx="126">
                  <c:v>3.44</c:v>
                </c:pt>
                <c:pt idx="127">
                  <c:v>1.1299999999999917</c:v>
                </c:pt>
                <c:pt idx="128">
                  <c:v>-0.99</c:v>
                </c:pt>
                <c:pt idx="129">
                  <c:v>-2.0499999999999998</c:v>
                </c:pt>
                <c:pt idx="130">
                  <c:v>-2.0699999999999998</c:v>
                </c:pt>
                <c:pt idx="131">
                  <c:v>-1.05</c:v>
                </c:pt>
                <c:pt idx="132">
                  <c:v>0.55000000000000004</c:v>
                </c:pt>
                <c:pt idx="133">
                  <c:v>2.3699999999999997</c:v>
                </c:pt>
                <c:pt idx="134">
                  <c:v>4.1899999999999995</c:v>
                </c:pt>
                <c:pt idx="135">
                  <c:v>5.64</c:v>
                </c:pt>
                <c:pt idx="136">
                  <c:v>6.49</c:v>
                </c:pt>
                <c:pt idx="137">
                  <c:v>6.49</c:v>
                </c:pt>
                <c:pt idx="138">
                  <c:v>5.7</c:v>
                </c:pt>
                <c:pt idx="139">
                  <c:v>4.51</c:v>
                </c:pt>
                <c:pt idx="140">
                  <c:v>3.46</c:v>
                </c:pt>
                <c:pt idx="141">
                  <c:v>2.7</c:v>
                </c:pt>
                <c:pt idx="142">
                  <c:v>2.72</c:v>
                </c:pt>
                <c:pt idx="143">
                  <c:v>3.3299999999999987</c:v>
                </c:pt>
              </c:numCache>
            </c:numRef>
          </c:yVal>
          <c:smooth val="1"/>
        </c:ser>
        <c:dLbls>
          <c:showLegendKey val="0"/>
          <c:showVal val="0"/>
          <c:showCatName val="0"/>
          <c:showSerName val="0"/>
          <c:showPercent val="0"/>
          <c:showBubbleSize val="0"/>
        </c:dLbls>
        <c:axId val="83601280"/>
        <c:axId val="83602816"/>
      </c:scatterChart>
      <c:scatterChart>
        <c:scatterStyle val="smoothMarker"/>
        <c:varyColors val="0"/>
        <c:ser>
          <c:idx val="1"/>
          <c:order val="1"/>
          <c:tx>
            <c:v>sal</c:v>
          </c:tx>
          <c:spPr>
            <a:ln w="50800">
              <a:solidFill>
                <a:srgbClr val="003399"/>
              </a:solidFill>
            </a:ln>
          </c:spPr>
          <c:marker>
            <c:symbol val="none"/>
          </c:marker>
          <c:xVal>
            <c:numRef>
              <c:f>'[LOBO salinity and tides.xlsx]Data'!$F$951:$F$975</c:f>
              <c:numCache>
                <c:formatCode>m/d/yyyy\ h:mm</c:formatCode>
                <c:ptCount val="25"/>
                <c:pt idx="0">
                  <c:v>39246</c:v>
                </c:pt>
                <c:pt idx="1">
                  <c:v>39246.041666666584</c:v>
                </c:pt>
                <c:pt idx="2">
                  <c:v>39246.083333333336</c:v>
                </c:pt>
                <c:pt idx="3">
                  <c:v>39246.124999999993</c:v>
                </c:pt>
                <c:pt idx="4">
                  <c:v>39246.166666666584</c:v>
                </c:pt>
                <c:pt idx="5">
                  <c:v>39246.208333333336</c:v>
                </c:pt>
                <c:pt idx="6">
                  <c:v>39246.25</c:v>
                </c:pt>
                <c:pt idx="7">
                  <c:v>39246.291666666206</c:v>
                </c:pt>
                <c:pt idx="8">
                  <c:v>39246.333333333336</c:v>
                </c:pt>
                <c:pt idx="9">
                  <c:v>39246.375</c:v>
                </c:pt>
                <c:pt idx="10">
                  <c:v>39246.416666666664</c:v>
                </c:pt>
                <c:pt idx="11">
                  <c:v>39246.458333333343</c:v>
                </c:pt>
                <c:pt idx="12">
                  <c:v>39246.5</c:v>
                </c:pt>
                <c:pt idx="13">
                  <c:v>39246.541666666584</c:v>
                </c:pt>
                <c:pt idx="14">
                  <c:v>39246.583333333336</c:v>
                </c:pt>
                <c:pt idx="15">
                  <c:v>39246.624999999993</c:v>
                </c:pt>
                <c:pt idx="16">
                  <c:v>39246.666666666584</c:v>
                </c:pt>
                <c:pt idx="17">
                  <c:v>39246.708333333336</c:v>
                </c:pt>
                <c:pt idx="18">
                  <c:v>39246.75</c:v>
                </c:pt>
                <c:pt idx="19">
                  <c:v>39246.791666666206</c:v>
                </c:pt>
                <c:pt idx="20">
                  <c:v>39246.833333333336</c:v>
                </c:pt>
                <c:pt idx="21">
                  <c:v>39246.875</c:v>
                </c:pt>
                <c:pt idx="22">
                  <c:v>39246.916666666664</c:v>
                </c:pt>
                <c:pt idx="23">
                  <c:v>39246.958333333343</c:v>
                </c:pt>
                <c:pt idx="24">
                  <c:v>39247</c:v>
                </c:pt>
              </c:numCache>
            </c:numRef>
          </c:xVal>
          <c:yVal>
            <c:numRef>
              <c:f>'[LOBO salinity and tides.xlsx]Data'!$G$951:$G$975</c:f>
              <c:numCache>
                <c:formatCode>General</c:formatCode>
                <c:ptCount val="25"/>
                <c:pt idx="0">
                  <c:v>32.701262295081953</c:v>
                </c:pt>
                <c:pt idx="1">
                  <c:v>32.695549180328079</c:v>
                </c:pt>
                <c:pt idx="2">
                  <c:v>32.365631147540903</c:v>
                </c:pt>
                <c:pt idx="3">
                  <c:v>31.979434426229446</c:v>
                </c:pt>
                <c:pt idx="4">
                  <c:v>31.41376229508181</c:v>
                </c:pt>
                <c:pt idx="5">
                  <c:v>31.635180327868831</c:v>
                </c:pt>
                <c:pt idx="6">
                  <c:v>31.713786885245721</c:v>
                </c:pt>
                <c:pt idx="7">
                  <c:v>31.35913114754095</c:v>
                </c:pt>
                <c:pt idx="8">
                  <c:v>30.909860655737702</c:v>
                </c:pt>
                <c:pt idx="9">
                  <c:v>30.987737704917777</c:v>
                </c:pt>
                <c:pt idx="10">
                  <c:v>31.185049180327596</c:v>
                </c:pt>
                <c:pt idx="11">
                  <c:v>31.585877049180286</c:v>
                </c:pt>
                <c:pt idx="12">
                  <c:v>32.167770491803196</c:v>
                </c:pt>
                <c:pt idx="13">
                  <c:v>32.319704918032748</c:v>
                </c:pt>
                <c:pt idx="14">
                  <c:v>32.664811475409749</c:v>
                </c:pt>
                <c:pt idx="15">
                  <c:v>32.581672131147265</c:v>
                </c:pt>
                <c:pt idx="16">
                  <c:v>32.295303278688685</c:v>
                </c:pt>
                <c:pt idx="17">
                  <c:v>32.269172131147513</c:v>
                </c:pt>
                <c:pt idx="18">
                  <c:v>32.298303278688763</c:v>
                </c:pt>
                <c:pt idx="19">
                  <c:v>32.393877049180247</c:v>
                </c:pt>
                <c:pt idx="20">
                  <c:v>32.423377049180303</c:v>
                </c:pt>
                <c:pt idx="21">
                  <c:v>32.458385245901603</c:v>
                </c:pt>
                <c:pt idx="22">
                  <c:v>32.483352459015997</c:v>
                </c:pt>
                <c:pt idx="23">
                  <c:v>32.518942622951059</c:v>
                </c:pt>
                <c:pt idx="24">
                  <c:v>32.757565573770215</c:v>
                </c:pt>
              </c:numCache>
            </c:numRef>
          </c:yVal>
          <c:smooth val="1"/>
        </c:ser>
        <c:dLbls>
          <c:showLegendKey val="0"/>
          <c:showVal val="0"/>
          <c:showCatName val="0"/>
          <c:showSerName val="0"/>
          <c:showPercent val="0"/>
          <c:showBubbleSize val="0"/>
        </c:dLbls>
        <c:axId val="83606528"/>
        <c:axId val="83604608"/>
      </c:scatterChart>
      <c:valAx>
        <c:axId val="83601280"/>
        <c:scaling>
          <c:orientation val="minMax"/>
          <c:max val="39247"/>
          <c:min val="39246"/>
        </c:scaling>
        <c:delete val="1"/>
        <c:axPos val="b"/>
        <c:numFmt formatCode="[$-409]h:mm\ AM/PM;@" sourceLinked="0"/>
        <c:majorTickMark val="out"/>
        <c:minorTickMark val="none"/>
        <c:tickLblPos val="none"/>
        <c:crossAx val="83602816"/>
        <c:crossesAt val="-4"/>
        <c:crossBetween val="midCat"/>
        <c:majorUnit val="0.25"/>
      </c:valAx>
      <c:valAx>
        <c:axId val="83602816"/>
        <c:scaling>
          <c:orientation val="minMax"/>
          <c:max val="12"/>
          <c:min val="-4"/>
        </c:scaling>
        <c:delete val="1"/>
        <c:axPos val="l"/>
        <c:numFmt formatCode="General" sourceLinked="1"/>
        <c:majorTickMark val="out"/>
        <c:minorTickMark val="none"/>
        <c:tickLblPos val="none"/>
        <c:crossAx val="83601280"/>
        <c:crosses val="autoZero"/>
        <c:crossBetween val="midCat"/>
        <c:majorUnit val="2"/>
      </c:valAx>
      <c:valAx>
        <c:axId val="83604608"/>
        <c:scaling>
          <c:orientation val="minMax"/>
          <c:max val="33"/>
          <c:min val="30"/>
        </c:scaling>
        <c:delete val="0"/>
        <c:axPos val="r"/>
        <c:title>
          <c:tx>
            <c:rich>
              <a:bodyPr rot="-5400000" vert="horz"/>
              <a:lstStyle/>
              <a:p>
                <a:pPr>
                  <a:defRPr sz="1600">
                    <a:solidFill>
                      <a:srgbClr val="003399"/>
                    </a:solidFill>
                    <a:latin typeface="Trebuchet MS" pitchFamily="34" charset="0"/>
                  </a:defRPr>
                </a:pPr>
                <a:r>
                  <a:rPr lang="en-US" sz="1600">
                    <a:solidFill>
                      <a:srgbClr val="003399"/>
                    </a:solidFill>
                    <a:latin typeface="Trebuchet MS" pitchFamily="34" charset="0"/>
                  </a:rPr>
                  <a:t>Salinity (PSU)</a:t>
                </a:r>
              </a:p>
            </c:rich>
          </c:tx>
          <c:overlay val="0"/>
        </c:title>
        <c:numFmt formatCode="General" sourceLinked="1"/>
        <c:majorTickMark val="out"/>
        <c:minorTickMark val="none"/>
        <c:tickLblPos val="nextTo"/>
        <c:spPr>
          <a:ln w="38100">
            <a:solidFill>
              <a:schemeClr val="tx1"/>
            </a:solidFill>
          </a:ln>
        </c:spPr>
        <c:txPr>
          <a:bodyPr/>
          <a:lstStyle/>
          <a:p>
            <a:pPr>
              <a:defRPr sz="1600">
                <a:latin typeface="Trebuchet MS" pitchFamily="34" charset="0"/>
              </a:defRPr>
            </a:pPr>
            <a:endParaRPr lang="en-US"/>
          </a:p>
        </c:txPr>
        <c:crossAx val="83606528"/>
        <c:crosses val="max"/>
        <c:crossBetween val="midCat"/>
        <c:majorUnit val="1"/>
      </c:valAx>
      <c:valAx>
        <c:axId val="83606528"/>
        <c:scaling>
          <c:orientation val="minMax"/>
        </c:scaling>
        <c:delete val="1"/>
        <c:axPos val="b"/>
        <c:numFmt formatCode="m/d/yyyy\ h:mm" sourceLinked="1"/>
        <c:majorTickMark val="out"/>
        <c:minorTickMark val="none"/>
        <c:tickLblPos val="none"/>
        <c:crossAx val="83604608"/>
        <c:crosses val="autoZero"/>
        <c:crossBetween val="midCat"/>
      </c:valAx>
      <c:spPr>
        <a:ln w="38100">
          <a:solidFill>
            <a:sysClr val="windowText" lastClr="000000"/>
          </a:solidFill>
        </a:ln>
      </c:spPr>
    </c:plotArea>
    <c:plotVisOnly val="1"/>
    <c:dispBlanksAs val="gap"/>
    <c:showDLblsOverMax val="0"/>
  </c:chart>
  <c:externalData r:id="rId1">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5579909957065219"/>
          <c:y val="0.13987060509001967"/>
          <c:w val="0.76938576184848861"/>
          <c:h val="0.59334149384246559"/>
        </c:manualLayout>
      </c:layout>
      <c:scatterChart>
        <c:scatterStyle val="smoothMarker"/>
        <c:varyColors val="0"/>
        <c:ser>
          <c:idx val="0"/>
          <c:order val="0"/>
          <c:spPr>
            <a:ln w="50800">
              <a:solidFill>
                <a:srgbClr val="FF6600"/>
              </a:solidFill>
            </a:ln>
          </c:spPr>
          <c:marker>
            <c:symbol val="none"/>
          </c:marker>
          <c:xVal>
            <c:numRef>
              <c:f>'[LOBO salinity and tides.xlsx]Data'!$F$951:$F$1094</c:f>
              <c:numCache>
                <c:formatCode>m/d/yyyy\ h:mm</c:formatCode>
                <c:ptCount val="144"/>
                <c:pt idx="0">
                  <c:v>39246</c:v>
                </c:pt>
                <c:pt idx="1">
                  <c:v>39246.041666666584</c:v>
                </c:pt>
                <c:pt idx="2">
                  <c:v>39246.083333333336</c:v>
                </c:pt>
                <c:pt idx="3">
                  <c:v>39246.124999999993</c:v>
                </c:pt>
                <c:pt idx="4">
                  <c:v>39246.166666666584</c:v>
                </c:pt>
                <c:pt idx="5">
                  <c:v>39246.208333333336</c:v>
                </c:pt>
                <c:pt idx="6">
                  <c:v>39246.25</c:v>
                </c:pt>
                <c:pt idx="7">
                  <c:v>39246.291666666119</c:v>
                </c:pt>
                <c:pt idx="8">
                  <c:v>39246.333333333336</c:v>
                </c:pt>
                <c:pt idx="9">
                  <c:v>39246.375</c:v>
                </c:pt>
                <c:pt idx="10">
                  <c:v>39246.416666666664</c:v>
                </c:pt>
                <c:pt idx="11">
                  <c:v>39246.458333333343</c:v>
                </c:pt>
                <c:pt idx="12">
                  <c:v>39246.5</c:v>
                </c:pt>
                <c:pt idx="13">
                  <c:v>39246.541666666584</c:v>
                </c:pt>
                <c:pt idx="14">
                  <c:v>39246.583333333336</c:v>
                </c:pt>
                <c:pt idx="15">
                  <c:v>39246.624999999993</c:v>
                </c:pt>
                <c:pt idx="16">
                  <c:v>39246.666666666584</c:v>
                </c:pt>
                <c:pt idx="17">
                  <c:v>39246.708333333336</c:v>
                </c:pt>
                <c:pt idx="18">
                  <c:v>39246.75</c:v>
                </c:pt>
                <c:pt idx="19">
                  <c:v>39246.791666666119</c:v>
                </c:pt>
                <c:pt idx="20">
                  <c:v>39246.833333333336</c:v>
                </c:pt>
                <c:pt idx="21">
                  <c:v>39246.875</c:v>
                </c:pt>
                <c:pt idx="22">
                  <c:v>39246.916666666664</c:v>
                </c:pt>
                <c:pt idx="23">
                  <c:v>39246.958333333343</c:v>
                </c:pt>
                <c:pt idx="24">
                  <c:v>39247</c:v>
                </c:pt>
                <c:pt idx="25">
                  <c:v>39247.041666666584</c:v>
                </c:pt>
                <c:pt idx="26">
                  <c:v>39247.083333333336</c:v>
                </c:pt>
                <c:pt idx="27">
                  <c:v>39247.124999999993</c:v>
                </c:pt>
                <c:pt idx="28">
                  <c:v>39247.166666666584</c:v>
                </c:pt>
                <c:pt idx="29">
                  <c:v>39247.208333333336</c:v>
                </c:pt>
                <c:pt idx="30">
                  <c:v>39247.25</c:v>
                </c:pt>
                <c:pt idx="31">
                  <c:v>39247.291666666119</c:v>
                </c:pt>
                <c:pt idx="32">
                  <c:v>39247.333333333336</c:v>
                </c:pt>
                <c:pt idx="33">
                  <c:v>39247.375</c:v>
                </c:pt>
                <c:pt idx="34">
                  <c:v>39247.416666666664</c:v>
                </c:pt>
                <c:pt idx="35">
                  <c:v>39247.458333333343</c:v>
                </c:pt>
                <c:pt idx="36">
                  <c:v>39247.5</c:v>
                </c:pt>
                <c:pt idx="37">
                  <c:v>39247.541666666584</c:v>
                </c:pt>
                <c:pt idx="38">
                  <c:v>39247.583333333336</c:v>
                </c:pt>
                <c:pt idx="39">
                  <c:v>39247.624999999993</c:v>
                </c:pt>
                <c:pt idx="40">
                  <c:v>39247.666666666584</c:v>
                </c:pt>
                <c:pt idx="41">
                  <c:v>39247.708333333336</c:v>
                </c:pt>
                <c:pt idx="42">
                  <c:v>39247.75</c:v>
                </c:pt>
                <c:pt idx="43">
                  <c:v>39247.791666666119</c:v>
                </c:pt>
                <c:pt idx="44">
                  <c:v>39247.833333333336</c:v>
                </c:pt>
                <c:pt idx="45">
                  <c:v>39247.875</c:v>
                </c:pt>
                <c:pt idx="46">
                  <c:v>39247.916666666664</c:v>
                </c:pt>
                <c:pt idx="47">
                  <c:v>39247.958333333343</c:v>
                </c:pt>
                <c:pt idx="48">
                  <c:v>39248</c:v>
                </c:pt>
                <c:pt idx="49">
                  <c:v>39248.041666666584</c:v>
                </c:pt>
                <c:pt idx="50">
                  <c:v>39248.083333333336</c:v>
                </c:pt>
                <c:pt idx="51">
                  <c:v>39248.124999999993</c:v>
                </c:pt>
                <c:pt idx="52">
                  <c:v>39248.166666666584</c:v>
                </c:pt>
                <c:pt idx="53">
                  <c:v>39248.208333333336</c:v>
                </c:pt>
                <c:pt idx="54">
                  <c:v>39248.25</c:v>
                </c:pt>
                <c:pt idx="55">
                  <c:v>39248.291666666119</c:v>
                </c:pt>
                <c:pt idx="56">
                  <c:v>39248.333333333336</c:v>
                </c:pt>
                <c:pt idx="57">
                  <c:v>39248.375</c:v>
                </c:pt>
                <c:pt idx="58">
                  <c:v>39248.416666666664</c:v>
                </c:pt>
                <c:pt idx="59">
                  <c:v>39248.458333333343</c:v>
                </c:pt>
                <c:pt idx="60">
                  <c:v>39248.5</c:v>
                </c:pt>
                <c:pt idx="61">
                  <c:v>39248.541666666584</c:v>
                </c:pt>
                <c:pt idx="62">
                  <c:v>39248.583333333336</c:v>
                </c:pt>
                <c:pt idx="63">
                  <c:v>39248.624999999993</c:v>
                </c:pt>
                <c:pt idx="64">
                  <c:v>39248.666666666584</c:v>
                </c:pt>
                <c:pt idx="65">
                  <c:v>39248.708333333336</c:v>
                </c:pt>
                <c:pt idx="66">
                  <c:v>39248.75</c:v>
                </c:pt>
                <c:pt idx="67">
                  <c:v>39248.791666666119</c:v>
                </c:pt>
                <c:pt idx="68">
                  <c:v>39248.833333333336</c:v>
                </c:pt>
                <c:pt idx="69">
                  <c:v>39248.875</c:v>
                </c:pt>
                <c:pt idx="70">
                  <c:v>39248.916666666664</c:v>
                </c:pt>
                <c:pt idx="71">
                  <c:v>39248.958333333343</c:v>
                </c:pt>
                <c:pt idx="72">
                  <c:v>39249</c:v>
                </c:pt>
                <c:pt idx="73">
                  <c:v>39249.041666666584</c:v>
                </c:pt>
                <c:pt idx="74">
                  <c:v>39249.083333333336</c:v>
                </c:pt>
                <c:pt idx="75">
                  <c:v>39249.124999999993</c:v>
                </c:pt>
                <c:pt idx="76">
                  <c:v>39249.166666666584</c:v>
                </c:pt>
                <c:pt idx="77">
                  <c:v>39249.208333333336</c:v>
                </c:pt>
                <c:pt idx="78">
                  <c:v>39249.25</c:v>
                </c:pt>
                <c:pt idx="79">
                  <c:v>39249.291666666119</c:v>
                </c:pt>
                <c:pt idx="80">
                  <c:v>39249.333333333336</c:v>
                </c:pt>
                <c:pt idx="81">
                  <c:v>39249.375</c:v>
                </c:pt>
                <c:pt idx="82">
                  <c:v>39249.416666666664</c:v>
                </c:pt>
                <c:pt idx="83">
                  <c:v>39249.458333333343</c:v>
                </c:pt>
                <c:pt idx="84">
                  <c:v>39249.5</c:v>
                </c:pt>
                <c:pt idx="85">
                  <c:v>39249.541666666584</c:v>
                </c:pt>
                <c:pt idx="86">
                  <c:v>39249.583333333336</c:v>
                </c:pt>
                <c:pt idx="87">
                  <c:v>39249.624999999993</c:v>
                </c:pt>
                <c:pt idx="88">
                  <c:v>39249.666666666584</c:v>
                </c:pt>
                <c:pt idx="89">
                  <c:v>39249.708333333336</c:v>
                </c:pt>
                <c:pt idx="90">
                  <c:v>39249.75</c:v>
                </c:pt>
                <c:pt idx="91">
                  <c:v>39249.791666666119</c:v>
                </c:pt>
                <c:pt idx="92">
                  <c:v>39249.833333333336</c:v>
                </c:pt>
                <c:pt idx="93">
                  <c:v>39249.875</c:v>
                </c:pt>
                <c:pt idx="94">
                  <c:v>39249.916666666664</c:v>
                </c:pt>
                <c:pt idx="95">
                  <c:v>39249.958333333343</c:v>
                </c:pt>
                <c:pt idx="96">
                  <c:v>39250</c:v>
                </c:pt>
                <c:pt idx="97">
                  <c:v>39250.041666666584</c:v>
                </c:pt>
                <c:pt idx="98">
                  <c:v>39250.083333333336</c:v>
                </c:pt>
                <c:pt idx="99">
                  <c:v>39250.124999999993</c:v>
                </c:pt>
                <c:pt idx="100">
                  <c:v>39250.166666666584</c:v>
                </c:pt>
                <c:pt idx="101">
                  <c:v>39250.208333333336</c:v>
                </c:pt>
                <c:pt idx="102">
                  <c:v>39250.25</c:v>
                </c:pt>
                <c:pt idx="103">
                  <c:v>39250.291666666119</c:v>
                </c:pt>
                <c:pt idx="104">
                  <c:v>39250.333333333336</c:v>
                </c:pt>
                <c:pt idx="105">
                  <c:v>39250.375</c:v>
                </c:pt>
                <c:pt idx="106">
                  <c:v>39250.416666666664</c:v>
                </c:pt>
                <c:pt idx="107">
                  <c:v>39250.458333333343</c:v>
                </c:pt>
                <c:pt idx="108">
                  <c:v>39250.5</c:v>
                </c:pt>
                <c:pt idx="109">
                  <c:v>39250.541666666584</c:v>
                </c:pt>
                <c:pt idx="110">
                  <c:v>39250.583333333336</c:v>
                </c:pt>
                <c:pt idx="111">
                  <c:v>39250.624999999993</c:v>
                </c:pt>
                <c:pt idx="112">
                  <c:v>39250.666666666584</c:v>
                </c:pt>
                <c:pt idx="113">
                  <c:v>39250.708333333336</c:v>
                </c:pt>
                <c:pt idx="114">
                  <c:v>39250.75</c:v>
                </c:pt>
                <c:pt idx="115">
                  <c:v>39250.791666666119</c:v>
                </c:pt>
                <c:pt idx="116">
                  <c:v>39250.833333333336</c:v>
                </c:pt>
                <c:pt idx="117">
                  <c:v>39250.875</c:v>
                </c:pt>
                <c:pt idx="118">
                  <c:v>39250.916666666664</c:v>
                </c:pt>
                <c:pt idx="119">
                  <c:v>39250.958333333343</c:v>
                </c:pt>
                <c:pt idx="120">
                  <c:v>39251</c:v>
                </c:pt>
                <c:pt idx="121">
                  <c:v>39251.041666666584</c:v>
                </c:pt>
                <c:pt idx="122">
                  <c:v>39251.083333333336</c:v>
                </c:pt>
                <c:pt idx="123">
                  <c:v>39251.124999999993</c:v>
                </c:pt>
                <c:pt idx="124">
                  <c:v>39251.166666666584</c:v>
                </c:pt>
                <c:pt idx="125">
                  <c:v>39251.208333333336</c:v>
                </c:pt>
                <c:pt idx="126">
                  <c:v>39251.25</c:v>
                </c:pt>
                <c:pt idx="127">
                  <c:v>39251.291666666119</c:v>
                </c:pt>
                <c:pt idx="128">
                  <c:v>39251.333333333336</c:v>
                </c:pt>
                <c:pt idx="129">
                  <c:v>39251.375</c:v>
                </c:pt>
                <c:pt idx="130">
                  <c:v>39251.416666666664</c:v>
                </c:pt>
                <c:pt idx="131">
                  <c:v>39251.458333333343</c:v>
                </c:pt>
                <c:pt idx="132">
                  <c:v>39251.5</c:v>
                </c:pt>
                <c:pt idx="133">
                  <c:v>39251.541666666584</c:v>
                </c:pt>
                <c:pt idx="134">
                  <c:v>39251.583333333336</c:v>
                </c:pt>
                <c:pt idx="135">
                  <c:v>39251.624999999993</c:v>
                </c:pt>
                <c:pt idx="136">
                  <c:v>39251.666666666584</c:v>
                </c:pt>
                <c:pt idx="137">
                  <c:v>39251.708333333336</c:v>
                </c:pt>
                <c:pt idx="138">
                  <c:v>39251.75</c:v>
                </c:pt>
                <c:pt idx="139">
                  <c:v>39251.791666666119</c:v>
                </c:pt>
                <c:pt idx="140">
                  <c:v>39251.833333333336</c:v>
                </c:pt>
                <c:pt idx="141">
                  <c:v>39251.875</c:v>
                </c:pt>
                <c:pt idx="142">
                  <c:v>39251.916666666664</c:v>
                </c:pt>
                <c:pt idx="143">
                  <c:v>39251.958333333343</c:v>
                </c:pt>
              </c:numCache>
            </c:numRef>
          </c:xVal>
          <c:yVal>
            <c:numRef>
              <c:f>'[LOBO salinity and tides.xlsx]Data'!$H$951:$H$1094</c:f>
              <c:numCache>
                <c:formatCode>General</c:formatCode>
                <c:ptCount val="144"/>
                <c:pt idx="0">
                  <c:v>7.98</c:v>
                </c:pt>
                <c:pt idx="1">
                  <c:v>6.2</c:v>
                </c:pt>
                <c:pt idx="2">
                  <c:v>4.01</c:v>
                </c:pt>
                <c:pt idx="3">
                  <c:v>1.6300000000000001</c:v>
                </c:pt>
                <c:pt idx="4">
                  <c:v>-0.54</c:v>
                </c:pt>
                <c:pt idx="5">
                  <c:v>-1.7200000000000004</c:v>
                </c:pt>
                <c:pt idx="6">
                  <c:v>-1.8800000000000001</c:v>
                </c:pt>
                <c:pt idx="7">
                  <c:v>-0.86000000000000065</c:v>
                </c:pt>
                <c:pt idx="8">
                  <c:v>0.54</c:v>
                </c:pt>
                <c:pt idx="9">
                  <c:v>2.3499999999999988</c:v>
                </c:pt>
                <c:pt idx="10">
                  <c:v>4.03</c:v>
                </c:pt>
                <c:pt idx="11">
                  <c:v>5.48</c:v>
                </c:pt>
                <c:pt idx="12">
                  <c:v>6.28</c:v>
                </c:pt>
                <c:pt idx="13">
                  <c:v>6.17</c:v>
                </c:pt>
                <c:pt idx="14">
                  <c:v>5.38</c:v>
                </c:pt>
                <c:pt idx="15">
                  <c:v>4.34</c:v>
                </c:pt>
                <c:pt idx="16">
                  <c:v>3.3699999999999997</c:v>
                </c:pt>
                <c:pt idx="17">
                  <c:v>2.82</c:v>
                </c:pt>
                <c:pt idx="18">
                  <c:v>3.12</c:v>
                </c:pt>
                <c:pt idx="19">
                  <c:v>4.03</c:v>
                </c:pt>
                <c:pt idx="20">
                  <c:v>5.3199999999999985</c:v>
                </c:pt>
                <c:pt idx="21">
                  <c:v>6.92</c:v>
                </c:pt>
                <c:pt idx="22">
                  <c:v>8.31</c:v>
                </c:pt>
                <c:pt idx="23">
                  <c:v>9.18</c:v>
                </c:pt>
                <c:pt idx="24">
                  <c:v>8.98</c:v>
                </c:pt>
                <c:pt idx="25">
                  <c:v>7.76</c:v>
                </c:pt>
                <c:pt idx="26">
                  <c:v>5.76</c:v>
                </c:pt>
                <c:pt idx="27">
                  <c:v>3.3699999999999997</c:v>
                </c:pt>
                <c:pt idx="28">
                  <c:v>0.82000000000000062</c:v>
                </c:pt>
                <c:pt idx="29">
                  <c:v>-1.3900000000000001</c:v>
                </c:pt>
                <c:pt idx="30">
                  <c:v>-2.48</c:v>
                </c:pt>
                <c:pt idx="31">
                  <c:v>-2.38</c:v>
                </c:pt>
                <c:pt idx="32">
                  <c:v>-1.35</c:v>
                </c:pt>
                <c:pt idx="33">
                  <c:v>0.42000000000000032</c:v>
                </c:pt>
                <c:pt idx="34">
                  <c:v>2.4</c:v>
                </c:pt>
                <c:pt idx="35">
                  <c:v>4.28</c:v>
                </c:pt>
                <c:pt idx="36">
                  <c:v>5.79</c:v>
                </c:pt>
                <c:pt idx="37">
                  <c:v>6.6099999999999985</c:v>
                </c:pt>
                <c:pt idx="38">
                  <c:v>6.49</c:v>
                </c:pt>
                <c:pt idx="39">
                  <c:v>5.64</c:v>
                </c:pt>
                <c:pt idx="40">
                  <c:v>4.51</c:v>
                </c:pt>
                <c:pt idx="41">
                  <c:v>3.54</c:v>
                </c:pt>
                <c:pt idx="42">
                  <c:v>3.12</c:v>
                </c:pt>
                <c:pt idx="43">
                  <c:v>3.42</c:v>
                </c:pt>
                <c:pt idx="44">
                  <c:v>4.4000000000000004</c:v>
                </c:pt>
                <c:pt idx="45">
                  <c:v>5.8599999999999985</c:v>
                </c:pt>
                <c:pt idx="46">
                  <c:v>7.46</c:v>
                </c:pt>
                <c:pt idx="47">
                  <c:v>8.81</c:v>
                </c:pt>
                <c:pt idx="48">
                  <c:v>9.5</c:v>
                </c:pt>
                <c:pt idx="49">
                  <c:v>9.0500000000000007</c:v>
                </c:pt>
                <c:pt idx="50">
                  <c:v>7.72</c:v>
                </c:pt>
                <c:pt idx="51">
                  <c:v>5.58</c:v>
                </c:pt>
                <c:pt idx="52">
                  <c:v>3.13</c:v>
                </c:pt>
                <c:pt idx="53">
                  <c:v>0.42000000000000032</c:v>
                </c:pt>
                <c:pt idx="54">
                  <c:v>-1.6500000000000001</c:v>
                </c:pt>
                <c:pt idx="55">
                  <c:v>-2.57</c:v>
                </c:pt>
                <c:pt idx="56">
                  <c:v>-2.19</c:v>
                </c:pt>
                <c:pt idx="57">
                  <c:v>-0.9</c:v>
                </c:pt>
                <c:pt idx="58">
                  <c:v>1.04</c:v>
                </c:pt>
                <c:pt idx="59">
                  <c:v>2.9899999999999998</c:v>
                </c:pt>
                <c:pt idx="60">
                  <c:v>4.79</c:v>
                </c:pt>
                <c:pt idx="61">
                  <c:v>6.26</c:v>
                </c:pt>
                <c:pt idx="62">
                  <c:v>7</c:v>
                </c:pt>
                <c:pt idx="63">
                  <c:v>6.67</c:v>
                </c:pt>
                <c:pt idx="64">
                  <c:v>5.6199999999999966</c:v>
                </c:pt>
                <c:pt idx="65">
                  <c:v>4.4400000000000004</c:v>
                </c:pt>
                <c:pt idx="66">
                  <c:v>3.4499999999999997</c:v>
                </c:pt>
                <c:pt idx="67">
                  <c:v>3.07</c:v>
                </c:pt>
                <c:pt idx="68">
                  <c:v>3.4899999999999998</c:v>
                </c:pt>
                <c:pt idx="69">
                  <c:v>4.5199999999999996</c:v>
                </c:pt>
                <c:pt idx="70">
                  <c:v>6.01</c:v>
                </c:pt>
                <c:pt idx="71">
                  <c:v>7.48</c:v>
                </c:pt>
                <c:pt idx="72">
                  <c:v>8.7800000000000011</c:v>
                </c:pt>
                <c:pt idx="73">
                  <c:v>9.25</c:v>
                </c:pt>
                <c:pt idx="74">
                  <c:v>8.5500000000000007</c:v>
                </c:pt>
                <c:pt idx="75">
                  <c:v>7.06</c:v>
                </c:pt>
                <c:pt idx="76">
                  <c:v>4.96</c:v>
                </c:pt>
                <c:pt idx="77">
                  <c:v>2.42</c:v>
                </c:pt>
                <c:pt idx="78">
                  <c:v>-0.19000000000000006</c:v>
                </c:pt>
                <c:pt idx="79">
                  <c:v>-1.9800000000000093</c:v>
                </c:pt>
                <c:pt idx="80">
                  <c:v>-2.7600000000000002</c:v>
                </c:pt>
                <c:pt idx="81">
                  <c:v>-2.2000000000000002</c:v>
                </c:pt>
                <c:pt idx="82">
                  <c:v>-0.69000000000000061</c:v>
                </c:pt>
                <c:pt idx="83">
                  <c:v>1.28</c:v>
                </c:pt>
                <c:pt idx="84">
                  <c:v>3.22</c:v>
                </c:pt>
                <c:pt idx="85">
                  <c:v>4.99</c:v>
                </c:pt>
                <c:pt idx="86">
                  <c:v>6.31</c:v>
                </c:pt>
                <c:pt idx="87">
                  <c:v>6.7700000000000014</c:v>
                </c:pt>
                <c:pt idx="88">
                  <c:v>6.23</c:v>
                </c:pt>
                <c:pt idx="89">
                  <c:v>5.0999999999999996</c:v>
                </c:pt>
                <c:pt idx="90">
                  <c:v>3.94</c:v>
                </c:pt>
                <c:pt idx="91">
                  <c:v>3.02</c:v>
                </c:pt>
                <c:pt idx="92">
                  <c:v>2.75</c:v>
                </c:pt>
                <c:pt idx="93">
                  <c:v>3.19</c:v>
                </c:pt>
                <c:pt idx="94">
                  <c:v>4.3099999999999996</c:v>
                </c:pt>
                <c:pt idx="95">
                  <c:v>5.7700000000000014</c:v>
                </c:pt>
                <c:pt idx="96">
                  <c:v>7.25</c:v>
                </c:pt>
                <c:pt idx="97">
                  <c:v>8.34</c:v>
                </c:pt>
                <c:pt idx="98">
                  <c:v>8.6</c:v>
                </c:pt>
                <c:pt idx="99">
                  <c:v>7.7700000000000014</c:v>
                </c:pt>
                <c:pt idx="100">
                  <c:v>6.26</c:v>
                </c:pt>
                <c:pt idx="101">
                  <c:v>4.08</c:v>
                </c:pt>
                <c:pt idx="102">
                  <c:v>1.61</c:v>
                </c:pt>
                <c:pt idx="103">
                  <c:v>-0.85000000000000064</c:v>
                </c:pt>
                <c:pt idx="104">
                  <c:v>-2.29</c:v>
                </c:pt>
                <c:pt idx="105">
                  <c:v>-2.69</c:v>
                </c:pt>
                <c:pt idx="106">
                  <c:v>-1.84</c:v>
                </c:pt>
                <c:pt idx="107">
                  <c:v>-0.33000000000000274</c:v>
                </c:pt>
                <c:pt idx="108">
                  <c:v>1.6700000000000021</c:v>
                </c:pt>
                <c:pt idx="109">
                  <c:v>3.57</c:v>
                </c:pt>
                <c:pt idx="110">
                  <c:v>5.1499999999999995</c:v>
                </c:pt>
                <c:pt idx="111">
                  <c:v>6.29</c:v>
                </c:pt>
                <c:pt idx="112">
                  <c:v>6.49</c:v>
                </c:pt>
                <c:pt idx="113">
                  <c:v>5.81</c:v>
                </c:pt>
                <c:pt idx="114">
                  <c:v>4.6399999999999997</c:v>
                </c:pt>
                <c:pt idx="115">
                  <c:v>3.57</c:v>
                </c:pt>
                <c:pt idx="116">
                  <c:v>2.69</c:v>
                </c:pt>
                <c:pt idx="117">
                  <c:v>2.54</c:v>
                </c:pt>
                <c:pt idx="118">
                  <c:v>3.24</c:v>
                </c:pt>
                <c:pt idx="119">
                  <c:v>4.3199999999999985</c:v>
                </c:pt>
                <c:pt idx="120">
                  <c:v>5.6899999999999995</c:v>
                </c:pt>
                <c:pt idx="121">
                  <c:v>6.99</c:v>
                </c:pt>
                <c:pt idx="122">
                  <c:v>7.91</c:v>
                </c:pt>
                <c:pt idx="123">
                  <c:v>8.06</c:v>
                </c:pt>
                <c:pt idx="124">
                  <c:v>7.18</c:v>
                </c:pt>
                <c:pt idx="125">
                  <c:v>5.6099999999999985</c:v>
                </c:pt>
                <c:pt idx="126">
                  <c:v>3.44</c:v>
                </c:pt>
                <c:pt idx="127">
                  <c:v>1.1299999999999899</c:v>
                </c:pt>
                <c:pt idx="128">
                  <c:v>-0.99</c:v>
                </c:pt>
                <c:pt idx="129">
                  <c:v>-2.0499999999999998</c:v>
                </c:pt>
                <c:pt idx="130">
                  <c:v>-2.0699999999999998</c:v>
                </c:pt>
                <c:pt idx="131">
                  <c:v>-1.05</c:v>
                </c:pt>
                <c:pt idx="132">
                  <c:v>0.55000000000000004</c:v>
                </c:pt>
                <c:pt idx="133">
                  <c:v>2.3699999999999997</c:v>
                </c:pt>
                <c:pt idx="134">
                  <c:v>4.1899999999999995</c:v>
                </c:pt>
                <c:pt idx="135">
                  <c:v>5.64</c:v>
                </c:pt>
                <c:pt idx="136">
                  <c:v>6.49</c:v>
                </c:pt>
                <c:pt idx="137">
                  <c:v>6.49</c:v>
                </c:pt>
                <c:pt idx="138">
                  <c:v>5.7</c:v>
                </c:pt>
                <c:pt idx="139">
                  <c:v>4.51</c:v>
                </c:pt>
                <c:pt idx="140">
                  <c:v>3.46</c:v>
                </c:pt>
                <c:pt idx="141">
                  <c:v>2.7</c:v>
                </c:pt>
                <c:pt idx="142">
                  <c:v>2.72</c:v>
                </c:pt>
                <c:pt idx="143">
                  <c:v>3.3299999999999987</c:v>
                </c:pt>
              </c:numCache>
            </c:numRef>
          </c:yVal>
          <c:smooth val="1"/>
        </c:ser>
        <c:dLbls>
          <c:showLegendKey val="0"/>
          <c:showVal val="0"/>
          <c:showCatName val="0"/>
          <c:showSerName val="0"/>
          <c:showPercent val="0"/>
          <c:showBubbleSize val="0"/>
        </c:dLbls>
        <c:axId val="83659008"/>
        <c:axId val="83660800"/>
      </c:scatterChart>
      <c:valAx>
        <c:axId val="83659008"/>
        <c:scaling>
          <c:orientation val="minMax"/>
          <c:max val="39247"/>
          <c:min val="39246"/>
        </c:scaling>
        <c:delete val="1"/>
        <c:axPos val="b"/>
        <c:numFmt formatCode="[$-409]h:mm\ AM/PM;@" sourceLinked="0"/>
        <c:majorTickMark val="out"/>
        <c:minorTickMark val="none"/>
        <c:tickLblPos val="none"/>
        <c:crossAx val="83660800"/>
        <c:crossesAt val="-4"/>
        <c:crossBetween val="midCat"/>
        <c:majorUnit val="0.25"/>
      </c:valAx>
      <c:valAx>
        <c:axId val="83660800"/>
        <c:scaling>
          <c:orientation val="minMax"/>
        </c:scaling>
        <c:delete val="0"/>
        <c:axPos val="l"/>
        <c:title>
          <c:tx>
            <c:rich>
              <a:bodyPr rot="-5400000" vert="horz"/>
              <a:lstStyle/>
              <a:p>
                <a:pPr>
                  <a:defRPr sz="1600">
                    <a:latin typeface="Trebuchet MS" pitchFamily="34" charset="0"/>
                  </a:defRPr>
                </a:pPr>
                <a:r>
                  <a:rPr lang="en-US" sz="1600">
                    <a:latin typeface="Trebuchet MS" pitchFamily="34" charset="0"/>
                  </a:rPr>
                  <a:t>Tide Height (feet)</a:t>
                </a:r>
              </a:p>
            </c:rich>
          </c:tx>
          <c:overlay val="0"/>
        </c:title>
        <c:numFmt formatCode="General" sourceLinked="1"/>
        <c:majorTickMark val="out"/>
        <c:minorTickMark val="none"/>
        <c:tickLblPos val="nextTo"/>
        <c:spPr>
          <a:ln w="38100">
            <a:solidFill>
              <a:schemeClr val="tx1"/>
            </a:solidFill>
          </a:ln>
        </c:spPr>
        <c:txPr>
          <a:bodyPr/>
          <a:lstStyle/>
          <a:p>
            <a:pPr>
              <a:defRPr sz="1600">
                <a:latin typeface="Trebuchet MS" pitchFamily="34" charset="0"/>
              </a:defRPr>
            </a:pPr>
            <a:endParaRPr lang="en-US"/>
          </a:p>
        </c:txPr>
        <c:crossAx val="83659008"/>
        <c:crosses val="autoZero"/>
        <c:crossBetween val="midCat"/>
      </c:valAx>
      <c:spPr>
        <a:ln w="38100">
          <a:solidFill>
            <a:sysClr val="windowText" lastClr="000000"/>
          </a:solidFill>
        </a:ln>
      </c:spPr>
    </c:plotArea>
    <c:plotVisOnly val="1"/>
    <c:dispBlanksAs val="gap"/>
    <c:showDLblsOverMax val="0"/>
  </c:chart>
  <c:spPr>
    <a:noFill/>
  </c:spPr>
  <c:externalData r:id="rId1">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4573255266168653"/>
          <c:y val="0.15670212765957447"/>
          <c:w val="0.66268978396931488"/>
          <c:h val="0.62406014407773458"/>
        </c:manualLayout>
      </c:layout>
      <c:scatterChart>
        <c:scatterStyle val="smoothMarker"/>
        <c:varyColors val="0"/>
        <c:ser>
          <c:idx val="0"/>
          <c:order val="0"/>
          <c:tx>
            <c:v>tide</c:v>
          </c:tx>
          <c:spPr>
            <a:ln w="50800">
              <a:solidFill>
                <a:srgbClr val="FF6600"/>
              </a:solidFill>
            </a:ln>
          </c:spPr>
          <c:marker>
            <c:symbol val="none"/>
          </c:marker>
          <c:xVal>
            <c:numRef>
              <c:f>'[LOBO salinity and tides.xlsx]Data'!$F$951:$F$1094</c:f>
              <c:numCache>
                <c:formatCode>m/d/yyyy\ h:mm</c:formatCode>
                <c:ptCount val="144"/>
                <c:pt idx="0">
                  <c:v>39246</c:v>
                </c:pt>
                <c:pt idx="1">
                  <c:v>39246.041666666584</c:v>
                </c:pt>
                <c:pt idx="2">
                  <c:v>39246.083333333336</c:v>
                </c:pt>
                <c:pt idx="3">
                  <c:v>39246.124999999993</c:v>
                </c:pt>
                <c:pt idx="4">
                  <c:v>39246.166666666584</c:v>
                </c:pt>
                <c:pt idx="5">
                  <c:v>39246.208333333336</c:v>
                </c:pt>
                <c:pt idx="6">
                  <c:v>39246.25</c:v>
                </c:pt>
                <c:pt idx="7">
                  <c:v>39246.291666666242</c:v>
                </c:pt>
                <c:pt idx="8">
                  <c:v>39246.333333333336</c:v>
                </c:pt>
                <c:pt idx="9">
                  <c:v>39246.375</c:v>
                </c:pt>
                <c:pt idx="10">
                  <c:v>39246.416666666664</c:v>
                </c:pt>
                <c:pt idx="11">
                  <c:v>39246.458333333343</c:v>
                </c:pt>
                <c:pt idx="12">
                  <c:v>39246.5</c:v>
                </c:pt>
                <c:pt idx="13">
                  <c:v>39246.541666666584</c:v>
                </c:pt>
                <c:pt idx="14">
                  <c:v>39246.583333333336</c:v>
                </c:pt>
                <c:pt idx="15">
                  <c:v>39246.624999999993</c:v>
                </c:pt>
                <c:pt idx="16">
                  <c:v>39246.666666666584</c:v>
                </c:pt>
                <c:pt idx="17">
                  <c:v>39246.708333333336</c:v>
                </c:pt>
                <c:pt idx="18">
                  <c:v>39246.75</c:v>
                </c:pt>
                <c:pt idx="19">
                  <c:v>39246.791666666242</c:v>
                </c:pt>
                <c:pt idx="20">
                  <c:v>39246.833333333336</c:v>
                </c:pt>
                <c:pt idx="21">
                  <c:v>39246.875</c:v>
                </c:pt>
                <c:pt idx="22">
                  <c:v>39246.916666666664</c:v>
                </c:pt>
                <c:pt idx="23">
                  <c:v>39246.958333333343</c:v>
                </c:pt>
                <c:pt idx="24">
                  <c:v>39247</c:v>
                </c:pt>
                <c:pt idx="25">
                  <c:v>39247.041666666584</c:v>
                </c:pt>
                <c:pt idx="26">
                  <c:v>39247.083333333336</c:v>
                </c:pt>
                <c:pt idx="27">
                  <c:v>39247.124999999993</c:v>
                </c:pt>
                <c:pt idx="28">
                  <c:v>39247.166666666584</c:v>
                </c:pt>
                <c:pt idx="29">
                  <c:v>39247.208333333336</c:v>
                </c:pt>
                <c:pt idx="30">
                  <c:v>39247.25</c:v>
                </c:pt>
                <c:pt idx="31">
                  <c:v>39247.291666666242</c:v>
                </c:pt>
                <c:pt idx="32">
                  <c:v>39247.333333333336</c:v>
                </c:pt>
                <c:pt idx="33">
                  <c:v>39247.375</c:v>
                </c:pt>
                <c:pt idx="34">
                  <c:v>39247.416666666664</c:v>
                </c:pt>
                <c:pt idx="35">
                  <c:v>39247.458333333343</c:v>
                </c:pt>
                <c:pt idx="36">
                  <c:v>39247.5</c:v>
                </c:pt>
                <c:pt idx="37">
                  <c:v>39247.541666666584</c:v>
                </c:pt>
                <c:pt idx="38">
                  <c:v>39247.583333333336</c:v>
                </c:pt>
                <c:pt idx="39">
                  <c:v>39247.624999999993</c:v>
                </c:pt>
                <c:pt idx="40">
                  <c:v>39247.666666666584</c:v>
                </c:pt>
                <c:pt idx="41">
                  <c:v>39247.708333333336</c:v>
                </c:pt>
                <c:pt idx="42">
                  <c:v>39247.75</c:v>
                </c:pt>
                <c:pt idx="43">
                  <c:v>39247.791666666242</c:v>
                </c:pt>
                <c:pt idx="44">
                  <c:v>39247.833333333336</c:v>
                </c:pt>
                <c:pt idx="45">
                  <c:v>39247.875</c:v>
                </c:pt>
                <c:pt idx="46">
                  <c:v>39247.916666666664</c:v>
                </c:pt>
                <c:pt idx="47">
                  <c:v>39247.958333333343</c:v>
                </c:pt>
                <c:pt idx="48">
                  <c:v>39248</c:v>
                </c:pt>
                <c:pt idx="49">
                  <c:v>39248.041666666584</c:v>
                </c:pt>
                <c:pt idx="50">
                  <c:v>39248.083333333336</c:v>
                </c:pt>
                <c:pt idx="51">
                  <c:v>39248.124999999993</c:v>
                </c:pt>
                <c:pt idx="52">
                  <c:v>39248.166666666584</c:v>
                </c:pt>
                <c:pt idx="53">
                  <c:v>39248.208333333336</c:v>
                </c:pt>
                <c:pt idx="54">
                  <c:v>39248.25</c:v>
                </c:pt>
                <c:pt idx="55">
                  <c:v>39248.291666666242</c:v>
                </c:pt>
                <c:pt idx="56">
                  <c:v>39248.333333333336</c:v>
                </c:pt>
                <c:pt idx="57">
                  <c:v>39248.375</c:v>
                </c:pt>
                <c:pt idx="58">
                  <c:v>39248.416666666664</c:v>
                </c:pt>
                <c:pt idx="59">
                  <c:v>39248.458333333343</c:v>
                </c:pt>
                <c:pt idx="60">
                  <c:v>39248.5</c:v>
                </c:pt>
                <c:pt idx="61">
                  <c:v>39248.541666666584</c:v>
                </c:pt>
                <c:pt idx="62">
                  <c:v>39248.583333333336</c:v>
                </c:pt>
                <c:pt idx="63">
                  <c:v>39248.624999999993</c:v>
                </c:pt>
                <c:pt idx="64">
                  <c:v>39248.666666666584</c:v>
                </c:pt>
                <c:pt idx="65">
                  <c:v>39248.708333333336</c:v>
                </c:pt>
                <c:pt idx="66">
                  <c:v>39248.75</c:v>
                </c:pt>
                <c:pt idx="67">
                  <c:v>39248.791666666242</c:v>
                </c:pt>
                <c:pt idx="68">
                  <c:v>39248.833333333336</c:v>
                </c:pt>
                <c:pt idx="69">
                  <c:v>39248.875</c:v>
                </c:pt>
                <c:pt idx="70">
                  <c:v>39248.916666666664</c:v>
                </c:pt>
                <c:pt idx="71">
                  <c:v>39248.958333333343</c:v>
                </c:pt>
                <c:pt idx="72">
                  <c:v>39249</c:v>
                </c:pt>
                <c:pt idx="73">
                  <c:v>39249.041666666584</c:v>
                </c:pt>
                <c:pt idx="74">
                  <c:v>39249.083333333336</c:v>
                </c:pt>
                <c:pt idx="75">
                  <c:v>39249.124999999993</c:v>
                </c:pt>
                <c:pt idx="76">
                  <c:v>39249.166666666584</c:v>
                </c:pt>
                <c:pt idx="77">
                  <c:v>39249.208333333336</c:v>
                </c:pt>
                <c:pt idx="78">
                  <c:v>39249.25</c:v>
                </c:pt>
                <c:pt idx="79">
                  <c:v>39249.291666666242</c:v>
                </c:pt>
                <c:pt idx="80">
                  <c:v>39249.333333333336</c:v>
                </c:pt>
                <c:pt idx="81">
                  <c:v>39249.375</c:v>
                </c:pt>
                <c:pt idx="82">
                  <c:v>39249.416666666664</c:v>
                </c:pt>
                <c:pt idx="83">
                  <c:v>39249.458333333343</c:v>
                </c:pt>
                <c:pt idx="84">
                  <c:v>39249.5</c:v>
                </c:pt>
                <c:pt idx="85">
                  <c:v>39249.541666666584</c:v>
                </c:pt>
                <c:pt idx="86">
                  <c:v>39249.583333333336</c:v>
                </c:pt>
                <c:pt idx="87">
                  <c:v>39249.624999999993</c:v>
                </c:pt>
                <c:pt idx="88">
                  <c:v>39249.666666666584</c:v>
                </c:pt>
                <c:pt idx="89">
                  <c:v>39249.708333333336</c:v>
                </c:pt>
                <c:pt idx="90">
                  <c:v>39249.75</c:v>
                </c:pt>
                <c:pt idx="91">
                  <c:v>39249.791666666242</c:v>
                </c:pt>
                <c:pt idx="92">
                  <c:v>39249.833333333336</c:v>
                </c:pt>
                <c:pt idx="93">
                  <c:v>39249.875</c:v>
                </c:pt>
                <c:pt idx="94">
                  <c:v>39249.916666666664</c:v>
                </c:pt>
                <c:pt idx="95">
                  <c:v>39249.958333333343</c:v>
                </c:pt>
                <c:pt idx="96">
                  <c:v>39250</c:v>
                </c:pt>
                <c:pt idx="97">
                  <c:v>39250.041666666584</c:v>
                </c:pt>
                <c:pt idx="98">
                  <c:v>39250.083333333336</c:v>
                </c:pt>
                <c:pt idx="99">
                  <c:v>39250.124999999993</c:v>
                </c:pt>
                <c:pt idx="100">
                  <c:v>39250.166666666584</c:v>
                </c:pt>
                <c:pt idx="101">
                  <c:v>39250.208333333336</c:v>
                </c:pt>
                <c:pt idx="102">
                  <c:v>39250.25</c:v>
                </c:pt>
                <c:pt idx="103">
                  <c:v>39250.291666666242</c:v>
                </c:pt>
                <c:pt idx="104">
                  <c:v>39250.333333333336</c:v>
                </c:pt>
                <c:pt idx="105">
                  <c:v>39250.375</c:v>
                </c:pt>
                <c:pt idx="106">
                  <c:v>39250.416666666664</c:v>
                </c:pt>
                <c:pt idx="107">
                  <c:v>39250.458333333343</c:v>
                </c:pt>
                <c:pt idx="108">
                  <c:v>39250.5</c:v>
                </c:pt>
                <c:pt idx="109">
                  <c:v>39250.541666666584</c:v>
                </c:pt>
                <c:pt idx="110">
                  <c:v>39250.583333333336</c:v>
                </c:pt>
                <c:pt idx="111">
                  <c:v>39250.624999999993</c:v>
                </c:pt>
                <c:pt idx="112">
                  <c:v>39250.666666666584</c:v>
                </c:pt>
                <c:pt idx="113">
                  <c:v>39250.708333333336</c:v>
                </c:pt>
                <c:pt idx="114">
                  <c:v>39250.75</c:v>
                </c:pt>
                <c:pt idx="115">
                  <c:v>39250.791666666242</c:v>
                </c:pt>
                <c:pt idx="116">
                  <c:v>39250.833333333336</c:v>
                </c:pt>
                <c:pt idx="117">
                  <c:v>39250.875</c:v>
                </c:pt>
                <c:pt idx="118">
                  <c:v>39250.916666666664</c:v>
                </c:pt>
                <c:pt idx="119">
                  <c:v>39250.958333333343</c:v>
                </c:pt>
                <c:pt idx="120">
                  <c:v>39251</c:v>
                </c:pt>
                <c:pt idx="121">
                  <c:v>39251.041666666584</c:v>
                </c:pt>
                <c:pt idx="122">
                  <c:v>39251.083333333336</c:v>
                </c:pt>
                <c:pt idx="123">
                  <c:v>39251.124999999993</c:v>
                </c:pt>
                <c:pt idx="124">
                  <c:v>39251.166666666584</c:v>
                </c:pt>
                <c:pt idx="125">
                  <c:v>39251.208333333336</c:v>
                </c:pt>
                <c:pt idx="126">
                  <c:v>39251.25</c:v>
                </c:pt>
                <c:pt idx="127">
                  <c:v>39251.291666666242</c:v>
                </c:pt>
                <c:pt idx="128">
                  <c:v>39251.333333333336</c:v>
                </c:pt>
                <c:pt idx="129">
                  <c:v>39251.375</c:v>
                </c:pt>
                <c:pt idx="130">
                  <c:v>39251.416666666664</c:v>
                </c:pt>
                <c:pt idx="131">
                  <c:v>39251.458333333343</c:v>
                </c:pt>
                <c:pt idx="132">
                  <c:v>39251.5</c:v>
                </c:pt>
                <c:pt idx="133">
                  <c:v>39251.541666666584</c:v>
                </c:pt>
                <c:pt idx="134">
                  <c:v>39251.583333333336</c:v>
                </c:pt>
                <c:pt idx="135">
                  <c:v>39251.624999999993</c:v>
                </c:pt>
                <c:pt idx="136">
                  <c:v>39251.666666666584</c:v>
                </c:pt>
                <c:pt idx="137">
                  <c:v>39251.708333333336</c:v>
                </c:pt>
                <c:pt idx="138">
                  <c:v>39251.75</c:v>
                </c:pt>
                <c:pt idx="139">
                  <c:v>39251.791666666242</c:v>
                </c:pt>
                <c:pt idx="140">
                  <c:v>39251.833333333336</c:v>
                </c:pt>
                <c:pt idx="141">
                  <c:v>39251.875</c:v>
                </c:pt>
                <c:pt idx="142">
                  <c:v>39251.916666666664</c:v>
                </c:pt>
                <c:pt idx="143">
                  <c:v>39251.958333333343</c:v>
                </c:pt>
              </c:numCache>
            </c:numRef>
          </c:xVal>
          <c:yVal>
            <c:numRef>
              <c:f>'[LOBO salinity and tides.xlsx]Data'!$H$951:$H$1094</c:f>
              <c:numCache>
                <c:formatCode>General</c:formatCode>
                <c:ptCount val="144"/>
                <c:pt idx="0">
                  <c:v>7.98</c:v>
                </c:pt>
                <c:pt idx="1">
                  <c:v>6.2</c:v>
                </c:pt>
                <c:pt idx="2">
                  <c:v>4.01</c:v>
                </c:pt>
                <c:pt idx="3">
                  <c:v>1.6300000000000001</c:v>
                </c:pt>
                <c:pt idx="4">
                  <c:v>-0.54</c:v>
                </c:pt>
                <c:pt idx="5">
                  <c:v>-1.72</c:v>
                </c:pt>
                <c:pt idx="6">
                  <c:v>-1.8800000000000001</c:v>
                </c:pt>
                <c:pt idx="7">
                  <c:v>-0.86000000000000065</c:v>
                </c:pt>
                <c:pt idx="8">
                  <c:v>0.54</c:v>
                </c:pt>
                <c:pt idx="9">
                  <c:v>2.3499999999999988</c:v>
                </c:pt>
                <c:pt idx="10">
                  <c:v>4.03</c:v>
                </c:pt>
                <c:pt idx="11">
                  <c:v>5.48</c:v>
                </c:pt>
                <c:pt idx="12">
                  <c:v>6.28</c:v>
                </c:pt>
                <c:pt idx="13">
                  <c:v>6.17</c:v>
                </c:pt>
                <c:pt idx="14">
                  <c:v>5.38</c:v>
                </c:pt>
                <c:pt idx="15">
                  <c:v>4.34</c:v>
                </c:pt>
                <c:pt idx="16">
                  <c:v>3.3699999999999997</c:v>
                </c:pt>
                <c:pt idx="17">
                  <c:v>2.82</c:v>
                </c:pt>
                <c:pt idx="18">
                  <c:v>3.12</c:v>
                </c:pt>
                <c:pt idx="19">
                  <c:v>4.03</c:v>
                </c:pt>
                <c:pt idx="20">
                  <c:v>5.3199999999999985</c:v>
                </c:pt>
                <c:pt idx="21">
                  <c:v>6.92</c:v>
                </c:pt>
                <c:pt idx="22">
                  <c:v>8.31</c:v>
                </c:pt>
                <c:pt idx="23">
                  <c:v>9.18</c:v>
                </c:pt>
                <c:pt idx="24">
                  <c:v>8.98</c:v>
                </c:pt>
                <c:pt idx="25">
                  <c:v>7.76</c:v>
                </c:pt>
                <c:pt idx="26">
                  <c:v>5.76</c:v>
                </c:pt>
                <c:pt idx="27">
                  <c:v>3.3699999999999997</c:v>
                </c:pt>
                <c:pt idx="28">
                  <c:v>0.82000000000000062</c:v>
                </c:pt>
                <c:pt idx="29">
                  <c:v>-1.3900000000000001</c:v>
                </c:pt>
                <c:pt idx="30">
                  <c:v>-2.48</c:v>
                </c:pt>
                <c:pt idx="31">
                  <c:v>-2.38</c:v>
                </c:pt>
                <c:pt idx="32">
                  <c:v>-1.35</c:v>
                </c:pt>
                <c:pt idx="33">
                  <c:v>0.42000000000000032</c:v>
                </c:pt>
                <c:pt idx="34">
                  <c:v>2.4</c:v>
                </c:pt>
                <c:pt idx="35">
                  <c:v>4.28</c:v>
                </c:pt>
                <c:pt idx="36">
                  <c:v>5.79</c:v>
                </c:pt>
                <c:pt idx="37">
                  <c:v>6.6099999999999985</c:v>
                </c:pt>
                <c:pt idx="38">
                  <c:v>6.49</c:v>
                </c:pt>
                <c:pt idx="39">
                  <c:v>5.64</c:v>
                </c:pt>
                <c:pt idx="40">
                  <c:v>4.51</c:v>
                </c:pt>
                <c:pt idx="41">
                  <c:v>3.54</c:v>
                </c:pt>
                <c:pt idx="42">
                  <c:v>3.12</c:v>
                </c:pt>
                <c:pt idx="43">
                  <c:v>3.42</c:v>
                </c:pt>
                <c:pt idx="44">
                  <c:v>4.4000000000000004</c:v>
                </c:pt>
                <c:pt idx="45">
                  <c:v>5.8599999999999985</c:v>
                </c:pt>
                <c:pt idx="46">
                  <c:v>7.46</c:v>
                </c:pt>
                <c:pt idx="47">
                  <c:v>8.81</c:v>
                </c:pt>
                <c:pt idx="48">
                  <c:v>9.5</c:v>
                </c:pt>
                <c:pt idx="49">
                  <c:v>9.0500000000000007</c:v>
                </c:pt>
                <c:pt idx="50">
                  <c:v>7.72</c:v>
                </c:pt>
                <c:pt idx="51">
                  <c:v>5.58</c:v>
                </c:pt>
                <c:pt idx="52">
                  <c:v>3.13</c:v>
                </c:pt>
                <c:pt idx="53">
                  <c:v>0.42000000000000032</c:v>
                </c:pt>
                <c:pt idx="54">
                  <c:v>-1.6500000000000001</c:v>
                </c:pt>
                <c:pt idx="55">
                  <c:v>-2.57</c:v>
                </c:pt>
                <c:pt idx="56">
                  <c:v>-2.19</c:v>
                </c:pt>
                <c:pt idx="57">
                  <c:v>-0.9</c:v>
                </c:pt>
                <c:pt idx="58">
                  <c:v>1.04</c:v>
                </c:pt>
                <c:pt idx="59">
                  <c:v>2.9899999999999998</c:v>
                </c:pt>
                <c:pt idx="60">
                  <c:v>4.79</c:v>
                </c:pt>
                <c:pt idx="61">
                  <c:v>6.26</c:v>
                </c:pt>
                <c:pt idx="62">
                  <c:v>7</c:v>
                </c:pt>
                <c:pt idx="63">
                  <c:v>6.67</c:v>
                </c:pt>
                <c:pt idx="64">
                  <c:v>5.6199999999999966</c:v>
                </c:pt>
                <c:pt idx="65">
                  <c:v>4.4400000000000004</c:v>
                </c:pt>
                <c:pt idx="66">
                  <c:v>3.4499999999999997</c:v>
                </c:pt>
                <c:pt idx="67">
                  <c:v>3.07</c:v>
                </c:pt>
                <c:pt idx="68">
                  <c:v>3.4899999999999998</c:v>
                </c:pt>
                <c:pt idx="69">
                  <c:v>4.5199999999999996</c:v>
                </c:pt>
                <c:pt idx="70">
                  <c:v>6.01</c:v>
                </c:pt>
                <c:pt idx="71">
                  <c:v>7.48</c:v>
                </c:pt>
                <c:pt idx="72">
                  <c:v>8.7800000000000011</c:v>
                </c:pt>
                <c:pt idx="73">
                  <c:v>9.25</c:v>
                </c:pt>
                <c:pt idx="74">
                  <c:v>8.5500000000000007</c:v>
                </c:pt>
                <c:pt idx="75">
                  <c:v>7.06</c:v>
                </c:pt>
                <c:pt idx="76">
                  <c:v>4.96</c:v>
                </c:pt>
                <c:pt idx="77">
                  <c:v>2.42</c:v>
                </c:pt>
                <c:pt idx="78">
                  <c:v>-0.19</c:v>
                </c:pt>
                <c:pt idx="79">
                  <c:v>-1.9800000000000075</c:v>
                </c:pt>
                <c:pt idx="80">
                  <c:v>-2.7600000000000002</c:v>
                </c:pt>
                <c:pt idx="81">
                  <c:v>-2.2000000000000002</c:v>
                </c:pt>
                <c:pt idx="82">
                  <c:v>-0.69000000000000061</c:v>
                </c:pt>
                <c:pt idx="83">
                  <c:v>1.28</c:v>
                </c:pt>
                <c:pt idx="84">
                  <c:v>3.22</c:v>
                </c:pt>
                <c:pt idx="85">
                  <c:v>4.99</c:v>
                </c:pt>
                <c:pt idx="86">
                  <c:v>6.31</c:v>
                </c:pt>
                <c:pt idx="87">
                  <c:v>6.7700000000000014</c:v>
                </c:pt>
                <c:pt idx="88">
                  <c:v>6.23</c:v>
                </c:pt>
                <c:pt idx="89">
                  <c:v>5.0999999999999996</c:v>
                </c:pt>
                <c:pt idx="90">
                  <c:v>3.94</c:v>
                </c:pt>
                <c:pt idx="91">
                  <c:v>3.02</c:v>
                </c:pt>
                <c:pt idx="92">
                  <c:v>2.75</c:v>
                </c:pt>
                <c:pt idx="93">
                  <c:v>3.19</c:v>
                </c:pt>
                <c:pt idx="94">
                  <c:v>4.3099999999999996</c:v>
                </c:pt>
                <c:pt idx="95">
                  <c:v>5.7700000000000014</c:v>
                </c:pt>
                <c:pt idx="96">
                  <c:v>7.25</c:v>
                </c:pt>
                <c:pt idx="97">
                  <c:v>8.34</c:v>
                </c:pt>
                <c:pt idx="98">
                  <c:v>8.6</c:v>
                </c:pt>
                <c:pt idx="99">
                  <c:v>7.7700000000000014</c:v>
                </c:pt>
                <c:pt idx="100">
                  <c:v>6.26</c:v>
                </c:pt>
                <c:pt idx="101">
                  <c:v>4.08</c:v>
                </c:pt>
                <c:pt idx="102">
                  <c:v>1.61</c:v>
                </c:pt>
                <c:pt idx="103">
                  <c:v>-0.85000000000000064</c:v>
                </c:pt>
                <c:pt idx="104">
                  <c:v>-2.29</c:v>
                </c:pt>
                <c:pt idx="105">
                  <c:v>-2.69</c:v>
                </c:pt>
                <c:pt idx="106">
                  <c:v>-1.84</c:v>
                </c:pt>
                <c:pt idx="107">
                  <c:v>-0.33000000000000218</c:v>
                </c:pt>
                <c:pt idx="108">
                  <c:v>1.6700000000000021</c:v>
                </c:pt>
                <c:pt idx="109">
                  <c:v>3.57</c:v>
                </c:pt>
                <c:pt idx="110">
                  <c:v>5.1499999999999995</c:v>
                </c:pt>
                <c:pt idx="111">
                  <c:v>6.29</c:v>
                </c:pt>
                <c:pt idx="112">
                  <c:v>6.49</c:v>
                </c:pt>
                <c:pt idx="113">
                  <c:v>5.81</c:v>
                </c:pt>
                <c:pt idx="114">
                  <c:v>4.6399999999999997</c:v>
                </c:pt>
                <c:pt idx="115">
                  <c:v>3.57</c:v>
                </c:pt>
                <c:pt idx="116">
                  <c:v>2.69</c:v>
                </c:pt>
                <c:pt idx="117">
                  <c:v>2.54</c:v>
                </c:pt>
                <c:pt idx="118">
                  <c:v>3.24</c:v>
                </c:pt>
                <c:pt idx="119">
                  <c:v>4.3199999999999985</c:v>
                </c:pt>
                <c:pt idx="120">
                  <c:v>5.6899999999999995</c:v>
                </c:pt>
                <c:pt idx="121">
                  <c:v>6.99</c:v>
                </c:pt>
                <c:pt idx="122">
                  <c:v>7.91</c:v>
                </c:pt>
                <c:pt idx="123">
                  <c:v>8.06</c:v>
                </c:pt>
                <c:pt idx="124">
                  <c:v>7.18</c:v>
                </c:pt>
                <c:pt idx="125">
                  <c:v>5.6099999999999985</c:v>
                </c:pt>
                <c:pt idx="126">
                  <c:v>3.44</c:v>
                </c:pt>
                <c:pt idx="127">
                  <c:v>1.1299999999999923</c:v>
                </c:pt>
                <c:pt idx="128">
                  <c:v>-0.99</c:v>
                </c:pt>
                <c:pt idx="129">
                  <c:v>-2.0499999999999998</c:v>
                </c:pt>
                <c:pt idx="130">
                  <c:v>-2.0699999999999998</c:v>
                </c:pt>
                <c:pt idx="131">
                  <c:v>-1.05</c:v>
                </c:pt>
                <c:pt idx="132">
                  <c:v>0.55000000000000004</c:v>
                </c:pt>
                <c:pt idx="133">
                  <c:v>2.3699999999999997</c:v>
                </c:pt>
                <c:pt idx="134">
                  <c:v>4.1899999999999995</c:v>
                </c:pt>
                <c:pt idx="135">
                  <c:v>5.64</c:v>
                </c:pt>
                <c:pt idx="136">
                  <c:v>6.49</c:v>
                </c:pt>
                <c:pt idx="137">
                  <c:v>6.49</c:v>
                </c:pt>
                <c:pt idx="138">
                  <c:v>5.7</c:v>
                </c:pt>
                <c:pt idx="139">
                  <c:v>4.51</c:v>
                </c:pt>
                <c:pt idx="140">
                  <c:v>3.46</c:v>
                </c:pt>
                <c:pt idx="141">
                  <c:v>2.7</c:v>
                </c:pt>
                <c:pt idx="142">
                  <c:v>2.72</c:v>
                </c:pt>
                <c:pt idx="143">
                  <c:v>3.3299999999999987</c:v>
                </c:pt>
              </c:numCache>
            </c:numRef>
          </c:yVal>
          <c:smooth val="1"/>
        </c:ser>
        <c:dLbls>
          <c:showLegendKey val="0"/>
          <c:showVal val="0"/>
          <c:showCatName val="0"/>
          <c:showSerName val="0"/>
          <c:showPercent val="0"/>
          <c:showBubbleSize val="0"/>
        </c:dLbls>
        <c:axId val="86578688"/>
        <c:axId val="86580224"/>
      </c:scatterChart>
      <c:scatterChart>
        <c:scatterStyle val="smoothMarker"/>
        <c:varyColors val="0"/>
        <c:ser>
          <c:idx val="1"/>
          <c:order val="1"/>
          <c:tx>
            <c:v>sal</c:v>
          </c:tx>
          <c:spPr>
            <a:ln w="50800">
              <a:noFill/>
            </a:ln>
          </c:spPr>
          <c:marker>
            <c:symbol val="none"/>
          </c:marker>
          <c:xVal>
            <c:numRef>
              <c:f>'[LOBO salinity and tides.xlsx]Data'!$F$951:$F$975</c:f>
              <c:numCache>
                <c:formatCode>m/d/yyyy\ h:mm</c:formatCode>
                <c:ptCount val="25"/>
                <c:pt idx="0">
                  <c:v>39246</c:v>
                </c:pt>
                <c:pt idx="1">
                  <c:v>39246.041666666584</c:v>
                </c:pt>
                <c:pt idx="2">
                  <c:v>39246.083333333336</c:v>
                </c:pt>
                <c:pt idx="3">
                  <c:v>39246.124999999993</c:v>
                </c:pt>
                <c:pt idx="4">
                  <c:v>39246.166666666584</c:v>
                </c:pt>
                <c:pt idx="5">
                  <c:v>39246.208333333336</c:v>
                </c:pt>
                <c:pt idx="6">
                  <c:v>39246.25</c:v>
                </c:pt>
                <c:pt idx="7">
                  <c:v>39246.291666666242</c:v>
                </c:pt>
                <c:pt idx="8">
                  <c:v>39246.333333333336</c:v>
                </c:pt>
                <c:pt idx="9">
                  <c:v>39246.375</c:v>
                </c:pt>
                <c:pt idx="10">
                  <c:v>39246.416666666664</c:v>
                </c:pt>
                <c:pt idx="11">
                  <c:v>39246.458333333343</c:v>
                </c:pt>
                <c:pt idx="12">
                  <c:v>39246.5</c:v>
                </c:pt>
                <c:pt idx="13">
                  <c:v>39246.541666666584</c:v>
                </c:pt>
                <c:pt idx="14">
                  <c:v>39246.583333333336</c:v>
                </c:pt>
                <c:pt idx="15">
                  <c:v>39246.624999999993</c:v>
                </c:pt>
                <c:pt idx="16">
                  <c:v>39246.666666666584</c:v>
                </c:pt>
                <c:pt idx="17">
                  <c:v>39246.708333333336</c:v>
                </c:pt>
                <c:pt idx="18">
                  <c:v>39246.75</c:v>
                </c:pt>
                <c:pt idx="19">
                  <c:v>39246.791666666242</c:v>
                </c:pt>
                <c:pt idx="20">
                  <c:v>39246.833333333336</c:v>
                </c:pt>
                <c:pt idx="21">
                  <c:v>39246.875</c:v>
                </c:pt>
                <c:pt idx="22">
                  <c:v>39246.916666666664</c:v>
                </c:pt>
                <c:pt idx="23">
                  <c:v>39246.958333333343</c:v>
                </c:pt>
                <c:pt idx="24">
                  <c:v>39247</c:v>
                </c:pt>
              </c:numCache>
            </c:numRef>
          </c:xVal>
          <c:yVal>
            <c:numRef>
              <c:f>'[LOBO salinity and tides.xlsx]Data'!$G$951:$G$975</c:f>
              <c:numCache>
                <c:formatCode>General</c:formatCode>
                <c:ptCount val="25"/>
                <c:pt idx="0">
                  <c:v>32.701262295081953</c:v>
                </c:pt>
                <c:pt idx="1">
                  <c:v>32.695549180328065</c:v>
                </c:pt>
                <c:pt idx="2">
                  <c:v>32.365631147540903</c:v>
                </c:pt>
                <c:pt idx="3">
                  <c:v>31.979434426229446</c:v>
                </c:pt>
                <c:pt idx="4">
                  <c:v>31.413762295081817</c:v>
                </c:pt>
                <c:pt idx="5">
                  <c:v>31.635180327868831</c:v>
                </c:pt>
                <c:pt idx="6">
                  <c:v>31.713786885245728</c:v>
                </c:pt>
                <c:pt idx="7">
                  <c:v>31.35913114754095</c:v>
                </c:pt>
                <c:pt idx="8">
                  <c:v>30.909860655737702</c:v>
                </c:pt>
                <c:pt idx="9">
                  <c:v>30.987737704917784</c:v>
                </c:pt>
                <c:pt idx="10">
                  <c:v>31.18504918032761</c:v>
                </c:pt>
                <c:pt idx="11">
                  <c:v>31.585877049180286</c:v>
                </c:pt>
                <c:pt idx="12">
                  <c:v>32.167770491803196</c:v>
                </c:pt>
                <c:pt idx="13">
                  <c:v>32.319704918032748</c:v>
                </c:pt>
                <c:pt idx="14">
                  <c:v>32.664811475409749</c:v>
                </c:pt>
                <c:pt idx="15">
                  <c:v>32.581672131147279</c:v>
                </c:pt>
                <c:pt idx="16">
                  <c:v>32.295303278688671</c:v>
                </c:pt>
                <c:pt idx="17">
                  <c:v>32.269172131147513</c:v>
                </c:pt>
                <c:pt idx="18">
                  <c:v>32.298303278688735</c:v>
                </c:pt>
                <c:pt idx="19">
                  <c:v>32.393877049180247</c:v>
                </c:pt>
                <c:pt idx="20">
                  <c:v>32.423377049180303</c:v>
                </c:pt>
                <c:pt idx="21">
                  <c:v>32.458385245901603</c:v>
                </c:pt>
                <c:pt idx="22">
                  <c:v>32.483352459015997</c:v>
                </c:pt>
                <c:pt idx="23">
                  <c:v>32.518942622951037</c:v>
                </c:pt>
                <c:pt idx="24">
                  <c:v>32.757565573770229</c:v>
                </c:pt>
              </c:numCache>
            </c:numRef>
          </c:yVal>
          <c:smooth val="1"/>
        </c:ser>
        <c:dLbls>
          <c:showLegendKey val="0"/>
          <c:showVal val="0"/>
          <c:showCatName val="0"/>
          <c:showSerName val="0"/>
          <c:showPercent val="0"/>
          <c:showBubbleSize val="0"/>
        </c:dLbls>
        <c:axId val="86592512"/>
        <c:axId val="86590592"/>
      </c:scatterChart>
      <c:valAx>
        <c:axId val="86578688"/>
        <c:scaling>
          <c:orientation val="minMax"/>
          <c:max val="39247"/>
          <c:min val="39246"/>
        </c:scaling>
        <c:delete val="0"/>
        <c:axPos val="b"/>
        <c:numFmt formatCode="[$-409]h:mm\ AM/PM;@" sourceLinked="0"/>
        <c:majorTickMark val="out"/>
        <c:minorTickMark val="none"/>
        <c:tickLblPos val="nextTo"/>
        <c:spPr>
          <a:ln w="38100">
            <a:solidFill>
              <a:sysClr val="windowText" lastClr="000000"/>
            </a:solidFill>
          </a:ln>
        </c:spPr>
        <c:txPr>
          <a:bodyPr rot="-1020000"/>
          <a:lstStyle/>
          <a:p>
            <a:pPr>
              <a:defRPr sz="1600">
                <a:latin typeface="Trebuchet MS" pitchFamily="34" charset="0"/>
              </a:defRPr>
            </a:pPr>
            <a:endParaRPr lang="en-US"/>
          </a:p>
        </c:txPr>
        <c:crossAx val="86580224"/>
        <c:crossesAt val="-4"/>
        <c:crossBetween val="midCat"/>
        <c:majorUnit val="0.25"/>
      </c:valAx>
      <c:valAx>
        <c:axId val="86580224"/>
        <c:scaling>
          <c:orientation val="minMax"/>
          <c:max val="12"/>
          <c:min val="-4"/>
        </c:scaling>
        <c:delete val="0"/>
        <c:axPos val="l"/>
        <c:title>
          <c:tx>
            <c:rich>
              <a:bodyPr rot="-5400000" vert="horz"/>
              <a:lstStyle/>
              <a:p>
                <a:pPr>
                  <a:defRPr sz="1600">
                    <a:solidFill>
                      <a:srgbClr val="FF6600"/>
                    </a:solidFill>
                    <a:latin typeface="Trebuchet MS" pitchFamily="34" charset="0"/>
                  </a:defRPr>
                </a:pPr>
                <a:r>
                  <a:rPr lang="en-US" sz="1600">
                    <a:solidFill>
                      <a:srgbClr val="FF6600"/>
                    </a:solidFill>
                    <a:latin typeface="Trebuchet MS" pitchFamily="34" charset="0"/>
                  </a:rPr>
                  <a:t>Tide Height (feet)</a:t>
                </a:r>
              </a:p>
            </c:rich>
          </c:tx>
          <c:overlay val="0"/>
        </c:title>
        <c:numFmt formatCode="General" sourceLinked="1"/>
        <c:majorTickMark val="out"/>
        <c:minorTickMark val="none"/>
        <c:tickLblPos val="nextTo"/>
        <c:spPr>
          <a:ln w="38100">
            <a:solidFill>
              <a:schemeClr val="tx1"/>
            </a:solidFill>
          </a:ln>
        </c:spPr>
        <c:txPr>
          <a:bodyPr/>
          <a:lstStyle/>
          <a:p>
            <a:pPr>
              <a:defRPr sz="1600">
                <a:latin typeface="Trebuchet MS" pitchFamily="34" charset="0"/>
              </a:defRPr>
            </a:pPr>
            <a:endParaRPr lang="en-US"/>
          </a:p>
        </c:txPr>
        <c:crossAx val="86578688"/>
        <c:crosses val="autoZero"/>
        <c:crossBetween val="midCat"/>
        <c:majorUnit val="2"/>
      </c:valAx>
      <c:valAx>
        <c:axId val="86590592"/>
        <c:scaling>
          <c:orientation val="minMax"/>
          <c:max val="33"/>
          <c:min val="30"/>
        </c:scaling>
        <c:delete val="0"/>
        <c:axPos val="r"/>
        <c:title>
          <c:tx>
            <c:rich>
              <a:bodyPr rot="-5400000" vert="horz"/>
              <a:lstStyle/>
              <a:p>
                <a:pPr>
                  <a:defRPr sz="1600">
                    <a:solidFill>
                      <a:srgbClr val="003399"/>
                    </a:solidFill>
                    <a:latin typeface="Trebuchet MS" pitchFamily="34" charset="0"/>
                  </a:defRPr>
                </a:pPr>
                <a:r>
                  <a:rPr lang="en-US" sz="1600">
                    <a:solidFill>
                      <a:srgbClr val="003399"/>
                    </a:solidFill>
                    <a:latin typeface="Trebuchet MS" pitchFamily="34" charset="0"/>
                  </a:rPr>
                  <a:t>Salinity (PSU)</a:t>
                </a:r>
              </a:p>
            </c:rich>
          </c:tx>
          <c:overlay val="0"/>
        </c:title>
        <c:numFmt formatCode="General" sourceLinked="1"/>
        <c:majorTickMark val="out"/>
        <c:minorTickMark val="none"/>
        <c:tickLblPos val="nextTo"/>
        <c:spPr>
          <a:ln w="38100">
            <a:solidFill>
              <a:schemeClr val="tx1"/>
            </a:solidFill>
          </a:ln>
        </c:spPr>
        <c:txPr>
          <a:bodyPr/>
          <a:lstStyle/>
          <a:p>
            <a:pPr>
              <a:defRPr sz="1600">
                <a:latin typeface="Trebuchet MS" pitchFamily="34" charset="0"/>
              </a:defRPr>
            </a:pPr>
            <a:endParaRPr lang="en-US"/>
          </a:p>
        </c:txPr>
        <c:crossAx val="86592512"/>
        <c:crosses val="max"/>
        <c:crossBetween val="midCat"/>
        <c:majorUnit val="1"/>
      </c:valAx>
      <c:valAx>
        <c:axId val="86592512"/>
        <c:scaling>
          <c:orientation val="minMax"/>
        </c:scaling>
        <c:delete val="1"/>
        <c:axPos val="b"/>
        <c:numFmt formatCode="m/d/yyyy\ h:mm" sourceLinked="1"/>
        <c:majorTickMark val="out"/>
        <c:minorTickMark val="none"/>
        <c:tickLblPos val="none"/>
        <c:crossAx val="86590592"/>
        <c:crosses val="autoZero"/>
        <c:crossBetween val="midCat"/>
      </c:valAx>
      <c:spPr>
        <a:ln w="38100">
          <a:solidFill>
            <a:sysClr val="windowText" lastClr="000000"/>
          </a:solidFill>
        </a:ln>
      </c:spPr>
    </c:plotArea>
    <c:plotVisOnly val="1"/>
    <c:dispBlanksAs val="gap"/>
    <c:showDLblsOverMax val="0"/>
  </c:chart>
  <c:externalData r:id="rId1">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4573255266168653"/>
          <c:y val="0.15670212765957447"/>
          <c:w val="0.66268978396931522"/>
          <c:h val="0.62406014407773458"/>
        </c:manualLayout>
      </c:layout>
      <c:scatterChart>
        <c:scatterStyle val="smoothMarker"/>
        <c:varyColors val="0"/>
        <c:ser>
          <c:idx val="0"/>
          <c:order val="0"/>
          <c:tx>
            <c:v>tide</c:v>
          </c:tx>
          <c:spPr>
            <a:ln w="50800">
              <a:solidFill>
                <a:srgbClr val="FF6600"/>
              </a:solidFill>
            </a:ln>
          </c:spPr>
          <c:marker>
            <c:symbol val="none"/>
          </c:marker>
          <c:xVal>
            <c:numRef>
              <c:f>'[LOBO salinity and tides.xlsx]Data'!$F$951:$F$1094</c:f>
              <c:numCache>
                <c:formatCode>m/d/yyyy\ h:mm</c:formatCode>
                <c:ptCount val="144"/>
                <c:pt idx="0">
                  <c:v>39246</c:v>
                </c:pt>
                <c:pt idx="1">
                  <c:v>39246.041666666584</c:v>
                </c:pt>
                <c:pt idx="2">
                  <c:v>39246.083333333336</c:v>
                </c:pt>
                <c:pt idx="3">
                  <c:v>39246.124999999993</c:v>
                </c:pt>
                <c:pt idx="4">
                  <c:v>39246.166666666584</c:v>
                </c:pt>
                <c:pt idx="5">
                  <c:v>39246.208333333336</c:v>
                </c:pt>
                <c:pt idx="6">
                  <c:v>39246.25</c:v>
                </c:pt>
                <c:pt idx="7">
                  <c:v>39246.291666666191</c:v>
                </c:pt>
                <c:pt idx="8">
                  <c:v>39246.333333333336</c:v>
                </c:pt>
                <c:pt idx="9">
                  <c:v>39246.375</c:v>
                </c:pt>
                <c:pt idx="10">
                  <c:v>39246.416666666664</c:v>
                </c:pt>
                <c:pt idx="11">
                  <c:v>39246.458333333343</c:v>
                </c:pt>
                <c:pt idx="12">
                  <c:v>39246.5</c:v>
                </c:pt>
                <c:pt idx="13">
                  <c:v>39246.541666666584</c:v>
                </c:pt>
                <c:pt idx="14">
                  <c:v>39246.583333333336</c:v>
                </c:pt>
                <c:pt idx="15">
                  <c:v>39246.624999999993</c:v>
                </c:pt>
                <c:pt idx="16">
                  <c:v>39246.666666666584</c:v>
                </c:pt>
                <c:pt idx="17">
                  <c:v>39246.708333333336</c:v>
                </c:pt>
                <c:pt idx="18">
                  <c:v>39246.75</c:v>
                </c:pt>
                <c:pt idx="19">
                  <c:v>39246.791666666191</c:v>
                </c:pt>
                <c:pt idx="20">
                  <c:v>39246.833333333336</c:v>
                </c:pt>
                <c:pt idx="21">
                  <c:v>39246.875</c:v>
                </c:pt>
                <c:pt idx="22">
                  <c:v>39246.916666666664</c:v>
                </c:pt>
                <c:pt idx="23">
                  <c:v>39246.958333333343</c:v>
                </c:pt>
                <c:pt idx="24">
                  <c:v>39247</c:v>
                </c:pt>
                <c:pt idx="25">
                  <c:v>39247.041666666584</c:v>
                </c:pt>
                <c:pt idx="26">
                  <c:v>39247.083333333336</c:v>
                </c:pt>
                <c:pt idx="27">
                  <c:v>39247.124999999993</c:v>
                </c:pt>
                <c:pt idx="28">
                  <c:v>39247.166666666584</c:v>
                </c:pt>
                <c:pt idx="29">
                  <c:v>39247.208333333336</c:v>
                </c:pt>
                <c:pt idx="30">
                  <c:v>39247.25</c:v>
                </c:pt>
                <c:pt idx="31">
                  <c:v>39247.291666666191</c:v>
                </c:pt>
                <c:pt idx="32">
                  <c:v>39247.333333333336</c:v>
                </c:pt>
                <c:pt idx="33">
                  <c:v>39247.375</c:v>
                </c:pt>
                <c:pt idx="34">
                  <c:v>39247.416666666664</c:v>
                </c:pt>
                <c:pt idx="35">
                  <c:v>39247.458333333343</c:v>
                </c:pt>
                <c:pt idx="36">
                  <c:v>39247.5</c:v>
                </c:pt>
                <c:pt idx="37">
                  <c:v>39247.541666666584</c:v>
                </c:pt>
                <c:pt idx="38">
                  <c:v>39247.583333333336</c:v>
                </c:pt>
                <c:pt idx="39">
                  <c:v>39247.624999999993</c:v>
                </c:pt>
                <c:pt idx="40">
                  <c:v>39247.666666666584</c:v>
                </c:pt>
                <c:pt idx="41">
                  <c:v>39247.708333333336</c:v>
                </c:pt>
                <c:pt idx="42">
                  <c:v>39247.75</c:v>
                </c:pt>
                <c:pt idx="43">
                  <c:v>39247.791666666191</c:v>
                </c:pt>
                <c:pt idx="44">
                  <c:v>39247.833333333336</c:v>
                </c:pt>
                <c:pt idx="45">
                  <c:v>39247.875</c:v>
                </c:pt>
                <c:pt idx="46">
                  <c:v>39247.916666666664</c:v>
                </c:pt>
                <c:pt idx="47">
                  <c:v>39247.958333333343</c:v>
                </c:pt>
                <c:pt idx="48">
                  <c:v>39248</c:v>
                </c:pt>
                <c:pt idx="49">
                  <c:v>39248.041666666584</c:v>
                </c:pt>
                <c:pt idx="50">
                  <c:v>39248.083333333336</c:v>
                </c:pt>
                <c:pt idx="51">
                  <c:v>39248.124999999993</c:v>
                </c:pt>
                <c:pt idx="52">
                  <c:v>39248.166666666584</c:v>
                </c:pt>
                <c:pt idx="53">
                  <c:v>39248.208333333336</c:v>
                </c:pt>
                <c:pt idx="54">
                  <c:v>39248.25</c:v>
                </c:pt>
                <c:pt idx="55">
                  <c:v>39248.291666666191</c:v>
                </c:pt>
                <c:pt idx="56">
                  <c:v>39248.333333333336</c:v>
                </c:pt>
                <c:pt idx="57">
                  <c:v>39248.375</c:v>
                </c:pt>
                <c:pt idx="58">
                  <c:v>39248.416666666664</c:v>
                </c:pt>
                <c:pt idx="59">
                  <c:v>39248.458333333343</c:v>
                </c:pt>
                <c:pt idx="60">
                  <c:v>39248.5</c:v>
                </c:pt>
                <c:pt idx="61">
                  <c:v>39248.541666666584</c:v>
                </c:pt>
                <c:pt idx="62">
                  <c:v>39248.583333333336</c:v>
                </c:pt>
                <c:pt idx="63">
                  <c:v>39248.624999999993</c:v>
                </c:pt>
                <c:pt idx="64">
                  <c:v>39248.666666666584</c:v>
                </c:pt>
                <c:pt idx="65">
                  <c:v>39248.708333333336</c:v>
                </c:pt>
                <c:pt idx="66">
                  <c:v>39248.75</c:v>
                </c:pt>
                <c:pt idx="67">
                  <c:v>39248.791666666191</c:v>
                </c:pt>
                <c:pt idx="68">
                  <c:v>39248.833333333336</c:v>
                </c:pt>
                <c:pt idx="69">
                  <c:v>39248.875</c:v>
                </c:pt>
                <c:pt idx="70">
                  <c:v>39248.916666666664</c:v>
                </c:pt>
                <c:pt idx="71">
                  <c:v>39248.958333333343</c:v>
                </c:pt>
                <c:pt idx="72">
                  <c:v>39249</c:v>
                </c:pt>
                <c:pt idx="73">
                  <c:v>39249.041666666584</c:v>
                </c:pt>
                <c:pt idx="74">
                  <c:v>39249.083333333336</c:v>
                </c:pt>
                <c:pt idx="75">
                  <c:v>39249.124999999993</c:v>
                </c:pt>
                <c:pt idx="76">
                  <c:v>39249.166666666584</c:v>
                </c:pt>
                <c:pt idx="77">
                  <c:v>39249.208333333336</c:v>
                </c:pt>
                <c:pt idx="78">
                  <c:v>39249.25</c:v>
                </c:pt>
                <c:pt idx="79">
                  <c:v>39249.291666666191</c:v>
                </c:pt>
                <c:pt idx="80">
                  <c:v>39249.333333333336</c:v>
                </c:pt>
                <c:pt idx="81">
                  <c:v>39249.375</c:v>
                </c:pt>
                <c:pt idx="82">
                  <c:v>39249.416666666664</c:v>
                </c:pt>
                <c:pt idx="83">
                  <c:v>39249.458333333343</c:v>
                </c:pt>
                <c:pt idx="84">
                  <c:v>39249.5</c:v>
                </c:pt>
                <c:pt idx="85">
                  <c:v>39249.541666666584</c:v>
                </c:pt>
                <c:pt idx="86">
                  <c:v>39249.583333333336</c:v>
                </c:pt>
                <c:pt idx="87">
                  <c:v>39249.624999999993</c:v>
                </c:pt>
                <c:pt idx="88">
                  <c:v>39249.666666666584</c:v>
                </c:pt>
                <c:pt idx="89">
                  <c:v>39249.708333333336</c:v>
                </c:pt>
                <c:pt idx="90">
                  <c:v>39249.75</c:v>
                </c:pt>
                <c:pt idx="91">
                  <c:v>39249.791666666191</c:v>
                </c:pt>
                <c:pt idx="92">
                  <c:v>39249.833333333336</c:v>
                </c:pt>
                <c:pt idx="93">
                  <c:v>39249.875</c:v>
                </c:pt>
                <c:pt idx="94">
                  <c:v>39249.916666666664</c:v>
                </c:pt>
                <c:pt idx="95">
                  <c:v>39249.958333333343</c:v>
                </c:pt>
                <c:pt idx="96">
                  <c:v>39250</c:v>
                </c:pt>
                <c:pt idx="97">
                  <c:v>39250.041666666584</c:v>
                </c:pt>
                <c:pt idx="98">
                  <c:v>39250.083333333336</c:v>
                </c:pt>
                <c:pt idx="99">
                  <c:v>39250.124999999993</c:v>
                </c:pt>
                <c:pt idx="100">
                  <c:v>39250.166666666584</c:v>
                </c:pt>
                <c:pt idx="101">
                  <c:v>39250.208333333336</c:v>
                </c:pt>
                <c:pt idx="102">
                  <c:v>39250.25</c:v>
                </c:pt>
                <c:pt idx="103">
                  <c:v>39250.291666666191</c:v>
                </c:pt>
                <c:pt idx="104">
                  <c:v>39250.333333333336</c:v>
                </c:pt>
                <c:pt idx="105">
                  <c:v>39250.375</c:v>
                </c:pt>
                <c:pt idx="106">
                  <c:v>39250.416666666664</c:v>
                </c:pt>
                <c:pt idx="107">
                  <c:v>39250.458333333343</c:v>
                </c:pt>
                <c:pt idx="108">
                  <c:v>39250.5</c:v>
                </c:pt>
                <c:pt idx="109">
                  <c:v>39250.541666666584</c:v>
                </c:pt>
                <c:pt idx="110">
                  <c:v>39250.583333333336</c:v>
                </c:pt>
                <c:pt idx="111">
                  <c:v>39250.624999999993</c:v>
                </c:pt>
                <c:pt idx="112">
                  <c:v>39250.666666666584</c:v>
                </c:pt>
                <c:pt idx="113">
                  <c:v>39250.708333333336</c:v>
                </c:pt>
                <c:pt idx="114">
                  <c:v>39250.75</c:v>
                </c:pt>
                <c:pt idx="115">
                  <c:v>39250.791666666191</c:v>
                </c:pt>
                <c:pt idx="116">
                  <c:v>39250.833333333336</c:v>
                </c:pt>
                <c:pt idx="117">
                  <c:v>39250.875</c:v>
                </c:pt>
                <c:pt idx="118">
                  <c:v>39250.916666666664</c:v>
                </c:pt>
                <c:pt idx="119">
                  <c:v>39250.958333333343</c:v>
                </c:pt>
                <c:pt idx="120">
                  <c:v>39251</c:v>
                </c:pt>
                <c:pt idx="121">
                  <c:v>39251.041666666584</c:v>
                </c:pt>
                <c:pt idx="122">
                  <c:v>39251.083333333336</c:v>
                </c:pt>
                <c:pt idx="123">
                  <c:v>39251.124999999993</c:v>
                </c:pt>
                <c:pt idx="124">
                  <c:v>39251.166666666584</c:v>
                </c:pt>
                <c:pt idx="125">
                  <c:v>39251.208333333336</c:v>
                </c:pt>
                <c:pt idx="126">
                  <c:v>39251.25</c:v>
                </c:pt>
                <c:pt idx="127">
                  <c:v>39251.291666666191</c:v>
                </c:pt>
                <c:pt idx="128">
                  <c:v>39251.333333333336</c:v>
                </c:pt>
                <c:pt idx="129">
                  <c:v>39251.375</c:v>
                </c:pt>
                <c:pt idx="130">
                  <c:v>39251.416666666664</c:v>
                </c:pt>
                <c:pt idx="131">
                  <c:v>39251.458333333343</c:v>
                </c:pt>
                <c:pt idx="132">
                  <c:v>39251.5</c:v>
                </c:pt>
                <c:pt idx="133">
                  <c:v>39251.541666666584</c:v>
                </c:pt>
                <c:pt idx="134">
                  <c:v>39251.583333333336</c:v>
                </c:pt>
                <c:pt idx="135">
                  <c:v>39251.624999999993</c:v>
                </c:pt>
                <c:pt idx="136">
                  <c:v>39251.666666666584</c:v>
                </c:pt>
                <c:pt idx="137">
                  <c:v>39251.708333333336</c:v>
                </c:pt>
                <c:pt idx="138">
                  <c:v>39251.75</c:v>
                </c:pt>
                <c:pt idx="139">
                  <c:v>39251.791666666191</c:v>
                </c:pt>
                <c:pt idx="140">
                  <c:v>39251.833333333336</c:v>
                </c:pt>
                <c:pt idx="141">
                  <c:v>39251.875</c:v>
                </c:pt>
                <c:pt idx="142">
                  <c:v>39251.916666666664</c:v>
                </c:pt>
                <c:pt idx="143">
                  <c:v>39251.958333333343</c:v>
                </c:pt>
              </c:numCache>
            </c:numRef>
          </c:xVal>
          <c:yVal>
            <c:numRef>
              <c:f>'[LOBO salinity and tides.xlsx]Data'!$H$951:$H$1094</c:f>
              <c:numCache>
                <c:formatCode>General</c:formatCode>
                <c:ptCount val="144"/>
                <c:pt idx="0">
                  <c:v>7.98</c:v>
                </c:pt>
                <c:pt idx="1">
                  <c:v>6.2</c:v>
                </c:pt>
                <c:pt idx="2">
                  <c:v>4.01</c:v>
                </c:pt>
                <c:pt idx="3">
                  <c:v>1.6300000000000001</c:v>
                </c:pt>
                <c:pt idx="4">
                  <c:v>-0.54</c:v>
                </c:pt>
                <c:pt idx="5">
                  <c:v>-1.72</c:v>
                </c:pt>
                <c:pt idx="6">
                  <c:v>-1.8800000000000001</c:v>
                </c:pt>
                <c:pt idx="7">
                  <c:v>-0.86000000000000065</c:v>
                </c:pt>
                <c:pt idx="8">
                  <c:v>0.54</c:v>
                </c:pt>
                <c:pt idx="9">
                  <c:v>2.3499999999999988</c:v>
                </c:pt>
                <c:pt idx="10">
                  <c:v>4.03</c:v>
                </c:pt>
                <c:pt idx="11">
                  <c:v>5.48</c:v>
                </c:pt>
                <c:pt idx="12">
                  <c:v>6.28</c:v>
                </c:pt>
                <c:pt idx="13">
                  <c:v>6.17</c:v>
                </c:pt>
                <c:pt idx="14">
                  <c:v>5.38</c:v>
                </c:pt>
                <c:pt idx="15">
                  <c:v>4.34</c:v>
                </c:pt>
                <c:pt idx="16">
                  <c:v>3.3699999999999997</c:v>
                </c:pt>
                <c:pt idx="17">
                  <c:v>2.82</c:v>
                </c:pt>
                <c:pt idx="18">
                  <c:v>3.12</c:v>
                </c:pt>
                <c:pt idx="19">
                  <c:v>4.03</c:v>
                </c:pt>
                <c:pt idx="20">
                  <c:v>5.3199999999999985</c:v>
                </c:pt>
                <c:pt idx="21">
                  <c:v>6.92</c:v>
                </c:pt>
                <c:pt idx="22">
                  <c:v>8.31</c:v>
                </c:pt>
                <c:pt idx="23">
                  <c:v>9.18</c:v>
                </c:pt>
                <c:pt idx="24">
                  <c:v>8.98</c:v>
                </c:pt>
                <c:pt idx="25">
                  <c:v>7.76</c:v>
                </c:pt>
                <c:pt idx="26">
                  <c:v>5.76</c:v>
                </c:pt>
                <c:pt idx="27">
                  <c:v>3.3699999999999997</c:v>
                </c:pt>
                <c:pt idx="28">
                  <c:v>0.82000000000000062</c:v>
                </c:pt>
                <c:pt idx="29">
                  <c:v>-1.3900000000000001</c:v>
                </c:pt>
                <c:pt idx="30">
                  <c:v>-2.48</c:v>
                </c:pt>
                <c:pt idx="31">
                  <c:v>-2.38</c:v>
                </c:pt>
                <c:pt idx="32">
                  <c:v>-1.35</c:v>
                </c:pt>
                <c:pt idx="33">
                  <c:v>0.42000000000000032</c:v>
                </c:pt>
                <c:pt idx="34">
                  <c:v>2.4</c:v>
                </c:pt>
                <c:pt idx="35">
                  <c:v>4.28</c:v>
                </c:pt>
                <c:pt idx="36">
                  <c:v>5.79</c:v>
                </c:pt>
                <c:pt idx="37">
                  <c:v>6.6099999999999985</c:v>
                </c:pt>
                <c:pt idx="38">
                  <c:v>6.49</c:v>
                </c:pt>
                <c:pt idx="39">
                  <c:v>5.64</c:v>
                </c:pt>
                <c:pt idx="40">
                  <c:v>4.51</c:v>
                </c:pt>
                <c:pt idx="41">
                  <c:v>3.54</c:v>
                </c:pt>
                <c:pt idx="42">
                  <c:v>3.12</c:v>
                </c:pt>
                <c:pt idx="43">
                  <c:v>3.42</c:v>
                </c:pt>
                <c:pt idx="44">
                  <c:v>4.4000000000000004</c:v>
                </c:pt>
                <c:pt idx="45">
                  <c:v>5.8599999999999985</c:v>
                </c:pt>
                <c:pt idx="46">
                  <c:v>7.46</c:v>
                </c:pt>
                <c:pt idx="47">
                  <c:v>8.81</c:v>
                </c:pt>
                <c:pt idx="48">
                  <c:v>9.5</c:v>
                </c:pt>
                <c:pt idx="49">
                  <c:v>9.0500000000000007</c:v>
                </c:pt>
                <c:pt idx="50">
                  <c:v>7.72</c:v>
                </c:pt>
                <c:pt idx="51">
                  <c:v>5.58</c:v>
                </c:pt>
                <c:pt idx="52">
                  <c:v>3.13</c:v>
                </c:pt>
                <c:pt idx="53">
                  <c:v>0.42000000000000032</c:v>
                </c:pt>
                <c:pt idx="54">
                  <c:v>-1.6500000000000001</c:v>
                </c:pt>
                <c:pt idx="55">
                  <c:v>-2.57</c:v>
                </c:pt>
                <c:pt idx="56">
                  <c:v>-2.19</c:v>
                </c:pt>
                <c:pt idx="57">
                  <c:v>-0.9</c:v>
                </c:pt>
                <c:pt idx="58">
                  <c:v>1.04</c:v>
                </c:pt>
                <c:pt idx="59">
                  <c:v>2.9899999999999998</c:v>
                </c:pt>
                <c:pt idx="60">
                  <c:v>4.79</c:v>
                </c:pt>
                <c:pt idx="61">
                  <c:v>6.26</c:v>
                </c:pt>
                <c:pt idx="62">
                  <c:v>7</c:v>
                </c:pt>
                <c:pt idx="63">
                  <c:v>6.67</c:v>
                </c:pt>
                <c:pt idx="64">
                  <c:v>5.6199999999999966</c:v>
                </c:pt>
                <c:pt idx="65">
                  <c:v>4.4400000000000004</c:v>
                </c:pt>
                <c:pt idx="66">
                  <c:v>3.4499999999999997</c:v>
                </c:pt>
                <c:pt idx="67">
                  <c:v>3.07</c:v>
                </c:pt>
                <c:pt idx="68">
                  <c:v>3.4899999999999998</c:v>
                </c:pt>
                <c:pt idx="69">
                  <c:v>4.5199999999999996</c:v>
                </c:pt>
                <c:pt idx="70">
                  <c:v>6.01</c:v>
                </c:pt>
                <c:pt idx="71">
                  <c:v>7.48</c:v>
                </c:pt>
                <c:pt idx="72">
                  <c:v>8.7800000000000011</c:v>
                </c:pt>
                <c:pt idx="73">
                  <c:v>9.25</c:v>
                </c:pt>
                <c:pt idx="74">
                  <c:v>8.5500000000000007</c:v>
                </c:pt>
                <c:pt idx="75">
                  <c:v>7.06</c:v>
                </c:pt>
                <c:pt idx="76">
                  <c:v>4.96</c:v>
                </c:pt>
                <c:pt idx="77">
                  <c:v>2.42</c:v>
                </c:pt>
                <c:pt idx="78">
                  <c:v>-0.19</c:v>
                </c:pt>
                <c:pt idx="79">
                  <c:v>-1.9800000000000084</c:v>
                </c:pt>
                <c:pt idx="80">
                  <c:v>-2.7600000000000002</c:v>
                </c:pt>
                <c:pt idx="81">
                  <c:v>-2.2000000000000002</c:v>
                </c:pt>
                <c:pt idx="82">
                  <c:v>-0.69000000000000061</c:v>
                </c:pt>
                <c:pt idx="83">
                  <c:v>1.28</c:v>
                </c:pt>
                <c:pt idx="84">
                  <c:v>3.22</c:v>
                </c:pt>
                <c:pt idx="85">
                  <c:v>4.99</c:v>
                </c:pt>
                <c:pt idx="86">
                  <c:v>6.31</c:v>
                </c:pt>
                <c:pt idx="87">
                  <c:v>6.7700000000000014</c:v>
                </c:pt>
                <c:pt idx="88">
                  <c:v>6.23</c:v>
                </c:pt>
                <c:pt idx="89">
                  <c:v>5.0999999999999996</c:v>
                </c:pt>
                <c:pt idx="90">
                  <c:v>3.94</c:v>
                </c:pt>
                <c:pt idx="91">
                  <c:v>3.02</c:v>
                </c:pt>
                <c:pt idx="92">
                  <c:v>2.75</c:v>
                </c:pt>
                <c:pt idx="93">
                  <c:v>3.19</c:v>
                </c:pt>
                <c:pt idx="94">
                  <c:v>4.3099999999999996</c:v>
                </c:pt>
                <c:pt idx="95">
                  <c:v>5.7700000000000014</c:v>
                </c:pt>
                <c:pt idx="96">
                  <c:v>7.25</c:v>
                </c:pt>
                <c:pt idx="97">
                  <c:v>8.34</c:v>
                </c:pt>
                <c:pt idx="98">
                  <c:v>8.6</c:v>
                </c:pt>
                <c:pt idx="99">
                  <c:v>7.7700000000000014</c:v>
                </c:pt>
                <c:pt idx="100">
                  <c:v>6.26</c:v>
                </c:pt>
                <c:pt idx="101">
                  <c:v>4.08</c:v>
                </c:pt>
                <c:pt idx="102">
                  <c:v>1.61</c:v>
                </c:pt>
                <c:pt idx="103">
                  <c:v>-0.85000000000000064</c:v>
                </c:pt>
                <c:pt idx="104">
                  <c:v>-2.29</c:v>
                </c:pt>
                <c:pt idx="105">
                  <c:v>-2.69</c:v>
                </c:pt>
                <c:pt idx="106">
                  <c:v>-1.84</c:v>
                </c:pt>
                <c:pt idx="107">
                  <c:v>-0.3300000000000024</c:v>
                </c:pt>
                <c:pt idx="108">
                  <c:v>1.6700000000000021</c:v>
                </c:pt>
                <c:pt idx="109">
                  <c:v>3.57</c:v>
                </c:pt>
                <c:pt idx="110">
                  <c:v>5.1499999999999995</c:v>
                </c:pt>
                <c:pt idx="111">
                  <c:v>6.29</c:v>
                </c:pt>
                <c:pt idx="112">
                  <c:v>6.49</c:v>
                </c:pt>
                <c:pt idx="113">
                  <c:v>5.81</c:v>
                </c:pt>
                <c:pt idx="114">
                  <c:v>4.6399999999999997</c:v>
                </c:pt>
                <c:pt idx="115">
                  <c:v>3.57</c:v>
                </c:pt>
                <c:pt idx="116">
                  <c:v>2.69</c:v>
                </c:pt>
                <c:pt idx="117">
                  <c:v>2.54</c:v>
                </c:pt>
                <c:pt idx="118">
                  <c:v>3.24</c:v>
                </c:pt>
                <c:pt idx="119">
                  <c:v>4.3199999999999985</c:v>
                </c:pt>
                <c:pt idx="120">
                  <c:v>5.6899999999999995</c:v>
                </c:pt>
                <c:pt idx="121">
                  <c:v>6.99</c:v>
                </c:pt>
                <c:pt idx="122">
                  <c:v>7.91</c:v>
                </c:pt>
                <c:pt idx="123">
                  <c:v>8.06</c:v>
                </c:pt>
                <c:pt idx="124">
                  <c:v>7.18</c:v>
                </c:pt>
                <c:pt idx="125">
                  <c:v>5.6099999999999985</c:v>
                </c:pt>
                <c:pt idx="126">
                  <c:v>3.44</c:v>
                </c:pt>
                <c:pt idx="127">
                  <c:v>1.1299999999999915</c:v>
                </c:pt>
                <c:pt idx="128">
                  <c:v>-0.99</c:v>
                </c:pt>
                <c:pt idx="129">
                  <c:v>-2.0499999999999998</c:v>
                </c:pt>
                <c:pt idx="130">
                  <c:v>-2.0699999999999998</c:v>
                </c:pt>
                <c:pt idx="131">
                  <c:v>-1.05</c:v>
                </c:pt>
                <c:pt idx="132">
                  <c:v>0.55000000000000004</c:v>
                </c:pt>
                <c:pt idx="133">
                  <c:v>2.3699999999999997</c:v>
                </c:pt>
                <c:pt idx="134">
                  <c:v>4.1899999999999995</c:v>
                </c:pt>
                <c:pt idx="135">
                  <c:v>5.64</c:v>
                </c:pt>
                <c:pt idx="136">
                  <c:v>6.49</c:v>
                </c:pt>
                <c:pt idx="137">
                  <c:v>6.49</c:v>
                </c:pt>
                <c:pt idx="138">
                  <c:v>5.7</c:v>
                </c:pt>
                <c:pt idx="139">
                  <c:v>4.51</c:v>
                </c:pt>
                <c:pt idx="140">
                  <c:v>3.46</c:v>
                </c:pt>
                <c:pt idx="141">
                  <c:v>2.7</c:v>
                </c:pt>
                <c:pt idx="142">
                  <c:v>2.72</c:v>
                </c:pt>
                <c:pt idx="143">
                  <c:v>3.3299999999999987</c:v>
                </c:pt>
              </c:numCache>
            </c:numRef>
          </c:yVal>
          <c:smooth val="1"/>
        </c:ser>
        <c:dLbls>
          <c:showLegendKey val="0"/>
          <c:showVal val="0"/>
          <c:showCatName val="0"/>
          <c:showSerName val="0"/>
          <c:showPercent val="0"/>
          <c:showBubbleSize val="0"/>
        </c:dLbls>
        <c:axId val="85076992"/>
        <c:axId val="85082880"/>
      </c:scatterChart>
      <c:scatterChart>
        <c:scatterStyle val="smoothMarker"/>
        <c:varyColors val="0"/>
        <c:ser>
          <c:idx val="1"/>
          <c:order val="1"/>
          <c:tx>
            <c:v>sal</c:v>
          </c:tx>
          <c:spPr>
            <a:ln w="50800">
              <a:solidFill>
                <a:srgbClr val="003399"/>
              </a:solidFill>
            </a:ln>
          </c:spPr>
          <c:marker>
            <c:symbol val="none"/>
          </c:marker>
          <c:xVal>
            <c:numRef>
              <c:f>'[LOBO salinity and tides.xlsx]Data'!$F$951:$F$975</c:f>
              <c:numCache>
                <c:formatCode>m/d/yyyy\ h:mm</c:formatCode>
                <c:ptCount val="25"/>
                <c:pt idx="0">
                  <c:v>39246</c:v>
                </c:pt>
                <c:pt idx="1">
                  <c:v>39246.041666666584</c:v>
                </c:pt>
                <c:pt idx="2">
                  <c:v>39246.083333333336</c:v>
                </c:pt>
                <c:pt idx="3">
                  <c:v>39246.124999999993</c:v>
                </c:pt>
                <c:pt idx="4">
                  <c:v>39246.166666666584</c:v>
                </c:pt>
                <c:pt idx="5">
                  <c:v>39246.208333333336</c:v>
                </c:pt>
                <c:pt idx="6">
                  <c:v>39246.25</c:v>
                </c:pt>
                <c:pt idx="7">
                  <c:v>39246.291666666191</c:v>
                </c:pt>
                <c:pt idx="8">
                  <c:v>39246.333333333336</c:v>
                </c:pt>
                <c:pt idx="9">
                  <c:v>39246.375</c:v>
                </c:pt>
                <c:pt idx="10">
                  <c:v>39246.416666666664</c:v>
                </c:pt>
                <c:pt idx="11">
                  <c:v>39246.458333333343</c:v>
                </c:pt>
                <c:pt idx="12">
                  <c:v>39246.5</c:v>
                </c:pt>
                <c:pt idx="13">
                  <c:v>39246.541666666584</c:v>
                </c:pt>
                <c:pt idx="14">
                  <c:v>39246.583333333336</c:v>
                </c:pt>
                <c:pt idx="15">
                  <c:v>39246.624999999993</c:v>
                </c:pt>
                <c:pt idx="16">
                  <c:v>39246.666666666584</c:v>
                </c:pt>
                <c:pt idx="17">
                  <c:v>39246.708333333336</c:v>
                </c:pt>
                <c:pt idx="18">
                  <c:v>39246.75</c:v>
                </c:pt>
                <c:pt idx="19">
                  <c:v>39246.791666666191</c:v>
                </c:pt>
                <c:pt idx="20">
                  <c:v>39246.833333333336</c:v>
                </c:pt>
                <c:pt idx="21">
                  <c:v>39246.875</c:v>
                </c:pt>
                <c:pt idx="22">
                  <c:v>39246.916666666664</c:v>
                </c:pt>
                <c:pt idx="23">
                  <c:v>39246.958333333343</c:v>
                </c:pt>
                <c:pt idx="24">
                  <c:v>39247</c:v>
                </c:pt>
              </c:numCache>
            </c:numRef>
          </c:xVal>
          <c:yVal>
            <c:numRef>
              <c:f>'[LOBO salinity and tides.xlsx]Data'!$G$951:$G$975</c:f>
              <c:numCache>
                <c:formatCode>General</c:formatCode>
                <c:ptCount val="25"/>
                <c:pt idx="0">
                  <c:v>32.701262295081953</c:v>
                </c:pt>
                <c:pt idx="1">
                  <c:v>32.695549180328086</c:v>
                </c:pt>
                <c:pt idx="2">
                  <c:v>32.365631147540903</c:v>
                </c:pt>
                <c:pt idx="3">
                  <c:v>31.979434426229446</c:v>
                </c:pt>
                <c:pt idx="4">
                  <c:v>31.413762295081806</c:v>
                </c:pt>
                <c:pt idx="5">
                  <c:v>31.635180327868831</c:v>
                </c:pt>
                <c:pt idx="6">
                  <c:v>31.713786885245717</c:v>
                </c:pt>
                <c:pt idx="7">
                  <c:v>31.35913114754095</c:v>
                </c:pt>
                <c:pt idx="8">
                  <c:v>30.909860655737702</c:v>
                </c:pt>
                <c:pt idx="9">
                  <c:v>30.987737704917773</c:v>
                </c:pt>
                <c:pt idx="10">
                  <c:v>31.185049180327589</c:v>
                </c:pt>
                <c:pt idx="11">
                  <c:v>31.585877049180286</c:v>
                </c:pt>
                <c:pt idx="12">
                  <c:v>32.167770491803196</c:v>
                </c:pt>
                <c:pt idx="13">
                  <c:v>32.319704918032748</c:v>
                </c:pt>
                <c:pt idx="14">
                  <c:v>32.664811475409749</c:v>
                </c:pt>
                <c:pt idx="15">
                  <c:v>32.581672131147258</c:v>
                </c:pt>
                <c:pt idx="16">
                  <c:v>32.295303278688692</c:v>
                </c:pt>
                <c:pt idx="17">
                  <c:v>32.269172131147513</c:v>
                </c:pt>
                <c:pt idx="18">
                  <c:v>32.29830327868877</c:v>
                </c:pt>
                <c:pt idx="19">
                  <c:v>32.393877049180247</c:v>
                </c:pt>
                <c:pt idx="20">
                  <c:v>32.423377049180303</c:v>
                </c:pt>
                <c:pt idx="21">
                  <c:v>32.458385245901603</c:v>
                </c:pt>
                <c:pt idx="22">
                  <c:v>32.483352459015997</c:v>
                </c:pt>
                <c:pt idx="23">
                  <c:v>32.518942622951066</c:v>
                </c:pt>
                <c:pt idx="24">
                  <c:v>32.757565573770208</c:v>
                </c:pt>
              </c:numCache>
            </c:numRef>
          </c:yVal>
          <c:smooth val="1"/>
        </c:ser>
        <c:dLbls>
          <c:showLegendKey val="0"/>
          <c:showVal val="0"/>
          <c:showCatName val="0"/>
          <c:showSerName val="0"/>
          <c:showPercent val="0"/>
          <c:showBubbleSize val="0"/>
        </c:dLbls>
        <c:axId val="85086592"/>
        <c:axId val="85084416"/>
      </c:scatterChart>
      <c:valAx>
        <c:axId val="85076992"/>
        <c:scaling>
          <c:orientation val="minMax"/>
          <c:max val="39247"/>
          <c:min val="39246"/>
        </c:scaling>
        <c:delete val="1"/>
        <c:axPos val="b"/>
        <c:numFmt formatCode="[$-409]h:mm\ AM/PM;@" sourceLinked="0"/>
        <c:majorTickMark val="out"/>
        <c:minorTickMark val="none"/>
        <c:tickLblPos val="none"/>
        <c:crossAx val="85082880"/>
        <c:crossesAt val="-4"/>
        <c:crossBetween val="midCat"/>
        <c:majorUnit val="0.25"/>
      </c:valAx>
      <c:valAx>
        <c:axId val="85082880"/>
        <c:scaling>
          <c:orientation val="minMax"/>
          <c:max val="12"/>
          <c:min val="-4"/>
        </c:scaling>
        <c:delete val="1"/>
        <c:axPos val="l"/>
        <c:numFmt formatCode="General" sourceLinked="1"/>
        <c:majorTickMark val="out"/>
        <c:minorTickMark val="none"/>
        <c:tickLblPos val="none"/>
        <c:crossAx val="85076992"/>
        <c:crosses val="autoZero"/>
        <c:crossBetween val="midCat"/>
        <c:majorUnit val="2"/>
      </c:valAx>
      <c:valAx>
        <c:axId val="85084416"/>
        <c:scaling>
          <c:orientation val="minMax"/>
          <c:max val="33"/>
          <c:min val="30"/>
        </c:scaling>
        <c:delete val="0"/>
        <c:axPos val="r"/>
        <c:title>
          <c:tx>
            <c:rich>
              <a:bodyPr rot="-5400000" vert="horz"/>
              <a:lstStyle/>
              <a:p>
                <a:pPr>
                  <a:defRPr sz="1600">
                    <a:solidFill>
                      <a:srgbClr val="003399"/>
                    </a:solidFill>
                    <a:latin typeface="Trebuchet MS" pitchFamily="34" charset="0"/>
                  </a:defRPr>
                </a:pPr>
                <a:r>
                  <a:rPr lang="en-US" sz="1600">
                    <a:solidFill>
                      <a:srgbClr val="003399"/>
                    </a:solidFill>
                    <a:latin typeface="Trebuchet MS" pitchFamily="34" charset="0"/>
                  </a:rPr>
                  <a:t>Salinity (PSU)</a:t>
                </a:r>
              </a:p>
            </c:rich>
          </c:tx>
          <c:overlay val="0"/>
        </c:title>
        <c:numFmt formatCode="General" sourceLinked="1"/>
        <c:majorTickMark val="out"/>
        <c:minorTickMark val="none"/>
        <c:tickLblPos val="nextTo"/>
        <c:spPr>
          <a:ln w="38100">
            <a:solidFill>
              <a:schemeClr val="tx1"/>
            </a:solidFill>
          </a:ln>
        </c:spPr>
        <c:txPr>
          <a:bodyPr/>
          <a:lstStyle/>
          <a:p>
            <a:pPr>
              <a:defRPr sz="1600">
                <a:latin typeface="Trebuchet MS" pitchFamily="34" charset="0"/>
              </a:defRPr>
            </a:pPr>
            <a:endParaRPr lang="en-US"/>
          </a:p>
        </c:txPr>
        <c:crossAx val="85086592"/>
        <c:crosses val="max"/>
        <c:crossBetween val="midCat"/>
        <c:majorUnit val="1"/>
      </c:valAx>
      <c:valAx>
        <c:axId val="85086592"/>
        <c:scaling>
          <c:orientation val="minMax"/>
        </c:scaling>
        <c:delete val="1"/>
        <c:axPos val="b"/>
        <c:numFmt formatCode="m/d/yyyy\ h:mm" sourceLinked="1"/>
        <c:majorTickMark val="out"/>
        <c:minorTickMark val="none"/>
        <c:tickLblPos val="none"/>
        <c:crossAx val="85084416"/>
        <c:crosses val="autoZero"/>
        <c:crossBetween val="midCat"/>
      </c:valAx>
      <c:spPr>
        <a:ln w="38100">
          <a:solidFill>
            <a:sysClr val="windowText" lastClr="000000"/>
          </a:solidFill>
        </a:ln>
      </c:spPr>
    </c:plotArea>
    <c:plotVisOnly val="1"/>
    <c:dispBlanksAs val="gap"/>
    <c:showDLblsOverMax val="0"/>
  </c:chart>
  <c:externalData r:id="rId1">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5579909957065224"/>
          <c:y val="0.13987060509001967"/>
          <c:w val="0.76938576184848861"/>
          <c:h val="0.59334149384246559"/>
        </c:manualLayout>
      </c:layout>
      <c:scatterChart>
        <c:scatterStyle val="smoothMarker"/>
        <c:varyColors val="0"/>
        <c:ser>
          <c:idx val="0"/>
          <c:order val="0"/>
          <c:spPr>
            <a:ln w="50800">
              <a:solidFill>
                <a:srgbClr val="FF6600"/>
              </a:solidFill>
            </a:ln>
          </c:spPr>
          <c:marker>
            <c:symbol val="none"/>
          </c:marker>
          <c:xVal>
            <c:numRef>
              <c:f>'[LOBO salinity and tides.xlsx]Data'!$F$951:$F$1094</c:f>
              <c:numCache>
                <c:formatCode>m/d/yyyy\ h:mm</c:formatCode>
                <c:ptCount val="144"/>
                <c:pt idx="0">
                  <c:v>39246</c:v>
                </c:pt>
                <c:pt idx="1">
                  <c:v>39246.041666666584</c:v>
                </c:pt>
                <c:pt idx="2">
                  <c:v>39246.083333333336</c:v>
                </c:pt>
                <c:pt idx="3">
                  <c:v>39246.124999999993</c:v>
                </c:pt>
                <c:pt idx="4">
                  <c:v>39246.166666666584</c:v>
                </c:pt>
                <c:pt idx="5">
                  <c:v>39246.208333333336</c:v>
                </c:pt>
                <c:pt idx="6">
                  <c:v>39246.25</c:v>
                </c:pt>
                <c:pt idx="7">
                  <c:v>39246.291666666104</c:v>
                </c:pt>
                <c:pt idx="8">
                  <c:v>39246.333333333336</c:v>
                </c:pt>
                <c:pt idx="9">
                  <c:v>39246.375</c:v>
                </c:pt>
                <c:pt idx="10">
                  <c:v>39246.416666666664</c:v>
                </c:pt>
                <c:pt idx="11">
                  <c:v>39246.458333333343</c:v>
                </c:pt>
                <c:pt idx="12">
                  <c:v>39246.5</c:v>
                </c:pt>
                <c:pt idx="13">
                  <c:v>39246.541666666584</c:v>
                </c:pt>
                <c:pt idx="14">
                  <c:v>39246.583333333336</c:v>
                </c:pt>
                <c:pt idx="15">
                  <c:v>39246.624999999993</c:v>
                </c:pt>
                <c:pt idx="16">
                  <c:v>39246.666666666584</c:v>
                </c:pt>
                <c:pt idx="17">
                  <c:v>39246.708333333336</c:v>
                </c:pt>
                <c:pt idx="18">
                  <c:v>39246.75</c:v>
                </c:pt>
                <c:pt idx="19">
                  <c:v>39246.791666666104</c:v>
                </c:pt>
                <c:pt idx="20">
                  <c:v>39246.833333333336</c:v>
                </c:pt>
                <c:pt idx="21">
                  <c:v>39246.875</c:v>
                </c:pt>
                <c:pt idx="22">
                  <c:v>39246.916666666664</c:v>
                </c:pt>
                <c:pt idx="23">
                  <c:v>39246.958333333343</c:v>
                </c:pt>
                <c:pt idx="24">
                  <c:v>39247</c:v>
                </c:pt>
                <c:pt idx="25">
                  <c:v>39247.041666666584</c:v>
                </c:pt>
                <c:pt idx="26">
                  <c:v>39247.083333333336</c:v>
                </c:pt>
                <c:pt idx="27">
                  <c:v>39247.124999999993</c:v>
                </c:pt>
                <c:pt idx="28">
                  <c:v>39247.166666666584</c:v>
                </c:pt>
                <c:pt idx="29">
                  <c:v>39247.208333333336</c:v>
                </c:pt>
                <c:pt idx="30">
                  <c:v>39247.25</c:v>
                </c:pt>
                <c:pt idx="31">
                  <c:v>39247.291666666104</c:v>
                </c:pt>
                <c:pt idx="32">
                  <c:v>39247.333333333336</c:v>
                </c:pt>
                <c:pt idx="33">
                  <c:v>39247.375</c:v>
                </c:pt>
                <c:pt idx="34">
                  <c:v>39247.416666666664</c:v>
                </c:pt>
                <c:pt idx="35">
                  <c:v>39247.458333333343</c:v>
                </c:pt>
                <c:pt idx="36">
                  <c:v>39247.5</c:v>
                </c:pt>
                <c:pt idx="37">
                  <c:v>39247.541666666584</c:v>
                </c:pt>
                <c:pt idx="38">
                  <c:v>39247.583333333336</c:v>
                </c:pt>
                <c:pt idx="39">
                  <c:v>39247.624999999993</c:v>
                </c:pt>
                <c:pt idx="40">
                  <c:v>39247.666666666584</c:v>
                </c:pt>
                <c:pt idx="41">
                  <c:v>39247.708333333336</c:v>
                </c:pt>
                <c:pt idx="42">
                  <c:v>39247.75</c:v>
                </c:pt>
                <c:pt idx="43">
                  <c:v>39247.791666666104</c:v>
                </c:pt>
                <c:pt idx="44">
                  <c:v>39247.833333333336</c:v>
                </c:pt>
                <c:pt idx="45">
                  <c:v>39247.875</c:v>
                </c:pt>
                <c:pt idx="46">
                  <c:v>39247.916666666664</c:v>
                </c:pt>
                <c:pt idx="47">
                  <c:v>39247.958333333343</c:v>
                </c:pt>
                <c:pt idx="48">
                  <c:v>39248</c:v>
                </c:pt>
                <c:pt idx="49">
                  <c:v>39248.041666666584</c:v>
                </c:pt>
                <c:pt idx="50">
                  <c:v>39248.083333333336</c:v>
                </c:pt>
                <c:pt idx="51">
                  <c:v>39248.124999999993</c:v>
                </c:pt>
                <c:pt idx="52">
                  <c:v>39248.166666666584</c:v>
                </c:pt>
                <c:pt idx="53">
                  <c:v>39248.208333333336</c:v>
                </c:pt>
                <c:pt idx="54">
                  <c:v>39248.25</c:v>
                </c:pt>
                <c:pt idx="55">
                  <c:v>39248.291666666104</c:v>
                </c:pt>
                <c:pt idx="56">
                  <c:v>39248.333333333336</c:v>
                </c:pt>
                <c:pt idx="57">
                  <c:v>39248.375</c:v>
                </c:pt>
                <c:pt idx="58">
                  <c:v>39248.416666666664</c:v>
                </c:pt>
                <c:pt idx="59">
                  <c:v>39248.458333333343</c:v>
                </c:pt>
                <c:pt idx="60">
                  <c:v>39248.5</c:v>
                </c:pt>
                <c:pt idx="61">
                  <c:v>39248.541666666584</c:v>
                </c:pt>
                <c:pt idx="62">
                  <c:v>39248.583333333336</c:v>
                </c:pt>
                <c:pt idx="63">
                  <c:v>39248.624999999993</c:v>
                </c:pt>
                <c:pt idx="64">
                  <c:v>39248.666666666584</c:v>
                </c:pt>
                <c:pt idx="65">
                  <c:v>39248.708333333336</c:v>
                </c:pt>
                <c:pt idx="66">
                  <c:v>39248.75</c:v>
                </c:pt>
                <c:pt idx="67">
                  <c:v>39248.791666666104</c:v>
                </c:pt>
                <c:pt idx="68">
                  <c:v>39248.833333333336</c:v>
                </c:pt>
                <c:pt idx="69">
                  <c:v>39248.875</c:v>
                </c:pt>
                <c:pt idx="70">
                  <c:v>39248.916666666664</c:v>
                </c:pt>
                <c:pt idx="71">
                  <c:v>39248.958333333343</c:v>
                </c:pt>
                <c:pt idx="72">
                  <c:v>39249</c:v>
                </c:pt>
                <c:pt idx="73">
                  <c:v>39249.041666666584</c:v>
                </c:pt>
                <c:pt idx="74">
                  <c:v>39249.083333333336</c:v>
                </c:pt>
                <c:pt idx="75">
                  <c:v>39249.124999999993</c:v>
                </c:pt>
                <c:pt idx="76">
                  <c:v>39249.166666666584</c:v>
                </c:pt>
                <c:pt idx="77">
                  <c:v>39249.208333333336</c:v>
                </c:pt>
                <c:pt idx="78">
                  <c:v>39249.25</c:v>
                </c:pt>
                <c:pt idx="79">
                  <c:v>39249.291666666104</c:v>
                </c:pt>
                <c:pt idx="80">
                  <c:v>39249.333333333336</c:v>
                </c:pt>
                <c:pt idx="81">
                  <c:v>39249.375</c:v>
                </c:pt>
                <c:pt idx="82">
                  <c:v>39249.416666666664</c:v>
                </c:pt>
                <c:pt idx="83">
                  <c:v>39249.458333333343</c:v>
                </c:pt>
                <c:pt idx="84">
                  <c:v>39249.5</c:v>
                </c:pt>
                <c:pt idx="85">
                  <c:v>39249.541666666584</c:v>
                </c:pt>
                <c:pt idx="86">
                  <c:v>39249.583333333336</c:v>
                </c:pt>
                <c:pt idx="87">
                  <c:v>39249.624999999993</c:v>
                </c:pt>
                <c:pt idx="88">
                  <c:v>39249.666666666584</c:v>
                </c:pt>
                <c:pt idx="89">
                  <c:v>39249.708333333336</c:v>
                </c:pt>
                <c:pt idx="90">
                  <c:v>39249.75</c:v>
                </c:pt>
                <c:pt idx="91">
                  <c:v>39249.791666666104</c:v>
                </c:pt>
                <c:pt idx="92">
                  <c:v>39249.833333333336</c:v>
                </c:pt>
                <c:pt idx="93">
                  <c:v>39249.875</c:v>
                </c:pt>
                <c:pt idx="94">
                  <c:v>39249.916666666664</c:v>
                </c:pt>
                <c:pt idx="95">
                  <c:v>39249.958333333343</c:v>
                </c:pt>
                <c:pt idx="96">
                  <c:v>39250</c:v>
                </c:pt>
                <c:pt idx="97">
                  <c:v>39250.041666666584</c:v>
                </c:pt>
                <c:pt idx="98">
                  <c:v>39250.083333333336</c:v>
                </c:pt>
                <c:pt idx="99">
                  <c:v>39250.124999999993</c:v>
                </c:pt>
                <c:pt idx="100">
                  <c:v>39250.166666666584</c:v>
                </c:pt>
                <c:pt idx="101">
                  <c:v>39250.208333333336</c:v>
                </c:pt>
                <c:pt idx="102">
                  <c:v>39250.25</c:v>
                </c:pt>
                <c:pt idx="103">
                  <c:v>39250.291666666104</c:v>
                </c:pt>
                <c:pt idx="104">
                  <c:v>39250.333333333336</c:v>
                </c:pt>
                <c:pt idx="105">
                  <c:v>39250.375</c:v>
                </c:pt>
                <c:pt idx="106">
                  <c:v>39250.416666666664</c:v>
                </c:pt>
                <c:pt idx="107">
                  <c:v>39250.458333333343</c:v>
                </c:pt>
                <c:pt idx="108">
                  <c:v>39250.5</c:v>
                </c:pt>
                <c:pt idx="109">
                  <c:v>39250.541666666584</c:v>
                </c:pt>
                <c:pt idx="110">
                  <c:v>39250.583333333336</c:v>
                </c:pt>
                <c:pt idx="111">
                  <c:v>39250.624999999993</c:v>
                </c:pt>
                <c:pt idx="112">
                  <c:v>39250.666666666584</c:v>
                </c:pt>
                <c:pt idx="113">
                  <c:v>39250.708333333336</c:v>
                </c:pt>
                <c:pt idx="114">
                  <c:v>39250.75</c:v>
                </c:pt>
                <c:pt idx="115">
                  <c:v>39250.791666666104</c:v>
                </c:pt>
                <c:pt idx="116">
                  <c:v>39250.833333333336</c:v>
                </c:pt>
                <c:pt idx="117">
                  <c:v>39250.875</c:v>
                </c:pt>
                <c:pt idx="118">
                  <c:v>39250.916666666664</c:v>
                </c:pt>
                <c:pt idx="119">
                  <c:v>39250.958333333343</c:v>
                </c:pt>
                <c:pt idx="120">
                  <c:v>39251</c:v>
                </c:pt>
                <c:pt idx="121">
                  <c:v>39251.041666666584</c:v>
                </c:pt>
                <c:pt idx="122">
                  <c:v>39251.083333333336</c:v>
                </c:pt>
                <c:pt idx="123">
                  <c:v>39251.124999999993</c:v>
                </c:pt>
                <c:pt idx="124">
                  <c:v>39251.166666666584</c:v>
                </c:pt>
                <c:pt idx="125">
                  <c:v>39251.208333333336</c:v>
                </c:pt>
                <c:pt idx="126">
                  <c:v>39251.25</c:v>
                </c:pt>
                <c:pt idx="127">
                  <c:v>39251.291666666104</c:v>
                </c:pt>
                <c:pt idx="128">
                  <c:v>39251.333333333336</c:v>
                </c:pt>
                <c:pt idx="129">
                  <c:v>39251.375</c:v>
                </c:pt>
                <c:pt idx="130">
                  <c:v>39251.416666666664</c:v>
                </c:pt>
                <c:pt idx="131">
                  <c:v>39251.458333333343</c:v>
                </c:pt>
                <c:pt idx="132">
                  <c:v>39251.5</c:v>
                </c:pt>
                <c:pt idx="133">
                  <c:v>39251.541666666584</c:v>
                </c:pt>
                <c:pt idx="134">
                  <c:v>39251.583333333336</c:v>
                </c:pt>
                <c:pt idx="135">
                  <c:v>39251.624999999993</c:v>
                </c:pt>
                <c:pt idx="136">
                  <c:v>39251.666666666584</c:v>
                </c:pt>
                <c:pt idx="137">
                  <c:v>39251.708333333336</c:v>
                </c:pt>
                <c:pt idx="138">
                  <c:v>39251.75</c:v>
                </c:pt>
                <c:pt idx="139">
                  <c:v>39251.791666666104</c:v>
                </c:pt>
                <c:pt idx="140">
                  <c:v>39251.833333333336</c:v>
                </c:pt>
                <c:pt idx="141">
                  <c:v>39251.875</c:v>
                </c:pt>
                <c:pt idx="142">
                  <c:v>39251.916666666664</c:v>
                </c:pt>
                <c:pt idx="143">
                  <c:v>39251.958333333343</c:v>
                </c:pt>
              </c:numCache>
            </c:numRef>
          </c:xVal>
          <c:yVal>
            <c:numRef>
              <c:f>'[LOBO salinity and tides.xlsx]Data'!$H$951:$H$1094</c:f>
              <c:numCache>
                <c:formatCode>General</c:formatCode>
                <c:ptCount val="144"/>
                <c:pt idx="0">
                  <c:v>7.98</c:v>
                </c:pt>
                <c:pt idx="1">
                  <c:v>6.2</c:v>
                </c:pt>
                <c:pt idx="2">
                  <c:v>4.01</c:v>
                </c:pt>
                <c:pt idx="3">
                  <c:v>1.6300000000000001</c:v>
                </c:pt>
                <c:pt idx="4">
                  <c:v>-0.54</c:v>
                </c:pt>
                <c:pt idx="5">
                  <c:v>-1.7200000000000004</c:v>
                </c:pt>
                <c:pt idx="6">
                  <c:v>-1.8800000000000001</c:v>
                </c:pt>
                <c:pt idx="7">
                  <c:v>-0.86000000000000065</c:v>
                </c:pt>
                <c:pt idx="8">
                  <c:v>0.54</c:v>
                </c:pt>
                <c:pt idx="9">
                  <c:v>2.3499999999999988</c:v>
                </c:pt>
                <c:pt idx="10">
                  <c:v>4.03</c:v>
                </c:pt>
                <c:pt idx="11">
                  <c:v>5.48</c:v>
                </c:pt>
                <c:pt idx="12">
                  <c:v>6.28</c:v>
                </c:pt>
                <c:pt idx="13">
                  <c:v>6.17</c:v>
                </c:pt>
                <c:pt idx="14">
                  <c:v>5.38</c:v>
                </c:pt>
                <c:pt idx="15">
                  <c:v>4.34</c:v>
                </c:pt>
                <c:pt idx="16">
                  <c:v>3.3699999999999997</c:v>
                </c:pt>
                <c:pt idx="17">
                  <c:v>2.82</c:v>
                </c:pt>
                <c:pt idx="18">
                  <c:v>3.12</c:v>
                </c:pt>
                <c:pt idx="19">
                  <c:v>4.03</c:v>
                </c:pt>
                <c:pt idx="20">
                  <c:v>5.3199999999999985</c:v>
                </c:pt>
                <c:pt idx="21">
                  <c:v>6.92</c:v>
                </c:pt>
                <c:pt idx="22">
                  <c:v>8.31</c:v>
                </c:pt>
                <c:pt idx="23">
                  <c:v>9.18</c:v>
                </c:pt>
                <c:pt idx="24">
                  <c:v>8.98</c:v>
                </c:pt>
                <c:pt idx="25">
                  <c:v>7.76</c:v>
                </c:pt>
                <c:pt idx="26">
                  <c:v>5.76</c:v>
                </c:pt>
                <c:pt idx="27">
                  <c:v>3.3699999999999997</c:v>
                </c:pt>
                <c:pt idx="28">
                  <c:v>0.82000000000000062</c:v>
                </c:pt>
                <c:pt idx="29">
                  <c:v>-1.3900000000000001</c:v>
                </c:pt>
                <c:pt idx="30">
                  <c:v>-2.48</c:v>
                </c:pt>
                <c:pt idx="31">
                  <c:v>-2.38</c:v>
                </c:pt>
                <c:pt idx="32">
                  <c:v>-1.35</c:v>
                </c:pt>
                <c:pt idx="33">
                  <c:v>0.42000000000000032</c:v>
                </c:pt>
                <c:pt idx="34">
                  <c:v>2.4</c:v>
                </c:pt>
                <c:pt idx="35">
                  <c:v>4.28</c:v>
                </c:pt>
                <c:pt idx="36">
                  <c:v>5.79</c:v>
                </c:pt>
                <c:pt idx="37">
                  <c:v>6.6099999999999985</c:v>
                </c:pt>
                <c:pt idx="38">
                  <c:v>6.49</c:v>
                </c:pt>
                <c:pt idx="39">
                  <c:v>5.64</c:v>
                </c:pt>
                <c:pt idx="40">
                  <c:v>4.51</c:v>
                </c:pt>
                <c:pt idx="41">
                  <c:v>3.54</c:v>
                </c:pt>
                <c:pt idx="42">
                  <c:v>3.12</c:v>
                </c:pt>
                <c:pt idx="43">
                  <c:v>3.42</c:v>
                </c:pt>
                <c:pt idx="44">
                  <c:v>4.4000000000000004</c:v>
                </c:pt>
                <c:pt idx="45">
                  <c:v>5.8599999999999985</c:v>
                </c:pt>
                <c:pt idx="46">
                  <c:v>7.46</c:v>
                </c:pt>
                <c:pt idx="47">
                  <c:v>8.81</c:v>
                </c:pt>
                <c:pt idx="48">
                  <c:v>9.5</c:v>
                </c:pt>
                <c:pt idx="49">
                  <c:v>9.0500000000000007</c:v>
                </c:pt>
                <c:pt idx="50">
                  <c:v>7.72</c:v>
                </c:pt>
                <c:pt idx="51">
                  <c:v>5.58</c:v>
                </c:pt>
                <c:pt idx="52">
                  <c:v>3.13</c:v>
                </c:pt>
                <c:pt idx="53">
                  <c:v>0.42000000000000032</c:v>
                </c:pt>
                <c:pt idx="54">
                  <c:v>-1.6500000000000001</c:v>
                </c:pt>
                <c:pt idx="55">
                  <c:v>-2.57</c:v>
                </c:pt>
                <c:pt idx="56">
                  <c:v>-2.19</c:v>
                </c:pt>
                <c:pt idx="57">
                  <c:v>-0.9</c:v>
                </c:pt>
                <c:pt idx="58">
                  <c:v>1.04</c:v>
                </c:pt>
                <c:pt idx="59">
                  <c:v>2.9899999999999998</c:v>
                </c:pt>
                <c:pt idx="60">
                  <c:v>4.79</c:v>
                </c:pt>
                <c:pt idx="61">
                  <c:v>6.26</c:v>
                </c:pt>
                <c:pt idx="62">
                  <c:v>7</c:v>
                </c:pt>
                <c:pt idx="63">
                  <c:v>6.67</c:v>
                </c:pt>
                <c:pt idx="64">
                  <c:v>5.6199999999999966</c:v>
                </c:pt>
                <c:pt idx="65">
                  <c:v>4.4400000000000004</c:v>
                </c:pt>
                <c:pt idx="66">
                  <c:v>3.4499999999999997</c:v>
                </c:pt>
                <c:pt idx="67">
                  <c:v>3.07</c:v>
                </c:pt>
                <c:pt idx="68">
                  <c:v>3.4899999999999998</c:v>
                </c:pt>
                <c:pt idx="69">
                  <c:v>4.5199999999999996</c:v>
                </c:pt>
                <c:pt idx="70">
                  <c:v>6.01</c:v>
                </c:pt>
                <c:pt idx="71">
                  <c:v>7.48</c:v>
                </c:pt>
                <c:pt idx="72">
                  <c:v>8.7800000000000011</c:v>
                </c:pt>
                <c:pt idx="73">
                  <c:v>9.25</c:v>
                </c:pt>
                <c:pt idx="74">
                  <c:v>8.5500000000000007</c:v>
                </c:pt>
                <c:pt idx="75">
                  <c:v>7.06</c:v>
                </c:pt>
                <c:pt idx="76">
                  <c:v>4.96</c:v>
                </c:pt>
                <c:pt idx="77">
                  <c:v>2.42</c:v>
                </c:pt>
                <c:pt idx="78">
                  <c:v>-0.19000000000000006</c:v>
                </c:pt>
                <c:pt idx="79">
                  <c:v>-1.9800000000000095</c:v>
                </c:pt>
                <c:pt idx="80">
                  <c:v>-2.7600000000000002</c:v>
                </c:pt>
                <c:pt idx="81">
                  <c:v>-2.2000000000000002</c:v>
                </c:pt>
                <c:pt idx="82">
                  <c:v>-0.69000000000000061</c:v>
                </c:pt>
                <c:pt idx="83">
                  <c:v>1.28</c:v>
                </c:pt>
                <c:pt idx="84">
                  <c:v>3.22</c:v>
                </c:pt>
                <c:pt idx="85">
                  <c:v>4.99</c:v>
                </c:pt>
                <c:pt idx="86">
                  <c:v>6.31</c:v>
                </c:pt>
                <c:pt idx="87">
                  <c:v>6.7700000000000014</c:v>
                </c:pt>
                <c:pt idx="88">
                  <c:v>6.23</c:v>
                </c:pt>
                <c:pt idx="89">
                  <c:v>5.0999999999999996</c:v>
                </c:pt>
                <c:pt idx="90">
                  <c:v>3.94</c:v>
                </c:pt>
                <c:pt idx="91">
                  <c:v>3.02</c:v>
                </c:pt>
                <c:pt idx="92">
                  <c:v>2.75</c:v>
                </c:pt>
                <c:pt idx="93">
                  <c:v>3.19</c:v>
                </c:pt>
                <c:pt idx="94">
                  <c:v>4.3099999999999996</c:v>
                </c:pt>
                <c:pt idx="95">
                  <c:v>5.7700000000000014</c:v>
                </c:pt>
                <c:pt idx="96">
                  <c:v>7.25</c:v>
                </c:pt>
                <c:pt idx="97">
                  <c:v>8.34</c:v>
                </c:pt>
                <c:pt idx="98">
                  <c:v>8.6</c:v>
                </c:pt>
                <c:pt idx="99">
                  <c:v>7.7700000000000014</c:v>
                </c:pt>
                <c:pt idx="100">
                  <c:v>6.26</c:v>
                </c:pt>
                <c:pt idx="101">
                  <c:v>4.08</c:v>
                </c:pt>
                <c:pt idx="102">
                  <c:v>1.61</c:v>
                </c:pt>
                <c:pt idx="103">
                  <c:v>-0.85000000000000064</c:v>
                </c:pt>
                <c:pt idx="104">
                  <c:v>-2.29</c:v>
                </c:pt>
                <c:pt idx="105">
                  <c:v>-2.69</c:v>
                </c:pt>
                <c:pt idx="106">
                  <c:v>-1.84</c:v>
                </c:pt>
                <c:pt idx="107">
                  <c:v>-0.33000000000000285</c:v>
                </c:pt>
                <c:pt idx="108">
                  <c:v>1.6700000000000021</c:v>
                </c:pt>
                <c:pt idx="109">
                  <c:v>3.57</c:v>
                </c:pt>
                <c:pt idx="110">
                  <c:v>5.1499999999999995</c:v>
                </c:pt>
                <c:pt idx="111">
                  <c:v>6.29</c:v>
                </c:pt>
                <c:pt idx="112">
                  <c:v>6.49</c:v>
                </c:pt>
                <c:pt idx="113">
                  <c:v>5.81</c:v>
                </c:pt>
                <c:pt idx="114">
                  <c:v>4.6399999999999997</c:v>
                </c:pt>
                <c:pt idx="115">
                  <c:v>3.57</c:v>
                </c:pt>
                <c:pt idx="116">
                  <c:v>2.69</c:v>
                </c:pt>
                <c:pt idx="117">
                  <c:v>2.54</c:v>
                </c:pt>
                <c:pt idx="118">
                  <c:v>3.24</c:v>
                </c:pt>
                <c:pt idx="119">
                  <c:v>4.3199999999999985</c:v>
                </c:pt>
                <c:pt idx="120">
                  <c:v>5.6899999999999995</c:v>
                </c:pt>
                <c:pt idx="121">
                  <c:v>6.99</c:v>
                </c:pt>
                <c:pt idx="122">
                  <c:v>7.91</c:v>
                </c:pt>
                <c:pt idx="123">
                  <c:v>8.06</c:v>
                </c:pt>
                <c:pt idx="124">
                  <c:v>7.18</c:v>
                </c:pt>
                <c:pt idx="125">
                  <c:v>5.6099999999999985</c:v>
                </c:pt>
                <c:pt idx="126">
                  <c:v>3.44</c:v>
                </c:pt>
                <c:pt idx="127">
                  <c:v>1.1299999999999897</c:v>
                </c:pt>
                <c:pt idx="128">
                  <c:v>-0.99</c:v>
                </c:pt>
                <c:pt idx="129">
                  <c:v>-2.0499999999999998</c:v>
                </c:pt>
                <c:pt idx="130">
                  <c:v>-2.0699999999999998</c:v>
                </c:pt>
                <c:pt idx="131">
                  <c:v>-1.05</c:v>
                </c:pt>
                <c:pt idx="132">
                  <c:v>0.55000000000000004</c:v>
                </c:pt>
                <c:pt idx="133">
                  <c:v>2.3699999999999997</c:v>
                </c:pt>
                <c:pt idx="134">
                  <c:v>4.1899999999999995</c:v>
                </c:pt>
                <c:pt idx="135">
                  <c:v>5.64</c:v>
                </c:pt>
                <c:pt idx="136">
                  <c:v>6.49</c:v>
                </c:pt>
                <c:pt idx="137">
                  <c:v>6.49</c:v>
                </c:pt>
                <c:pt idx="138">
                  <c:v>5.7</c:v>
                </c:pt>
                <c:pt idx="139">
                  <c:v>4.51</c:v>
                </c:pt>
                <c:pt idx="140">
                  <c:v>3.46</c:v>
                </c:pt>
                <c:pt idx="141">
                  <c:v>2.7</c:v>
                </c:pt>
                <c:pt idx="142">
                  <c:v>2.72</c:v>
                </c:pt>
                <c:pt idx="143">
                  <c:v>3.3299999999999987</c:v>
                </c:pt>
              </c:numCache>
            </c:numRef>
          </c:yVal>
          <c:smooth val="1"/>
        </c:ser>
        <c:dLbls>
          <c:showLegendKey val="0"/>
          <c:showVal val="0"/>
          <c:showCatName val="0"/>
          <c:showSerName val="0"/>
          <c:showPercent val="0"/>
          <c:showBubbleSize val="0"/>
        </c:dLbls>
        <c:axId val="85097856"/>
        <c:axId val="85132416"/>
      </c:scatterChart>
      <c:valAx>
        <c:axId val="85097856"/>
        <c:scaling>
          <c:orientation val="minMax"/>
          <c:max val="39247"/>
          <c:min val="39246"/>
        </c:scaling>
        <c:delete val="1"/>
        <c:axPos val="b"/>
        <c:numFmt formatCode="[$-409]h:mm\ AM/PM;@" sourceLinked="0"/>
        <c:majorTickMark val="out"/>
        <c:minorTickMark val="none"/>
        <c:tickLblPos val="none"/>
        <c:crossAx val="85132416"/>
        <c:crossesAt val="-4"/>
        <c:crossBetween val="midCat"/>
        <c:majorUnit val="0.25"/>
      </c:valAx>
      <c:valAx>
        <c:axId val="85132416"/>
        <c:scaling>
          <c:orientation val="minMax"/>
        </c:scaling>
        <c:delete val="0"/>
        <c:axPos val="l"/>
        <c:title>
          <c:tx>
            <c:rich>
              <a:bodyPr rot="-5400000" vert="horz"/>
              <a:lstStyle/>
              <a:p>
                <a:pPr>
                  <a:defRPr sz="1600">
                    <a:latin typeface="Trebuchet MS" pitchFamily="34" charset="0"/>
                  </a:defRPr>
                </a:pPr>
                <a:r>
                  <a:rPr lang="en-US" sz="1600">
                    <a:latin typeface="Trebuchet MS" pitchFamily="34" charset="0"/>
                  </a:rPr>
                  <a:t>Tide Height (feet)</a:t>
                </a:r>
              </a:p>
            </c:rich>
          </c:tx>
          <c:overlay val="0"/>
        </c:title>
        <c:numFmt formatCode="General" sourceLinked="1"/>
        <c:majorTickMark val="out"/>
        <c:minorTickMark val="none"/>
        <c:tickLblPos val="nextTo"/>
        <c:spPr>
          <a:ln w="38100">
            <a:solidFill>
              <a:schemeClr val="tx1"/>
            </a:solidFill>
          </a:ln>
        </c:spPr>
        <c:txPr>
          <a:bodyPr/>
          <a:lstStyle/>
          <a:p>
            <a:pPr>
              <a:defRPr sz="1600">
                <a:latin typeface="Trebuchet MS" pitchFamily="34" charset="0"/>
              </a:defRPr>
            </a:pPr>
            <a:endParaRPr lang="en-US"/>
          </a:p>
        </c:txPr>
        <c:crossAx val="85097856"/>
        <c:crosses val="autoZero"/>
        <c:crossBetween val="midCat"/>
      </c:valAx>
      <c:spPr>
        <a:ln w="38100">
          <a:solidFill>
            <a:sysClr val="windowText" lastClr="000000"/>
          </a:solidFill>
        </a:ln>
      </c:spPr>
    </c:plotArea>
    <c:plotVisOnly val="1"/>
    <c:dispBlanksAs val="gap"/>
    <c:showDLblsOverMax val="0"/>
  </c:chart>
  <c:spPr>
    <a:noFill/>
  </c:spPr>
  <c:externalData r:id="rId1">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4573255266168653"/>
          <c:y val="0.15670212765957447"/>
          <c:w val="0.66268978396931499"/>
          <c:h val="0.62406014407773458"/>
        </c:manualLayout>
      </c:layout>
      <c:scatterChart>
        <c:scatterStyle val="smoothMarker"/>
        <c:varyColors val="0"/>
        <c:ser>
          <c:idx val="0"/>
          <c:order val="0"/>
          <c:tx>
            <c:v>tide</c:v>
          </c:tx>
          <c:spPr>
            <a:ln w="50800">
              <a:solidFill>
                <a:srgbClr val="FF6600"/>
              </a:solidFill>
            </a:ln>
          </c:spPr>
          <c:marker>
            <c:symbol val="none"/>
          </c:marker>
          <c:xVal>
            <c:numRef>
              <c:f>'[LOBO salinity and tides.xlsx]Data'!$F$951:$F$1094</c:f>
              <c:numCache>
                <c:formatCode>m/d/yyyy\ h:mm</c:formatCode>
                <c:ptCount val="144"/>
                <c:pt idx="0">
                  <c:v>39246</c:v>
                </c:pt>
                <c:pt idx="1">
                  <c:v>39246.041666666584</c:v>
                </c:pt>
                <c:pt idx="2">
                  <c:v>39246.083333333336</c:v>
                </c:pt>
                <c:pt idx="3">
                  <c:v>39246.124999999993</c:v>
                </c:pt>
                <c:pt idx="4">
                  <c:v>39246.166666666584</c:v>
                </c:pt>
                <c:pt idx="5">
                  <c:v>39246.208333333336</c:v>
                </c:pt>
                <c:pt idx="6">
                  <c:v>39246.25</c:v>
                </c:pt>
                <c:pt idx="7">
                  <c:v>39246.29166666622</c:v>
                </c:pt>
                <c:pt idx="8">
                  <c:v>39246.333333333336</c:v>
                </c:pt>
                <c:pt idx="9">
                  <c:v>39246.375</c:v>
                </c:pt>
                <c:pt idx="10">
                  <c:v>39246.416666666664</c:v>
                </c:pt>
                <c:pt idx="11">
                  <c:v>39246.458333333343</c:v>
                </c:pt>
                <c:pt idx="12">
                  <c:v>39246.5</c:v>
                </c:pt>
                <c:pt idx="13">
                  <c:v>39246.541666666584</c:v>
                </c:pt>
                <c:pt idx="14">
                  <c:v>39246.583333333336</c:v>
                </c:pt>
                <c:pt idx="15">
                  <c:v>39246.624999999993</c:v>
                </c:pt>
                <c:pt idx="16">
                  <c:v>39246.666666666584</c:v>
                </c:pt>
                <c:pt idx="17">
                  <c:v>39246.708333333336</c:v>
                </c:pt>
                <c:pt idx="18">
                  <c:v>39246.75</c:v>
                </c:pt>
                <c:pt idx="19">
                  <c:v>39246.79166666622</c:v>
                </c:pt>
                <c:pt idx="20">
                  <c:v>39246.833333333336</c:v>
                </c:pt>
                <c:pt idx="21">
                  <c:v>39246.875</c:v>
                </c:pt>
                <c:pt idx="22">
                  <c:v>39246.916666666664</c:v>
                </c:pt>
                <c:pt idx="23">
                  <c:v>39246.958333333343</c:v>
                </c:pt>
                <c:pt idx="24">
                  <c:v>39247</c:v>
                </c:pt>
                <c:pt idx="25">
                  <c:v>39247.041666666584</c:v>
                </c:pt>
                <c:pt idx="26">
                  <c:v>39247.083333333336</c:v>
                </c:pt>
                <c:pt idx="27">
                  <c:v>39247.124999999993</c:v>
                </c:pt>
                <c:pt idx="28">
                  <c:v>39247.166666666584</c:v>
                </c:pt>
                <c:pt idx="29">
                  <c:v>39247.208333333336</c:v>
                </c:pt>
                <c:pt idx="30">
                  <c:v>39247.25</c:v>
                </c:pt>
                <c:pt idx="31">
                  <c:v>39247.29166666622</c:v>
                </c:pt>
                <c:pt idx="32">
                  <c:v>39247.333333333336</c:v>
                </c:pt>
                <c:pt idx="33">
                  <c:v>39247.375</c:v>
                </c:pt>
                <c:pt idx="34">
                  <c:v>39247.416666666664</c:v>
                </c:pt>
                <c:pt idx="35">
                  <c:v>39247.458333333343</c:v>
                </c:pt>
                <c:pt idx="36">
                  <c:v>39247.5</c:v>
                </c:pt>
                <c:pt idx="37">
                  <c:v>39247.541666666584</c:v>
                </c:pt>
                <c:pt idx="38">
                  <c:v>39247.583333333336</c:v>
                </c:pt>
                <c:pt idx="39">
                  <c:v>39247.624999999993</c:v>
                </c:pt>
                <c:pt idx="40">
                  <c:v>39247.666666666584</c:v>
                </c:pt>
                <c:pt idx="41">
                  <c:v>39247.708333333336</c:v>
                </c:pt>
                <c:pt idx="42">
                  <c:v>39247.75</c:v>
                </c:pt>
                <c:pt idx="43">
                  <c:v>39247.79166666622</c:v>
                </c:pt>
                <c:pt idx="44">
                  <c:v>39247.833333333336</c:v>
                </c:pt>
                <c:pt idx="45">
                  <c:v>39247.875</c:v>
                </c:pt>
                <c:pt idx="46">
                  <c:v>39247.916666666664</c:v>
                </c:pt>
                <c:pt idx="47">
                  <c:v>39247.958333333343</c:v>
                </c:pt>
                <c:pt idx="48">
                  <c:v>39248</c:v>
                </c:pt>
                <c:pt idx="49">
                  <c:v>39248.041666666584</c:v>
                </c:pt>
                <c:pt idx="50">
                  <c:v>39248.083333333336</c:v>
                </c:pt>
                <c:pt idx="51">
                  <c:v>39248.124999999993</c:v>
                </c:pt>
                <c:pt idx="52">
                  <c:v>39248.166666666584</c:v>
                </c:pt>
                <c:pt idx="53">
                  <c:v>39248.208333333336</c:v>
                </c:pt>
                <c:pt idx="54">
                  <c:v>39248.25</c:v>
                </c:pt>
                <c:pt idx="55">
                  <c:v>39248.29166666622</c:v>
                </c:pt>
                <c:pt idx="56">
                  <c:v>39248.333333333336</c:v>
                </c:pt>
                <c:pt idx="57">
                  <c:v>39248.375</c:v>
                </c:pt>
                <c:pt idx="58">
                  <c:v>39248.416666666664</c:v>
                </c:pt>
                <c:pt idx="59">
                  <c:v>39248.458333333343</c:v>
                </c:pt>
                <c:pt idx="60">
                  <c:v>39248.5</c:v>
                </c:pt>
                <c:pt idx="61">
                  <c:v>39248.541666666584</c:v>
                </c:pt>
                <c:pt idx="62">
                  <c:v>39248.583333333336</c:v>
                </c:pt>
                <c:pt idx="63">
                  <c:v>39248.624999999993</c:v>
                </c:pt>
                <c:pt idx="64">
                  <c:v>39248.666666666584</c:v>
                </c:pt>
                <c:pt idx="65">
                  <c:v>39248.708333333336</c:v>
                </c:pt>
                <c:pt idx="66">
                  <c:v>39248.75</c:v>
                </c:pt>
                <c:pt idx="67">
                  <c:v>39248.79166666622</c:v>
                </c:pt>
                <c:pt idx="68">
                  <c:v>39248.833333333336</c:v>
                </c:pt>
                <c:pt idx="69">
                  <c:v>39248.875</c:v>
                </c:pt>
                <c:pt idx="70">
                  <c:v>39248.916666666664</c:v>
                </c:pt>
                <c:pt idx="71">
                  <c:v>39248.958333333343</c:v>
                </c:pt>
                <c:pt idx="72">
                  <c:v>39249</c:v>
                </c:pt>
                <c:pt idx="73">
                  <c:v>39249.041666666584</c:v>
                </c:pt>
                <c:pt idx="74">
                  <c:v>39249.083333333336</c:v>
                </c:pt>
                <c:pt idx="75">
                  <c:v>39249.124999999993</c:v>
                </c:pt>
                <c:pt idx="76">
                  <c:v>39249.166666666584</c:v>
                </c:pt>
                <c:pt idx="77">
                  <c:v>39249.208333333336</c:v>
                </c:pt>
                <c:pt idx="78">
                  <c:v>39249.25</c:v>
                </c:pt>
                <c:pt idx="79">
                  <c:v>39249.29166666622</c:v>
                </c:pt>
                <c:pt idx="80">
                  <c:v>39249.333333333336</c:v>
                </c:pt>
                <c:pt idx="81">
                  <c:v>39249.375</c:v>
                </c:pt>
                <c:pt idx="82">
                  <c:v>39249.416666666664</c:v>
                </c:pt>
                <c:pt idx="83">
                  <c:v>39249.458333333343</c:v>
                </c:pt>
                <c:pt idx="84">
                  <c:v>39249.5</c:v>
                </c:pt>
                <c:pt idx="85">
                  <c:v>39249.541666666584</c:v>
                </c:pt>
                <c:pt idx="86">
                  <c:v>39249.583333333336</c:v>
                </c:pt>
                <c:pt idx="87">
                  <c:v>39249.624999999993</c:v>
                </c:pt>
                <c:pt idx="88">
                  <c:v>39249.666666666584</c:v>
                </c:pt>
                <c:pt idx="89">
                  <c:v>39249.708333333336</c:v>
                </c:pt>
                <c:pt idx="90">
                  <c:v>39249.75</c:v>
                </c:pt>
                <c:pt idx="91">
                  <c:v>39249.79166666622</c:v>
                </c:pt>
                <c:pt idx="92">
                  <c:v>39249.833333333336</c:v>
                </c:pt>
                <c:pt idx="93">
                  <c:v>39249.875</c:v>
                </c:pt>
                <c:pt idx="94">
                  <c:v>39249.916666666664</c:v>
                </c:pt>
                <c:pt idx="95">
                  <c:v>39249.958333333343</c:v>
                </c:pt>
                <c:pt idx="96">
                  <c:v>39250</c:v>
                </c:pt>
                <c:pt idx="97">
                  <c:v>39250.041666666584</c:v>
                </c:pt>
                <c:pt idx="98">
                  <c:v>39250.083333333336</c:v>
                </c:pt>
                <c:pt idx="99">
                  <c:v>39250.124999999993</c:v>
                </c:pt>
                <c:pt idx="100">
                  <c:v>39250.166666666584</c:v>
                </c:pt>
                <c:pt idx="101">
                  <c:v>39250.208333333336</c:v>
                </c:pt>
                <c:pt idx="102">
                  <c:v>39250.25</c:v>
                </c:pt>
                <c:pt idx="103">
                  <c:v>39250.29166666622</c:v>
                </c:pt>
                <c:pt idx="104">
                  <c:v>39250.333333333336</c:v>
                </c:pt>
                <c:pt idx="105">
                  <c:v>39250.375</c:v>
                </c:pt>
                <c:pt idx="106">
                  <c:v>39250.416666666664</c:v>
                </c:pt>
                <c:pt idx="107">
                  <c:v>39250.458333333343</c:v>
                </c:pt>
                <c:pt idx="108">
                  <c:v>39250.5</c:v>
                </c:pt>
                <c:pt idx="109">
                  <c:v>39250.541666666584</c:v>
                </c:pt>
                <c:pt idx="110">
                  <c:v>39250.583333333336</c:v>
                </c:pt>
                <c:pt idx="111">
                  <c:v>39250.624999999993</c:v>
                </c:pt>
                <c:pt idx="112">
                  <c:v>39250.666666666584</c:v>
                </c:pt>
                <c:pt idx="113">
                  <c:v>39250.708333333336</c:v>
                </c:pt>
                <c:pt idx="114">
                  <c:v>39250.75</c:v>
                </c:pt>
                <c:pt idx="115">
                  <c:v>39250.79166666622</c:v>
                </c:pt>
                <c:pt idx="116">
                  <c:v>39250.833333333336</c:v>
                </c:pt>
                <c:pt idx="117">
                  <c:v>39250.875</c:v>
                </c:pt>
                <c:pt idx="118">
                  <c:v>39250.916666666664</c:v>
                </c:pt>
                <c:pt idx="119">
                  <c:v>39250.958333333343</c:v>
                </c:pt>
                <c:pt idx="120">
                  <c:v>39251</c:v>
                </c:pt>
                <c:pt idx="121">
                  <c:v>39251.041666666584</c:v>
                </c:pt>
                <c:pt idx="122">
                  <c:v>39251.083333333336</c:v>
                </c:pt>
                <c:pt idx="123">
                  <c:v>39251.124999999993</c:v>
                </c:pt>
                <c:pt idx="124">
                  <c:v>39251.166666666584</c:v>
                </c:pt>
                <c:pt idx="125">
                  <c:v>39251.208333333336</c:v>
                </c:pt>
                <c:pt idx="126">
                  <c:v>39251.25</c:v>
                </c:pt>
                <c:pt idx="127">
                  <c:v>39251.29166666622</c:v>
                </c:pt>
                <c:pt idx="128">
                  <c:v>39251.333333333336</c:v>
                </c:pt>
                <c:pt idx="129">
                  <c:v>39251.375</c:v>
                </c:pt>
                <c:pt idx="130">
                  <c:v>39251.416666666664</c:v>
                </c:pt>
                <c:pt idx="131">
                  <c:v>39251.458333333343</c:v>
                </c:pt>
                <c:pt idx="132">
                  <c:v>39251.5</c:v>
                </c:pt>
                <c:pt idx="133">
                  <c:v>39251.541666666584</c:v>
                </c:pt>
                <c:pt idx="134">
                  <c:v>39251.583333333336</c:v>
                </c:pt>
                <c:pt idx="135">
                  <c:v>39251.624999999993</c:v>
                </c:pt>
                <c:pt idx="136">
                  <c:v>39251.666666666584</c:v>
                </c:pt>
                <c:pt idx="137">
                  <c:v>39251.708333333336</c:v>
                </c:pt>
                <c:pt idx="138">
                  <c:v>39251.75</c:v>
                </c:pt>
                <c:pt idx="139">
                  <c:v>39251.79166666622</c:v>
                </c:pt>
                <c:pt idx="140">
                  <c:v>39251.833333333336</c:v>
                </c:pt>
                <c:pt idx="141">
                  <c:v>39251.875</c:v>
                </c:pt>
                <c:pt idx="142">
                  <c:v>39251.916666666664</c:v>
                </c:pt>
                <c:pt idx="143">
                  <c:v>39251.958333333343</c:v>
                </c:pt>
              </c:numCache>
            </c:numRef>
          </c:xVal>
          <c:yVal>
            <c:numRef>
              <c:f>'[LOBO salinity and tides.xlsx]Data'!$H$951:$H$1094</c:f>
              <c:numCache>
                <c:formatCode>General</c:formatCode>
                <c:ptCount val="144"/>
                <c:pt idx="0">
                  <c:v>7.98</c:v>
                </c:pt>
                <c:pt idx="1">
                  <c:v>6.2</c:v>
                </c:pt>
                <c:pt idx="2">
                  <c:v>4.01</c:v>
                </c:pt>
                <c:pt idx="3">
                  <c:v>1.6300000000000001</c:v>
                </c:pt>
                <c:pt idx="4">
                  <c:v>-0.54</c:v>
                </c:pt>
                <c:pt idx="5">
                  <c:v>-1.72</c:v>
                </c:pt>
                <c:pt idx="6">
                  <c:v>-1.8800000000000001</c:v>
                </c:pt>
                <c:pt idx="7">
                  <c:v>-0.86000000000000065</c:v>
                </c:pt>
                <c:pt idx="8">
                  <c:v>0.54</c:v>
                </c:pt>
                <c:pt idx="9">
                  <c:v>2.3499999999999988</c:v>
                </c:pt>
                <c:pt idx="10">
                  <c:v>4.03</c:v>
                </c:pt>
                <c:pt idx="11">
                  <c:v>5.48</c:v>
                </c:pt>
                <c:pt idx="12">
                  <c:v>6.28</c:v>
                </c:pt>
                <c:pt idx="13">
                  <c:v>6.17</c:v>
                </c:pt>
                <c:pt idx="14">
                  <c:v>5.38</c:v>
                </c:pt>
                <c:pt idx="15">
                  <c:v>4.34</c:v>
                </c:pt>
                <c:pt idx="16">
                  <c:v>3.3699999999999997</c:v>
                </c:pt>
                <c:pt idx="17">
                  <c:v>2.82</c:v>
                </c:pt>
                <c:pt idx="18">
                  <c:v>3.12</c:v>
                </c:pt>
                <c:pt idx="19">
                  <c:v>4.03</c:v>
                </c:pt>
                <c:pt idx="20">
                  <c:v>5.3199999999999985</c:v>
                </c:pt>
                <c:pt idx="21">
                  <c:v>6.92</c:v>
                </c:pt>
                <c:pt idx="22">
                  <c:v>8.31</c:v>
                </c:pt>
                <c:pt idx="23">
                  <c:v>9.18</c:v>
                </c:pt>
                <c:pt idx="24">
                  <c:v>8.98</c:v>
                </c:pt>
                <c:pt idx="25">
                  <c:v>7.76</c:v>
                </c:pt>
                <c:pt idx="26">
                  <c:v>5.76</c:v>
                </c:pt>
                <c:pt idx="27">
                  <c:v>3.3699999999999997</c:v>
                </c:pt>
                <c:pt idx="28">
                  <c:v>0.82000000000000062</c:v>
                </c:pt>
                <c:pt idx="29">
                  <c:v>-1.3900000000000001</c:v>
                </c:pt>
                <c:pt idx="30">
                  <c:v>-2.48</c:v>
                </c:pt>
                <c:pt idx="31">
                  <c:v>-2.38</c:v>
                </c:pt>
                <c:pt idx="32">
                  <c:v>-1.35</c:v>
                </c:pt>
                <c:pt idx="33">
                  <c:v>0.42000000000000032</c:v>
                </c:pt>
                <c:pt idx="34">
                  <c:v>2.4</c:v>
                </c:pt>
                <c:pt idx="35">
                  <c:v>4.28</c:v>
                </c:pt>
                <c:pt idx="36">
                  <c:v>5.79</c:v>
                </c:pt>
                <c:pt idx="37">
                  <c:v>6.6099999999999985</c:v>
                </c:pt>
                <c:pt idx="38">
                  <c:v>6.49</c:v>
                </c:pt>
                <c:pt idx="39">
                  <c:v>5.64</c:v>
                </c:pt>
                <c:pt idx="40">
                  <c:v>4.51</c:v>
                </c:pt>
                <c:pt idx="41">
                  <c:v>3.54</c:v>
                </c:pt>
                <c:pt idx="42">
                  <c:v>3.12</c:v>
                </c:pt>
                <c:pt idx="43">
                  <c:v>3.42</c:v>
                </c:pt>
                <c:pt idx="44">
                  <c:v>4.4000000000000004</c:v>
                </c:pt>
                <c:pt idx="45">
                  <c:v>5.8599999999999985</c:v>
                </c:pt>
                <c:pt idx="46">
                  <c:v>7.46</c:v>
                </c:pt>
                <c:pt idx="47">
                  <c:v>8.81</c:v>
                </c:pt>
                <c:pt idx="48">
                  <c:v>9.5</c:v>
                </c:pt>
                <c:pt idx="49">
                  <c:v>9.0500000000000007</c:v>
                </c:pt>
                <c:pt idx="50">
                  <c:v>7.72</c:v>
                </c:pt>
                <c:pt idx="51">
                  <c:v>5.58</c:v>
                </c:pt>
                <c:pt idx="52">
                  <c:v>3.13</c:v>
                </c:pt>
                <c:pt idx="53">
                  <c:v>0.42000000000000032</c:v>
                </c:pt>
                <c:pt idx="54">
                  <c:v>-1.6500000000000001</c:v>
                </c:pt>
                <c:pt idx="55">
                  <c:v>-2.57</c:v>
                </c:pt>
                <c:pt idx="56">
                  <c:v>-2.19</c:v>
                </c:pt>
                <c:pt idx="57">
                  <c:v>-0.9</c:v>
                </c:pt>
                <c:pt idx="58">
                  <c:v>1.04</c:v>
                </c:pt>
                <c:pt idx="59">
                  <c:v>2.9899999999999998</c:v>
                </c:pt>
                <c:pt idx="60">
                  <c:v>4.79</c:v>
                </c:pt>
                <c:pt idx="61">
                  <c:v>6.26</c:v>
                </c:pt>
                <c:pt idx="62">
                  <c:v>7</c:v>
                </c:pt>
                <c:pt idx="63">
                  <c:v>6.67</c:v>
                </c:pt>
                <c:pt idx="64">
                  <c:v>5.6199999999999966</c:v>
                </c:pt>
                <c:pt idx="65">
                  <c:v>4.4400000000000004</c:v>
                </c:pt>
                <c:pt idx="66">
                  <c:v>3.4499999999999997</c:v>
                </c:pt>
                <c:pt idx="67">
                  <c:v>3.07</c:v>
                </c:pt>
                <c:pt idx="68">
                  <c:v>3.4899999999999998</c:v>
                </c:pt>
                <c:pt idx="69">
                  <c:v>4.5199999999999996</c:v>
                </c:pt>
                <c:pt idx="70">
                  <c:v>6.01</c:v>
                </c:pt>
                <c:pt idx="71">
                  <c:v>7.48</c:v>
                </c:pt>
                <c:pt idx="72">
                  <c:v>8.7800000000000011</c:v>
                </c:pt>
                <c:pt idx="73">
                  <c:v>9.25</c:v>
                </c:pt>
                <c:pt idx="74">
                  <c:v>8.5500000000000007</c:v>
                </c:pt>
                <c:pt idx="75">
                  <c:v>7.06</c:v>
                </c:pt>
                <c:pt idx="76">
                  <c:v>4.96</c:v>
                </c:pt>
                <c:pt idx="77">
                  <c:v>2.42</c:v>
                </c:pt>
                <c:pt idx="78">
                  <c:v>-0.19</c:v>
                </c:pt>
                <c:pt idx="79">
                  <c:v>-1.9800000000000078</c:v>
                </c:pt>
                <c:pt idx="80">
                  <c:v>-2.7600000000000002</c:v>
                </c:pt>
                <c:pt idx="81">
                  <c:v>-2.2000000000000002</c:v>
                </c:pt>
                <c:pt idx="82">
                  <c:v>-0.69000000000000061</c:v>
                </c:pt>
                <c:pt idx="83">
                  <c:v>1.28</c:v>
                </c:pt>
                <c:pt idx="84">
                  <c:v>3.22</c:v>
                </c:pt>
                <c:pt idx="85">
                  <c:v>4.99</c:v>
                </c:pt>
                <c:pt idx="86">
                  <c:v>6.31</c:v>
                </c:pt>
                <c:pt idx="87">
                  <c:v>6.7700000000000014</c:v>
                </c:pt>
                <c:pt idx="88">
                  <c:v>6.23</c:v>
                </c:pt>
                <c:pt idx="89">
                  <c:v>5.0999999999999996</c:v>
                </c:pt>
                <c:pt idx="90">
                  <c:v>3.94</c:v>
                </c:pt>
                <c:pt idx="91">
                  <c:v>3.02</c:v>
                </c:pt>
                <c:pt idx="92">
                  <c:v>2.75</c:v>
                </c:pt>
                <c:pt idx="93">
                  <c:v>3.19</c:v>
                </c:pt>
                <c:pt idx="94">
                  <c:v>4.3099999999999996</c:v>
                </c:pt>
                <c:pt idx="95">
                  <c:v>5.7700000000000014</c:v>
                </c:pt>
                <c:pt idx="96">
                  <c:v>7.25</c:v>
                </c:pt>
                <c:pt idx="97">
                  <c:v>8.34</c:v>
                </c:pt>
                <c:pt idx="98">
                  <c:v>8.6</c:v>
                </c:pt>
                <c:pt idx="99">
                  <c:v>7.7700000000000014</c:v>
                </c:pt>
                <c:pt idx="100">
                  <c:v>6.26</c:v>
                </c:pt>
                <c:pt idx="101">
                  <c:v>4.08</c:v>
                </c:pt>
                <c:pt idx="102">
                  <c:v>1.61</c:v>
                </c:pt>
                <c:pt idx="103">
                  <c:v>-0.85000000000000064</c:v>
                </c:pt>
                <c:pt idx="104">
                  <c:v>-2.29</c:v>
                </c:pt>
                <c:pt idx="105">
                  <c:v>-2.69</c:v>
                </c:pt>
                <c:pt idx="106">
                  <c:v>-1.84</c:v>
                </c:pt>
                <c:pt idx="107">
                  <c:v>-0.33000000000000224</c:v>
                </c:pt>
                <c:pt idx="108">
                  <c:v>1.6700000000000021</c:v>
                </c:pt>
                <c:pt idx="109">
                  <c:v>3.57</c:v>
                </c:pt>
                <c:pt idx="110">
                  <c:v>5.1499999999999995</c:v>
                </c:pt>
                <c:pt idx="111">
                  <c:v>6.29</c:v>
                </c:pt>
                <c:pt idx="112">
                  <c:v>6.49</c:v>
                </c:pt>
                <c:pt idx="113">
                  <c:v>5.81</c:v>
                </c:pt>
                <c:pt idx="114">
                  <c:v>4.6399999999999997</c:v>
                </c:pt>
                <c:pt idx="115">
                  <c:v>3.57</c:v>
                </c:pt>
                <c:pt idx="116">
                  <c:v>2.69</c:v>
                </c:pt>
                <c:pt idx="117">
                  <c:v>2.54</c:v>
                </c:pt>
                <c:pt idx="118">
                  <c:v>3.24</c:v>
                </c:pt>
                <c:pt idx="119">
                  <c:v>4.3199999999999985</c:v>
                </c:pt>
                <c:pt idx="120">
                  <c:v>5.6899999999999995</c:v>
                </c:pt>
                <c:pt idx="121">
                  <c:v>6.99</c:v>
                </c:pt>
                <c:pt idx="122">
                  <c:v>7.91</c:v>
                </c:pt>
                <c:pt idx="123">
                  <c:v>8.06</c:v>
                </c:pt>
                <c:pt idx="124">
                  <c:v>7.18</c:v>
                </c:pt>
                <c:pt idx="125">
                  <c:v>5.6099999999999985</c:v>
                </c:pt>
                <c:pt idx="126">
                  <c:v>3.44</c:v>
                </c:pt>
                <c:pt idx="127">
                  <c:v>1.1299999999999919</c:v>
                </c:pt>
                <c:pt idx="128">
                  <c:v>-0.99</c:v>
                </c:pt>
                <c:pt idx="129">
                  <c:v>-2.0499999999999998</c:v>
                </c:pt>
                <c:pt idx="130">
                  <c:v>-2.0699999999999998</c:v>
                </c:pt>
                <c:pt idx="131">
                  <c:v>-1.05</c:v>
                </c:pt>
                <c:pt idx="132">
                  <c:v>0.55000000000000004</c:v>
                </c:pt>
                <c:pt idx="133">
                  <c:v>2.3699999999999997</c:v>
                </c:pt>
                <c:pt idx="134">
                  <c:v>4.1899999999999995</c:v>
                </c:pt>
                <c:pt idx="135">
                  <c:v>5.64</c:v>
                </c:pt>
                <c:pt idx="136">
                  <c:v>6.49</c:v>
                </c:pt>
                <c:pt idx="137">
                  <c:v>6.49</c:v>
                </c:pt>
                <c:pt idx="138">
                  <c:v>5.7</c:v>
                </c:pt>
                <c:pt idx="139">
                  <c:v>4.51</c:v>
                </c:pt>
                <c:pt idx="140">
                  <c:v>3.46</c:v>
                </c:pt>
                <c:pt idx="141">
                  <c:v>2.7</c:v>
                </c:pt>
                <c:pt idx="142">
                  <c:v>2.72</c:v>
                </c:pt>
                <c:pt idx="143">
                  <c:v>3.3299999999999987</c:v>
                </c:pt>
              </c:numCache>
            </c:numRef>
          </c:yVal>
          <c:smooth val="1"/>
        </c:ser>
        <c:dLbls>
          <c:showLegendKey val="0"/>
          <c:showVal val="0"/>
          <c:showCatName val="0"/>
          <c:showSerName val="0"/>
          <c:showPercent val="0"/>
          <c:showBubbleSize val="0"/>
        </c:dLbls>
        <c:axId val="85166720"/>
        <c:axId val="85176704"/>
      </c:scatterChart>
      <c:scatterChart>
        <c:scatterStyle val="smoothMarker"/>
        <c:varyColors val="0"/>
        <c:ser>
          <c:idx val="1"/>
          <c:order val="1"/>
          <c:tx>
            <c:v>sal</c:v>
          </c:tx>
          <c:spPr>
            <a:ln w="50800">
              <a:noFill/>
            </a:ln>
          </c:spPr>
          <c:marker>
            <c:symbol val="none"/>
          </c:marker>
          <c:xVal>
            <c:numRef>
              <c:f>'[LOBO salinity and tides.xlsx]Data'!$F$951:$F$975</c:f>
              <c:numCache>
                <c:formatCode>m/d/yyyy\ h:mm</c:formatCode>
                <c:ptCount val="25"/>
                <c:pt idx="0">
                  <c:v>39246</c:v>
                </c:pt>
                <c:pt idx="1">
                  <c:v>39246.041666666584</c:v>
                </c:pt>
                <c:pt idx="2">
                  <c:v>39246.083333333336</c:v>
                </c:pt>
                <c:pt idx="3">
                  <c:v>39246.124999999993</c:v>
                </c:pt>
                <c:pt idx="4">
                  <c:v>39246.166666666584</c:v>
                </c:pt>
                <c:pt idx="5">
                  <c:v>39246.208333333336</c:v>
                </c:pt>
                <c:pt idx="6">
                  <c:v>39246.25</c:v>
                </c:pt>
                <c:pt idx="7">
                  <c:v>39246.29166666622</c:v>
                </c:pt>
                <c:pt idx="8">
                  <c:v>39246.333333333336</c:v>
                </c:pt>
                <c:pt idx="9">
                  <c:v>39246.375</c:v>
                </c:pt>
                <c:pt idx="10">
                  <c:v>39246.416666666664</c:v>
                </c:pt>
                <c:pt idx="11">
                  <c:v>39246.458333333343</c:v>
                </c:pt>
                <c:pt idx="12">
                  <c:v>39246.5</c:v>
                </c:pt>
                <c:pt idx="13">
                  <c:v>39246.541666666584</c:v>
                </c:pt>
                <c:pt idx="14">
                  <c:v>39246.583333333336</c:v>
                </c:pt>
                <c:pt idx="15">
                  <c:v>39246.624999999993</c:v>
                </c:pt>
                <c:pt idx="16">
                  <c:v>39246.666666666584</c:v>
                </c:pt>
                <c:pt idx="17">
                  <c:v>39246.708333333336</c:v>
                </c:pt>
                <c:pt idx="18">
                  <c:v>39246.75</c:v>
                </c:pt>
                <c:pt idx="19">
                  <c:v>39246.79166666622</c:v>
                </c:pt>
                <c:pt idx="20">
                  <c:v>39246.833333333336</c:v>
                </c:pt>
                <c:pt idx="21">
                  <c:v>39246.875</c:v>
                </c:pt>
                <c:pt idx="22">
                  <c:v>39246.916666666664</c:v>
                </c:pt>
                <c:pt idx="23">
                  <c:v>39246.958333333343</c:v>
                </c:pt>
                <c:pt idx="24">
                  <c:v>39247</c:v>
                </c:pt>
              </c:numCache>
            </c:numRef>
          </c:xVal>
          <c:yVal>
            <c:numRef>
              <c:f>'[LOBO salinity and tides.xlsx]Data'!$G$951:$G$975</c:f>
              <c:numCache>
                <c:formatCode>General</c:formatCode>
                <c:ptCount val="25"/>
                <c:pt idx="0">
                  <c:v>32.701262295081953</c:v>
                </c:pt>
                <c:pt idx="1">
                  <c:v>32.695549180328072</c:v>
                </c:pt>
                <c:pt idx="2">
                  <c:v>32.365631147540903</c:v>
                </c:pt>
                <c:pt idx="3">
                  <c:v>31.979434426229446</c:v>
                </c:pt>
                <c:pt idx="4">
                  <c:v>31.413762295081813</c:v>
                </c:pt>
                <c:pt idx="5">
                  <c:v>31.635180327868831</c:v>
                </c:pt>
                <c:pt idx="6">
                  <c:v>31.713786885245725</c:v>
                </c:pt>
                <c:pt idx="7">
                  <c:v>31.35913114754095</c:v>
                </c:pt>
                <c:pt idx="8">
                  <c:v>30.909860655737702</c:v>
                </c:pt>
                <c:pt idx="9">
                  <c:v>30.98773770491778</c:v>
                </c:pt>
                <c:pt idx="10">
                  <c:v>31.185049180327603</c:v>
                </c:pt>
                <c:pt idx="11">
                  <c:v>31.585877049180286</c:v>
                </c:pt>
                <c:pt idx="12">
                  <c:v>32.167770491803196</c:v>
                </c:pt>
                <c:pt idx="13">
                  <c:v>32.319704918032748</c:v>
                </c:pt>
                <c:pt idx="14">
                  <c:v>32.664811475409749</c:v>
                </c:pt>
                <c:pt idx="15">
                  <c:v>32.581672131147272</c:v>
                </c:pt>
                <c:pt idx="16">
                  <c:v>32.295303278688678</c:v>
                </c:pt>
                <c:pt idx="17">
                  <c:v>32.269172131147513</c:v>
                </c:pt>
                <c:pt idx="18">
                  <c:v>32.298303278688749</c:v>
                </c:pt>
                <c:pt idx="19">
                  <c:v>32.393877049180247</c:v>
                </c:pt>
                <c:pt idx="20">
                  <c:v>32.423377049180303</c:v>
                </c:pt>
                <c:pt idx="21">
                  <c:v>32.458385245901603</c:v>
                </c:pt>
                <c:pt idx="22">
                  <c:v>32.483352459015997</c:v>
                </c:pt>
                <c:pt idx="23">
                  <c:v>32.518942622951045</c:v>
                </c:pt>
                <c:pt idx="24">
                  <c:v>32.757565573770222</c:v>
                </c:pt>
              </c:numCache>
            </c:numRef>
          </c:yVal>
          <c:smooth val="1"/>
        </c:ser>
        <c:dLbls>
          <c:showLegendKey val="0"/>
          <c:showVal val="0"/>
          <c:showCatName val="0"/>
          <c:showSerName val="0"/>
          <c:showPercent val="0"/>
          <c:showBubbleSize val="0"/>
        </c:dLbls>
        <c:axId val="85188992"/>
        <c:axId val="85178624"/>
      </c:scatterChart>
      <c:valAx>
        <c:axId val="85166720"/>
        <c:scaling>
          <c:orientation val="minMax"/>
          <c:max val="39247"/>
          <c:min val="39246"/>
        </c:scaling>
        <c:delete val="0"/>
        <c:axPos val="b"/>
        <c:numFmt formatCode="[$-409]h:mm\ AM/PM;@" sourceLinked="0"/>
        <c:majorTickMark val="out"/>
        <c:minorTickMark val="none"/>
        <c:tickLblPos val="nextTo"/>
        <c:spPr>
          <a:ln w="38100">
            <a:solidFill>
              <a:sysClr val="windowText" lastClr="000000"/>
            </a:solidFill>
          </a:ln>
        </c:spPr>
        <c:txPr>
          <a:bodyPr rot="-1020000"/>
          <a:lstStyle/>
          <a:p>
            <a:pPr>
              <a:defRPr sz="1600">
                <a:latin typeface="Trebuchet MS" pitchFamily="34" charset="0"/>
              </a:defRPr>
            </a:pPr>
            <a:endParaRPr lang="en-US"/>
          </a:p>
        </c:txPr>
        <c:crossAx val="85176704"/>
        <c:crossesAt val="-4"/>
        <c:crossBetween val="midCat"/>
        <c:majorUnit val="0.25"/>
      </c:valAx>
      <c:valAx>
        <c:axId val="85176704"/>
        <c:scaling>
          <c:orientation val="minMax"/>
          <c:max val="12"/>
          <c:min val="-4"/>
        </c:scaling>
        <c:delete val="0"/>
        <c:axPos val="l"/>
        <c:title>
          <c:tx>
            <c:rich>
              <a:bodyPr rot="-5400000" vert="horz"/>
              <a:lstStyle/>
              <a:p>
                <a:pPr>
                  <a:defRPr sz="1600">
                    <a:solidFill>
                      <a:srgbClr val="FF6600"/>
                    </a:solidFill>
                    <a:latin typeface="Trebuchet MS" pitchFamily="34" charset="0"/>
                  </a:defRPr>
                </a:pPr>
                <a:r>
                  <a:rPr lang="en-US" sz="1600">
                    <a:solidFill>
                      <a:srgbClr val="FF6600"/>
                    </a:solidFill>
                    <a:latin typeface="Trebuchet MS" pitchFamily="34" charset="0"/>
                  </a:rPr>
                  <a:t>Tide Height (feet)</a:t>
                </a:r>
              </a:p>
            </c:rich>
          </c:tx>
          <c:overlay val="0"/>
        </c:title>
        <c:numFmt formatCode="General" sourceLinked="1"/>
        <c:majorTickMark val="out"/>
        <c:minorTickMark val="none"/>
        <c:tickLblPos val="nextTo"/>
        <c:spPr>
          <a:ln w="38100">
            <a:solidFill>
              <a:schemeClr val="tx1"/>
            </a:solidFill>
          </a:ln>
        </c:spPr>
        <c:txPr>
          <a:bodyPr/>
          <a:lstStyle/>
          <a:p>
            <a:pPr>
              <a:defRPr sz="1600">
                <a:latin typeface="Trebuchet MS" pitchFamily="34" charset="0"/>
              </a:defRPr>
            </a:pPr>
            <a:endParaRPr lang="en-US"/>
          </a:p>
        </c:txPr>
        <c:crossAx val="85166720"/>
        <c:crosses val="autoZero"/>
        <c:crossBetween val="midCat"/>
        <c:majorUnit val="2"/>
      </c:valAx>
      <c:valAx>
        <c:axId val="85178624"/>
        <c:scaling>
          <c:orientation val="minMax"/>
          <c:max val="33"/>
          <c:min val="30"/>
        </c:scaling>
        <c:delete val="0"/>
        <c:axPos val="r"/>
        <c:title>
          <c:tx>
            <c:rich>
              <a:bodyPr rot="-5400000" vert="horz"/>
              <a:lstStyle/>
              <a:p>
                <a:pPr>
                  <a:defRPr sz="1600">
                    <a:solidFill>
                      <a:srgbClr val="003399"/>
                    </a:solidFill>
                    <a:latin typeface="Trebuchet MS" pitchFamily="34" charset="0"/>
                  </a:defRPr>
                </a:pPr>
                <a:r>
                  <a:rPr lang="en-US" sz="1600">
                    <a:solidFill>
                      <a:srgbClr val="003399"/>
                    </a:solidFill>
                    <a:latin typeface="Trebuchet MS" pitchFamily="34" charset="0"/>
                  </a:rPr>
                  <a:t>Salinity (PSU)</a:t>
                </a:r>
              </a:p>
            </c:rich>
          </c:tx>
          <c:overlay val="0"/>
        </c:title>
        <c:numFmt formatCode="General" sourceLinked="1"/>
        <c:majorTickMark val="out"/>
        <c:minorTickMark val="none"/>
        <c:tickLblPos val="nextTo"/>
        <c:spPr>
          <a:ln w="38100">
            <a:solidFill>
              <a:schemeClr val="tx1"/>
            </a:solidFill>
          </a:ln>
        </c:spPr>
        <c:txPr>
          <a:bodyPr/>
          <a:lstStyle/>
          <a:p>
            <a:pPr>
              <a:defRPr sz="1600">
                <a:latin typeface="Trebuchet MS" pitchFamily="34" charset="0"/>
              </a:defRPr>
            </a:pPr>
            <a:endParaRPr lang="en-US"/>
          </a:p>
        </c:txPr>
        <c:crossAx val="85188992"/>
        <c:crosses val="max"/>
        <c:crossBetween val="midCat"/>
        <c:majorUnit val="1"/>
      </c:valAx>
      <c:valAx>
        <c:axId val="85188992"/>
        <c:scaling>
          <c:orientation val="minMax"/>
        </c:scaling>
        <c:delete val="1"/>
        <c:axPos val="b"/>
        <c:numFmt formatCode="m/d/yyyy\ h:mm" sourceLinked="1"/>
        <c:majorTickMark val="out"/>
        <c:minorTickMark val="none"/>
        <c:tickLblPos val="none"/>
        <c:crossAx val="85178624"/>
        <c:crosses val="autoZero"/>
        <c:crossBetween val="midCat"/>
      </c:valAx>
      <c:spPr>
        <a:ln w="38100">
          <a:solidFill>
            <a:sysClr val="windowText" lastClr="000000"/>
          </a:solidFill>
        </a:ln>
      </c:spPr>
    </c:plotArea>
    <c:plotVisOnly val="1"/>
    <c:dispBlanksAs val="gap"/>
    <c:showDLblsOverMax val="0"/>
  </c:chart>
  <c:externalData r:id="rId1">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1800">
                <a:latin typeface="Trebuchet MS" pitchFamily="34" charset="0"/>
              </a:defRPr>
            </a:pPr>
            <a:r>
              <a:rPr lang="en-US" sz="1800">
                <a:latin typeface="Trebuchet MS" pitchFamily="34" charset="0"/>
              </a:rPr>
              <a:t>Tidal Cycle for June 13, 2007</a:t>
            </a:r>
          </a:p>
        </c:rich>
      </c:tx>
      <c:overlay val="0"/>
    </c:title>
    <c:autoTitleDeleted val="0"/>
    <c:plotArea>
      <c:layout/>
      <c:scatterChart>
        <c:scatterStyle val="smoothMarker"/>
        <c:varyColors val="0"/>
        <c:ser>
          <c:idx val="0"/>
          <c:order val="0"/>
          <c:tx>
            <c:v>tide</c:v>
          </c:tx>
          <c:spPr>
            <a:ln w="50800">
              <a:solidFill>
                <a:srgbClr val="FF6600"/>
              </a:solidFill>
            </a:ln>
          </c:spPr>
          <c:marker>
            <c:symbol val="none"/>
          </c:marker>
          <c:xVal>
            <c:numRef>
              <c:f>'[LOBO salinity and tides.xlsx]Data'!$F$951:$F$1094</c:f>
              <c:numCache>
                <c:formatCode>m/d/yyyy\ h:mm</c:formatCode>
                <c:ptCount val="144"/>
                <c:pt idx="0">
                  <c:v>39246</c:v>
                </c:pt>
                <c:pt idx="1">
                  <c:v>39246.041666666584</c:v>
                </c:pt>
                <c:pt idx="2">
                  <c:v>39246.083333333336</c:v>
                </c:pt>
                <c:pt idx="3">
                  <c:v>39246.124999999993</c:v>
                </c:pt>
                <c:pt idx="4">
                  <c:v>39246.166666666584</c:v>
                </c:pt>
                <c:pt idx="5">
                  <c:v>39246.208333333336</c:v>
                </c:pt>
                <c:pt idx="6">
                  <c:v>39246.25</c:v>
                </c:pt>
                <c:pt idx="7">
                  <c:v>39246.291666666439</c:v>
                </c:pt>
                <c:pt idx="8">
                  <c:v>39246.333333333336</c:v>
                </c:pt>
                <c:pt idx="9">
                  <c:v>39246.375</c:v>
                </c:pt>
                <c:pt idx="10">
                  <c:v>39246.416666666664</c:v>
                </c:pt>
                <c:pt idx="11">
                  <c:v>39246.458333333343</c:v>
                </c:pt>
                <c:pt idx="12">
                  <c:v>39246.5</c:v>
                </c:pt>
                <c:pt idx="13">
                  <c:v>39246.541666666584</c:v>
                </c:pt>
                <c:pt idx="14">
                  <c:v>39246.583333333336</c:v>
                </c:pt>
                <c:pt idx="15">
                  <c:v>39246.624999999993</c:v>
                </c:pt>
                <c:pt idx="16">
                  <c:v>39246.666666666584</c:v>
                </c:pt>
                <c:pt idx="17">
                  <c:v>39246.708333333336</c:v>
                </c:pt>
                <c:pt idx="18">
                  <c:v>39246.75</c:v>
                </c:pt>
                <c:pt idx="19">
                  <c:v>39246.791666666439</c:v>
                </c:pt>
                <c:pt idx="20">
                  <c:v>39246.833333333336</c:v>
                </c:pt>
                <c:pt idx="21">
                  <c:v>39246.875</c:v>
                </c:pt>
                <c:pt idx="22">
                  <c:v>39246.916666666664</c:v>
                </c:pt>
                <c:pt idx="23">
                  <c:v>39246.958333333343</c:v>
                </c:pt>
                <c:pt idx="24">
                  <c:v>39247</c:v>
                </c:pt>
                <c:pt idx="25">
                  <c:v>39247.041666666584</c:v>
                </c:pt>
                <c:pt idx="26">
                  <c:v>39247.083333333336</c:v>
                </c:pt>
                <c:pt idx="27">
                  <c:v>39247.124999999993</c:v>
                </c:pt>
                <c:pt idx="28">
                  <c:v>39247.166666666584</c:v>
                </c:pt>
                <c:pt idx="29">
                  <c:v>39247.208333333336</c:v>
                </c:pt>
                <c:pt idx="30">
                  <c:v>39247.25</c:v>
                </c:pt>
                <c:pt idx="31">
                  <c:v>39247.291666666439</c:v>
                </c:pt>
                <c:pt idx="32">
                  <c:v>39247.333333333336</c:v>
                </c:pt>
                <c:pt idx="33">
                  <c:v>39247.375</c:v>
                </c:pt>
                <c:pt idx="34">
                  <c:v>39247.416666666664</c:v>
                </c:pt>
                <c:pt idx="35">
                  <c:v>39247.458333333343</c:v>
                </c:pt>
                <c:pt idx="36">
                  <c:v>39247.5</c:v>
                </c:pt>
                <c:pt idx="37">
                  <c:v>39247.541666666584</c:v>
                </c:pt>
                <c:pt idx="38">
                  <c:v>39247.583333333336</c:v>
                </c:pt>
                <c:pt idx="39">
                  <c:v>39247.624999999993</c:v>
                </c:pt>
                <c:pt idx="40">
                  <c:v>39247.666666666584</c:v>
                </c:pt>
                <c:pt idx="41">
                  <c:v>39247.708333333336</c:v>
                </c:pt>
                <c:pt idx="42">
                  <c:v>39247.75</c:v>
                </c:pt>
                <c:pt idx="43">
                  <c:v>39247.791666666439</c:v>
                </c:pt>
                <c:pt idx="44">
                  <c:v>39247.833333333336</c:v>
                </c:pt>
                <c:pt idx="45">
                  <c:v>39247.875</c:v>
                </c:pt>
                <c:pt idx="46">
                  <c:v>39247.916666666664</c:v>
                </c:pt>
                <c:pt idx="47">
                  <c:v>39247.958333333343</c:v>
                </c:pt>
                <c:pt idx="48">
                  <c:v>39248</c:v>
                </c:pt>
                <c:pt idx="49">
                  <c:v>39248.041666666584</c:v>
                </c:pt>
                <c:pt idx="50">
                  <c:v>39248.083333333336</c:v>
                </c:pt>
                <c:pt idx="51">
                  <c:v>39248.124999999993</c:v>
                </c:pt>
                <c:pt idx="52">
                  <c:v>39248.166666666584</c:v>
                </c:pt>
                <c:pt idx="53">
                  <c:v>39248.208333333336</c:v>
                </c:pt>
                <c:pt idx="54">
                  <c:v>39248.25</c:v>
                </c:pt>
                <c:pt idx="55">
                  <c:v>39248.291666666439</c:v>
                </c:pt>
                <c:pt idx="56">
                  <c:v>39248.333333333336</c:v>
                </c:pt>
                <c:pt idx="57">
                  <c:v>39248.375</c:v>
                </c:pt>
                <c:pt idx="58">
                  <c:v>39248.416666666664</c:v>
                </c:pt>
                <c:pt idx="59">
                  <c:v>39248.458333333343</c:v>
                </c:pt>
                <c:pt idx="60">
                  <c:v>39248.5</c:v>
                </c:pt>
                <c:pt idx="61">
                  <c:v>39248.541666666584</c:v>
                </c:pt>
                <c:pt idx="62">
                  <c:v>39248.583333333336</c:v>
                </c:pt>
                <c:pt idx="63">
                  <c:v>39248.624999999993</c:v>
                </c:pt>
                <c:pt idx="64">
                  <c:v>39248.666666666584</c:v>
                </c:pt>
                <c:pt idx="65">
                  <c:v>39248.708333333336</c:v>
                </c:pt>
                <c:pt idx="66">
                  <c:v>39248.75</c:v>
                </c:pt>
                <c:pt idx="67">
                  <c:v>39248.791666666439</c:v>
                </c:pt>
                <c:pt idx="68">
                  <c:v>39248.833333333336</c:v>
                </c:pt>
                <c:pt idx="69">
                  <c:v>39248.875</c:v>
                </c:pt>
                <c:pt idx="70">
                  <c:v>39248.916666666664</c:v>
                </c:pt>
                <c:pt idx="71">
                  <c:v>39248.958333333343</c:v>
                </c:pt>
                <c:pt idx="72">
                  <c:v>39249</c:v>
                </c:pt>
                <c:pt idx="73">
                  <c:v>39249.041666666584</c:v>
                </c:pt>
                <c:pt idx="74">
                  <c:v>39249.083333333336</c:v>
                </c:pt>
                <c:pt idx="75">
                  <c:v>39249.124999999993</c:v>
                </c:pt>
                <c:pt idx="76">
                  <c:v>39249.166666666584</c:v>
                </c:pt>
                <c:pt idx="77">
                  <c:v>39249.208333333336</c:v>
                </c:pt>
                <c:pt idx="78">
                  <c:v>39249.25</c:v>
                </c:pt>
                <c:pt idx="79">
                  <c:v>39249.291666666439</c:v>
                </c:pt>
                <c:pt idx="80">
                  <c:v>39249.333333333336</c:v>
                </c:pt>
                <c:pt idx="81">
                  <c:v>39249.375</c:v>
                </c:pt>
                <c:pt idx="82">
                  <c:v>39249.416666666664</c:v>
                </c:pt>
                <c:pt idx="83">
                  <c:v>39249.458333333343</c:v>
                </c:pt>
                <c:pt idx="84">
                  <c:v>39249.5</c:v>
                </c:pt>
                <c:pt idx="85">
                  <c:v>39249.541666666584</c:v>
                </c:pt>
                <c:pt idx="86">
                  <c:v>39249.583333333336</c:v>
                </c:pt>
                <c:pt idx="87">
                  <c:v>39249.624999999993</c:v>
                </c:pt>
                <c:pt idx="88">
                  <c:v>39249.666666666584</c:v>
                </c:pt>
                <c:pt idx="89">
                  <c:v>39249.708333333336</c:v>
                </c:pt>
                <c:pt idx="90">
                  <c:v>39249.75</c:v>
                </c:pt>
                <c:pt idx="91">
                  <c:v>39249.791666666439</c:v>
                </c:pt>
                <c:pt idx="92">
                  <c:v>39249.833333333336</c:v>
                </c:pt>
                <c:pt idx="93">
                  <c:v>39249.875</c:v>
                </c:pt>
                <c:pt idx="94">
                  <c:v>39249.916666666664</c:v>
                </c:pt>
                <c:pt idx="95">
                  <c:v>39249.958333333343</c:v>
                </c:pt>
                <c:pt idx="96">
                  <c:v>39250</c:v>
                </c:pt>
                <c:pt idx="97">
                  <c:v>39250.041666666584</c:v>
                </c:pt>
                <c:pt idx="98">
                  <c:v>39250.083333333336</c:v>
                </c:pt>
                <c:pt idx="99">
                  <c:v>39250.124999999993</c:v>
                </c:pt>
                <c:pt idx="100">
                  <c:v>39250.166666666584</c:v>
                </c:pt>
                <c:pt idx="101">
                  <c:v>39250.208333333336</c:v>
                </c:pt>
                <c:pt idx="102">
                  <c:v>39250.25</c:v>
                </c:pt>
                <c:pt idx="103">
                  <c:v>39250.291666666439</c:v>
                </c:pt>
                <c:pt idx="104">
                  <c:v>39250.333333333336</c:v>
                </c:pt>
                <c:pt idx="105">
                  <c:v>39250.375</c:v>
                </c:pt>
                <c:pt idx="106">
                  <c:v>39250.416666666664</c:v>
                </c:pt>
                <c:pt idx="107">
                  <c:v>39250.458333333343</c:v>
                </c:pt>
                <c:pt idx="108">
                  <c:v>39250.5</c:v>
                </c:pt>
                <c:pt idx="109">
                  <c:v>39250.541666666584</c:v>
                </c:pt>
                <c:pt idx="110">
                  <c:v>39250.583333333336</c:v>
                </c:pt>
                <c:pt idx="111">
                  <c:v>39250.624999999993</c:v>
                </c:pt>
                <c:pt idx="112">
                  <c:v>39250.666666666584</c:v>
                </c:pt>
                <c:pt idx="113">
                  <c:v>39250.708333333336</c:v>
                </c:pt>
                <c:pt idx="114">
                  <c:v>39250.75</c:v>
                </c:pt>
                <c:pt idx="115">
                  <c:v>39250.791666666439</c:v>
                </c:pt>
                <c:pt idx="116">
                  <c:v>39250.833333333336</c:v>
                </c:pt>
                <c:pt idx="117">
                  <c:v>39250.875</c:v>
                </c:pt>
                <c:pt idx="118">
                  <c:v>39250.916666666664</c:v>
                </c:pt>
                <c:pt idx="119">
                  <c:v>39250.958333333343</c:v>
                </c:pt>
                <c:pt idx="120">
                  <c:v>39251</c:v>
                </c:pt>
                <c:pt idx="121">
                  <c:v>39251.041666666584</c:v>
                </c:pt>
                <c:pt idx="122">
                  <c:v>39251.083333333336</c:v>
                </c:pt>
                <c:pt idx="123">
                  <c:v>39251.124999999993</c:v>
                </c:pt>
                <c:pt idx="124">
                  <c:v>39251.166666666584</c:v>
                </c:pt>
                <c:pt idx="125">
                  <c:v>39251.208333333336</c:v>
                </c:pt>
                <c:pt idx="126">
                  <c:v>39251.25</c:v>
                </c:pt>
                <c:pt idx="127">
                  <c:v>39251.291666666439</c:v>
                </c:pt>
                <c:pt idx="128">
                  <c:v>39251.333333333336</c:v>
                </c:pt>
                <c:pt idx="129">
                  <c:v>39251.375</c:v>
                </c:pt>
                <c:pt idx="130">
                  <c:v>39251.416666666664</c:v>
                </c:pt>
                <c:pt idx="131">
                  <c:v>39251.458333333343</c:v>
                </c:pt>
                <c:pt idx="132">
                  <c:v>39251.5</c:v>
                </c:pt>
                <c:pt idx="133">
                  <c:v>39251.541666666584</c:v>
                </c:pt>
                <c:pt idx="134">
                  <c:v>39251.583333333336</c:v>
                </c:pt>
                <c:pt idx="135">
                  <c:v>39251.624999999993</c:v>
                </c:pt>
                <c:pt idx="136">
                  <c:v>39251.666666666584</c:v>
                </c:pt>
                <c:pt idx="137">
                  <c:v>39251.708333333336</c:v>
                </c:pt>
                <c:pt idx="138">
                  <c:v>39251.75</c:v>
                </c:pt>
                <c:pt idx="139">
                  <c:v>39251.791666666439</c:v>
                </c:pt>
                <c:pt idx="140">
                  <c:v>39251.833333333336</c:v>
                </c:pt>
                <c:pt idx="141">
                  <c:v>39251.875</c:v>
                </c:pt>
                <c:pt idx="142">
                  <c:v>39251.916666666664</c:v>
                </c:pt>
                <c:pt idx="143">
                  <c:v>39251.958333333343</c:v>
                </c:pt>
              </c:numCache>
            </c:numRef>
          </c:xVal>
          <c:yVal>
            <c:numRef>
              <c:f>'[LOBO salinity and tides.xlsx]Data'!$H$951:$H$1094</c:f>
              <c:numCache>
                <c:formatCode>General</c:formatCode>
                <c:ptCount val="144"/>
                <c:pt idx="0">
                  <c:v>7.98</c:v>
                </c:pt>
                <c:pt idx="1">
                  <c:v>6.2</c:v>
                </c:pt>
                <c:pt idx="2">
                  <c:v>4.01</c:v>
                </c:pt>
                <c:pt idx="3">
                  <c:v>1.6300000000000001</c:v>
                </c:pt>
                <c:pt idx="4">
                  <c:v>-0.54</c:v>
                </c:pt>
                <c:pt idx="5">
                  <c:v>-1.72</c:v>
                </c:pt>
                <c:pt idx="6">
                  <c:v>-1.8800000000000001</c:v>
                </c:pt>
                <c:pt idx="7">
                  <c:v>-0.86000000000000065</c:v>
                </c:pt>
                <c:pt idx="8">
                  <c:v>0.54</c:v>
                </c:pt>
                <c:pt idx="9">
                  <c:v>2.3499999999999988</c:v>
                </c:pt>
                <c:pt idx="10">
                  <c:v>4.03</c:v>
                </c:pt>
                <c:pt idx="11">
                  <c:v>5.48</c:v>
                </c:pt>
                <c:pt idx="12">
                  <c:v>6.28</c:v>
                </c:pt>
                <c:pt idx="13">
                  <c:v>6.17</c:v>
                </c:pt>
                <c:pt idx="14">
                  <c:v>5.38</c:v>
                </c:pt>
                <c:pt idx="15">
                  <c:v>4.34</c:v>
                </c:pt>
                <c:pt idx="16">
                  <c:v>3.3699999999999997</c:v>
                </c:pt>
                <c:pt idx="17">
                  <c:v>2.82</c:v>
                </c:pt>
                <c:pt idx="18">
                  <c:v>3.12</c:v>
                </c:pt>
                <c:pt idx="19">
                  <c:v>4.03</c:v>
                </c:pt>
                <c:pt idx="20">
                  <c:v>5.3199999999999985</c:v>
                </c:pt>
                <c:pt idx="21">
                  <c:v>6.92</c:v>
                </c:pt>
                <c:pt idx="22">
                  <c:v>8.31</c:v>
                </c:pt>
                <c:pt idx="23">
                  <c:v>9.18</c:v>
                </c:pt>
                <c:pt idx="24">
                  <c:v>8.98</c:v>
                </c:pt>
                <c:pt idx="25">
                  <c:v>7.76</c:v>
                </c:pt>
                <c:pt idx="26">
                  <c:v>5.76</c:v>
                </c:pt>
                <c:pt idx="27">
                  <c:v>3.3699999999999997</c:v>
                </c:pt>
                <c:pt idx="28">
                  <c:v>0.82000000000000062</c:v>
                </c:pt>
                <c:pt idx="29">
                  <c:v>-1.3900000000000001</c:v>
                </c:pt>
                <c:pt idx="30">
                  <c:v>-2.48</c:v>
                </c:pt>
                <c:pt idx="31">
                  <c:v>-2.38</c:v>
                </c:pt>
                <c:pt idx="32">
                  <c:v>-1.35</c:v>
                </c:pt>
                <c:pt idx="33">
                  <c:v>0.42000000000000032</c:v>
                </c:pt>
                <c:pt idx="34">
                  <c:v>2.4</c:v>
                </c:pt>
                <c:pt idx="35">
                  <c:v>4.28</c:v>
                </c:pt>
                <c:pt idx="36">
                  <c:v>5.79</c:v>
                </c:pt>
                <c:pt idx="37">
                  <c:v>6.6099999999999985</c:v>
                </c:pt>
                <c:pt idx="38">
                  <c:v>6.49</c:v>
                </c:pt>
                <c:pt idx="39">
                  <c:v>5.64</c:v>
                </c:pt>
                <c:pt idx="40">
                  <c:v>4.51</c:v>
                </c:pt>
                <c:pt idx="41">
                  <c:v>3.54</c:v>
                </c:pt>
                <c:pt idx="42">
                  <c:v>3.12</c:v>
                </c:pt>
                <c:pt idx="43">
                  <c:v>3.42</c:v>
                </c:pt>
                <c:pt idx="44">
                  <c:v>4.4000000000000004</c:v>
                </c:pt>
                <c:pt idx="45">
                  <c:v>5.8599999999999985</c:v>
                </c:pt>
                <c:pt idx="46">
                  <c:v>7.46</c:v>
                </c:pt>
                <c:pt idx="47">
                  <c:v>8.81</c:v>
                </c:pt>
                <c:pt idx="48">
                  <c:v>9.5</c:v>
                </c:pt>
                <c:pt idx="49">
                  <c:v>9.0500000000000007</c:v>
                </c:pt>
                <c:pt idx="50">
                  <c:v>7.72</c:v>
                </c:pt>
                <c:pt idx="51">
                  <c:v>5.58</c:v>
                </c:pt>
                <c:pt idx="52">
                  <c:v>3.13</c:v>
                </c:pt>
                <c:pt idx="53">
                  <c:v>0.42000000000000032</c:v>
                </c:pt>
                <c:pt idx="54">
                  <c:v>-1.6500000000000001</c:v>
                </c:pt>
                <c:pt idx="55">
                  <c:v>-2.57</c:v>
                </c:pt>
                <c:pt idx="56">
                  <c:v>-2.19</c:v>
                </c:pt>
                <c:pt idx="57">
                  <c:v>-0.9</c:v>
                </c:pt>
                <c:pt idx="58">
                  <c:v>1.04</c:v>
                </c:pt>
                <c:pt idx="59">
                  <c:v>2.9899999999999998</c:v>
                </c:pt>
                <c:pt idx="60">
                  <c:v>4.79</c:v>
                </c:pt>
                <c:pt idx="61">
                  <c:v>6.26</c:v>
                </c:pt>
                <c:pt idx="62">
                  <c:v>7</c:v>
                </c:pt>
                <c:pt idx="63">
                  <c:v>6.67</c:v>
                </c:pt>
                <c:pt idx="64">
                  <c:v>5.6199999999999966</c:v>
                </c:pt>
                <c:pt idx="65">
                  <c:v>4.4400000000000004</c:v>
                </c:pt>
                <c:pt idx="66">
                  <c:v>3.4499999999999997</c:v>
                </c:pt>
                <c:pt idx="67">
                  <c:v>3.07</c:v>
                </c:pt>
                <c:pt idx="68">
                  <c:v>3.4899999999999998</c:v>
                </c:pt>
                <c:pt idx="69">
                  <c:v>4.5199999999999996</c:v>
                </c:pt>
                <c:pt idx="70">
                  <c:v>6.01</c:v>
                </c:pt>
                <c:pt idx="71">
                  <c:v>7.48</c:v>
                </c:pt>
                <c:pt idx="72">
                  <c:v>8.7800000000000011</c:v>
                </c:pt>
                <c:pt idx="73">
                  <c:v>9.25</c:v>
                </c:pt>
                <c:pt idx="74">
                  <c:v>8.5500000000000007</c:v>
                </c:pt>
                <c:pt idx="75">
                  <c:v>7.06</c:v>
                </c:pt>
                <c:pt idx="76">
                  <c:v>4.96</c:v>
                </c:pt>
                <c:pt idx="77">
                  <c:v>2.42</c:v>
                </c:pt>
                <c:pt idx="78">
                  <c:v>-0.19</c:v>
                </c:pt>
                <c:pt idx="79">
                  <c:v>-1.9800000000000042</c:v>
                </c:pt>
                <c:pt idx="80">
                  <c:v>-2.7600000000000002</c:v>
                </c:pt>
                <c:pt idx="81">
                  <c:v>-2.2000000000000002</c:v>
                </c:pt>
                <c:pt idx="82">
                  <c:v>-0.69000000000000061</c:v>
                </c:pt>
                <c:pt idx="83">
                  <c:v>1.28</c:v>
                </c:pt>
                <c:pt idx="84">
                  <c:v>3.22</c:v>
                </c:pt>
                <c:pt idx="85">
                  <c:v>4.99</c:v>
                </c:pt>
                <c:pt idx="86">
                  <c:v>6.31</c:v>
                </c:pt>
                <c:pt idx="87">
                  <c:v>6.7700000000000014</c:v>
                </c:pt>
                <c:pt idx="88">
                  <c:v>6.23</c:v>
                </c:pt>
                <c:pt idx="89">
                  <c:v>5.0999999999999996</c:v>
                </c:pt>
                <c:pt idx="90">
                  <c:v>3.94</c:v>
                </c:pt>
                <c:pt idx="91">
                  <c:v>3.02</c:v>
                </c:pt>
                <c:pt idx="92">
                  <c:v>2.75</c:v>
                </c:pt>
                <c:pt idx="93">
                  <c:v>3.19</c:v>
                </c:pt>
                <c:pt idx="94">
                  <c:v>4.3099999999999996</c:v>
                </c:pt>
                <c:pt idx="95">
                  <c:v>5.7700000000000014</c:v>
                </c:pt>
                <c:pt idx="96">
                  <c:v>7.25</c:v>
                </c:pt>
                <c:pt idx="97">
                  <c:v>8.34</c:v>
                </c:pt>
                <c:pt idx="98">
                  <c:v>8.6</c:v>
                </c:pt>
                <c:pt idx="99">
                  <c:v>7.7700000000000014</c:v>
                </c:pt>
                <c:pt idx="100">
                  <c:v>6.26</c:v>
                </c:pt>
                <c:pt idx="101">
                  <c:v>4.08</c:v>
                </c:pt>
                <c:pt idx="102">
                  <c:v>1.61</c:v>
                </c:pt>
                <c:pt idx="103">
                  <c:v>-0.85000000000000064</c:v>
                </c:pt>
                <c:pt idx="104">
                  <c:v>-2.29</c:v>
                </c:pt>
                <c:pt idx="105">
                  <c:v>-2.69</c:v>
                </c:pt>
                <c:pt idx="106">
                  <c:v>-1.84</c:v>
                </c:pt>
                <c:pt idx="107">
                  <c:v>-0.33000000000000124</c:v>
                </c:pt>
                <c:pt idx="108">
                  <c:v>1.6700000000000021</c:v>
                </c:pt>
                <c:pt idx="109">
                  <c:v>3.57</c:v>
                </c:pt>
                <c:pt idx="110">
                  <c:v>5.1499999999999995</c:v>
                </c:pt>
                <c:pt idx="111">
                  <c:v>6.29</c:v>
                </c:pt>
                <c:pt idx="112">
                  <c:v>6.49</c:v>
                </c:pt>
                <c:pt idx="113">
                  <c:v>5.81</c:v>
                </c:pt>
                <c:pt idx="114">
                  <c:v>4.6399999999999997</c:v>
                </c:pt>
                <c:pt idx="115">
                  <c:v>3.57</c:v>
                </c:pt>
                <c:pt idx="116">
                  <c:v>2.69</c:v>
                </c:pt>
                <c:pt idx="117">
                  <c:v>2.54</c:v>
                </c:pt>
                <c:pt idx="118">
                  <c:v>3.24</c:v>
                </c:pt>
                <c:pt idx="119">
                  <c:v>4.3199999999999985</c:v>
                </c:pt>
                <c:pt idx="120">
                  <c:v>5.6899999999999995</c:v>
                </c:pt>
                <c:pt idx="121">
                  <c:v>6.99</c:v>
                </c:pt>
                <c:pt idx="122">
                  <c:v>7.91</c:v>
                </c:pt>
                <c:pt idx="123">
                  <c:v>8.06</c:v>
                </c:pt>
                <c:pt idx="124">
                  <c:v>7.18</c:v>
                </c:pt>
                <c:pt idx="125">
                  <c:v>5.6099999999999985</c:v>
                </c:pt>
                <c:pt idx="126">
                  <c:v>3.44</c:v>
                </c:pt>
                <c:pt idx="127">
                  <c:v>1.1299999999999957</c:v>
                </c:pt>
                <c:pt idx="128">
                  <c:v>-0.99</c:v>
                </c:pt>
                <c:pt idx="129">
                  <c:v>-2.0499999999999998</c:v>
                </c:pt>
                <c:pt idx="130">
                  <c:v>-2.0699999999999998</c:v>
                </c:pt>
                <c:pt idx="131">
                  <c:v>-1.05</c:v>
                </c:pt>
                <c:pt idx="132">
                  <c:v>0.55000000000000004</c:v>
                </c:pt>
                <c:pt idx="133">
                  <c:v>2.3699999999999997</c:v>
                </c:pt>
                <c:pt idx="134">
                  <c:v>4.1899999999999995</c:v>
                </c:pt>
                <c:pt idx="135">
                  <c:v>5.64</c:v>
                </c:pt>
                <c:pt idx="136">
                  <c:v>6.49</c:v>
                </c:pt>
                <c:pt idx="137">
                  <c:v>6.49</c:v>
                </c:pt>
                <c:pt idx="138">
                  <c:v>5.7</c:v>
                </c:pt>
                <c:pt idx="139">
                  <c:v>4.51</c:v>
                </c:pt>
                <c:pt idx="140">
                  <c:v>3.46</c:v>
                </c:pt>
                <c:pt idx="141">
                  <c:v>2.7</c:v>
                </c:pt>
                <c:pt idx="142">
                  <c:v>2.72</c:v>
                </c:pt>
                <c:pt idx="143">
                  <c:v>3.3299999999999987</c:v>
                </c:pt>
              </c:numCache>
            </c:numRef>
          </c:yVal>
          <c:smooth val="1"/>
        </c:ser>
        <c:dLbls>
          <c:showLegendKey val="0"/>
          <c:showVal val="0"/>
          <c:showCatName val="0"/>
          <c:showSerName val="0"/>
          <c:showPercent val="0"/>
          <c:showBubbleSize val="0"/>
        </c:dLbls>
        <c:axId val="86647168"/>
        <c:axId val="86648704"/>
      </c:scatterChart>
      <c:scatterChart>
        <c:scatterStyle val="smoothMarker"/>
        <c:varyColors val="0"/>
        <c:ser>
          <c:idx val="1"/>
          <c:order val="1"/>
          <c:tx>
            <c:v>sal</c:v>
          </c:tx>
          <c:spPr>
            <a:ln w="50800">
              <a:solidFill>
                <a:srgbClr val="003399"/>
              </a:solidFill>
            </a:ln>
          </c:spPr>
          <c:marker>
            <c:symbol val="none"/>
          </c:marker>
          <c:xVal>
            <c:numRef>
              <c:f>'[LOBO salinity and tides.xlsx]Data'!$F$951:$F$975</c:f>
              <c:numCache>
                <c:formatCode>m/d/yyyy\ h:mm</c:formatCode>
                <c:ptCount val="25"/>
                <c:pt idx="0">
                  <c:v>39246</c:v>
                </c:pt>
                <c:pt idx="1">
                  <c:v>39246.041666666584</c:v>
                </c:pt>
                <c:pt idx="2">
                  <c:v>39246.083333333336</c:v>
                </c:pt>
                <c:pt idx="3">
                  <c:v>39246.124999999993</c:v>
                </c:pt>
                <c:pt idx="4">
                  <c:v>39246.166666666584</c:v>
                </c:pt>
                <c:pt idx="5">
                  <c:v>39246.208333333336</c:v>
                </c:pt>
                <c:pt idx="6">
                  <c:v>39246.25</c:v>
                </c:pt>
                <c:pt idx="7">
                  <c:v>39246.291666666439</c:v>
                </c:pt>
                <c:pt idx="8">
                  <c:v>39246.333333333336</c:v>
                </c:pt>
                <c:pt idx="9">
                  <c:v>39246.375</c:v>
                </c:pt>
                <c:pt idx="10">
                  <c:v>39246.416666666664</c:v>
                </c:pt>
                <c:pt idx="11">
                  <c:v>39246.458333333343</c:v>
                </c:pt>
                <c:pt idx="12">
                  <c:v>39246.5</c:v>
                </c:pt>
                <c:pt idx="13">
                  <c:v>39246.541666666584</c:v>
                </c:pt>
                <c:pt idx="14">
                  <c:v>39246.583333333336</c:v>
                </c:pt>
                <c:pt idx="15">
                  <c:v>39246.624999999993</c:v>
                </c:pt>
                <c:pt idx="16">
                  <c:v>39246.666666666584</c:v>
                </c:pt>
                <c:pt idx="17">
                  <c:v>39246.708333333336</c:v>
                </c:pt>
                <c:pt idx="18">
                  <c:v>39246.75</c:v>
                </c:pt>
                <c:pt idx="19">
                  <c:v>39246.791666666439</c:v>
                </c:pt>
                <c:pt idx="20">
                  <c:v>39246.833333333336</c:v>
                </c:pt>
                <c:pt idx="21">
                  <c:v>39246.875</c:v>
                </c:pt>
                <c:pt idx="22">
                  <c:v>39246.916666666664</c:v>
                </c:pt>
                <c:pt idx="23">
                  <c:v>39246.958333333343</c:v>
                </c:pt>
                <c:pt idx="24">
                  <c:v>39247</c:v>
                </c:pt>
              </c:numCache>
            </c:numRef>
          </c:xVal>
          <c:yVal>
            <c:numRef>
              <c:f>'[LOBO salinity and tides.xlsx]Data'!$G$951:$G$975</c:f>
              <c:numCache>
                <c:formatCode>General</c:formatCode>
                <c:ptCount val="25"/>
                <c:pt idx="0">
                  <c:v>32.701262295081953</c:v>
                </c:pt>
                <c:pt idx="1">
                  <c:v>32.695549180327944</c:v>
                </c:pt>
                <c:pt idx="2">
                  <c:v>32.365631147540903</c:v>
                </c:pt>
                <c:pt idx="3">
                  <c:v>31.979434426229446</c:v>
                </c:pt>
                <c:pt idx="4">
                  <c:v>31.413762295081877</c:v>
                </c:pt>
                <c:pt idx="5">
                  <c:v>31.635180327868831</c:v>
                </c:pt>
                <c:pt idx="6">
                  <c:v>31.713786885245781</c:v>
                </c:pt>
                <c:pt idx="7">
                  <c:v>31.35913114754095</c:v>
                </c:pt>
                <c:pt idx="8">
                  <c:v>30.909860655737702</c:v>
                </c:pt>
                <c:pt idx="9">
                  <c:v>30.987737704917865</c:v>
                </c:pt>
                <c:pt idx="10">
                  <c:v>31.185049180327713</c:v>
                </c:pt>
                <c:pt idx="11">
                  <c:v>31.585877049180286</c:v>
                </c:pt>
                <c:pt idx="12">
                  <c:v>32.167770491803196</c:v>
                </c:pt>
                <c:pt idx="13">
                  <c:v>32.319704918032748</c:v>
                </c:pt>
                <c:pt idx="14">
                  <c:v>32.664811475409749</c:v>
                </c:pt>
                <c:pt idx="15">
                  <c:v>32.581672131147378</c:v>
                </c:pt>
                <c:pt idx="16">
                  <c:v>32.295303278688571</c:v>
                </c:pt>
                <c:pt idx="17">
                  <c:v>32.269172131147513</c:v>
                </c:pt>
                <c:pt idx="18">
                  <c:v>32.298303278688621</c:v>
                </c:pt>
                <c:pt idx="19">
                  <c:v>32.393877049180247</c:v>
                </c:pt>
                <c:pt idx="20">
                  <c:v>32.423377049180303</c:v>
                </c:pt>
                <c:pt idx="21">
                  <c:v>32.458385245901603</c:v>
                </c:pt>
                <c:pt idx="22">
                  <c:v>32.483352459016139</c:v>
                </c:pt>
                <c:pt idx="23">
                  <c:v>32.518942622950917</c:v>
                </c:pt>
                <c:pt idx="24">
                  <c:v>32.757565573770329</c:v>
                </c:pt>
              </c:numCache>
            </c:numRef>
          </c:yVal>
          <c:smooth val="1"/>
        </c:ser>
        <c:dLbls>
          <c:showLegendKey val="0"/>
          <c:showVal val="0"/>
          <c:showCatName val="0"/>
          <c:showSerName val="0"/>
          <c:showPercent val="0"/>
          <c:showBubbleSize val="0"/>
        </c:dLbls>
        <c:axId val="86656896"/>
        <c:axId val="86654976"/>
      </c:scatterChart>
      <c:valAx>
        <c:axId val="86647168"/>
        <c:scaling>
          <c:orientation val="minMax"/>
          <c:max val="39247"/>
          <c:min val="39246"/>
        </c:scaling>
        <c:delete val="0"/>
        <c:axPos val="b"/>
        <c:numFmt formatCode="[$-409]h:mm\ AM/PM;@" sourceLinked="0"/>
        <c:majorTickMark val="out"/>
        <c:minorTickMark val="none"/>
        <c:tickLblPos val="nextTo"/>
        <c:spPr>
          <a:ln w="38100">
            <a:solidFill>
              <a:sysClr val="windowText" lastClr="000000"/>
            </a:solidFill>
          </a:ln>
        </c:spPr>
        <c:txPr>
          <a:bodyPr rot="-1020000"/>
          <a:lstStyle/>
          <a:p>
            <a:pPr>
              <a:defRPr sz="1600">
                <a:latin typeface="Trebuchet MS" pitchFamily="34" charset="0"/>
              </a:defRPr>
            </a:pPr>
            <a:endParaRPr lang="en-US"/>
          </a:p>
        </c:txPr>
        <c:crossAx val="86648704"/>
        <c:crossesAt val="-4"/>
        <c:crossBetween val="midCat"/>
        <c:majorUnit val="0.25"/>
      </c:valAx>
      <c:valAx>
        <c:axId val="86648704"/>
        <c:scaling>
          <c:orientation val="minMax"/>
        </c:scaling>
        <c:delete val="0"/>
        <c:axPos val="l"/>
        <c:title>
          <c:tx>
            <c:rich>
              <a:bodyPr rot="-5400000" vert="horz"/>
              <a:lstStyle/>
              <a:p>
                <a:pPr>
                  <a:defRPr sz="1600">
                    <a:solidFill>
                      <a:srgbClr val="FF6600"/>
                    </a:solidFill>
                    <a:latin typeface="Trebuchet MS" pitchFamily="34" charset="0"/>
                  </a:defRPr>
                </a:pPr>
                <a:r>
                  <a:rPr lang="en-US" sz="1600">
                    <a:solidFill>
                      <a:srgbClr val="FF6600"/>
                    </a:solidFill>
                    <a:latin typeface="Trebuchet MS" pitchFamily="34" charset="0"/>
                  </a:rPr>
                  <a:t>Tide Height (feet)</a:t>
                </a:r>
              </a:p>
            </c:rich>
          </c:tx>
          <c:overlay val="0"/>
        </c:title>
        <c:numFmt formatCode="General" sourceLinked="1"/>
        <c:majorTickMark val="out"/>
        <c:minorTickMark val="none"/>
        <c:tickLblPos val="nextTo"/>
        <c:spPr>
          <a:ln w="38100">
            <a:solidFill>
              <a:schemeClr val="tx1"/>
            </a:solidFill>
          </a:ln>
        </c:spPr>
        <c:txPr>
          <a:bodyPr/>
          <a:lstStyle/>
          <a:p>
            <a:pPr>
              <a:defRPr sz="1600">
                <a:latin typeface="Trebuchet MS" pitchFamily="34" charset="0"/>
              </a:defRPr>
            </a:pPr>
            <a:endParaRPr lang="en-US"/>
          </a:p>
        </c:txPr>
        <c:crossAx val="86647168"/>
        <c:crosses val="autoZero"/>
        <c:crossBetween val="midCat"/>
      </c:valAx>
      <c:valAx>
        <c:axId val="86654976"/>
        <c:scaling>
          <c:orientation val="minMax"/>
          <c:max val="33"/>
          <c:min val="30"/>
        </c:scaling>
        <c:delete val="0"/>
        <c:axPos val="r"/>
        <c:title>
          <c:tx>
            <c:rich>
              <a:bodyPr rot="-5400000" vert="horz"/>
              <a:lstStyle/>
              <a:p>
                <a:pPr>
                  <a:defRPr sz="1600">
                    <a:solidFill>
                      <a:srgbClr val="003399"/>
                    </a:solidFill>
                    <a:latin typeface="Trebuchet MS" pitchFamily="34" charset="0"/>
                  </a:defRPr>
                </a:pPr>
                <a:r>
                  <a:rPr lang="en-US" sz="1600">
                    <a:solidFill>
                      <a:srgbClr val="003399"/>
                    </a:solidFill>
                    <a:latin typeface="Trebuchet MS" pitchFamily="34" charset="0"/>
                  </a:rPr>
                  <a:t>Salinity (PSU)</a:t>
                </a:r>
              </a:p>
            </c:rich>
          </c:tx>
          <c:overlay val="0"/>
        </c:title>
        <c:numFmt formatCode="General" sourceLinked="1"/>
        <c:majorTickMark val="out"/>
        <c:minorTickMark val="none"/>
        <c:tickLblPos val="nextTo"/>
        <c:spPr>
          <a:ln w="38100">
            <a:solidFill>
              <a:schemeClr val="tx1"/>
            </a:solidFill>
          </a:ln>
        </c:spPr>
        <c:txPr>
          <a:bodyPr/>
          <a:lstStyle/>
          <a:p>
            <a:pPr>
              <a:defRPr sz="1600">
                <a:latin typeface="Trebuchet MS" pitchFamily="34" charset="0"/>
              </a:defRPr>
            </a:pPr>
            <a:endParaRPr lang="en-US"/>
          </a:p>
        </c:txPr>
        <c:crossAx val="86656896"/>
        <c:crosses val="max"/>
        <c:crossBetween val="midCat"/>
        <c:majorUnit val="1"/>
      </c:valAx>
      <c:valAx>
        <c:axId val="86656896"/>
        <c:scaling>
          <c:orientation val="minMax"/>
        </c:scaling>
        <c:delete val="1"/>
        <c:axPos val="b"/>
        <c:numFmt formatCode="m/d/yyyy\ h:mm" sourceLinked="1"/>
        <c:majorTickMark val="out"/>
        <c:minorTickMark val="none"/>
        <c:tickLblPos val="none"/>
        <c:crossAx val="86654976"/>
        <c:crosses val="autoZero"/>
        <c:crossBetween val="midCat"/>
      </c:valAx>
      <c:spPr>
        <a:ln w="38100">
          <a:solidFill>
            <a:sysClr val="windowText" lastClr="000000"/>
          </a:solidFill>
        </a:ln>
      </c:spPr>
    </c:plotArea>
    <c:plotVisOnly val="1"/>
    <c:dispBlanksAs val="gap"/>
    <c:showDLblsOverMax val="0"/>
  </c:chart>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1800">
                <a:latin typeface="Trebuchet MS" pitchFamily="34" charset="0"/>
              </a:defRPr>
            </a:pPr>
            <a:r>
              <a:rPr lang="en-US" sz="1800">
                <a:latin typeface="Trebuchet MS" pitchFamily="34" charset="0"/>
              </a:rPr>
              <a:t>Tidal Cycle for June 13, 2007</a:t>
            </a:r>
          </a:p>
        </c:rich>
      </c:tx>
      <c:overlay val="0"/>
    </c:title>
    <c:autoTitleDeleted val="0"/>
    <c:plotArea>
      <c:layout>
        <c:manualLayout>
          <c:layoutTarget val="inner"/>
          <c:xMode val="edge"/>
          <c:yMode val="edge"/>
          <c:x val="0.15579909957065194"/>
          <c:y val="0.13987060509001967"/>
          <c:w val="0.76938576184848861"/>
          <c:h val="0.59334149384246559"/>
        </c:manualLayout>
      </c:layout>
      <c:scatterChart>
        <c:scatterStyle val="smoothMarker"/>
        <c:varyColors val="0"/>
        <c:ser>
          <c:idx val="0"/>
          <c:order val="0"/>
          <c:spPr>
            <a:ln w="50800">
              <a:solidFill>
                <a:srgbClr val="FF6600"/>
              </a:solidFill>
            </a:ln>
          </c:spPr>
          <c:marker>
            <c:symbol val="none"/>
          </c:marker>
          <c:xVal>
            <c:numRef>
              <c:f>'[LOBO salinity and tides.xlsx]Data'!$F$951:$F$1094</c:f>
              <c:numCache>
                <c:formatCode>m/d/yyyy\ h:mm</c:formatCode>
                <c:ptCount val="144"/>
                <c:pt idx="0">
                  <c:v>39246</c:v>
                </c:pt>
                <c:pt idx="1">
                  <c:v>39246.041666666584</c:v>
                </c:pt>
                <c:pt idx="2">
                  <c:v>39246.083333333336</c:v>
                </c:pt>
                <c:pt idx="3">
                  <c:v>39246.124999999993</c:v>
                </c:pt>
                <c:pt idx="4">
                  <c:v>39246.166666666584</c:v>
                </c:pt>
                <c:pt idx="5">
                  <c:v>39246.208333333336</c:v>
                </c:pt>
                <c:pt idx="6">
                  <c:v>39246.25</c:v>
                </c:pt>
                <c:pt idx="7">
                  <c:v>39246.291666666177</c:v>
                </c:pt>
                <c:pt idx="8">
                  <c:v>39246.333333333336</c:v>
                </c:pt>
                <c:pt idx="9">
                  <c:v>39246.375</c:v>
                </c:pt>
                <c:pt idx="10">
                  <c:v>39246.416666666664</c:v>
                </c:pt>
                <c:pt idx="11">
                  <c:v>39246.458333333343</c:v>
                </c:pt>
                <c:pt idx="12">
                  <c:v>39246.5</c:v>
                </c:pt>
                <c:pt idx="13">
                  <c:v>39246.541666666584</c:v>
                </c:pt>
                <c:pt idx="14">
                  <c:v>39246.583333333336</c:v>
                </c:pt>
                <c:pt idx="15">
                  <c:v>39246.624999999993</c:v>
                </c:pt>
                <c:pt idx="16">
                  <c:v>39246.666666666584</c:v>
                </c:pt>
                <c:pt idx="17">
                  <c:v>39246.708333333336</c:v>
                </c:pt>
                <c:pt idx="18">
                  <c:v>39246.75</c:v>
                </c:pt>
                <c:pt idx="19">
                  <c:v>39246.791666666177</c:v>
                </c:pt>
                <c:pt idx="20">
                  <c:v>39246.833333333336</c:v>
                </c:pt>
                <c:pt idx="21">
                  <c:v>39246.875</c:v>
                </c:pt>
                <c:pt idx="22">
                  <c:v>39246.916666666664</c:v>
                </c:pt>
                <c:pt idx="23">
                  <c:v>39246.958333333343</c:v>
                </c:pt>
                <c:pt idx="24">
                  <c:v>39247</c:v>
                </c:pt>
                <c:pt idx="25">
                  <c:v>39247.041666666584</c:v>
                </c:pt>
                <c:pt idx="26">
                  <c:v>39247.083333333336</c:v>
                </c:pt>
                <c:pt idx="27">
                  <c:v>39247.124999999993</c:v>
                </c:pt>
                <c:pt idx="28">
                  <c:v>39247.166666666584</c:v>
                </c:pt>
                <c:pt idx="29">
                  <c:v>39247.208333333336</c:v>
                </c:pt>
                <c:pt idx="30">
                  <c:v>39247.25</c:v>
                </c:pt>
                <c:pt idx="31">
                  <c:v>39247.291666666177</c:v>
                </c:pt>
                <c:pt idx="32">
                  <c:v>39247.333333333336</c:v>
                </c:pt>
                <c:pt idx="33">
                  <c:v>39247.375</c:v>
                </c:pt>
                <c:pt idx="34">
                  <c:v>39247.416666666664</c:v>
                </c:pt>
                <c:pt idx="35">
                  <c:v>39247.458333333343</c:v>
                </c:pt>
                <c:pt idx="36">
                  <c:v>39247.5</c:v>
                </c:pt>
                <c:pt idx="37">
                  <c:v>39247.541666666584</c:v>
                </c:pt>
                <c:pt idx="38">
                  <c:v>39247.583333333336</c:v>
                </c:pt>
                <c:pt idx="39">
                  <c:v>39247.624999999993</c:v>
                </c:pt>
                <c:pt idx="40">
                  <c:v>39247.666666666584</c:v>
                </c:pt>
                <c:pt idx="41">
                  <c:v>39247.708333333336</c:v>
                </c:pt>
                <c:pt idx="42">
                  <c:v>39247.75</c:v>
                </c:pt>
                <c:pt idx="43">
                  <c:v>39247.791666666177</c:v>
                </c:pt>
                <c:pt idx="44">
                  <c:v>39247.833333333336</c:v>
                </c:pt>
                <c:pt idx="45">
                  <c:v>39247.875</c:v>
                </c:pt>
                <c:pt idx="46">
                  <c:v>39247.916666666664</c:v>
                </c:pt>
                <c:pt idx="47">
                  <c:v>39247.958333333343</c:v>
                </c:pt>
                <c:pt idx="48">
                  <c:v>39248</c:v>
                </c:pt>
                <c:pt idx="49">
                  <c:v>39248.041666666584</c:v>
                </c:pt>
                <c:pt idx="50">
                  <c:v>39248.083333333336</c:v>
                </c:pt>
                <c:pt idx="51">
                  <c:v>39248.124999999993</c:v>
                </c:pt>
                <c:pt idx="52">
                  <c:v>39248.166666666584</c:v>
                </c:pt>
                <c:pt idx="53">
                  <c:v>39248.208333333336</c:v>
                </c:pt>
                <c:pt idx="54">
                  <c:v>39248.25</c:v>
                </c:pt>
                <c:pt idx="55">
                  <c:v>39248.291666666177</c:v>
                </c:pt>
                <c:pt idx="56">
                  <c:v>39248.333333333336</c:v>
                </c:pt>
                <c:pt idx="57">
                  <c:v>39248.375</c:v>
                </c:pt>
                <c:pt idx="58">
                  <c:v>39248.416666666664</c:v>
                </c:pt>
                <c:pt idx="59">
                  <c:v>39248.458333333343</c:v>
                </c:pt>
                <c:pt idx="60">
                  <c:v>39248.5</c:v>
                </c:pt>
                <c:pt idx="61">
                  <c:v>39248.541666666584</c:v>
                </c:pt>
                <c:pt idx="62">
                  <c:v>39248.583333333336</c:v>
                </c:pt>
                <c:pt idx="63">
                  <c:v>39248.624999999993</c:v>
                </c:pt>
                <c:pt idx="64">
                  <c:v>39248.666666666584</c:v>
                </c:pt>
                <c:pt idx="65">
                  <c:v>39248.708333333336</c:v>
                </c:pt>
                <c:pt idx="66">
                  <c:v>39248.75</c:v>
                </c:pt>
                <c:pt idx="67">
                  <c:v>39248.791666666177</c:v>
                </c:pt>
                <c:pt idx="68">
                  <c:v>39248.833333333336</c:v>
                </c:pt>
                <c:pt idx="69">
                  <c:v>39248.875</c:v>
                </c:pt>
                <c:pt idx="70">
                  <c:v>39248.916666666664</c:v>
                </c:pt>
                <c:pt idx="71">
                  <c:v>39248.958333333343</c:v>
                </c:pt>
                <c:pt idx="72">
                  <c:v>39249</c:v>
                </c:pt>
                <c:pt idx="73">
                  <c:v>39249.041666666584</c:v>
                </c:pt>
                <c:pt idx="74">
                  <c:v>39249.083333333336</c:v>
                </c:pt>
                <c:pt idx="75">
                  <c:v>39249.124999999993</c:v>
                </c:pt>
                <c:pt idx="76">
                  <c:v>39249.166666666584</c:v>
                </c:pt>
                <c:pt idx="77">
                  <c:v>39249.208333333336</c:v>
                </c:pt>
                <c:pt idx="78">
                  <c:v>39249.25</c:v>
                </c:pt>
                <c:pt idx="79">
                  <c:v>39249.291666666177</c:v>
                </c:pt>
                <c:pt idx="80">
                  <c:v>39249.333333333336</c:v>
                </c:pt>
                <c:pt idx="81">
                  <c:v>39249.375</c:v>
                </c:pt>
                <c:pt idx="82">
                  <c:v>39249.416666666664</c:v>
                </c:pt>
                <c:pt idx="83">
                  <c:v>39249.458333333343</c:v>
                </c:pt>
                <c:pt idx="84">
                  <c:v>39249.5</c:v>
                </c:pt>
                <c:pt idx="85">
                  <c:v>39249.541666666584</c:v>
                </c:pt>
                <c:pt idx="86">
                  <c:v>39249.583333333336</c:v>
                </c:pt>
                <c:pt idx="87">
                  <c:v>39249.624999999993</c:v>
                </c:pt>
                <c:pt idx="88">
                  <c:v>39249.666666666584</c:v>
                </c:pt>
                <c:pt idx="89">
                  <c:v>39249.708333333336</c:v>
                </c:pt>
                <c:pt idx="90">
                  <c:v>39249.75</c:v>
                </c:pt>
                <c:pt idx="91">
                  <c:v>39249.791666666177</c:v>
                </c:pt>
                <c:pt idx="92">
                  <c:v>39249.833333333336</c:v>
                </c:pt>
                <c:pt idx="93">
                  <c:v>39249.875</c:v>
                </c:pt>
                <c:pt idx="94">
                  <c:v>39249.916666666664</c:v>
                </c:pt>
                <c:pt idx="95">
                  <c:v>39249.958333333343</c:v>
                </c:pt>
                <c:pt idx="96">
                  <c:v>39250</c:v>
                </c:pt>
                <c:pt idx="97">
                  <c:v>39250.041666666584</c:v>
                </c:pt>
                <c:pt idx="98">
                  <c:v>39250.083333333336</c:v>
                </c:pt>
                <c:pt idx="99">
                  <c:v>39250.124999999993</c:v>
                </c:pt>
                <c:pt idx="100">
                  <c:v>39250.166666666584</c:v>
                </c:pt>
                <c:pt idx="101">
                  <c:v>39250.208333333336</c:v>
                </c:pt>
                <c:pt idx="102">
                  <c:v>39250.25</c:v>
                </c:pt>
                <c:pt idx="103">
                  <c:v>39250.291666666177</c:v>
                </c:pt>
                <c:pt idx="104">
                  <c:v>39250.333333333336</c:v>
                </c:pt>
                <c:pt idx="105">
                  <c:v>39250.375</c:v>
                </c:pt>
                <c:pt idx="106">
                  <c:v>39250.416666666664</c:v>
                </c:pt>
                <c:pt idx="107">
                  <c:v>39250.458333333343</c:v>
                </c:pt>
                <c:pt idx="108">
                  <c:v>39250.5</c:v>
                </c:pt>
                <c:pt idx="109">
                  <c:v>39250.541666666584</c:v>
                </c:pt>
                <c:pt idx="110">
                  <c:v>39250.583333333336</c:v>
                </c:pt>
                <c:pt idx="111">
                  <c:v>39250.624999999993</c:v>
                </c:pt>
                <c:pt idx="112">
                  <c:v>39250.666666666584</c:v>
                </c:pt>
                <c:pt idx="113">
                  <c:v>39250.708333333336</c:v>
                </c:pt>
                <c:pt idx="114">
                  <c:v>39250.75</c:v>
                </c:pt>
                <c:pt idx="115">
                  <c:v>39250.791666666177</c:v>
                </c:pt>
                <c:pt idx="116">
                  <c:v>39250.833333333336</c:v>
                </c:pt>
                <c:pt idx="117">
                  <c:v>39250.875</c:v>
                </c:pt>
                <c:pt idx="118">
                  <c:v>39250.916666666664</c:v>
                </c:pt>
                <c:pt idx="119">
                  <c:v>39250.958333333343</c:v>
                </c:pt>
                <c:pt idx="120">
                  <c:v>39251</c:v>
                </c:pt>
                <c:pt idx="121">
                  <c:v>39251.041666666584</c:v>
                </c:pt>
                <c:pt idx="122">
                  <c:v>39251.083333333336</c:v>
                </c:pt>
                <c:pt idx="123">
                  <c:v>39251.124999999993</c:v>
                </c:pt>
                <c:pt idx="124">
                  <c:v>39251.166666666584</c:v>
                </c:pt>
                <c:pt idx="125">
                  <c:v>39251.208333333336</c:v>
                </c:pt>
                <c:pt idx="126">
                  <c:v>39251.25</c:v>
                </c:pt>
                <c:pt idx="127">
                  <c:v>39251.291666666177</c:v>
                </c:pt>
                <c:pt idx="128">
                  <c:v>39251.333333333336</c:v>
                </c:pt>
                <c:pt idx="129">
                  <c:v>39251.375</c:v>
                </c:pt>
                <c:pt idx="130">
                  <c:v>39251.416666666664</c:v>
                </c:pt>
                <c:pt idx="131">
                  <c:v>39251.458333333343</c:v>
                </c:pt>
                <c:pt idx="132">
                  <c:v>39251.5</c:v>
                </c:pt>
                <c:pt idx="133">
                  <c:v>39251.541666666584</c:v>
                </c:pt>
                <c:pt idx="134">
                  <c:v>39251.583333333336</c:v>
                </c:pt>
                <c:pt idx="135">
                  <c:v>39251.624999999993</c:v>
                </c:pt>
                <c:pt idx="136">
                  <c:v>39251.666666666584</c:v>
                </c:pt>
                <c:pt idx="137">
                  <c:v>39251.708333333336</c:v>
                </c:pt>
                <c:pt idx="138">
                  <c:v>39251.75</c:v>
                </c:pt>
                <c:pt idx="139">
                  <c:v>39251.791666666177</c:v>
                </c:pt>
                <c:pt idx="140">
                  <c:v>39251.833333333336</c:v>
                </c:pt>
                <c:pt idx="141">
                  <c:v>39251.875</c:v>
                </c:pt>
                <c:pt idx="142">
                  <c:v>39251.916666666664</c:v>
                </c:pt>
                <c:pt idx="143">
                  <c:v>39251.958333333343</c:v>
                </c:pt>
              </c:numCache>
            </c:numRef>
          </c:xVal>
          <c:yVal>
            <c:numRef>
              <c:f>'[LOBO salinity and tides.xlsx]Data'!$H$951:$H$1094</c:f>
              <c:numCache>
                <c:formatCode>General</c:formatCode>
                <c:ptCount val="144"/>
                <c:pt idx="0">
                  <c:v>7.98</c:v>
                </c:pt>
                <c:pt idx="1">
                  <c:v>6.2</c:v>
                </c:pt>
                <c:pt idx="2">
                  <c:v>4.01</c:v>
                </c:pt>
                <c:pt idx="3">
                  <c:v>1.6300000000000001</c:v>
                </c:pt>
                <c:pt idx="4">
                  <c:v>-0.54</c:v>
                </c:pt>
                <c:pt idx="5">
                  <c:v>-1.7200000000000004</c:v>
                </c:pt>
                <c:pt idx="6">
                  <c:v>-1.8800000000000001</c:v>
                </c:pt>
                <c:pt idx="7">
                  <c:v>-0.86000000000000065</c:v>
                </c:pt>
                <c:pt idx="8">
                  <c:v>0.54</c:v>
                </c:pt>
                <c:pt idx="9">
                  <c:v>2.3499999999999988</c:v>
                </c:pt>
                <c:pt idx="10">
                  <c:v>4.03</c:v>
                </c:pt>
                <c:pt idx="11">
                  <c:v>5.48</c:v>
                </c:pt>
                <c:pt idx="12">
                  <c:v>6.28</c:v>
                </c:pt>
                <c:pt idx="13">
                  <c:v>6.17</c:v>
                </c:pt>
                <c:pt idx="14">
                  <c:v>5.38</c:v>
                </c:pt>
                <c:pt idx="15">
                  <c:v>4.34</c:v>
                </c:pt>
                <c:pt idx="16">
                  <c:v>3.3699999999999997</c:v>
                </c:pt>
                <c:pt idx="17">
                  <c:v>2.82</c:v>
                </c:pt>
                <c:pt idx="18">
                  <c:v>3.12</c:v>
                </c:pt>
                <c:pt idx="19">
                  <c:v>4.03</c:v>
                </c:pt>
                <c:pt idx="20">
                  <c:v>5.3199999999999985</c:v>
                </c:pt>
                <c:pt idx="21">
                  <c:v>6.92</c:v>
                </c:pt>
                <c:pt idx="22">
                  <c:v>8.31</c:v>
                </c:pt>
                <c:pt idx="23">
                  <c:v>9.18</c:v>
                </c:pt>
                <c:pt idx="24">
                  <c:v>8.98</c:v>
                </c:pt>
                <c:pt idx="25">
                  <c:v>7.76</c:v>
                </c:pt>
                <c:pt idx="26">
                  <c:v>5.76</c:v>
                </c:pt>
                <c:pt idx="27">
                  <c:v>3.3699999999999997</c:v>
                </c:pt>
                <c:pt idx="28">
                  <c:v>0.82000000000000062</c:v>
                </c:pt>
                <c:pt idx="29">
                  <c:v>-1.3900000000000001</c:v>
                </c:pt>
                <c:pt idx="30">
                  <c:v>-2.48</c:v>
                </c:pt>
                <c:pt idx="31">
                  <c:v>-2.38</c:v>
                </c:pt>
                <c:pt idx="32">
                  <c:v>-1.35</c:v>
                </c:pt>
                <c:pt idx="33">
                  <c:v>0.42000000000000032</c:v>
                </c:pt>
                <c:pt idx="34">
                  <c:v>2.4</c:v>
                </c:pt>
                <c:pt idx="35">
                  <c:v>4.28</c:v>
                </c:pt>
                <c:pt idx="36">
                  <c:v>5.79</c:v>
                </c:pt>
                <c:pt idx="37">
                  <c:v>6.6099999999999985</c:v>
                </c:pt>
                <c:pt idx="38">
                  <c:v>6.49</c:v>
                </c:pt>
                <c:pt idx="39">
                  <c:v>5.64</c:v>
                </c:pt>
                <c:pt idx="40">
                  <c:v>4.51</c:v>
                </c:pt>
                <c:pt idx="41">
                  <c:v>3.54</c:v>
                </c:pt>
                <c:pt idx="42">
                  <c:v>3.12</c:v>
                </c:pt>
                <c:pt idx="43">
                  <c:v>3.42</c:v>
                </c:pt>
                <c:pt idx="44">
                  <c:v>4.4000000000000004</c:v>
                </c:pt>
                <c:pt idx="45">
                  <c:v>5.8599999999999985</c:v>
                </c:pt>
                <c:pt idx="46">
                  <c:v>7.46</c:v>
                </c:pt>
                <c:pt idx="47">
                  <c:v>8.81</c:v>
                </c:pt>
                <c:pt idx="48">
                  <c:v>9.5</c:v>
                </c:pt>
                <c:pt idx="49">
                  <c:v>9.0500000000000007</c:v>
                </c:pt>
                <c:pt idx="50">
                  <c:v>7.72</c:v>
                </c:pt>
                <c:pt idx="51">
                  <c:v>5.58</c:v>
                </c:pt>
                <c:pt idx="52">
                  <c:v>3.13</c:v>
                </c:pt>
                <c:pt idx="53">
                  <c:v>0.42000000000000032</c:v>
                </c:pt>
                <c:pt idx="54">
                  <c:v>-1.6500000000000001</c:v>
                </c:pt>
                <c:pt idx="55">
                  <c:v>-2.57</c:v>
                </c:pt>
                <c:pt idx="56">
                  <c:v>-2.19</c:v>
                </c:pt>
                <c:pt idx="57">
                  <c:v>-0.9</c:v>
                </c:pt>
                <c:pt idx="58">
                  <c:v>1.04</c:v>
                </c:pt>
                <c:pt idx="59">
                  <c:v>2.9899999999999998</c:v>
                </c:pt>
                <c:pt idx="60">
                  <c:v>4.79</c:v>
                </c:pt>
                <c:pt idx="61">
                  <c:v>6.26</c:v>
                </c:pt>
                <c:pt idx="62">
                  <c:v>7</c:v>
                </c:pt>
                <c:pt idx="63">
                  <c:v>6.67</c:v>
                </c:pt>
                <c:pt idx="64">
                  <c:v>5.6199999999999966</c:v>
                </c:pt>
                <c:pt idx="65">
                  <c:v>4.4400000000000004</c:v>
                </c:pt>
                <c:pt idx="66">
                  <c:v>3.4499999999999997</c:v>
                </c:pt>
                <c:pt idx="67">
                  <c:v>3.07</c:v>
                </c:pt>
                <c:pt idx="68">
                  <c:v>3.4899999999999998</c:v>
                </c:pt>
                <c:pt idx="69">
                  <c:v>4.5199999999999996</c:v>
                </c:pt>
                <c:pt idx="70">
                  <c:v>6.01</c:v>
                </c:pt>
                <c:pt idx="71">
                  <c:v>7.48</c:v>
                </c:pt>
                <c:pt idx="72">
                  <c:v>8.7800000000000011</c:v>
                </c:pt>
                <c:pt idx="73">
                  <c:v>9.25</c:v>
                </c:pt>
                <c:pt idx="74">
                  <c:v>8.5500000000000007</c:v>
                </c:pt>
                <c:pt idx="75">
                  <c:v>7.06</c:v>
                </c:pt>
                <c:pt idx="76">
                  <c:v>4.96</c:v>
                </c:pt>
                <c:pt idx="77">
                  <c:v>2.42</c:v>
                </c:pt>
                <c:pt idx="78">
                  <c:v>-0.19000000000000006</c:v>
                </c:pt>
                <c:pt idx="79">
                  <c:v>-1.9800000000000082</c:v>
                </c:pt>
                <c:pt idx="80">
                  <c:v>-2.7600000000000002</c:v>
                </c:pt>
                <c:pt idx="81">
                  <c:v>-2.2000000000000002</c:v>
                </c:pt>
                <c:pt idx="82">
                  <c:v>-0.69000000000000061</c:v>
                </c:pt>
                <c:pt idx="83">
                  <c:v>1.28</c:v>
                </c:pt>
                <c:pt idx="84">
                  <c:v>3.22</c:v>
                </c:pt>
                <c:pt idx="85">
                  <c:v>4.99</c:v>
                </c:pt>
                <c:pt idx="86">
                  <c:v>6.31</c:v>
                </c:pt>
                <c:pt idx="87">
                  <c:v>6.7700000000000014</c:v>
                </c:pt>
                <c:pt idx="88">
                  <c:v>6.23</c:v>
                </c:pt>
                <c:pt idx="89">
                  <c:v>5.0999999999999996</c:v>
                </c:pt>
                <c:pt idx="90">
                  <c:v>3.94</c:v>
                </c:pt>
                <c:pt idx="91">
                  <c:v>3.02</c:v>
                </c:pt>
                <c:pt idx="92">
                  <c:v>2.75</c:v>
                </c:pt>
                <c:pt idx="93">
                  <c:v>3.19</c:v>
                </c:pt>
                <c:pt idx="94">
                  <c:v>4.3099999999999996</c:v>
                </c:pt>
                <c:pt idx="95">
                  <c:v>5.7700000000000014</c:v>
                </c:pt>
                <c:pt idx="96">
                  <c:v>7.25</c:v>
                </c:pt>
                <c:pt idx="97">
                  <c:v>8.34</c:v>
                </c:pt>
                <c:pt idx="98">
                  <c:v>8.6</c:v>
                </c:pt>
                <c:pt idx="99">
                  <c:v>7.7700000000000014</c:v>
                </c:pt>
                <c:pt idx="100">
                  <c:v>6.26</c:v>
                </c:pt>
                <c:pt idx="101">
                  <c:v>4.08</c:v>
                </c:pt>
                <c:pt idx="102">
                  <c:v>1.61</c:v>
                </c:pt>
                <c:pt idx="103">
                  <c:v>-0.85000000000000064</c:v>
                </c:pt>
                <c:pt idx="104">
                  <c:v>-2.29</c:v>
                </c:pt>
                <c:pt idx="105">
                  <c:v>-2.69</c:v>
                </c:pt>
                <c:pt idx="106">
                  <c:v>-1.84</c:v>
                </c:pt>
                <c:pt idx="107">
                  <c:v>-0.33000000000000246</c:v>
                </c:pt>
                <c:pt idx="108">
                  <c:v>1.6700000000000021</c:v>
                </c:pt>
                <c:pt idx="109">
                  <c:v>3.57</c:v>
                </c:pt>
                <c:pt idx="110">
                  <c:v>5.1499999999999995</c:v>
                </c:pt>
                <c:pt idx="111">
                  <c:v>6.29</c:v>
                </c:pt>
                <c:pt idx="112">
                  <c:v>6.49</c:v>
                </c:pt>
                <c:pt idx="113">
                  <c:v>5.81</c:v>
                </c:pt>
                <c:pt idx="114">
                  <c:v>4.6399999999999997</c:v>
                </c:pt>
                <c:pt idx="115">
                  <c:v>3.57</c:v>
                </c:pt>
                <c:pt idx="116">
                  <c:v>2.69</c:v>
                </c:pt>
                <c:pt idx="117">
                  <c:v>2.54</c:v>
                </c:pt>
                <c:pt idx="118">
                  <c:v>3.24</c:v>
                </c:pt>
                <c:pt idx="119">
                  <c:v>4.3199999999999985</c:v>
                </c:pt>
                <c:pt idx="120">
                  <c:v>5.6899999999999995</c:v>
                </c:pt>
                <c:pt idx="121">
                  <c:v>6.99</c:v>
                </c:pt>
                <c:pt idx="122">
                  <c:v>7.91</c:v>
                </c:pt>
                <c:pt idx="123">
                  <c:v>8.06</c:v>
                </c:pt>
                <c:pt idx="124">
                  <c:v>7.18</c:v>
                </c:pt>
                <c:pt idx="125">
                  <c:v>5.6099999999999985</c:v>
                </c:pt>
                <c:pt idx="126">
                  <c:v>3.44</c:v>
                </c:pt>
                <c:pt idx="127">
                  <c:v>1.1299999999999912</c:v>
                </c:pt>
                <c:pt idx="128">
                  <c:v>-0.99</c:v>
                </c:pt>
                <c:pt idx="129">
                  <c:v>-2.0499999999999998</c:v>
                </c:pt>
                <c:pt idx="130">
                  <c:v>-2.0699999999999998</c:v>
                </c:pt>
                <c:pt idx="131">
                  <c:v>-1.05</c:v>
                </c:pt>
                <c:pt idx="132">
                  <c:v>0.55000000000000004</c:v>
                </c:pt>
                <c:pt idx="133">
                  <c:v>2.3699999999999997</c:v>
                </c:pt>
                <c:pt idx="134">
                  <c:v>4.1899999999999995</c:v>
                </c:pt>
                <c:pt idx="135">
                  <c:v>5.64</c:v>
                </c:pt>
                <c:pt idx="136">
                  <c:v>6.49</c:v>
                </c:pt>
                <c:pt idx="137">
                  <c:v>6.49</c:v>
                </c:pt>
                <c:pt idx="138">
                  <c:v>5.7</c:v>
                </c:pt>
                <c:pt idx="139">
                  <c:v>4.51</c:v>
                </c:pt>
                <c:pt idx="140">
                  <c:v>3.46</c:v>
                </c:pt>
                <c:pt idx="141">
                  <c:v>2.7</c:v>
                </c:pt>
                <c:pt idx="142">
                  <c:v>2.72</c:v>
                </c:pt>
                <c:pt idx="143">
                  <c:v>3.3299999999999987</c:v>
                </c:pt>
              </c:numCache>
            </c:numRef>
          </c:yVal>
          <c:smooth val="1"/>
        </c:ser>
        <c:dLbls>
          <c:showLegendKey val="0"/>
          <c:showVal val="0"/>
          <c:showCatName val="0"/>
          <c:showSerName val="0"/>
          <c:showPercent val="0"/>
          <c:showBubbleSize val="0"/>
        </c:dLbls>
        <c:axId val="47708800"/>
        <c:axId val="81985920"/>
      </c:scatterChart>
      <c:valAx>
        <c:axId val="47708800"/>
        <c:scaling>
          <c:orientation val="minMax"/>
          <c:max val="39247"/>
          <c:min val="39246"/>
        </c:scaling>
        <c:delete val="0"/>
        <c:axPos val="b"/>
        <c:numFmt formatCode="[$-409]h:mm\ AM/PM;@" sourceLinked="0"/>
        <c:majorTickMark val="out"/>
        <c:minorTickMark val="none"/>
        <c:tickLblPos val="nextTo"/>
        <c:spPr>
          <a:ln w="38100">
            <a:solidFill>
              <a:sysClr val="windowText" lastClr="000000"/>
            </a:solidFill>
          </a:ln>
        </c:spPr>
        <c:txPr>
          <a:bodyPr rot="-1020000"/>
          <a:lstStyle/>
          <a:p>
            <a:pPr>
              <a:defRPr sz="1600">
                <a:latin typeface="Trebuchet MS" pitchFamily="34" charset="0"/>
              </a:defRPr>
            </a:pPr>
            <a:endParaRPr lang="en-US"/>
          </a:p>
        </c:txPr>
        <c:crossAx val="81985920"/>
        <c:crossesAt val="-4"/>
        <c:crossBetween val="midCat"/>
        <c:majorUnit val="0.25"/>
      </c:valAx>
      <c:valAx>
        <c:axId val="81985920"/>
        <c:scaling>
          <c:orientation val="minMax"/>
        </c:scaling>
        <c:delete val="0"/>
        <c:axPos val="l"/>
        <c:title>
          <c:tx>
            <c:rich>
              <a:bodyPr rot="-5400000" vert="horz"/>
              <a:lstStyle/>
              <a:p>
                <a:pPr>
                  <a:defRPr sz="1600">
                    <a:latin typeface="Trebuchet MS" pitchFamily="34" charset="0"/>
                  </a:defRPr>
                </a:pPr>
                <a:r>
                  <a:rPr lang="en-US" sz="1600">
                    <a:latin typeface="Trebuchet MS" pitchFamily="34" charset="0"/>
                  </a:rPr>
                  <a:t>Tide Height (feet)</a:t>
                </a:r>
              </a:p>
            </c:rich>
          </c:tx>
          <c:overlay val="0"/>
        </c:title>
        <c:numFmt formatCode="General" sourceLinked="1"/>
        <c:majorTickMark val="out"/>
        <c:minorTickMark val="none"/>
        <c:tickLblPos val="nextTo"/>
        <c:spPr>
          <a:ln w="38100">
            <a:solidFill>
              <a:schemeClr val="tx1"/>
            </a:solidFill>
          </a:ln>
        </c:spPr>
        <c:txPr>
          <a:bodyPr/>
          <a:lstStyle/>
          <a:p>
            <a:pPr>
              <a:defRPr sz="1600">
                <a:latin typeface="Trebuchet MS" pitchFamily="34" charset="0"/>
              </a:defRPr>
            </a:pPr>
            <a:endParaRPr lang="en-US"/>
          </a:p>
        </c:txPr>
        <c:crossAx val="47708800"/>
        <c:crosses val="autoZero"/>
        <c:crossBetween val="midCat"/>
      </c:valAx>
      <c:spPr>
        <a:ln w="38100">
          <a:solidFill>
            <a:sysClr val="windowText" lastClr="000000"/>
          </a:solidFill>
        </a:ln>
      </c:spPr>
    </c:plotArea>
    <c:plotVisOnly val="1"/>
    <c:dispBlanksAs val="gap"/>
    <c:showDLblsOverMax val="0"/>
  </c:chart>
  <c:spPr>
    <a:noFill/>
  </c:sp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1800">
                <a:latin typeface="Trebuchet MS" pitchFamily="34" charset="0"/>
              </a:defRPr>
            </a:pPr>
            <a:r>
              <a:rPr lang="en-US" sz="1800">
                <a:latin typeface="Trebuchet MS" pitchFamily="34" charset="0"/>
              </a:rPr>
              <a:t>Tidal Cycle for June 13, 2007</a:t>
            </a:r>
          </a:p>
        </c:rich>
      </c:tx>
      <c:overlay val="0"/>
    </c:title>
    <c:autoTitleDeleted val="0"/>
    <c:plotArea>
      <c:layout>
        <c:manualLayout>
          <c:layoutTarget val="inner"/>
          <c:xMode val="edge"/>
          <c:yMode val="edge"/>
          <c:x val="0.15579909957065197"/>
          <c:y val="0.13987060509001967"/>
          <c:w val="0.76938576184848861"/>
          <c:h val="0.59334149384246559"/>
        </c:manualLayout>
      </c:layout>
      <c:scatterChart>
        <c:scatterStyle val="smoothMarker"/>
        <c:varyColors val="0"/>
        <c:ser>
          <c:idx val="0"/>
          <c:order val="0"/>
          <c:spPr>
            <a:ln w="50800">
              <a:solidFill>
                <a:srgbClr val="FF6600"/>
              </a:solidFill>
            </a:ln>
          </c:spPr>
          <c:marker>
            <c:symbol val="none"/>
          </c:marker>
          <c:xVal>
            <c:numRef>
              <c:f>'[LOBO salinity and tides.xlsx]Data'!$F$951:$F$1094</c:f>
              <c:numCache>
                <c:formatCode>m/d/yyyy\ h:mm</c:formatCode>
                <c:ptCount val="144"/>
                <c:pt idx="0">
                  <c:v>39246</c:v>
                </c:pt>
                <c:pt idx="1">
                  <c:v>39246.041666666584</c:v>
                </c:pt>
                <c:pt idx="2">
                  <c:v>39246.083333333336</c:v>
                </c:pt>
                <c:pt idx="3">
                  <c:v>39246.124999999993</c:v>
                </c:pt>
                <c:pt idx="4">
                  <c:v>39246.166666666584</c:v>
                </c:pt>
                <c:pt idx="5">
                  <c:v>39246.208333333336</c:v>
                </c:pt>
                <c:pt idx="6">
                  <c:v>39246.25</c:v>
                </c:pt>
                <c:pt idx="7">
                  <c:v>39246.291666666169</c:v>
                </c:pt>
                <c:pt idx="8">
                  <c:v>39246.333333333336</c:v>
                </c:pt>
                <c:pt idx="9">
                  <c:v>39246.375</c:v>
                </c:pt>
                <c:pt idx="10">
                  <c:v>39246.416666666664</c:v>
                </c:pt>
                <c:pt idx="11">
                  <c:v>39246.458333333343</c:v>
                </c:pt>
                <c:pt idx="12">
                  <c:v>39246.5</c:v>
                </c:pt>
                <c:pt idx="13">
                  <c:v>39246.541666666584</c:v>
                </c:pt>
                <c:pt idx="14">
                  <c:v>39246.583333333336</c:v>
                </c:pt>
                <c:pt idx="15">
                  <c:v>39246.624999999993</c:v>
                </c:pt>
                <c:pt idx="16">
                  <c:v>39246.666666666584</c:v>
                </c:pt>
                <c:pt idx="17">
                  <c:v>39246.708333333336</c:v>
                </c:pt>
                <c:pt idx="18">
                  <c:v>39246.75</c:v>
                </c:pt>
                <c:pt idx="19">
                  <c:v>39246.791666666169</c:v>
                </c:pt>
                <c:pt idx="20">
                  <c:v>39246.833333333336</c:v>
                </c:pt>
                <c:pt idx="21">
                  <c:v>39246.875</c:v>
                </c:pt>
                <c:pt idx="22">
                  <c:v>39246.916666666664</c:v>
                </c:pt>
                <c:pt idx="23">
                  <c:v>39246.958333333343</c:v>
                </c:pt>
                <c:pt idx="24">
                  <c:v>39247</c:v>
                </c:pt>
                <c:pt idx="25">
                  <c:v>39247.041666666584</c:v>
                </c:pt>
                <c:pt idx="26">
                  <c:v>39247.083333333336</c:v>
                </c:pt>
                <c:pt idx="27">
                  <c:v>39247.124999999993</c:v>
                </c:pt>
                <c:pt idx="28">
                  <c:v>39247.166666666584</c:v>
                </c:pt>
                <c:pt idx="29">
                  <c:v>39247.208333333336</c:v>
                </c:pt>
                <c:pt idx="30">
                  <c:v>39247.25</c:v>
                </c:pt>
                <c:pt idx="31">
                  <c:v>39247.291666666169</c:v>
                </c:pt>
                <c:pt idx="32">
                  <c:v>39247.333333333336</c:v>
                </c:pt>
                <c:pt idx="33">
                  <c:v>39247.375</c:v>
                </c:pt>
                <c:pt idx="34">
                  <c:v>39247.416666666664</c:v>
                </c:pt>
                <c:pt idx="35">
                  <c:v>39247.458333333343</c:v>
                </c:pt>
                <c:pt idx="36">
                  <c:v>39247.5</c:v>
                </c:pt>
                <c:pt idx="37">
                  <c:v>39247.541666666584</c:v>
                </c:pt>
                <c:pt idx="38">
                  <c:v>39247.583333333336</c:v>
                </c:pt>
                <c:pt idx="39">
                  <c:v>39247.624999999993</c:v>
                </c:pt>
                <c:pt idx="40">
                  <c:v>39247.666666666584</c:v>
                </c:pt>
                <c:pt idx="41">
                  <c:v>39247.708333333336</c:v>
                </c:pt>
                <c:pt idx="42">
                  <c:v>39247.75</c:v>
                </c:pt>
                <c:pt idx="43">
                  <c:v>39247.791666666169</c:v>
                </c:pt>
                <c:pt idx="44">
                  <c:v>39247.833333333336</c:v>
                </c:pt>
                <c:pt idx="45">
                  <c:v>39247.875</c:v>
                </c:pt>
                <c:pt idx="46">
                  <c:v>39247.916666666664</c:v>
                </c:pt>
                <c:pt idx="47">
                  <c:v>39247.958333333343</c:v>
                </c:pt>
                <c:pt idx="48">
                  <c:v>39248</c:v>
                </c:pt>
                <c:pt idx="49">
                  <c:v>39248.041666666584</c:v>
                </c:pt>
                <c:pt idx="50">
                  <c:v>39248.083333333336</c:v>
                </c:pt>
                <c:pt idx="51">
                  <c:v>39248.124999999993</c:v>
                </c:pt>
                <c:pt idx="52">
                  <c:v>39248.166666666584</c:v>
                </c:pt>
                <c:pt idx="53">
                  <c:v>39248.208333333336</c:v>
                </c:pt>
                <c:pt idx="54">
                  <c:v>39248.25</c:v>
                </c:pt>
                <c:pt idx="55">
                  <c:v>39248.291666666169</c:v>
                </c:pt>
                <c:pt idx="56">
                  <c:v>39248.333333333336</c:v>
                </c:pt>
                <c:pt idx="57">
                  <c:v>39248.375</c:v>
                </c:pt>
                <c:pt idx="58">
                  <c:v>39248.416666666664</c:v>
                </c:pt>
                <c:pt idx="59">
                  <c:v>39248.458333333343</c:v>
                </c:pt>
                <c:pt idx="60">
                  <c:v>39248.5</c:v>
                </c:pt>
                <c:pt idx="61">
                  <c:v>39248.541666666584</c:v>
                </c:pt>
                <c:pt idx="62">
                  <c:v>39248.583333333336</c:v>
                </c:pt>
                <c:pt idx="63">
                  <c:v>39248.624999999993</c:v>
                </c:pt>
                <c:pt idx="64">
                  <c:v>39248.666666666584</c:v>
                </c:pt>
                <c:pt idx="65">
                  <c:v>39248.708333333336</c:v>
                </c:pt>
                <c:pt idx="66">
                  <c:v>39248.75</c:v>
                </c:pt>
                <c:pt idx="67">
                  <c:v>39248.791666666169</c:v>
                </c:pt>
                <c:pt idx="68">
                  <c:v>39248.833333333336</c:v>
                </c:pt>
                <c:pt idx="69">
                  <c:v>39248.875</c:v>
                </c:pt>
                <c:pt idx="70">
                  <c:v>39248.916666666664</c:v>
                </c:pt>
                <c:pt idx="71">
                  <c:v>39248.958333333343</c:v>
                </c:pt>
                <c:pt idx="72">
                  <c:v>39249</c:v>
                </c:pt>
                <c:pt idx="73">
                  <c:v>39249.041666666584</c:v>
                </c:pt>
                <c:pt idx="74">
                  <c:v>39249.083333333336</c:v>
                </c:pt>
                <c:pt idx="75">
                  <c:v>39249.124999999993</c:v>
                </c:pt>
                <c:pt idx="76">
                  <c:v>39249.166666666584</c:v>
                </c:pt>
                <c:pt idx="77">
                  <c:v>39249.208333333336</c:v>
                </c:pt>
                <c:pt idx="78">
                  <c:v>39249.25</c:v>
                </c:pt>
                <c:pt idx="79">
                  <c:v>39249.291666666169</c:v>
                </c:pt>
                <c:pt idx="80">
                  <c:v>39249.333333333336</c:v>
                </c:pt>
                <c:pt idx="81">
                  <c:v>39249.375</c:v>
                </c:pt>
                <c:pt idx="82">
                  <c:v>39249.416666666664</c:v>
                </c:pt>
                <c:pt idx="83">
                  <c:v>39249.458333333343</c:v>
                </c:pt>
                <c:pt idx="84">
                  <c:v>39249.5</c:v>
                </c:pt>
                <c:pt idx="85">
                  <c:v>39249.541666666584</c:v>
                </c:pt>
                <c:pt idx="86">
                  <c:v>39249.583333333336</c:v>
                </c:pt>
                <c:pt idx="87">
                  <c:v>39249.624999999993</c:v>
                </c:pt>
                <c:pt idx="88">
                  <c:v>39249.666666666584</c:v>
                </c:pt>
                <c:pt idx="89">
                  <c:v>39249.708333333336</c:v>
                </c:pt>
                <c:pt idx="90">
                  <c:v>39249.75</c:v>
                </c:pt>
                <c:pt idx="91">
                  <c:v>39249.791666666169</c:v>
                </c:pt>
                <c:pt idx="92">
                  <c:v>39249.833333333336</c:v>
                </c:pt>
                <c:pt idx="93">
                  <c:v>39249.875</c:v>
                </c:pt>
                <c:pt idx="94">
                  <c:v>39249.916666666664</c:v>
                </c:pt>
                <c:pt idx="95">
                  <c:v>39249.958333333343</c:v>
                </c:pt>
                <c:pt idx="96">
                  <c:v>39250</c:v>
                </c:pt>
                <c:pt idx="97">
                  <c:v>39250.041666666584</c:v>
                </c:pt>
                <c:pt idx="98">
                  <c:v>39250.083333333336</c:v>
                </c:pt>
                <c:pt idx="99">
                  <c:v>39250.124999999993</c:v>
                </c:pt>
                <c:pt idx="100">
                  <c:v>39250.166666666584</c:v>
                </c:pt>
                <c:pt idx="101">
                  <c:v>39250.208333333336</c:v>
                </c:pt>
                <c:pt idx="102">
                  <c:v>39250.25</c:v>
                </c:pt>
                <c:pt idx="103">
                  <c:v>39250.291666666169</c:v>
                </c:pt>
                <c:pt idx="104">
                  <c:v>39250.333333333336</c:v>
                </c:pt>
                <c:pt idx="105">
                  <c:v>39250.375</c:v>
                </c:pt>
                <c:pt idx="106">
                  <c:v>39250.416666666664</c:v>
                </c:pt>
                <c:pt idx="107">
                  <c:v>39250.458333333343</c:v>
                </c:pt>
                <c:pt idx="108">
                  <c:v>39250.5</c:v>
                </c:pt>
                <c:pt idx="109">
                  <c:v>39250.541666666584</c:v>
                </c:pt>
                <c:pt idx="110">
                  <c:v>39250.583333333336</c:v>
                </c:pt>
                <c:pt idx="111">
                  <c:v>39250.624999999993</c:v>
                </c:pt>
                <c:pt idx="112">
                  <c:v>39250.666666666584</c:v>
                </c:pt>
                <c:pt idx="113">
                  <c:v>39250.708333333336</c:v>
                </c:pt>
                <c:pt idx="114">
                  <c:v>39250.75</c:v>
                </c:pt>
                <c:pt idx="115">
                  <c:v>39250.791666666169</c:v>
                </c:pt>
                <c:pt idx="116">
                  <c:v>39250.833333333336</c:v>
                </c:pt>
                <c:pt idx="117">
                  <c:v>39250.875</c:v>
                </c:pt>
                <c:pt idx="118">
                  <c:v>39250.916666666664</c:v>
                </c:pt>
                <c:pt idx="119">
                  <c:v>39250.958333333343</c:v>
                </c:pt>
                <c:pt idx="120">
                  <c:v>39251</c:v>
                </c:pt>
                <c:pt idx="121">
                  <c:v>39251.041666666584</c:v>
                </c:pt>
                <c:pt idx="122">
                  <c:v>39251.083333333336</c:v>
                </c:pt>
                <c:pt idx="123">
                  <c:v>39251.124999999993</c:v>
                </c:pt>
                <c:pt idx="124">
                  <c:v>39251.166666666584</c:v>
                </c:pt>
                <c:pt idx="125">
                  <c:v>39251.208333333336</c:v>
                </c:pt>
                <c:pt idx="126">
                  <c:v>39251.25</c:v>
                </c:pt>
                <c:pt idx="127">
                  <c:v>39251.291666666169</c:v>
                </c:pt>
                <c:pt idx="128">
                  <c:v>39251.333333333336</c:v>
                </c:pt>
                <c:pt idx="129">
                  <c:v>39251.375</c:v>
                </c:pt>
                <c:pt idx="130">
                  <c:v>39251.416666666664</c:v>
                </c:pt>
                <c:pt idx="131">
                  <c:v>39251.458333333343</c:v>
                </c:pt>
                <c:pt idx="132">
                  <c:v>39251.5</c:v>
                </c:pt>
                <c:pt idx="133">
                  <c:v>39251.541666666584</c:v>
                </c:pt>
                <c:pt idx="134">
                  <c:v>39251.583333333336</c:v>
                </c:pt>
                <c:pt idx="135">
                  <c:v>39251.624999999993</c:v>
                </c:pt>
                <c:pt idx="136">
                  <c:v>39251.666666666584</c:v>
                </c:pt>
                <c:pt idx="137">
                  <c:v>39251.708333333336</c:v>
                </c:pt>
                <c:pt idx="138">
                  <c:v>39251.75</c:v>
                </c:pt>
                <c:pt idx="139">
                  <c:v>39251.791666666169</c:v>
                </c:pt>
                <c:pt idx="140">
                  <c:v>39251.833333333336</c:v>
                </c:pt>
                <c:pt idx="141">
                  <c:v>39251.875</c:v>
                </c:pt>
                <c:pt idx="142">
                  <c:v>39251.916666666664</c:v>
                </c:pt>
                <c:pt idx="143">
                  <c:v>39251.958333333343</c:v>
                </c:pt>
              </c:numCache>
            </c:numRef>
          </c:xVal>
          <c:yVal>
            <c:numRef>
              <c:f>'[LOBO salinity and tides.xlsx]Data'!$H$951:$H$1094</c:f>
              <c:numCache>
                <c:formatCode>General</c:formatCode>
                <c:ptCount val="144"/>
                <c:pt idx="0">
                  <c:v>7.98</c:v>
                </c:pt>
                <c:pt idx="1">
                  <c:v>6.2</c:v>
                </c:pt>
                <c:pt idx="2">
                  <c:v>4.01</c:v>
                </c:pt>
                <c:pt idx="3">
                  <c:v>1.6300000000000001</c:v>
                </c:pt>
                <c:pt idx="4">
                  <c:v>-0.54</c:v>
                </c:pt>
                <c:pt idx="5">
                  <c:v>-1.7200000000000004</c:v>
                </c:pt>
                <c:pt idx="6">
                  <c:v>-1.8800000000000001</c:v>
                </c:pt>
                <c:pt idx="7">
                  <c:v>-0.86000000000000065</c:v>
                </c:pt>
                <c:pt idx="8">
                  <c:v>0.54</c:v>
                </c:pt>
                <c:pt idx="9">
                  <c:v>2.3499999999999988</c:v>
                </c:pt>
                <c:pt idx="10">
                  <c:v>4.03</c:v>
                </c:pt>
                <c:pt idx="11">
                  <c:v>5.48</c:v>
                </c:pt>
                <c:pt idx="12">
                  <c:v>6.28</c:v>
                </c:pt>
                <c:pt idx="13">
                  <c:v>6.17</c:v>
                </c:pt>
                <c:pt idx="14">
                  <c:v>5.38</c:v>
                </c:pt>
                <c:pt idx="15">
                  <c:v>4.34</c:v>
                </c:pt>
                <c:pt idx="16">
                  <c:v>3.3699999999999997</c:v>
                </c:pt>
                <c:pt idx="17">
                  <c:v>2.82</c:v>
                </c:pt>
                <c:pt idx="18">
                  <c:v>3.12</c:v>
                </c:pt>
                <c:pt idx="19">
                  <c:v>4.03</c:v>
                </c:pt>
                <c:pt idx="20">
                  <c:v>5.3199999999999985</c:v>
                </c:pt>
                <c:pt idx="21">
                  <c:v>6.92</c:v>
                </c:pt>
                <c:pt idx="22">
                  <c:v>8.31</c:v>
                </c:pt>
                <c:pt idx="23">
                  <c:v>9.18</c:v>
                </c:pt>
                <c:pt idx="24">
                  <c:v>8.98</c:v>
                </c:pt>
                <c:pt idx="25">
                  <c:v>7.76</c:v>
                </c:pt>
                <c:pt idx="26">
                  <c:v>5.76</c:v>
                </c:pt>
                <c:pt idx="27">
                  <c:v>3.3699999999999997</c:v>
                </c:pt>
                <c:pt idx="28">
                  <c:v>0.82000000000000062</c:v>
                </c:pt>
                <c:pt idx="29">
                  <c:v>-1.3900000000000001</c:v>
                </c:pt>
                <c:pt idx="30">
                  <c:v>-2.48</c:v>
                </c:pt>
                <c:pt idx="31">
                  <c:v>-2.38</c:v>
                </c:pt>
                <c:pt idx="32">
                  <c:v>-1.35</c:v>
                </c:pt>
                <c:pt idx="33">
                  <c:v>0.42000000000000032</c:v>
                </c:pt>
                <c:pt idx="34">
                  <c:v>2.4</c:v>
                </c:pt>
                <c:pt idx="35">
                  <c:v>4.28</c:v>
                </c:pt>
                <c:pt idx="36">
                  <c:v>5.79</c:v>
                </c:pt>
                <c:pt idx="37">
                  <c:v>6.6099999999999985</c:v>
                </c:pt>
                <c:pt idx="38">
                  <c:v>6.49</c:v>
                </c:pt>
                <c:pt idx="39">
                  <c:v>5.64</c:v>
                </c:pt>
                <c:pt idx="40">
                  <c:v>4.51</c:v>
                </c:pt>
                <c:pt idx="41">
                  <c:v>3.54</c:v>
                </c:pt>
                <c:pt idx="42">
                  <c:v>3.12</c:v>
                </c:pt>
                <c:pt idx="43">
                  <c:v>3.42</c:v>
                </c:pt>
                <c:pt idx="44">
                  <c:v>4.4000000000000004</c:v>
                </c:pt>
                <c:pt idx="45">
                  <c:v>5.8599999999999985</c:v>
                </c:pt>
                <c:pt idx="46">
                  <c:v>7.46</c:v>
                </c:pt>
                <c:pt idx="47">
                  <c:v>8.81</c:v>
                </c:pt>
                <c:pt idx="48">
                  <c:v>9.5</c:v>
                </c:pt>
                <c:pt idx="49">
                  <c:v>9.0500000000000007</c:v>
                </c:pt>
                <c:pt idx="50">
                  <c:v>7.72</c:v>
                </c:pt>
                <c:pt idx="51">
                  <c:v>5.58</c:v>
                </c:pt>
                <c:pt idx="52">
                  <c:v>3.13</c:v>
                </c:pt>
                <c:pt idx="53">
                  <c:v>0.42000000000000032</c:v>
                </c:pt>
                <c:pt idx="54">
                  <c:v>-1.6500000000000001</c:v>
                </c:pt>
                <c:pt idx="55">
                  <c:v>-2.57</c:v>
                </c:pt>
                <c:pt idx="56">
                  <c:v>-2.19</c:v>
                </c:pt>
                <c:pt idx="57">
                  <c:v>-0.9</c:v>
                </c:pt>
                <c:pt idx="58">
                  <c:v>1.04</c:v>
                </c:pt>
                <c:pt idx="59">
                  <c:v>2.9899999999999998</c:v>
                </c:pt>
                <c:pt idx="60">
                  <c:v>4.79</c:v>
                </c:pt>
                <c:pt idx="61">
                  <c:v>6.26</c:v>
                </c:pt>
                <c:pt idx="62">
                  <c:v>7</c:v>
                </c:pt>
                <c:pt idx="63">
                  <c:v>6.67</c:v>
                </c:pt>
                <c:pt idx="64">
                  <c:v>5.6199999999999966</c:v>
                </c:pt>
                <c:pt idx="65">
                  <c:v>4.4400000000000004</c:v>
                </c:pt>
                <c:pt idx="66">
                  <c:v>3.4499999999999997</c:v>
                </c:pt>
                <c:pt idx="67">
                  <c:v>3.07</c:v>
                </c:pt>
                <c:pt idx="68">
                  <c:v>3.4899999999999998</c:v>
                </c:pt>
                <c:pt idx="69">
                  <c:v>4.5199999999999996</c:v>
                </c:pt>
                <c:pt idx="70">
                  <c:v>6.01</c:v>
                </c:pt>
                <c:pt idx="71">
                  <c:v>7.48</c:v>
                </c:pt>
                <c:pt idx="72">
                  <c:v>8.7800000000000011</c:v>
                </c:pt>
                <c:pt idx="73">
                  <c:v>9.25</c:v>
                </c:pt>
                <c:pt idx="74">
                  <c:v>8.5500000000000007</c:v>
                </c:pt>
                <c:pt idx="75">
                  <c:v>7.06</c:v>
                </c:pt>
                <c:pt idx="76">
                  <c:v>4.96</c:v>
                </c:pt>
                <c:pt idx="77">
                  <c:v>2.42</c:v>
                </c:pt>
                <c:pt idx="78">
                  <c:v>-0.19000000000000006</c:v>
                </c:pt>
                <c:pt idx="79">
                  <c:v>-1.9800000000000084</c:v>
                </c:pt>
                <c:pt idx="80">
                  <c:v>-2.7600000000000002</c:v>
                </c:pt>
                <c:pt idx="81">
                  <c:v>-2.2000000000000002</c:v>
                </c:pt>
                <c:pt idx="82">
                  <c:v>-0.69000000000000061</c:v>
                </c:pt>
                <c:pt idx="83">
                  <c:v>1.28</c:v>
                </c:pt>
                <c:pt idx="84">
                  <c:v>3.22</c:v>
                </c:pt>
                <c:pt idx="85">
                  <c:v>4.99</c:v>
                </c:pt>
                <c:pt idx="86">
                  <c:v>6.31</c:v>
                </c:pt>
                <c:pt idx="87">
                  <c:v>6.7700000000000014</c:v>
                </c:pt>
                <c:pt idx="88">
                  <c:v>6.23</c:v>
                </c:pt>
                <c:pt idx="89">
                  <c:v>5.0999999999999996</c:v>
                </c:pt>
                <c:pt idx="90">
                  <c:v>3.94</c:v>
                </c:pt>
                <c:pt idx="91">
                  <c:v>3.02</c:v>
                </c:pt>
                <c:pt idx="92">
                  <c:v>2.75</c:v>
                </c:pt>
                <c:pt idx="93">
                  <c:v>3.19</c:v>
                </c:pt>
                <c:pt idx="94">
                  <c:v>4.3099999999999996</c:v>
                </c:pt>
                <c:pt idx="95">
                  <c:v>5.7700000000000014</c:v>
                </c:pt>
                <c:pt idx="96">
                  <c:v>7.25</c:v>
                </c:pt>
                <c:pt idx="97">
                  <c:v>8.34</c:v>
                </c:pt>
                <c:pt idx="98">
                  <c:v>8.6</c:v>
                </c:pt>
                <c:pt idx="99">
                  <c:v>7.7700000000000014</c:v>
                </c:pt>
                <c:pt idx="100">
                  <c:v>6.26</c:v>
                </c:pt>
                <c:pt idx="101">
                  <c:v>4.08</c:v>
                </c:pt>
                <c:pt idx="102">
                  <c:v>1.61</c:v>
                </c:pt>
                <c:pt idx="103">
                  <c:v>-0.85000000000000064</c:v>
                </c:pt>
                <c:pt idx="104">
                  <c:v>-2.29</c:v>
                </c:pt>
                <c:pt idx="105">
                  <c:v>-2.69</c:v>
                </c:pt>
                <c:pt idx="106">
                  <c:v>-1.84</c:v>
                </c:pt>
                <c:pt idx="107">
                  <c:v>-0.33000000000000251</c:v>
                </c:pt>
                <c:pt idx="108">
                  <c:v>1.6700000000000021</c:v>
                </c:pt>
                <c:pt idx="109">
                  <c:v>3.57</c:v>
                </c:pt>
                <c:pt idx="110">
                  <c:v>5.1499999999999995</c:v>
                </c:pt>
                <c:pt idx="111">
                  <c:v>6.29</c:v>
                </c:pt>
                <c:pt idx="112">
                  <c:v>6.49</c:v>
                </c:pt>
                <c:pt idx="113">
                  <c:v>5.81</c:v>
                </c:pt>
                <c:pt idx="114">
                  <c:v>4.6399999999999997</c:v>
                </c:pt>
                <c:pt idx="115">
                  <c:v>3.57</c:v>
                </c:pt>
                <c:pt idx="116">
                  <c:v>2.69</c:v>
                </c:pt>
                <c:pt idx="117">
                  <c:v>2.54</c:v>
                </c:pt>
                <c:pt idx="118">
                  <c:v>3.24</c:v>
                </c:pt>
                <c:pt idx="119">
                  <c:v>4.3199999999999985</c:v>
                </c:pt>
                <c:pt idx="120">
                  <c:v>5.6899999999999995</c:v>
                </c:pt>
                <c:pt idx="121">
                  <c:v>6.99</c:v>
                </c:pt>
                <c:pt idx="122">
                  <c:v>7.91</c:v>
                </c:pt>
                <c:pt idx="123">
                  <c:v>8.06</c:v>
                </c:pt>
                <c:pt idx="124">
                  <c:v>7.18</c:v>
                </c:pt>
                <c:pt idx="125">
                  <c:v>5.6099999999999985</c:v>
                </c:pt>
                <c:pt idx="126">
                  <c:v>3.44</c:v>
                </c:pt>
                <c:pt idx="127">
                  <c:v>1.129999999999991</c:v>
                </c:pt>
                <c:pt idx="128">
                  <c:v>-0.99</c:v>
                </c:pt>
                <c:pt idx="129">
                  <c:v>-2.0499999999999998</c:v>
                </c:pt>
                <c:pt idx="130">
                  <c:v>-2.0699999999999998</c:v>
                </c:pt>
                <c:pt idx="131">
                  <c:v>-1.05</c:v>
                </c:pt>
                <c:pt idx="132">
                  <c:v>0.55000000000000004</c:v>
                </c:pt>
                <c:pt idx="133">
                  <c:v>2.3699999999999997</c:v>
                </c:pt>
                <c:pt idx="134">
                  <c:v>4.1899999999999995</c:v>
                </c:pt>
                <c:pt idx="135">
                  <c:v>5.64</c:v>
                </c:pt>
                <c:pt idx="136">
                  <c:v>6.49</c:v>
                </c:pt>
                <c:pt idx="137">
                  <c:v>6.49</c:v>
                </c:pt>
                <c:pt idx="138">
                  <c:v>5.7</c:v>
                </c:pt>
                <c:pt idx="139">
                  <c:v>4.51</c:v>
                </c:pt>
                <c:pt idx="140">
                  <c:v>3.46</c:v>
                </c:pt>
                <c:pt idx="141">
                  <c:v>2.7</c:v>
                </c:pt>
                <c:pt idx="142">
                  <c:v>2.72</c:v>
                </c:pt>
                <c:pt idx="143">
                  <c:v>3.3299999999999987</c:v>
                </c:pt>
              </c:numCache>
            </c:numRef>
          </c:yVal>
          <c:smooth val="1"/>
        </c:ser>
        <c:dLbls>
          <c:showLegendKey val="0"/>
          <c:showVal val="0"/>
          <c:showCatName val="0"/>
          <c:showSerName val="0"/>
          <c:showPercent val="0"/>
          <c:showBubbleSize val="0"/>
        </c:dLbls>
        <c:axId val="82083840"/>
        <c:axId val="82085376"/>
      </c:scatterChart>
      <c:valAx>
        <c:axId val="82083840"/>
        <c:scaling>
          <c:orientation val="minMax"/>
          <c:max val="39247"/>
          <c:min val="39246"/>
        </c:scaling>
        <c:delete val="0"/>
        <c:axPos val="b"/>
        <c:numFmt formatCode="[$-409]h:mm\ AM/PM;@" sourceLinked="0"/>
        <c:majorTickMark val="out"/>
        <c:minorTickMark val="none"/>
        <c:tickLblPos val="nextTo"/>
        <c:spPr>
          <a:ln w="38100">
            <a:solidFill>
              <a:sysClr val="windowText" lastClr="000000"/>
            </a:solidFill>
          </a:ln>
        </c:spPr>
        <c:txPr>
          <a:bodyPr rot="-1020000"/>
          <a:lstStyle/>
          <a:p>
            <a:pPr>
              <a:defRPr sz="1600">
                <a:latin typeface="Trebuchet MS" pitchFamily="34" charset="0"/>
              </a:defRPr>
            </a:pPr>
            <a:endParaRPr lang="en-US"/>
          </a:p>
        </c:txPr>
        <c:crossAx val="82085376"/>
        <c:crossesAt val="-4"/>
        <c:crossBetween val="midCat"/>
        <c:majorUnit val="0.25"/>
      </c:valAx>
      <c:valAx>
        <c:axId val="82085376"/>
        <c:scaling>
          <c:orientation val="minMax"/>
        </c:scaling>
        <c:delete val="0"/>
        <c:axPos val="l"/>
        <c:title>
          <c:tx>
            <c:rich>
              <a:bodyPr rot="-5400000" vert="horz"/>
              <a:lstStyle/>
              <a:p>
                <a:pPr>
                  <a:defRPr sz="1600">
                    <a:latin typeface="Trebuchet MS" pitchFamily="34" charset="0"/>
                  </a:defRPr>
                </a:pPr>
                <a:r>
                  <a:rPr lang="en-US" sz="1600">
                    <a:latin typeface="Trebuchet MS" pitchFamily="34" charset="0"/>
                  </a:rPr>
                  <a:t>Tide Height (feet)</a:t>
                </a:r>
              </a:p>
            </c:rich>
          </c:tx>
          <c:overlay val="0"/>
        </c:title>
        <c:numFmt formatCode="General" sourceLinked="1"/>
        <c:majorTickMark val="out"/>
        <c:minorTickMark val="none"/>
        <c:tickLblPos val="nextTo"/>
        <c:spPr>
          <a:ln w="38100">
            <a:solidFill>
              <a:schemeClr val="tx1"/>
            </a:solidFill>
          </a:ln>
        </c:spPr>
        <c:txPr>
          <a:bodyPr/>
          <a:lstStyle/>
          <a:p>
            <a:pPr>
              <a:defRPr sz="1600">
                <a:latin typeface="Trebuchet MS" pitchFamily="34" charset="0"/>
              </a:defRPr>
            </a:pPr>
            <a:endParaRPr lang="en-US"/>
          </a:p>
        </c:txPr>
        <c:crossAx val="82083840"/>
        <c:crosses val="autoZero"/>
        <c:crossBetween val="midCat"/>
      </c:valAx>
      <c:spPr>
        <a:ln w="38100">
          <a:solidFill>
            <a:sysClr val="windowText" lastClr="000000"/>
          </a:solidFill>
        </a:ln>
      </c:spPr>
    </c:plotArea>
    <c:plotVisOnly val="1"/>
    <c:dispBlanksAs val="gap"/>
    <c:showDLblsOverMax val="0"/>
  </c:chart>
  <c:spPr>
    <a:noFill/>
  </c:sp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1800">
                <a:latin typeface="Trebuchet MS" pitchFamily="34" charset="0"/>
              </a:defRPr>
            </a:pPr>
            <a:r>
              <a:rPr lang="en-US" sz="1800">
                <a:latin typeface="Trebuchet MS" pitchFamily="34" charset="0"/>
              </a:rPr>
              <a:t>Tidal Cycle for June 13, 2007</a:t>
            </a:r>
          </a:p>
        </c:rich>
      </c:tx>
      <c:overlay val="0"/>
    </c:title>
    <c:autoTitleDeleted val="0"/>
    <c:plotArea>
      <c:layout>
        <c:manualLayout>
          <c:layoutTarget val="inner"/>
          <c:xMode val="edge"/>
          <c:yMode val="edge"/>
          <c:x val="0.15579909957065202"/>
          <c:y val="0.13987060509001967"/>
          <c:w val="0.76938576184848861"/>
          <c:h val="0.59334149384246559"/>
        </c:manualLayout>
      </c:layout>
      <c:scatterChart>
        <c:scatterStyle val="smoothMarker"/>
        <c:varyColors val="0"/>
        <c:ser>
          <c:idx val="0"/>
          <c:order val="0"/>
          <c:spPr>
            <a:ln w="50800">
              <a:solidFill>
                <a:srgbClr val="FF6600"/>
              </a:solidFill>
            </a:ln>
          </c:spPr>
          <c:marker>
            <c:symbol val="none"/>
          </c:marker>
          <c:xVal>
            <c:numRef>
              <c:f>'[LOBO salinity and tides.xlsx]Data'!$F$951:$F$1094</c:f>
              <c:numCache>
                <c:formatCode>m/d/yyyy\ h:mm</c:formatCode>
                <c:ptCount val="144"/>
                <c:pt idx="0">
                  <c:v>39246</c:v>
                </c:pt>
                <c:pt idx="1">
                  <c:v>39246.041666666584</c:v>
                </c:pt>
                <c:pt idx="2">
                  <c:v>39246.083333333336</c:v>
                </c:pt>
                <c:pt idx="3">
                  <c:v>39246.124999999993</c:v>
                </c:pt>
                <c:pt idx="4">
                  <c:v>39246.166666666584</c:v>
                </c:pt>
                <c:pt idx="5">
                  <c:v>39246.208333333336</c:v>
                </c:pt>
                <c:pt idx="6">
                  <c:v>39246.25</c:v>
                </c:pt>
                <c:pt idx="7">
                  <c:v>39246.291666666155</c:v>
                </c:pt>
                <c:pt idx="8">
                  <c:v>39246.333333333336</c:v>
                </c:pt>
                <c:pt idx="9">
                  <c:v>39246.375</c:v>
                </c:pt>
                <c:pt idx="10">
                  <c:v>39246.416666666664</c:v>
                </c:pt>
                <c:pt idx="11">
                  <c:v>39246.458333333343</c:v>
                </c:pt>
                <c:pt idx="12">
                  <c:v>39246.5</c:v>
                </c:pt>
                <c:pt idx="13">
                  <c:v>39246.541666666584</c:v>
                </c:pt>
                <c:pt idx="14">
                  <c:v>39246.583333333336</c:v>
                </c:pt>
                <c:pt idx="15">
                  <c:v>39246.624999999993</c:v>
                </c:pt>
                <c:pt idx="16">
                  <c:v>39246.666666666584</c:v>
                </c:pt>
                <c:pt idx="17">
                  <c:v>39246.708333333336</c:v>
                </c:pt>
                <c:pt idx="18">
                  <c:v>39246.75</c:v>
                </c:pt>
                <c:pt idx="19">
                  <c:v>39246.791666666155</c:v>
                </c:pt>
                <c:pt idx="20">
                  <c:v>39246.833333333336</c:v>
                </c:pt>
                <c:pt idx="21">
                  <c:v>39246.875</c:v>
                </c:pt>
                <c:pt idx="22">
                  <c:v>39246.916666666664</c:v>
                </c:pt>
                <c:pt idx="23">
                  <c:v>39246.958333333343</c:v>
                </c:pt>
                <c:pt idx="24">
                  <c:v>39247</c:v>
                </c:pt>
                <c:pt idx="25">
                  <c:v>39247.041666666584</c:v>
                </c:pt>
                <c:pt idx="26">
                  <c:v>39247.083333333336</c:v>
                </c:pt>
                <c:pt idx="27">
                  <c:v>39247.124999999993</c:v>
                </c:pt>
                <c:pt idx="28">
                  <c:v>39247.166666666584</c:v>
                </c:pt>
                <c:pt idx="29">
                  <c:v>39247.208333333336</c:v>
                </c:pt>
                <c:pt idx="30">
                  <c:v>39247.25</c:v>
                </c:pt>
                <c:pt idx="31">
                  <c:v>39247.291666666155</c:v>
                </c:pt>
                <c:pt idx="32">
                  <c:v>39247.333333333336</c:v>
                </c:pt>
                <c:pt idx="33">
                  <c:v>39247.375</c:v>
                </c:pt>
                <c:pt idx="34">
                  <c:v>39247.416666666664</c:v>
                </c:pt>
                <c:pt idx="35">
                  <c:v>39247.458333333343</c:v>
                </c:pt>
                <c:pt idx="36">
                  <c:v>39247.5</c:v>
                </c:pt>
                <c:pt idx="37">
                  <c:v>39247.541666666584</c:v>
                </c:pt>
                <c:pt idx="38">
                  <c:v>39247.583333333336</c:v>
                </c:pt>
                <c:pt idx="39">
                  <c:v>39247.624999999993</c:v>
                </c:pt>
                <c:pt idx="40">
                  <c:v>39247.666666666584</c:v>
                </c:pt>
                <c:pt idx="41">
                  <c:v>39247.708333333336</c:v>
                </c:pt>
                <c:pt idx="42">
                  <c:v>39247.75</c:v>
                </c:pt>
                <c:pt idx="43">
                  <c:v>39247.791666666155</c:v>
                </c:pt>
                <c:pt idx="44">
                  <c:v>39247.833333333336</c:v>
                </c:pt>
                <c:pt idx="45">
                  <c:v>39247.875</c:v>
                </c:pt>
                <c:pt idx="46">
                  <c:v>39247.916666666664</c:v>
                </c:pt>
                <c:pt idx="47">
                  <c:v>39247.958333333343</c:v>
                </c:pt>
                <c:pt idx="48">
                  <c:v>39248</c:v>
                </c:pt>
                <c:pt idx="49">
                  <c:v>39248.041666666584</c:v>
                </c:pt>
                <c:pt idx="50">
                  <c:v>39248.083333333336</c:v>
                </c:pt>
                <c:pt idx="51">
                  <c:v>39248.124999999993</c:v>
                </c:pt>
                <c:pt idx="52">
                  <c:v>39248.166666666584</c:v>
                </c:pt>
                <c:pt idx="53">
                  <c:v>39248.208333333336</c:v>
                </c:pt>
                <c:pt idx="54">
                  <c:v>39248.25</c:v>
                </c:pt>
                <c:pt idx="55">
                  <c:v>39248.291666666155</c:v>
                </c:pt>
                <c:pt idx="56">
                  <c:v>39248.333333333336</c:v>
                </c:pt>
                <c:pt idx="57">
                  <c:v>39248.375</c:v>
                </c:pt>
                <c:pt idx="58">
                  <c:v>39248.416666666664</c:v>
                </c:pt>
                <c:pt idx="59">
                  <c:v>39248.458333333343</c:v>
                </c:pt>
                <c:pt idx="60">
                  <c:v>39248.5</c:v>
                </c:pt>
                <c:pt idx="61">
                  <c:v>39248.541666666584</c:v>
                </c:pt>
                <c:pt idx="62">
                  <c:v>39248.583333333336</c:v>
                </c:pt>
                <c:pt idx="63">
                  <c:v>39248.624999999993</c:v>
                </c:pt>
                <c:pt idx="64">
                  <c:v>39248.666666666584</c:v>
                </c:pt>
                <c:pt idx="65">
                  <c:v>39248.708333333336</c:v>
                </c:pt>
                <c:pt idx="66">
                  <c:v>39248.75</c:v>
                </c:pt>
                <c:pt idx="67">
                  <c:v>39248.791666666155</c:v>
                </c:pt>
                <c:pt idx="68">
                  <c:v>39248.833333333336</c:v>
                </c:pt>
                <c:pt idx="69">
                  <c:v>39248.875</c:v>
                </c:pt>
                <c:pt idx="70">
                  <c:v>39248.916666666664</c:v>
                </c:pt>
                <c:pt idx="71">
                  <c:v>39248.958333333343</c:v>
                </c:pt>
                <c:pt idx="72">
                  <c:v>39249</c:v>
                </c:pt>
                <c:pt idx="73">
                  <c:v>39249.041666666584</c:v>
                </c:pt>
                <c:pt idx="74">
                  <c:v>39249.083333333336</c:v>
                </c:pt>
                <c:pt idx="75">
                  <c:v>39249.124999999993</c:v>
                </c:pt>
                <c:pt idx="76">
                  <c:v>39249.166666666584</c:v>
                </c:pt>
                <c:pt idx="77">
                  <c:v>39249.208333333336</c:v>
                </c:pt>
                <c:pt idx="78">
                  <c:v>39249.25</c:v>
                </c:pt>
                <c:pt idx="79">
                  <c:v>39249.291666666155</c:v>
                </c:pt>
                <c:pt idx="80">
                  <c:v>39249.333333333336</c:v>
                </c:pt>
                <c:pt idx="81">
                  <c:v>39249.375</c:v>
                </c:pt>
                <c:pt idx="82">
                  <c:v>39249.416666666664</c:v>
                </c:pt>
                <c:pt idx="83">
                  <c:v>39249.458333333343</c:v>
                </c:pt>
                <c:pt idx="84">
                  <c:v>39249.5</c:v>
                </c:pt>
                <c:pt idx="85">
                  <c:v>39249.541666666584</c:v>
                </c:pt>
                <c:pt idx="86">
                  <c:v>39249.583333333336</c:v>
                </c:pt>
                <c:pt idx="87">
                  <c:v>39249.624999999993</c:v>
                </c:pt>
                <c:pt idx="88">
                  <c:v>39249.666666666584</c:v>
                </c:pt>
                <c:pt idx="89">
                  <c:v>39249.708333333336</c:v>
                </c:pt>
                <c:pt idx="90">
                  <c:v>39249.75</c:v>
                </c:pt>
                <c:pt idx="91">
                  <c:v>39249.791666666155</c:v>
                </c:pt>
                <c:pt idx="92">
                  <c:v>39249.833333333336</c:v>
                </c:pt>
                <c:pt idx="93">
                  <c:v>39249.875</c:v>
                </c:pt>
                <c:pt idx="94">
                  <c:v>39249.916666666664</c:v>
                </c:pt>
                <c:pt idx="95">
                  <c:v>39249.958333333343</c:v>
                </c:pt>
                <c:pt idx="96">
                  <c:v>39250</c:v>
                </c:pt>
                <c:pt idx="97">
                  <c:v>39250.041666666584</c:v>
                </c:pt>
                <c:pt idx="98">
                  <c:v>39250.083333333336</c:v>
                </c:pt>
                <c:pt idx="99">
                  <c:v>39250.124999999993</c:v>
                </c:pt>
                <c:pt idx="100">
                  <c:v>39250.166666666584</c:v>
                </c:pt>
                <c:pt idx="101">
                  <c:v>39250.208333333336</c:v>
                </c:pt>
                <c:pt idx="102">
                  <c:v>39250.25</c:v>
                </c:pt>
                <c:pt idx="103">
                  <c:v>39250.291666666155</c:v>
                </c:pt>
                <c:pt idx="104">
                  <c:v>39250.333333333336</c:v>
                </c:pt>
                <c:pt idx="105">
                  <c:v>39250.375</c:v>
                </c:pt>
                <c:pt idx="106">
                  <c:v>39250.416666666664</c:v>
                </c:pt>
                <c:pt idx="107">
                  <c:v>39250.458333333343</c:v>
                </c:pt>
                <c:pt idx="108">
                  <c:v>39250.5</c:v>
                </c:pt>
                <c:pt idx="109">
                  <c:v>39250.541666666584</c:v>
                </c:pt>
                <c:pt idx="110">
                  <c:v>39250.583333333336</c:v>
                </c:pt>
                <c:pt idx="111">
                  <c:v>39250.624999999993</c:v>
                </c:pt>
                <c:pt idx="112">
                  <c:v>39250.666666666584</c:v>
                </c:pt>
                <c:pt idx="113">
                  <c:v>39250.708333333336</c:v>
                </c:pt>
                <c:pt idx="114">
                  <c:v>39250.75</c:v>
                </c:pt>
                <c:pt idx="115">
                  <c:v>39250.791666666155</c:v>
                </c:pt>
                <c:pt idx="116">
                  <c:v>39250.833333333336</c:v>
                </c:pt>
                <c:pt idx="117">
                  <c:v>39250.875</c:v>
                </c:pt>
                <c:pt idx="118">
                  <c:v>39250.916666666664</c:v>
                </c:pt>
                <c:pt idx="119">
                  <c:v>39250.958333333343</c:v>
                </c:pt>
                <c:pt idx="120">
                  <c:v>39251</c:v>
                </c:pt>
                <c:pt idx="121">
                  <c:v>39251.041666666584</c:v>
                </c:pt>
                <c:pt idx="122">
                  <c:v>39251.083333333336</c:v>
                </c:pt>
                <c:pt idx="123">
                  <c:v>39251.124999999993</c:v>
                </c:pt>
                <c:pt idx="124">
                  <c:v>39251.166666666584</c:v>
                </c:pt>
                <c:pt idx="125">
                  <c:v>39251.208333333336</c:v>
                </c:pt>
                <c:pt idx="126">
                  <c:v>39251.25</c:v>
                </c:pt>
                <c:pt idx="127">
                  <c:v>39251.291666666155</c:v>
                </c:pt>
                <c:pt idx="128">
                  <c:v>39251.333333333336</c:v>
                </c:pt>
                <c:pt idx="129">
                  <c:v>39251.375</c:v>
                </c:pt>
                <c:pt idx="130">
                  <c:v>39251.416666666664</c:v>
                </c:pt>
                <c:pt idx="131">
                  <c:v>39251.458333333343</c:v>
                </c:pt>
                <c:pt idx="132">
                  <c:v>39251.5</c:v>
                </c:pt>
                <c:pt idx="133">
                  <c:v>39251.541666666584</c:v>
                </c:pt>
                <c:pt idx="134">
                  <c:v>39251.583333333336</c:v>
                </c:pt>
                <c:pt idx="135">
                  <c:v>39251.624999999993</c:v>
                </c:pt>
                <c:pt idx="136">
                  <c:v>39251.666666666584</c:v>
                </c:pt>
                <c:pt idx="137">
                  <c:v>39251.708333333336</c:v>
                </c:pt>
                <c:pt idx="138">
                  <c:v>39251.75</c:v>
                </c:pt>
                <c:pt idx="139">
                  <c:v>39251.791666666155</c:v>
                </c:pt>
                <c:pt idx="140">
                  <c:v>39251.833333333336</c:v>
                </c:pt>
                <c:pt idx="141">
                  <c:v>39251.875</c:v>
                </c:pt>
                <c:pt idx="142">
                  <c:v>39251.916666666664</c:v>
                </c:pt>
                <c:pt idx="143">
                  <c:v>39251.958333333343</c:v>
                </c:pt>
              </c:numCache>
            </c:numRef>
          </c:xVal>
          <c:yVal>
            <c:numRef>
              <c:f>'[LOBO salinity and tides.xlsx]Data'!$H$951:$H$1094</c:f>
              <c:numCache>
                <c:formatCode>General</c:formatCode>
                <c:ptCount val="144"/>
                <c:pt idx="0">
                  <c:v>7.98</c:v>
                </c:pt>
                <c:pt idx="1">
                  <c:v>6.2</c:v>
                </c:pt>
                <c:pt idx="2">
                  <c:v>4.01</c:v>
                </c:pt>
                <c:pt idx="3">
                  <c:v>1.6300000000000001</c:v>
                </c:pt>
                <c:pt idx="4">
                  <c:v>-0.54</c:v>
                </c:pt>
                <c:pt idx="5">
                  <c:v>-1.7200000000000004</c:v>
                </c:pt>
                <c:pt idx="6">
                  <c:v>-1.8800000000000001</c:v>
                </c:pt>
                <c:pt idx="7">
                  <c:v>-0.86000000000000065</c:v>
                </c:pt>
                <c:pt idx="8">
                  <c:v>0.54</c:v>
                </c:pt>
                <c:pt idx="9">
                  <c:v>2.3499999999999988</c:v>
                </c:pt>
                <c:pt idx="10">
                  <c:v>4.03</c:v>
                </c:pt>
                <c:pt idx="11">
                  <c:v>5.48</c:v>
                </c:pt>
                <c:pt idx="12">
                  <c:v>6.28</c:v>
                </c:pt>
                <c:pt idx="13">
                  <c:v>6.17</c:v>
                </c:pt>
                <c:pt idx="14">
                  <c:v>5.38</c:v>
                </c:pt>
                <c:pt idx="15">
                  <c:v>4.34</c:v>
                </c:pt>
                <c:pt idx="16">
                  <c:v>3.3699999999999997</c:v>
                </c:pt>
                <c:pt idx="17">
                  <c:v>2.82</c:v>
                </c:pt>
                <c:pt idx="18">
                  <c:v>3.12</c:v>
                </c:pt>
                <c:pt idx="19">
                  <c:v>4.03</c:v>
                </c:pt>
                <c:pt idx="20">
                  <c:v>5.3199999999999985</c:v>
                </c:pt>
                <c:pt idx="21">
                  <c:v>6.92</c:v>
                </c:pt>
                <c:pt idx="22">
                  <c:v>8.31</c:v>
                </c:pt>
                <c:pt idx="23">
                  <c:v>9.18</c:v>
                </c:pt>
                <c:pt idx="24">
                  <c:v>8.98</c:v>
                </c:pt>
                <c:pt idx="25">
                  <c:v>7.76</c:v>
                </c:pt>
                <c:pt idx="26">
                  <c:v>5.76</c:v>
                </c:pt>
                <c:pt idx="27">
                  <c:v>3.3699999999999997</c:v>
                </c:pt>
                <c:pt idx="28">
                  <c:v>0.82000000000000062</c:v>
                </c:pt>
                <c:pt idx="29">
                  <c:v>-1.3900000000000001</c:v>
                </c:pt>
                <c:pt idx="30">
                  <c:v>-2.48</c:v>
                </c:pt>
                <c:pt idx="31">
                  <c:v>-2.38</c:v>
                </c:pt>
                <c:pt idx="32">
                  <c:v>-1.35</c:v>
                </c:pt>
                <c:pt idx="33">
                  <c:v>0.42000000000000032</c:v>
                </c:pt>
                <c:pt idx="34">
                  <c:v>2.4</c:v>
                </c:pt>
                <c:pt idx="35">
                  <c:v>4.28</c:v>
                </c:pt>
                <c:pt idx="36">
                  <c:v>5.79</c:v>
                </c:pt>
                <c:pt idx="37">
                  <c:v>6.6099999999999985</c:v>
                </c:pt>
                <c:pt idx="38">
                  <c:v>6.49</c:v>
                </c:pt>
                <c:pt idx="39">
                  <c:v>5.64</c:v>
                </c:pt>
                <c:pt idx="40">
                  <c:v>4.51</c:v>
                </c:pt>
                <c:pt idx="41">
                  <c:v>3.54</c:v>
                </c:pt>
                <c:pt idx="42">
                  <c:v>3.12</c:v>
                </c:pt>
                <c:pt idx="43">
                  <c:v>3.42</c:v>
                </c:pt>
                <c:pt idx="44">
                  <c:v>4.4000000000000004</c:v>
                </c:pt>
                <c:pt idx="45">
                  <c:v>5.8599999999999985</c:v>
                </c:pt>
                <c:pt idx="46">
                  <c:v>7.46</c:v>
                </c:pt>
                <c:pt idx="47">
                  <c:v>8.81</c:v>
                </c:pt>
                <c:pt idx="48">
                  <c:v>9.5</c:v>
                </c:pt>
                <c:pt idx="49">
                  <c:v>9.0500000000000007</c:v>
                </c:pt>
                <c:pt idx="50">
                  <c:v>7.72</c:v>
                </c:pt>
                <c:pt idx="51">
                  <c:v>5.58</c:v>
                </c:pt>
                <c:pt idx="52">
                  <c:v>3.13</c:v>
                </c:pt>
                <c:pt idx="53">
                  <c:v>0.42000000000000032</c:v>
                </c:pt>
                <c:pt idx="54">
                  <c:v>-1.6500000000000001</c:v>
                </c:pt>
                <c:pt idx="55">
                  <c:v>-2.57</c:v>
                </c:pt>
                <c:pt idx="56">
                  <c:v>-2.19</c:v>
                </c:pt>
                <c:pt idx="57">
                  <c:v>-0.9</c:v>
                </c:pt>
                <c:pt idx="58">
                  <c:v>1.04</c:v>
                </c:pt>
                <c:pt idx="59">
                  <c:v>2.9899999999999998</c:v>
                </c:pt>
                <c:pt idx="60">
                  <c:v>4.79</c:v>
                </c:pt>
                <c:pt idx="61">
                  <c:v>6.26</c:v>
                </c:pt>
                <c:pt idx="62">
                  <c:v>7</c:v>
                </c:pt>
                <c:pt idx="63">
                  <c:v>6.67</c:v>
                </c:pt>
                <c:pt idx="64">
                  <c:v>5.6199999999999966</c:v>
                </c:pt>
                <c:pt idx="65">
                  <c:v>4.4400000000000004</c:v>
                </c:pt>
                <c:pt idx="66">
                  <c:v>3.4499999999999997</c:v>
                </c:pt>
                <c:pt idx="67">
                  <c:v>3.07</c:v>
                </c:pt>
                <c:pt idx="68">
                  <c:v>3.4899999999999998</c:v>
                </c:pt>
                <c:pt idx="69">
                  <c:v>4.5199999999999996</c:v>
                </c:pt>
                <c:pt idx="70">
                  <c:v>6.01</c:v>
                </c:pt>
                <c:pt idx="71">
                  <c:v>7.48</c:v>
                </c:pt>
                <c:pt idx="72">
                  <c:v>8.7800000000000011</c:v>
                </c:pt>
                <c:pt idx="73">
                  <c:v>9.25</c:v>
                </c:pt>
                <c:pt idx="74">
                  <c:v>8.5500000000000007</c:v>
                </c:pt>
                <c:pt idx="75">
                  <c:v>7.06</c:v>
                </c:pt>
                <c:pt idx="76">
                  <c:v>4.96</c:v>
                </c:pt>
                <c:pt idx="77">
                  <c:v>2.42</c:v>
                </c:pt>
                <c:pt idx="78">
                  <c:v>-0.19000000000000006</c:v>
                </c:pt>
                <c:pt idx="79">
                  <c:v>-1.9800000000000086</c:v>
                </c:pt>
                <c:pt idx="80">
                  <c:v>-2.7600000000000002</c:v>
                </c:pt>
                <c:pt idx="81">
                  <c:v>-2.2000000000000002</c:v>
                </c:pt>
                <c:pt idx="82">
                  <c:v>-0.69000000000000061</c:v>
                </c:pt>
                <c:pt idx="83">
                  <c:v>1.28</c:v>
                </c:pt>
                <c:pt idx="84">
                  <c:v>3.22</c:v>
                </c:pt>
                <c:pt idx="85">
                  <c:v>4.99</c:v>
                </c:pt>
                <c:pt idx="86">
                  <c:v>6.31</c:v>
                </c:pt>
                <c:pt idx="87">
                  <c:v>6.7700000000000014</c:v>
                </c:pt>
                <c:pt idx="88">
                  <c:v>6.23</c:v>
                </c:pt>
                <c:pt idx="89">
                  <c:v>5.0999999999999996</c:v>
                </c:pt>
                <c:pt idx="90">
                  <c:v>3.94</c:v>
                </c:pt>
                <c:pt idx="91">
                  <c:v>3.02</c:v>
                </c:pt>
                <c:pt idx="92">
                  <c:v>2.75</c:v>
                </c:pt>
                <c:pt idx="93">
                  <c:v>3.19</c:v>
                </c:pt>
                <c:pt idx="94">
                  <c:v>4.3099999999999996</c:v>
                </c:pt>
                <c:pt idx="95">
                  <c:v>5.7700000000000014</c:v>
                </c:pt>
                <c:pt idx="96">
                  <c:v>7.25</c:v>
                </c:pt>
                <c:pt idx="97">
                  <c:v>8.34</c:v>
                </c:pt>
                <c:pt idx="98">
                  <c:v>8.6</c:v>
                </c:pt>
                <c:pt idx="99">
                  <c:v>7.7700000000000014</c:v>
                </c:pt>
                <c:pt idx="100">
                  <c:v>6.26</c:v>
                </c:pt>
                <c:pt idx="101">
                  <c:v>4.08</c:v>
                </c:pt>
                <c:pt idx="102">
                  <c:v>1.61</c:v>
                </c:pt>
                <c:pt idx="103">
                  <c:v>-0.85000000000000064</c:v>
                </c:pt>
                <c:pt idx="104">
                  <c:v>-2.29</c:v>
                </c:pt>
                <c:pt idx="105">
                  <c:v>-2.69</c:v>
                </c:pt>
                <c:pt idx="106">
                  <c:v>-1.84</c:v>
                </c:pt>
                <c:pt idx="107">
                  <c:v>-0.33000000000000257</c:v>
                </c:pt>
                <c:pt idx="108">
                  <c:v>1.6700000000000021</c:v>
                </c:pt>
                <c:pt idx="109">
                  <c:v>3.57</c:v>
                </c:pt>
                <c:pt idx="110">
                  <c:v>5.1499999999999995</c:v>
                </c:pt>
                <c:pt idx="111">
                  <c:v>6.29</c:v>
                </c:pt>
                <c:pt idx="112">
                  <c:v>6.49</c:v>
                </c:pt>
                <c:pt idx="113">
                  <c:v>5.81</c:v>
                </c:pt>
                <c:pt idx="114">
                  <c:v>4.6399999999999997</c:v>
                </c:pt>
                <c:pt idx="115">
                  <c:v>3.57</c:v>
                </c:pt>
                <c:pt idx="116">
                  <c:v>2.69</c:v>
                </c:pt>
                <c:pt idx="117">
                  <c:v>2.54</c:v>
                </c:pt>
                <c:pt idx="118">
                  <c:v>3.24</c:v>
                </c:pt>
                <c:pt idx="119">
                  <c:v>4.3199999999999985</c:v>
                </c:pt>
                <c:pt idx="120">
                  <c:v>5.6899999999999995</c:v>
                </c:pt>
                <c:pt idx="121">
                  <c:v>6.99</c:v>
                </c:pt>
                <c:pt idx="122">
                  <c:v>7.91</c:v>
                </c:pt>
                <c:pt idx="123">
                  <c:v>8.06</c:v>
                </c:pt>
                <c:pt idx="124">
                  <c:v>7.18</c:v>
                </c:pt>
                <c:pt idx="125">
                  <c:v>5.6099999999999985</c:v>
                </c:pt>
                <c:pt idx="126">
                  <c:v>3.44</c:v>
                </c:pt>
                <c:pt idx="127">
                  <c:v>1.1299999999999908</c:v>
                </c:pt>
                <c:pt idx="128">
                  <c:v>-0.99</c:v>
                </c:pt>
                <c:pt idx="129">
                  <c:v>-2.0499999999999998</c:v>
                </c:pt>
                <c:pt idx="130">
                  <c:v>-2.0699999999999998</c:v>
                </c:pt>
                <c:pt idx="131">
                  <c:v>-1.05</c:v>
                </c:pt>
                <c:pt idx="132">
                  <c:v>0.55000000000000004</c:v>
                </c:pt>
                <c:pt idx="133">
                  <c:v>2.3699999999999997</c:v>
                </c:pt>
                <c:pt idx="134">
                  <c:v>4.1899999999999995</c:v>
                </c:pt>
                <c:pt idx="135">
                  <c:v>5.64</c:v>
                </c:pt>
                <c:pt idx="136">
                  <c:v>6.49</c:v>
                </c:pt>
                <c:pt idx="137">
                  <c:v>6.49</c:v>
                </c:pt>
                <c:pt idx="138">
                  <c:v>5.7</c:v>
                </c:pt>
                <c:pt idx="139">
                  <c:v>4.51</c:v>
                </c:pt>
                <c:pt idx="140">
                  <c:v>3.46</c:v>
                </c:pt>
                <c:pt idx="141">
                  <c:v>2.7</c:v>
                </c:pt>
                <c:pt idx="142">
                  <c:v>2.72</c:v>
                </c:pt>
                <c:pt idx="143">
                  <c:v>3.3299999999999987</c:v>
                </c:pt>
              </c:numCache>
            </c:numRef>
          </c:yVal>
          <c:smooth val="1"/>
        </c:ser>
        <c:dLbls>
          <c:showLegendKey val="0"/>
          <c:showVal val="0"/>
          <c:showCatName val="0"/>
          <c:showSerName val="0"/>
          <c:showPercent val="0"/>
          <c:showBubbleSize val="0"/>
        </c:dLbls>
        <c:axId val="82740352"/>
        <c:axId val="82741888"/>
      </c:scatterChart>
      <c:valAx>
        <c:axId val="82740352"/>
        <c:scaling>
          <c:orientation val="minMax"/>
          <c:max val="39247"/>
          <c:min val="39246"/>
        </c:scaling>
        <c:delete val="0"/>
        <c:axPos val="b"/>
        <c:numFmt formatCode="[$-409]h:mm\ AM/PM;@" sourceLinked="0"/>
        <c:majorTickMark val="out"/>
        <c:minorTickMark val="none"/>
        <c:tickLblPos val="nextTo"/>
        <c:spPr>
          <a:ln w="38100">
            <a:solidFill>
              <a:sysClr val="windowText" lastClr="000000"/>
            </a:solidFill>
          </a:ln>
        </c:spPr>
        <c:txPr>
          <a:bodyPr rot="-1020000"/>
          <a:lstStyle/>
          <a:p>
            <a:pPr>
              <a:defRPr sz="1600">
                <a:latin typeface="Trebuchet MS" pitchFamily="34" charset="0"/>
              </a:defRPr>
            </a:pPr>
            <a:endParaRPr lang="en-US"/>
          </a:p>
        </c:txPr>
        <c:crossAx val="82741888"/>
        <c:crossesAt val="-4"/>
        <c:crossBetween val="midCat"/>
        <c:majorUnit val="0.25"/>
      </c:valAx>
      <c:valAx>
        <c:axId val="82741888"/>
        <c:scaling>
          <c:orientation val="minMax"/>
        </c:scaling>
        <c:delete val="0"/>
        <c:axPos val="l"/>
        <c:title>
          <c:tx>
            <c:rich>
              <a:bodyPr rot="-5400000" vert="horz"/>
              <a:lstStyle/>
              <a:p>
                <a:pPr>
                  <a:defRPr sz="1600">
                    <a:latin typeface="Trebuchet MS" pitchFamily="34" charset="0"/>
                  </a:defRPr>
                </a:pPr>
                <a:r>
                  <a:rPr lang="en-US" sz="1600">
                    <a:latin typeface="Trebuchet MS" pitchFamily="34" charset="0"/>
                  </a:rPr>
                  <a:t>Tide Height (feet)</a:t>
                </a:r>
              </a:p>
            </c:rich>
          </c:tx>
          <c:overlay val="0"/>
        </c:title>
        <c:numFmt formatCode="General" sourceLinked="1"/>
        <c:majorTickMark val="out"/>
        <c:minorTickMark val="none"/>
        <c:tickLblPos val="nextTo"/>
        <c:spPr>
          <a:ln w="38100">
            <a:solidFill>
              <a:schemeClr val="tx1"/>
            </a:solidFill>
          </a:ln>
        </c:spPr>
        <c:txPr>
          <a:bodyPr/>
          <a:lstStyle/>
          <a:p>
            <a:pPr>
              <a:defRPr sz="1600">
                <a:latin typeface="Trebuchet MS" pitchFamily="34" charset="0"/>
              </a:defRPr>
            </a:pPr>
            <a:endParaRPr lang="en-US"/>
          </a:p>
        </c:txPr>
        <c:crossAx val="82740352"/>
        <c:crosses val="autoZero"/>
        <c:crossBetween val="midCat"/>
      </c:valAx>
      <c:spPr>
        <a:ln w="38100">
          <a:solidFill>
            <a:sysClr val="windowText" lastClr="000000"/>
          </a:solidFill>
        </a:ln>
      </c:spPr>
    </c:plotArea>
    <c:plotVisOnly val="1"/>
    <c:dispBlanksAs val="gap"/>
    <c:showDLblsOverMax val="0"/>
  </c:chart>
  <c:spPr>
    <a:noFill/>
  </c:sp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1800">
                <a:latin typeface="Trebuchet MS" pitchFamily="34" charset="0"/>
              </a:defRPr>
            </a:pPr>
            <a:r>
              <a:rPr lang="en-US" sz="1800">
                <a:latin typeface="Trebuchet MS" pitchFamily="34" charset="0"/>
              </a:rPr>
              <a:t>Tidal Cycle for June 13, 2007</a:t>
            </a:r>
          </a:p>
        </c:rich>
      </c:tx>
      <c:overlay val="0"/>
    </c:title>
    <c:autoTitleDeleted val="0"/>
    <c:plotArea>
      <c:layout>
        <c:manualLayout>
          <c:layoutTarget val="inner"/>
          <c:xMode val="edge"/>
          <c:yMode val="edge"/>
          <c:x val="0.15579909957065202"/>
          <c:y val="0.13987060509001967"/>
          <c:w val="0.76938576184848861"/>
          <c:h val="0.59334149384246559"/>
        </c:manualLayout>
      </c:layout>
      <c:scatterChart>
        <c:scatterStyle val="smoothMarker"/>
        <c:varyColors val="0"/>
        <c:ser>
          <c:idx val="0"/>
          <c:order val="0"/>
          <c:spPr>
            <a:ln w="50800">
              <a:solidFill>
                <a:srgbClr val="FF6600"/>
              </a:solidFill>
            </a:ln>
          </c:spPr>
          <c:marker>
            <c:symbol val="none"/>
          </c:marker>
          <c:xVal>
            <c:numRef>
              <c:f>'[LOBO salinity and tides.xlsx]Data'!$F$951:$F$1094</c:f>
              <c:numCache>
                <c:formatCode>m/d/yyyy\ h:mm</c:formatCode>
                <c:ptCount val="144"/>
                <c:pt idx="0">
                  <c:v>39246</c:v>
                </c:pt>
                <c:pt idx="1">
                  <c:v>39246.041666666584</c:v>
                </c:pt>
                <c:pt idx="2">
                  <c:v>39246.083333333336</c:v>
                </c:pt>
                <c:pt idx="3">
                  <c:v>39246.124999999993</c:v>
                </c:pt>
                <c:pt idx="4">
                  <c:v>39246.166666666584</c:v>
                </c:pt>
                <c:pt idx="5">
                  <c:v>39246.208333333336</c:v>
                </c:pt>
                <c:pt idx="6">
                  <c:v>39246.25</c:v>
                </c:pt>
                <c:pt idx="7">
                  <c:v>39246.291666666155</c:v>
                </c:pt>
                <c:pt idx="8">
                  <c:v>39246.333333333336</c:v>
                </c:pt>
                <c:pt idx="9">
                  <c:v>39246.375</c:v>
                </c:pt>
                <c:pt idx="10">
                  <c:v>39246.416666666664</c:v>
                </c:pt>
                <c:pt idx="11">
                  <c:v>39246.458333333343</c:v>
                </c:pt>
                <c:pt idx="12">
                  <c:v>39246.5</c:v>
                </c:pt>
                <c:pt idx="13">
                  <c:v>39246.541666666584</c:v>
                </c:pt>
                <c:pt idx="14">
                  <c:v>39246.583333333336</c:v>
                </c:pt>
                <c:pt idx="15">
                  <c:v>39246.624999999993</c:v>
                </c:pt>
                <c:pt idx="16">
                  <c:v>39246.666666666584</c:v>
                </c:pt>
                <c:pt idx="17">
                  <c:v>39246.708333333336</c:v>
                </c:pt>
                <c:pt idx="18">
                  <c:v>39246.75</c:v>
                </c:pt>
                <c:pt idx="19">
                  <c:v>39246.791666666155</c:v>
                </c:pt>
                <c:pt idx="20">
                  <c:v>39246.833333333336</c:v>
                </c:pt>
                <c:pt idx="21">
                  <c:v>39246.875</c:v>
                </c:pt>
                <c:pt idx="22">
                  <c:v>39246.916666666664</c:v>
                </c:pt>
                <c:pt idx="23">
                  <c:v>39246.958333333343</c:v>
                </c:pt>
                <c:pt idx="24">
                  <c:v>39247</c:v>
                </c:pt>
                <c:pt idx="25">
                  <c:v>39247.041666666584</c:v>
                </c:pt>
                <c:pt idx="26">
                  <c:v>39247.083333333336</c:v>
                </c:pt>
                <c:pt idx="27">
                  <c:v>39247.124999999993</c:v>
                </c:pt>
                <c:pt idx="28">
                  <c:v>39247.166666666584</c:v>
                </c:pt>
                <c:pt idx="29">
                  <c:v>39247.208333333336</c:v>
                </c:pt>
                <c:pt idx="30">
                  <c:v>39247.25</c:v>
                </c:pt>
                <c:pt idx="31">
                  <c:v>39247.291666666155</c:v>
                </c:pt>
                <c:pt idx="32">
                  <c:v>39247.333333333336</c:v>
                </c:pt>
                <c:pt idx="33">
                  <c:v>39247.375</c:v>
                </c:pt>
                <c:pt idx="34">
                  <c:v>39247.416666666664</c:v>
                </c:pt>
                <c:pt idx="35">
                  <c:v>39247.458333333343</c:v>
                </c:pt>
                <c:pt idx="36">
                  <c:v>39247.5</c:v>
                </c:pt>
                <c:pt idx="37">
                  <c:v>39247.541666666584</c:v>
                </c:pt>
                <c:pt idx="38">
                  <c:v>39247.583333333336</c:v>
                </c:pt>
                <c:pt idx="39">
                  <c:v>39247.624999999993</c:v>
                </c:pt>
                <c:pt idx="40">
                  <c:v>39247.666666666584</c:v>
                </c:pt>
                <c:pt idx="41">
                  <c:v>39247.708333333336</c:v>
                </c:pt>
                <c:pt idx="42">
                  <c:v>39247.75</c:v>
                </c:pt>
                <c:pt idx="43">
                  <c:v>39247.791666666155</c:v>
                </c:pt>
                <c:pt idx="44">
                  <c:v>39247.833333333336</c:v>
                </c:pt>
                <c:pt idx="45">
                  <c:v>39247.875</c:v>
                </c:pt>
                <c:pt idx="46">
                  <c:v>39247.916666666664</c:v>
                </c:pt>
                <c:pt idx="47">
                  <c:v>39247.958333333343</c:v>
                </c:pt>
                <c:pt idx="48">
                  <c:v>39248</c:v>
                </c:pt>
                <c:pt idx="49">
                  <c:v>39248.041666666584</c:v>
                </c:pt>
                <c:pt idx="50">
                  <c:v>39248.083333333336</c:v>
                </c:pt>
                <c:pt idx="51">
                  <c:v>39248.124999999993</c:v>
                </c:pt>
                <c:pt idx="52">
                  <c:v>39248.166666666584</c:v>
                </c:pt>
                <c:pt idx="53">
                  <c:v>39248.208333333336</c:v>
                </c:pt>
                <c:pt idx="54">
                  <c:v>39248.25</c:v>
                </c:pt>
                <c:pt idx="55">
                  <c:v>39248.291666666155</c:v>
                </c:pt>
                <c:pt idx="56">
                  <c:v>39248.333333333336</c:v>
                </c:pt>
                <c:pt idx="57">
                  <c:v>39248.375</c:v>
                </c:pt>
                <c:pt idx="58">
                  <c:v>39248.416666666664</c:v>
                </c:pt>
                <c:pt idx="59">
                  <c:v>39248.458333333343</c:v>
                </c:pt>
                <c:pt idx="60">
                  <c:v>39248.5</c:v>
                </c:pt>
                <c:pt idx="61">
                  <c:v>39248.541666666584</c:v>
                </c:pt>
                <c:pt idx="62">
                  <c:v>39248.583333333336</c:v>
                </c:pt>
                <c:pt idx="63">
                  <c:v>39248.624999999993</c:v>
                </c:pt>
                <c:pt idx="64">
                  <c:v>39248.666666666584</c:v>
                </c:pt>
                <c:pt idx="65">
                  <c:v>39248.708333333336</c:v>
                </c:pt>
                <c:pt idx="66">
                  <c:v>39248.75</c:v>
                </c:pt>
                <c:pt idx="67">
                  <c:v>39248.791666666155</c:v>
                </c:pt>
                <c:pt idx="68">
                  <c:v>39248.833333333336</c:v>
                </c:pt>
                <c:pt idx="69">
                  <c:v>39248.875</c:v>
                </c:pt>
                <c:pt idx="70">
                  <c:v>39248.916666666664</c:v>
                </c:pt>
                <c:pt idx="71">
                  <c:v>39248.958333333343</c:v>
                </c:pt>
                <c:pt idx="72">
                  <c:v>39249</c:v>
                </c:pt>
                <c:pt idx="73">
                  <c:v>39249.041666666584</c:v>
                </c:pt>
                <c:pt idx="74">
                  <c:v>39249.083333333336</c:v>
                </c:pt>
                <c:pt idx="75">
                  <c:v>39249.124999999993</c:v>
                </c:pt>
                <c:pt idx="76">
                  <c:v>39249.166666666584</c:v>
                </c:pt>
                <c:pt idx="77">
                  <c:v>39249.208333333336</c:v>
                </c:pt>
                <c:pt idx="78">
                  <c:v>39249.25</c:v>
                </c:pt>
                <c:pt idx="79">
                  <c:v>39249.291666666155</c:v>
                </c:pt>
                <c:pt idx="80">
                  <c:v>39249.333333333336</c:v>
                </c:pt>
                <c:pt idx="81">
                  <c:v>39249.375</c:v>
                </c:pt>
                <c:pt idx="82">
                  <c:v>39249.416666666664</c:v>
                </c:pt>
                <c:pt idx="83">
                  <c:v>39249.458333333343</c:v>
                </c:pt>
                <c:pt idx="84">
                  <c:v>39249.5</c:v>
                </c:pt>
                <c:pt idx="85">
                  <c:v>39249.541666666584</c:v>
                </c:pt>
                <c:pt idx="86">
                  <c:v>39249.583333333336</c:v>
                </c:pt>
                <c:pt idx="87">
                  <c:v>39249.624999999993</c:v>
                </c:pt>
                <c:pt idx="88">
                  <c:v>39249.666666666584</c:v>
                </c:pt>
                <c:pt idx="89">
                  <c:v>39249.708333333336</c:v>
                </c:pt>
                <c:pt idx="90">
                  <c:v>39249.75</c:v>
                </c:pt>
                <c:pt idx="91">
                  <c:v>39249.791666666155</c:v>
                </c:pt>
                <c:pt idx="92">
                  <c:v>39249.833333333336</c:v>
                </c:pt>
                <c:pt idx="93">
                  <c:v>39249.875</c:v>
                </c:pt>
                <c:pt idx="94">
                  <c:v>39249.916666666664</c:v>
                </c:pt>
                <c:pt idx="95">
                  <c:v>39249.958333333343</c:v>
                </c:pt>
                <c:pt idx="96">
                  <c:v>39250</c:v>
                </c:pt>
                <c:pt idx="97">
                  <c:v>39250.041666666584</c:v>
                </c:pt>
                <c:pt idx="98">
                  <c:v>39250.083333333336</c:v>
                </c:pt>
                <c:pt idx="99">
                  <c:v>39250.124999999993</c:v>
                </c:pt>
                <c:pt idx="100">
                  <c:v>39250.166666666584</c:v>
                </c:pt>
                <c:pt idx="101">
                  <c:v>39250.208333333336</c:v>
                </c:pt>
                <c:pt idx="102">
                  <c:v>39250.25</c:v>
                </c:pt>
                <c:pt idx="103">
                  <c:v>39250.291666666155</c:v>
                </c:pt>
                <c:pt idx="104">
                  <c:v>39250.333333333336</c:v>
                </c:pt>
                <c:pt idx="105">
                  <c:v>39250.375</c:v>
                </c:pt>
                <c:pt idx="106">
                  <c:v>39250.416666666664</c:v>
                </c:pt>
                <c:pt idx="107">
                  <c:v>39250.458333333343</c:v>
                </c:pt>
                <c:pt idx="108">
                  <c:v>39250.5</c:v>
                </c:pt>
                <c:pt idx="109">
                  <c:v>39250.541666666584</c:v>
                </c:pt>
                <c:pt idx="110">
                  <c:v>39250.583333333336</c:v>
                </c:pt>
                <c:pt idx="111">
                  <c:v>39250.624999999993</c:v>
                </c:pt>
                <c:pt idx="112">
                  <c:v>39250.666666666584</c:v>
                </c:pt>
                <c:pt idx="113">
                  <c:v>39250.708333333336</c:v>
                </c:pt>
                <c:pt idx="114">
                  <c:v>39250.75</c:v>
                </c:pt>
                <c:pt idx="115">
                  <c:v>39250.791666666155</c:v>
                </c:pt>
                <c:pt idx="116">
                  <c:v>39250.833333333336</c:v>
                </c:pt>
                <c:pt idx="117">
                  <c:v>39250.875</c:v>
                </c:pt>
                <c:pt idx="118">
                  <c:v>39250.916666666664</c:v>
                </c:pt>
                <c:pt idx="119">
                  <c:v>39250.958333333343</c:v>
                </c:pt>
                <c:pt idx="120">
                  <c:v>39251</c:v>
                </c:pt>
                <c:pt idx="121">
                  <c:v>39251.041666666584</c:v>
                </c:pt>
                <c:pt idx="122">
                  <c:v>39251.083333333336</c:v>
                </c:pt>
                <c:pt idx="123">
                  <c:v>39251.124999999993</c:v>
                </c:pt>
                <c:pt idx="124">
                  <c:v>39251.166666666584</c:v>
                </c:pt>
                <c:pt idx="125">
                  <c:v>39251.208333333336</c:v>
                </c:pt>
                <c:pt idx="126">
                  <c:v>39251.25</c:v>
                </c:pt>
                <c:pt idx="127">
                  <c:v>39251.291666666155</c:v>
                </c:pt>
                <c:pt idx="128">
                  <c:v>39251.333333333336</c:v>
                </c:pt>
                <c:pt idx="129">
                  <c:v>39251.375</c:v>
                </c:pt>
                <c:pt idx="130">
                  <c:v>39251.416666666664</c:v>
                </c:pt>
                <c:pt idx="131">
                  <c:v>39251.458333333343</c:v>
                </c:pt>
                <c:pt idx="132">
                  <c:v>39251.5</c:v>
                </c:pt>
                <c:pt idx="133">
                  <c:v>39251.541666666584</c:v>
                </c:pt>
                <c:pt idx="134">
                  <c:v>39251.583333333336</c:v>
                </c:pt>
                <c:pt idx="135">
                  <c:v>39251.624999999993</c:v>
                </c:pt>
                <c:pt idx="136">
                  <c:v>39251.666666666584</c:v>
                </c:pt>
                <c:pt idx="137">
                  <c:v>39251.708333333336</c:v>
                </c:pt>
                <c:pt idx="138">
                  <c:v>39251.75</c:v>
                </c:pt>
                <c:pt idx="139">
                  <c:v>39251.791666666155</c:v>
                </c:pt>
                <c:pt idx="140">
                  <c:v>39251.833333333336</c:v>
                </c:pt>
                <c:pt idx="141">
                  <c:v>39251.875</c:v>
                </c:pt>
                <c:pt idx="142">
                  <c:v>39251.916666666664</c:v>
                </c:pt>
                <c:pt idx="143">
                  <c:v>39251.958333333343</c:v>
                </c:pt>
              </c:numCache>
            </c:numRef>
          </c:xVal>
          <c:yVal>
            <c:numRef>
              <c:f>'[LOBO salinity and tides.xlsx]Data'!$H$951:$H$1094</c:f>
              <c:numCache>
                <c:formatCode>General</c:formatCode>
                <c:ptCount val="144"/>
                <c:pt idx="0">
                  <c:v>7.98</c:v>
                </c:pt>
                <c:pt idx="1">
                  <c:v>6.2</c:v>
                </c:pt>
                <c:pt idx="2">
                  <c:v>4.01</c:v>
                </c:pt>
                <c:pt idx="3">
                  <c:v>1.6300000000000001</c:v>
                </c:pt>
                <c:pt idx="4">
                  <c:v>-0.54</c:v>
                </c:pt>
                <c:pt idx="5">
                  <c:v>-1.7200000000000004</c:v>
                </c:pt>
                <c:pt idx="6">
                  <c:v>-1.8800000000000001</c:v>
                </c:pt>
                <c:pt idx="7">
                  <c:v>-0.86000000000000065</c:v>
                </c:pt>
                <c:pt idx="8">
                  <c:v>0.54</c:v>
                </c:pt>
                <c:pt idx="9">
                  <c:v>2.3499999999999988</c:v>
                </c:pt>
                <c:pt idx="10">
                  <c:v>4.03</c:v>
                </c:pt>
                <c:pt idx="11">
                  <c:v>5.48</c:v>
                </c:pt>
                <c:pt idx="12">
                  <c:v>6.28</c:v>
                </c:pt>
                <c:pt idx="13">
                  <c:v>6.17</c:v>
                </c:pt>
                <c:pt idx="14">
                  <c:v>5.38</c:v>
                </c:pt>
                <c:pt idx="15">
                  <c:v>4.34</c:v>
                </c:pt>
                <c:pt idx="16">
                  <c:v>3.3699999999999997</c:v>
                </c:pt>
                <c:pt idx="17">
                  <c:v>2.82</c:v>
                </c:pt>
                <c:pt idx="18">
                  <c:v>3.12</c:v>
                </c:pt>
                <c:pt idx="19">
                  <c:v>4.03</c:v>
                </c:pt>
                <c:pt idx="20">
                  <c:v>5.3199999999999985</c:v>
                </c:pt>
                <c:pt idx="21">
                  <c:v>6.92</c:v>
                </c:pt>
                <c:pt idx="22">
                  <c:v>8.31</c:v>
                </c:pt>
                <c:pt idx="23">
                  <c:v>9.18</c:v>
                </c:pt>
                <c:pt idx="24">
                  <c:v>8.98</c:v>
                </c:pt>
                <c:pt idx="25">
                  <c:v>7.76</c:v>
                </c:pt>
                <c:pt idx="26">
                  <c:v>5.76</c:v>
                </c:pt>
                <c:pt idx="27">
                  <c:v>3.3699999999999997</c:v>
                </c:pt>
                <c:pt idx="28">
                  <c:v>0.82000000000000062</c:v>
                </c:pt>
                <c:pt idx="29">
                  <c:v>-1.3900000000000001</c:v>
                </c:pt>
                <c:pt idx="30">
                  <c:v>-2.48</c:v>
                </c:pt>
                <c:pt idx="31">
                  <c:v>-2.38</c:v>
                </c:pt>
                <c:pt idx="32">
                  <c:v>-1.35</c:v>
                </c:pt>
                <c:pt idx="33">
                  <c:v>0.42000000000000032</c:v>
                </c:pt>
                <c:pt idx="34">
                  <c:v>2.4</c:v>
                </c:pt>
                <c:pt idx="35">
                  <c:v>4.28</c:v>
                </c:pt>
                <c:pt idx="36">
                  <c:v>5.79</c:v>
                </c:pt>
                <c:pt idx="37">
                  <c:v>6.6099999999999985</c:v>
                </c:pt>
                <c:pt idx="38">
                  <c:v>6.49</c:v>
                </c:pt>
                <c:pt idx="39">
                  <c:v>5.64</c:v>
                </c:pt>
                <c:pt idx="40">
                  <c:v>4.51</c:v>
                </c:pt>
                <c:pt idx="41">
                  <c:v>3.54</c:v>
                </c:pt>
                <c:pt idx="42">
                  <c:v>3.12</c:v>
                </c:pt>
                <c:pt idx="43">
                  <c:v>3.42</c:v>
                </c:pt>
                <c:pt idx="44">
                  <c:v>4.4000000000000004</c:v>
                </c:pt>
                <c:pt idx="45">
                  <c:v>5.8599999999999985</c:v>
                </c:pt>
                <c:pt idx="46">
                  <c:v>7.46</c:v>
                </c:pt>
                <c:pt idx="47">
                  <c:v>8.81</c:v>
                </c:pt>
                <c:pt idx="48">
                  <c:v>9.5</c:v>
                </c:pt>
                <c:pt idx="49">
                  <c:v>9.0500000000000007</c:v>
                </c:pt>
                <c:pt idx="50">
                  <c:v>7.72</c:v>
                </c:pt>
                <c:pt idx="51">
                  <c:v>5.58</c:v>
                </c:pt>
                <c:pt idx="52">
                  <c:v>3.13</c:v>
                </c:pt>
                <c:pt idx="53">
                  <c:v>0.42000000000000032</c:v>
                </c:pt>
                <c:pt idx="54">
                  <c:v>-1.6500000000000001</c:v>
                </c:pt>
                <c:pt idx="55">
                  <c:v>-2.57</c:v>
                </c:pt>
                <c:pt idx="56">
                  <c:v>-2.19</c:v>
                </c:pt>
                <c:pt idx="57">
                  <c:v>-0.9</c:v>
                </c:pt>
                <c:pt idx="58">
                  <c:v>1.04</c:v>
                </c:pt>
                <c:pt idx="59">
                  <c:v>2.9899999999999998</c:v>
                </c:pt>
                <c:pt idx="60">
                  <c:v>4.79</c:v>
                </c:pt>
                <c:pt idx="61">
                  <c:v>6.26</c:v>
                </c:pt>
                <c:pt idx="62">
                  <c:v>7</c:v>
                </c:pt>
                <c:pt idx="63">
                  <c:v>6.67</c:v>
                </c:pt>
                <c:pt idx="64">
                  <c:v>5.6199999999999966</c:v>
                </c:pt>
                <c:pt idx="65">
                  <c:v>4.4400000000000004</c:v>
                </c:pt>
                <c:pt idx="66">
                  <c:v>3.4499999999999997</c:v>
                </c:pt>
                <c:pt idx="67">
                  <c:v>3.07</c:v>
                </c:pt>
                <c:pt idx="68">
                  <c:v>3.4899999999999998</c:v>
                </c:pt>
                <c:pt idx="69">
                  <c:v>4.5199999999999996</c:v>
                </c:pt>
                <c:pt idx="70">
                  <c:v>6.01</c:v>
                </c:pt>
                <c:pt idx="71">
                  <c:v>7.48</c:v>
                </c:pt>
                <c:pt idx="72">
                  <c:v>8.7800000000000011</c:v>
                </c:pt>
                <c:pt idx="73">
                  <c:v>9.25</c:v>
                </c:pt>
                <c:pt idx="74">
                  <c:v>8.5500000000000007</c:v>
                </c:pt>
                <c:pt idx="75">
                  <c:v>7.06</c:v>
                </c:pt>
                <c:pt idx="76">
                  <c:v>4.96</c:v>
                </c:pt>
                <c:pt idx="77">
                  <c:v>2.42</c:v>
                </c:pt>
                <c:pt idx="78">
                  <c:v>-0.19000000000000006</c:v>
                </c:pt>
                <c:pt idx="79">
                  <c:v>-1.9800000000000086</c:v>
                </c:pt>
                <c:pt idx="80">
                  <c:v>-2.7600000000000002</c:v>
                </c:pt>
                <c:pt idx="81">
                  <c:v>-2.2000000000000002</c:v>
                </c:pt>
                <c:pt idx="82">
                  <c:v>-0.69000000000000061</c:v>
                </c:pt>
                <c:pt idx="83">
                  <c:v>1.28</c:v>
                </c:pt>
                <c:pt idx="84">
                  <c:v>3.22</c:v>
                </c:pt>
                <c:pt idx="85">
                  <c:v>4.99</c:v>
                </c:pt>
                <c:pt idx="86">
                  <c:v>6.31</c:v>
                </c:pt>
                <c:pt idx="87">
                  <c:v>6.7700000000000014</c:v>
                </c:pt>
                <c:pt idx="88">
                  <c:v>6.23</c:v>
                </c:pt>
                <c:pt idx="89">
                  <c:v>5.0999999999999996</c:v>
                </c:pt>
                <c:pt idx="90">
                  <c:v>3.94</c:v>
                </c:pt>
                <c:pt idx="91">
                  <c:v>3.02</c:v>
                </c:pt>
                <c:pt idx="92">
                  <c:v>2.75</c:v>
                </c:pt>
                <c:pt idx="93">
                  <c:v>3.19</c:v>
                </c:pt>
                <c:pt idx="94">
                  <c:v>4.3099999999999996</c:v>
                </c:pt>
                <c:pt idx="95">
                  <c:v>5.7700000000000014</c:v>
                </c:pt>
                <c:pt idx="96">
                  <c:v>7.25</c:v>
                </c:pt>
                <c:pt idx="97">
                  <c:v>8.34</c:v>
                </c:pt>
                <c:pt idx="98">
                  <c:v>8.6</c:v>
                </c:pt>
                <c:pt idx="99">
                  <c:v>7.7700000000000014</c:v>
                </c:pt>
                <c:pt idx="100">
                  <c:v>6.26</c:v>
                </c:pt>
                <c:pt idx="101">
                  <c:v>4.08</c:v>
                </c:pt>
                <c:pt idx="102">
                  <c:v>1.61</c:v>
                </c:pt>
                <c:pt idx="103">
                  <c:v>-0.85000000000000064</c:v>
                </c:pt>
                <c:pt idx="104">
                  <c:v>-2.29</c:v>
                </c:pt>
                <c:pt idx="105">
                  <c:v>-2.69</c:v>
                </c:pt>
                <c:pt idx="106">
                  <c:v>-1.84</c:v>
                </c:pt>
                <c:pt idx="107">
                  <c:v>-0.33000000000000257</c:v>
                </c:pt>
                <c:pt idx="108">
                  <c:v>1.6700000000000021</c:v>
                </c:pt>
                <c:pt idx="109">
                  <c:v>3.57</c:v>
                </c:pt>
                <c:pt idx="110">
                  <c:v>5.1499999999999995</c:v>
                </c:pt>
                <c:pt idx="111">
                  <c:v>6.29</c:v>
                </c:pt>
                <c:pt idx="112">
                  <c:v>6.49</c:v>
                </c:pt>
                <c:pt idx="113">
                  <c:v>5.81</c:v>
                </c:pt>
                <c:pt idx="114">
                  <c:v>4.6399999999999997</c:v>
                </c:pt>
                <c:pt idx="115">
                  <c:v>3.57</c:v>
                </c:pt>
                <c:pt idx="116">
                  <c:v>2.69</c:v>
                </c:pt>
                <c:pt idx="117">
                  <c:v>2.54</c:v>
                </c:pt>
                <c:pt idx="118">
                  <c:v>3.24</c:v>
                </c:pt>
                <c:pt idx="119">
                  <c:v>4.3199999999999985</c:v>
                </c:pt>
                <c:pt idx="120">
                  <c:v>5.6899999999999995</c:v>
                </c:pt>
                <c:pt idx="121">
                  <c:v>6.99</c:v>
                </c:pt>
                <c:pt idx="122">
                  <c:v>7.91</c:v>
                </c:pt>
                <c:pt idx="123">
                  <c:v>8.06</c:v>
                </c:pt>
                <c:pt idx="124">
                  <c:v>7.18</c:v>
                </c:pt>
                <c:pt idx="125">
                  <c:v>5.6099999999999985</c:v>
                </c:pt>
                <c:pt idx="126">
                  <c:v>3.44</c:v>
                </c:pt>
                <c:pt idx="127">
                  <c:v>1.1299999999999908</c:v>
                </c:pt>
                <c:pt idx="128">
                  <c:v>-0.99</c:v>
                </c:pt>
                <c:pt idx="129">
                  <c:v>-2.0499999999999998</c:v>
                </c:pt>
                <c:pt idx="130">
                  <c:v>-2.0699999999999998</c:v>
                </c:pt>
                <c:pt idx="131">
                  <c:v>-1.05</c:v>
                </c:pt>
                <c:pt idx="132">
                  <c:v>0.55000000000000004</c:v>
                </c:pt>
                <c:pt idx="133">
                  <c:v>2.3699999999999997</c:v>
                </c:pt>
                <c:pt idx="134">
                  <c:v>4.1899999999999995</c:v>
                </c:pt>
                <c:pt idx="135">
                  <c:v>5.64</c:v>
                </c:pt>
                <c:pt idx="136">
                  <c:v>6.49</c:v>
                </c:pt>
                <c:pt idx="137">
                  <c:v>6.49</c:v>
                </c:pt>
                <c:pt idx="138">
                  <c:v>5.7</c:v>
                </c:pt>
                <c:pt idx="139">
                  <c:v>4.51</c:v>
                </c:pt>
                <c:pt idx="140">
                  <c:v>3.46</c:v>
                </c:pt>
                <c:pt idx="141">
                  <c:v>2.7</c:v>
                </c:pt>
                <c:pt idx="142">
                  <c:v>2.72</c:v>
                </c:pt>
                <c:pt idx="143">
                  <c:v>3.3299999999999987</c:v>
                </c:pt>
              </c:numCache>
            </c:numRef>
          </c:yVal>
          <c:smooth val="1"/>
        </c:ser>
        <c:dLbls>
          <c:showLegendKey val="0"/>
          <c:showVal val="0"/>
          <c:showCatName val="0"/>
          <c:showSerName val="0"/>
          <c:showPercent val="0"/>
          <c:showBubbleSize val="0"/>
        </c:dLbls>
        <c:axId val="82881152"/>
        <c:axId val="82887040"/>
      </c:scatterChart>
      <c:valAx>
        <c:axId val="82881152"/>
        <c:scaling>
          <c:orientation val="minMax"/>
          <c:max val="39247"/>
          <c:min val="39246"/>
        </c:scaling>
        <c:delete val="0"/>
        <c:axPos val="b"/>
        <c:numFmt formatCode="[$-409]h:mm\ AM/PM;@" sourceLinked="0"/>
        <c:majorTickMark val="out"/>
        <c:minorTickMark val="none"/>
        <c:tickLblPos val="nextTo"/>
        <c:spPr>
          <a:ln w="38100">
            <a:solidFill>
              <a:sysClr val="windowText" lastClr="000000"/>
            </a:solidFill>
          </a:ln>
        </c:spPr>
        <c:txPr>
          <a:bodyPr rot="-1020000"/>
          <a:lstStyle/>
          <a:p>
            <a:pPr>
              <a:defRPr sz="1600">
                <a:latin typeface="Trebuchet MS" pitchFamily="34" charset="0"/>
              </a:defRPr>
            </a:pPr>
            <a:endParaRPr lang="en-US"/>
          </a:p>
        </c:txPr>
        <c:crossAx val="82887040"/>
        <c:crossesAt val="-4"/>
        <c:crossBetween val="midCat"/>
        <c:majorUnit val="0.25"/>
      </c:valAx>
      <c:valAx>
        <c:axId val="82887040"/>
        <c:scaling>
          <c:orientation val="minMax"/>
        </c:scaling>
        <c:delete val="0"/>
        <c:axPos val="l"/>
        <c:title>
          <c:tx>
            <c:rich>
              <a:bodyPr rot="-5400000" vert="horz"/>
              <a:lstStyle/>
              <a:p>
                <a:pPr>
                  <a:defRPr sz="1600">
                    <a:latin typeface="Trebuchet MS" pitchFamily="34" charset="0"/>
                  </a:defRPr>
                </a:pPr>
                <a:r>
                  <a:rPr lang="en-US" sz="1600">
                    <a:latin typeface="Trebuchet MS" pitchFamily="34" charset="0"/>
                  </a:rPr>
                  <a:t>Tide Height (feet)</a:t>
                </a:r>
              </a:p>
            </c:rich>
          </c:tx>
          <c:overlay val="0"/>
        </c:title>
        <c:numFmt formatCode="General" sourceLinked="1"/>
        <c:majorTickMark val="out"/>
        <c:minorTickMark val="none"/>
        <c:tickLblPos val="nextTo"/>
        <c:spPr>
          <a:ln w="38100">
            <a:solidFill>
              <a:schemeClr val="tx1"/>
            </a:solidFill>
          </a:ln>
        </c:spPr>
        <c:txPr>
          <a:bodyPr/>
          <a:lstStyle/>
          <a:p>
            <a:pPr>
              <a:defRPr sz="1600">
                <a:latin typeface="Trebuchet MS" pitchFamily="34" charset="0"/>
              </a:defRPr>
            </a:pPr>
            <a:endParaRPr lang="en-US"/>
          </a:p>
        </c:txPr>
        <c:crossAx val="82881152"/>
        <c:crosses val="autoZero"/>
        <c:crossBetween val="midCat"/>
      </c:valAx>
      <c:spPr>
        <a:ln w="38100">
          <a:solidFill>
            <a:sysClr val="windowText" lastClr="000000"/>
          </a:solidFill>
        </a:ln>
      </c:spPr>
    </c:plotArea>
    <c:plotVisOnly val="1"/>
    <c:dispBlanksAs val="gap"/>
    <c:showDLblsOverMax val="0"/>
  </c:chart>
  <c:spPr>
    <a:noFill/>
  </c:sp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1800">
                <a:latin typeface="Trebuchet MS" pitchFamily="34" charset="0"/>
              </a:defRPr>
            </a:pPr>
            <a:r>
              <a:rPr lang="en-US" sz="1800">
                <a:latin typeface="Trebuchet MS" pitchFamily="34" charset="0"/>
              </a:rPr>
              <a:t>Tidal Cycle for June 13, 2007</a:t>
            </a:r>
          </a:p>
        </c:rich>
      </c:tx>
      <c:overlay val="0"/>
    </c:title>
    <c:autoTitleDeleted val="0"/>
    <c:plotArea>
      <c:layout>
        <c:manualLayout>
          <c:layoutTarget val="inner"/>
          <c:xMode val="edge"/>
          <c:yMode val="edge"/>
          <c:x val="0.15579909957065208"/>
          <c:y val="0.13987060509001967"/>
          <c:w val="0.76938576184848861"/>
          <c:h val="0.59334149384246559"/>
        </c:manualLayout>
      </c:layout>
      <c:scatterChart>
        <c:scatterStyle val="smoothMarker"/>
        <c:varyColors val="0"/>
        <c:ser>
          <c:idx val="0"/>
          <c:order val="0"/>
          <c:spPr>
            <a:ln w="50800">
              <a:solidFill>
                <a:srgbClr val="FF6600"/>
              </a:solidFill>
            </a:ln>
          </c:spPr>
          <c:marker>
            <c:symbol val="none"/>
          </c:marker>
          <c:xVal>
            <c:numRef>
              <c:f>'[LOBO salinity and tides.xlsx]Data'!$F$951:$F$1094</c:f>
              <c:numCache>
                <c:formatCode>m/d/yyyy\ h:mm</c:formatCode>
                <c:ptCount val="144"/>
                <c:pt idx="0">
                  <c:v>39246</c:v>
                </c:pt>
                <c:pt idx="1">
                  <c:v>39246.041666666584</c:v>
                </c:pt>
                <c:pt idx="2">
                  <c:v>39246.083333333336</c:v>
                </c:pt>
                <c:pt idx="3">
                  <c:v>39246.124999999993</c:v>
                </c:pt>
                <c:pt idx="4">
                  <c:v>39246.166666666584</c:v>
                </c:pt>
                <c:pt idx="5">
                  <c:v>39246.208333333336</c:v>
                </c:pt>
                <c:pt idx="6">
                  <c:v>39246.25</c:v>
                </c:pt>
                <c:pt idx="7">
                  <c:v>39246.291666666148</c:v>
                </c:pt>
                <c:pt idx="8">
                  <c:v>39246.333333333336</c:v>
                </c:pt>
                <c:pt idx="9">
                  <c:v>39246.375</c:v>
                </c:pt>
                <c:pt idx="10">
                  <c:v>39246.416666666664</c:v>
                </c:pt>
                <c:pt idx="11">
                  <c:v>39246.458333333343</c:v>
                </c:pt>
                <c:pt idx="12">
                  <c:v>39246.5</c:v>
                </c:pt>
                <c:pt idx="13">
                  <c:v>39246.541666666584</c:v>
                </c:pt>
                <c:pt idx="14">
                  <c:v>39246.583333333336</c:v>
                </c:pt>
                <c:pt idx="15">
                  <c:v>39246.624999999993</c:v>
                </c:pt>
                <c:pt idx="16">
                  <c:v>39246.666666666584</c:v>
                </c:pt>
                <c:pt idx="17">
                  <c:v>39246.708333333336</c:v>
                </c:pt>
                <c:pt idx="18">
                  <c:v>39246.75</c:v>
                </c:pt>
                <c:pt idx="19">
                  <c:v>39246.791666666148</c:v>
                </c:pt>
                <c:pt idx="20">
                  <c:v>39246.833333333336</c:v>
                </c:pt>
                <c:pt idx="21">
                  <c:v>39246.875</c:v>
                </c:pt>
                <c:pt idx="22">
                  <c:v>39246.916666666664</c:v>
                </c:pt>
                <c:pt idx="23">
                  <c:v>39246.958333333343</c:v>
                </c:pt>
                <c:pt idx="24">
                  <c:v>39247</c:v>
                </c:pt>
                <c:pt idx="25">
                  <c:v>39247.041666666584</c:v>
                </c:pt>
                <c:pt idx="26">
                  <c:v>39247.083333333336</c:v>
                </c:pt>
                <c:pt idx="27">
                  <c:v>39247.124999999993</c:v>
                </c:pt>
                <c:pt idx="28">
                  <c:v>39247.166666666584</c:v>
                </c:pt>
                <c:pt idx="29">
                  <c:v>39247.208333333336</c:v>
                </c:pt>
                <c:pt idx="30">
                  <c:v>39247.25</c:v>
                </c:pt>
                <c:pt idx="31">
                  <c:v>39247.291666666148</c:v>
                </c:pt>
                <c:pt idx="32">
                  <c:v>39247.333333333336</c:v>
                </c:pt>
                <c:pt idx="33">
                  <c:v>39247.375</c:v>
                </c:pt>
                <c:pt idx="34">
                  <c:v>39247.416666666664</c:v>
                </c:pt>
                <c:pt idx="35">
                  <c:v>39247.458333333343</c:v>
                </c:pt>
                <c:pt idx="36">
                  <c:v>39247.5</c:v>
                </c:pt>
                <c:pt idx="37">
                  <c:v>39247.541666666584</c:v>
                </c:pt>
                <c:pt idx="38">
                  <c:v>39247.583333333336</c:v>
                </c:pt>
                <c:pt idx="39">
                  <c:v>39247.624999999993</c:v>
                </c:pt>
                <c:pt idx="40">
                  <c:v>39247.666666666584</c:v>
                </c:pt>
                <c:pt idx="41">
                  <c:v>39247.708333333336</c:v>
                </c:pt>
                <c:pt idx="42">
                  <c:v>39247.75</c:v>
                </c:pt>
                <c:pt idx="43">
                  <c:v>39247.791666666148</c:v>
                </c:pt>
                <c:pt idx="44">
                  <c:v>39247.833333333336</c:v>
                </c:pt>
                <c:pt idx="45">
                  <c:v>39247.875</c:v>
                </c:pt>
                <c:pt idx="46">
                  <c:v>39247.916666666664</c:v>
                </c:pt>
                <c:pt idx="47">
                  <c:v>39247.958333333343</c:v>
                </c:pt>
                <c:pt idx="48">
                  <c:v>39248</c:v>
                </c:pt>
                <c:pt idx="49">
                  <c:v>39248.041666666584</c:v>
                </c:pt>
                <c:pt idx="50">
                  <c:v>39248.083333333336</c:v>
                </c:pt>
                <c:pt idx="51">
                  <c:v>39248.124999999993</c:v>
                </c:pt>
                <c:pt idx="52">
                  <c:v>39248.166666666584</c:v>
                </c:pt>
                <c:pt idx="53">
                  <c:v>39248.208333333336</c:v>
                </c:pt>
                <c:pt idx="54">
                  <c:v>39248.25</c:v>
                </c:pt>
                <c:pt idx="55">
                  <c:v>39248.291666666148</c:v>
                </c:pt>
                <c:pt idx="56">
                  <c:v>39248.333333333336</c:v>
                </c:pt>
                <c:pt idx="57">
                  <c:v>39248.375</c:v>
                </c:pt>
                <c:pt idx="58">
                  <c:v>39248.416666666664</c:v>
                </c:pt>
                <c:pt idx="59">
                  <c:v>39248.458333333343</c:v>
                </c:pt>
                <c:pt idx="60">
                  <c:v>39248.5</c:v>
                </c:pt>
                <c:pt idx="61">
                  <c:v>39248.541666666584</c:v>
                </c:pt>
                <c:pt idx="62">
                  <c:v>39248.583333333336</c:v>
                </c:pt>
                <c:pt idx="63">
                  <c:v>39248.624999999993</c:v>
                </c:pt>
                <c:pt idx="64">
                  <c:v>39248.666666666584</c:v>
                </c:pt>
                <c:pt idx="65">
                  <c:v>39248.708333333336</c:v>
                </c:pt>
                <c:pt idx="66">
                  <c:v>39248.75</c:v>
                </c:pt>
                <c:pt idx="67">
                  <c:v>39248.791666666148</c:v>
                </c:pt>
                <c:pt idx="68">
                  <c:v>39248.833333333336</c:v>
                </c:pt>
                <c:pt idx="69">
                  <c:v>39248.875</c:v>
                </c:pt>
                <c:pt idx="70">
                  <c:v>39248.916666666664</c:v>
                </c:pt>
                <c:pt idx="71">
                  <c:v>39248.958333333343</c:v>
                </c:pt>
                <c:pt idx="72">
                  <c:v>39249</c:v>
                </c:pt>
                <c:pt idx="73">
                  <c:v>39249.041666666584</c:v>
                </c:pt>
                <c:pt idx="74">
                  <c:v>39249.083333333336</c:v>
                </c:pt>
                <c:pt idx="75">
                  <c:v>39249.124999999993</c:v>
                </c:pt>
                <c:pt idx="76">
                  <c:v>39249.166666666584</c:v>
                </c:pt>
                <c:pt idx="77">
                  <c:v>39249.208333333336</c:v>
                </c:pt>
                <c:pt idx="78">
                  <c:v>39249.25</c:v>
                </c:pt>
                <c:pt idx="79">
                  <c:v>39249.291666666148</c:v>
                </c:pt>
                <c:pt idx="80">
                  <c:v>39249.333333333336</c:v>
                </c:pt>
                <c:pt idx="81">
                  <c:v>39249.375</c:v>
                </c:pt>
                <c:pt idx="82">
                  <c:v>39249.416666666664</c:v>
                </c:pt>
                <c:pt idx="83">
                  <c:v>39249.458333333343</c:v>
                </c:pt>
                <c:pt idx="84">
                  <c:v>39249.5</c:v>
                </c:pt>
                <c:pt idx="85">
                  <c:v>39249.541666666584</c:v>
                </c:pt>
                <c:pt idx="86">
                  <c:v>39249.583333333336</c:v>
                </c:pt>
                <c:pt idx="87">
                  <c:v>39249.624999999993</c:v>
                </c:pt>
                <c:pt idx="88">
                  <c:v>39249.666666666584</c:v>
                </c:pt>
                <c:pt idx="89">
                  <c:v>39249.708333333336</c:v>
                </c:pt>
                <c:pt idx="90">
                  <c:v>39249.75</c:v>
                </c:pt>
                <c:pt idx="91">
                  <c:v>39249.791666666148</c:v>
                </c:pt>
                <c:pt idx="92">
                  <c:v>39249.833333333336</c:v>
                </c:pt>
                <c:pt idx="93">
                  <c:v>39249.875</c:v>
                </c:pt>
                <c:pt idx="94">
                  <c:v>39249.916666666664</c:v>
                </c:pt>
                <c:pt idx="95">
                  <c:v>39249.958333333343</c:v>
                </c:pt>
                <c:pt idx="96">
                  <c:v>39250</c:v>
                </c:pt>
                <c:pt idx="97">
                  <c:v>39250.041666666584</c:v>
                </c:pt>
                <c:pt idx="98">
                  <c:v>39250.083333333336</c:v>
                </c:pt>
                <c:pt idx="99">
                  <c:v>39250.124999999993</c:v>
                </c:pt>
                <c:pt idx="100">
                  <c:v>39250.166666666584</c:v>
                </c:pt>
                <c:pt idx="101">
                  <c:v>39250.208333333336</c:v>
                </c:pt>
                <c:pt idx="102">
                  <c:v>39250.25</c:v>
                </c:pt>
                <c:pt idx="103">
                  <c:v>39250.291666666148</c:v>
                </c:pt>
                <c:pt idx="104">
                  <c:v>39250.333333333336</c:v>
                </c:pt>
                <c:pt idx="105">
                  <c:v>39250.375</c:v>
                </c:pt>
                <c:pt idx="106">
                  <c:v>39250.416666666664</c:v>
                </c:pt>
                <c:pt idx="107">
                  <c:v>39250.458333333343</c:v>
                </c:pt>
                <c:pt idx="108">
                  <c:v>39250.5</c:v>
                </c:pt>
                <c:pt idx="109">
                  <c:v>39250.541666666584</c:v>
                </c:pt>
                <c:pt idx="110">
                  <c:v>39250.583333333336</c:v>
                </c:pt>
                <c:pt idx="111">
                  <c:v>39250.624999999993</c:v>
                </c:pt>
                <c:pt idx="112">
                  <c:v>39250.666666666584</c:v>
                </c:pt>
                <c:pt idx="113">
                  <c:v>39250.708333333336</c:v>
                </c:pt>
                <c:pt idx="114">
                  <c:v>39250.75</c:v>
                </c:pt>
                <c:pt idx="115">
                  <c:v>39250.791666666148</c:v>
                </c:pt>
                <c:pt idx="116">
                  <c:v>39250.833333333336</c:v>
                </c:pt>
                <c:pt idx="117">
                  <c:v>39250.875</c:v>
                </c:pt>
                <c:pt idx="118">
                  <c:v>39250.916666666664</c:v>
                </c:pt>
                <c:pt idx="119">
                  <c:v>39250.958333333343</c:v>
                </c:pt>
                <c:pt idx="120">
                  <c:v>39251</c:v>
                </c:pt>
                <c:pt idx="121">
                  <c:v>39251.041666666584</c:v>
                </c:pt>
                <c:pt idx="122">
                  <c:v>39251.083333333336</c:v>
                </c:pt>
                <c:pt idx="123">
                  <c:v>39251.124999999993</c:v>
                </c:pt>
                <c:pt idx="124">
                  <c:v>39251.166666666584</c:v>
                </c:pt>
                <c:pt idx="125">
                  <c:v>39251.208333333336</c:v>
                </c:pt>
                <c:pt idx="126">
                  <c:v>39251.25</c:v>
                </c:pt>
                <c:pt idx="127">
                  <c:v>39251.291666666148</c:v>
                </c:pt>
                <c:pt idx="128">
                  <c:v>39251.333333333336</c:v>
                </c:pt>
                <c:pt idx="129">
                  <c:v>39251.375</c:v>
                </c:pt>
                <c:pt idx="130">
                  <c:v>39251.416666666664</c:v>
                </c:pt>
                <c:pt idx="131">
                  <c:v>39251.458333333343</c:v>
                </c:pt>
                <c:pt idx="132">
                  <c:v>39251.5</c:v>
                </c:pt>
                <c:pt idx="133">
                  <c:v>39251.541666666584</c:v>
                </c:pt>
                <c:pt idx="134">
                  <c:v>39251.583333333336</c:v>
                </c:pt>
                <c:pt idx="135">
                  <c:v>39251.624999999993</c:v>
                </c:pt>
                <c:pt idx="136">
                  <c:v>39251.666666666584</c:v>
                </c:pt>
                <c:pt idx="137">
                  <c:v>39251.708333333336</c:v>
                </c:pt>
                <c:pt idx="138">
                  <c:v>39251.75</c:v>
                </c:pt>
                <c:pt idx="139">
                  <c:v>39251.791666666148</c:v>
                </c:pt>
                <c:pt idx="140">
                  <c:v>39251.833333333336</c:v>
                </c:pt>
                <c:pt idx="141">
                  <c:v>39251.875</c:v>
                </c:pt>
                <c:pt idx="142">
                  <c:v>39251.916666666664</c:v>
                </c:pt>
                <c:pt idx="143">
                  <c:v>39251.958333333343</c:v>
                </c:pt>
              </c:numCache>
            </c:numRef>
          </c:xVal>
          <c:yVal>
            <c:numRef>
              <c:f>'[LOBO salinity and tides.xlsx]Data'!$H$951:$H$1094</c:f>
              <c:numCache>
                <c:formatCode>General</c:formatCode>
                <c:ptCount val="144"/>
                <c:pt idx="0">
                  <c:v>7.98</c:v>
                </c:pt>
                <c:pt idx="1">
                  <c:v>6.2</c:v>
                </c:pt>
                <c:pt idx="2">
                  <c:v>4.01</c:v>
                </c:pt>
                <c:pt idx="3">
                  <c:v>1.6300000000000001</c:v>
                </c:pt>
                <c:pt idx="4">
                  <c:v>-0.54</c:v>
                </c:pt>
                <c:pt idx="5">
                  <c:v>-1.7200000000000004</c:v>
                </c:pt>
                <c:pt idx="6">
                  <c:v>-1.8800000000000001</c:v>
                </c:pt>
                <c:pt idx="7">
                  <c:v>-0.86000000000000065</c:v>
                </c:pt>
                <c:pt idx="8">
                  <c:v>0.54</c:v>
                </c:pt>
                <c:pt idx="9">
                  <c:v>2.3499999999999988</c:v>
                </c:pt>
                <c:pt idx="10">
                  <c:v>4.03</c:v>
                </c:pt>
                <c:pt idx="11">
                  <c:v>5.48</c:v>
                </c:pt>
                <c:pt idx="12">
                  <c:v>6.28</c:v>
                </c:pt>
                <c:pt idx="13">
                  <c:v>6.17</c:v>
                </c:pt>
                <c:pt idx="14">
                  <c:v>5.38</c:v>
                </c:pt>
                <c:pt idx="15">
                  <c:v>4.34</c:v>
                </c:pt>
                <c:pt idx="16">
                  <c:v>3.3699999999999997</c:v>
                </c:pt>
                <c:pt idx="17">
                  <c:v>2.82</c:v>
                </c:pt>
                <c:pt idx="18">
                  <c:v>3.12</c:v>
                </c:pt>
                <c:pt idx="19">
                  <c:v>4.03</c:v>
                </c:pt>
                <c:pt idx="20">
                  <c:v>5.3199999999999985</c:v>
                </c:pt>
                <c:pt idx="21">
                  <c:v>6.92</c:v>
                </c:pt>
                <c:pt idx="22">
                  <c:v>8.31</c:v>
                </c:pt>
                <c:pt idx="23">
                  <c:v>9.18</c:v>
                </c:pt>
                <c:pt idx="24">
                  <c:v>8.98</c:v>
                </c:pt>
                <c:pt idx="25">
                  <c:v>7.76</c:v>
                </c:pt>
                <c:pt idx="26">
                  <c:v>5.76</c:v>
                </c:pt>
                <c:pt idx="27">
                  <c:v>3.3699999999999997</c:v>
                </c:pt>
                <c:pt idx="28">
                  <c:v>0.82000000000000062</c:v>
                </c:pt>
                <c:pt idx="29">
                  <c:v>-1.3900000000000001</c:v>
                </c:pt>
                <c:pt idx="30">
                  <c:v>-2.48</c:v>
                </c:pt>
                <c:pt idx="31">
                  <c:v>-2.38</c:v>
                </c:pt>
                <c:pt idx="32">
                  <c:v>-1.35</c:v>
                </c:pt>
                <c:pt idx="33">
                  <c:v>0.42000000000000032</c:v>
                </c:pt>
                <c:pt idx="34">
                  <c:v>2.4</c:v>
                </c:pt>
                <c:pt idx="35">
                  <c:v>4.28</c:v>
                </c:pt>
                <c:pt idx="36">
                  <c:v>5.79</c:v>
                </c:pt>
                <c:pt idx="37">
                  <c:v>6.6099999999999985</c:v>
                </c:pt>
                <c:pt idx="38">
                  <c:v>6.49</c:v>
                </c:pt>
                <c:pt idx="39">
                  <c:v>5.64</c:v>
                </c:pt>
                <c:pt idx="40">
                  <c:v>4.51</c:v>
                </c:pt>
                <c:pt idx="41">
                  <c:v>3.54</c:v>
                </c:pt>
                <c:pt idx="42">
                  <c:v>3.12</c:v>
                </c:pt>
                <c:pt idx="43">
                  <c:v>3.42</c:v>
                </c:pt>
                <c:pt idx="44">
                  <c:v>4.4000000000000004</c:v>
                </c:pt>
                <c:pt idx="45">
                  <c:v>5.8599999999999985</c:v>
                </c:pt>
                <c:pt idx="46">
                  <c:v>7.46</c:v>
                </c:pt>
                <c:pt idx="47">
                  <c:v>8.81</c:v>
                </c:pt>
                <c:pt idx="48">
                  <c:v>9.5</c:v>
                </c:pt>
                <c:pt idx="49">
                  <c:v>9.0500000000000007</c:v>
                </c:pt>
                <c:pt idx="50">
                  <c:v>7.72</c:v>
                </c:pt>
                <c:pt idx="51">
                  <c:v>5.58</c:v>
                </c:pt>
                <c:pt idx="52">
                  <c:v>3.13</c:v>
                </c:pt>
                <c:pt idx="53">
                  <c:v>0.42000000000000032</c:v>
                </c:pt>
                <c:pt idx="54">
                  <c:v>-1.6500000000000001</c:v>
                </c:pt>
                <c:pt idx="55">
                  <c:v>-2.57</c:v>
                </c:pt>
                <c:pt idx="56">
                  <c:v>-2.19</c:v>
                </c:pt>
                <c:pt idx="57">
                  <c:v>-0.9</c:v>
                </c:pt>
                <c:pt idx="58">
                  <c:v>1.04</c:v>
                </c:pt>
                <c:pt idx="59">
                  <c:v>2.9899999999999998</c:v>
                </c:pt>
                <c:pt idx="60">
                  <c:v>4.79</c:v>
                </c:pt>
                <c:pt idx="61">
                  <c:v>6.26</c:v>
                </c:pt>
                <c:pt idx="62">
                  <c:v>7</c:v>
                </c:pt>
                <c:pt idx="63">
                  <c:v>6.67</c:v>
                </c:pt>
                <c:pt idx="64">
                  <c:v>5.6199999999999966</c:v>
                </c:pt>
                <c:pt idx="65">
                  <c:v>4.4400000000000004</c:v>
                </c:pt>
                <c:pt idx="66">
                  <c:v>3.4499999999999997</c:v>
                </c:pt>
                <c:pt idx="67">
                  <c:v>3.07</c:v>
                </c:pt>
                <c:pt idx="68">
                  <c:v>3.4899999999999998</c:v>
                </c:pt>
                <c:pt idx="69">
                  <c:v>4.5199999999999996</c:v>
                </c:pt>
                <c:pt idx="70">
                  <c:v>6.01</c:v>
                </c:pt>
                <c:pt idx="71">
                  <c:v>7.48</c:v>
                </c:pt>
                <c:pt idx="72">
                  <c:v>8.7800000000000011</c:v>
                </c:pt>
                <c:pt idx="73">
                  <c:v>9.25</c:v>
                </c:pt>
                <c:pt idx="74">
                  <c:v>8.5500000000000007</c:v>
                </c:pt>
                <c:pt idx="75">
                  <c:v>7.06</c:v>
                </c:pt>
                <c:pt idx="76">
                  <c:v>4.96</c:v>
                </c:pt>
                <c:pt idx="77">
                  <c:v>2.42</c:v>
                </c:pt>
                <c:pt idx="78">
                  <c:v>-0.19000000000000006</c:v>
                </c:pt>
                <c:pt idx="79">
                  <c:v>-1.9800000000000089</c:v>
                </c:pt>
                <c:pt idx="80">
                  <c:v>-2.7600000000000002</c:v>
                </c:pt>
                <c:pt idx="81">
                  <c:v>-2.2000000000000002</c:v>
                </c:pt>
                <c:pt idx="82">
                  <c:v>-0.69000000000000061</c:v>
                </c:pt>
                <c:pt idx="83">
                  <c:v>1.28</c:v>
                </c:pt>
                <c:pt idx="84">
                  <c:v>3.22</c:v>
                </c:pt>
                <c:pt idx="85">
                  <c:v>4.99</c:v>
                </c:pt>
                <c:pt idx="86">
                  <c:v>6.31</c:v>
                </c:pt>
                <c:pt idx="87">
                  <c:v>6.7700000000000014</c:v>
                </c:pt>
                <c:pt idx="88">
                  <c:v>6.23</c:v>
                </c:pt>
                <c:pt idx="89">
                  <c:v>5.0999999999999996</c:v>
                </c:pt>
                <c:pt idx="90">
                  <c:v>3.94</c:v>
                </c:pt>
                <c:pt idx="91">
                  <c:v>3.02</c:v>
                </c:pt>
                <c:pt idx="92">
                  <c:v>2.75</c:v>
                </c:pt>
                <c:pt idx="93">
                  <c:v>3.19</c:v>
                </c:pt>
                <c:pt idx="94">
                  <c:v>4.3099999999999996</c:v>
                </c:pt>
                <c:pt idx="95">
                  <c:v>5.7700000000000014</c:v>
                </c:pt>
                <c:pt idx="96">
                  <c:v>7.25</c:v>
                </c:pt>
                <c:pt idx="97">
                  <c:v>8.34</c:v>
                </c:pt>
                <c:pt idx="98">
                  <c:v>8.6</c:v>
                </c:pt>
                <c:pt idx="99">
                  <c:v>7.7700000000000014</c:v>
                </c:pt>
                <c:pt idx="100">
                  <c:v>6.26</c:v>
                </c:pt>
                <c:pt idx="101">
                  <c:v>4.08</c:v>
                </c:pt>
                <c:pt idx="102">
                  <c:v>1.61</c:v>
                </c:pt>
                <c:pt idx="103">
                  <c:v>-0.85000000000000064</c:v>
                </c:pt>
                <c:pt idx="104">
                  <c:v>-2.29</c:v>
                </c:pt>
                <c:pt idx="105">
                  <c:v>-2.69</c:v>
                </c:pt>
                <c:pt idx="106">
                  <c:v>-1.84</c:v>
                </c:pt>
                <c:pt idx="107">
                  <c:v>-0.33000000000000262</c:v>
                </c:pt>
                <c:pt idx="108">
                  <c:v>1.6700000000000021</c:v>
                </c:pt>
                <c:pt idx="109">
                  <c:v>3.57</c:v>
                </c:pt>
                <c:pt idx="110">
                  <c:v>5.1499999999999995</c:v>
                </c:pt>
                <c:pt idx="111">
                  <c:v>6.29</c:v>
                </c:pt>
                <c:pt idx="112">
                  <c:v>6.49</c:v>
                </c:pt>
                <c:pt idx="113">
                  <c:v>5.81</c:v>
                </c:pt>
                <c:pt idx="114">
                  <c:v>4.6399999999999997</c:v>
                </c:pt>
                <c:pt idx="115">
                  <c:v>3.57</c:v>
                </c:pt>
                <c:pt idx="116">
                  <c:v>2.69</c:v>
                </c:pt>
                <c:pt idx="117">
                  <c:v>2.54</c:v>
                </c:pt>
                <c:pt idx="118">
                  <c:v>3.24</c:v>
                </c:pt>
                <c:pt idx="119">
                  <c:v>4.3199999999999985</c:v>
                </c:pt>
                <c:pt idx="120">
                  <c:v>5.6899999999999995</c:v>
                </c:pt>
                <c:pt idx="121">
                  <c:v>6.99</c:v>
                </c:pt>
                <c:pt idx="122">
                  <c:v>7.91</c:v>
                </c:pt>
                <c:pt idx="123">
                  <c:v>8.06</c:v>
                </c:pt>
                <c:pt idx="124">
                  <c:v>7.18</c:v>
                </c:pt>
                <c:pt idx="125">
                  <c:v>5.6099999999999985</c:v>
                </c:pt>
                <c:pt idx="126">
                  <c:v>3.44</c:v>
                </c:pt>
                <c:pt idx="127">
                  <c:v>1.1299999999999906</c:v>
                </c:pt>
                <c:pt idx="128">
                  <c:v>-0.99</c:v>
                </c:pt>
                <c:pt idx="129">
                  <c:v>-2.0499999999999998</c:v>
                </c:pt>
                <c:pt idx="130">
                  <c:v>-2.0699999999999998</c:v>
                </c:pt>
                <c:pt idx="131">
                  <c:v>-1.05</c:v>
                </c:pt>
                <c:pt idx="132">
                  <c:v>0.55000000000000004</c:v>
                </c:pt>
                <c:pt idx="133">
                  <c:v>2.3699999999999997</c:v>
                </c:pt>
                <c:pt idx="134">
                  <c:v>4.1899999999999995</c:v>
                </c:pt>
                <c:pt idx="135">
                  <c:v>5.64</c:v>
                </c:pt>
                <c:pt idx="136">
                  <c:v>6.49</c:v>
                </c:pt>
                <c:pt idx="137">
                  <c:v>6.49</c:v>
                </c:pt>
                <c:pt idx="138">
                  <c:v>5.7</c:v>
                </c:pt>
                <c:pt idx="139">
                  <c:v>4.51</c:v>
                </c:pt>
                <c:pt idx="140">
                  <c:v>3.46</c:v>
                </c:pt>
                <c:pt idx="141">
                  <c:v>2.7</c:v>
                </c:pt>
                <c:pt idx="142">
                  <c:v>2.72</c:v>
                </c:pt>
                <c:pt idx="143">
                  <c:v>3.3299999999999987</c:v>
                </c:pt>
              </c:numCache>
            </c:numRef>
          </c:yVal>
          <c:smooth val="1"/>
        </c:ser>
        <c:dLbls>
          <c:showLegendKey val="0"/>
          <c:showVal val="0"/>
          <c:showCatName val="0"/>
          <c:showSerName val="0"/>
          <c:showPercent val="0"/>
          <c:showBubbleSize val="0"/>
        </c:dLbls>
        <c:axId val="82507648"/>
        <c:axId val="82509184"/>
      </c:scatterChart>
      <c:valAx>
        <c:axId val="82507648"/>
        <c:scaling>
          <c:orientation val="minMax"/>
          <c:max val="39247"/>
          <c:min val="39246"/>
        </c:scaling>
        <c:delete val="0"/>
        <c:axPos val="b"/>
        <c:numFmt formatCode="[$-409]h:mm\ AM/PM;@" sourceLinked="0"/>
        <c:majorTickMark val="out"/>
        <c:minorTickMark val="none"/>
        <c:tickLblPos val="nextTo"/>
        <c:spPr>
          <a:ln w="38100">
            <a:solidFill>
              <a:sysClr val="windowText" lastClr="000000"/>
            </a:solidFill>
          </a:ln>
        </c:spPr>
        <c:txPr>
          <a:bodyPr rot="-1020000"/>
          <a:lstStyle/>
          <a:p>
            <a:pPr>
              <a:defRPr sz="1600">
                <a:latin typeface="Trebuchet MS" pitchFamily="34" charset="0"/>
              </a:defRPr>
            </a:pPr>
            <a:endParaRPr lang="en-US"/>
          </a:p>
        </c:txPr>
        <c:crossAx val="82509184"/>
        <c:crossesAt val="-4"/>
        <c:crossBetween val="midCat"/>
        <c:majorUnit val="0.25"/>
      </c:valAx>
      <c:valAx>
        <c:axId val="82509184"/>
        <c:scaling>
          <c:orientation val="minMax"/>
        </c:scaling>
        <c:delete val="0"/>
        <c:axPos val="l"/>
        <c:title>
          <c:tx>
            <c:rich>
              <a:bodyPr rot="-5400000" vert="horz"/>
              <a:lstStyle/>
              <a:p>
                <a:pPr>
                  <a:defRPr sz="1600">
                    <a:latin typeface="Trebuchet MS" pitchFamily="34" charset="0"/>
                  </a:defRPr>
                </a:pPr>
                <a:r>
                  <a:rPr lang="en-US" sz="1600">
                    <a:latin typeface="Trebuchet MS" pitchFamily="34" charset="0"/>
                  </a:rPr>
                  <a:t>Tide Height (feet)</a:t>
                </a:r>
              </a:p>
            </c:rich>
          </c:tx>
          <c:overlay val="0"/>
        </c:title>
        <c:numFmt formatCode="General" sourceLinked="1"/>
        <c:majorTickMark val="out"/>
        <c:minorTickMark val="none"/>
        <c:tickLblPos val="nextTo"/>
        <c:spPr>
          <a:ln w="38100">
            <a:solidFill>
              <a:schemeClr val="tx1"/>
            </a:solidFill>
          </a:ln>
        </c:spPr>
        <c:txPr>
          <a:bodyPr/>
          <a:lstStyle/>
          <a:p>
            <a:pPr>
              <a:defRPr sz="1600">
                <a:latin typeface="Trebuchet MS" pitchFamily="34" charset="0"/>
              </a:defRPr>
            </a:pPr>
            <a:endParaRPr lang="en-US"/>
          </a:p>
        </c:txPr>
        <c:crossAx val="82507648"/>
        <c:crosses val="autoZero"/>
        <c:crossBetween val="midCat"/>
      </c:valAx>
      <c:spPr>
        <a:ln w="38100">
          <a:solidFill>
            <a:sysClr val="windowText" lastClr="000000"/>
          </a:solidFill>
        </a:ln>
      </c:spPr>
    </c:plotArea>
    <c:plotVisOnly val="1"/>
    <c:dispBlanksAs val="gap"/>
    <c:showDLblsOverMax val="0"/>
  </c:chart>
  <c:spPr>
    <a:noFill/>
  </c:sp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1800">
                <a:latin typeface="Trebuchet MS" pitchFamily="34" charset="0"/>
              </a:defRPr>
            </a:pPr>
            <a:r>
              <a:rPr lang="en-US" sz="1800">
                <a:latin typeface="Trebuchet MS" pitchFamily="34" charset="0"/>
              </a:rPr>
              <a:t>Tidal Cycle for June 13, 2007</a:t>
            </a:r>
          </a:p>
        </c:rich>
      </c:tx>
      <c:overlay val="0"/>
    </c:title>
    <c:autoTitleDeleted val="0"/>
    <c:plotArea>
      <c:layout>
        <c:manualLayout>
          <c:layoutTarget val="inner"/>
          <c:xMode val="edge"/>
          <c:yMode val="edge"/>
          <c:x val="0.15579909957065213"/>
          <c:y val="0.13987060509001967"/>
          <c:w val="0.76938576184848861"/>
          <c:h val="0.59334149384246559"/>
        </c:manualLayout>
      </c:layout>
      <c:scatterChart>
        <c:scatterStyle val="smoothMarker"/>
        <c:varyColors val="0"/>
        <c:ser>
          <c:idx val="0"/>
          <c:order val="0"/>
          <c:spPr>
            <a:ln w="50800">
              <a:solidFill>
                <a:srgbClr val="FF6600"/>
              </a:solidFill>
            </a:ln>
          </c:spPr>
          <c:marker>
            <c:symbol val="none"/>
          </c:marker>
          <c:xVal>
            <c:numRef>
              <c:f>'[LOBO salinity and tides.xlsx]Data'!$F$951:$F$1094</c:f>
              <c:numCache>
                <c:formatCode>m/d/yyyy\ h:mm</c:formatCode>
                <c:ptCount val="144"/>
                <c:pt idx="0">
                  <c:v>39246</c:v>
                </c:pt>
                <c:pt idx="1">
                  <c:v>39246.041666666584</c:v>
                </c:pt>
                <c:pt idx="2">
                  <c:v>39246.083333333336</c:v>
                </c:pt>
                <c:pt idx="3">
                  <c:v>39246.124999999993</c:v>
                </c:pt>
                <c:pt idx="4">
                  <c:v>39246.166666666584</c:v>
                </c:pt>
                <c:pt idx="5">
                  <c:v>39246.208333333336</c:v>
                </c:pt>
                <c:pt idx="6">
                  <c:v>39246.25</c:v>
                </c:pt>
                <c:pt idx="7">
                  <c:v>39246.291666666133</c:v>
                </c:pt>
                <c:pt idx="8">
                  <c:v>39246.333333333336</c:v>
                </c:pt>
                <c:pt idx="9">
                  <c:v>39246.375</c:v>
                </c:pt>
                <c:pt idx="10">
                  <c:v>39246.416666666664</c:v>
                </c:pt>
                <c:pt idx="11">
                  <c:v>39246.458333333343</c:v>
                </c:pt>
                <c:pt idx="12">
                  <c:v>39246.5</c:v>
                </c:pt>
                <c:pt idx="13">
                  <c:v>39246.541666666584</c:v>
                </c:pt>
                <c:pt idx="14">
                  <c:v>39246.583333333336</c:v>
                </c:pt>
                <c:pt idx="15">
                  <c:v>39246.624999999993</c:v>
                </c:pt>
                <c:pt idx="16">
                  <c:v>39246.666666666584</c:v>
                </c:pt>
                <c:pt idx="17">
                  <c:v>39246.708333333336</c:v>
                </c:pt>
                <c:pt idx="18">
                  <c:v>39246.75</c:v>
                </c:pt>
                <c:pt idx="19">
                  <c:v>39246.791666666133</c:v>
                </c:pt>
                <c:pt idx="20">
                  <c:v>39246.833333333336</c:v>
                </c:pt>
                <c:pt idx="21">
                  <c:v>39246.875</c:v>
                </c:pt>
                <c:pt idx="22">
                  <c:v>39246.916666666664</c:v>
                </c:pt>
                <c:pt idx="23">
                  <c:v>39246.958333333343</c:v>
                </c:pt>
                <c:pt idx="24">
                  <c:v>39247</c:v>
                </c:pt>
                <c:pt idx="25">
                  <c:v>39247.041666666584</c:v>
                </c:pt>
                <c:pt idx="26">
                  <c:v>39247.083333333336</c:v>
                </c:pt>
                <c:pt idx="27">
                  <c:v>39247.124999999993</c:v>
                </c:pt>
                <c:pt idx="28">
                  <c:v>39247.166666666584</c:v>
                </c:pt>
                <c:pt idx="29">
                  <c:v>39247.208333333336</c:v>
                </c:pt>
                <c:pt idx="30">
                  <c:v>39247.25</c:v>
                </c:pt>
                <c:pt idx="31">
                  <c:v>39247.291666666133</c:v>
                </c:pt>
                <c:pt idx="32">
                  <c:v>39247.333333333336</c:v>
                </c:pt>
                <c:pt idx="33">
                  <c:v>39247.375</c:v>
                </c:pt>
                <c:pt idx="34">
                  <c:v>39247.416666666664</c:v>
                </c:pt>
                <c:pt idx="35">
                  <c:v>39247.458333333343</c:v>
                </c:pt>
                <c:pt idx="36">
                  <c:v>39247.5</c:v>
                </c:pt>
                <c:pt idx="37">
                  <c:v>39247.541666666584</c:v>
                </c:pt>
                <c:pt idx="38">
                  <c:v>39247.583333333336</c:v>
                </c:pt>
                <c:pt idx="39">
                  <c:v>39247.624999999993</c:v>
                </c:pt>
                <c:pt idx="40">
                  <c:v>39247.666666666584</c:v>
                </c:pt>
                <c:pt idx="41">
                  <c:v>39247.708333333336</c:v>
                </c:pt>
                <c:pt idx="42">
                  <c:v>39247.75</c:v>
                </c:pt>
                <c:pt idx="43">
                  <c:v>39247.791666666133</c:v>
                </c:pt>
                <c:pt idx="44">
                  <c:v>39247.833333333336</c:v>
                </c:pt>
                <c:pt idx="45">
                  <c:v>39247.875</c:v>
                </c:pt>
                <c:pt idx="46">
                  <c:v>39247.916666666664</c:v>
                </c:pt>
                <c:pt idx="47">
                  <c:v>39247.958333333343</c:v>
                </c:pt>
                <c:pt idx="48">
                  <c:v>39248</c:v>
                </c:pt>
                <c:pt idx="49">
                  <c:v>39248.041666666584</c:v>
                </c:pt>
                <c:pt idx="50">
                  <c:v>39248.083333333336</c:v>
                </c:pt>
                <c:pt idx="51">
                  <c:v>39248.124999999993</c:v>
                </c:pt>
                <c:pt idx="52">
                  <c:v>39248.166666666584</c:v>
                </c:pt>
                <c:pt idx="53">
                  <c:v>39248.208333333336</c:v>
                </c:pt>
                <c:pt idx="54">
                  <c:v>39248.25</c:v>
                </c:pt>
                <c:pt idx="55">
                  <c:v>39248.291666666133</c:v>
                </c:pt>
                <c:pt idx="56">
                  <c:v>39248.333333333336</c:v>
                </c:pt>
                <c:pt idx="57">
                  <c:v>39248.375</c:v>
                </c:pt>
                <c:pt idx="58">
                  <c:v>39248.416666666664</c:v>
                </c:pt>
                <c:pt idx="59">
                  <c:v>39248.458333333343</c:v>
                </c:pt>
                <c:pt idx="60">
                  <c:v>39248.5</c:v>
                </c:pt>
                <c:pt idx="61">
                  <c:v>39248.541666666584</c:v>
                </c:pt>
                <c:pt idx="62">
                  <c:v>39248.583333333336</c:v>
                </c:pt>
                <c:pt idx="63">
                  <c:v>39248.624999999993</c:v>
                </c:pt>
                <c:pt idx="64">
                  <c:v>39248.666666666584</c:v>
                </c:pt>
                <c:pt idx="65">
                  <c:v>39248.708333333336</c:v>
                </c:pt>
                <c:pt idx="66">
                  <c:v>39248.75</c:v>
                </c:pt>
                <c:pt idx="67">
                  <c:v>39248.791666666133</c:v>
                </c:pt>
                <c:pt idx="68">
                  <c:v>39248.833333333336</c:v>
                </c:pt>
                <c:pt idx="69">
                  <c:v>39248.875</c:v>
                </c:pt>
                <c:pt idx="70">
                  <c:v>39248.916666666664</c:v>
                </c:pt>
                <c:pt idx="71">
                  <c:v>39248.958333333343</c:v>
                </c:pt>
                <c:pt idx="72">
                  <c:v>39249</c:v>
                </c:pt>
                <c:pt idx="73">
                  <c:v>39249.041666666584</c:v>
                </c:pt>
                <c:pt idx="74">
                  <c:v>39249.083333333336</c:v>
                </c:pt>
                <c:pt idx="75">
                  <c:v>39249.124999999993</c:v>
                </c:pt>
                <c:pt idx="76">
                  <c:v>39249.166666666584</c:v>
                </c:pt>
                <c:pt idx="77">
                  <c:v>39249.208333333336</c:v>
                </c:pt>
                <c:pt idx="78">
                  <c:v>39249.25</c:v>
                </c:pt>
                <c:pt idx="79">
                  <c:v>39249.291666666133</c:v>
                </c:pt>
                <c:pt idx="80">
                  <c:v>39249.333333333336</c:v>
                </c:pt>
                <c:pt idx="81">
                  <c:v>39249.375</c:v>
                </c:pt>
                <c:pt idx="82">
                  <c:v>39249.416666666664</c:v>
                </c:pt>
                <c:pt idx="83">
                  <c:v>39249.458333333343</c:v>
                </c:pt>
                <c:pt idx="84">
                  <c:v>39249.5</c:v>
                </c:pt>
                <c:pt idx="85">
                  <c:v>39249.541666666584</c:v>
                </c:pt>
                <c:pt idx="86">
                  <c:v>39249.583333333336</c:v>
                </c:pt>
                <c:pt idx="87">
                  <c:v>39249.624999999993</c:v>
                </c:pt>
                <c:pt idx="88">
                  <c:v>39249.666666666584</c:v>
                </c:pt>
                <c:pt idx="89">
                  <c:v>39249.708333333336</c:v>
                </c:pt>
                <c:pt idx="90">
                  <c:v>39249.75</c:v>
                </c:pt>
                <c:pt idx="91">
                  <c:v>39249.791666666133</c:v>
                </c:pt>
                <c:pt idx="92">
                  <c:v>39249.833333333336</c:v>
                </c:pt>
                <c:pt idx="93">
                  <c:v>39249.875</c:v>
                </c:pt>
                <c:pt idx="94">
                  <c:v>39249.916666666664</c:v>
                </c:pt>
                <c:pt idx="95">
                  <c:v>39249.958333333343</c:v>
                </c:pt>
                <c:pt idx="96">
                  <c:v>39250</c:v>
                </c:pt>
                <c:pt idx="97">
                  <c:v>39250.041666666584</c:v>
                </c:pt>
                <c:pt idx="98">
                  <c:v>39250.083333333336</c:v>
                </c:pt>
                <c:pt idx="99">
                  <c:v>39250.124999999993</c:v>
                </c:pt>
                <c:pt idx="100">
                  <c:v>39250.166666666584</c:v>
                </c:pt>
                <c:pt idx="101">
                  <c:v>39250.208333333336</c:v>
                </c:pt>
                <c:pt idx="102">
                  <c:v>39250.25</c:v>
                </c:pt>
                <c:pt idx="103">
                  <c:v>39250.291666666133</c:v>
                </c:pt>
                <c:pt idx="104">
                  <c:v>39250.333333333336</c:v>
                </c:pt>
                <c:pt idx="105">
                  <c:v>39250.375</c:v>
                </c:pt>
                <c:pt idx="106">
                  <c:v>39250.416666666664</c:v>
                </c:pt>
                <c:pt idx="107">
                  <c:v>39250.458333333343</c:v>
                </c:pt>
                <c:pt idx="108">
                  <c:v>39250.5</c:v>
                </c:pt>
                <c:pt idx="109">
                  <c:v>39250.541666666584</c:v>
                </c:pt>
                <c:pt idx="110">
                  <c:v>39250.583333333336</c:v>
                </c:pt>
                <c:pt idx="111">
                  <c:v>39250.624999999993</c:v>
                </c:pt>
                <c:pt idx="112">
                  <c:v>39250.666666666584</c:v>
                </c:pt>
                <c:pt idx="113">
                  <c:v>39250.708333333336</c:v>
                </c:pt>
                <c:pt idx="114">
                  <c:v>39250.75</c:v>
                </c:pt>
                <c:pt idx="115">
                  <c:v>39250.791666666133</c:v>
                </c:pt>
                <c:pt idx="116">
                  <c:v>39250.833333333336</c:v>
                </c:pt>
                <c:pt idx="117">
                  <c:v>39250.875</c:v>
                </c:pt>
                <c:pt idx="118">
                  <c:v>39250.916666666664</c:v>
                </c:pt>
                <c:pt idx="119">
                  <c:v>39250.958333333343</c:v>
                </c:pt>
                <c:pt idx="120">
                  <c:v>39251</c:v>
                </c:pt>
                <c:pt idx="121">
                  <c:v>39251.041666666584</c:v>
                </c:pt>
                <c:pt idx="122">
                  <c:v>39251.083333333336</c:v>
                </c:pt>
                <c:pt idx="123">
                  <c:v>39251.124999999993</c:v>
                </c:pt>
                <c:pt idx="124">
                  <c:v>39251.166666666584</c:v>
                </c:pt>
                <c:pt idx="125">
                  <c:v>39251.208333333336</c:v>
                </c:pt>
                <c:pt idx="126">
                  <c:v>39251.25</c:v>
                </c:pt>
                <c:pt idx="127">
                  <c:v>39251.291666666133</c:v>
                </c:pt>
                <c:pt idx="128">
                  <c:v>39251.333333333336</c:v>
                </c:pt>
                <c:pt idx="129">
                  <c:v>39251.375</c:v>
                </c:pt>
                <c:pt idx="130">
                  <c:v>39251.416666666664</c:v>
                </c:pt>
                <c:pt idx="131">
                  <c:v>39251.458333333343</c:v>
                </c:pt>
                <c:pt idx="132">
                  <c:v>39251.5</c:v>
                </c:pt>
                <c:pt idx="133">
                  <c:v>39251.541666666584</c:v>
                </c:pt>
                <c:pt idx="134">
                  <c:v>39251.583333333336</c:v>
                </c:pt>
                <c:pt idx="135">
                  <c:v>39251.624999999993</c:v>
                </c:pt>
                <c:pt idx="136">
                  <c:v>39251.666666666584</c:v>
                </c:pt>
                <c:pt idx="137">
                  <c:v>39251.708333333336</c:v>
                </c:pt>
                <c:pt idx="138">
                  <c:v>39251.75</c:v>
                </c:pt>
                <c:pt idx="139">
                  <c:v>39251.791666666133</c:v>
                </c:pt>
                <c:pt idx="140">
                  <c:v>39251.833333333336</c:v>
                </c:pt>
                <c:pt idx="141">
                  <c:v>39251.875</c:v>
                </c:pt>
                <c:pt idx="142">
                  <c:v>39251.916666666664</c:v>
                </c:pt>
                <c:pt idx="143">
                  <c:v>39251.958333333343</c:v>
                </c:pt>
              </c:numCache>
            </c:numRef>
          </c:xVal>
          <c:yVal>
            <c:numRef>
              <c:f>'[LOBO salinity and tides.xlsx]Data'!$H$951:$H$1094</c:f>
              <c:numCache>
                <c:formatCode>General</c:formatCode>
                <c:ptCount val="144"/>
                <c:pt idx="0">
                  <c:v>7.98</c:v>
                </c:pt>
                <c:pt idx="1">
                  <c:v>6.2</c:v>
                </c:pt>
                <c:pt idx="2">
                  <c:v>4.01</c:v>
                </c:pt>
                <c:pt idx="3">
                  <c:v>1.6300000000000001</c:v>
                </c:pt>
                <c:pt idx="4">
                  <c:v>-0.54</c:v>
                </c:pt>
                <c:pt idx="5">
                  <c:v>-1.7200000000000004</c:v>
                </c:pt>
                <c:pt idx="6">
                  <c:v>-1.8800000000000001</c:v>
                </c:pt>
                <c:pt idx="7">
                  <c:v>-0.86000000000000065</c:v>
                </c:pt>
                <c:pt idx="8">
                  <c:v>0.54</c:v>
                </c:pt>
                <c:pt idx="9">
                  <c:v>2.3499999999999988</c:v>
                </c:pt>
                <c:pt idx="10">
                  <c:v>4.03</c:v>
                </c:pt>
                <c:pt idx="11">
                  <c:v>5.48</c:v>
                </c:pt>
                <c:pt idx="12">
                  <c:v>6.28</c:v>
                </c:pt>
                <c:pt idx="13">
                  <c:v>6.17</c:v>
                </c:pt>
                <c:pt idx="14">
                  <c:v>5.38</c:v>
                </c:pt>
                <c:pt idx="15">
                  <c:v>4.34</c:v>
                </c:pt>
                <c:pt idx="16">
                  <c:v>3.3699999999999997</c:v>
                </c:pt>
                <c:pt idx="17">
                  <c:v>2.82</c:v>
                </c:pt>
                <c:pt idx="18">
                  <c:v>3.12</c:v>
                </c:pt>
                <c:pt idx="19">
                  <c:v>4.03</c:v>
                </c:pt>
                <c:pt idx="20">
                  <c:v>5.3199999999999985</c:v>
                </c:pt>
                <c:pt idx="21">
                  <c:v>6.92</c:v>
                </c:pt>
                <c:pt idx="22">
                  <c:v>8.31</c:v>
                </c:pt>
                <c:pt idx="23">
                  <c:v>9.18</c:v>
                </c:pt>
                <c:pt idx="24">
                  <c:v>8.98</c:v>
                </c:pt>
                <c:pt idx="25">
                  <c:v>7.76</c:v>
                </c:pt>
                <c:pt idx="26">
                  <c:v>5.76</c:v>
                </c:pt>
                <c:pt idx="27">
                  <c:v>3.3699999999999997</c:v>
                </c:pt>
                <c:pt idx="28">
                  <c:v>0.82000000000000062</c:v>
                </c:pt>
                <c:pt idx="29">
                  <c:v>-1.3900000000000001</c:v>
                </c:pt>
                <c:pt idx="30">
                  <c:v>-2.48</c:v>
                </c:pt>
                <c:pt idx="31">
                  <c:v>-2.38</c:v>
                </c:pt>
                <c:pt idx="32">
                  <c:v>-1.35</c:v>
                </c:pt>
                <c:pt idx="33">
                  <c:v>0.42000000000000032</c:v>
                </c:pt>
                <c:pt idx="34">
                  <c:v>2.4</c:v>
                </c:pt>
                <c:pt idx="35">
                  <c:v>4.28</c:v>
                </c:pt>
                <c:pt idx="36">
                  <c:v>5.79</c:v>
                </c:pt>
                <c:pt idx="37">
                  <c:v>6.6099999999999985</c:v>
                </c:pt>
                <c:pt idx="38">
                  <c:v>6.49</c:v>
                </c:pt>
                <c:pt idx="39">
                  <c:v>5.64</c:v>
                </c:pt>
                <c:pt idx="40">
                  <c:v>4.51</c:v>
                </c:pt>
                <c:pt idx="41">
                  <c:v>3.54</c:v>
                </c:pt>
                <c:pt idx="42">
                  <c:v>3.12</c:v>
                </c:pt>
                <c:pt idx="43">
                  <c:v>3.42</c:v>
                </c:pt>
                <c:pt idx="44">
                  <c:v>4.4000000000000004</c:v>
                </c:pt>
                <c:pt idx="45">
                  <c:v>5.8599999999999985</c:v>
                </c:pt>
                <c:pt idx="46">
                  <c:v>7.46</c:v>
                </c:pt>
                <c:pt idx="47">
                  <c:v>8.81</c:v>
                </c:pt>
                <c:pt idx="48">
                  <c:v>9.5</c:v>
                </c:pt>
                <c:pt idx="49">
                  <c:v>9.0500000000000007</c:v>
                </c:pt>
                <c:pt idx="50">
                  <c:v>7.72</c:v>
                </c:pt>
                <c:pt idx="51">
                  <c:v>5.58</c:v>
                </c:pt>
                <c:pt idx="52">
                  <c:v>3.13</c:v>
                </c:pt>
                <c:pt idx="53">
                  <c:v>0.42000000000000032</c:v>
                </c:pt>
                <c:pt idx="54">
                  <c:v>-1.6500000000000001</c:v>
                </c:pt>
                <c:pt idx="55">
                  <c:v>-2.57</c:v>
                </c:pt>
                <c:pt idx="56">
                  <c:v>-2.19</c:v>
                </c:pt>
                <c:pt idx="57">
                  <c:v>-0.9</c:v>
                </c:pt>
                <c:pt idx="58">
                  <c:v>1.04</c:v>
                </c:pt>
                <c:pt idx="59">
                  <c:v>2.9899999999999998</c:v>
                </c:pt>
                <c:pt idx="60">
                  <c:v>4.79</c:v>
                </c:pt>
                <c:pt idx="61">
                  <c:v>6.26</c:v>
                </c:pt>
                <c:pt idx="62">
                  <c:v>7</c:v>
                </c:pt>
                <c:pt idx="63">
                  <c:v>6.67</c:v>
                </c:pt>
                <c:pt idx="64">
                  <c:v>5.6199999999999966</c:v>
                </c:pt>
                <c:pt idx="65">
                  <c:v>4.4400000000000004</c:v>
                </c:pt>
                <c:pt idx="66">
                  <c:v>3.4499999999999997</c:v>
                </c:pt>
                <c:pt idx="67">
                  <c:v>3.07</c:v>
                </c:pt>
                <c:pt idx="68">
                  <c:v>3.4899999999999998</c:v>
                </c:pt>
                <c:pt idx="69">
                  <c:v>4.5199999999999996</c:v>
                </c:pt>
                <c:pt idx="70">
                  <c:v>6.01</c:v>
                </c:pt>
                <c:pt idx="71">
                  <c:v>7.48</c:v>
                </c:pt>
                <c:pt idx="72">
                  <c:v>8.7800000000000011</c:v>
                </c:pt>
                <c:pt idx="73">
                  <c:v>9.25</c:v>
                </c:pt>
                <c:pt idx="74">
                  <c:v>8.5500000000000007</c:v>
                </c:pt>
                <c:pt idx="75">
                  <c:v>7.06</c:v>
                </c:pt>
                <c:pt idx="76">
                  <c:v>4.96</c:v>
                </c:pt>
                <c:pt idx="77">
                  <c:v>2.42</c:v>
                </c:pt>
                <c:pt idx="78">
                  <c:v>-0.19000000000000006</c:v>
                </c:pt>
                <c:pt idx="79">
                  <c:v>-1.9800000000000091</c:v>
                </c:pt>
                <c:pt idx="80">
                  <c:v>-2.7600000000000002</c:v>
                </c:pt>
                <c:pt idx="81">
                  <c:v>-2.2000000000000002</c:v>
                </c:pt>
                <c:pt idx="82">
                  <c:v>-0.69000000000000061</c:v>
                </c:pt>
                <c:pt idx="83">
                  <c:v>1.28</c:v>
                </c:pt>
                <c:pt idx="84">
                  <c:v>3.22</c:v>
                </c:pt>
                <c:pt idx="85">
                  <c:v>4.99</c:v>
                </c:pt>
                <c:pt idx="86">
                  <c:v>6.31</c:v>
                </c:pt>
                <c:pt idx="87">
                  <c:v>6.7700000000000014</c:v>
                </c:pt>
                <c:pt idx="88">
                  <c:v>6.23</c:v>
                </c:pt>
                <c:pt idx="89">
                  <c:v>5.0999999999999996</c:v>
                </c:pt>
                <c:pt idx="90">
                  <c:v>3.94</c:v>
                </c:pt>
                <c:pt idx="91">
                  <c:v>3.02</c:v>
                </c:pt>
                <c:pt idx="92">
                  <c:v>2.75</c:v>
                </c:pt>
                <c:pt idx="93">
                  <c:v>3.19</c:v>
                </c:pt>
                <c:pt idx="94">
                  <c:v>4.3099999999999996</c:v>
                </c:pt>
                <c:pt idx="95">
                  <c:v>5.7700000000000014</c:v>
                </c:pt>
                <c:pt idx="96">
                  <c:v>7.25</c:v>
                </c:pt>
                <c:pt idx="97">
                  <c:v>8.34</c:v>
                </c:pt>
                <c:pt idx="98">
                  <c:v>8.6</c:v>
                </c:pt>
                <c:pt idx="99">
                  <c:v>7.7700000000000014</c:v>
                </c:pt>
                <c:pt idx="100">
                  <c:v>6.26</c:v>
                </c:pt>
                <c:pt idx="101">
                  <c:v>4.08</c:v>
                </c:pt>
                <c:pt idx="102">
                  <c:v>1.61</c:v>
                </c:pt>
                <c:pt idx="103">
                  <c:v>-0.85000000000000064</c:v>
                </c:pt>
                <c:pt idx="104">
                  <c:v>-2.29</c:v>
                </c:pt>
                <c:pt idx="105">
                  <c:v>-2.69</c:v>
                </c:pt>
                <c:pt idx="106">
                  <c:v>-1.84</c:v>
                </c:pt>
                <c:pt idx="107">
                  <c:v>-0.33000000000000268</c:v>
                </c:pt>
                <c:pt idx="108">
                  <c:v>1.6700000000000021</c:v>
                </c:pt>
                <c:pt idx="109">
                  <c:v>3.57</c:v>
                </c:pt>
                <c:pt idx="110">
                  <c:v>5.1499999999999995</c:v>
                </c:pt>
                <c:pt idx="111">
                  <c:v>6.29</c:v>
                </c:pt>
                <c:pt idx="112">
                  <c:v>6.49</c:v>
                </c:pt>
                <c:pt idx="113">
                  <c:v>5.81</c:v>
                </c:pt>
                <c:pt idx="114">
                  <c:v>4.6399999999999997</c:v>
                </c:pt>
                <c:pt idx="115">
                  <c:v>3.57</c:v>
                </c:pt>
                <c:pt idx="116">
                  <c:v>2.69</c:v>
                </c:pt>
                <c:pt idx="117">
                  <c:v>2.54</c:v>
                </c:pt>
                <c:pt idx="118">
                  <c:v>3.24</c:v>
                </c:pt>
                <c:pt idx="119">
                  <c:v>4.3199999999999985</c:v>
                </c:pt>
                <c:pt idx="120">
                  <c:v>5.6899999999999995</c:v>
                </c:pt>
                <c:pt idx="121">
                  <c:v>6.99</c:v>
                </c:pt>
                <c:pt idx="122">
                  <c:v>7.91</c:v>
                </c:pt>
                <c:pt idx="123">
                  <c:v>8.06</c:v>
                </c:pt>
                <c:pt idx="124">
                  <c:v>7.18</c:v>
                </c:pt>
                <c:pt idx="125">
                  <c:v>5.6099999999999985</c:v>
                </c:pt>
                <c:pt idx="126">
                  <c:v>3.44</c:v>
                </c:pt>
                <c:pt idx="127">
                  <c:v>1.1299999999999903</c:v>
                </c:pt>
                <c:pt idx="128">
                  <c:v>-0.99</c:v>
                </c:pt>
                <c:pt idx="129">
                  <c:v>-2.0499999999999998</c:v>
                </c:pt>
                <c:pt idx="130">
                  <c:v>-2.0699999999999998</c:v>
                </c:pt>
                <c:pt idx="131">
                  <c:v>-1.05</c:v>
                </c:pt>
                <c:pt idx="132">
                  <c:v>0.55000000000000004</c:v>
                </c:pt>
                <c:pt idx="133">
                  <c:v>2.3699999999999997</c:v>
                </c:pt>
                <c:pt idx="134">
                  <c:v>4.1899999999999995</c:v>
                </c:pt>
                <c:pt idx="135">
                  <c:v>5.64</c:v>
                </c:pt>
                <c:pt idx="136">
                  <c:v>6.49</c:v>
                </c:pt>
                <c:pt idx="137">
                  <c:v>6.49</c:v>
                </c:pt>
                <c:pt idx="138">
                  <c:v>5.7</c:v>
                </c:pt>
                <c:pt idx="139">
                  <c:v>4.51</c:v>
                </c:pt>
                <c:pt idx="140">
                  <c:v>3.46</c:v>
                </c:pt>
                <c:pt idx="141">
                  <c:v>2.7</c:v>
                </c:pt>
                <c:pt idx="142">
                  <c:v>2.72</c:v>
                </c:pt>
                <c:pt idx="143">
                  <c:v>3.3299999999999987</c:v>
                </c:pt>
              </c:numCache>
            </c:numRef>
          </c:yVal>
          <c:smooth val="1"/>
        </c:ser>
        <c:dLbls>
          <c:showLegendKey val="0"/>
          <c:showVal val="0"/>
          <c:showCatName val="0"/>
          <c:showSerName val="0"/>
          <c:showPercent val="0"/>
          <c:showBubbleSize val="0"/>
        </c:dLbls>
        <c:axId val="82596224"/>
        <c:axId val="82597760"/>
      </c:scatterChart>
      <c:valAx>
        <c:axId val="82596224"/>
        <c:scaling>
          <c:orientation val="minMax"/>
          <c:max val="39247"/>
          <c:min val="39246"/>
        </c:scaling>
        <c:delete val="0"/>
        <c:axPos val="b"/>
        <c:numFmt formatCode="[$-409]h:mm\ AM/PM;@" sourceLinked="0"/>
        <c:majorTickMark val="out"/>
        <c:minorTickMark val="none"/>
        <c:tickLblPos val="nextTo"/>
        <c:spPr>
          <a:ln w="38100">
            <a:solidFill>
              <a:sysClr val="windowText" lastClr="000000"/>
            </a:solidFill>
          </a:ln>
        </c:spPr>
        <c:txPr>
          <a:bodyPr rot="-1020000"/>
          <a:lstStyle/>
          <a:p>
            <a:pPr>
              <a:defRPr sz="1600">
                <a:latin typeface="Trebuchet MS" pitchFamily="34" charset="0"/>
              </a:defRPr>
            </a:pPr>
            <a:endParaRPr lang="en-US"/>
          </a:p>
        </c:txPr>
        <c:crossAx val="82597760"/>
        <c:crossesAt val="-4"/>
        <c:crossBetween val="midCat"/>
        <c:majorUnit val="0.25"/>
      </c:valAx>
      <c:valAx>
        <c:axId val="82597760"/>
        <c:scaling>
          <c:orientation val="minMax"/>
        </c:scaling>
        <c:delete val="0"/>
        <c:axPos val="l"/>
        <c:title>
          <c:tx>
            <c:rich>
              <a:bodyPr rot="-5400000" vert="horz"/>
              <a:lstStyle/>
              <a:p>
                <a:pPr>
                  <a:defRPr sz="1600">
                    <a:latin typeface="Trebuchet MS" pitchFamily="34" charset="0"/>
                  </a:defRPr>
                </a:pPr>
                <a:r>
                  <a:rPr lang="en-US" sz="1600">
                    <a:latin typeface="Trebuchet MS" pitchFamily="34" charset="0"/>
                  </a:rPr>
                  <a:t>Tide Height (feet)</a:t>
                </a:r>
              </a:p>
            </c:rich>
          </c:tx>
          <c:overlay val="0"/>
        </c:title>
        <c:numFmt formatCode="General" sourceLinked="1"/>
        <c:majorTickMark val="out"/>
        <c:minorTickMark val="none"/>
        <c:tickLblPos val="nextTo"/>
        <c:spPr>
          <a:ln w="38100">
            <a:solidFill>
              <a:schemeClr val="tx1"/>
            </a:solidFill>
          </a:ln>
        </c:spPr>
        <c:txPr>
          <a:bodyPr/>
          <a:lstStyle/>
          <a:p>
            <a:pPr>
              <a:defRPr sz="1600">
                <a:latin typeface="Trebuchet MS" pitchFamily="34" charset="0"/>
              </a:defRPr>
            </a:pPr>
            <a:endParaRPr lang="en-US"/>
          </a:p>
        </c:txPr>
        <c:crossAx val="82596224"/>
        <c:crosses val="autoZero"/>
        <c:crossBetween val="midCat"/>
      </c:valAx>
      <c:spPr>
        <a:ln w="38100">
          <a:solidFill>
            <a:sysClr val="windowText" lastClr="000000"/>
          </a:solidFill>
        </a:ln>
      </c:spPr>
    </c:plotArea>
    <c:plotVisOnly val="1"/>
    <c:dispBlanksAs val="gap"/>
    <c:showDLblsOverMax val="0"/>
  </c:chart>
  <c:spPr>
    <a:noFill/>
  </c:spPr>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4573255266168653"/>
          <c:y val="0.15670212765957447"/>
          <c:w val="0.66268978396931499"/>
          <c:h val="0.62406014407773458"/>
        </c:manualLayout>
      </c:layout>
      <c:scatterChart>
        <c:scatterStyle val="smoothMarker"/>
        <c:varyColors val="0"/>
        <c:ser>
          <c:idx val="0"/>
          <c:order val="0"/>
          <c:tx>
            <c:v>tide</c:v>
          </c:tx>
          <c:spPr>
            <a:ln w="50800">
              <a:solidFill>
                <a:srgbClr val="FF6600"/>
              </a:solidFill>
            </a:ln>
          </c:spPr>
          <c:marker>
            <c:symbol val="none"/>
          </c:marker>
          <c:xVal>
            <c:numRef>
              <c:f>'[LOBO salinity and tides.xlsx]Data'!$F$951:$F$1094</c:f>
              <c:numCache>
                <c:formatCode>m/d/yyyy\ h:mm</c:formatCode>
                <c:ptCount val="144"/>
                <c:pt idx="0">
                  <c:v>39246</c:v>
                </c:pt>
                <c:pt idx="1">
                  <c:v>39246.041666666584</c:v>
                </c:pt>
                <c:pt idx="2">
                  <c:v>39246.083333333336</c:v>
                </c:pt>
                <c:pt idx="3">
                  <c:v>39246.124999999993</c:v>
                </c:pt>
                <c:pt idx="4">
                  <c:v>39246.166666666584</c:v>
                </c:pt>
                <c:pt idx="5">
                  <c:v>39246.208333333336</c:v>
                </c:pt>
                <c:pt idx="6">
                  <c:v>39246.25</c:v>
                </c:pt>
                <c:pt idx="7">
                  <c:v>39246.29166666622</c:v>
                </c:pt>
                <c:pt idx="8">
                  <c:v>39246.333333333336</c:v>
                </c:pt>
                <c:pt idx="9">
                  <c:v>39246.375</c:v>
                </c:pt>
                <c:pt idx="10">
                  <c:v>39246.416666666664</c:v>
                </c:pt>
                <c:pt idx="11">
                  <c:v>39246.458333333343</c:v>
                </c:pt>
                <c:pt idx="12">
                  <c:v>39246.5</c:v>
                </c:pt>
                <c:pt idx="13">
                  <c:v>39246.541666666584</c:v>
                </c:pt>
                <c:pt idx="14">
                  <c:v>39246.583333333336</c:v>
                </c:pt>
                <c:pt idx="15">
                  <c:v>39246.624999999993</c:v>
                </c:pt>
                <c:pt idx="16">
                  <c:v>39246.666666666584</c:v>
                </c:pt>
                <c:pt idx="17">
                  <c:v>39246.708333333336</c:v>
                </c:pt>
                <c:pt idx="18">
                  <c:v>39246.75</c:v>
                </c:pt>
                <c:pt idx="19">
                  <c:v>39246.79166666622</c:v>
                </c:pt>
                <c:pt idx="20">
                  <c:v>39246.833333333336</c:v>
                </c:pt>
                <c:pt idx="21">
                  <c:v>39246.875</c:v>
                </c:pt>
                <c:pt idx="22">
                  <c:v>39246.916666666664</c:v>
                </c:pt>
                <c:pt idx="23">
                  <c:v>39246.958333333343</c:v>
                </c:pt>
                <c:pt idx="24">
                  <c:v>39247</c:v>
                </c:pt>
                <c:pt idx="25">
                  <c:v>39247.041666666584</c:v>
                </c:pt>
                <c:pt idx="26">
                  <c:v>39247.083333333336</c:v>
                </c:pt>
                <c:pt idx="27">
                  <c:v>39247.124999999993</c:v>
                </c:pt>
                <c:pt idx="28">
                  <c:v>39247.166666666584</c:v>
                </c:pt>
                <c:pt idx="29">
                  <c:v>39247.208333333336</c:v>
                </c:pt>
                <c:pt idx="30">
                  <c:v>39247.25</c:v>
                </c:pt>
                <c:pt idx="31">
                  <c:v>39247.29166666622</c:v>
                </c:pt>
                <c:pt idx="32">
                  <c:v>39247.333333333336</c:v>
                </c:pt>
                <c:pt idx="33">
                  <c:v>39247.375</c:v>
                </c:pt>
                <c:pt idx="34">
                  <c:v>39247.416666666664</c:v>
                </c:pt>
                <c:pt idx="35">
                  <c:v>39247.458333333343</c:v>
                </c:pt>
                <c:pt idx="36">
                  <c:v>39247.5</c:v>
                </c:pt>
                <c:pt idx="37">
                  <c:v>39247.541666666584</c:v>
                </c:pt>
                <c:pt idx="38">
                  <c:v>39247.583333333336</c:v>
                </c:pt>
                <c:pt idx="39">
                  <c:v>39247.624999999993</c:v>
                </c:pt>
                <c:pt idx="40">
                  <c:v>39247.666666666584</c:v>
                </c:pt>
                <c:pt idx="41">
                  <c:v>39247.708333333336</c:v>
                </c:pt>
                <c:pt idx="42">
                  <c:v>39247.75</c:v>
                </c:pt>
                <c:pt idx="43">
                  <c:v>39247.79166666622</c:v>
                </c:pt>
                <c:pt idx="44">
                  <c:v>39247.833333333336</c:v>
                </c:pt>
                <c:pt idx="45">
                  <c:v>39247.875</c:v>
                </c:pt>
                <c:pt idx="46">
                  <c:v>39247.916666666664</c:v>
                </c:pt>
                <c:pt idx="47">
                  <c:v>39247.958333333343</c:v>
                </c:pt>
                <c:pt idx="48">
                  <c:v>39248</c:v>
                </c:pt>
                <c:pt idx="49">
                  <c:v>39248.041666666584</c:v>
                </c:pt>
                <c:pt idx="50">
                  <c:v>39248.083333333336</c:v>
                </c:pt>
                <c:pt idx="51">
                  <c:v>39248.124999999993</c:v>
                </c:pt>
                <c:pt idx="52">
                  <c:v>39248.166666666584</c:v>
                </c:pt>
                <c:pt idx="53">
                  <c:v>39248.208333333336</c:v>
                </c:pt>
                <c:pt idx="54">
                  <c:v>39248.25</c:v>
                </c:pt>
                <c:pt idx="55">
                  <c:v>39248.29166666622</c:v>
                </c:pt>
                <c:pt idx="56">
                  <c:v>39248.333333333336</c:v>
                </c:pt>
                <c:pt idx="57">
                  <c:v>39248.375</c:v>
                </c:pt>
                <c:pt idx="58">
                  <c:v>39248.416666666664</c:v>
                </c:pt>
                <c:pt idx="59">
                  <c:v>39248.458333333343</c:v>
                </c:pt>
                <c:pt idx="60">
                  <c:v>39248.5</c:v>
                </c:pt>
                <c:pt idx="61">
                  <c:v>39248.541666666584</c:v>
                </c:pt>
                <c:pt idx="62">
                  <c:v>39248.583333333336</c:v>
                </c:pt>
                <c:pt idx="63">
                  <c:v>39248.624999999993</c:v>
                </c:pt>
                <c:pt idx="64">
                  <c:v>39248.666666666584</c:v>
                </c:pt>
                <c:pt idx="65">
                  <c:v>39248.708333333336</c:v>
                </c:pt>
                <c:pt idx="66">
                  <c:v>39248.75</c:v>
                </c:pt>
                <c:pt idx="67">
                  <c:v>39248.79166666622</c:v>
                </c:pt>
                <c:pt idx="68">
                  <c:v>39248.833333333336</c:v>
                </c:pt>
                <c:pt idx="69">
                  <c:v>39248.875</c:v>
                </c:pt>
                <c:pt idx="70">
                  <c:v>39248.916666666664</c:v>
                </c:pt>
                <c:pt idx="71">
                  <c:v>39248.958333333343</c:v>
                </c:pt>
                <c:pt idx="72">
                  <c:v>39249</c:v>
                </c:pt>
                <c:pt idx="73">
                  <c:v>39249.041666666584</c:v>
                </c:pt>
                <c:pt idx="74">
                  <c:v>39249.083333333336</c:v>
                </c:pt>
                <c:pt idx="75">
                  <c:v>39249.124999999993</c:v>
                </c:pt>
                <c:pt idx="76">
                  <c:v>39249.166666666584</c:v>
                </c:pt>
                <c:pt idx="77">
                  <c:v>39249.208333333336</c:v>
                </c:pt>
                <c:pt idx="78">
                  <c:v>39249.25</c:v>
                </c:pt>
                <c:pt idx="79">
                  <c:v>39249.29166666622</c:v>
                </c:pt>
                <c:pt idx="80">
                  <c:v>39249.333333333336</c:v>
                </c:pt>
                <c:pt idx="81">
                  <c:v>39249.375</c:v>
                </c:pt>
                <c:pt idx="82">
                  <c:v>39249.416666666664</c:v>
                </c:pt>
                <c:pt idx="83">
                  <c:v>39249.458333333343</c:v>
                </c:pt>
                <c:pt idx="84">
                  <c:v>39249.5</c:v>
                </c:pt>
                <c:pt idx="85">
                  <c:v>39249.541666666584</c:v>
                </c:pt>
                <c:pt idx="86">
                  <c:v>39249.583333333336</c:v>
                </c:pt>
                <c:pt idx="87">
                  <c:v>39249.624999999993</c:v>
                </c:pt>
                <c:pt idx="88">
                  <c:v>39249.666666666584</c:v>
                </c:pt>
                <c:pt idx="89">
                  <c:v>39249.708333333336</c:v>
                </c:pt>
                <c:pt idx="90">
                  <c:v>39249.75</c:v>
                </c:pt>
                <c:pt idx="91">
                  <c:v>39249.79166666622</c:v>
                </c:pt>
                <c:pt idx="92">
                  <c:v>39249.833333333336</c:v>
                </c:pt>
                <c:pt idx="93">
                  <c:v>39249.875</c:v>
                </c:pt>
                <c:pt idx="94">
                  <c:v>39249.916666666664</c:v>
                </c:pt>
                <c:pt idx="95">
                  <c:v>39249.958333333343</c:v>
                </c:pt>
                <c:pt idx="96">
                  <c:v>39250</c:v>
                </c:pt>
                <c:pt idx="97">
                  <c:v>39250.041666666584</c:v>
                </c:pt>
                <c:pt idx="98">
                  <c:v>39250.083333333336</c:v>
                </c:pt>
                <c:pt idx="99">
                  <c:v>39250.124999999993</c:v>
                </c:pt>
                <c:pt idx="100">
                  <c:v>39250.166666666584</c:v>
                </c:pt>
                <c:pt idx="101">
                  <c:v>39250.208333333336</c:v>
                </c:pt>
                <c:pt idx="102">
                  <c:v>39250.25</c:v>
                </c:pt>
                <c:pt idx="103">
                  <c:v>39250.29166666622</c:v>
                </c:pt>
                <c:pt idx="104">
                  <c:v>39250.333333333336</c:v>
                </c:pt>
                <c:pt idx="105">
                  <c:v>39250.375</c:v>
                </c:pt>
                <c:pt idx="106">
                  <c:v>39250.416666666664</c:v>
                </c:pt>
                <c:pt idx="107">
                  <c:v>39250.458333333343</c:v>
                </c:pt>
                <c:pt idx="108">
                  <c:v>39250.5</c:v>
                </c:pt>
                <c:pt idx="109">
                  <c:v>39250.541666666584</c:v>
                </c:pt>
                <c:pt idx="110">
                  <c:v>39250.583333333336</c:v>
                </c:pt>
                <c:pt idx="111">
                  <c:v>39250.624999999993</c:v>
                </c:pt>
                <c:pt idx="112">
                  <c:v>39250.666666666584</c:v>
                </c:pt>
                <c:pt idx="113">
                  <c:v>39250.708333333336</c:v>
                </c:pt>
                <c:pt idx="114">
                  <c:v>39250.75</c:v>
                </c:pt>
                <c:pt idx="115">
                  <c:v>39250.79166666622</c:v>
                </c:pt>
                <c:pt idx="116">
                  <c:v>39250.833333333336</c:v>
                </c:pt>
                <c:pt idx="117">
                  <c:v>39250.875</c:v>
                </c:pt>
                <c:pt idx="118">
                  <c:v>39250.916666666664</c:v>
                </c:pt>
                <c:pt idx="119">
                  <c:v>39250.958333333343</c:v>
                </c:pt>
                <c:pt idx="120">
                  <c:v>39251</c:v>
                </c:pt>
                <c:pt idx="121">
                  <c:v>39251.041666666584</c:v>
                </c:pt>
                <c:pt idx="122">
                  <c:v>39251.083333333336</c:v>
                </c:pt>
                <c:pt idx="123">
                  <c:v>39251.124999999993</c:v>
                </c:pt>
                <c:pt idx="124">
                  <c:v>39251.166666666584</c:v>
                </c:pt>
                <c:pt idx="125">
                  <c:v>39251.208333333336</c:v>
                </c:pt>
                <c:pt idx="126">
                  <c:v>39251.25</c:v>
                </c:pt>
                <c:pt idx="127">
                  <c:v>39251.29166666622</c:v>
                </c:pt>
                <c:pt idx="128">
                  <c:v>39251.333333333336</c:v>
                </c:pt>
                <c:pt idx="129">
                  <c:v>39251.375</c:v>
                </c:pt>
                <c:pt idx="130">
                  <c:v>39251.416666666664</c:v>
                </c:pt>
                <c:pt idx="131">
                  <c:v>39251.458333333343</c:v>
                </c:pt>
                <c:pt idx="132">
                  <c:v>39251.5</c:v>
                </c:pt>
                <c:pt idx="133">
                  <c:v>39251.541666666584</c:v>
                </c:pt>
                <c:pt idx="134">
                  <c:v>39251.583333333336</c:v>
                </c:pt>
                <c:pt idx="135">
                  <c:v>39251.624999999993</c:v>
                </c:pt>
                <c:pt idx="136">
                  <c:v>39251.666666666584</c:v>
                </c:pt>
                <c:pt idx="137">
                  <c:v>39251.708333333336</c:v>
                </c:pt>
                <c:pt idx="138">
                  <c:v>39251.75</c:v>
                </c:pt>
                <c:pt idx="139">
                  <c:v>39251.79166666622</c:v>
                </c:pt>
                <c:pt idx="140">
                  <c:v>39251.833333333336</c:v>
                </c:pt>
                <c:pt idx="141">
                  <c:v>39251.875</c:v>
                </c:pt>
                <c:pt idx="142">
                  <c:v>39251.916666666664</c:v>
                </c:pt>
                <c:pt idx="143">
                  <c:v>39251.958333333343</c:v>
                </c:pt>
              </c:numCache>
            </c:numRef>
          </c:xVal>
          <c:yVal>
            <c:numRef>
              <c:f>'[LOBO salinity and tides.xlsx]Data'!$H$951:$H$1094</c:f>
              <c:numCache>
                <c:formatCode>General</c:formatCode>
                <c:ptCount val="144"/>
                <c:pt idx="0">
                  <c:v>7.98</c:v>
                </c:pt>
                <c:pt idx="1">
                  <c:v>6.2</c:v>
                </c:pt>
                <c:pt idx="2">
                  <c:v>4.01</c:v>
                </c:pt>
                <c:pt idx="3">
                  <c:v>1.6300000000000001</c:v>
                </c:pt>
                <c:pt idx="4">
                  <c:v>-0.54</c:v>
                </c:pt>
                <c:pt idx="5">
                  <c:v>-1.72</c:v>
                </c:pt>
                <c:pt idx="6">
                  <c:v>-1.8800000000000001</c:v>
                </c:pt>
                <c:pt idx="7">
                  <c:v>-0.86000000000000065</c:v>
                </c:pt>
                <c:pt idx="8">
                  <c:v>0.54</c:v>
                </c:pt>
                <c:pt idx="9">
                  <c:v>2.3499999999999988</c:v>
                </c:pt>
                <c:pt idx="10">
                  <c:v>4.03</c:v>
                </c:pt>
                <c:pt idx="11">
                  <c:v>5.48</c:v>
                </c:pt>
                <c:pt idx="12">
                  <c:v>6.28</c:v>
                </c:pt>
                <c:pt idx="13">
                  <c:v>6.17</c:v>
                </c:pt>
                <c:pt idx="14">
                  <c:v>5.38</c:v>
                </c:pt>
                <c:pt idx="15">
                  <c:v>4.34</c:v>
                </c:pt>
                <c:pt idx="16">
                  <c:v>3.3699999999999997</c:v>
                </c:pt>
                <c:pt idx="17">
                  <c:v>2.82</c:v>
                </c:pt>
                <c:pt idx="18">
                  <c:v>3.12</c:v>
                </c:pt>
                <c:pt idx="19">
                  <c:v>4.03</c:v>
                </c:pt>
                <c:pt idx="20">
                  <c:v>5.3199999999999985</c:v>
                </c:pt>
                <c:pt idx="21">
                  <c:v>6.92</c:v>
                </c:pt>
                <c:pt idx="22">
                  <c:v>8.31</c:v>
                </c:pt>
                <c:pt idx="23">
                  <c:v>9.18</c:v>
                </c:pt>
                <c:pt idx="24">
                  <c:v>8.98</c:v>
                </c:pt>
                <c:pt idx="25">
                  <c:v>7.76</c:v>
                </c:pt>
                <c:pt idx="26">
                  <c:v>5.76</c:v>
                </c:pt>
                <c:pt idx="27">
                  <c:v>3.3699999999999997</c:v>
                </c:pt>
                <c:pt idx="28">
                  <c:v>0.82000000000000062</c:v>
                </c:pt>
                <c:pt idx="29">
                  <c:v>-1.3900000000000001</c:v>
                </c:pt>
                <c:pt idx="30">
                  <c:v>-2.48</c:v>
                </c:pt>
                <c:pt idx="31">
                  <c:v>-2.38</c:v>
                </c:pt>
                <c:pt idx="32">
                  <c:v>-1.35</c:v>
                </c:pt>
                <c:pt idx="33">
                  <c:v>0.42000000000000032</c:v>
                </c:pt>
                <c:pt idx="34">
                  <c:v>2.4</c:v>
                </c:pt>
                <c:pt idx="35">
                  <c:v>4.28</c:v>
                </c:pt>
                <c:pt idx="36">
                  <c:v>5.79</c:v>
                </c:pt>
                <c:pt idx="37">
                  <c:v>6.6099999999999985</c:v>
                </c:pt>
                <c:pt idx="38">
                  <c:v>6.49</c:v>
                </c:pt>
                <c:pt idx="39">
                  <c:v>5.64</c:v>
                </c:pt>
                <c:pt idx="40">
                  <c:v>4.51</c:v>
                </c:pt>
                <c:pt idx="41">
                  <c:v>3.54</c:v>
                </c:pt>
                <c:pt idx="42">
                  <c:v>3.12</c:v>
                </c:pt>
                <c:pt idx="43">
                  <c:v>3.42</c:v>
                </c:pt>
                <c:pt idx="44">
                  <c:v>4.4000000000000004</c:v>
                </c:pt>
                <c:pt idx="45">
                  <c:v>5.8599999999999985</c:v>
                </c:pt>
                <c:pt idx="46">
                  <c:v>7.46</c:v>
                </c:pt>
                <c:pt idx="47">
                  <c:v>8.81</c:v>
                </c:pt>
                <c:pt idx="48">
                  <c:v>9.5</c:v>
                </c:pt>
                <c:pt idx="49">
                  <c:v>9.0500000000000007</c:v>
                </c:pt>
                <c:pt idx="50">
                  <c:v>7.72</c:v>
                </c:pt>
                <c:pt idx="51">
                  <c:v>5.58</c:v>
                </c:pt>
                <c:pt idx="52">
                  <c:v>3.13</c:v>
                </c:pt>
                <c:pt idx="53">
                  <c:v>0.42000000000000032</c:v>
                </c:pt>
                <c:pt idx="54">
                  <c:v>-1.6500000000000001</c:v>
                </c:pt>
                <c:pt idx="55">
                  <c:v>-2.57</c:v>
                </c:pt>
                <c:pt idx="56">
                  <c:v>-2.19</c:v>
                </c:pt>
                <c:pt idx="57">
                  <c:v>-0.9</c:v>
                </c:pt>
                <c:pt idx="58">
                  <c:v>1.04</c:v>
                </c:pt>
                <c:pt idx="59">
                  <c:v>2.9899999999999998</c:v>
                </c:pt>
                <c:pt idx="60">
                  <c:v>4.79</c:v>
                </c:pt>
                <c:pt idx="61">
                  <c:v>6.26</c:v>
                </c:pt>
                <c:pt idx="62">
                  <c:v>7</c:v>
                </c:pt>
                <c:pt idx="63">
                  <c:v>6.67</c:v>
                </c:pt>
                <c:pt idx="64">
                  <c:v>5.6199999999999966</c:v>
                </c:pt>
                <c:pt idx="65">
                  <c:v>4.4400000000000004</c:v>
                </c:pt>
                <c:pt idx="66">
                  <c:v>3.4499999999999997</c:v>
                </c:pt>
                <c:pt idx="67">
                  <c:v>3.07</c:v>
                </c:pt>
                <c:pt idx="68">
                  <c:v>3.4899999999999998</c:v>
                </c:pt>
                <c:pt idx="69">
                  <c:v>4.5199999999999996</c:v>
                </c:pt>
                <c:pt idx="70">
                  <c:v>6.01</c:v>
                </c:pt>
                <c:pt idx="71">
                  <c:v>7.48</c:v>
                </c:pt>
                <c:pt idx="72">
                  <c:v>8.7800000000000011</c:v>
                </c:pt>
                <c:pt idx="73">
                  <c:v>9.25</c:v>
                </c:pt>
                <c:pt idx="74">
                  <c:v>8.5500000000000007</c:v>
                </c:pt>
                <c:pt idx="75">
                  <c:v>7.06</c:v>
                </c:pt>
                <c:pt idx="76">
                  <c:v>4.96</c:v>
                </c:pt>
                <c:pt idx="77">
                  <c:v>2.42</c:v>
                </c:pt>
                <c:pt idx="78">
                  <c:v>-0.19</c:v>
                </c:pt>
                <c:pt idx="79">
                  <c:v>-1.9800000000000078</c:v>
                </c:pt>
                <c:pt idx="80">
                  <c:v>-2.7600000000000002</c:v>
                </c:pt>
                <c:pt idx="81">
                  <c:v>-2.2000000000000002</c:v>
                </c:pt>
                <c:pt idx="82">
                  <c:v>-0.69000000000000061</c:v>
                </c:pt>
                <c:pt idx="83">
                  <c:v>1.28</c:v>
                </c:pt>
                <c:pt idx="84">
                  <c:v>3.22</c:v>
                </c:pt>
                <c:pt idx="85">
                  <c:v>4.99</c:v>
                </c:pt>
                <c:pt idx="86">
                  <c:v>6.31</c:v>
                </c:pt>
                <c:pt idx="87">
                  <c:v>6.7700000000000014</c:v>
                </c:pt>
                <c:pt idx="88">
                  <c:v>6.23</c:v>
                </c:pt>
                <c:pt idx="89">
                  <c:v>5.0999999999999996</c:v>
                </c:pt>
                <c:pt idx="90">
                  <c:v>3.94</c:v>
                </c:pt>
                <c:pt idx="91">
                  <c:v>3.02</c:v>
                </c:pt>
                <c:pt idx="92">
                  <c:v>2.75</c:v>
                </c:pt>
                <c:pt idx="93">
                  <c:v>3.19</c:v>
                </c:pt>
                <c:pt idx="94">
                  <c:v>4.3099999999999996</c:v>
                </c:pt>
                <c:pt idx="95">
                  <c:v>5.7700000000000014</c:v>
                </c:pt>
                <c:pt idx="96">
                  <c:v>7.25</c:v>
                </c:pt>
                <c:pt idx="97">
                  <c:v>8.34</c:v>
                </c:pt>
                <c:pt idx="98">
                  <c:v>8.6</c:v>
                </c:pt>
                <c:pt idx="99">
                  <c:v>7.7700000000000014</c:v>
                </c:pt>
                <c:pt idx="100">
                  <c:v>6.26</c:v>
                </c:pt>
                <c:pt idx="101">
                  <c:v>4.08</c:v>
                </c:pt>
                <c:pt idx="102">
                  <c:v>1.61</c:v>
                </c:pt>
                <c:pt idx="103">
                  <c:v>-0.85000000000000064</c:v>
                </c:pt>
                <c:pt idx="104">
                  <c:v>-2.29</c:v>
                </c:pt>
                <c:pt idx="105">
                  <c:v>-2.69</c:v>
                </c:pt>
                <c:pt idx="106">
                  <c:v>-1.84</c:v>
                </c:pt>
                <c:pt idx="107">
                  <c:v>-0.33000000000000224</c:v>
                </c:pt>
                <c:pt idx="108">
                  <c:v>1.6700000000000021</c:v>
                </c:pt>
                <c:pt idx="109">
                  <c:v>3.57</c:v>
                </c:pt>
                <c:pt idx="110">
                  <c:v>5.1499999999999995</c:v>
                </c:pt>
                <c:pt idx="111">
                  <c:v>6.29</c:v>
                </c:pt>
                <c:pt idx="112">
                  <c:v>6.49</c:v>
                </c:pt>
                <c:pt idx="113">
                  <c:v>5.81</c:v>
                </c:pt>
                <c:pt idx="114">
                  <c:v>4.6399999999999997</c:v>
                </c:pt>
                <c:pt idx="115">
                  <c:v>3.57</c:v>
                </c:pt>
                <c:pt idx="116">
                  <c:v>2.69</c:v>
                </c:pt>
                <c:pt idx="117">
                  <c:v>2.54</c:v>
                </c:pt>
                <c:pt idx="118">
                  <c:v>3.24</c:v>
                </c:pt>
                <c:pt idx="119">
                  <c:v>4.3199999999999985</c:v>
                </c:pt>
                <c:pt idx="120">
                  <c:v>5.6899999999999995</c:v>
                </c:pt>
                <c:pt idx="121">
                  <c:v>6.99</c:v>
                </c:pt>
                <c:pt idx="122">
                  <c:v>7.91</c:v>
                </c:pt>
                <c:pt idx="123">
                  <c:v>8.06</c:v>
                </c:pt>
                <c:pt idx="124">
                  <c:v>7.18</c:v>
                </c:pt>
                <c:pt idx="125">
                  <c:v>5.6099999999999985</c:v>
                </c:pt>
                <c:pt idx="126">
                  <c:v>3.44</c:v>
                </c:pt>
                <c:pt idx="127">
                  <c:v>1.1299999999999919</c:v>
                </c:pt>
                <c:pt idx="128">
                  <c:v>-0.99</c:v>
                </c:pt>
                <c:pt idx="129">
                  <c:v>-2.0499999999999998</c:v>
                </c:pt>
                <c:pt idx="130">
                  <c:v>-2.0699999999999998</c:v>
                </c:pt>
                <c:pt idx="131">
                  <c:v>-1.05</c:v>
                </c:pt>
                <c:pt idx="132">
                  <c:v>0.55000000000000004</c:v>
                </c:pt>
                <c:pt idx="133">
                  <c:v>2.3699999999999997</c:v>
                </c:pt>
                <c:pt idx="134">
                  <c:v>4.1899999999999995</c:v>
                </c:pt>
                <c:pt idx="135">
                  <c:v>5.64</c:v>
                </c:pt>
                <c:pt idx="136">
                  <c:v>6.49</c:v>
                </c:pt>
                <c:pt idx="137">
                  <c:v>6.49</c:v>
                </c:pt>
                <c:pt idx="138">
                  <c:v>5.7</c:v>
                </c:pt>
                <c:pt idx="139">
                  <c:v>4.51</c:v>
                </c:pt>
                <c:pt idx="140">
                  <c:v>3.46</c:v>
                </c:pt>
                <c:pt idx="141">
                  <c:v>2.7</c:v>
                </c:pt>
                <c:pt idx="142">
                  <c:v>2.72</c:v>
                </c:pt>
                <c:pt idx="143">
                  <c:v>3.3299999999999987</c:v>
                </c:pt>
              </c:numCache>
            </c:numRef>
          </c:yVal>
          <c:smooth val="1"/>
        </c:ser>
        <c:dLbls>
          <c:showLegendKey val="0"/>
          <c:showVal val="0"/>
          <c:showCatName val="0"/>
          <c:showSerName val="0"/>
          <c:showPercent val="0"/>
          <c:showBubbleSize val="0"/>
        </c:dLbls>
        <c:axId val="83784448"/>
        <c:axId val="83785984"/>
      </c:scatterChart>
      <c:scatterChart>
        <c:scatterStyle val="smoothMarker"/>
        <c:varyColors val="0"/>
        <c:ser>
          <c:idx val="1"/>
          <c:order val="1"/>
          <c:tx>
            <c:v>sal</c:v>
          </c:tx>
          <c:spPr>
            <a:ln w="50800">
              <a:solidFill>
                <a:srgbClr val="003399"/>
              </a:solidFill>
            </a:ln>
          </c:spPr>
          <c:marker>
            <c:symbol val="none"/>
          </c:marker>
          <c:xVal>
            <c:numRef>
              <c:f>'[LOBO salinity and tides.xlsx]Data'!$F$951:$F$975</c:f>
              <c:numCache>
                <c:formatCode>m/d/yyyy\ h:mm</c:formatCode>
                <c:ptCount val="25"/>
                <c:pt idx="0">
                  <c:v>39246</c:v>
                </c:pt>
                <c:pt idx="1">
                  <c:v>39246.041666666584</c:v>
                </c:pt>
                <c:pt idx="2">
                  <c:v>39246.083333333336</c:v>
                </c:pt>
                <c:pt idx="3">
                  <c:v>39246.124999999993</c:v>
                </c:pt>
                <c:pt idx="4">
                  <c:v>39246.166666666584</c:v>
                </c:pt>
                <c:pt idx="5">
                  <c:v>39246.208333333336</c:v>
                </c:pt>
                <c:pt idx="6">
                  <c:v>39246.25</c:v>
                </c:pt>
                <c:pt idx="7">
                  <c:v>39246.29166666622</c:v>
                </c:pt>
                <c:pt idx="8">
                  <c:v>39246.333333333336</c:v>
                </c:pt>
                <c:pt idx="9">
                  <c:v>39246.375</c:v>
                </c:pt>
                <c:pt idx="10">
                  <c:v>39246.416666666664</c:v>
                </c:pt>
                <c:pt idx="11">
                  <c:v>39246.458333333343</c:v>
                </c:pt>
                <c:pt idx="12">
                  <c:v>39246.5</c:v>
                </c:pt>
                <c:pt idx="13">
                  <c:v>39246.541666666584</c:v>
                </c:pt>
                <c:pt idx="14">
                  <c:v>39246.583333333336</c:v>
                </c:pt>
                <c:pt idx="15">
                  <c:v>39246.624999999993</c:v>
                </c:pt>
                <c:pt idx="16">
                  <c:v>39246.666666666584</c:v>
                </c:pt>
                <c:pt idx="17">
                  <c:v>39246.708333333336</c:v>
                </c:pt>
                <c:pt idx="18">
                  <c:v>39246.75</c:v>
                </c:pt>
                <c:pt idx="19">
                  <c:v>39246.79166666622</c:v>
                </c:pt>
                <c:pt idx="20">
                  <c:v>39246.833333333336</c:v>
                </c:pt>
                <c:pt idx="21">
                  <c:v>39246.875</c:v>
                </c:pt>
                <c:pt idx="22">
                  <c:v>39246.916666666664</c:v>
                </c:pt>
                <c:pt idx="23">
                  <c:v>39246.958333333343</c:v>
                </c:pt>
                <c:pt idx="24">
                  <c:v>39247</c:v>
                </c:pt>
              </c:numCache>
            </c:numRef>
          </c:xVal>
          <c:yVal>
            <c:numRef>
              <c:f>'[LOBO salinity and tides.xlsx]Data'!$G$951:$G$975</c:f>
              <c:numCache>
                <c:formatCode>General</c:formatCode>
                <c:ptCount val="25"/>
                <c:pt idx="0">
                  <c:v>32.701262295081953</c:v>
                </c:pt>
                <c:pt idx="1">
                  <c:v>32.695549180328072</c:v>
                </c:pt>
                <c:pt idx="2">
                  <c:v>32.365631147540903</c:v>
                </c:pt>
                <c:pt idx="3">
                  <c:v>31.979434426229446</c:v>
                </c:pt>
                <c:pt idx="4">
                  <c:v>31.413762295081813</c:v>
                </c:pt>
                <c:pt idx="5">
                  <c:v>31.635180327868831</c:v>
                </c:pt>
                <c:pt idx="6">
                  <c:v>31.713786885245725</c:v>
                </c:pt>
                <c:pt idx="7">
                  <c:v>31.35913114754095</c:v>
                </c:pt>
                <c:pt idx="8">
                  <c:v>30.909860655737702</c:v>
                </c:pt>
                <c:pt idx="9">
                  <c:v>30.98773770491778</c:v>
                </c:pt>
                <c:pt idx="10">
                  <c:v>31.185049180327603</c:v>
                </c:pt>
                <c:pt idx="11">
                  <c:v>31.585877049180286</c:v>
                </c:pt>
                <c:pt idx="12">
                  <c:v>32.167770491803196</c:v>
                </c:pt>
                <c:pt idx="13">
                  <c:v>32.319704918032748</c:v>
                </c:pt>
                <c:pt idx="14">
                  <c:v>32.664811475409749</c:v>
                </c:pt>
                <c:pt idx="15">
                  <c:v>32.581672131147272</c:v>
                </c:pt>
                <c:pt idx="16">
                  <c:v>32.295303278688678</c:v>
                </c:pt>
                <c:pt idx="17">
                  <c:v>32.269172131147513</c:v>
                </c:pt>
                <c:pt idx="18">
                  <c:v>32.298303278688749</c:v>
                </c:pt>
                <c:pt idx="19">
                  <c:v>32.393877049180247</c:v>
                </c:pt>
                <c:pt idx="20">
                  <c:v>32.423377049180303</c:v>
                </c:pt>
                <c:pt idx="21">
                  <c:v>32.458385245901603</c:v>
                </c:pt>
                <c:pt idx="22">
                  <c:v>32.483352459015997</c:v>
                </c:pt>
                <c:pt idx="23">
                  <c:v>32.518942622951045</c:v>
                </c:pt>
                <c:pt idx="24">
                  <c:v>32.757565573770222</c:v>
                </c:pt>
              </c:numCache>
            </c:numRef>
          </c:yVal>
          <c:smooth val="1"/>
        </c:ser>
        <c:dLbls>
          <c:showLegendKey val="0"/>
          <c:showVal val="0"/>
          <c:showCatName val="0"/>
          <c:showSerName val="0"/>
          <c:showPercent val="0"/>
          <c:showBubbleSize val="0"/>
        </c:dLbls>
        <c:axId val="83789696"/>
        <c:axId val="83787776"/>
      </c:scatterChart>
      <c:valAx>
        <c:axId val="83784448"/>
        <c:scaling>
          <c:orientation val="minMax"/>
          <c:max val="39247"/>
          <c:min val="39246"/>
        </c:scaling>
        <c:delete val="1"/>
        <c:axPos val="b"/>
        <c:numFmt formatCode="[$-409]h:mm\ AM/PM;@" sourceLinked="0"/>
        <c:majorTickMark val="out"/>
        <c:minorTickMark val="none"/>
        <c:tickLblPos val="none"/>
        <c:crossAx val="83785984"/>
        <c:crossesAt val="-4"/>
        <c:crossBetween val="midCat"/>
        <c:majorUnit val="0.25"/>
      </c:valAx>
      <c:valAx>
        <c:axId val="83785984"/>
        <c:scaling>
          <c:orientation val="minMax"/>
          <c:max val="12"/>
          <c:min val="-4"/>
        </c:scaling>
        <c:delete val="1"/>
        <c:axPos val="l"/>
        <c:numFmt formatCode="General" sourceLinked="1"/>
        <c:majorTickMark val="out"/>
        <c:minorTickMark val="none"/>
        <c:tickLblPos val="none"/>
        <c:crossAx val="83784448"/>
        <c:crosses val="autoZero"/>
        <c:crossBetween val="midCat"/>
        <c:majorUnit val="2"/>
      </c:valAx>
      <c:valAx>
        <c:axId val="83787776"/>
        <c:scaling>
          <c:orientation val="minMax"/>
          <c:max val="33"/>
          <c:min val="30"/>
        </c:scaling>
        <c:delete val="0"/>
        <c:axPos val="r"/>
        <c:title>
          <c:tx>
            <c:rich>
              <a:bodyPr rot="-5400000" vert="horz"/>
              <a:lstStyle/>
              <a:p>
                <a:pPr>
                  <a:defRPr sz="1600">
                    <a:solidFill>
                      <a:srgbClr val="003399"/>
                    </a:solidFill>
                    <a:latin typeface="Trebuchet MS" pitchFamily="34" charset="0"/>
                  </a:defRPr>
                </a:pPr>
                <a:r>
                  <a:rPr lang="en-US" sz="1600">
                    <a:solidFill>
                      <a:srgbClr val="003399"/>
                    </a:solidFill>
                    <a:latin typeface="Trebuchet MS" pitchFamily="34" charset="0"/>
                  </a:rPr>
                  <a:t>Salinity (PSU)</a:t>
                </a:r>
              </a:p>
            </c:rich>
          </c:tx>
          <c:overlay val="0"/>
        </c:title>
        <c:numFmt formatCode="General" sourceLinked="1"/>
        <c:majorTickMark val="out"/>
        <c:minorTickMark val="none"/>
        <c:tickLblPos val="nextTo"/>
        <c:spPr>
          <a:ln w="38100">
            <a:solidFill>
              <a:schemeClr val="tx1"/>
            </a:solidFill>
          </a:ln>
        </c:spPr>
        <c:txPr>
          <a:bodyPr/>
          <a:lstStyle/>
          <a:p>
            <a:pPr>
              <a:defRPr sz="1600">
                <a:latin typeface="Trebuchet MS" pitchFamily="34" charset="0"/>
              </a:defRPr>
            </a:pPr>
            <a:endParaRPr lang="en-US"/>
          </a:p>
        </c:txPr>
        <c:crossAx val="83789696"/>
        <c:crosses val="max"/>
        <c:crossBetween val="midCat"/>
        <c:majorUnit val="1"/>
      </c:valAx>
      <c:valAx>
        <c:axId val="83789696"/>
        <c:scaling>
          <c:orientation val="minMax"/>
        </c:scaling>
        <c:delete val="1"/>
        <c:axPos val="b"/>
        <c:numFmt formatCode="m/d/yyyy\ h:mm" sourceLinked="1"/>
        <c:majorTickMark val="out"/>
        <c:minorTickMark val="none"/>
        <c:tickLblPos val="none"/>
        <c:crossAx val="83787776"/>
        <c:crosses val="autoZero"/>
        <c:crossBetween val="midCat"/>
      </c:valAx>
      <c:spPr>
        <a:ln w="38100">
          <a:solidFill>
            <a:sysClr val="windowText" lastClr="000000"/>
          </a:solidFill>
        </a:ln>
      </c:spPr>
    </c:plotArea>
    <c:plotVisOnly val="1"/>
    <c:dispBlanksAs val="gap"/>
    <c:showDLblsOverMax val="0"/>
  </c:chart>
  <c:externalData r:id="rId1">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5579909957065213"/>
          <c:y val="0.13987060509001967"/>
          <c:w val="0.76938576184848861"/>
          <c:h val="0.59334149384246559"/>
        </c:manualLayout>
      </c:layout>
      <c:scatterChart>
        <c:scatterStyle val="smoothMarker"/>
        <c:varyColors val="0"/>
        <c:ser>
          <c:idx val="0"/>
          <c:order val="0"/>
          <c:spPr>
            <a:ln w="50800">
              <a:solidFill>
                <a:srgbClr val="FF6600"/>
              </a:solidFill>
            </a:ln>
          </c:spPr>
          <c:marker>
            <c:symbol val="none"/>
          </c:marker>
          <c:xVal>
            <c:numRef>
              <c:f>'[LOBO salinity and tides.xlsx]Data'!$F$951:$F$1094</c:f>
              <c:numCache>
                <c:formatCode>m/d/yyyy\ h:mm</c:formatCode>
                <c:ptCount val="144"/>
                <c:pt idx="0">
                  <c:v>39246</c:v>
                </c:pt>
                <c:pt idx="1">
                  <c:v>39246.041666666584</c:v>
                </c:pt>
                <c:pt idx="2">
                  <c:v>39246.083333333336</c:v>
                </c:pt>
                <c:pt idx="3">
                  <c:v>39246.124999999993</c:v>
                </c:pt>
                <c:pt idx="4">
                  <c:v>39246.166666666584</c:v>
                </c:pt>
                <c:pt idx="5">
                  <c:v>39246.208333333336</c:v>
                </c:pt>
                <c:pt idx="6">
                  <c:v>39246.25</c:v>
                </c:pt>
                <c:pt idx="7">
                  <c:v>39246.291666666133</c:v>
                </c:pt>
                <c:pt idx="8">
                  <c:v>39246.333333333336</c:v>
                </c:pt>
                <c:pt idx="9">
                  <c:v>39246.375</c:v>
                </c:pt>
                <c:pt idx="10">
                  <c:v>39246.416666666664</c:v>
                </c:pt>
                <c:pt idx="11">
                  <c:v>39246.458333333343</c:v>
                </c:pt>
                <c:pt idx="12">
                  <c:v>39246.5</c:v>
                </c:pt>
                <c:pt idx="13">
                  <c:v>39246.541666666584</c:v>
                </c:pt>
                <c:pt idx="14">
                  <c:v>39246.583333333336</c:v>
                </c:pt>
                <c:pt idx="15">
                  <c:v>39246.624999999993</c:v>
                </c:pt>
                <c:pt idx="16">
                  <c:v>39246.666666666584</c:v>
                </c:pt>
                <c:pt idx="17">
                  <c:v>39246.708333333336</c:v>
                </c:pt>
                <c:pt idx="18">
                  <c:v>39246.75</c:v>
                </c:pt>
                <c:pt idx="19">
                  <c:v>39246.791666666133</c:v>
                </c:pt>
                <c:pt idx="20">
                  <c:v>39246.833333333336</c:v>
                </c:pt>
                <c:pt idx="21">
                  <c:v>39246.875</c:v>
                </c:pt>
                <c:pt idx="22">
                  <c:v>39246.916666666664</c:v>
                </c:pt>
                <c:pt idx="23">
                  <c:v>39246.958333333343</c:v>
                </c:pt>
                <c:pt idx="24">
                  <c:v>39247</c:v>
                </c:pt>
                <c:pt idx="25">
                  <c:v>39247.041666666584</c:v>
                </c:pt>
                <c:pt idx="26">
                  <c:v>39247.083333333336</c:v>
                </c:pt>
                <c:pt idx="27">
                  <c:v>39247.124999999993</c:v>
                </c:pt>
                <c:pt idx="28">
                  <c:v>39247.166666666584</c:v>
                </c:pt>
                <c:pt idx="29">
                  <c:v>39247.208333333336</c:v>
                </c:pt>
                <c:pt idx="30">
                  <c:v>39247.25</c:v>
                </c:pt>
                <c:pt idx="31">
                  <c:v>39247.291666666133</c:v>
                </c:pt>
                <c:pt idx="32">
                  <c:v>39247.333333333336</c:v>
                </c:pt>
                <c:pt idx="33">
                  <c:v>39247.375</c:v>
                </c:pt>
                <c:pt idx="34">
                  <c:v>39247.416666666664</c:v>
                </c:pt>
                <c:pt idx="35">
                  <c:v>39247.458333333343</c:v>
                </c:pt>
                <c:pt idx="36">
                  <c:v>39247.5</c:v>
                </c:pt>
                <c:pt idx="37">
                  <c:v>39247.541666666584</c:v>
                </c:pt>
                <c:pt idx="38">
                  <c:v>39247.583333333336</c:v>
                </c:pt>
                <c:pt idx="39">
                  <c:v>39247.624999999993</c:v>
                </c:pt>
                <c:pt idx="40">
                  <c:v>39247.666666666584</c:v>
                </c:pt>
                <c:pt idx="41">
                  <c:v>39247.708333333336</c:v>
                </c:pt>
                <c:pt idx="42">
                  <c:v>39247.75</c:v>
                </c:pt>
                <c:pt idx="43">
                  <c:v>39247.791666666133</c:v>
                </c:pt>
                <c:pt idx="44">
                  <c:v>39247.833333333336</c:v>
                </c:pt>
                <c:pt idx="45">
                  <c:v>39247.875</c:v>
                </c:pt>
                <c:pt idx="46">
                  <c:v>39247.916666666664</c:v>
                </c:pt>
                <c:pt idx="47">
                  <c:v>39247.958333333343</c:v>
                </c:pt>
                <c:pt idx="48">
                  <c:v>39248</c:v>
                </c:pt>
                <c:pt idx="49">
                  <c:v>39248.041666666584</c:v>
                </c:pt>
                <c:pt idx="50">
                  <c:v>39248.083333333336</c:v>
                </c:pt>
                <c:pt idx="51">
                  <c:v>39248.124999999993</c:v>
                </c:pt>
                <c:pt idx="52">
                  <c:v>39248.166666666584</c:v>
                </c:pt>
                <c:pt idx="53">
                  <c:v>39248.208333333336</c:v>
                </c:pt>
                <c:pt idx="54">
                  <c:v>39248.25</c:v>
                </c:pt>
                <c:pt idx="55">
                  <c:v>39248.291666666133</c:v>
                </c:pt>
                <c:pt idx="56">
                  <c:v>39248.333333333336</c:v>
                </c:pt>
                <c:pt idx="57">
                  <c:v>39248.375</c:v>
                </c:pt>
                <c:pt idx="58">
                  <c:v>39248.416666666664</c:v>
                </c:pt>
                <c:pt idx="59">
                  <c:v>39248.458333333343</c:v>
                </c:pt>
                <c:pt idx="60">
                  <c:v>39248.5</c:v>
                </c:pt>
                <c:pt idx="61">
                  <c:v>39248.541666666584</c:v>
                </c:pt>
                <c:pt idx="62">
                  <c:v>39248.583333333336</c:v>
                </c:pt>
                <c:pt idx="63">
                  <c:v>39248.624999999993</c:v>
                </c:pt>
                <c:pt idx="64">
                  <c:v>39248.666666666584</c:v>
                </c:pt>
                <c:pt idx="65">
                  <c:v>39248.708333333336</c:v>
                </c:pt>
                <c:pt idx="66">
                  <c:v>39248.75</c:v>
                </c:pt>
                <c:pt idx="67">
                  <c:v>39248.791666666133</c:v>
                </c:pt>
                <c:pt idx="68">
                  <c:v>39248.833333333336</c:v>
                </c:pt>
                <c:pt idx="69">
                  <c:v>39248.875</c:v>
                </c:pt>
                <c:pt idx="70">
                  <c:v>39248.916666666664</c:v>
                </c:pt>
                <c:pt idx="71">
                  <c:v>39248.958333333343</c:v>
                </c:pt>
                <c:pt idx="72">
                  <c:v>39249</c:v>
                </c:pt>
                <c:pt idx="73">
                  <c:v>39249.041666666584</c:v>
                </c:pt>
                <c:pt idx="74">
                  <c:v>39249.083333333336</c:v>
                </c:pt>
                <c:pt idx="75">
                  <c:v>39249.124999999993</c:v>
                </c:pt>
                <c:pt idx="76">
                  <c:v>39249.166666666584</c:v>
                </c:pt>
                <c:pt idx="77">
                  <c:v>39249.208333333336</c:v>
                </c:pt>
                <c:pt idx="78">
                  <c:v>39249.25</c:v>
                </c:pt>
                <c:pt idx="79">
                  <c:v>39249.291666666133</c:v>
                </c:pt>
                <c:pt idx="80">
                  <c:v>39249.333333333336</c:v>
                </c:pt>
                <c:pt idx="81">
                  <c:v>39249.375</c:v>
                </c:pt>
                <c:pt idx="82">
                  <c:v>39249.416666666664</c:v>
                </c:pt>
                <c:pt idx="83">
                  <c:v>39249.458333333343</c:v>
                </c:pt>
                <c:pt idx="84">
                  <c:v>39249.5</c:v>
                </c:pt>
                <c:pt idx="85">
                  <c:v>39249.541666666584</c:v>
                </c:pt>
                <c:pt idx="86">
                  <c:v>39249.583333333336</c:v>
                </c:pt>
                <c:pt idx="87">
                  <c:v>39249.624999999993</c:v>
                </c:pt>
                <c:pt idx="88">
                  <c:v>39249.666666666584</c:v>
                </c:pt>
                <c:pt idx="89">
                  <c:v>39249.708333333336</c:v>
                </c:pt>
                <c:pt idx="90">
                  <c:v>39249.75</c:v>
                </c:pt>
                <c:pt idx="91">
                  <c:v>39249.791666666133</c:v>
                </c:pt>
                <c:pt idx="92">
                  <c:v>39249.833333333336</c:v>
                </c:pt>
                <c:pt idx="93">
                  <c:v>39249.875</c:v>
                </c:pt>
                <c:pt idx="94">
                  <c:v>39249.916666666664</c:v>
                </c:pt>
                <c:pt idx="95">
                  <c:v>39249.958333333343</c:v>
                </c:pt>
                <c:pt idx="96">
                  <c:v>39250</c:v>
                </c:pt>
                <c:pt idx="97">
                  <c:v>39250.041666666584</c:v>
                </c:pt>
                <c:pt idx="98">
                  <c:v>39250.083333333336</c:v>
                </c:pt>
                <c:pt idx="99">
                  <c:v>39250.124999999993</c:v>
                </c:pt>
                <c:pt idx="100">
                  <c:v>39250.166666666584</c:v>
                </c:pt>
                <c:pt idx="101">
                  <c:v>39250.208333333336</c:v>
                </c:pt>
                <c:pt idx="102">
                  <c:v>39250.25</c:v>
                </c:pt>
                <c:pt idx="103">
                  <c:v>39250.291666666133</c:v>
                </c:pt>
                <c:pt idx="104">
                  <c:v>39250.333333333336</c:v>
                </c:pt>
                <c:pt idx="105">
                  <c:v>39250.375</c:v>
                </c:pt>
                <c:pt idx="106">
                  <c:v>39250.416666666664</c:v>
                </c:pt>
                <c:pt idx="107">
                  <c:v>39250.458333333343</c:v>
                </c:pt>
                <c:pt idx="108">
                  <c:v>39250.5</c:v>
                </c:pt>
                <c:pt idx="109">
                  <c:v>39250.541666666584</c:v>
                </c:pt>
                <c:pt idx="110">
                  <c:v>39250.583333333336</c:v>
                </c:pt>
                <c:pt idx="111">
                  <c:v>39250.624999999993</c:v>
                </c:pt>
                <c:pt idx="112">
                  <c:v>39250.666666666584</c:v>
                </c:pt>
                <c:pt idx="113">
                  <c:v>39250.708333333336</c:v>
                </c:pt>
                <c:pt idx="114">
                  <c:v>39250.75</c:v>
                </c:pt>
                <c:pt idx="115">
                  <c:v>39250.791666666133</c:v>
                </c:pt>
                <c:pt idx="116">
                  <c:v>39250.833333333336</c:v>
                </c:pt>
                <c:pt idx="117">
                  <c:v>39250.875</c:v>
                </c:pt>
                <c:pt idx="118">
                  <c:v>39250.916666666664</c:v>
                </c:pt>
                <c:pt idx="119">
                  <c:v>39250.958333333343</c:v>
                </c:pt>
                <c:pt idx="120">
                  <c:v>39251</c:v>
                </c:pt>
                <c:pt idx="121">
                  <c:v>39251.041666666584</c:v>
                </c:pt>
                <c:pt idx="122">
                  <c:v>39251.083333333336</c:v>
                </c:pt>
                <c:pt idx="123">
                  <c:v>39251.124999999993</c:v>
                </c:pt>
                <c:pt idx="124">
                  <c:v>39251.166666666584</c:v>
                </c:pt>
                <c:pt idx="125">
                  <c:v>39251.208333333336</c:v>
                </c:pt>
                <c:pt idx="126">
                  <c:v>39251.25</c:v>
                </c:pt>
                <c:pt idx="127">
                  <c:v>39251.291666666133</c:v>
                </c:pt>
                <c:pt idx="128">
                  <c:v>39251.333333333336</c:v>
                </c:pt>
                <c:pt idx="129">
                  <c:v>39251.375</c:v>
                </c:pt>
                <c:pt idx="130">
                  <c:v>39251.416666666664</c:v>
                </c:pt>
                <c:pt idx="131">
                  <c:v>39251.458333333343</c:v>
                </c:pt>
                <c:pt idx="132">
                  <c:v>39251.5</c:v>
                </c:pt>
                <c:pt idx="133">
                  <c:v>39251.541666666584</c:v>
                </c:pt>
                <c:pt idx="134">
                  <c:v>39251.583333333336</c:v>
                </c:pt>
                <c:pt idx="135">
                  <c:v>39251.624999999993</c:v>
                </c:pt>
                <c:pt idx="136">
                  <c:v>39251.666666666584</c:v>
                </c:pt>
                <c:pt idx="137">
                  <c:v>39251.708333333336</c:v>
                </c:pt>
                <c:pt idx="138">
                  <c:v>39251.75</c:v>
                </c:pt>
                <c:pt idx="139">
                  <c:v>39251.791666666133</c:v>
                </c:pt>
                <c:pt idx="140">
                  <c:v>39251.833333333336</c:v>
                </c:pt>
                <c:pt idx="141">
                  <c:v>39251.875</c:v>
                </c:pt>
                <c:pt idx="142">
                  <c:v>39251.916666666664</c:v>
                </c:pt>
                <c:pt idx="143">
                  <c:v>39251.958333333343</c:v>
                </c:pt>
              </c:numCache>
            </c:numRef>
          </c:xVal>
          <c:yVal>
            <c:numRef>
              <c:f>'[LOBO salinity and tides.xlsx]Data'!$H$951:$H$1094</c:f>
              <c:numCache>
                <c:formatCode>General</c:formatCode>
                <c:ptCount val="144"/>
                <c:pt idx="0">
                  <c:v>7.98</c:v>
                </c:pt>
                <c:pt idx="1">
                  <c:v>6.2</c:v>
                </c:pt>
                <c:pt idx="2">
                  <c:v>4.01</c:v>
                </c:pt>
                <c:pt idx="3">
                  <c:v>1.6300000000000001</c:v>
                </c:pt>
                <c:pt idx="4">
                  <c:v>-0.54</c:v>
                </c:pt>
                <c:pt idx="5">
                  <c:v>-1.7200000000000004</c:v>
                </c:pt>
                <c:pt idx="6">
                  <c:v>-1.8800000000000001</c:v>
                </c:pt>
                <c:pt idx="7">
                  <c:v>-0.86000000000000065</c:v>
                </c:pt>
                <c:pt idx="8">
                  <c:v>0.54</c:v>
                </c:pt>
                <c:pt idx="9">
                  <c:v>2.3499999999999988</c:v>
                </c:pt>
                <c:pt idx="10">
                  <c:v>4.03</c:v>
                </c:pt>
                <c:pt idx="11">
                  <c:v>5.48</c:v>
                </c:pt>
                <c:pt idx="12">
                  <c:v>6.28</c:v>
                </c:pt>
                <c:pt idx="13">
                  <c:v>6.17</c:v>
                </c:pt>
                <c:pt idx="14">
                  <c:v>5.38</c:v>
                </c:pt>
                <c:pt idx="15">
                  <c:v>4.34</c:v>
                </c:pt>
                <c:pt idx="16">
                  <c:v>3.3699999999999997</c:v>
                </c:pt>
                <c:pt idx="17">
                  <c:v>2.82</c:v>
                </c:pt>
                <c:pt idx="18">
                  <c:v>3.12</c:v>
                </c:pt>
                <c:pt idx="19">
                  <c:v>4.03</c:v>
                </c:pt>
                <c:pt idx="20">
                  <c:v>5.3199999999999985</c:v>
                </c:pt>
                <c:pt idx="21">
                  <c:v>6.92</c:v>
                </c:pt>
                <c:pt idx="22">
                  <c:v>8.31</c:v>
                </c:pt>
                <c:pt idx="23">
                  <c:v>9.18</c:v>
                </c:pt>
                <c:pt idx="24">
                  <c:v>8.98</c:v>
                </c:pt>
                <c:pt idx="25">
                  <c:v>7.76</c:v>
                </c:pt>
                <c:pt idx="26">
                  <c:v>5.76</c:v>
                </c:pt>
                <c:pt idx="27">
                  <c:v>3.3699999999999997</c:v>
                </c:pt>
                <c:pt idx="28">
                  <c:v>0.82000000000000062</c:v>
                </c:pt>
                <c:pt idx="29">
                  <c:v>-1.3900000000000001</c:v>
                </c:pt>
                <c:pt idx="30">
                  <c:v>-2.48</c:v>
                </c:pt>
                <c:pt idx="31">
                  <c:v>-2.38</c:v>
                </c:pt>
                <c:pt idx="32">
                  <c:v>-1.35</c:v>
                </c:pt>
                <c:pt idx="33">
                  <c:v>0.42000000000000032</c:v>
                </c:pt>
                <c:pt idx="34">
                  <c:v>2.4</c:v>
                </c:pt>
                <c:pt idx="35">
                  <c:v>4.28</c:v>
                </c:pt>
                <c:pt idx="36">
                  <c:v>5.79</c:v>
                </c:pt>
                <c:pt idx="37">
                  <c:v>6.6099999999999985</c:v>
                </c:pt>
                <c:pt idx="38">
                  <c:v>6.49</c:v>
                </c:pt>
                <c:pt idx="39">
                  <c:v>5.64</c:v>
                </c:pt>
                <c:pt idx="40">
                  <c:v>4.51</c:v>
                </c:pt>
                <c:pt idx="41">
                  <c:v>3.54</c:v>
                </c:pt>
                <c:pt idx="42">
                  <c:v>3.12</c:v>
                </c:pt>
                <c:pt idx="43">
                  <c:v>3.42</c:v>
                </c:pt>
                <c:pt idx="44">
                  <c:v>4.4000000000000004</c:v>
                </c:pt>
                <c:pt idx="45">
                  <c:v>5.8599999999999985</c:v>
                </c:pt>
                <c:pt idx="46">
                  <c:v>7.46</c:v>
                </c:pt>
                <c:pt idx="47">
                  <c:v>8.81</c:v>
                </c:pt>
                <c:pt idx="48">
                  <c:v>9.5</c:v>
                </c:pt>
                <c:pt idx="49">
                  <c:v>9.0500000000000007</c:v>
                </c:pt>
                <c:pt idx="50">
                  <c:v>7.72</c:v>
                </c:pt>
                <c:pt idx="51">
                  <c:v>5.58</c:v>
                </c:pt>
                <c:pt idx="52">
                  <c:v>3.13</c:v>
                </c:pt>
                <c:pt idx="53">
                  <c:v>0.42000000000000032</c:v>
                </c:pt>
                <c:pt idx="54">
                  <c:v>-1.6500000000000001</c:v>
                </c:pt>
                <c:pt idx="55">
                  <c:v>-2.57</c:v>
                </c:pt>
                <c:pt idx="56">
                  <c:v>-2.19</c:v>
                </c:pt>
                <c:pt idx="57">
                  <c:v>-0.9</c:v>
                </c:pt>
                <c:pt idx="58">
                  <c:v>1.04</c:v>
                </c:pt>
                <c:pt idx="59">
                  <c:v>2.9899999999999998</c:v>
                </c:pt>
                <c:pt idx="60">
                  <c:v>4.79</c:v>
                </c:pt>
                <c:pt idx="61">
                  <c:v>6.26</c:v>
                </c:pt>
                <c:pt idx="62">
                  <c:v>7</c:v>
                </c:pt>
                <c:pt idx="63">
                  <c:v>6.67</c:v>
                </c:pt>
                <c:pt idx="64">
                  <c:v>5.6199999999999966</c:v>
                </c:pt>
                <c:pt idx="65">
                  <c:v>4.4400000000000004</c:v>
                </c:pt>
                <c:pt idx="66">
                  <c:v>3.4499999999999997</c:v>
                </c:pt>
                <c:pt idx="67">
                  <c:v>3.07</c:v>
                </c:pt>
                <c:pt idx="68">
                  <c:v>3.4899999999999998</c:v>
                </c:pt>
                <c:pt idx="69">
                  <c:v>4.5199999999999996</c:v>
                </c:pt>
                <c:pt idx="70">
                  <c:v>6.01</c:v>
                </c:pt>
                <c:pt idx="71">
                  <c:v>7.48</c:v>
                </c:pt>
                <c:pt idx="72">
                  <c:v>8.7800000000000011</c:v>
                </c:pt>
                <c:pt idx="73">
                  <c:v>9.25</c:v>
                </c:pt>
                <c:pt idx="74">
                  <c:v>8.5500000000000007</c:v>
                </c:pt>
                <c:pt idx="75">
                  <c:v>7.06</c:v>
                </c:pt>
                <c:pt idx="76">
                  <c:v>4.96</c:v>
                </c:pt>
                <c:pt idx="77">
                  <c:v>2.42</c:v>
                </c:pt>
                <c:pt idx="78">
                  <c:v>-0.19000000000000006</c:v>
                </c:pt>
                <c:pt idx="79">
                  <c:v>-1.9800000000000091</c:v>
                </c:pt>
                <c:pt idx="80">
                  <c:v>-2.7600000000000002</c:v>
                </c:pt>
                <c:pt idx="81">
                  <c:v>-2.2000000000000002</c:v>
                </c:pt>
                <c:pt idx="82">
                  <c:v>-0.69000000000000061</c:v>
                </c:pt>
                <c:pt idx="83">
                  <c:v>1.28</c:v>
                </c:pt>
                <c:pt idx="84">
                  <c:v>3.22</c:v>
                </c:pt>
                <c:pt idx="85">
                  <c:v>4.99</c:v>
                </c:pt>
                <c:pt idx="86">
                  <c:v>6.31</c:v>
                </c:pt>
                <c:pt idx="87">
                  <c:v>6.7700000000000014</c:v>
                </c:pt>
                <c:pt idx="88">
                  <c:v>6.23</c:v>
                </c:pt>
                <c:pt idx="89">
                  <c:v>5.0999999999999996</c:v>
                </c:pt>
                <c:pt idx="90">
                  <c:v>3.94</c:v>
                </c:pt>
                <c:pt idx="91">
                  <c:v>3.02</c:v>
                </c:pt>
                <c:pt idx="92">
                  <c:v>2.75</c:v>
                </c:pt>
                <c:pt idx="93">
                  <c:v>3.19</c:v>
                </c:pt>
                <c:pt idx="94">
                  <c:v>4.3099999999999996</c:v>
                </c:pt>
                <c:pt idx="95">
                  <c:v>5.7700000000000014</c:v>
                </c:pt>
                <c:pt idx="96">
                  <c:v>7.25</c:v>
                </c:pt>
                <c:pt idx="97">
                  <c:v>8.34</c:v>
                </c:pt>
                <c:pt idx="98">
                  <c:v>8.6</c:v>
                </c:pt>
                <c:pt idx="99">
                  <c:v>7.7700000000000014</c:v>
                </c:pt>
                <c:pt idx="100">
                  <c:v>6.26</c:v>
                </c:pt>
                <c:pt idx="101">
                  <c:v>4.08</c:v>
                </c:pt>
                <c:pt idx="102">
                  <c:v>1.61</c:v>
                </c:pt>
                <c:pt idx="103">
                  <c:v>-0.85000000000000064</c:v>
                </c:pt>
                <c:pt idx="104">
                  <c:v>-2.29</c:v>
                </c:pt>
                <c:pt idx="105">
                  <c:v>-2.69</c:v>
                </c:pt>
                <c:pt idx="106">
                  <c:v>-1.84</c:v>
                </c:pt>
                <c:pt idx="107">
                  <c:v>-0.33000000000000268</c:v>
                </c:pt>
                <c:pt idx="108">
                  <c:v>1.6700000000000021</c:v>
                </c:pt>
                <c:pt idx="109">
                  <c:v>3.57</c:v>
                </c:pt>
                <c:pt idx="110">
                  <c:v>5.1499999999999995</c:v>
                </c:pt>
                <c:pt idx="111">
                  <c:v>6.29</c:v>
                </c:pt>
                <c:pt idx="112">
                  <c:v>6.49</c:v>
                </c:pt>
                <c:pt idx="113">
                  <c:v>5.81</c:v>
                </c:pt>
                <c:pt idx="114">
                  <c:v>4.6399999999999997</c:v>
                </c:pt>
                <c:pt idx="115">
                  <c:v>3.57</c:v>
                </c:pt>
                <c:pt idx="116">
                  <c:v>2.69</c:v>
                </c:pt>
                <c:pt idx="117">
                  <c:v>2.54</c:v>
                </c:pt>
                <c:pt idx="118">
                  <c:v>3.24</c:v>
                </c:pt>
                <c:pt idx="119">
                  <c:v>4.3199999999999985</c:v>
                </c:pt>
                <c:pt idx="120">
                  <c:v>5.6899999999999995</c:v>
                </c:pt>
                <c:pt idx="121">
                  <c:v>6.99</c:v>
                </c:pt>
                <c:pt idx="122">
                  <c:v>7.91</c:v>
                </c:pt>
                <c:pt idx="123">
                  <c:v>8.06</c:v>
                </c:pt>
                <c:pt idx="124">
                  <c:v>7.18</c:v>
                </c:pt>
                <c:pt idx="125">
                  <c:v>5.6099999999999985</c:v>
                </c:pt>
                <c:pt idx="126">
                  <c:v>3.44</c:v>
                </c:pt>
                <c:pt idx="127">
                  <c:v>1.1299999999999903</c:v>
                </c:pt>
                <c:pt idx="128">
                  <c:v>-0.99</c:v>
                </c:pt>
                <c:pt idx="129">
                  <c:v>-2.0499999999999998</c:v>
                </c:pt>
                <c:pt idx="130">
                  <c:v>-2.0699999999999998</c:v>
                </c:pt>
                <c:pt idx="131">
                  <c:v>-1.05</c:v>
                </c:pt>
                <c:pt idx="132">
                  <c:v>0.55000000000000004</c:v>
                </c:pt>
                <c:pt idx="133">
                  <c:v>2.3699999999999997</c:v>
                </c:pt>
                <c:pt idx="134">
                  <c:v>4.1899999999999995</c:v>
                </c:pt>
                <c:pt idx="135">
                  <c:v>5.64</c:v>
                </c:pt>
                <c:pt idx="136">
                  <c:v>6.49</c:v>
                </c:pt>
                <c:pt idx="137">
                  <c:v>6.49</c:v>
                </c:pt>
                <c:pt idx="138">
                  <c:v>5.7</c:v>
                </c:pt>
                <c:pt idx="139">
                  <c:v>4.51</c:v>
                </c:pt>
                <c:pt idx="140">
                  <c:v>3.46</c:v>
                </c:pt>
                <c:pt idx="141">
                  <c:v>2.7</c:v>
                </c:pt>
                <c:pt idx="142">
                  <c:v>2.72</c:v>
                </c:pt>
                <c:pt idx="143">
                  <c:v>3.3299999999999987</c:v>
                </c:pt>
              </c:numCache>
            </c:numRef>
          </c:yVal>
          <c:smooth val="1"/>
        </c:ser>
        <c:dLbls>
          <c:showLegendKey val="0"/>
          <c:showVal val="0"/>
          <c:showCatName val="0"/>
          <c:showSerName val="0"/>
          <c:showPercent val="0"/>
          <c:showBubbleSize val="0"/>
        </c:dLbls>
        <c:axId val="83854464"/>
        <c:axId val="83856000"/>
      </c:scatterChart>
      <c:valAx>
        <c:axId val="83854464"/>
        <c:scaling>
          <c:orientation val="minMax"/>
          <c:max val="39247"/>
          <c:min val="39246"/>
        </c:scaling>
        <c:delete val="1"/>
        <c:axPos val="b"/>
        <c:numFmt formatCode="[$-409]h:mm\ AM/PM;@" sourceLinked="0"/>
        <c:majorTickMark val="out"/>
        <c:minorTickMark val="none"/>
        <c:tickLblPos val="none"/>
        <c:crossAx val="83856000"/>
        <c:crossesAt val="-4"/>
        <c:crossBetween val="midCat"/>
        <c:majorUnit val="0.25"/>
      </c:valAx>
      <c:valAx>
        <c:axId val="83856000"/>
        <c:scaling>
          <c:orientation val="minMax"/>
        </c:scaling>
        <c:delete val="0"/>
        <c:axPos val="l"/>
        <c:title>
          <c:tx>
            <c:rich>
              <a:bodyPr rot="-5400000" vert="horz"/>
              <a:lstStyle/>
              <a:p>
                <a:pPr>
                  <a:defRPr sz="1600">
                    <a:latin typeface="Trebuchet MS" pitchFamily="34" charset="0"/>
                  </a:defRPr>
                </a:pPr>
                <a:r>
                  <a:rPr lang="en-US" sz="1600">
                    <a:latin typeface="Trebuchet MS" pitchFamily="34" charset="0"/>
                  </a:rPr>
                  <a:t>Tide Height (feet)</a:t>
                </a:r>
              </a:p>
            </c:rich>
          </c:tx>
          <c:overlay val="0"/>
        </c:title>
        <c:numFmt formatCode="General" sourceLinked="1"/>
        <c:majorTickMark val="out"/>
        <c:minorTickMark val="none"/>
        <c:tickLblPos val="nextTo"/>
        <c:spPr>
          <a:ln w="38100">
            <a:solidFill>
              <a:schemeClr val="tx1"/>
            </a:solidFill>
          </a:ln>
        </c:spPr>
        <c:txPr>
          <a:bodyPr/>
          <a:lstStyle/>
          <a:p>
            <a:pPr>
              <a:defRPr sz="1600">
                <a:latin typeface="Trebuchet MS" pitchFamily="34" charset="0"/>
              </a:defRPr>
            </a:pPr>
            <a:endParaRPr lang="en-US"/>
          </a:p>
        </c:txPr>
        <c:crossAx val="83854464"/>
        <c:crosses val="autoZero"/>
        <c:crossBetween val="midCat"/>
      </c:valAx>
      <c:spPr>
        <a:ln w="38100">
          <a:solidFill>
            <a:sysClr val="windowText" lastClr="000000"/>
          </a:solidFill>
        </a:ln>
      </c:spPr>
    </c:plotArea>
    <c:plotVisOnly val="1"/>
    <c:dispBlanksAs val="gap"/>
    <c:showDLblsOverMax val="0"/>
  </c:chart>
  <c:spPr>
    <a:noFill/>
  </c:sp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160838" cy="365125"/>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en-US" dirty="0">
              <a:latin typeface="Trebuchet MS" pitchFamily="34" charset="0"/>
            </a:endParaRPr>
          </a:p>
        </p:txBody>
      </p:sp>
      <p:sp>
        <p:nvSpPr>
          <p:cNvPr id="3" name="Date Placeholder 2"/>
          <p:cNvSpPr>
            <a:spLocks noGrp="1"/>
          </p:cNvSpPr>
          <p:nvPr>
            <p:ph type="dt" sz="quarter" idx="1"/>
          </p:nvPr>
        </p:nvSpPr>
        <p:spPr>
          <a:xfrm>
            <a:off x="5438775" y="0"/>
            <a:ext cx="4160838" cy="365125"/>
          </a:xfrm>
          <a:prstGeom prst="rect">
            <a:avLst/>
          </a:prstGeom>
        </p:spPr>
        <p:txBody>
          <a:bodyPr vert="horz" lIns="91440" tIns="45720" rIns="91440" bIns="45720" rtlCol="0"/>
          <a:lstStyle>
            <a:lvl1pPr algn="r" fontAlgn="auto">
              <a:spcBef>
                <a:spcPts val="0"/>
              </a:spcBef>
              <a:spcAft>
                <a:spcPts val="0"/>
              </a:spcAft>
              <a:defRPr sz="1200">
                <a:latin typeface="+mn-lt"/>
                <a:cs typeface="+mn-cs"/>
              </a:defRPr>
            </a:lvl1pPr>
          </a:lstStyle>
          <a:p>
            <a:pPr>
              <a:defRPr/>
            </a:pPr>
            <a:fld id="{CC0A072B-BCF6-43B1-8DB2-4313011FB284}" type="datetimeFigureOut">
              <a:rPr lang="en-US">
                <a:latin typeface="Trebuchet MS" pitchFamily="34" charset="0"/>
              </a:rPr>
              <a:pPr>
                <a:defRPr/>
              </a:pPr>
              <a:t>12/14/2011</a:t>
            </a:fld>
            <a:endParaRPr lang="en-US" dirty="0">
              <a:latin typeface="Trebuchet MS" pitchFamily="34" charset="0"/>
            </a:endParaRPr>
          </a:p>
        </p:txBody>
      </p:sp>
      <p:sp>
        <p:nvSpPr>
          <p:cNvPr id="4" name="Footer Placeholder 3"/>
          <p:cNvSpPr>
            <a:spLocks noGrp="1"/>
          </p:cNvSpPr>
          <p:nvPr>
            <p:ph type="ftr" sz="quarter" idx="2"/>
          </p:nvPr>
        </p:nvSpPr>
        <p:spPr>
          <a:xfrm>
            <a:off x="0" y="6948488"/>
            <a:ext cx="4160838" cy="365125"/>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en-US" dirty="0">
              <a:latin typeface="Trebuchet MS" pitchFamily="34" charset="0"/>
            </a:endParaRPr>
          </a:p>
        </p:txBody>
      </p:sp>
      <p:sp>
        <p:nvSpPr>
          <p:cNvPr id="5" name="Slide Number Placeholder 4"/>
          <p:cNvSpPr>
            <a:spLocks noGrp="1"/>
          </p:cNvSpPr>
          <p:nvPr>
            <p:ph type="sldNum" sz="quarter" idx="3"/>
          </p:nvPr>
        </p:nvSpPr>
        <p:spPr>
          <a:xfrm>
            <a:off x="5438775" y="6948488"/>
            <a:ext cx="4160838" cy="365125"/>
          </a:xfrm>
          <a:prstGeom prst="rect">
            <a:avLst/>
          </a:prstGeom>
        </p:spPr>
        <p:txBody>
          <a:bodyPr vert="horz" lIns="91440" tIns="45720" rIns="91440" bIns="45720" rtlCol="0" anchor="b"/>
          <a:lstStyle>
            <a:lvl1pPr algn="r" fontAlgn="auto">
              <a:spcBef>
                <a:spcPts val="0"/>
              </a:spcBef>
              <a:spcAft>
                <a:spcPts val="0"/>
              </a:spcAft>
              <a:defRPr sz="1200">
                <a:latin typeface="+mn-lt"/>
                <a:cs typeface="+mn-cs"/>
              </a:defRPr>
            </a:lvl1pPr>
          </a:lstStyle>
          <a:p>
            <a:pPr>
              <a:defRPr/>
            </a:pPr>
            <a:fld id="{644E8113-7754-4A13-A2B3-894E16CC33EA}" type="slidenum">
              <a:rPr lang="en-US">
                <a:latin typeface="Trebuchet MS" pitchFamily="34" charset="0"/>
              </a:rPr>
              <a:pPr>
                <a:defRPr/>
              </a:pPr>
              <a:t>‹#›</a:t>
            </a:fld>
            <a:endParaRPr lang="en-US" dirty="0">
              <a:latin typeface="Trebuchet MS" pitchFamily="34" charset="0"/>
            </a:endParaRPr>
          </a:p>
        </p:txBody>
      </p:sp>
    </p:spTree>
    <p:extLst>
      <p:ext uri="{BB962C8B-B14F-4D97-AF65-F5344CB8AC3E}">
        <p14:creationId xmlns:p14="http://schemas.microsoft.com/office/powerpoint/2010/main" val="162603834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160838" cy="365125"/>
          </a:xfrm>
          <a:prstGeom prst="rect">
            <a:avLst/>
          </a:prstGeom>
        </p:spPr>
        <p:txBody>
          <a:bodyPr vert="horz" lIns="96661" tIns="48331" rIns="96661" bIns="48331" rtlCol="0"/>
          <a:lstStyle>
            <a:lvl1pPr algn="l" fontAlgn="auto">
              <a:spcBef>
                <a:spcPts val="0"/>
              </a:spcBef>
              <a:spcAft>
                <a:spcPts val="0"/>
              </a:spcAft>
              <a:defRPr sz="1300">
                <a:latin typeface="Trebuchet MS" pitchFamily="34" charset="0"/>
                <a:cs typeface="+mn-cs"/>
              </a:defRPr>
            </a:lvl1pPr>
          </a:lstStyle>
          <a:p>
            <a:pPr>
              <a:defRPr/>
            </a:pPr>
            <a:endParaRPr lang="en-US" dirty="0"/>
          </a:p>
        </p:txBody>
      </p:sp>
      <p:sp>
        <p:nvSpPr>
          <p:cNvPr id="3" name="Date Placeholder 2"/>
          <p:cNvSpPr>
            <a:spLocks noGrp="1"/>
          </p:cNvSpPr>
          <p:nvPr>
            <p:ph type="dt" idx="1"/>
          </p:nvPr>
        </p:nvSpPr>
        <p:spPr>
          <a:xfrm>
            <a:off x="5438775" y="0"/>
            <a:ext cx="4160838" cy="365125"/>
          </a:xfrm>
          <a:prstGeom prst="rect">
            <a:avLst/>
          </a:prstGeom>
        </p:spPr>
        <p:txBody>
          <a:bodyPr vert="horz" lIns="96661" tIns="48331" rIns="96661" bIns="48331" rtlCol="0"/>
          <a:lstStyle>
            <a:lvl1pPr algn="r" fontAlgn="auto">
              <a:spcBef>
                <a:spcPts val="0"/>
              </a:spcBef>
              <a:spcAft>
                <a:spcPts val="0"/>
              </a:spcAft>
              <a:defRPr sz="1300">
                <a:latin typeface="Trebuchet MS" pitchFamily="34" charset="0"/>
                <a:cs typeface="+mn-cs"/>
              </a:defRPr>
            </a:lvl1pPr>
          </a:lstStyle>
          <a:p>
            <a:pPr>
              <a:defRPr/>
            </a:pPr>
            <a:fld id="{5C9B0CE2-5E98-4CB3-9C05-ABFBAEA7C661}" type="datetimeFigureOut">
              <a:rPr lang="en-US" smtClean="0"/>
              <a:pPr>
                <a:defRPr/>
              </a:pPr>
              <a:t>12/14/2011</a:t>
            </a:fld>
            <a:endParaRPr lang="en-US" dirty="0"/>
          </a:p>
        </p:txBody>
      </p:sp>
      <p:sp>
        <p:nvSpPr>
          <p:cNvPr id="4" name="Slide Image Placeholder 3"/>
          <p:cNvSpPr>
            <a:spLocks noGrp="1" noRot="1" noChangeAspect="1"/>
          </p:cNvSpPr>
          <p:nvPr>
            <p:ph type="sldImg" idx="2"/>
          </p:nvPr>
        </p:nvSpPr>
        <p:spPr>
          <a:xfrm>
            <a:off x="2971800" y="549275"/>
            <a:ext cx="3657600" cy="2743200"/>
          </a:xfrm>
          <a:prstGeom prst="rect">
            <a:avLst/>
          </a:prstGeom>
          <a:noFill/>
          <a:ln w="12700">
            <a:solidFill>
              <a:prstClr val="black"/>
            </a:solidFill>
          </a:ln>
        </p:spPr>
        <p:txBody>
          <a:bodyPr vert="horz" lIns="96661" tIns="48331" rIns="96661" bIns="48331" rtlCol="0" anchor="ctr"/>
          <a:lstStyle/>
          <a:p>
            <a:pPr lvl="0"/>
            <a:endParaRPr lang="en-US" noProof="0" dirty="0"/>
          </a:p>
        </p:txBody>
      </p:sp>
      <p:sp>
        <p:nvSpPr>
          <p:cNvPr id="5" name="Notes Placeholder 4"/>
          <p:cNvSpPr>
            <a:spLocks noGrp="1"/>
          </p:cNvSpPr>
          <p:nvPr>
            <p:ph type="body" sz="quarter" idx="3"/>
          </p:nvPr>
        </p:nvSpPr>
        <p:spPr>
          <a:xfrm>
            <a:off x="960438" y="3475038"/>
            <a:ext cx="7680325" cy="3290887"/>
          </a:xfrm>
          <a:prstGeom prst="rect">
            <a:avLst/>
          </a:prstGeom>
        </p:spPr>
        <p:txBody>
          <a:bodyPr vert="horz" lIns="96661" tIns="48331" rIns="96661" bIns="48331" rtlCol="0">
            <a:normAutofit/>
          </a:bodyPr>
          <a:lstStyle/>
          <a:p>
            <a:pPr lvl="0"/>
            <a:r>
              <a:rPr lang="en-US" noProof="0" dirty="0" smtClean="0"/>
              <a:t>Click to edit Master text styles</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endParaRPr lang="en-US" noProof="0" dirty="0"/>
          </a:p>
        </p:txBody>
      </p:sp>
      <p:sp>
        <p:nvSpPr>
          <p:cNvPr id="6" name="Footer Placeholder 5"/>
          <p:cNvSpPr>
            <a:spLocks noGrp="1"/>
          </p:cNvSpPr>
          <p:nvPr>
            <p:ph type="ftr" sz="quarter" idx="4"/>
          </p:nvPr>
        </p:nvSpPr>
        <p:spPr>
          <a:xfrm>
            <a:off x="0" y="6948488"/>
            <a:ext cx="4160838" cy="365125"/>
          </a:xfrm>
          <a:prstGeom prst="rect">
            <a:avLst/>
          </a:prstGeom>
        </p:spPr>
        <p:txBody>
          <a:bodyPr vert="horz" lIns="96661" tIns="48331" rIns="96661" bIns="48331" rtlCol="0" anchor="b"/>
          <a:lstStyle>
            <a:lvl1pPr algn="l" fontAlgn="auto">
              <a:spcBef>
                <a:spcPts val="0"/>
              </a:spcBef>
              <a:spcAft>
                <a:spcPts val="0"/>
              </a:spcAft>
              <a:defRPr sz="1300">
                <a:latin typeface="Trebuchet MS" pitchFamily="34" charset="0"/>
                <a:cs typeface="+mn-cs"/>
              </a:defRPr>
            </a:lvl1pPr>
          </a:lstStyle>
          <a:p>
            <a:pPr>
              <a:defRPr/>
            </a:pPr>
            <a:endParaRPr lang="en-US" dirty="0"/>
          </a:p>
        </p:txBody>
      </p:sp>
      <p:sp>
        <p:nvSpPr>
          <p:cNvPr id="7" name="Slide Number Placeholder 6"/>
          <p:cNvSpPr>
            <a:spLocks noGrp="1"/>
          </p:cNvSpPr>
          <p:nvPr>
            <p:ph type="sldNum" sz="quarter" idx="5"/>
          </p:nvPr>
        </p:nvSpPr>
        <p:spPr>
          <a:xfrm>
            <a:off x="5438775" y="6948488"/>
            <a:ext cx="4160838" cy="365125"/>
          </a:xfrm>
          <a:prstGeom prst="rect">
            <a:avLst/>
          </a:prstGeom>
        </p:spPr>
        <p:txBody>
          <a:bodyPr vert="horz" lIns="96661" tIns="48331" rIns="96661" bIns="48331" rtlCol="0" anchor="b"/>
          <a:lstStyle>
            <a:lvl1pPr algn="r" fontAlgn="auto">
              <a:spcBef>
                <a:spcPts val="0"/>
              </a:spcBef>
              <a:spcAft>
                <a:spcPts val="0"/>
              </a:spcAft>
              <a:defRPr sz="1300">
                <a:latin typeface="Trebuchet MS" pitchFamily="34" charset="0"/>
                <a:cs typeface="+mn-cs"/>
              </a:defRPr>
            </a:lvl1pPr>
          </a:lstStyle>
          <a:p>
            <a:pPr>
              <a:defRPr/>
            </a:pPr>
            <a:fld id="{5D4DD341-086B-4034-9D5D-128209345AE4}" type="slidenum">
              <a:rPr lang="en-US" smtClean="0"/>
              <a:pPr>
                <a:defRPr/>
              </a:pPr>
              <a:t>‹#›</a:t>
            </a:fld>
            <a:endParaRPr lang="en-US" dirty="0"/>
          </a:p>
        </p:txBody>
      </p:sp>
    </p:spTree>
    <p:extLst>
      <p:ext uri="{BB962C8B-B14F-4D97-AF65-F5344CB8AC3E}">
        <p14:creationId xmlns:p14="http://schemas.microsoft.com/office/powerpoint/2010/main" val="424469717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rebuchet MS" pitchFamily="34" charset="0"/>
        <a:ea typeface="+mn-ea"/>
        <a:cs typeface="+mn-cs"/>
      </a:defRPr>
    </a:lvl1pPr>
    <a:lvl2pPr marL="457200" algn="l" rtl="0" eaLnBrk="0" fontAlgn="base" hangingPunct="0">
      <a:spcBef>
        <a:spcPct val="30000"/>
      </a:spcBef>
      <a:spcAft>
        <a:spcPct val="0"/>
      </a:spcAft>
      <a:defRPr sz="1200" kern="1200">
        <a:solidFill>
          <a:schemeClr val="tx1"/>
        </a:solidFill>
        <a:latin typeface="Trebuchet MS" pitchFamily="34" charset="0"/>
        <a:ea typeface="+mn-ea"/>
        <a:cs typeface="+mn-cs"/>
      </a:defRPr>
    </a:lvl2pPr>
    <a:lvl3pPr marL="914400" algn="l" rtl="0" eaLnBrk="0" fontAlgn="base" hangingPunct="0">
      <a:spcBef>
        <a:spcPct val="30000"/>
      </a:spcBef>
      <a:spcAft>
        <a:spcPct val="0"/>
      </a:spcAft>
      <a:defRPr sz="1200" kern="1200">
        <a:solidFill>
          <a:schemeClr val="tx1"/>
        </a:solidFill>
        <a:latin typeface="Trebuchet MS" pitchFamily="34" charset="0"/>
        <a:ea typeface="+mn-ea"/>
        <a:cs typeface="+mn-cs"/>
      </a:defRPr>
    </a:lvl3pPr>
    <a:lvl4pPr marL="1371600" algn="l" rtl="0" eaLnBrk="0" fontAlgn="base" hangingPunct="0">
      <a:spcBef>
        <a:spcPct val="30000"/>
      </a:spcBef>
      <a:spcAft>
        <a:spcPct val="0"/>
      </a:spcAft>
      <a:defRPr sz="1200" kern="1200">
        <a:solidFill>
          <a:schemeClr val="tx1"/>
        </a:solidFill>
        <a:latin typeface="Trebuchet MS" pitchFamily="34" charset="0"/>
        <a:ea typeface="+mn-ea"/>
        <a:cs typeface="+mn-cs"/>
      </a:defRPr>
    </a:lvl4pPr>
    <a:lvl5pPr marL="1828800" algn="l" rtl="0" eaLnBrk="0" fontAlgn="base" hangingPunct="0">
      <a:spcBef>
        <a:spcPct val="30000"/>
      </a:spcBef>
      <a:spcAft>
        <a:spcPct val="0"/>
      </a:spcAft>
      <a:defRPr sz="1200" kern="1200">
        <a:solidFill>
          <a:schemeClr val="tx1"/>
        </a:solidFill>
        <a:latin typeface="Trebuchet MS"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0.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141.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142.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143.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5D4DD341-086B-4034-9D5D-128209345AE4}" type="slidenum">
              <a:rPr lang="en-US" smtClean="0"/>
              <a:pPr>
                <a:defRPr/>
              </a:pPr>
              <a:t>1</a:t>
            </a:fld>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From</a:t>
            </a:r>
            <a:r>
              <a:rPr lang="en-US" baseline="0" dirty="0" smtClean="0"/>
              <a:t> 10    to 13</a:t>
            </a:r>
          </a:p>
          <a:p>
            <a:r>
              <a:rPr lang="en-US" baseline="0" dirty="0" smtClean="0"/>
              <a:t>Back done</a:t>
            </a:r>
            <a:endParaRPr lang="en-US" dirty="0"/>
          </a:p>
        </p:txBody>
      </p:sp>
      <p:sp>
        <p:nvSpPr>
          <p:cNvPr id="4" name="Slide Number Placeholder 3"/>
          <p:cNvSpPr>
            <a:spLocks noGrp="1"/>
          </p:cNvSpPr>
          <p:nvPr>
            <p:ph type="sldNum" sz="quarter" idx="10"/>
          </p:nvPr>
        </p:nvSpPr>
        <p:spPr/>
        <p:txBody>
          <a:bodyPr/>
          <a:lstStyle/>
          <a:p>
            <a:pPr>
              <a:defRPr/>
            </a:pPr>
            <a:fld id="{5D4DD341-086B-4034-9D5D-128209345AE4}" type="slidenum">
              <a:rPr lang="en-US" smtClean="0"/>
              <a:pPr>
                <a:defRPr/>
              </a:pPr>
              <a:t>10</a:t>
            </a:fld>
            <a:endParaRPr lang="en-US" dirty="0"/>
          </a:p>
        </p:txBody>
      </p:sp>
    </p:spTree>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High first    from 99  Back 94  low to 101</a:t>
            </a:r>
            <a:endParaRPr lang="en-US" baseline="0" dirty="0" smtClean="0"/>
          </a:p>
        </p:txBody>
      </p:sp>
      <p:sp>
        <p:nvSpPr>
          <p:cNvPr id="4" name="Slide Number Placeholder 3"/>
          <p:cNvSpPr>
            <a:spLocks noGrp="1"/>
          </p:cNvSpPr>
          <p:nvPr>
            <p:ph type="sldNum" sz="quarter" idx="10"/>
          </p:nvPr>
        </p:nvSpPr>
        <p:spPr/>
        <p:txBody>
          <a:bodyPr/>
          <a:lstStyle/>
          <a:p>
            <a:pPr>
              <a:defRPr/>
            </a:pPr>
            <a:fld id="{5D4DD341-086B-4034-9D5D-128209345AE4}" type="slidenum">
              <a:rPr lang="en-US" smtClean="0"/>
              <a:pPr>
                <a:defRPr/>
              </a:pPr>
              <a:t>100</a:t>
            </a:fld>
            <a:endParaRPr lang="en-US" dirty="0"/>
          </a:p>
        </p:txBody>
      </p:sp>
    </p:spTree>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Low</a:t>
            </a:r>
            <a:r>
              <a:rPr lang="en-US" baseline="0" dirty="0" smtClean="0"/>
              <a:t> second    </a:t>
            </a:r>
            <a:r>
              <a:rPr lang="en-US" dirty="0" smtClean="0"/>
              <a:t>Back 94  cont to 104</a:t>
            </a:r>
          </a:p>
          <a:p>
            <a:endParaRPr lang="en-US" baseline="0" dirty="0" smtClean="0"/>
          </a:p>
        </p:txBody>
      </p:sp>
      <p:sp>
        <p:nvSpPr>
          <p:cNvPr id="4" name="Slide Number Placeholder 3"/>
          <p:cNvSpPr>
            <a:spLocks noGrp="1"/>
          </p:cNvSpPr>
          <p:nvPr>
            <p:ph type="sldNum" sz="quarter" idx="10"/>
          </p:nvPr>
        </p:nvSpPr>
        <p:spPr/>
        <p:txBody>
          <a:bodyPr/>
          <a:lstStyle/>
          <a:p>
            <a:pPr>
              <a:defRPr/>
            </a:pPr>
            <a:fld id="{5D4DD341-086B-4034-9D5D-128209345AE4}" type="slidenum">
              <a:rPr lang="en-US" smtClean="0"/>
              <a:pPr>
                <a:defRPr/>
              </a:pPr>
              <a:t>101</a:t>
            </a:fld>
            <a:endParaRPr lang="en-US" dirty="0"/>
          </a:p>
        </p:txBody>
      </p:sp>
    </p:spTree>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Low first    Back 94  high to 103</a:t>
            </a:r>
          </a:p>
          <a:p>
            <a:endParaRPr lang="en-US" baseline="0" dirty="0" smtClean="0"/>
          </a:p>
        </p:txBody>
      </p:sp>
      <p:sp>
        <p:nvSpPr>
          <p:cNvPr id="4" name="Slide Number Placeholder 3"/>
          <p:cNvSpPr>
            <a:spLocks noGrp="1"/>
          </p:cNvSpPr>
          <p:nvPr>
            <p:ph type="sldNum" sz="quarter" idx="10"/>
          </p:nvPr>
        </p:nvSpPr>
        <p:spPr/>
        <p:txBody>
          <a:bodyPr/>
          <a:lstStyle/>
          <a:p>
            <a:pPr>
              <a:defRPr/>
            </a:pPr>
            <a:fld id="{5D4DD341-086B-4034-9D5D-128209345AE4}" type="slidenum">
              <a:rPr lang="en-US" smtClean="0"/>
              <a:pPr>
                <a:defRPr/>
              </a:pPr>
              <a:t>102</a:t>
            </a:fld>
            <a:endParaRPr lang="en-US" dirty="0"/>
          </a:p>
        </p:txBody>
      </p:sp>
    </p:spTree>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High second    Back 94  cont to 104</a:t>
            </a:r>
            <a:endParaRPr lang="en-US" baseline="0" dirty="0" smtClean="0"/>
          </a:p>
        </p:txBody>
      </p:sp>
      <p:sp>
        <p:nvSpPr>
          <p:cNvPr id="4" name="Slide Number Placeholder 3"/>
          <p:cNvSpPr>
            <a:spLocks noGrp="1"/>
          </p:cNvSpPr>
          <p:nvPr>
            <p:ph type="sldNum" sz="quarter" idx="10"/>
          </p:nvPr>
        </p:nvSpPr>
        <p:spPr/>
        <p:txBody>
          <a:bodyPr/>
          <a:lstStyle/>
          <a:p>
            <a:pPr>
              <a:defRPr/>
            </a:pPr>
            <a:fld id="{5D4DD341-086B-4034-9D5D-128209345AE4}" type="slidenum">
              <a:rPr lang="en-US" smtClean="0"/>
              <a:pPr>
                <a:defRPr/>
              </a:pPr>
              <a:t>103</a:t>
            </a:fld>
            <a:endParaRPr lang="en-US" dirty="0"/>
          </a:p>
        </p:txBody>
      </p:sp>
    </p:spTree>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From 103 or 101  Back 99  to 105</a:t>
            </a:r>
          </a:p>
          <a:p>
            <a:endParaRPr lang="en-US" baseline="0" dirty="0" smtClean="0"/>
          </a:p>
        </p:txBody>
      </p:sp>
      <p:sp>
        <p:nvSpPr>
          <p:cNvPr id="4" name="Slide Number Placeholder 3"/>
          <p:cNvSpPr>
            <a:spLocks noGrp="1"/>
          </p:cNvSpPr>
          <p:nvPr>
            <p:ph type="sldNum" sz="quarter" idx="10"/>
          </p:nvPr>
        </p:nvSpPr>
        <p:spPr/>
        <p:txBody>
          <a:bodyPr/>
          <a:lstStyle/>
          <a:p>
            <a:pPr>
              <a:defRPr/>
            </a:pPr>
            <a:fld id="{5D4DD341-086B-4034-9D5D-128209345AE4}" type="slidenum">
              <a:rPr lang="en-US" smtClean="0"/>
              <a:pPr>
                <a:defRPr/>
              </a:pPr>
              <a:t>104</a:t>
            </a:fld>
            <a:endParaRPr lang="en-US" dirty="0"/>
          </a:p>
        </p:txBody>
      </p:sp>
    </p:spTree>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Back 104 to 106</a:t>
            </a:r>
          </a:p>
        </p:txBody>
      </p:sp>
      <p:sp>
        <p:nvSpPr>
          <p:cNvPr id="4" name="Slide Number Placeholder 3"/>
          <p:cNvSpPr>
            <a:spLocks noGrp="1"/>
          </p:cNvSpPr>
          <p:nvPr>
            <p:ph type="sldNum" sz="quarter" idx="10"/>
          </p:nvPr>
        </p:nvSpPr>
        <p:spPr/>
        <p:txBody>
          <a:bodyPr/>
          <a:lstStyle/>
          <a:p>
            <a:pPr>
              <a:defRPr/>
            </a:pPr>
            <a:fld id="{5D4DD341-086B-4034-9D5D-128209345AE4}" type="slidenum">
              <a:rPr lang="en-US" smtClean="0"/>
              <a:pPr>
                <a:defRPr/>
              </a:pPr>
              <a:t>105</a:t>
            </a:fld>
            <a:endParaRPr lang="en-US" dirty="0"/>
          </a:p>
        </p:txBody>
      </p:sp>
    </p:spTree>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Back 105 to 107</a:t>
            </a:r>
          </a:p>
        </p:txBody>
      </p:sp>
      <p:sp>
        <p:nvSpPr>
          <p:cNvPr id="4" name="Slide Number Placeholder 3"/>
          <p:cNvSpPr>
            <a:spLocks noGrp="1"/>
          </p:cNvSpPr>
          <p:nvPr>
            <p:ph type="sldNum" sz="quarter" idx="10"/>
          </p:nvPr>
        </p:nvSpPr>
        <p:spPr/>
        <p:txBody>
          <a:bodyPr/>
          <a:lstStyle/>
          <a:p>
            <a:pPr>
              <a:defRPr/>
            </a:pPr>
            <a:fld id="{5D4DD341-086B-4034-9D5D-128209345AE4}" type="slidenum">
              <a:rPr lang="en-US" smtClean="0"/>
              <a:pPr>
                <a:defRPr/>
              </a:pPr>
              <a:t>106</a:t>
            </a:fld>
            <a:endParaRPr lang="en-US" dirty="0"/>
          </a:p>
        </p:txBody>
      </p:sp>
    </p:spTree>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Back 106 to 108</a:t>
            </a:r>
          </a:p>
        </p:txBody>
      </p:sp>
      <p:sp>
        <p:nvSpPr>
          <p:cNvPr id="4" name="Slide Number Placeholder 3"/>
          <p:cNvSpPr>
            <a:spLocks noGrp="1"/>
          </p:cNvSpPr>
          <p:nvPr>
            <p:ph type="sldNum" sz="quarter" idx="10"/>
          </p:nvPr>
        </p:nvSpPr>
        <p:spPr/>
        <p:txBody>
          <a:bodyPr/>
          <a:lstStyle/>
          <a:p>
            <a:pPr>
              <a:defRPr/>
            </a:pPr>
            <a:fld id="{5D4DD341-086B-4034-9D5D-128209345AE4}" type="slidenum">
              <a:rPr lang="en-US" smtClean="0"/>
              <a:pPr>
                <a:defRPr/>
              </a:pPr>
              <a:t>107</a:t>
            </a:fld>
            <a:endParaRPr lang="en-US" dirty="0"/>
          </a:p>
        </p:txBody>
      </p:sp>
    </p:spTree>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Back 107 to 109</a:t>
            </a:r>
          </a:p>
        </p:txBody>
      </p:sp>
      <p:sp>
        <p:nvSpPr>
          <p:cNvPr id="4" name="Slide Number Placeholder 3"/>
          <p:cNvSpPr>
            <a:spLocks noGrp="1"/>
          </p:cNvSpPr>
          <p:nvPr>
            <p:ph type="sldNum" sz="quarter" idx="10"/>
          </p:nvPr>
        </p:nvSpPr>
        <p:spPr/>
        <p:txBody>
          <a:bodyPr/>
          <a:lstStyle/>
          <a:p>
            <a:pPr>
              <a:defRPr/>
            </a:pPr>
            <a:fld id="{5D4DD341-086B-4034-9D5D-128209345AE4}" type="slidenum">
              <a:rPr lang="en-US" smtClean="0"/>
              <a:pPr>
                <a:defRPr/>
              </a:pPr>
              <a:t>108</a:t>
            </a:fld>
            <a:endParaRPr lang="en-US" dirty="0"/>
          </a:p>
        </p:txBody>
      </p:sp>
    </p:spTree>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Back last view   to 69</a:t>
            </a:r>
            <a:endParaRPr lang="en-US" dirty="0"/>
          </a:p>
        </p:txBody>
      </p:sp>
      <p:sp>
        <p:nvSpPr>
          <p:cNvPr id="4" name="Slide Number Placeholder 3"/>
          <p:cNvSpPr>
            <a:spLocks noGrp="1"/>
          </p:cNvSpPr>
          <p:nvPr>
            <p:ph type="sldNum" sz="quarter" idx="10"/>
          </p:nvPr>
        </p:nvSpPr>
        <p:spPr/>
        <p:txBody>
          <a:bodyPr/>
          <a:lstStyle/>
          <a:p>
            <a:pPr>
              <a:defRPr/>
            </a:pPr>
            <a:fld id="{5D4DD341-086B-4034-9D5D-128209345AE4}" type="slidenum">
              <a:rPr lang="en-US" smtClean="0"/>
              <a:pPr>
                <a:defRPr/>
              </a:pPr>
              <a:t>109</a:t>
            </a:fld>
            <a:endParaRPr 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From 10   to 13</a:t>
            </a:r>
          </a:p>
          <a:p>
            <a:r>
              <a:rPr lang="en-US" dirty="0" smtClean="0"/>
              <a:t>Back done</a:t>
            </a:r>
            <a:endParaRPr lang="en-US" dirty="0"/>
          </a:p>
        </p:txBody>
      </p:sp>
      <p:sp>
        <p:nvSpPr>
          <p:cNvPr id="4" name="Slide Number Placeholder 3"/>
          <p:cNvSpPr>
            <a:spLocks noGrp="1"/>
          </p:cNvSpPr>
          <p:nvPr>
            <p:ph type="sldNum" sz="quarter" idx="10"/>
          </p:nvPr>
        </p:nvSpPr>
        <p:spPr/>
        <p:txBody>
          <a:bodyPr/>
          <a:lstStyle/>
          <a:p>
            <a:pPr>
              <a:defRPr/>
            </a:pPr>
            <a:fld id="{5D4DD341-086B-4034-9D5D-128209345AE4}" type="slidenum">
              <a:rPr lang="en-US" smtClean="0"/>
              <a:pPr>
                <a:defRPr/>
              </a:pPr>
              <a:t>11</a:t>
            </a:fld>
            <a:endParaRPr lang="en-US" dirty="0"/>
          </a:p>
        </p:txBody>
      </p:sp>
    </p:spTree>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From 68    to web and 70</a:t>
            </a:r>
          </a:p>
          <a:p>
            <a:r>
              <a:rPr lang="en-US" dirty="0" smtClean="0"/>
              <a:t>Back done</a:t>
            </a:r>
            <a:endParaRPr lang="en-US" dirty="0"/>
          </a:p>
        </p:txBody>
      </p:sp>
      <p:sp>
        <p:nvSpPr>
          <p:cNvPr id="4" name="Slide Number Placeholder 3"/>
          <p:cNvSpPr>
            <a:spLocks noGrp="1"/>
          </p:cNvSpPr>
          <p:nvPr>
            <p:ph type="sldNum" sz="quarter" idx="10"/>
          </p:nvPr>
        </p:nvSpPr>
        <p:spPr/>
        <p:txBody>
          <a:bodyPr/>
          <a:lstStyle/>
          <a:p>
            <a:pPr>
              <a:defRPr/>
            </a:pPr>
            <a:fld id="{5D4DD341-086B-4034-9D5D-128209345AE4}" type="slidenum">
              <a:rPr lang="en-US" smtClean="0"/>
              <a:pPr>
                <a:defRPr/>
              </a:pPr>
              <a:t>110</a:t>
            </a:fld>
            <a:endParaRPr lang="en-US" dirty="0"/>
          </a:p>
        </p:txBody>
      </p:sp>
    </p:spTree>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From 69    to 89  done on 2/1</a:t>
            </a:r>
          </a:p>
          <a:p>
            <a:r>
              <a:rPr lang="en-US" dirty="0" smtClean="0"/>
              <a:t>Back done</a:t>
            </a:r>
            <a:endParaRPr lang="en-US" dirty="0"/>
          </a:p>
        </p:txBody>
      </p:sp>
      <p:sp>
        <p:nvSpPr>
          <p:cNvPr id="4" name="Slide Number Placeholder 3"/>
          <p:cNvSpPr>
            <a:spLocks noGrp="1"/>
          </p:cNvSpPr>
          <p:nvPr>
            <p:ph type="sldNum" sz="quarter" idx="10"/>
          </p:nvPr>
        </p:nvSpPr>
        <p:spPr/>
        <p:txBody>
          <a:bodyPr/>
          <a:lstStyle/>
          <a:p>
            <a:pPr>
              <a:defRPr/>
            </a:pPr>
            <a:fld id="{5D4DD341-086B-4034-9D5D-128209345AE4}" type="slidenum">
              <a:rPr lang="en-US" smtClean="0"/>
              <a:pPr>
                <a:defRPr/>
              </a:pPr>
              <a:t>111</a:t>
            </a:fld>
            <a:endParaRPr lang="en-US" dirty="0"/>
          </a:p>
        </p:txBody>
      </p:sp>
    </p:spTree>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Back last view   button to 91</a:t>
            </a:r>
          </a:p>
          <a:p>
            <a:r>
              <a:rPr lang="en-US" dirty="0" smtClean="0"/>
              <a:t>Incorporate story/narrative</a:t>
            </a:r>
            <a:endParaRPr lang="en-US" dirty="0"/>
          </a:p>
        </p:txBody>
      </p:sp>
      <p:sp>
        <p:nvSpPr>
          <p:cNvPr id="4" name="Slide Number Placeholder 3"/>
          <p:cNvSpPr>
            <a:spLocks noGrp="1"/>
          </p:cNvSpPr>
          <p:nvPr>
            <p:ph type="sldNum" sz="quarter" idx="10"/>
          </p:nvPr>
        </p:nvSpPr>
        <p:spPr/>
        <p:txBody>
          <a:bodyPr/>
          <a:lstStyle/>
          <a:p>
            <a:pPr>
              <a:defRPr/>
            </a:pPr>
            <a:fld id="{5D4DD341-086B-4034-9D5D-128209345AE4}" type="slidenum">
              <a:rPr lang="en-US" smtClean="0"/>
              <a:pPr>
                <a:defRPr/>
              </a:pPr>
              <a:t>112</a:t>
            </a:fld>
            <a:endParaRPr lang="en-US" dirty="0"/>
          </a:p>
        </p:txBody>
      </p:sp>
    </p:spTree>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From 90    to web or 92</a:t>
            </a:r>
          </a:p>
          <a:p>
            <a:r>
              <a:rPr lang="en-US" dirty="0" smtClean="0"/>
              <a:t>Back done</a:t>
            </a:r>
            <a:endParaRPr lang="en-US" dirty="0"/>
          </a:p>
        </p:txBody>
      </p:sp>
      <p:sp>
        <p:nvSpPr>
          <p:cNvPr id="4" name="Slide Number Placeholder 3"/>
          <p:cNvSpPr>
            <a:spLocks noGrp="1"/>
          </p:cNvSpPr>
          <p:nvPr>
            <p:ph type="sldNum" sz="quarter" idx="10"/>
          </p:nvPr>
        </p:nvSpPr>
        <p:spPr/>
        <p:txBody>
          <a:bodyPr/>
          <a:lstStyle/>
          <a:p>
            <a:pPr>
              <a:defRPr/>
            </a:pPr>
            <a:fld id="{5D4DD341-086B-4034-9D5D-128209345AE4}" type="slidenum">
              <a:rPr lang="en-US" smtClean="0"/>
              <a:pPr>
                <a:defRPr/>
              </a:pPr>
              <a:t>113</a:t>
            </a:fld>
            <a:endParaRPr lang="en-US" dirty="0"/>
          </a:p>
        </p:txBody>
      </p:sp>
    </p:spTree>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From 91   to 93</a:t>
            </a:r>
          </a:p>
          <a:p>
            <a:r>
              <a:rPr lang="en-US" dirty="0" smtClean="0"/>
              <a:t>Back</a:t>
            </a:r>
            <a:r>
              <a:rPr lang="en-US" baseline="0" dirty="0" smtClean="0"/>
              <a:t> done</a:t>
            </a:r>
            <a:endParaRPr lang="en-US" dirty="0" smtClean="0"/>
          </a:p>
        </p:txBody>
      </p:sp>
      <p:sp>
        <p:nvSpPr>
          <p:cNvPr id="4" name="Slide Number Placeholder 3"/>
          <p:cNvSpPr>
            <a:spLocks noGrp="1"/>
          </p:cNvSpPr>
          <p:nvPr>
            <p:ph type="sldNum" sz="quarter" idx="10"/>
          </p:nvPr>
        </p:nvSpPr>
        <p:spPr/>
        <p:txBody>
          <a:bodyPr/>
          <a:lstStyle/>
          <a:p>
            <a:pPr>
              <a:defRPr/>
            </a:pPr>
            <a:fld id="{5D4DD341-086B-4034-9D5D-128209345AE4}" type="slidenum">
              <a:rPr lang="en-US" smtClean="0"/>
              <a:pPr>
                <a:defRPr/>
              </a:pPr>
              <a:t>114</a:t>
            </a:fld>
            <a:endParaRPr lang="en-US" dirty="0"/>
          </a:p>
        </p:txBody>
      </p:sp>
    </p:spTree>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From 92   to 94</a:t>
            </a:r>
          </a:p>
          <a:p>
            <a:r>
              <a:rPr lang="en-US" dirty="0" smtClean="0"/>
              <a:t>Back done</a:t>
            </a:r>
            <a:endParaRPr lang="en-US" dirty="0"/>
          </a:p>
        </p:txBody>
      </p:sp>
      <p:sp>
        <p:nvSpPr>
          <p:cNvPr id="4" name="Slide Number Placeholder 3"/>
          <p:cNvSpPr>
            <a:spLocks noGrp="1"/>
          </p:cNvSpPr>
          <p:nvPr>
            <p:ph type="sldNum" sz="quarter" idx="10"/>
          </p:nvPr>
        </p:nvSpPr>
        <p:spPr/>
        <p:txBody>
          <a:bodyPr/>
          <a:lstStyle/>
          <a:p>
            <a:pPr>
              <a:defRPr/>
            </a:pPr>
            <a:fld id="{5D4DD341-086B-4034-9D5D-128209345AE4}" type="slidenum">
              <a:rPr lang="en-US" smtClean="0"/>
              <a:pPr>
                <a:defRPr/>
              </a:pPr>
              <a:t>115</a:t>
            </a:fld>
            <a:endParaRPr lang="en-US" dirty="0"/>
          </a:p>
        </p:txBody>
      </p:sp>
    </p:spTree>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From 93    to 95</a:t>
            </a:r>
          </a:p>
          <a:p>
            <a:r>
              <a:rPr lang="en-US" dirty="0" smtClean="0"/>
              <a:t>Back</a:t>
            </a:r>
            <a:r>
              <a:rPr lang="en-US" baseline="0" dirty="0" smtClean="0"/>
              <a:t> done</a:t>
            </a:r>
            <a:endParaRPr lang="en-US" dirty="0"/>
          </a:p>
        </p:txBody>
      </p:sp>
      <p:sp>
        <p:nvSpPr>
          <p:cNvPr id="4" name="Slide Number Placeholder 3"/>
          <p:cNvSpPr>
            <a:spLocks noGrp="1"/>
          </p:cNvSpPr>
          <p:nvPr>
            <p:ph type="sldNum" sz="quarter" idx="10"/>
          </p:nvPr>
        </p:nvSpPr>
        <p:spPr/>
        <p:txBody>
          <a:bodyPr/>
          <a:lstStyle/>
          <a:p>
            <a:pPr>
              <a:defRPr/>
            </a:pPr>
            <a:fld id="{5D4DD341-086B-4034-9D5D-128209345AE4}" type="slidenum">
              <a:rPr lang="en-US" smtClean="0"/>
              <a:pPr>
                <a:defRPr/>
              </a:pPr>
              <a:t>116</a:t>
            </a:fld>
            <a:endParaRPr lang="en-US" dirty="0"/>
          </a:p>
        </p:txBody>
      </p:sp>
    </p:spTree>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From 94    to 96</a:t>
            </a:r>
          </a:p>
          <a:p>
            <a:r>
              <a:rPr lang="en-US" dirty="0" smtClean="0"/>
              <a:t>Back done</a:t>
            </a:r>
            <a:endParaRPr lang="en-US" dirty="0"/>
          </a:p>
        </p:txBody>
      </p:sp>
      <p:sp>
        <p:nvSpPr>
          <p:cNvPr id="4" name="Slide Number Placeholder 3"/>
          <p:cNvSpPr>
            <a:spLocks noGrp="1"/>
          </p:cNvSpPr>
          <p:nvPr>
            <p:ph type="sldNum" sz="quarter" idx="10"/>
          </p:nvPr>
        </p:nvSpPr>
        <p:spPr/>
        <p:txBody>
          <a:bodyPr/>
          <a:lstStyle/>
          <a:p>
            <a:pPr>
              <a:defRPr/>
            </a:pPr>
            <a:fld id="{5D4DD341-086B-4034-9D5D-128209345AE4}" type="slidenum">
              <a:rPr lang="en-US" smtClean="0"/>
              <a:pPr>
                <a:defRPr/>
              </a:pPr>
              <a:t>117</a:t>
            </a:fld>
            <a:endParaRPr lang="en-US" dirty="0"/>
          </a:p>
        </p:txBody>
      </p:sp>
    </p:spTree>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From 95     to 97</a:t>
            </a:r>
          </a:p>
          <a:p>
            <a:r>
              <a:rPr lang="en-US" dirty="0" smtClean="0"/>
              <a:t>Back done</a:t>
            </a:r>
            <a:endParaRPr lang="en-US" dirty="0"/>
          </a:p>
        </p:txBody>
      </p:sp>
      <p:sp>
        <p:nvSpPr>
          <p:cNvPr id="4" name="Slide Number Placeholder 3"/>
          <p:cNvSpPr>
            <a:spLocks noGrp="1"/>
          </p:cNvSpPr>
          <p:nvPr>
            <p:ph type="sldNum" sz="quarter" idx="10"/>
          </p:nvPr>
        </p:nvSpPr>
        <p:spPr/>
        <p:txBody>
          <a:bodyPr/>
          <a:lstStyle/>
          <a:p>
            <a:pPr>
              <a:defRPr/>
            </a:pPr>
            <a:fld id="{5D4DD341-086B-4034-9D5D-128209345AE4}" type="slidenum">
              <a:rPr lang="en-US" smtClean="0"/>
              <a:pPr>
                <a:defRPr/>
              </a:pPr>
              <a:t>118</a:t>
            </a:fld>
            <a:endParaRPr lang="en-US" dirty="0"/>
          </a:p>
        </p:txBody>
      </p:sp>
    </p:spTree>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From 96    to 98</a:t>
            </a:r>
          </a:p>
          <a:p>
            <a:r>
              <a:rPr lang="en-US" dirty="0" smtClean="0"/>
              <a:t>Back done</a:t>
            </a:r>
            <a:endParaRPr lang="en-US" dirty="0"/>
          </a:p>
        </p:txBody>
      </p:sp>
      <p:sp>
        <p:nvSpPr>
          <p:cNvPr id="4" name="Slide Number Placeholder 3"/>
          <p:cNvSpPr>
            <a:spLocks noGrp="1"/>
          </p:cNvSpPr>
          <p:nvPr>
            <p:ph type="sldNum" sz="quarter" idx="10"/>
          </p:nvPr>
        </p:nvSpPr>
        <p:spPr/>
        <p:txBody>
          <a:bodyPr/>
          <a:lstStyle/>
          <a:p>
            <a:pPr>
              <a:defRPr/>
            </a:pPr>
            <a:fld id="{5D4DD341-086B-4034-9D5D-128209345AE4}" type="slidenum">
              <a:rPr lang="en-US" smtClean="0"/>
              <a:pPr>
                <a:defRPr/>
              </a:pPr>
              <a:t>119</a:t>
            </a:fld>
            <a:endParaRPr 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From 11, 12    wrong to 15    right to 15</a:t>
            </a:r>
          </a:p>
          <a:p>
            <a:r>
              <a:rPr lang="en-US" dirty="0" smtClean="0"/>
              <a:t>Back last view</a:t>
            </a:r>
            <a:endParaRPr lang="en-US" dirty="0"/>
          </a:p>
        </p:txBody>
      </p:sp>
      <p:sp>
        <p:nvSpPr>
          <p:cNvPr id="4" name="Slide Number Placeholder 3"/>
          <p:cNvSpPr>
            <a:spLocks noGrp="1"/>
          </p:cNvSpPr>
          <p:nvPr>
            <p:ph type="sldNum" sz="quarter" idx="10"/>
          </p:nvPr>
        </p:nvSpPr>
        <p:spPr/>
        <p:txBody>
          <a:bodyPr/>
          <a:lstStyle/>
          <a:p>
            <a:pPr>
              <a:defRPr/>
            </a:pPr>
            <a:fld id="{5D4DD341-086B-4034-9D5D-128209345AE4}" type="slidenum">
              <a:rPr lang="en-US" smtClean="0"/>
              <a:pPr>
                <a:defRPr/>
              </a:pPr>
              <a:t>12</a:t>
            </a:fld>
            <a:endParaRPr lang="en-US" dirty="0"/>
          </a:p>
        </p:txBody>
      </p:sp>
    </p:spTree>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From 97    to 91</a:t>
            </a:r>
          </a:p>
          <a:p>
            <a:r>
              <a:rPr lang="en-US" dirty="0" smtClean="0"/>
              <a:t>Back done</a:t>
            </a:r>
            <a:endParaRPr lang="en-US" dirty="0"/>
          </a:p>
        </p:txBody>
      </p:sp>
      <p:sp>
        <p:nvSpPr>
          <p:cNvPr id="4" name="Slide Number Placeholder 3"/>
          <p:cNvSpPr>
            <a:spLocks noGrp="1"/>
          </p:cNvSpPr>
          <p:nvPr>
            <p:ph type="sldNum" sz="quarter" idx="10"/>
          </p:nvPr>
        </p:nvSpPr>
        <p:spPr/>
        <p:txBody>
          <a:bodyPr/>
          <a:lstStyle/>
          <a:p>
            <a:pPr>
              <a:defRPr/>
            </a:pPr>
            <a:fld id="{5D4DD341-086B-4034-9D5D-128209345AE4}" type="slidenum">
              <a:rPr lang="en-US" smtClean="0"/>
              <a:pPr>
                <a:defRPr/>
              </a:pPr>
              <a:t>120</a:t>
            </a:fld>
            <a:endParaRPr lang="en-US" dirty="0"/>
          </a:p>
        </p:txBody>
      </p:sp>
    </p:spTree>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Slide Image Placeholder 1"/>
          <p:cNvSpPr>
            <a:spLocks noGrp="1" noRot="1" noChangeAspect="1" noTextEdit="1"/>
          </p:cNvSpPr>
          <p:nvPr>
            <p:ph type="sldImg"/>
          </p:nvPr>
        </p:nvSpPr>
        <p:spPr bwMode="auto">
          <a:noFill/>
          <a:ln>
            <a:solidFill>
              <a:srgbClr val="000000"/>
            </a:solidFill>
            <a:miter lim="800000"/>
            <a:headEnd/>
            <a:tailEnd/>
          </a:ln>
        </p:spPr>
      </p:sp>
      <p:sp>
        <p:nvSpPr>
          <p:cNvPr id="8192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dirty="0" smtClean="0"/>
              <a:t>From</a:t>
            </a:r>
            <a:r>
              <a:rPr lang="en-US" baseline="0" dirty="0" smtClean="0"/>
              <a:t> 2</a:t>
            </a:r>
          </a:p>
          <a:p>
            <a:pPr eaLnBrk="1" hangingPunct="1">
              <a:spcBef>
                <a:spcPct val="0"/>
              </a:spcBef>
            </a:pPr>
            <a:r>
              <a:rPr lang="en-US" dirty="0" smtClean="0"/>
              <a:t>Back done</a:t>
            </a:r>
          </a:p>
        </p:txBody>
      </p:sp>
      <p:sp>
        <p:nvSpPr>
          <p:cNvPr id="6758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F25B170B-4643-4B7D-B386-898D5194A906}" type="slidenum">
              <a:rPr lang="en-US" smtClean="0"/>
              <a:pPr fontAlgn="base">
                <a:spcBef>
                  <a:spcPct val="0"/>
                </a:spcBef>
                <a:spcAft>
                  <a:spcPct val="0"/>
                </a:spcAft>
                <a:defRPr/>
              </a:pPr>
              <a:t>121</a:t>
            </a:fld>
            <a:endParaRPr lang="en-US" dirty="0" smtClean="0"/>
          </a:p>
        </p:txBody>
      </p:sp>
    </p:spTree>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Slide Image Placeholder 1"/>
          <p:cNvSpPr>
            <a:spLocks noGrp="1" noRot="1" noChangeAspect="1" noTextEdit="1"/>
          </p:cNvSpPr>
          <p:nvPr>
            <p:ph type="sldImg"/>
          </p:nvPr>
        </p:nvSpPr>
        <p:spPr bwMode="auto">
          <a:noFill/>
          <a:ln>
            <a:solidFill>
              <a:srgbClr val="000000"/>
            </a:solidFill>
            <a:miter lim="800000"/>
            <a:headEnd/>
            <a:tailEnd/>
          </a:ln>
        </p:spPr>
      </p:sp>
      <p:sp>
        <p:nvSpPr>
          <p:cNvPr id="8192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dirty="0" smtClean="0"/>
              <a:t>From</a:t>
            </a:r>
            <a:r>
              <a:rPr lang="en-US" baseline="0" dirty="0" smtClean="0"/>
              <a:t> 4</a:t>
            </a:r>
          </a:p>
          <a:p>
            <a:pPr eaLnBrk="1" hangingPunct="1">
              <a:spcBef>
                <a:spcPct val="0"/>
              </a:spcBef>
            </a:pPr>
            <a:r>
              <a:rPr lang="en-US" dirty="0" smtClean="0"/>
              <a:t>Back done</a:t>
            </a:r>
          </a:p>
        </p:txBody>
      </p:sp>
      <p:sp>
        <p:nvSpPr>
          <p:cNvPr id="6758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F25B170B-4643-4B7D-B386-898D5194A906}" type="slidenum">
              <a:rPr lang="en-US" smtClean="0"/>
              <a:pPr fontAlgn="base">
                <a:spcBef>
                  <a:spcPct val="0"/>
                </a:spcBef>
                <a:spcAft>
                  <a:spcPct val="0"/>
                </a:spcAft>
                <a:defRPr/>
              </a:pPr>
              <a:t>122</a:t>
            </a:fld>
            <a:endParaRPr lang="en-US" dirty="0" smtClean="0"/>
          </a:p>
        </p:txBody>
      </p:sp>
    </p:spTree>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Slide Image Placeholder 1"/>
          <p:cNvSpPr>
            <a:spLocks noGrp="1" noRot="1" noChangeAspect="1" noTextEdit="1"/>
          </p:cNvSpPr>
          <p:nvPr>
            <p:ph type="sldImg"/>
          </p:nvPr>
        </p:nvSpPr>
        <p:spPr bwMode="auto">
          <a:noFill/>
          <a:ln>
            <a:solidFill>
              <a:srgbClr val="000000"/>
            </a:solidFill>
            <a:miter lim="800000"/>
            <a:headEnd/>
            <a:tailEnd/>
          </a:ln>
        </p:spPr>
      </p:sp>
      <p:sp>
        <p:nvSpPr>
          <p:cNvPr id="8192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dirty="0" smtClean="0"/>
              <a:t>From 4</a:t>
            </a:r>
          </a:p>
          <a:p>
            <a:pPr eaLnBrk="1" hangingPunct="1">
              <a:spcBef>
                <a:spcPct val="0"/>
              </a:spcBef>
            </a:pPr>
            <a:r>
              <a:rPr lang="en-US" dirty="0" smtClean="0"/>
              <a:t>Back done</a:t>
            </a:r>
          </a:p>
        </p:txBody>
      </p:sp>
      <p:sp>
        <p:nvSpPr>
          <p:cNvPr id="6758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F25B170B-4643-4B7D-B386-898D5194A906}" type="slidenum">
              <a:rPr lang="en-US" smtClean="0"/>
              <a:pPr fontAlgn="base">
                <a:spcBef>
                  <a:spcPct val="0"/>
                </a:spcBef>
                <a:spcAft>
                  <a:spcPct val="0"/>
                </a:spcAft>
                <a:defRPr/>
              </a:pPr>
              <a:t>123</a:t>
            </a:fld>
            <a:endParaRPr lang="en-US" dirty="0" smtClean="0"/>
          </a:p>
        </p:txBody>
      </p:sp>
    </p:spTree>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Slide Image Placeholder 1"/>
          <p:cNvSpPr>
            <a:spLocks noGrp="1" noRot="1" noChangeAspect="1" noTextEdit="1"/>
          </p:cNvSpPr>
          <p:nvPr>
            <p:ph type="sldImg"/>
          </p:nvPr>
        </p:nvSpPr>
        <p:spPr bwMode="auto">
          <a:noFill/>
          <a:ln>
            <a:solidFill>
              <a:srgbClr val="000000"/>
            </a:solidFill>
            <a:miter lim="800000"/>
            <a:headEnd/>
            <a:tailEnd/>
          </a:ln>
        </p:spPr>
      </p:sp>
      <p:sp>
        <p:nvSpPr>
          <p:cNvPr id="8192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dirty="0" smtClean="0"/>
              <a:t>From 4</a:t>
            </a:r>
          </a:p>
          <a:p>
            <a:pPr eaLnBrk="1" hangingPunct="1">
              <a:spcBef>
                <a:spcPct val="0"/>
              </a:spcBef>
            </a:pPr>
            <a:r>
              <a:rPr lang="en-US" dirty="0" smtClean="0"/>
              <a:t>Back done</a:t>
            </a:r>
          </a:p>
        </p:txBody>
      </p:sp>
      <p:sp>
        <p:nvSpPr>
          <p:cNvPr id="6758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F25B170B-4643-4B7D-B386-898D5194A906}" type="slidenum">
              <a:rPr lang="en-US" smtClean="0"/>
              <a:pPr fontAlgn="base">
                <a:spcBef>
                  <a:spcPct val="0"/>
                </a:spcBef>
                <a:spcAft>
                  <a:spcPct val="0"/>
                </a:spcAft>
                <a:defRPr/>
              </a:pPr>
              <a:t>124</a:t>
            </a:fld>
            <a:endParaRPr lang="en-US" dirty="0" smtClean="0"/>
          </a:p>
        </p:txBody>
      </p:sp>
    </p:spTree>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Slide Image Placeholder 1"/>
          <p:cNvSpPr>
            <a:spLocks noGrp="1" noRot="1" noChangeAspect="1" noTextEdit="1"/>
          </p:cNvSpPr>
          <p:nvPr>
            <p:ph type="sldImg"/>
          </p:nvPr>
        </p:nvSpPr>
        <p:spPr bwMode="auto">
          <a:noFill/>
          <a:ln>
            <a:solidFill>
              <a:srgbClr val="000000"/>
            </a:solidFill>
            <a:miter lim="800000"/>
            <a:headEnd/>
            <a:tailEnd/>
          </a:ln>
        </p:spPr>
      </p:sp>
      <p:sp>
        <p:nvSpPr>
          <p:cNvPr id="8192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dirty="0" smtClean="0"/>
              <a:t>From 4</a:t>
            </a:r>
          </a:p>
          <a:p>
            <a:pPr eaLnBrk="1" hangingPunct="1">
              <a:spcBef>
                <a:spcPct val="0"/>
              </a:spcBef>
            </a:pPr>
            <a:r>
              <a:rPr lang="en-US" dirty="0" smtClean="0"/>
              <a:t>Back done</a:t>
            </a:r>
          </a:p>
        </p:txBody>
      </p:sp>
      <p:sp>
        <p:nvSpPr>
          <p:cNvPr id="6758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F25B170B-4643-4B7D-B386-898D5194A906}" type="slidenum">
              <a:rPr lang="en-US" smtClean="0"/>
              <a:pPr fontAlgn="base">
                <a:spcBef>
                  <a:spcPct val="0"/>
                </a:spcBef>
                <a:spcAft>
                  <a:spcPct val="0"/>
                </a:spcAft>
                <a:defRPr/>
              </a:pPr>
              <a:t>125</a:t>
            </a:fld>
            <a:endParaRPr lang="en-US" dirty="0" smtClean="0"/>
          </a:p>
        </p:txBody>
      </p:sp>
    </p:spTree>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Slide Image Placeholder 1"/>
          <p:cNvSpPr>
            <a:spLocks noGrp="1" noRot="1" noChangeAspect="1" noTextEdit="1"/>
          </p:cNvSpPr>
          <p:nvPr>
            <p:ph type="sldImg"/>
          </p:nvPr>
        </p:nvSpPr>
        <p:spPr bwMode="auto">
          <a:noFill/>
          <a:ln>
            <a:solidFill>
              <a:srgbClr val="000000"/>
            </a:solidFill>
            <a:miter lim="800000"/>
            <a:headEnd/>
            <a:tailEnd/>
          </a:ln>
        </p:spPr>
      </p:sp>
      <p:sp>
        <p:nvSpPr>
          <p:cNvPr id="8192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dirty="0" smtClean="0"/>
              <a:t>From and back 46</a:t>
            </a:r>
          </a:p>
        </p:txBody>
      </p:sp>
      <p:sp>
        <p:nvSpPr>
          <p:cNvPr id="6758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F25B170B-4643-4B7D-B386-898D5194A906}" type="slidenum">
              <a:rPr lang="en-US" smtClean="0"/>
              <a:pPr fontAlgn="base">
                <a:spcBef>
                  <a:spcPct val="0"/>
                </a:spcBef>
                <a:spcAft>
                  <a:spcPct val="0"/>
                </a:spcAft>
                <a:defRPr/>
              </a:pPr>
              <a:t>126</a:t>
            </a:fld>
            <a:endParaRPr lang="en-US" dirty="0" smtClean="0"/>
          </a:p>
        </p:txBody>
      </p:sp>
    </p:spTree>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Slide Image Placeholder 1"/>
          <p:cNvSpPr>
            <a:spLocks noGrp="1" noRot="1" noChangeAspect="1" noTextEdit="1"/>
          </p:cNvSpPr>
          <p:nvPr>
            <p:ph type="sldImg"/>
          </p:nvPr>
        </p:nvSpPr>
        <p:spPr bwMode="auto">
          <a:noFill/>
          <a:ln>
            <a:solidFill>
              <a:srgbClr val="000000"/>
            </a:solidFill>
            <a:miter lim="800000"/>
            <a:headEnd/>
            <a:tailEnd/>
          </a:ln>
        </p:spPr>
      </p:sp>
      <p:sp>
        <p:nvSpPr>
          <p:cNvPr id="8192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dirty="0" smtClean="0"/>
              <a:t>From and back 62</a:t>
            </a:r>
          </a:p>
        </p:txBody>
      </p:sp>
      <p:sp>
        <p:nvSpPr>
          <p:cNvPr id="6758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F25B170B-4643-4B7D-B386-898D5194A906}" type="slidenum">
              <a:rPr lang="en-US" smtClean="0"/>
              <a:pPr fontAlgn="base">
                <a:spcBef>
                  <a:spcPct val="0"/>
                </a:spcBef>
                <a:spcAft>
                  <a:spcPct val="0"/>
                </a:spcAft>
                <a:defRPr/>
              </a:pPr>
              <a:t>127</a:t>
            </a:fld>
            <a:endParaRPr lang="en-US" dirty="0" smtClean="0"/>
          </a:p>
        </p:txBody>
      </p:sp>
    </p:spTree>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Slide Image Placeholder 1"/>
          <p:cNvSpPr>
            <a:spLocks noGrp="1" noRot="1" noChangeAspect="1" noTextEdit="1"/>
          </p:cNvSpPr>
          <p:nvPr>
            <p:ph type="sldImg"/>
          </p:nvPr>
        </p:nvSpPr>
        <p:spPr bwMode="auto">
          <a:noFill/>
          <a:ln>
            <a:solidFill>
              <a:srgbClr val="000000"/>
            </a:solidFill>
            <a:miter lim="800000"/>
            <a:headEnd/>
            <a:tailEnd/>
          </a:ln>
        </p:spPr>
      </p:sp>
      <p:sp>
        <p:nvSpPr>
          <p:cNvPr id="8192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dirty="0" smtClean="0"/>
              <a:t>From and back 88</a:t>
            </a:r>
          </a:p>
        </p:txBody>
      </p:sp>
      <p:sp>
        <p:nvSpPr>
          <p:cNvPr id="6758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F25B170B-4643-4B7D-B386-898D5194A906}" type="slidenum">
              <a:rPr lang="en-US" smtClean="0"/>
              <a:pPr fontAlgn="base">
                <a:spcBef>
                  <a:spcPct val="0"/>
                </a:spcBef>
                <a:spcAft>
                  <a:spcPct val="0"/>
                </a:spcAft>
                <a:defRPr/>
              </a:pPr>
              <a:t>128</a:t>
            </a:fld>
            <a:endParaRPr lang="en-US" dirty="0" smtClean="0"/>
          </a:p>
        </p:txBody>
      </p:sp>
    </p:spTree>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Slide Image Placeholder 1"/>
          <p:cNvSpPr>
            <a:spLocks noGrp="1" noRot="1" noChangeAspect="1" noTextEdit="1"/>
          </p:cNvSpPr>
          <p:nvPr>
            <p:ph type="sldImg"/>
          </p:nvPr>
        </p:nvSpPr>
        <p:spPr bwMode="auto">
          <a:noFill/>
          <a:ln>
            <a:solidFill>
              <a:srgbClr val="000000"/>
            </a:solidFill>
            <a:miter lim="800000"/>
            <a:headEnd/>
            <a:tailEnd/>
          </a:ln>
        </p:spPr>
      </p:sp>
      <p:sp>
        <p:nvSpPr>
          <p:cNvPr id="8192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dirty="0" smtClean="0"/>
              <a:t>From</a:t>
            </a:r>
            <a:r>
              <a:rPr lang="en-US" baseline="0" dirty="0" smtClean="0"/>
              <a:t> and to 91</a:t>
            </a:r>
            <a:endParaRPr lang="en-US" dirty="0" smtClean="0"/>
          </a:p>
        </p:txBody>
      </p:sp>
      <p:sp>
        <p:nvSpPr>
          <p:cNvPr id="6758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F25B170B-4643-4B7D-B386-898D5194A906}" type="slidenum">
              <a:rPr lang="en-US" smtClean="0"/>
              <a:pPr fontAlgn="base">
                <a:spcBef>
                  <a:spcPct val="0"/>
                </a:spcBef>
                <a:spcAft>
                  <a:spcPct val="0"/>
                </a:spcAft>
                <a:defRPr/>
              </a:pPr>
              <a:t>129</a:t>
            </a:fld>
            <a:endParaRPr lang="en-US" dirty="0"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From 13    to 16</a:t>
            </a:r>
          </a:p>
          <a:p>
            <a:r>
              <a:rPr lang="en-US" dirty="0" smtClean="0"/>
              <a:t>Back done</a:t>
            </a:r>
            <a:endParaRPr lang="en-US" dirty="0"/>
          </a:p>
        </p:txBody>
      </p:sp>
      <p:sp>
        <p:nvSpPr>
          <p:cNvPr id="4" name="Slide Number Placeholder 3"/>
          <p:cNvSpPr>
            <a:spLocks noGrp="1"/>
          </p:cNvSpPr>
          <p:nvPr>
            <p:ph type="sldNum" sz="quarter" idx="10"/>
          </p:nvPr>
        </p:nvSpPr>
        <p:spPr/>
        <p:txBody>
          <a:bodyPr/>
          <a:lstStyle/>
          <a:p>
            <a:pPr>
              <a:defRPr/>
            </a:pPr>
            <a:fld id="{5D4DD341-086B-4034-9D5D-128209345AE4}" type="slidenum">
              <a:rPr lang="en-US" smtClean="0"/>
              <a:pPr>
                <a:defRPr/>
              </a:pPr>
              <a:t>13</a:t>
            </a:fld>
            <a:endParaRPr lang="en-US" dirty="0"/>
          </a:p>
        </p:txBody>
      </p:sp>
    </p:spTree>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Slide Image Placeholder 1"/>
          <p:cNvSpPr>
            <a:spLocks noGrp="1" noRot="1" noChangeAspect="1" noTextEdit="1"/>
          </p:cNvSpPr>
          <p:nvPr>
            <p:ph type="sldImg"/>
          </p:nvPr>
        </p:nvSpPr>
        <p:spPr bwMode="auto">
          <a:noFill/>
          <a:ln>
            <a:solidFill>
              <a:srgbClr val="000000"/>
            </a:solidFill>
            <a:miter lim="800000"/>
            <a:headEnd/>
            <a:tailEnd/>
          </a:ln>
        </p:spPr>
      </p:sp>
      <p:sp>
        <p:nvSpPr>
          <p:cNvPr id="8192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dirty="0" smtClean="0"/>
              <a:t>From</a:t>
            </a:r>
            <a:r>
              <a:rPr lang="en-US" baseline="0" dirty="0" smtClean="0"/>
              <a:t> and to 91</a:t>
            </a:r>
            <a:endParaRPr lang="en-US" dirty="0" smtClean="0"/>
          </a:p>
        </p:txBody>
      </p:sp>
      <p:sp>
        <p:nvSpPr>
          <p:cNvPr id="6758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F25B170B-4643-4B7D-B386-898D5194A906}" type="slidenum">
              <a:rPr lang="en-US" smtClean="0"/>
              <a:pPr fontAlgn="base">
                <a:spcBef>
                  <a:spcPct val="0"/>
                </a:spcBef>
                <a:spcAft>
                  <a:spcPct val="0"/>
                </a:spcAft>
                <a:defRPr/>
              </a:pPr>
              <a:t>130</a:t>
            </a:fld>
            <a:endParaRPr lang="en-US" dirty="0" smtClean="0"/>
          </a:p>
        </p:txBody>
      </p:sp>
    </p:spTree>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Slide Image Placeholder 1"/>
          <p:cNvSpPr>
            <a:spLocks noGrp="1" noRot="1" noChangeAspect="1" noTextEdit="1"/>
          </p:cNvSpPr>
          <p:nvPr>
            <p:ph type="sldImg"/>
          </p:nvPr>
        </p:nvSpPr>
        <p:spPr bwMode="auto">
          <a:noFill/>
          <a:ln>
            <a:solidFill>
              <a:srgbClr val="000000"/>
            </a:solidFill>
            <a:miter lim="800000"/>
            <a:headEnd/>
            <a:tailEnd/>
          </a:ln>
        </p:spPr>
      </p:sp>
      <p:sp>
        <p:nvSpPr>
          <p:cNvPr id="8192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dirty="0" smtClean="0"/>
              <a:t>From 4</a:t>
            </a:r>
          </a:p>
          <a:p>
            <a:pPr eaLnBrk="1" hangingPunct="1">
              <a:spcBef>
                <a:spcPct val="0"/>
              </a:spcBef>
            </a:pPr>
            <a:r>
              <a:rPr lang="en-US" dirty="0" smtClean="0"/>
              <a:t>Back done</a:t>
            </a:r>
          </a:p>
          <a:p>
            <a:pPr eaLnBrk="1" hangingPunct="1">
              <a:spcBef>
                <a:spcPct val="0"/>
              </a:spcBef>
            </a:pPr>
            <a:endParaRPr lang="en-US" dirty="0" smtClean="0"/>
          </a:p>
        </p:txBody>
      </p:sp>
      <p:sp>
        <p:nvSpPr>
          <p:cNvPr id="6758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F25B170B-4643-4B7D-B386-898D5194A906}" type="slidenum">
              <a:rPr lang="en-US" smtClean="0"/>
              <a:pPr fontAlgn="base">
                <a:spcBef>
                  <a:spcPct val="0"/>
                </a:spcBef>
                <a:spcAft>
                  <a:spcPct val="0"/>
                </a:spcAft>
                <a:defRPr/>
              </a:pPr>
              <a:t>131</a:t>
            </a:fld>
            <a:endParaRPr lang="en-US" dirty="0" smtClean="0"/>
          </a:p>
        </p:txBody>
      </p:sp>
    </p:spTree>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Slide Image Placeholder 1"/>
          <p:cNvSpPr>
            <a:spLocks noGrp="1" noRot="1" noChangeAspect="1" noTextEdit="1"/>
          </p:cNvSpPr>
          <p:nvPr>
            <p:ph type="sldImg"/>
          </p:nvPr>
        </p:nvSpPr>
        <p:spPr bwMode="auto">
          <a:noFill/>
          <a:ln>
            <a:solidFill>
              <a:srgbClr val="000000"/>
            </a:solidFill>
            <a:miter lim="800000"/>
            <a:headEnd/>
            <a:tailEnd/>
          </a:ln>
        </p:spPr>
      </p:sp>
      <p:sp>
        <p:nvSpPr>
          <p:cNvPr id="8192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dirty="0" smtClean="0"/>
              <a:t>Back last</a:t>
            </a:r>
            <a:r>
              <a:rPr lang="en-US" baseline="0" dirty="0" smtClean="0"/>
              <a:t> view</a:t>
            </a:r>
            <a:endParaRPr lang="en-US" dirty="0" smtClean="0"/>
          </a:p>
        </p:txBody>
      </p:sp>
      <p:sp>
        <p:nvSpPr>
          <p:cNvPr id="6758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F25B170B-4643-4B7D-B386-898D5194A906}" type="slidenum">
              <a:rPr lang="en-US" smtClean="0"/>
              <a:pPr fontAlgn="base">
                <a:spcBef>
                  <a:spcPct val="0"/>
                </a:spcBef>
                <a:spcAft>
                  <a:spcPct val="0"/>
                </a:spcAft>
                <a:defRPr/>
              </a:pPr>
              <a:t>132</a:t>
            </a:fld>
            <a:endParaRPr lang="en-US" dirty="0" smtClean="0"/>
          </a:p>
        </p:txBody>
      </p:sp>
    </p:spTree>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Slide Image Placeholder 1"/>
          <p:cNvSpPr>
            <a:spLocks noGrp="1" noRot="1" noChangeAspect="1" noTextEdit="1"/>
          </p:cNvSpPr>
          <p:nvPr>
            <p:ph type="sldImg"/>
          </p:nvPr>
        </p:nvSpPr>
        <p:spPr bwMode="auto">
          <a:noFill/>
          <a:ln>
            <a:solidFill>
              <a:srgbClr val="000000"/>
            </a:solidFill>
            <a:miter lim="800000"/>
            <a:headEnd/>
            <a:tailEnd/>
          </a:ln>
        </p:spPr>
      </p:sp>
      <p:sp>
        <p:nvSpPr>
          <p:cNvPr id="8192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dirty="0" smtClean="0"/>
          </a:p>
        </p:txBody>
      </p:sp>
      <p:sp>
        <p:nvSpPr>
          <p:cNvPr id="6758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F25B170B-4643-4B7D-B386-898D5194A906}" type="slidenum">
              <a:rPr lang="en-US" smtClean="0"/>
              <a:pPr fontAlgn="base">
                <a:spcBef>
                  <a:spcPct val="0"/>
                </a:spcBef>
                <a:spcAft>
                  <a:spcPct val="0"/>
                </a:spcAft>
                <a:defRPr/>
              </a:pPr>
              <a:t>133</a:t>
            </a:fld>
            <a:endParaRPr lang="en-US" dirty="0" smtClean="0"/>
          </a:p>
        </p:txBody>
      </p:sp>
    </p:spTree>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Slide Image Placeholder 1"/>
          <p:cNvSpPr>
            <a:spLocks noGrp="1" noRot="1" noChangeAspect="1" noTextEdit="1"/>
          </p:cNvSpPr>
          <p:nvPr>
            <p:ph type="sldImg"/>
          </p:nvPr>
        </p:nvSpPr>
        <p:spPr bwMode="auto">
          <a:noFill/>
          <a:ln>
            <a:solidFill>
              <a:srgbClr val="000000"/>
            </a:solidFill>
            <a:miter lim="800000"/>
            <a:headEnd/>
            <a:tailEnd/>
          </a:ln>
        </p:spPr>
      </p:sp>
      <p:sp>
        <p:nvSpPr>
          <p:cNvPr id="8192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dirty="0" smtClean="0"/>
          </a:p>
        </p:txBody>
      </p:sp>
      <p:sp>
        <p:nvSpPr>
          <p:cNvPr id="6758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F25B170B-4643-4B7D-B386-898D5194A906}" type="slidenum">
              <a:rPr lang="en-US" smtClean="0"/>
              <a:pPr fontAlgn="base">
                <a:spcBef>
                  <a:spcPct val="0"/>
                </a:spcBef>
                <a:spcAft>
                  <a:spcPct val="0"/>
                </a:spcAft>
                <a:defRPr/>
              </a:pPr>
              <a:t>134</a:t>
            </a:fld>
            <a:endParaRPr lang="en-US" dirty="0" smtClean="0"/>
          </a:p>
        </p:txBody>
      </p:sp>
    </p:spTree>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Slide Image Placeholder 1"/>
          <p:cNvSpPr>
            <a:spLocks noGrp="1" noRot="1" noChangeAspect="1" noTextEdit="1"/>
          </p:cNvSpPr>
          <p:nvPr>
            <p:ph type="sldImg"/>
          </p:nvPr>
        </p:nvSpPr>
        <p:spPr bwMode="auto">
          <a:noFill/>
          <a:ln>
            <a:solidFill>
              <a:srgbClr val="000000"/>
            </a:solidFill>
            <a:miter lim="800000"/>
            <a:headEnd/>
            <a:tailEnd/>
          </a:ln>
        </p:spPr>
      </p:sp>
      <p:sp>
        <p:nvSpPr>
          <p:cNvPr id="8192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dirty="0" smtClean="0"/>
          </a:p>
        </p:txBody>
      </p:sp>
      <p:sp>
        <p:nvSpPr>
          <p:cNvPr id="6758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F25B170B-4643-4B7D-B386-898D5194A906}" type="slidenum">
              <a:rPr lang="en-US" smtClean="0"/>
              <a:pPr fontAlgn="base">
                <a:spcBef>
                  <a:spcPct val="0"/>
                </a:spcBef>
                <a:spcAft>
                  <a:spcPct val="0"/>
                </a:spcAft>
                <a:defRPr/>
              </a:pPr>
              <a:t>135</a:t>
            </a:fld>
            <a:endParaRPr lang="en-US" dirty="0" smtClean="0"/>
          </a:p>
        </p:txBody>
      </p:sp>
    </p:spTree>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Slide Image Placeholder 1"/>
          <p:cNvSpPr>
            <a:spLocks noGrp="1" noRot="1" noChangeAspect="1" noTextEdit="1"/>
          </p:cNvSpPr>
          <p:nvPr>
            <p:ph type="sldImg"/>
          </p:nvPr>
        </p:nvSpPr>
        <p:spPr bwMode="auto">
          <a:noFill/>
          <a:ln>
            <a:solidFill>
              <a:srgbClr val="000000"/>
            </a:solidFill>
            <a:miter lim="800000"/>
            <a:headEnd/>
            <a:tailEnd/>
          </a:ln>
        </p:spPr>
      </p:sp>
      <p:sp>
        <p:nvSpPr>
          <p:cNvPr id="8192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dirty="0" smtClean="0"/>
          </a:p>
        </p:txBody>
      </p:sp>
      <p:sp>
        <p:nvSpPr>
          <p:cNvPr id="6758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F25B170B-4643-4B7D-B386-898D5194A906}" type="slidenum">
              <a:rPr lang="en-US" smtClean="0"/>
              <a:pPr fontAlgn="base">
                <a:spcBef>
                  <a:spcPct val="0"/>
                </a:spcBef>
                <a:spcAft>
                  <a:spcPct val="0"/>
                </a:spcAft>
                <a:defRPr/>
              </a:pPr>
              <a:t>136</a:t>
            </a:fld>
            <a:endParaRPr lang="en-US" dirty="0" smtClean="0"/>
          </a:p>
        </p:txBody>
      </p:sp>
    </p:spTree>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Slide Image Placeholder 1"/>
          <p:cNvSpPr>
            <a:spLocks noGrp="1" noRot="1" noChangeAspect="1" noTextEdit="1"/>
          </p:cNvSpPr>
          <p:nvPr>
            <p:ph type="sldImg"/>
          </p:nvPr>
        </p:nvSpPr>
        <p:spPr bwMode="auto">
          <a:noFill/>
          <a:ln>
            <a:solidFill>
              <a:srgbClr val="000000"/>
            </a:solidFill>
            <a:miter lim="800000"/>
            <a:headEnd/>
            <a:tailEnd/>
          </a:ln>
        </p:spPr>
      </p:sp>
      <p:sp>
        <p:nvSpPr>
          <p:cNvPr id="8192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dirty="0" smtClean="0"/>
              <a:t>From 4</a:t>
            </a:r>
          </a:p>
          <a:p>
            <a:pPr eaLnBrk="1" hangingPunct="1">
              <a:spcBef>
                <a:spcPct val="0"/>
              </a:spcBef>
            </a:pPr>
            <a:r>
              <a:rPr lang="en-US" dirty="0" smtClean="0"/>
              <a:t>Back done</a:t>
            </a:r>
          </a:p>
          <a:p>
            <a:pPr eaLnBrk="1" hangingPunct="1">
              <a:spcBef>
                <a:spcPct val="0"/>
              </a:spcBef>
            </a:pPr>
            <a:endParaRPr lang="en-US" dirty="0" smtClean="0"/>
          </a:p>
        </p:txBody>
      </p:sp>
      <p:sp>
        <p:nvSpPr>
          <p:cNvPr id="6758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F25B170B-4643-4B7D-B386-898D5194A906}" type="slidenum">
              <a:rPr lang="en-US" smtClean="0"/>
              <a:pPr fontAlgn="base">
                <a:spcBef>
                  <a:spcPct val="0"/>
                </a:spcBef>
                <a:spcAft>
                  <a:spcPct val="0"/>
                </a:spcAft>
                <a:defRPr/>
              </a:pPr>
              <a:t>137</a:t>
            </a:fld>
            <a:endParaRPr lang="en-US" dirty="0" smtClean="0"/>
          </a:p>
        </p:txBody>
      </p:sp>
    </p:spTree>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Slide Image Placeholder 1"/>
          <p:cNvSpPr>
            <a:spLocks noGrp="1" noRot="1" noChangeAspect="1" noTextEdit="1"/>
          </p:cNvSpPr>
          <p:nvPr>
            <p:ph type="sldImg"/>
          </p:nvPr>
        </p:nvSpPr>
        <p:spPr bwMode="auto">
          <a:noFill/>
          <a:ln>
            <a:solidFill>
              <a:srgbClr val="000000"/>
            </a:solidFill>
            <a:miter lim="800000"/>
            <a:headEnd/>
            <a:tailEnd/>
          </a:ln>
        </p:spPr>
      </p:sp>
      <p:sp>
        <p:nvSpPr>
          <p:cNvPr id="8192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dirty="0" smtClean="0"/>
              <a:t>Back last</a:t>
            </a:r>
            <a:r>
              <a:rPr lang="en-US" baseline="0" dirty="0" smtClean="0"/>
              <a:t> view</a:t>
            </a:r>
            <a:endParaRPr lang="en-US" dirty="0" smtClean="0"/>
          </a:p>
        </p:txBody>
      </p:sp>
      <p:sp>
        <p:nvSpPr>
          <p:cNvPr id="6758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F25B170B-4643-4B7D-B386-898D5194A906}" type="slidenum">
              <a:rPr lang="en-US" smtClean="0"/>
              <a:pPr fontAlgn="base">
                <a:spcBef>
                  <a:spcPct val="0"/>
                </a:spcBef>
                <a:spcAft>
                  <a:spcPct val="0"/>
                </a:spcAft>
                <a:defRPr/>
              </a:pPr>
              <a:t>138</a:t>
            </a:fld>
            <a:endParaRPr lang="en-US" dirty="0" smtClean="0"/>
          </a:p>
        </p:txBody>
      </p:sp>
    </p:spTree>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Slide Image Placeholder 1"/>
          <p:cNvSpPr>
            <a:spLocks noGrp="1" noRot="1" noChangeAspect="1" noTextEdit="1"/>
          </p:cNvSpPr>
          <p:nvPr>
            <p:ph type="sldImg"/>
          </p:nvPr>
        </p:nvSpPr>
        <p:spPr bwMode="auto">
          <a:noFill/>
          <a:ln>
            <a:solidFill>
              <a:srgbClr val="000000"/>
            </a:solidFill>
            <a:miter lim="800000"/>
            <a:headEnd/>
            <a:tailEnd/>
          </a:ln>
        </p:spPr>
      </p:sp>
      <p:sp>
        <p:nvSpPr>
          <p:cNvPr id="8192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dirty="0" smtClean="0"/>
          </a:p>
        </p:txBody>
      </p:sp>
      <p:sp>
        <p:nvSpPr>
          <p:cNvPr id="6758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F25B170B-4643-4B7D-B386-898D5194A906}" type="slidenum">
              <a:rPr lang="en-US" smtClean="0"/>
              <a:pPr fontAlgn="base">
                <a:spcBef>
                  <a:spcPct val="0"/>
                </a:spcBef>
                <a:spcAft>
                  <a:spcPct val="0"/>
                </a:spcAft>
                <a:defRPr/>
              </a:pPr>
              <a:t>139</a:t>
            </a:fld>
            <a:endParaRPr lang="en-US" dirty="0"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From 13    to 16</a:t>
            </a:r>
          </a:p>
          <a:p>
            <a:r>
              <a:rPr lang="en-US" dirty="0" smtClean="0"/>
              <a:t>Back done</a:t>
            </a:r>
            <a:endParaRPr lang="en-US" dirty="0"/>
          </a:p>
        </p:txBody>
      </p:sp>
      <p:sp>
        <p:nvSpPr>
          <p:cNvPr id="4" name="Slide Number Placeholder 3"/>
          <p:cNvSpPr>
            <a:spLocks noGrp="1"/>
          </p:cNvSpPr>
          <p:nvPr>
            <p:ph type="sldNum" sz="quarter" idx="10"/>
          </p:nvPr>
        </p:nvSpPr>
        <p:spPr/>
        <p:txBody>
          <a:bodyPr/>
          <a:lstStyle/>
          <a:p>
            <a:pPr>
              <a:defRPr/>
            </a:pPr>
            <a:fld id="{5D4DD341-086B-4034-9D5D-128209345AE4}" type="slidenum">
              <a:rPr lang="en-US" smtClean="0"/>
              <a:pPr>
                <a:defRPr/>
              </a:pPr>
              <a:t>14</a:t>
            </a:fld>
            <a:endParaRPr lang="en-US" dirty="0"/>
          </a:p>
        </p:txBody>
      </p:sp>
    </p:spTree>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Slide Image Placeholder 1"/>
          <p:cNvSpPr>
            <a:spLocks noGrp="1" noRot="1" noChangeAspect="1" noTextEdit="1"/>
          </p:cNvSpPr>
          <p:nvPr>
            <p:ph type="sldImg"/>
          </p:nvPr>
        </p:nvSpPr>
        <p:spPr bwMode="auto">
          <a:noFill/>
          <a:ln>
            <a:solidFill>
              <a:srgbClr val="000000"/>
            </a:solidFill>
            <a:miter lim="800000"/>
            <a:headEnd/>
            <a:tailEnd/>
          </a:ln>
        </p:spPr>
      </p:sp>
      <p:sp>
        <p:nvSpPr>
          <p:cNvPr id="8192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dirty="0" smtClean="0"/>
          </a:p>
        </p:txBody>
      </p:sp>
      <p:sp>
        <p:nvSpPr>
          <p:cNvPr id="6758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F25B170B-4643-4B7D-B386-898D5194A906}" type="slidenum">
              <a:rPr lang="en-US" smtClean="0"/>
              <a:pPr fontAlgn="base">
                <a:spcBef>
                  <a:spcPct val="0"/>
                </a:spcBef>
                <a:spcAft>
                  <a:spcPct val="0"/>
                </a:spcAft>
                <a:defRPr/>
              </a:pPr>
              <a:t>140</a:t>
            </a:fld>
            <a:endParaRPr lang="en-US" dirty="0" smtClean="0"/>
          </a:p>
        </p:txBody>
      </p:sp>
    </p:spTree>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Slide Image Placeholder 1"/>
          <p:cNvSpPr>
            <a:spLocks noGrp="1" noRot="1" noChangeAspect="1" noTextEdit="1"/>
          </p:cNvSpPr>
          <p:nvPr>
            <p:ph type="sldImg"/>
          </p:nvPr>
        </p:nvSpPr>
        <p:spPr bwMode="auto">
          <a:noFill/>
          <a:ln>
            <a:solidFill>
              <a:srgbClr val="000000"/>
            </a:solidFill>
            <a:miter lim="800000"/>
            <a:headEnd/>
            <a:tailEnd/>
          </a:ln>
        </p:spPr>
      </p:sp>
      <p:sp>
        <p:nvSpPr>
          <p:cNvPr id="8192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dirty="0" smtClean="0"/>
          </a:p>
        </p:txBody>
      </p:sp>
      <p:sp>
        <p:nvSpPr>
          <p:cNvPr id="6758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F25B170B-4643-4B7D-B386-898D5194A906}" type="slidenum">
              <a:rPr lang="en-US" smtClean="0"/>
              <a:pPr fontAlgn="base">
                <a:spcBef>
                  <a:spcPct val="0"/>
                </a:spcBef>
                <a:spcAft>
                  <a:spcPct val="0"/>
                </a:spcAft>
                <a:defRPr/>
              </a:pPr>
              <a:t>141</a:t>
            </a:fld>
            <a:endParaRPr lang="en-US" dirty="0" smtClean="0"/>
          </a:p>
        </p:txBody>
      </p:sp>
    </p:spTree>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Slide Image Placeholder 1"/>
          <p:cNvSpPr>
            <a:spLocks noGrp="1" noRot="1" noChangeAspect="1" noTextEdit="1"/>
          </p:cNvSpPr>
          <p:nvPr>
            <p:ph type="sldImg"/>
          </p:nvPr>
        </p:nvSpPr>
        <p:spPr bwMode="auto">
          <a:noFill/>
          <a:ln>
            <a:solidFill>
              <a:srgbClr val="000000"/>
            </a:solidFill>
            <a:miter lim="800000"/>
            <a:headEnd/>
            <a:tailEnd/>
          </a:ln>
        </p:spPr>
      </p:sp>
      <p:sp>
        <p:nvSpPr>
          <p:cNvPr id="8192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dirty="0" smtClean="0"/>
          </a:p>
        </p:txBody>
      </p:sp>
      <p:sp>
        <p:nvSpPr>
          <p:cNvPr id="6758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F25B170B-4643-4B7D-B386-898D5194A906}" type="slidenum">
              <a:rPr lang="en-US" smtClean="0"/>
              <a:pPr fontAlgn="base">
                <a:spcBef>
                  <a:spcPct val="0"/>
                </a:spcBef>
                <a:spcAft>
                  <a:spcPct val="0"/>
                </a:spcAft>
                <a:defRPr/>
              </a:pPr>
              <a:t>142</a:t>
            </a:fld>
            <a:endParaRPr lang="en-US" dirty="0" smtClean="0"/>
          </a:p>
        </p:txBody>
      </p:sp>
    </p:spTree>
  </p:cSld>
  <p:clrMapOvr>
    <a:masterClrMapping/>
  </p:clrMapOvr>
</p:notes>
</file>

<file path=ppt/notesSlides/notesSlide1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Slide Image Placeholder 1"/>
          <p:cNvSpPr>
            <a:spLocks noGrp="1" noRot="1" noChangeAspect="1" noTextEdit="1"/>
          </p:cNvSpPr>
          <p:nvPr>
            <p:ph type="sldImg"/>
          </p:nvPr>
        </p:nvSpPr>
        <p:spPr bwMode="auto">
          <a:noFill/>
          <a:ln>
            <a:solidFill>
              <a:srgbClr val="000000"/>
            </a:solidFill>
            <a:miter lim="800000"/>
            <a:headEnd/>
            <a:tailEnd/>
          </a:ln>
        </p:spPr>
      </p:sp>
      <p:sp>
        <p:nvSpPr>
          <p:cNvPr id="8192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dirty="0" smtClean="0"/>
          </a:p>
        </p:txBody>
      </p:sp>
      <p:sp>
        <p:nvSpPr>
          <p:cNvPr id="6758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F25B170B-4643-4B7D-B386-898D5194A906}" type="slidenum">
              <a:rPr lang="en-US" smtClean="0"/>
              <a:pPr fontAlgn="base">
                <a:spcBef>
                  <a:spcPct val="0"/>
                </a:spcBef>
                <a:spcAft>
                  <a:spcPct val="0"/>
                </a:spcAft>
                <a:defRPr/>
              </a:pPr>
              <a:t>143</a:t>
            </a:fld>
            <a:endParaRPr lang="en-US" dirty="0"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From 14,15   wrong to 18   right to 17</a:t>
            </a:r>
          </a:p>
          <a:p>
            <a:r>
              <a:rPr lang="en-US" dirty="0" smtClean="0"/>
              <a:t>Back last view</a:t>
            </a:r>
            <a:endParaRPr lang="en-US" dirty="0"/>
          </a:p>
        </p:txBody>
      </p:sp>
      <p:sp>
        <p:nvSpPr>
          <p:cNvPr id="4" name="Slide Number Placeholder 3"/>
          <p:cNvSpPr>
            <a:spLocks noGrp="1"/>
          </p:cNvSpPr>
          <p:nvPr>
            <p:ph type="sldNum" sz="quarter" idx="10"/>
          </p:nvPr>
        </p:nvSpPr>
        <p:spPr/>
        <p:txBody>
          <a:bodyPr/>
          <a:lstStyle/>
          <a:p>
            <a:pPr>
              <a:defRPr/>
            </a:pPr>
            <a:fld id="{5D4DD341-086B-4034-9D5D-128209345AE4}" type="slidenum">
              <a:rPr lang="en-US" smtClean="0"/>
              <a:pPr>
                <a:defRPr/>
              </a:pPr>
              <a:t>15</a:t>
            </a:fld>
            <a:endParaRPr 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From 16  to 19</a:t>
            </a:r>
          </a:p>
          <a:p>
            <a:r>
              <a:rPr lang="en-US" dirty="0" smtClean="0"/>
              <a:t>Back</a:t>
            </a:r>
            <a:r>
              <a:rPr lang="en-US" baseline="0" dirty="0" smtClean="0"/>
              <a:t> done</a:t>
            </a:r>
            <a:endParaRPr lang="en-US" dirty="0" smtClean="0"/>
          </a:p>
        </p:txBody>
      </p:sp>
      <p:sp>
        <p:nvSpPr>
          <p:cNvPr id="4" name="Slide Number Placeholder 3"/>
          <p:cNvSpPr>
            <a:spLocks noGrp="1"/>
          </p:cNvSpPr>
          <p:nvPr>
            <p:ph type="sldNum" sz="quarter" idx="10"/>
          </p:nvPr>
        </p:nvSpPr>
        <p:spPr/>
        <p:txBody>
          <a:bodyPr/>
          <a:lstStyle/>
          <a:p>
            <a:pPr>
              <a:defRPr/>
            </a:pPr>
            <a:fld id="{5D4DD341-086B-4034-9D5D-128209345AE4}" type="slidenum">
              <a:rPr lang="en-US" smtClean="0"/>
              <a:pPr>
                <a:defRPr/>
              </a:pPr>
              <a:t>16</a:t>
            </a:fld>
            <a:endParaRPr 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From 16    to 19</a:t>
            </a:r>
          </a:p>
          <a:p>
            <a:r>
              <a:rPr lang="en-US" dirty="0" smtClean="0"/>
              <a:t>Back done</a:t>
            </a:r>
            <a:endParaRPr lang="en-US" dirty="0"/>
          </a:p>
        </p:txBody>
      </p:sp>
      <p:sp>
        <p:nvSpPr>
          <p:cNvPr id="4" name="Slide Number Placeholder 3"/>
          <p:cNvSpPr>
            <a:spLocks noGrp="1"/>
          </p:cNvSpPr>
          <p:nvPr>
            <p:ph type="sldNum" sz="quarter" idx="10"/>
          </p:nvPr>
        </p:nvSpPr>
        <p:spPr/>
        <p:txBody>
          <a:bodyPr/>
          <a:lstStyle/>
          <a:p>
            <a:pPr>
              <a:defRPr/>
            </a:pPr>
            <a:fld id="{5D4DD341-086B-4034-9D5D-128209345AE4}" type="slidenum">
              <a:rPr lang="en-US" smtClean="0"/>
              <a:pPr>
                <a:defRPr/>
              </a:pPr>
              <a:t>17</a:t>
            </a:fld>
            <a:endParaRPr 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From 17,18    to 20</a:t>
            </a:r>
          </a:p>
          <a:p>
            <a:r>
              <a:rPr lang="en-US" dirty="0" smtClean="0"/>
              <a:t>Back last view</a:t>
            </a:r>
            <a:endParaRPr lang="en-US" dirty="0"/>
          </a:p>
        </p:txBody>
      </p:sp>
      <p:sp>
        <p:nvSpPr>
          <p:cNvPr id="4" name="Slide Number Placeholder 3"/>
          <p:cNvSpPr>
            <a:spLocks noGrp="1"/>
          </p:cNvSpPr>
          <p:nvPr>
            <p:ph type="sldNum" sz="quarter" idx="10"/>
          </p:nvPr>
        </p:nvSpPr>
        <p:spPr/>
        <p:txBody>
          <a:bodyPr/>
          <a:lstStyle/>
          <a:p>
            <a:pPr>
              <a:defRPr/>
            </a:pPr>
            <a:fld id="{5D4DD341-086B-4034-9D5D-128209345AE4}" type="slidenum">
              <a:rPr lang="en-US" smtClean="0"/>
              <a:pPr>
                <a:defRPr/>
              </a:pPr>
              <a:t>18</a:t>
            </a:fld>
            <a:endParaRPr 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From 19</a:t>
            </a:r>
            <a:r>
              <a:rPr lang="en-US" baseline="0" dirty="0" smtClean="0"/>
              <a:t>   add months button to 21</a:t>
            </a:r>
          </a:p>
          <a:p>
            <a:r>
              <a:rPr lang="en-US" baseline="0" dirty="0" smtClean="0"/>
              <a:t>Back done</a:t>
            </a:r>
            <a:endParaRPr lang="en-US" dirty="0"/>
          </a:p>
        </p:txBody>
      </p:sp>
      <p:sp>
        <p:nvSpPr>
          <p:cNvPr id="4" name="Slide Number Placeholder 3"/>
          <p:cNvSpPr>
            <a:spLocks noGrp="1"/>
          </p:cNvSpPr>
          <p:nvPr>
            <p:ph type="sldNum" sz="quarter" idx="10"/>
          </p:nvPr>
        </p:nvSpPr>
        <p:spPr/>
        <p:txBody>
          <a:bodyPr/>
          <a:lstStyle/>
          <a:p>
            <a:pPr>
              <a:defRPr/>
            </a:pPr>
            <a:fld id="{5D4DD341-086B-4034-9D5D-128209345AE4}" type="slidenum">
              <a:rPr lang="en-US" smtClean="0"/>
              <a:pPr>
                <a:defRPr/>
              </a:pPr>
              <a:t>19</a:t>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What is est to 79</a:t>
            </a:r>
            <a:endParaRPr lang="en-US" dirty="0"/>
          </a:p>
        </p:txBody>
      </p:sp>
      <p:sp>
        <p:nvSpPr>
          <p:cNvPr id="4" name="Slide Number Placeholder 3"/>
          <p:cNvSpPr>
            <a:spLocks noGrp="1"/>
          </p:cNvSpPr>
          <p:nvPr>
            <p:ph type="sldNum" sz="quarter" idx="10"/>
          </p:nvPr>
        </p:nvSpPr>
        <p:spPr/>
        <p:txBody>
          <a:bodyPr/>
          <a:lstStyle/>
          <a:p>
            <a:pPr>
              <a:defRPr/>
            </a:pPr>
            <a:fld id="{5D4DD341-086B-4034-9D5D-128209345AE4}" type="slidenum">
              <a:rPr lang="en-US" smtClean="0"/>
              <a:pPr>
                <a:defRPr/>
              </a:pPr>
              <a:t>2</a:t>
            </a:fld>
            <a:endParaRPr 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From 20     </a:t>
            </a:r>
            <a:r>
              <a:rPr lang="en-US" baseline="0" dirty="0" smtClean="0"/>
              <a:t> line graph button to 22</a:t>
            </a:r>
          </a:p>
          <a:p>
            <a:r>
              <a:rPr lang="en-US" baseline="0" dirty="0" smtClean="0"/>
              <a:t>Back done</a:t>
            </a:r>
            <a:endParaRPr lang="en-US" dirty="0"/>
          </a:p>
        </p:txBody>
      </p:sp>
      <p:sp>
        <p:nvSpPr>
          <p:cNvPr id="4" name="Slide Number Placeholder 3"/>
          <p:cNvSpPr>
            <a:spLocks noGrp="1"/>
          </p:cNvSpPr>
          <p:nvPr>
            <p:ph type="sldNum" sz="quarter" idx="10"/>
          </p:nvPr>
        </p:nvSpPr>
        <p:spPr/>
        <p:txBody>
          <a:bodyPr/>
          <a:lstStyle/>
          <a:p>
            <a:pPr>
              <a:defRPr/>
            </a:pPr>
            <a:fld id="{5D4DD341-086B-4034-9D5D-128209345AE4}" type="slidenum">
              <a:rPr lang="en-US" smtClean="0"/>
              <a:pPr>
                <a:defRPr/>
              </a:pPr>
              <a:t>20</a:t>
            </a:fld>
            <a:endParaRPr 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From 20     </a:t>
            </a:r>
            <a:r>
              <a:rPr lang="en-US" baseline="0" dirty="0" smtClean="0"/>
              <a:t> line graph button to 22</a:t>
            </a:r>
          </a:p>
          <a:p>
            <a:r>
              <a:rPr lang="en-US" baseline="0" dirty="0" smtClean="0"/>
              <a:t>Back done</a:t>
            </a:r>
            <a:endParaRPr lang="en-US" dirty="0"/>
          </a:p>
        </p:txBody>
      </p:sp>
      <p:sp>
        <p:nvSpPr>
          <p:cNvPr id="4" name="Slide Number Placeholder 3"/>
          <p:cNvSpPr>
            <a:spLocks noGrp="1"/>
          </p:cNvSpPr>
          <p:nvPr>
            <p:ph type="sldNum" sz="quarter" idx="10"/>
          </p:nvPr>
        </p:nvSpPr>
        <p:spPr/>
        <p:txBody>
          <a:bodyPr/>
          <a:lstStyle/>
          <a:p>
            <a:pPr>
              <a:defRPr/>
            </a:pPr>
            <a:fld id="{5D4DD341-086B-4034-9D5D-128209345AE4}" type="slidenum">
              <a:rPr lang="en-US" smtClean="0"/>
              <a:pPr>
                <a:defRPr/>
              </a:pPr>
              <a:t>21</a:t>
            </a:fld>
            <a:endParaRPr 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From 20     </a:t>
            </a:r>
            <a:r>
              <a:rPr lang="en-US" baseline="0" dirty="0" smtClean="0"/>
              <a:t> line graph button to 22</a:t>
            </a:r>
          </a:p>
          <a:p>
            <a:r>
              <a:rPr lang="en-US" baseline="0" dirty="0" smtClean="0"/>
              <a:t>Back done</a:t>
            </a:r>
            <a:endParaRPr lang="en-US" dirty="0"/>
          </a:p>
        </p:txBody>
      </p:sp>
      <p:sp>
        <p:nvSpPr>
          <p:cNvPr id="4" name="Slide Number Placeholder 3"/>
          <p:cNvSpPr>
            <a:spLocks noGrp="1"/>
          </p:cNvSpPr>
          <p:nvPr>
            <p:ph type="sldNum" sz="quarter" idx="10"/>
          </p:nvPr>
        </p:nvSpPr>
        <p:spPr/>
        <p:txBody>
          <a:bodyPr/>
          <a:lstStyle/>
          <a:p>
            <a:pPr>
              <a:defRPr/>
            </a:pPr>
            <a:fld id="{5D4DD341-086B-4034-9D5D-128209345AE4}" type="slidenum">
              <a:rPr lang="en-US" smtClean="0"/>
              <a:pPr>
                <a:defRPr/>
              </a:pPr>
              <a:t>22</a:t>
            </a:fld>
            <a:endParaRPr 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From 21    to 25</a:t>
            </a:r>
          </a:p>
          <a:p>
            <a:r>
              <a:rPr lang="en-US" dirty="0" smtClean="0"/>
              <a:t>Back to</a:t>
            </a:r>
            <a:r>
              <a:rPr lang="en-US" baseline="0" dirty="0" smtClean="0"/>
              <a:t> 21</a:t>
            </a:r>
            <a:endParaRPr lang="en-US" dirty="0"/>
          </a:p>
        </p:txBody>
      </p:sp>
      <p:sp>
        <p:nvSpPr>
          <p:cNvPr id="4" name="Slide Number Placeholder 3"/>
          <p:cNvSpPr>
            <a:spLocks noGrp="1"/>
          </p:cNvSpPr>
          <p:nvPr>
            <p:ph type="sldNum" sz="quarter" idx="10"/>
          </p:nvPr>
        </p:nvSpPr>
        <p:spPr/>
        <p:txBody>
          <a:bodyPr/>
          <a:lstStyle/>
          <a:p>
            <a:pPr>
              <a:defRPr/>
            </a:pPr>
            <a:fld id="{5D4DD341-086B-4034-9D5D-128209345AE4}" type="slidenum">
              <a:rPr lang="en-US" smtClean="0"/>
              <a:pPr>
                <a:defRPr/>
              </a:pPr>
              <a:t>23</a:t>
            </a:fld>
            <a:endParaRPr 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From 21    mussel</a:t>
            </a:r>
            <a:r>
              <a:rPr lang="en-US" baseline="0" dirty="0" smtClean="0"/>
              <a:t> level button to</a:t>
            </a:r>
            <a:r>
              <a:rPr lang="en-US" dirty="0" smtClean="0"/>
              <a:t> 23</a:t>
            </a:r>
          </a:p>
          <a:p>
            <a:r>
              <a:rPr lang="en-US" dirty="0" smtClean="0"/>
              <a:t>Back to</a:t>
            </a:r>
            <a:r>
              <a:rPr lang="en-US" baseline="0" dirty="0" smtClean="0"/>
              <a:t> 21</a:t>
            </a:r>
            <a:endParaRPr lang="en-US" dirty="0"/>
          </a:p>
        </p:txBody>
      </p:sp>
      <p:sp>
        <p:nvSpPr>
          <p:cNvPr id="4" name="Slide Number Placeholder 3"/>
          <p:cNvSpPr>
            <a:spLocks noGrp="1"/>
          </p:cNvSpPr>
          <p:nvPr>
            <p:ph type="sldNum" sz="quarter" idx="10"/>
          </p:nvPr>
        </p:nvSpPr>
        <p:spPr/>
        <p:txBody>
          <a:bodyPr/>
          <a:lstStyle/>
          <a:p>
            <a:pPr>
              <a:defRPr/>
            </a:pPr>
            <a:fld id="{5D4DD341-086B-4034-9D5D-128209345AE4}" type="slidenum">
              <a:rPr lang="en-US" smtClean="0"/>
              <a:pPr>
                <a:defRPr/>
              </a:pPr>
              <a:t>24</a:t>
            </a:fld>
            <a:endParaRPr 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To24</a:t>
            </a:r>
          </a:p>
          <a:p>
            <a:r>
              <a:rPr lang="en-US" dirty="0" smtClean="0"/>
              <a:t>Back last view</a:t>
            </a:r>
            <a:endParaRPr lang="en-US" dirty="0"/>
          </a:p>
        </p:txBody>
      </p:sp>
      <p:sp>
        <p:nvSpPr>
          <p:cNvPr id="4" name="Slide Number Placeholder 3"/>
          <p:cNvSpPr>
            <a:spLocks noGrp="1"/>
          </p:cNvSpPr>
          <p:nvPr>
            <p:ph type="sldNum" sz="quarter" idx="10"/>
          </p:nvPr>
        </p:nvSpPr>
        <p:spPr/>
        <p:txBody>
          <a:bodyPr/>
          <a:lstStyle/>
          <a:p>
            <a:pPr>
              <a:defRPr/>
            </a:pPr>
            <a:fld id="{5D4DD341-086B-4034-9D5D-128209345AE4}" type="slidenum">
              <a:rPr lang="en-US" smtClean="0"/>
              <a:pPr>
                <a:defRPr/>
              </a:pPr>
              <a:t>25</a:t>
            </a:fld>
            <a:endParaRPr 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Slide Image Placeholder 1"/>
          <p:cNvSpPr>
            <a:spLocks noGrp="1" noRot="1" noChangeAspect="1" noTextEdit="1"/>
          </p:cNvSpPr>
          <p:nvPr>
            <p:ph type="sldImg"/>
          </p:nvPr>
        </p:nvSpPr>
        <p:spPr bwMode="auto">
          <a:noFill/>
          <a:ln>
            <a:solidFill>
              <a:srgbClr val="000000"/>
            </a:solidFill>
            <a:miter lim="800000"/>
            <a:headEnd/>
            <a:tailEnd/>
          </a:ln>
        </p:spPr>
      </p:sp>
      <p:sp>
        <p:nvSpPr>
          <p:cNvPr id="9421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dirty="0" smtClean="0"/>
              <a:t>From 23  To 25</a:t>
            </a:r>
          </a:p>
          <a:p>
            <a:pPr eaLnBrk="1" hangingPunct="1">
              <a:spcBef>
                <a:spcPct val="0"/>
              </a:spcBef>
            </a:pPr>
            <a:r>
              <a:rPr lang="en-US" dirty="0" smtClean="0"/>
              <a:t>Back done</a:t>
            </a:r>
          </a:p>
        </p:txBody>
      </p:sp>
      <p:sp>
        <p:nvSpPr>
          <p:cNvPr id="79876"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B86FB4F7-C77F-4ED2-8E3D-622BBB2F8C40}" type="slidenum">
              <a:rPr lang="en-US" smtClean="0"/>
              <a:pPr fontAlgn="base">
                <a:spcBef>
                  <a:spcPct val="0"/>
                </a:spcBef>
                <a:spcAft>
                  <a:spcPct val="0"/>
                </a:spcAft>
                <a:defRPr/>
              </a:pPr>
              <a:t>26</a:t>
            </a:fld>
            <a:endParaRPr lang="en-US" dirty="0"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Slide Image Placeholder 1"/>
          <p:cNvSpPr>
            <a:spLocks noGrp="1" noRot="1" noChangeAspect="1" noTextEdit="1"/>
          </p:cNvSpPr>
          <p:nvPr>
            <p:ph type="sldImg"/>
          </p:nvPr>
        </p:nvSpPr>
        <p:spPr bwMode="auto">
          <a:noFill/>
          <a:ln>
            <a:solidFill>
              <a:srgbClr val="000000"/>
            </a:solidFill>
            <a:miter lim="800000"/>
            <a:headEnd/>
            <a:tailEnd/>
          </a:ln>
        </p:spPr>
      </p:sp>
      <p:sp>
        <p:nvSpPr>
          <p:cNvPr id="9523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dirty="0" smtClean="0"/>
              <a:t>From 24    Yes</a:t>
            </a:r>
            <a:r>
              <a:rPr lang="en-US" baseline="0" dirty="0" smtClean="0"/>
              <a:t> to 26  no to 30</a:t>
            </a:r>
          </a:p>
          <a:p>
            <a:pPr eaLnBrk="1" hangingPunct="1">
              <a:spcBef>
                <a:spcPct val="0"/>
              </a:spcBef>
            </a:pPr>
            <a:r>
              <a:rPr lang="en-US" baseline="0" dirty="0" smtClean="0"/>
              <a:t>Back done</a:t>
            </a:r>
            <a:endParaRPr lang="en-US" dirty="0" smtClean="0"/>
          </a:p>
        </p:txBody>
      </p:sp>
      <p:sp>
        <p:nvSpPr>
          <p:cNvPr id="8090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10B8111F-9B15-4AE7-9E7F-BA446D94AC1B}" type="slidenum">
              <a:rPr lang="en-US" smtClean="0"/>
              <a:pPr fontAlgn="base">
                <a:spcBef>
                  <a:spcPct val="0"/>
                </a:spcBef>
                <a:spcAft>
                  <a:spcPct val="0"/>
                </a:spcAft>
                <a:defRPr/>
              </a:pPr>
              <a:t>27</a:t>
            </a:fld>
            <a:endParaRPr lang="en-US" dirty="0"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Slide Image Placeholder 1"/>
          <p:cNvSpPr>
            <a:spLocks noGrp="1" noRot="1" noChangeAspect="1" noTextEdit="1"/>
          </p:cNvSpPr>
          <p:nvPr>
            <p:ph type="sldImg"/>
          </p:nvPr>
        </p:nvSpPr>
        <p:spPr bwMode="auto">
          <a:noFill/>
          <a:ln>
            <a:solidFill>
              <a:srgbClr val="000000"/>
            </a:solidFill>
            <a:miter lim="800000"/>
            <a:headEnd/>
            <a:tailEnd/>
          </a:ln>
        </p:spPr>
      </p:sp>
      <p:sp>
        <p:nvSpPr>
          <p:cNvPr id="9625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dirty="0" smtClean="0"/>
              <a:t>From 25  july to 32     wrong to  27</a:t>
            </a:r>
          </a:p>
          <a:p>
            <a:pPr eaLnBrk="1" hangingPunct="1">
              <a:spcBef>
                <a:spcPct val="0"/>
              </a:spcBef>
            </a:pPr>
            <a:r>
              <a:rPr lang="en-US" dirty="0" smtClean="0"/>
              <a:t>Back done</a:t>
            </a:r>
          </a:p>
        </p:txBody>
      </p:sp>
      <p:sp>
        <p:nvSpPr>
          <p:cNvPr id="81924"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2D7C9272-A6F9-4306-BDEC-C2FD5E82C393}" type="slidenum">
              <a:rPr lang="en-US" smtClean="0"/>
              <a:pPr fontAlgn="base">
                <a:spcBef>
                  <a:spcPct val="0"/>
                </a:spcBef>
                <a:spcAft>
                  <a:spcPct val="0"/>
                </a:spcAft>
                <a:defRPr/>
              </a:pPr>
              <a:t>28</a:t>
            </a:fld>
            <a:endParaRPr lang="en-US" dirty="0"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Slide Image Placeholder 1"/>
          <p:cNvSpPr>
            <a:spLocks noGrp="1" noRot="1" noChangeAspect="1" noTextEdit="1"/>
          </p:cNvSpPr>
          <p:nvPr>
            <p:ph type="sldImg"/>
          </p:nvPr>
        </p:nvSpPr>
        <p:spPr bwMode="auto">
          <a:noFill/>
          <a:ln>
            <a:solidFill>
              <a:srgbClr val="000000"/>
            </a:solidFill>
            <a:miter lim="800000"/>
            <a:headEnd/>
            <a:tailEnd/>
          </a:ln>
        </p:spPr>
      </p:sp>
      <p:sp>
        <p:nvSpPr>
          <p:cNvPr id="9728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dirty="0" smtClean="0"/>
              <a:t>From</a:t>
            </a:r>
            <a:r>
              <a:rPr lang="en-US" baseline="0" dirty="0" smtClean="0"/>
              <a:t> 26   july to 32  wrong to 28</a:t>
            </a:r>
          </a:p>
          <a:p>
            <a:pPr eaLnBrk="1" hangingPunct="1">
              <a:spcBef>
                <a:spcPct val="0"/>
              </a:spcBef>
            </a:pPr>
            <a:r>
              <a:rPr lang="en-US" baseline="0" dirty="0" smtClean="0"/>
              <a:t>Back done</a:t>
            </a:r>
            <a:endParaRPr lang="en-US" dirty="0" smtClean="0"/>
          </a:p>
        </p:txBody>
      </p:sp>
      <p:sp>
        <p:nvSpPr>
          <p:cNvPr id="8294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B89058E2-79F0-4CA5-841E-7A8E53B77961}" type="slidenum">
              <a:rPr lang="en-US" smtClean="0"/>
              <a:pPr fontAlgn="base">
                <a:spcBef>
                  <a:spcPct val="0"/>
                </a:spcBef>
                <a:spcAft>
                  <a:spcPct val="0"/>
                </a:spcAft>
                <a:defRPr/>
              </a:pPr>
              <a:t>29</a:t>
            </a:fld>
            <a:endParaRPr lang="en-US" dirty="0"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5D4DD341-086B-4034-9D5D-128209345AE4}" type="slidenum">
              <a:rPr lang="en-US" smtClean="0"/>
              <a:pPr>
                <a:defRPr/>
              </a:pPr>
              <a:t>3</a:t>
            </a:fld>
            <a:endParaRPr 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Slide Image Placeholder 1"/>
          <p:cNvSpPr>
            <a:spLocks noGrp="1" noRot="1" noChangeAspect="1" noTextEdit="1"/>
          </p:cNvSpPr>
          <p:nvPr>
            <p:ph type="sldImg"/>
          </p:nvPr>
        </p:nvSpPr>
        <p:spPr bwMode="auto">
          <a:noFill/>
          <a:ln>
            <a:solidFill>
              <a:srgbClr val="000000"/>
            </a:solidFill>
            <a:miter lim="800000"/>
            <a:headEnd/>
            <a:tailEnd/>
          </a:ln>
        </p:spPr>
      </p:sp>
      <p:sp>
        <p:nvSpPr>
          <p:cNvPr id="9830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dirty="0" smtClean="0"/>
              <a:t>From 27</a:t>
            </a:r>
            <a:r>
              <a:rPr lang="en-US" baseline="0" dirty="0" smtClean="0"/>
              <a:t>   july to 32  wrong to 29</a:t>
            </a:r>
          </a:p>
          <a:p>
            <a:pPr eaLnBrk="1" hangingPunct="1">
              <a:spcBef>
                <a:spcPct val="0"/>
              </a:spcBef>
            </a:pPr>
            <a:r>
              <a:rPr lang="en-US" baseline="0" dirty="0" smtClean="0"/>
              <a:t>Back done</a:t>
            </a:r>
            <a:endParaRPr lang="en-US" dirty="0" smtClean="0"/>
          </a:p>
        </p:txBody>
      </p:sp>
      <p:sp>
        <p:nvSpPr>
          <p:cNvPr id="83972"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071AEECF-D548-4127-BBFA-6AA678F52970}" type="slidenum">
              <a:rPr lang="en-US" smtClean="0"/>
              <a:pPr fontAlgn="base">
                <a:spcBef>
                  <a:spcPct val="0"/>
                </a:spcBef>
                <a:spcAft>
                  <a:spcPct val="0"/>
                </a:spcAft>
                <a:defRPr/>
              </a:pPr>
              <a:t>30</a:t>
            </a:fld>
            <a:endParaRPr lang="en-US" dirty="0"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Slide Image Placeholder 1"/>
          <p:cNvSpPr>
            <a:spLocks noGrp="1" noRot="1" noChangeAspect="1" noTextEdit="1"/>
          </p:cNvSpPr>
          <p:nvPr>
            <p:ph type="sldImg"/>
          </p:nvPr>
        </p:nvSpPr>
        <p:spPr bwMode="auto">
          <a:noFill/>
          <a:ln>
            <a:solidFill>
              <a:srgbClr val="000000"/>
            </a:solidFill>
            <a:miter lim="800000"/>
            <a:headEnd/>
            <a:tailEnd/>
          </a:ln>
        </p:spPr>
      </p:sp>
      <p:sp>
        <p:nvSpPr>
          <p:cNvPr id="9933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dirty="0" smtClean="0"/>
              <a:t>From 28  to 31</a:t>
            </a:r>
          </a:p>
          <a:p>
            <a:pPr eaLnBrk="1" hangingPunct="1">
              <a:spcBef>
                <a:spcPct val="0"/>
              </a:spcBef>
            </a:pPr>
            <a:r>
              <a:rPr lang="en-US" dirty="0" smtClean="0"/>
              <a:t>Back done</a:t>
            </a:r>
          </a:p>
        </p:txBody>
      </p:sp>
      <p:sp>
        <p:nvSpPr>
          <p:cNvPr id="84996"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B0CD803-AF16-4F7C-A964-EF9CDF7B0C72}" type="slidenum">
              <a:rPr lang="en-US" smtClean="0"/>
              <a:pPr fontAlgn="base">
                <a:spcBef>
                  <a:spcPct val="0"/>
                </a:spcBef>
                <a:spcAft>
                  <a:spcPct val="0"/>
                </a:spcAft>
                <a:defRPr/>
              </a:pPr>
              <a:t>31</a:t>
            </a:fld>
            <a:endParaRPr lang="en-US" dirty="0" smtClean="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Slide Image Placeholder 1"/>
          <p:cNvSpPr>
            <a:spLocks noGrp="1" noRot="1" noChangeAspect="1" noTextEdit="1"/>
          </p:cNvSpPr>
          <p:nvPr>
            <p:ph type="sldImg"/>
          </p:nvPr>
        </p:nvSpPr>
        <p:spPr bwMode="auto">
          <a:noFill/>
          <a:ln>
            <a:solidFill>
              <a:srgbClr val="000000"/>
            </a:solidFill>
            <a:miter lim="800000"/>
            <a:headEnd/>
            <a:tailEnd/>
          </a:ln>
        </p:spPr>
      </p:sp>
      <p:sp>
        <p:nvSpPr>
          <p:cNvPr id="10035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dirty="0" smtClean="0"/>
              <a:t>From</a:t>
            </a:r>
            <a:r>
              <a:rPr lang="en-US" baseline="0" dirty="0" smtClean="0"/>
              <a:t> 25  to 31</a:t>
            </a:r>
          </a:p>
          <a:p>
            <a:pPr eaLnBrk="1" hangingPunct="1">
              <a:spcBef>
                <a:spcPct val="0"/>
              </a:spcBef>
            </a:pPr>
            <a:r>
              <a:rPr lang="en-US" baseline="0" dirty="0" smtClean="0"/>
              <a:t>Back done</a:t>
            </a:r>
            <a:endParaRPr lang="en-US" dirty="0" smtClean="0"/>
          </a:p>
        </p:txBody>
      </p:sp>
      <p:sp>
        <p:nvSpPr>
          <p:cNvPr id="8602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90203260-E8D0-40C1-B51D-ADE33CCB1DDA}" type="slidenum">
              <a:rPr lang="en-US" smtClean="0"/>
              <a:pPr fontAlgn="base">
                <a:spcBef>
                  <a:spcPct val="0"/>
                </a:spcBef>
                <a:spcAft>
                  <a:spcPct val="0"/>
                </a:spcAft>
                <a:defRPr/>
              </a:pPr>
              <a:t>32</a:t>
            </a:fld>
            <a:endParaRPr lang="en-US" dirty="0" smtClean="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Slide Image Placeholder 1"/>
          <p:cNvSpPr>
            <a:spLocks noGrp="1" noRot="1" noChangeAspect="1" noTextEdit="1"/>
          </p:cNvSpPr>
          <p:nvPr>
            <p:ph type="sldImg"/>
          </p:nvPr>
        </p:nvSpPr>
        <p:spPr bwMode="auto">
          <a:noFill/>
          <a:ln>
            <a:solidFill>
              <a:srgbClr val="000000"/>
            </a:solidFill>
            <a:miter lim="800000"/>
            <a:headEnd/>
            <a:tailEnd/>
          </a:ln>
        </p:spPr>
      </p:sp>
      <p:sp>
        <p:nvSpPr>
          <p:cNvPr id="10137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dirty="0" smtClean="0"/>
              <a:t>From 30  To</a:t>
            </a:r>
            <a:r>
              <a:rPr lang="en-US" baseline="0" dirty="0" smtClean="0"/>
              <a:t> 26</a:t>
            </a:r>
          </a:p>
          <a:p>
            <a:pPr eaLnBrk="1" hangingPunct="1">
              <a:spcBef>
                <a:spcPct val="0"/>
              </a:spcBef>
            </a:pPr>
            <a:r>
              <a:rPr lang="en-US" baseline="0" dirty="0" smtClean="0"/>
              <a:t>Back done</a:t>
            </a:r>
            <a:endParaRPr lang="en-US" dirty="0" smtClean="0"/>
          </a:p>
        </p:txBody>
      </p:sp>
      <p:sp>
        <p:nvSpPr>
          <p:cNvPr id="87044"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1B1F9AD5-09F2-40B2-99A6-19AFE204886C}" type="slidenum">
              <a:rPr lang="en-US" smtClean="0"/>
              <a:pPr fontAlgn="base">
                <a:spcBef>
                  <a:spcPct val="0"/>
                </a:spcBef>
                <a:spcAft>
                  <a:spcPct val="0"/>
                </a:spcAft>
                <a:defRPr/>
              </a:pPr>
              <a:t>33</a:t>
            </a:fld>
            <a:endParaRPr lang="en-US" dirty="0" smtClean="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Slide Image Placeholder 1"/>
          <p:cNvSpPr>
            <a:spLocks noGrp="1" noRot="1" noChangeAspect="1" noTextEdit="1"/>
          </p:cNvSpPr>
          <p:nvPr>
            <p:ph type="sldImg"/>
          </p:nvPr>
        </p:nvSpPr>
        <p:spPr bwMode="auto">
          <a:noFill/>
          <a:ln>
            <a:solidFill>
              <a:srgbClr val="000000"/>
            </a:solidFill>
            <a:miter lim="800000"/>
            <a:headEnd/>
            <a:tailEnd/>
          </a:ln>
        </p:spPr>
      </p:sp>
      <p:sp>
        <p:nvSpPr>
          <p:cNvPr id="10240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dirty="0" smtClean="0"/>
              <a:t>From</a:t>
            </a:r>
            <a:r>
              <a:rPr lang="en-US" baseline="0" dirty="0" smtClean="0"/>
              <a:t> 26, 27, 28   to 35   changed 2/15</a:t>
            </a:r>
          </a:p>
          <a:p>
            <a:pPr eaLnBrk="1" hangingPunct="1">
              <a:spcBef>
                <a:spcPct val="0"/>
              </a:spcBef>
            </a:pPr>
            <a:r>
              <a:rPr lang="en-US" baseline="0" dirty="0" smtClean="0"/>
              <a:t>Back last view</a:t>
            </a:r>
            <a:endParaRPr lang="en-US" dirty="0" smtClean="0"/>
          </a:p>
        </p:txBody>
      </p:sp>
      <p:sp>
        <p:nvSpPr>
          <p:cNvPr id="8806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6F2A44B3-9A1B-4A2F-B611-3D4A7C0C33F8}" type="slidenum">
              <a:rPr lang="en-US" smtClean="0"/>
              <a:pPr fontAlgn="base">
                <a:spcBef>
                  <a:spcPct val="0"/>
                </a:spcBef>
                <a:spcAft>
                  <a:spcPct val="0"/>
                </a:spcAft>
                <a:defRPr/>
              </a:pPr>
              <a:t>34</a:t>
            </a:fld>
            <a:endParaRPr lang="en-US" dirty="0" smtClean="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Slide Image Placeholder 1"/>
          <p:cNvSpPr>
            <a:spLocks noGrp="1" noRot="1" noChangeAspect="1" noTextEdit="1"/>
          </p:cNvSpPr>
          <p:nvPr>
            <p:ph type="sldImg"/>
          </p:nvPr>
        </p:nvSpPr>
        <p:spPr bwMode="auto">
          <a:noFill/>
          <a:ln>
            <a:solidFill>
              <a:srgbClr val="000000"/>
            </a:solidFill>
            <a:miter lim="800000"/>
            <a:headEnd/>
            <a:tailEnd/>
          </a:ln>
        </p:spPr>
      </p:sp>
      <p:sp>
        <p:nvSpPr>
          <p:cNvPr id="10240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dirty="0" smtClean="0"/>
              <a:t>From</a:t>
            </a:r>
            <a:r>
              <a:rPr lang="en-US" baseline="0" dirty="0" smtClean="0"/>
              <a:t> 32  summer 38done   wrong 34</a:t>
            </a:r>
          </a:p>
          <a:p>
            <a:pPr eaLnBrk="1" hangingPunct="1">
              <a:spcBef>
                <a:spcPct val="0"/>
              </a:spcBef>
            </a:pPr>
            <a:r>
              <a:rPr lang="en-US" baseline="0" dirty="0" smtClean="0"/>
              <a:t>Back done</a:t>
            </a:r>
            <a:endParaRPr lang="en-US" dirty="0" smtClean="0"/>
          </a:p>
        </p:txBody>
      </p:sp>
      <p:sp>
        <p:nvSpPr>
          <p:cNvPr id="8806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6F2A44B3-9A1B-4A2F-B611-3D4A7C0C33F8}" type="slidenum">
              <a:rPr lang="en-US" smtClean="0"/>
              <a:pPr fontAlgn="base">
                <a:spcBef>
                  <a:spcPct val="0"/>
                </a:spcBef>
                <a:spcAft>
                  <a:spcPct val="0"/>
                </a:spcAft>
                <a:defRPr/>
              </a:pPr>
              <a:t>35</a:t>
            </a:fld>
            <a:endParaRPr lang="en-US" dirty="0" smtClean="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Slide Image Placeholder 1"/>
          <p:cNvSpPr>
            <a:spLocks noGrp="1" noRot="1" noChangeAspect="1" noTextEdit="1"/>
          </p:cNvSpPr>
          <p:nvPr>
            <p:ph type="sldImg"/>
          </p:nvPr>
        </p:nvSpPr>
        <p:spPr bwMode="auto">
          <a:noFill/>
          <a:ln>
            <a:solidFill>
              <a:srgbClr val="000000"/>
            </a:solidFill>
            <a:miter lim="800000"/>
            <a:headEnd/>
            <a:tailEnd/>
          </a:ln>
        </p:spPr>
      </p:sp>
      <p:sp>
        <p:nvSpPr>
          <p:cNvPr id="10342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dirty="0" smtClean="0"/>
              <a:t>Wording needs help</a:t>
            </a:r>
          </a:p>
          <a:p>
            <a:pPr eaLnBrk="1" hangingPunct="1">
              <a:spcBef>
                <a:spcPct val="0"/>
              </a:spcBef>
            </a:pPr>
            <a:r>
              <a:rPr lang="en-US" dirty="0" smtClean="0"/>
              <a:t>From 33  summer 38done   wrong 35</a:t>
            </a:r>
          </a:p>
          <a:p>
            <a:pPr eaLnBrk="1" hangingPunct="1">
              <a:spcBef>
                <a:spcPct val="0"/>
              </a:spcBef>
            </a:pPr>
            <a:r>
              <a:rPr lang="en-US" dirty="0" smtClean="0"/>
              <a:t>Back done</a:t>
            </a:r>
          </a:p>
        </p:txBody>
      </p:sp>
      <p:sp>
        <p:nvSpPr>
          <p:cNvPr id="89092"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B3892D07-650A-4CFC-9F25-FA9027A0FD37}" type="slidenum">
              <a:rPr lang="en-US" smtClean="0"/>
              <a:pPr fontAlgn="base">
                <a:spcBef>
                  <a:spcPct val="0"/>
                </a:spcBef>
                <a:spcAft>
                  <a:spcPct val="0"/>
                </a:spcAft>
                <a:defRPr/>
              </a:pPr>
              <a:t>36</a:t>
            </a:fld>
            <a:endParaRPr lang="en-US" dirty="0" smtClean="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Slide Image Placeholder 1"/>
          <p:cNvSpPr>
            <a:spLocks noGrp="1" noRot="1" noChangeAspect="1" noTextEdit="1"/>
          </p:cNvSpPr>
          <p:nvPr>
            <p:ph type="sldImg"/>
          </p:nvPr>
        </p:nvSpPr>
        <p:spPr bwMode="auto">
          <a:noFill/>
          <a:ln>
            <a:solidFill>
              <a:srgbClr val="000000"/>
            </a:solidFill>
            <a:miter lim="800000"/>
            <a:headEnd/>
            <a:tailEnd/>
          </a:ln>
        </p:spPr>
      </p:sp>
      <p:sp>
        <p:nvSpPr>
          <p:cNvPr id="10445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dirty="0" smtClean="0"/>
              <a:t>Wording needs help</a:t>
            </a:r>
          </a:p>
          <a:p>
            <a:pPr eaLnBrk="1" hangingPunct="1">
              <a:spcBef>
                <a:spcPct val="0"/>
              </a:spcBef>
            </a:pPr>
            <a:r>
              <a:rPr lang="en-US" dirty="0" smtClean="0"/>
              <a:t>From</a:t>
            </a:r>
            <a:r>
              <a:rPr lang="en-US" baseline="0" dirty="0" smtClean="0"/>
              <a:t> 34  summer 38done   wrong 36</a:t>
            </a:r>
          </a:p>
          <a:p>
            <a:pPr eaLnBrk="1" hangingPunct="1">
              <a:spcBef>
                <a:spcPct val="0"/>
              </a:spcBef>
            </a:pPr>
            <a:r>
              <a:rPr lang="en-US" baseline="0" dirty="0" smtClean="0"/>
              <a:t>Back done</a:t>
            </a:r>
            <a:endParaRPr lang="en-US" dirty="0" smtClean="0"/>
          </a:p>
        </p:txBody>
      </p:sp>
      <p:sp>
        <p:nvSpPr>
          <p:cNvPr id="90116"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921162EB-D5CF-46FA-A51B-C16C07B2AB7F}" type="slidenum">
              <a:rPr lang="en-US" smtClean="0"/>
              <a:pPr fontAlgn="base">
                <a:spcBef>
                  <a:spcPct val="0"/>
                </a:spcBef>
                <a:spcAft>
                  <a:spcPct val="0"/>
                </a:spcAft>
                <a:defRPr/>
              </a:pPr>
              <a:t>37</a:t>
            </a:fld>
            <a:endParaRPr lang="en-US" dirty="0" smtClean="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Slide Image Placeholder 1"/>
          <p:cNvSpPr>
            <a:spLocks noGrp="1" noRot="1" noChangeAspect="1" noTextEdit="1"/>
          </p:cNvSpPr>
          <p:nvPr>
            <p:ph type="sldImg"/>
          </p:nvPr>
        </p:nvSpPr>
        <p:spPr bwMode="auto">
          <a:noFill/>
          <a:ln>
            <a:solidFill>
              <a:srgbClr val="000000"/>
            </a:solidFill>
            <a:miter lim="800000"/>
            <a:headEnd/>
            <a:tailEnd/>
          </a:ln>
        </p:spPr>
      </p:sp>
      <p:sp>
        <p:nvSpPr>
          <p:cNvPr id="10547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dirty="0" smtClean="0"/>
              <a:t>From</a:t>
            </a:r>
            <a:r>
              <a:rPr lang="en-US" baseline="0" dirty="0" smtClean="0"/>
              <a:t> 35  summer to 38done   wrong 37</a:t>
            </a:r>
          </a:p>
          <a:p>
            <a:pPr eaLnBrk="1" hangingPunct="1">
              <a:spcBef>
                <a:spcPct val="0"/>
              </a:spcBef>
            </a:pPr>
            <a:r>
              <a:rPr lang="en-US" baseline="0" dirty="0" smtClean="0"/>
              <a:t>Back done</a:t>
            </a:r>
            <a:endParaRPr lang="en-US" dirty="0" smtClean="0"/>
          </a:p>
        </p:txBody>
      </p:sp>
      <p:sp>
        <p:nvSpPr>
          <p:cNvPr id="9114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EDC40C86-C5BD-465B-9ED8-D852C6951097}" type="slidenum">
              <a:rPr lang="en-US" smtClean="0"/>
              <a:pPr fontAlgn="base">
                <a:spcBef>
                  <a:spcPct val="0"/>
                </a:spcBef>
                <a:spcAft>
                  <a:spcPct val="0"/>
                </a:spcAft>
                <a:defRPr/>
              </a:pPr>
              <a:t>38</a:t>
            </a:fld>
            <a:endParaRPr lang="en-US" dirty="0" smtClean="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Slide Image Placeholder 1"/>
          <p:cNvSpPr>
            <a:spLocks noGrp="1" noRot="1" noChangeAspect="1" noTextEdit="1"/>
          </p:cNvSpPr>
          <p:nvPr>
            <p:ph type="sldImg"/>
          </p:nvPr>
        </p:nvSpPr>
        <p:spPr bwMode="auto">
          <a:noFill/>
          <a:ln>
            <a:solidFill>
              <a:srgbClr val="000000"/>
            </a:solidFill>
            <a:miter lim="800000"/>
            <a:headEnd/>
            <a:tailEnd/>
          </a:ln>
        </p:spPr>
      </p:sp>
      <p:sp>
        <p:nvSpPr>
          <p:cNvPr id="10649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dirty="0" smtClean="0"/>
              <a:t>From</a:t>
            </a:r>
            <a:r>
              <a:rPr lang="en-US" baseline="0" dirty="0" smtClean="0"/>
              <a:t> 36   to 39</a:t>
            </a:r>
          </a:p>
          <a:p>
            <a:pPr eaLnBrk="1" hangingPunct="1">
              <a:spcBef>
                <a:spcPct val="0"/>
              </a:spcBef>
            </a:pPr>
            <a:r>
              <a:rPr lang="en-US" baseline="0" dirty="0" smtClean="0"/>
              <a:t>Back done</a:t>
            </a:r>
            <a:endParaRPr lang="en-US" dirty="0" smtClean="0"/>
          </a:p>
        </p:txBody>
      </p:sp>
      <p:sp>
        <p:nvSpPr>
          <p:cNvPr id="92164"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926DC91E-2085-4C3D-927D-B91AB2F41CB2}" type="slidenum">
              <a:rPr lang="en-US" smtClean="0"/>
              <a:pPr fontAlgn="base">
                <a:spcBef>
                  <a:spcPct val="0"/>
                </a:spcBef>
                <a:spcAft>
                  <a:spcPct val="0"/>
                </a:spcAft>
                <a:defRPr/>
              </a:pPr>
              <a:t>39</a:t>
            </a:fld>
            <a:endParaRPr lang="en-US" dirty="0"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Slide Image Placeholder 1"/>
          <p:cNvSpPr>
            <a:spLocks noGrp="1" noRot="1" noChangeAspect="1" noTextEdit="1"/>
          </p:cNvSpPr>
          <p:nvPr>
            <p:ph type="sldImg"/>
          </p:nvPr>
        </p:nvSpPr>
        <p:spPr bwMode="auto">
          <a:noFill/>
          <a:ln>
            <a:solidFill>
              <a:srgbClr val="000000"/>
            </a:solidFill>
            <a:miter lim="800000"/>
            <a:headEnd/>
            <a:tailEnd/>
          </a:ln>
        </p:spPr>
      </p:sp>
      <p:sp>
        <p:nvSpPr>
          <p:cNvPr id="8192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dirty="0" smtClean="0"/>
              <a:t>Est</a:t>
            </a:r>
            <a:r>
              <a:rPr lang="en-US" baseline="0" dirty="0" smtClean="0"/>
              <a:t> to 80</a:t>
            </a:r>
            <a:endParaRPr lang="en-US" dirty="0" smtClean="0"/>
          </a:p>
        </p:txBody>
      </p:sp>
      <p:sp>
        <p:nvSpPr>
          <p:cNvPr id="6758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F25B170B-4643-4B7D-B386-898D5194A906}" type="slidenum">
              <a:rPr lang="en-US" smtClean="0"/>
              <a:pPr fontAlgn="base">
                <a:spcBef>
                  <a:spcPct val="0"/>
                </a:spcBef>
                <a:spcAft>
                  <a:spcPct val="0"/>
                </a:spcAft>
                <a:defRPr/>
              </a:pPr>
              <a:t>4</a:t>
            </a:fld>
            <a:endParaRPr lang="en-US" dirty="0" smtClean="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Slide Image Placeholder 1"/>
          <p:cNvSpPr>
            <a:spLocks noGrp="1" noRot="1" noChangeAspect="1" noTextEdit="1"/>
          </p:cNvSpPr>
          <p:nvPr>
            <p:ph type="sldImg"/>
          </p:nvPr>
        </p:nvSpPr>
        <p:spPr bwMode="auto">
          <a:noFill/>
          <a:ln>
            <a:solidFill>
              <a:srgbClr val="000000"/>
            </a:solidFill>
            <a:miter lim="800000"/>
            <a:headEnd/>
            <a:tailEnd/>
          </a:ln>
        </p:spPr>
      </p:sp>
      <p:sp>
        <p:nvSpPr>
          <p:cNvPr id="10649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dirty="0" smtClean="0"/>
              <a:t>From 33, 34, 35, 36</a:t>
            </a:r>
            <a:r>
              <a:rPr lang="en-US" baseline="0" dirty="0" smtClean="0"/>
              <a:t>   to 39</a:t>
            </a:r>
          </a:p>
          <a:p>
            <a:pPr eaLnBrk="1" hangingPunct="1">
              <a:spcBef>
                <a:spcPct val="0"/>
              </a:spcBef>
            </a:pPr>
            <a:r>
              <a:rPr lang="en-US" baseline="0" dirty="0" smtClean="0"/>
              <a:t>Back last view</a:t>
            </a:r>
            <a:endParaRPr lang="en-US" dirty="0" smtClean="0"/>
          </a:p>
        </p:txBody>
      </p:sp>
      <p:sp>
        <p:nvSpPr>
          <p:cNvPr id="92164"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926DC91E-2085-4C3D-927D-B91AB2F41CB2}" type="slidenum">
              <a:rPr lang="en-US" smtClean="0"/>
              <a:pPr fontAlgn="base">
                <a:spcBef>
                  <a:spcPct val="0"/>
                </a:spcBef>
                <a:spcAft>
                  <a:spcPct val="0"/>
                </a:spcAft>
                <a:defRPr/>
              </a:pPr>
              <a:t>40</a:t>
            </a:fld>
            <a:endParaRPr lang="en-US" dirty="0" smtClean="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Slide Image Placeholder 1"/>
          <p:cNvSpPr>
            <a:spLocks noGrp="1" noRot="1" noChangeAspect="1" noTextEdit="1"/>
          </p:cNvSpPr>
          <p:nvPr>
            <p:ph type="sldImg"/>
          </p:nvPr>
        </p:nvSpPr>
        <p:spPr bwMode="auto">
          <a:noFill/>
          <a:ln>
            <a:solidFill>
              <a:srgbClr val="000000"/>
            </a:solidFill>
            <a:miter lim="800000"/>
            <a:headEnd/>
            <a:tailEnd/>
          </a:ln>
        </p:spPr>
      </p:sp>
      <p:sp>
        <p:nvSpPr>
          <p:cNvPr id="10752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dirty="0" smtClean="0"/>
              <a:t>From</a:t>
            </a:r>
            <a:r>
              <a:rPr lang="en-US" baseline="0" dirty="0" smtClean="0"/>
              <a:t> 37, 38  top to 42   wrong to 40</a:t>
            </a:r>
          </a:p>
          <a:p>
            <a:pPr eaLnBrk="1" hangingPunct="1">
              <a:spcBef>
                <a:spcPct val="0"/>
              </a:spcBef>
            </a:pPr>
            <a:r>
              <a:rPr lang="en-US" baseline="0" dirty="0" smtClean="0"/>
              <a:t>Back last view</a:t>
            </a:r>
            <a:endParaRPr lang="en-US" dirty="0" smtClean="0"/>
          </a:p>
        </p:txBody>
      </p:sp>
      <p:sp>
        <p:nvSpPr>
          <p:cNvPr id="9318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EE4868B0-4C54-466B-9C5F-C85BA08D4761}" type="slidenum">
              <a:rPr lang="en-US" smtClean="0"/>
              <a:pPr fontAlgn="base">
                <a:spcBef>
                  <a:spcPct val="0"/>
                </a:spcBef>
                <a:spcAft>
                  <a:spcPct val="0"/>
                </a:spcAft>
                <a:defRPr/>
              </a:pPr>
              <a:t>41</a:t>
            </a:fld>
            <a:endParaRPr lang="en-US" dirty="0" smtClean="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Slide Image Placeholder 1"/>
          <p:cNvSpPr>
            <a:spLocks noGrp="1" noRot="1" noChangeAspect="1" noTextEdit="1"/>
          </p:cNvSpPr>
          <p:nvPr>
            <p:ph type="sldImg"/>
          </p:nvPr>
        </p:nvSpPr>
        <p:spPr bwMode="auto">
          <a:noFill/>
          <a:ln>
            <a:solidFill>
              <a:srgbClr val="000000"/>
            </a:solidFill>
            <a:miter lim="800000"/>
            <a:headEnd/>
            <a:tailEnd/>
          </a:ln>
        </p:spPr>
      </p:sp>
      <p:sp>
        <p:nvSpPr>
          <p:cNvPr id="10854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dirty="0" smtClean="0"/>
              <a:t>From</a:t>
            </a:r>
            <a:r>
              <a:rPr lang="en-US" baseline="0" dirty="0" smtClean="0"/>
              <a:t> 39  top to 42   wrong to 41</a:t>
            </a:r>
          </a:p>
          <a:p>
            <a:pPr eaLnBrk="1" hangingPunct="1">
              <a:spcBef>
                <a:spcPct val="0"/>
              </a:spcBef>
            </a:pPr>
            <a:r>
              <a:rPr lang="en-US" baseline="0" dirty="0" smtClean="0"/>
              <a:t>Back done</a:t>
            </a:r>
            <a:endParaRPr lang="en-US" dirty="0" smtClean="0"/>
          </a:p>
        </p:txBody>
      </p:sp>
      <p:sp>
        <p:nvSpPr>
          <p:cNvPr id="94212"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01C6E89B-AE7B-4827-85DB-624C9802CBDB}" type="slidenum">
              <a:rPr lang="en-US" smtClean="0"/>
              <a:pPr fontAlgn="base">
                <a:spcBef>
                  <a:spcPct val="0"/>
                </a:spcBef>
                <a:spcAft>
                  <a:spcPct val="0"/>
                </a:spcAft>
                <a:defRPr/>
              </a:pPr>
              <a:t>42</a:t>
            </a:fld>
            <a:endParaRPr lang="en-US" dirty="0" smtClean="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Slide Image Placeholder 1"/>
          <p:cNvSpPr>
            <a:spLocks noGrp="1" noRot="1" noChangeAspect="1" noTextEdit="1"/>
          </p:cNvSpPr>
          <p:nvPr>
            <p:ph type="sldImg"/>
          </p:nvPr>
        </p:nvSpPr>
        <p:spPr bwMode="auto">
          <a:noFill/>
          <a:ln>
            <a:solidFill>
              <a:srgbClr val="000000"/>
            </a:solidFill>
            <a:miter lim="800000"/>
            <a:headEnd/>
            <a:tailEnd/>
          </a:ln>
        </p:spPr>
      </p:sp>
      <p:sp>
        <p:nvSpPr>
          <p:cNvPr id="10957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dirty="0" smtClean="0"/>
              <a:t>From</a:t>
            </a:r>
            <a:r>
              <a:rPr lang="en-US" baseline="0" dirty="0" smtClean="0"/>
              <a:t> 40  to 43</a:t>
            </a:r>
          </a:p>
          <a:p>
            <a:pPr eaLnBrk="1" hangingPunct="1">
              <a:spcBef>
                <a:spcPct val="0"/>
              </a:spcBef>
            </a:pPr>
            <a:r>
              <a:rPr lang="en-US" baseline="0" dirty="0" smtClean="0"/>
              <a:t>Back done</a:t>
            </a:r>
            <a:endParaRPr lang="en-US" dirty="0" smtClean="0"/>
          </a:p>
        </p:txBody>
      </p:sp>
      <p:sp>
        <p:nvSpPr>
          <p:cNvPr id="95236"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C5BD3D9-574F-47EB-84E1-602FB753907C}" type="slidenum">
              <a:rPr lang="en-US" smtClean="0"/>
              <a:pPr fontAlgn="base">
                <a:spcBef>
                  <a:spcPct val="0"/>
                </a:spcBef>
                <a:spcAft>
                  <a:spcPct val="0"/>
                </a:spcAft>
                <a:defRPr/>
              </a:pPr>
              <a:t>43</a:t>
            </a:fld>
            <a:endParaRPr lang="en-US" dirty="0" smtClean="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Slide Image Placeholder 1"/>
          <p:cNvSpPr>
            <a:spLocks noGrp="1" noRot="1" noChangeAspect="1" noTextEdit="1"/>
          </p:cNvSpPr>
          <p:nvPr>
            <p:ph type="sldImg"/>
          </p:nvPr>
        </p:nvSpPr>
        <p:spPr bwMode="auto">
          <a:noFill/>
          <a:ln>
            <a:solidFill>
              <a:srgbClr val="000000"/>
            </a:solidFill>
            <a:miter lim="800000"/>
            <a:headEnd/>
            <a:tailEnd/>
          </a:ln>
        </p:spPr>
      </p:sp>
      <p:sp>
        <p:nvSpPr>
          <p:cNvPr id="10957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dirty="0" smtClean="0"/>
              <a:t>From</a:t>
            </a:r>
            <a:r>
              <a:rPr lang="en-US" baseline="0" dirty="0" smtClean="0"/>
              <a:t> 39, 40  to 43</a:t>
            </a:r>
          </a:p>
          <a:p>
            <a:pPr eaLnBrk="1" hangingPunct="1">
              <a:spcBef>
                <a:spcPct val="0"/>
              </a:spcBef>
            </a:pPr>
            <a:r>
              <a:rPr lang="en-US" baseline="0" dirty="0" smtClean="0"/>
              <a:t>Back last view</a:t>
            </a:r>
            <a:endParaRPr lang="en-US" dirty="0" smtClean="0"/>
          </a:p>
        </p:txBody>
      </p:sp>
      <p:sp>
        <p:nvSpPr>
          <p:cNvPr id="95236"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C5BD3D9-574F-47EB-84E1-602FB753907C}" type="slidenum">
              <a:rPr lang="en-US" smtClean="0"/>
              <a:pPr fontAlgn="base">
                <a:spcBef>
                  <a:spcPct val="0"/>
                </a:spcBef>
                <a:spcAft>
                  <a:spcPct val="0"/>
                </a:spcAft>
                <a:defRPr/>
              </a:pPr>
              <a:t>44</a:t>
            </a:fld>
            <a:endParaRPr lang="en-US" dirty="0" smtClean="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Slide Image Placeholder 1"/>
          <p:cNvSpPr>
            <a:spLocks noGrp="1" noRot="1" noChangeAspect="1" noTextEdit="1"/>
          </p:cNvSpPr>
          <p:nvPr>
            <p:ph type="sldImg"/>
          </p:nvPr>
        </p:nvSpPr>
        <p:spPr bwMode="auto">
          <a:noFill/>
          <a:ln>
            <a:solidFill>
              <a:srgbClr val="000000"/>
            </a:solidFill>
            <a:miter lim="800000"/>
            <a:headEnd/>
            <a:tailEnd/>
          </a:ln>
        </p:spPr>
      </p:sp>
      <p:sp>
        <p:nvSpPr>
          <p:cNvPr id="11059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dirty="0" smtClean="0"/>
              <a:t>From</a:t>
            </a:r>
            <a:r>
              <a:rPr lang="en-US" baseline="0" dirty="0" smtClean="0"/>
              <a:t> 41,42  to 44</a:t>
            </a:r>
          </a:p>
          <a:p>
            <a:pPr eaLnBrk="1" hangingPunct="1">
              <a:spcBef>
                <a:spcPct val="0"/>
              </a:spcBef>
            </a:pPr>
            <a:r>
              <a:rPr lang="en-US" dirty="0" smtClean="0"/>
              <a:t>Back last view</a:t>
            </a:r>
          </a:p>
        </p:txBody>
      </p:sp>
      <p:sp>
        <p:nvSpPr>
          <p:cNvPr id="9626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C517E19E-9EF0-4718-A7F0-68D3DFC5FFE0}" type="slidenum">
              <a:rPr lang="en-US" smtClean="0"/>
              <a:pPr fontAlgn="base">
                <a:spcBef>
                  <a:spcPct val="0"/>
                </a:spcBef>
                <a:spcAft>
                  <a:spcPct val="0"/>
                </a:spcAft>
                <a:defRPr/>
              </a:pPr>
              <a:t>45</a:t>
            </a:fld>
            <a:endParaRPr lang="en-US" dirty="0" smtClean="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Slide Image Placeholder 1"/>
          <p:cNvSpPr>
            <a:spLocks noGrp="1" noRot="1" noChangeAspect="1" noTextEdit="1"/>
          </p:cNvSpPr>
          <p:nvPr>
            <p:ph type="sldImg"/>
          </p:nvPr>
        </p:nvSpPr>
        <p:spPr bwMode="auto">
          <a:noFill/>
          <a:ln>
            <a:solidFill>
              <a:srgbClr val="000000"/>
            </a:solidFill>
            <a:miter lim="800000"/>
            <a:headEnd/>
            <a:tailEnd/>
          </a:ln>
        </p:spPr>
      </p:sp>
      <p:sp>
        <p:nvSpPr>
          <p:cNvPr id="11161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dirty="0" smtClean="0"/>
              <a:t>**wording**</a:t>
            </a:r>
          </a:p>
          <a:p>
            <a:pPr eaLnBrk="1" hangingPunct="1">
              <a:spcBef>
                <a:spcPct val="0"/>
              </a:spcBef>
            </a:pPr>
            <a:r>
              <a:rPr lang="en-US" dirty="0" smtClean="0"/>
              <a:t>From</a:t>
            </a:r>
            <a:r>
              <a:rPr lang="en-US" baseline="0" dirty="0" smtClean="0"/>
              <a:t> 43   yes to 46   no to 45</a:t>
            </a:r>
          </a:p>
          <a:p>
            <a:pPr eaLnBrk="1" hangingPunct="1">
              <a:spcBef>
                <a:spcPct val="0"/>
              </a:spcBef>
            </a:pPr>
            <a:r>
              <a:rPr lang="en-US" baseline="0" dirty="0" smtClean="0"/>
              <a:t>Back done</a:t>
            </a:r>
            <a:endParaRPr lang="en-US" dirty="0" smtClean="0"/>
          </a:p>
        </p:txBody>
      </p:sp>
      <p:sp>
        <p:nvSpPr>
          <p:cNvPr id="97284"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910F0A41-866C-42B7-BCA7-60161A9BEA31}" type="slidenum">
              <a:rPr lang="en-US" smtClean="0"/>
              <a:pPr fontAlgn="base">
                <a:spcBef>
                  <a:spcPct val="0"/>
                </a:spcBef>
                <a:spcAft>
                  <a:spcPct val="0"/>
                </a:spcAft>
                <a:defRPr/>
              </a:pPr>
              <a:t>46</a:t>
            </a:fld>
            <a:endParaRPr lang="en-US" dirty="0" smtClean="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Slide Image Placeholder 1"/>
          <p:cNvSpPr>
            <a:spLocks noGrp="1" noRot="1" noChangeAspect="1" noTextEdit="1"/>
          </p:cNvSpPr>
          <p:nvPr>
            <p:ph type="sldImg"/>
          </p:nvPr>
        </p:nvSpPr>
        <p:spPr bwMode="auto">
          <a:noFill/>
          <a:ln>
            <a:solidFill>
              <a:srgbClr val="000000"/>
            </a:solidFill>
            <a:miter lim="800000"/>
            <a:headEnd/>
            <a:tailEnd/>
          </a:ln>
        </p:spPr>
      </p:sp>
      <p:sp>
        <p:nvSpPr>
          <p:cNvPr id="11264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dirty="0" smtClean="0"/>
              <a:t>Need to fully explain??  “You can see that highest salinity is in between the lines…”</a:t>
            </a:r>
          </a:p>
          <a:p>
            <a:pPr eaLnBrk="1" hangingPunct="1">
              <a:spcBef>
                <a:spcPct val="0"/>
              </a:spcBef>
            </a:pPr>
            <a:r>
              <a:rPr lang="en-US" dirty="0" smtClean="0"/>
              <a:t>From</a:t>
            </a:r>
            <a:r>
              <a:rPr lang="en-US" baseline="0" dirty="0" smtClean="0"/>
              <a:t> 44  to 46</a:t>
            </a:r>
          </a:p>
          <a:p>
            <a:pPr eaLnBrk="1" hangingPunct="1">
              <a:spcBef>
                <a:spcPct val="0"/>
              </a:spcBef>
            </a:pPr>
            <a:r>
              <a:rPr lang="en-US" baseline="0" dirty="0" smtClean="0"/>
              <a:t>Back done</a:t>
            </a:r>
            <a:endParaRPr lang="en-US" dirty="0" smtClean="0"/>
          </a:p>
        </p:txBody>
      </p:sp>
      <p:sp>
        <p:nvSpPr>
          <p:cNvPr id="9830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1C22504A-C0F0-4A44-981C-39CA74DD899C}" type="slidenum">
              <a:rPr lang="en-US" smtClean="0"/>
              <a:pPr fontAlgn="base">
                <a:spcBef>
                  <a:spcPct val="0"/>
                </a:spcBef>
                <a:spcAft>
                  <a:spcPct val="0"/>
                </a:spcAft>
                <a:defRPr/>
              </a:pPr>
              <a:t>47</a:t>
            </a:fld>
            <a:endParaRPr lang="en-US" dirty="0" smtClean="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Slide Image Placeholder 1"/>
          <p:cNvSpPr>
            <a:spLocks noGrp="1" noRot="1" noChangeAspect="1" noTextEdit="1"/>
          </p:cNvSpPr>
          <p:nvPr>
            <p:ph type="sldImg"/>
          </p:nvPr>
        </p:nvSpPr>
        <p:spPr bwMode="auto">
          <a:noFill/>
          <a:ln>
            <a:solidFill>
              <a:srgbClr val="000000"/>
            </a:solidFill>
            <a:miter lim="800000"/>
            <a:headEnd/>
            <a:tailEnd/>
          </a:ln>
        </p:spPr>
      </p:sp>
      <p:sp>
        <p:nvSpPr>
          <p:cNvPr id="11366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dirty="0" smtClean="0"/>
              <a:t>From 44  wrong 47   middle 49</a:t>
            </a:r>
          </a:p>
          <a:p>
            <a:pPr eaLnBrk="1" hangingPunct="1">
              <a:spcBef>
                <a:spcPct val="0"/>
              </a:spcBef>
            </a:pPr>
            <a:r>
              <a:rPr lang="en-US" dirty="0" smtClean="0"/>
              <a:t>Back done</a:t>
            </a:r>
          </a:p>
        </p:txBody>
      </p:sp>
      <p:sp>
        <p:nvSpPr>
          <p:cNvPr id="99332"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3B623985-3744-41A3-83D8-87AAD97B2AAE}" type="slidenum">
              <a:rPr lang="en-US" smtClean="0"/>
              <a:pPr fontAlgn="base">
                <a:spcBef>
                  <a:spcPct val="0"/>
                </a:spcBef>
                <a:spcAft>
                  <a:spcPct val="0"/>
                </a:spcAft>
                <a:defRPr/>
              </a:pPr>
              <a:t>48</a:t>
            </a:fld>
            <a:endParaRPr lang="en-US" dirty="0" smtClean="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Slide Image Placeholder 1"/>
          <p:cNvSpPr>
            <a:spLocks noGrp="1" noRot="1" noChangeAspect="1" noTextEdit="1"/>
          </p:cNvSpPr>
          <p:nvPr>
            <p:ph type="sldImg"/>
          </p:nvPr>
        </p:nvSpPr>
        <p:spPr bwMode="auto">
          <a:noFill/>
          <a:ln>
            <a:solidFill>
              <a:srgbClr val="000000"/>
            </a:solidFill>
            <a:miter lim="800000"/>
            <a:headEnd/>
            <a:tailEnd/>
          </a:ln>
        </p:spPr>
      </p:sp>
      <p:sp>
        <p:nvSpPr>
          <p:cNvPr id="11469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dirty="0" smtClean="0"/>
              <a:t>From</a:t>
            </a:r>
            <a:r>
              <a:rPr lang="en-US" baseline="0" dirty="0" smtClean="0"/>
              <a:t> 46  wrong to 48   middle to 49</a:t>
            </a:r>
          </a:p>
          <a:p>
            <a:pPr eaLnBrk="1" hangingPunct="1">
              <a:spcBef>
                <a:spcPct val="0"/>
              </a:spcBef>
            </a:pPr>
            <a:r>
              <a:rPr lang="en-US" baseline="0" dirty="0" smtClean="0"/>
              <a:t>Back done</a:t>
            </a:r>
            <a:endParaRPr lang="en-US" dirty="0" smtClean="0"/>
          </a:p>
        </p:txBody>
      </p:sp>
      <p:sp>
        <p:nvSpPr>
          <p:cNvPr id="100356"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141D1667-8F7F-4E21-820E-E33FE677DA4C}" type="slidenum">
              <a:rPr lang="en-US" smtClean="0"/>
              <a:pPr fontAlgn="base">
                <a:spcBef>
                  <a:spcPct val="0"/>
                </a:spcBef>
                <a:spcAft>
                  <a:spcPct val="0"/>
                </a:spcAft>
                <a:defRPr/>
              </a:pPr>
              <a:t>49</a:t>
            </a:fld>
            <a:endParaRPr lang="en-US" dirty="0"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Slide Image Placeholder 1"/>
          <p:cNvSpPr>
            <a:spLocks noGrp="1" noRot="1" noChangeAspect="1" noTextEdit="1"/>
          </p:cNvSpPr>
          <p:nvPr>
            <p:ph type="sldImg"/>
          </p:nvPr>
        </p:nvSpPr>
        <p:spPr bwMode="auto">
          <a:noFill/>
          <a:ln>
            <a:solidFill>
              <a:srgbClr val="000000"/>
            </a:solidFill>
            <a:miter lim="800000"/>
            <a:headEnd/>
            <a:tailEnd/>
          </a:ln>
        </p:spPr>
      </p:sp>
      <p:sp>
        <p:nvSpPr>
          <p:cNvPr id="8294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dirty="0" smtClean="0"/>
              <a:t>From any, back to prev</a:t>
            </a:r>
          </a:p>
        </p:txBody>
      </p:sp>
      <p:sp>
        <p:nvSpPr>
          <p:cNvPr id="68612"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70E9A5F4-159C-459A-8352-CB159C270FDF}" type="slidenum">
              <a:rPr lang="en-US" smtClean="0"/>
              <a:pPr fontAlgn="base">
                <a:spcBef>
                  <a:spcPct val="0"/>
                </a:spcBef>
                <a:spcAft>
                  <a:spcPct val="0"/>
                </a:spcAft>
                <a:defRPr/>
              </a:pPr>
              <a:t>5</a:t>
            </a:fld>
            <a:endParaRPr lang="en-US" dirty="0" smtClean="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Slide Image Placeholder 1"/>
          <p:cNvSpPr>
            <a:spLocks noGrp="1" noRot="1" noChangeAspect="1" noTextEdit="1"/>
          </p:cNvSpPr>
          <p:nvPr>
            <p:ph type="sldImg"/>
          </p:nvPr>
        </p:nvSpPr>
        <p:spPr bwMode="auto">
          <a:noFill/>
          <a:ln>
            <a:solidFill>
              <a:srgbClr val="000000"/>
            </a:solidFill>
            <a:miter lim="800000"/>
            <a:headEnd/>
            <a:tailEnd/>
          </a:ln>
        </p:spPr>
      </p:sp>
      <p:sp>
        <p:nvSpPr>
          <p:cNvPr id="11571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dirty="0" smtClean="0"/>
              <a:t>From</a:t>
            </a:r>
            <a:r>
              <a:rPr lang="en-US" baseline="0" dirty="0" smtClean="0"/>
              <a:t> 47  button and arrow to 50</a:t>
            </a:r>
            <a:endParaRPr lang="en-US" dirty="0" smtClean="0"/>
          </a:p>
        </p:txBody>
      </p:sp>
      <p:sp>
        <p:nvSpPr>
          <p:cNvPr id="10138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E9D0A11E-DD4B-402E-B347-A3C51620319C}" type="slidenum">
              <a:rPr lang="en-US" smtClean="0"/>
              <a:pPr fontAlgn="base">
                <a:spcBef>
                  <a:spcPct val="0"/>
                </a:spcBef>
                <a:spcAft>
                  <a:spcPct val="0"/>
                </a:spcAft>
                <a:defRPr/>
              </a:pPr>
              <a:t>50</a:t>
            </a:fld>
            <a:endParaRPr lang="en-US" dirty="0" smtClean="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Slide Image Placeholder 1"/>
          <p:cNvSpPr>
            <a:spLocks noGrp="1" noRot="1" noChangeAspect="1" noTextEdit="1"/>
          </p:cNvSpPr>
          <p:nvPr>
            <p:ph type="sldImg"/>
          </p:nvPr>
        </p:nvSpPr>
        <p:spPr bwMode="auto">
          <a:noFill/>
          <a:ln>
            <a:solidFill>
              <a:srgbClr val="000000"/>
            </a:solidFill>
            <a:miter lim="800000"/>
            <a:headEnd/>
            <a:tailEnd/>
          </a:ln>
        </p:spPr>
      </p:sp>
      <p:sp>
        <p:nvSpPr>
          <p:cNvPr id="11571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dirty="0" smtClean="0"/>
              <a:t>From 46, 47 to 50</a:t>
            </a:r>
          </a:p>
          <a:p>
            <a:pPr eaLnBrk="1" hangingPunct="1">
              <a:spcBef>
                <a:spcPct val="0"/>
              </a:spcBef>
            </a:pPr>
            <a:r>
              <a:rPr lang="en-US" dirty="0" smtClean="0"/>
              <a:t>Back last view</a:t>
            </a:r>
          </a:p>
        </p:txBody>
      </p:sp>
      <p:sp>
        <p:nvSpPr>
          <p:cNvPr id="10138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E9D0A11E-DD4B-402E-B347-A3C51620319C}" type="slidenum">
              <a:rPr lang="en-US" smtClean="0"/>
              <a:pPr fontAlgn="base">
                <a:spcBef>
                  <a:spcPct val="0"/>
                </a:spcBef>
                <a:spcAft>
                  <a:spcPct val="0"/>
                </a:spcAft>
                <a:defRPr/>
              </a:pPr>
              <a:t>51</a:t>
            </a:fld>
            <a:endParaRPr lang="en-US" dirty="0" smtClean="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Slide Image Placeholder 1"/>
          <p:cNvSpPr>
            <a:spLocks noGrp="1" noRot="1" noChangeAspect="1" noTextEdit="1"/>
          </p:cNvSpPr>
          <p:nvPr>
            <p:ph type="sldImg"/>
          </p:nvPr>
        </p:nvSpPr>
        <p:spPr bwMode="auto">
          <a:noFill/>
          <a:ln>
            <a:solidFill>
              <a:srgbClr val="000000"/>
            </a:solidFill>
            <a:miter lim="800000"/>
            <a:headEnd/>
            <a:tailEnd/>
          </a:ln>
        </p:spPr>
      </p:sp>
      <p:sp>
        <p:nvSpPr>
          <p:cNvPr id="11673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dirty="0" smtClean="0"/>
              <a:t>From</a:t>
            </a:r>
            <a:r>
              <a:rPr lang="en-US" baseline="0" dirty="0" smtClean="0"/>
              <a:t> 48, 49  all to 53  left 3 to 51</a:t>
            </a:r>
          </a:p>
          <a:p>
            <a:pPr eaLnBrk="1" hangingPunct="1">
              <a:spcBef>
                <a:spcPct val="0"/>
              </a:spcBef>
            </a:pPr>
            <a:r>
              <a:rPr lang="en-US" baseline="0" dirty="0" smtClean="0"/>
              <a:t>Back last view</a:t>
            </a:r>
            <a:endParaRPr lang="en-US" dirty="0" smtClean="0"/>
          </a:p>
        </p:txBody>
      </p:sp>
      <p:sp>
        <p:nvSpPr>
          <p:cNvPr id="102404"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192004E9-7554-497C-B8C7-1275811FC799}" type="slidenum">
              <a:rPr lang="en-US" smtClean="0"/>
              <a:pPr fontAlgn="base">
                <a:spcBef>
                  <a:spcPct val="0"/>
                </a:spcBef>
                <a:spcAft>
                  <a:spcPct val="0"/>
                </a:spcAft>
                <a:defRPr/>
              </a:pPr>
              <a:t>52</a:t>
            </a:fld>
            <a:endParaRPr lang="en-US" dirty="0" smtClean="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Slide Image Placeholder 1"/>
          <p:cNvSpPr>
            <a:spLocks noGrp="1" noRot="1" noChangeAspect="1" noTextEdit="1"/>
          </p:cNvSpPr>
          <p:nvPr>
            <p:ph type="sldImg"/>
          </p:nvPr>
        </p:nvSpPr>
        <p:spPr bwMode="auto">
          <a:noFill/>
          <a:ln>
            <a:solidFill>
              <a:srgbClr val="000000"/>
            </a:solidFill>
            <a:miter lim="800000"/>
            <a:headEnd/>
            <a:tailEnd/>
          </a:ln>
        </p:spPr>
      </p:sp>
      <p:sp>
        <p:nvSpPr>
          <p:cNvPr id="11776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dirty="0" smtClean="0"/>
              <a:t>From</a:t>
            </a:r>
            <a:r>
              <a:rPr lang="en-US" baseline="0" dirty="0" smtClean="0"/>
              <a:t> 50  all to 53   left 3 to 52</a:t>
            </a:r>
          </a:p>
          <a:p>
            <a:pPr eaLnBrk="1" hangingPunct="1">
              <a:spcBef>
                <a:spcPct val="0"/>
              </a:spcBef>
            </a:pPr>
            <a:r>
              <a:rPr lang="en-US" baseline="0" dirty="0" smtClean="0"/>
              <a:t>Back done</a:t>
            </a:r>
            <a:endParaRPr lang="en-US" dirty="0" smtClean="0"/>
          </a:p>
        </p:txBody>
      </p:sp>
      <p:sp>
        <p:nvSpPr>
          <p:cNvPr id="10342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698A6EC5-26A1-4A2A-916D-3BB1CAEFE226}" type="slidenum">
              <a:rPr lang="en-US" smtClean="0"/>
              <a:pPr fontAlgn="base">
                <a:spcBef>
                  <a:spcPct val="0"/>
                </a:spcBef>
                <a:spcAft>
                  <a:spcPct val="0"/>
                </a:spcAft>
                <a:defRPr/>
              </a:pPr>
              <a:t>53</a:t>
            </a:fld>
            <a:endParaRPr lang="en-US" dirty="0" smtClean="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Slide Image Placeholder 1"/>
          <p:cNvSpPr>
            <a:spLocks noGrp="1" noRot="1" noChangeAspect="1" noTextEdit="1"/>
          </p:cNvSpPr>
          <p:nvPr>
            <p:ph type="sldImg"/>
          </p:nvPr>
        </p:nvSpPr>
        <p:spPr bwMode="auto">
          <a:noFill/>
          <a:ln>
            <a:solidFill>
              <a:srgbClr val="000000"/>
            </a:solidFill>
            <a:miter lim="800000"/>
            <a:headEnd/>
            <a:tailEnd/>
          </a:ln>
        </p:spPr>
      </p:sp>
      <p:sp>
        <p:nvSpPr>
          <p:cNvPr id="11776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dirty="0" smtClean="0"/>
              <a:t>From</a:t>
            </a:r>
            <a:r>
              <a:rPr lang="en-US" baseline="0" dirty="0" smtClean="0"/>
              <a:t> 51  to 54</a:t>
            </a:r>
          </a:p>
          <a:p>
            <a:pPr eaLnBrk="1" hangingPunct="1">
              <a:spcBef>
                <a:spcPct val="0"/>
              </a:spcBef>
            </a:pPr>
            <a:r>
              <a:rPr lang="en-US" baseline="0" dirty="0" smtClean="0"/>
              <a:t>Back done</a:t>
            </a:r>
            <a:endParaRPr lang="en-US" dirty="0" smtClean="0"/>
          </a:p>
        </p:txBody>
      </p:sp>
      <p:sp>
        <p:nvSpPr>
          <p:cNvPr id="10342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698A6EC5-26A1-4A2A-916D-3BB1CAEFE226}" type="slidenum">
              <a:rPr lang="en-US" smtClean="0"/>
              <a:pPr fontAlgn="base">
                <a:spcBef>
                  <a:spcPct val="0"/>
                </a:spcBef>
                <a:spcAft>
                  <a:spcPct val="0"/>
                </a:spcAft>
                <a:defRPr/>
              </a:pPr>
              <a:t>54</a:t>
            </a:fld>
            <a:endParaRPr lang="en-US" dirty="0" smtClean="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Slide Image Placeholder 1"/>
          <p:cNvSpPr>
            <a:spLocks noGrp="1" noRot="1" noChangeAspect="1" noTextEdit="1"/>
          </p:cNvSpPr>
          <p:nvPr>
            <p:ph type="sldImg"/>
          </p:nvPr>
        </p:nvSpPr>
        <p:spPr bwMode="auto">
          <a:noFill/>
          <a:ln>
            <a:solidFill>
              <a:srgbClr val="000000"/>
            </a:solidFill>
            <a:miter lim="800000"/>
            <a:headEnd/>
            <a:tailEnd/>
          </a:ln>
        </p:spPr>
      </p:sp>
      <p:sp>
        <p:nvSpPr>
          <p:cNvPr id="11776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dirty="0" smtClean="0"/>
              <a:t>From</a:t>
            </a:r>
            <a:r>
              <a:rPr lang="en-US" baseline="0" dirty="0" smtClean="0"/>
              <a:t> 50,51  to 54</a:t>
            </a:r>
          </a:p>
          <a:p>
            <a:pPr eaLnBrk="1" hangingPunct="1">
              <a:spcBef>
                <a:spcPct val="0"/>
              </a:spcBef>
            </a:pPr>
            <a:r>
              <a:rPr lang="en-US" baseline="0" dirty="0" smtClean="0"/>
              <a:t>Back last view</a:t>
            </a:r>
            <a:endParaRPr lang="en-US" dirty="0" smtClean="0"/>
          </a:p>
        </p:txBody>
      </p:sp>
      <p:sp>
        <p:nvSpPr>
          <p:cNvPr id="10342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698A6EC5-26A1-4A2A-916D-3BB1CAEFE226}" type="slidenum">
              <a:rPr lang="en-US" smtClean="0"/>
              <a:pPr fontAlgn="base">
                <a:spcBef>
                  <a:spcPct val="0"/>
                </a:spcBef>
                <a:spcAft>
                  <a:spcPct val="0"/>
                </a:spcAft>
                <a:defRPr/>
              </a:pPr>
              <a:t>55</a:t>
            </a:fld>
            <a:endParaRPr lang="en-US" dirty="0" smtClean="0"/>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Slide Image Placeholder 1"/>
          <p:cNvSpPr>
            <a:spLocks noGrp="1" noRot="1" noChangeAspect="1" noTextEdit="1"/>
          </p:cNvSpPr>
          <p:nvPr>
            <p:ph type="sldImg"/>
          </p:nvPr>
        </p:nvSpPr>
        <p:spPr bwMode="auto">
          <a:noFill/>
          <a:ln>
            <a:solidFill>
              <a:srgbClr val="000000"/>
            </a:solidFill>
            <a:miter lim="800000"/>
            <a:headEnd/>
            <a:tailEnd/>
          </a:ln>
        </p:spPr>
      </p:sp>
      <p:sp>
        <p:nvSpPr>
          <p:cNvPr id="11878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dirty="0" smtClean="0"/>
              <a:t>From</a:t>
            </a:r>
            <a:r>
              <a:rPr lang="en-US" baseline="0" dirty="0" smtClean="0"/>
              <a:t> 52,53   top to 57  wrong to 55</a:t>
            </a:r>
          </a:p>
          <a:p>
            <a:pPr eaLnBrk="1" hangingPunct="1">
              <a:spcBef>
                <a:spcPct val="0"/>
              </a:spcBef>
            </a:pPr>
            <a:r>
              <a:rPr lang="en-US" baseline="0" dirty="0" smtClean="0"/>
              <a:t>Back last view</a:t>
            </a:r>
            <a:endParaRPr lang="en-US" dirty="0" smtClean="0"/>
          </a:p>
        </p:txBody>
      </p:sp>
      <p:sp>
        <p:nvSpPr>
          <p:cNvPr id="104452"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92BBEE29-0599-4C4F-8A0E-50FD58C5C5E3}" type="slidenum">
              <a:rPr lang="en-US" smtClean="0"/>
              <a:pPr fontAlgn="base">
                <a:spcBef>
                  <a:spcPct val="0"/>
                </a:spcBef>
                <a:spcAft>
                  <a:spcPct val="0"/>
                </a:spcAft>
                <a:defRPr/>
              </a:pPr>
              <a:t>56</a:t>
            </a:fld>
            <a:endParaRPr lang="en-US" dirty="0" smtClean="0"/>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Slide Image Placeholder 1"/>
          <p:cNvSpPr>
            <a:spLocks noGrp="1" noRot="1" noChangeAspect="1" noTextEdit="1"/>
          </p:cNvSpPr>
          <p:nvPr>
            <p:ph type="sldImg"/>
          </p:nvPr>
        </p:nvSpPr>
        <p:spPr bwMode="auto">
          <a:noFill/>
          <a:ln>
            <a:solidFill>
              <a:srgbClr val="000000"/>
            </a:solidFill>
            <a:miter lim="800000"/>
            <a:headEnd/>
            <a:tailEnd/>
          </a:ln>
        </p:spPr>
      </p:sp>
      <p:sp>
        <p:nvSpPr>
          <p:cNvPr id="11981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dirty="0" smtClean="0"/>
              <a:t>From</a:t>
            </a:r>
            <a:r>
              <a:rPr lang="en-US" baseline="0" dirty="0" smtClean="0"/>
              <a:t> 54  top to 57   wrong to 56</a:t>
            </a:r>
          </a:p>
          <a:p>
            <a:pPr eaLnBrk="1" hangingPunct="1">
              <a:spcBef>
                <a:spcPct val="0"/>
              </a:spcBef>
            </a:pPr>
            <a:r>
              <a:rPr lang="en-US" baseline="0" dirty="0" smtClean="0"/>
              <a:t>Back done</a:t>
            </a:r>
            <a:endParaRPr lang="en-US" dirty="0" smtClean="0"/>
          </a:p>
        </p:txBody>
      </p:sp>
      <p:sp>
        <p:nvSpPr>
          <p:cNvPr id="105476"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4790053B-493B-4CB3-8431-C0867181F3D1}" type="slidenum">
              <a:rPr lang="en-US" smtClean="0"/>
              <a:pPr fontAlgn="base">
                <a:spcBef>
                  <a:spcPct val="0"/>
                </a:spcBef>
                <a:spcAft>
                  <a:spcPct val="0"/>
                </a:spcAft>
                <a:defRPr/>
              </a:pPr>
              <a:t>57</a:t>
            </a:fld>
            <a:endParaRPr lang="en-US" dirty="0" smtClean="0"/>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Slide Image Placeholder 1"/>
          <p:cNvSpPr>
            <a:spLocks noGrp="1" noRot="1" noChangeAspect="1" noTextEdit="1"/>
          </p:cNvSpPr>
          <p:nvPr>
            <p:ph type="sldImg"/>
          </p:nvPr>
        </p:nvSpPr>
        <p:spPr bwMode="auto">
          <a:noFill/>
          <a:ln>
            <a:solidFill>
              <a:srgbClr val="000000"/>
            </a:solidFill>
            <a:miter lim="800000"/>
            <a:headEnd/>
            <a:tailEnd/>
          </a:ln>
        </p:spPr>
      </p:sp>
      <p:sp>
        <p:nvSpPr>
          <p:cNvPr id="12083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dirty="0" smtClean="0"/>
              <a:t>From</a:t>
            </a:r>
            <a:r>
              <a:rPr lang="en-US" baseline="0" dirty="0" smtClean="0"/>
              <a:t> 55   to 58</a:t>
            </a:r>
          </a:p>
          <a:p>
            <a:pPr eaLnBrk="1" hangingPunct="1">
              <a:spcBef>
                <a:spcPct val="0"/>
              </a:spcBef>
            </a:pPr>
            <a:r>
              <a:rPr lang="en-US" baseline="0" dirty="0" smtClean="0"/>
              <a:t>Back done</a:t>
            </a:r>
            <a:endParaRPr lang="en-US" dirty="0" smtClean="0"/>
          </a:p>
        </p:txBody>
      </p:sp>
      <p:sp>
        <p:nvSpPr>
          <p:cNvPr id="10650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EFE84020-907C-43C1-8217-CC1466C9912F}" type="slidenum">
              <a:rPr lang="en-US" smtClean="0"/>
              <a:pPr fontAlgn="base">
                <a:spcBef>
                  <a:spcPct val="0"/>
                </a:spcBef>
                <a:spcAft>
                  <a:spcPct val="0"/>
                </a:spcAft>
                <a:defRPr/>
              </a:pPr>
              <a:t>58</a:t>
            </a:fld>
            <a:endParaRPr lang="en-US" dirty="0" smtClean="0"/>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Slide Image Placeholder 1"/>
          <p:cNvSpPr>
            <a:spLocks noGrp="1" noRot="1" noChangeAspect="1" noTextEdit="1"/>
          </p:cNvSpPr>
          <p:nvPr>
            <p:ph type="sldImg"/>
          </p:nvPr>
        </p:nvSpPr>
        <p:spPr bwMode="auto">
          <a:noFill/>
          <a:ln>
            <a:solidFill>
              <a:srgbClr val="000000"/>
            </a:solidFill>
            <a:miter lim="800000"/>
            <a:headEnd/>
            <a:tailEnd/>
          </a:ln>
        </p:spPr>
      </p:sp>
      <p:sp>
        <p:nvSpPr>
          <p:cNvPr id="12083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dirty="0" smtClean="0"/>
              <a:t>From 54,55  to 58</a:t>
            </a:r>
          </a:p>
          <a:p>
            <a:pPr eaLnBrk="1" hangingPunct="1">
              <a:spcBef>
                <a:spcPct val="0"/>
              </a:spcBef>
            </a:pPr>
            <a:r>
              <a:rPr lang="en-US" dirty="0" smtClean="0"/>
              <a:t>Back last view</a:t>
            </a:r>
          </a:p>
        </p:txBody>
      </p:sp>
      <p:sp>
        <p:nvSpPr>
          <p:cNvPr id="10650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EFE84020-907C-43C1-8217-CC1466C9912F}" type="slidenum">
              <a:rPr lang="en-US" smtClean="0"/>
              <a:pPr fontAlgn="base">
                <a:spcBef>
                  <a:spcPct val="0"/>
                </a:spcBef>
                <a:spcAft>
                  <a:spcPct val="0"/>
                </a:spcAft>
                <a:defRPr/>
              </a:pPr>
              <a:t>59</a:t>
            </a:fld>
            <a:endParaRPr lang="en-US" dirty="0"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From 6    right to 8    wrong to 9</a:t>
            </a:r>
          </a:p>
          <a:p>
            <a:r>
              <a:rPr lang="en-US" dirty="0" smtClean="0"/>
              <a:t>Back done</a:t>
            </a:r>
            <a:endParaRPr lang="en-US" dirty="0"/>
          </a:p>
        </p:txBody>
      </p:sp>
      <p:sp>
        <p:nvSpPr>
          <p:cNvPr id="4" name="Slide Number Placeholder 3"/>
          <p:cNvSpPr>
            <a:spLocks noGrp="1"/>
          </p:cNvSpPr>
          <p:nvPr>
            <p:ph type="sldNum" sz="quarter" idx="10"/>
          </p:nvPr>
        </p:nvSpPr>
        <p:spPr/>
        <p:txBody>
          <a:bodyPr/>
          <a:lstStyle/>
          <a:p>
            <a:pPr>
              <a:defRPr/>
            </a:pPr>
            <a:fld id="{5D4DD341-086B-4034-9D5D-128209345AE4}" type="slidenum">
              <a:rPr lang="en-US" smtClean="0"/>
              <a:pPr>
                <a:defRPr/>
              </a:pPr>
              <a:t>6</a:t>
            </a:fld>
            <a:endParaRPr lang="en-US" dirty="0"/>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Slide Image Placeholder 1"/>
          <p:cNvSpPr>
            <a:spLocks noGrp="1" noRot="1" noChangeAspect="1" noTextEdit="1"/>
          </p:cNvSpPr>
          <p:nvPr>
            <p:ph type="sldImg"/>
          </p:nvPr>
        </p:nvSpPr>
        <p:spPr bwMode="auto">
          <a:noFill/>
          <a:ln>
            <a:solidFill>
              <a:srgbClr val="000000"/>
            </a:solidFill>
            <a:miter lim="800000"/>
            <a:headEnd/>
            <a:tailEnd/>
          </a:ln>
        </p:spPr>
      </p:sp>
      <p:sp>
        <p:nvSpPr>
          <p:cNvPr id="12185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dirty="0" smtClean="0"/>
              <a:t>From 56,57  to 59</a:t>
            </a:r>
          </a:p>
          <a:p>
            <a:pPr eaLnBrk="1" hangingPunct="1">
              <a:spcBef>
                <a:spcPct val="0"/>
              </a:spcBef>
            </a:pPr>
            <a:r>
              <a:rPr lang="en-US" dirty="0" smtClean="0"/>
              <a:t>Back last view</a:t>
            </a:r>
          </a:p>
        </p:txBody>
      </p:sp>
      <p:sp>
        <p:nvSpPr>
          <p:cNvPr id="107524"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ACEE2147-D84F-4C4E-8294-7E360DCC9526}" type="slidenum">
              <a:rPr lang="en-US" smtClean="0"/>
              <a:pPr fontAlgn="base">
                <a:spcBef>
                  <a:spcPct val="0"/>
                </a:spcBef>
                <a:spcAft>
                  <a:spcPct val="0"/>
                </a:spcAft>
                <a:defRPr/>
              </a:pPr>
              <a:t>60</a:t>
            </a:fld>
            <a:endParaRPr lang="en-US" dirty="0" smtClean="0"/>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To 62</a:t>
            </a:r>
          </a:p>
          <a:p>
            <a:r>
              <a:rPr lang="en-US" dirty="0" smtClean="0"/>
              <a:t>Back last view</a:t>
            </a:r>
            <a:endParaRPr lang="en-US" dirty="0"/>
          </a:p>
        </p:txBody>
      </p:sp>
      <p:sp>
        <p:nvSpPr>
          <p:cNvPr id="4" name="Slide Number Placeholder 3"/>
          <p:cNvSpPr>
            <a:spLocks noGrp="1"/>
          </p:cNvSpPr>
          <p:nvPr>
            <p:ph type="sldNum" sz="quarter" idx="10"/>
          </p:nvPr>
        </p:nvSpPr>
        <p:spPr/>
        <p:txBody>
          <a:bodyPr/>
          <a:lstStyle/>
          <a:p>
            <a:pPr>
              <a:defRPr/>
            </a:pPr>
            <a:fld id="{5D4DD341-086B-4034-9D5D-128209345AE4}" type="slidenum">
              <a:rPr lang="en-US" smtClean="0"/>
              <a:pPr>
                <a:defRPr/>
              </a:pPr>
              <a:t>61</a:t>
            </a:fld>
            <a:endParaRPr lang="en-US" dirty="0"/>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Back 61 to 63 2/9</a:t>
            </a:r>
          </a:p>
        </p:txBody>
      </p:sp>
      <p:sp>
        <p:nvSpPr>
          <p:cNvPr id="4" name="Slide Number Placeholder 3"/>
          <p:cNvSpPr>
            <a:spLocks noGrp="1"/>
          </p:cNvSpPr>
          <p:nvPr>
            <p:ph type="sldNum" sz="quarter" idx="10"/>
          </p:nvPr>
        </p:nvSpPr>
        <p:spPr/>
        <p:txBody>
          <a:bodyPr/>
          <a:lstStyle/>
          <a:p>
            <a:pPr>
              <a:defRPr/>
            </a:pPr>
            <a:fld id="{5D4DD341-086B-4034-9D5D-128209345AE4}" type="slidenum">
              <a:rPr lang="en-US" smtClean="0"/>
              <a:pPr>
                <a:defRPr/>
              </a:pPr>
              <a:t>62</a:t>
            </a:fld>
            <a:endParaRPr lang="en-US" dirty="0"/>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Back 62 to 64 2/9</a:t>
            </a:r>
          </a:p>
        </p:txBody>
      </p:sp>
      <p:sp>
        <p:nvSpPr>
          <p:cNvPr id="4" name="Slide Number Placeholder 3"/>
          <p:cNvSpPr>
            <a:spLocks noGrp="1"/>
          </p:cNvSpPr>
          <p:nvPr>
            <p:ph type="sldNum" sz="quarter" idx="10"/>
          </p:nvPr>
        </p:nvSpPr>
        <p:spPr/>
        <p:txBody>
          <a:bodyPr/>
          <a:lstStyle/>
          <a:p>
            <a:pPr>
              <a:defRPr/>
            </a:pPr>
            <a:fld id="{5D4DD341-086B-4034-9D5D-128209345AE4}" type="slidenum">
              <a:rPr lang="en-US" smtClean="0"/>
              <a:pPr>
                <a:defRPr/>
              </a:pPr>
              <a:t>63</a:t>
            </a:fld>
            <a:endParaRPr lang="en-US" dirty="0"/>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Back 63 to 65 2/9</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L3 Salinity average (LOBO) by month</a:t>
            </a:r>
          </a:p>
          <a:p>
            <a:endParaRPr lang="en-US" dirty="0"/>
          </a:p>
        </p:txBody>
      </p:sp>
      <p:sp>
        <p:nvSpPr>
          <p:cNvPr id="4" name="Slide Number Placeholder 3"/>
          <p:cNvSpPr>
            <a:spLocks noGrp="1"/>
          </p:cNvSpPr>
          <p:nvPr>
            <p:ph type="sldNum" sz="quarter" idx="10"/>
          </p:nvPr>
        </p:nvSpPr>
        <p:spPr/>
        <p:txBody>
          <a:bodyPr/>
          <a:lstStyle/>
          <a:p>
            <a:pPr>
              <a:defRPr/>
            </a:pPr>
            <a:fld id="{5D4DD341-086B-4034-9D5D-128209345AE4}" type="slidenum">
              <a:rPr lang="en-US" smtClean="0"/>
              <a:pPr>
                <a:defRPr/>
              </a:pPr>
              <a:t>64</a:t>
            </a:fld>
            <a:endParaRPr lang="en-US" dirty="0"/>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Back 64 to 66 2/9</a:t>
            </a:r>
          </a:p>
          <a:p>
            <a:r>
              <a:rPr lang="en-US" dirty="0" smtClean="0"/>
              <a:t>1/7- check animation timing</a:t>
            </a:r>
            <a:r>
              <a:rPr lang="en-US" baseline="0" dirty="0" smtClean="0"/>
              <a:t> </a:t>
            </a:r>
            <a:r>
              <a:rPr lang="en-US" dirty="0" smtClean="0"/>
              <a:t>From….</a:t>
            </a:r>
          </a:p>
          <a:p>
            <a:r>
              <a:rPr lang="en-US" dirty="0" smtClean="0"/>
              <a:t>New 1/7</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L3 Salinity average (LOBO) by month</a:t>
            </a:r>
          </a:p>
          <a:p>
            <a:endParaRPr lang="en-US" dirty="0"/>
          </a:p>
        </p:txBody>
      </p:sp>
      <p:sp>
        <p:nvSpPr>
          <p:cNvPr id="4" name="Slide Number Placeholder 3"/>
          <p:cNvSpPr>
            <a:spLocks noGrp="1"/>
          </p:cNvSpPr>
          <p:nvPr>
            <p:ph type="sldNum" sz="quarter" idx="10"/>
          </p:nvPr>
        </p:nvSpPr>
        <p:spPr/>
        <p:txBody>
          <a:bodyPr/>
          <a:lstStyle/>
          <a:p>
            <a:pPr>
              <a:defRPr/>
            </a:pPr>
            <a:fld id="{5D4DD341-086B-4034-9D5D-128209345AE4}" type="slidenum">
              <a:rPr lang="en-US" smtClean="0"/>
              <a:pPr>
                <a:defRPr/>
              </a:pPr>
              <a:t>65</a:t>
            </a:fld>
            <a:endParaRPr lang="en-US" dirty="0"/>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Back 65 to 67 2/9</a:t>
            </a:r>
          </a:p>
          <a:p>
            <a:r>
              <a:rPr lang="en-US" dirty="0" smtClean="0"/>
              <a:t>New 1/7</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L3 Salinity average (LOBO) by month</a:t>
            </a:r>
          </a:p>
          <a:p>
            <a:endParaRPr lang="en-US" dirty="0"/>
          </a:p>
        </p:txBody>
      </p:sp>
      <p:sp>
        <p:nvSpPr>
          <p:cNvPr id="4" name="Slide Number Placeholder 3"/>
          <p:cNvSpPr>
            <a:spLocks noGrp="1"/>
          </p:cNvSpPr>
          <p:nvPr>
            <p:ph type="sldNum" sz="quarter" idx="10"/>
          </p:nvPr>
        </p:nvSpPr>
        <p:spPr/>
        <p:txBody>
          <a:bodyPr/>
          <a:lstStyle/>
          <a:p>
            <a:pPr>
              <a:defRPr/>
            </a:pPr>
            <a:fld id="{5D4DD341-086B-4034-9D5D-128209345AE4}" type="slidenum">
              <a:rPr lang="en-US" smtClean="0"/>
              <a:pPr>
                <a:defRPr/>
              </a:pPr>
              <a:t>66</a:t>
            </a:fld>
            <a:endParaRPr lang="en-US" dirty="0"/>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Back 66 to 68 2/9</a:t>
            </a:r>
          </a:p>
          <a:p>
            <a:r>
              <a:rPr lang="en-US" baseline="0" dirty="0" smtClean="0"/>
              <a:t>L3 salinity exhib graphs</a:t>
            </a:r>
          </a:p>
          <a:p>
            <a:r>
              <a:rPr lang="en-US" baseline="0" dirty="0" smtClean="0"/>
              <a:t>Daily averaged 2006-2007 LOBO data</a:t>
            </a:r>
          </a:p>
        </p:txBody>
      </p:sp>
      <p:sp>
        <p:nvSpPr>
          <p:cNvPr id="4" name="Slide Number Placeholder 3"/>
          <p:cNvSpPr>
            <a:spLocks noGrp="1"/>
          </p:cNvSpPr>
          <p:nvPr>
            <p:ph type="sldNum" sz="quarter" idx="10"/>
          </p:nvPr>
        </p:nvSpPr>
        <p:spPr/>
        <p:txBody>
          <a:bodyPr/>
          <a:lstStyle/>
          <a:p>
            <a:pPr>
              <a:defRPr/>
            </a:pPr>
            <a:fld id="{5D4DD341-086B-4034-9D5D-128209345AE4}" type="slidenum">
              <a:rPr lang="en-US" smtClean="0"/>
              <a:pPr>
                <a:defRPr/>
              </a:pPr>
              <a:t>67</a:t>
            </a:fld>
            <a:endParaRPr lang="en-US" dirty="0"/>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Back 67 to 69 2/9</a:t>
            </a:r>
          </a:p>
          <a:p>
            <a:r>
              <a:rPr lang="en-US" baseline="0" dirty="0" smtClean="0"/>
              <a:t>L3 salinity exhib graphs</a:t>
            </a:r>
          </a:p>
          <a:p>
            <a:r>
              <a:rPr lang="en-US" baseline="0" dirty="0" smtClean="0"/>
              <a:t>Daily averaged 2006-2007 LOBO data</a:t>
            </a:r>
          </a:p>
        </p:txBody>
      </p:sp>
      <p:sp>
        <p:nvSpPr>
          <p:cNvPr id="4" name="Slide Number Placeholder 3"/>
          <p:cNvSpPr>
            <a:spLocks noGrp="1"/>
          </p:cNvSpPr>
          <p:nvPr>
            <p:ph type="sldNum" sz="quarter" idx="10"/>
          </p:nvPr>
        </p:nvSpPr>
        <p:spPr/>
        <p:txBody>
          <a:bodyPr/>
          <a:lstStyle/>
          <a:p>
            <a:pPr>
              <a:defRPr/>
            </a:pPr>
            <a:fld id="{5D4DD341-086B-4034-9D5D-128209345AE4}" type="slidenum">
              <a:rPr lang="en-US" smtClean="0"/>
              <a:pPr>
                <a:defRPr/>
              </a:pPr>
              <a:t>68</a:t>
            </a:fld>
            <a:endParaRPr lang="en-US" dirty="0"/>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Back 68 to 70 2/9</a:t>
            </a:r>
          </a:p>
          <a:p>
            <a:r>
              <a:rPr lang="en-US" baseline="0" dirty="0" smtClean="0"/>
              <a:t>L3 salinity exhib graphs</a:t>
            </a:r>
          </a:p>
          <a:p>
            <a:r>
              <a:rPr lang="en-US" baseline="0" dirty="0" smtClean="0"/>
              <a:t>Daily averaged 2006-2007 LOBO data</a:t>
            </a:r>
          </a:p>
        </p:txBody>
      </p:sp>
      <p:sp>
        <p:nvSpPr>
          <p:cNvPr id="4" name="Slide Number Placeholder 3"/>
          <p:cNvSpPr>
            <a:spLocks noGrp="1"/>
          </p:cNvSpPr>
          <p:nvPr>
            <p:ph type="sldNum" sz="quarter" idx="10"/>
          </p:nvPr>
        </p:nvSpPr>
        <p:spPr/>
        <p:txBody>
          <a:bodyPr/>
          <a:lstStyle/>
          <a:p>
            <a:pPr>
              <a:defRPr/>
            </a:pPr>
            <a:fld id="{5D4DD341-086B-4034-9D5D-128209345AE4}" type="slidenum">
              <a:rPr lang="en-US" smtClean="0"/>
              <a:pPr>
                <a:defRPr/>
              </a:pPr>
              <a:t>69</a:t>
            </a:fld>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From 7   to 10</a:t>
            </a:r>
          </a:p>
          <a:p>
            <a:r>
              <a:rPr lang="en-US" dirty="0" smtClean="0"/>
              <a:t>Back done</a:t>
            </a:r>
            <a:endParaRPr lang="en-US" dirty="0"/>
          </a:p>
        </p:txBody>
      </p:sp>
      <p:sp>
        <p:nvSpPr>
          <p:cNvPr id="4" name="Slide Number Placeholder 3"/>
          <p:cNvSpPr>
            <a:spLocks noGrp="1"/>
          </p:cNvSpPr>
          <p:nvPr>
            <p:ph type="sldNum" sz="quarter" idx="10"/>
          </p:nvPr>
        </p:nvSpPr>
        <p:spPr/>
        <p:txBody>
          <a:bodyPr/>
          <a:lstStyle/>
          <a:p>
            <a:pPr>
              <a:defRPr/>
            </a:pPr>
            <a:fld id="{5D4DD341-086B-4034-9D5D-128209345AE4}" type="slidenum">
              <a:rPr lang="en-US" smtClean="0"/>
              <a:pPr>
                <a:defRPr/>
              </a:pPr>
              <a:t>7</a:t>
            </a:fld>
            <a:endParaRPr lang="en-US" dirty="0"/>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Back 69 to 71 2/9</a:t>
            </a:r>
          </a:p>
          <a:p>
            <a:r>
              <a:rPr lang="en-US" baseline="0" dirty="0" smtClean="0"/>
              <a:t>L3 salinity exhib graphs</a:t>
            </a:r>
          </a:p>
          <a:p>
            <a:r>
              <a:rPr lang="en-US" baseline="0" dirty="0" smtClean="0"/>
              <a:t>Daily averaged 2006-2007 LOBO data</a:t>
            </a:r>
          </a:p>
        </p:txBody>
      </p:sp>
      <p:sp>
        <p:nvSpPr>
          <p:cNvPr id="4" name="Slide Number Placeholder 3"/>
          <p:cNvSpPr>
            <a:spLocks noGrp="1"/>
          </p:cNvSpPr>
          <p:nvPr>
            <p:ph type="sldNum" sz="quarter" idx="10"/>
          </p:nvPr>
        </p:nvSpPr>
        <p:spPr/>
        <p:txBody>
          <a:bodyPr/>
          <a:lstStyle/>
          <a:p>
            <a:pPr>
              <a:defRPr/>
            </a:pPr>
            <a:fld id="{5D4DD341-086B-4034-9D5D-128209345AE4}" type="slidenum">
              <a:rPr lang="en-US" smtClean="0"/>
              <a:pPr>
                <a:defRPr/>
              </a:pPr>
              <a:t>70</a:t>
            </a:fld>
            <a:endParaRPr lang="en-US" dirty="0"/>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Back 70 to 72 2/9</a:t>
            </a:r>
          </a:p>
        </p:txBody>
      </p:sp>
      <p:sp>
        <p:nvSpPr>
          <p:cNvPr id="4" name="Slide Number Placeholder 3"/>
          <p:cNvSpPr>
            <a:spLocks noGrp="1"/>
          </p:cNvSpPr>
          <p:nvPr>
            <p:ph type="sldNum" sz="quarter" idx="10"/>
          </p:nvPr>
        </p:nvSpPr>
        <p:spPr/>
        <p:txBody>
          <a:bodyPr/>
          <a:lstStyle/>
          <a:p>
            <a:pPr>
              <a:defRPr/>
            </a:pPr>
            <a:fld id="{5D4DD341-086B-4034-9D5D-128209345AE4}" type="slidenum">
              <a:rPr lang="en-US" smtClean="0"/>
              <a:pPr>
                <a:defRPr/>
              </a:pPr>
              <a:t>71</a:t>
            </a:fld>
            <a:endParaRPr lang="en-US" dirty="0"/>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Back 71 to 73 2/9</a:t>
            </a:r>
            <a:endParaRPr lang="en-US" baseline="0" dirty="0" smtClean="0"/>
          </a:p>
          <a:p>
            <a:r>
              <a:rPr lang="en-US" baseline="0" dirty="0" smtClean="0"/>
              <a:t>L3 salinity exhib graphs</a:t>
            </a:r>
          </a:p>
          <a:p>
            <a:r>
              <a:rPr lang="en-US" baseline="0" dirty="0" smtClean="0"/>
              <a:t>Daily averaged 2006-2007 LOBO data</a:t>
            </a:r>
          </a:p>
        </p:txBody>
      </p:sp>
      <p:sp>
        <p:nvSpPr>
          <p:cNvPr id="4" name="Slide Number Placeholder 3"/>
          <p:cNvSpPr>
            <a:spLocks noGrp="1"/>
          </p:cNvSpPr>
          <p:nvPr>
            <p:ph type="sldNum" sz="quarter" idx="10"/>
          </p:nvPr>
        </p:nvSpPr>
        <p:spPr/>
        <p:txBody>
          <a:bodyPr/>
          <a:lstStyle/>
          <a:p>
            <a:pPr>
              <a:defRPr/>
            </a:pPr>
            <a:fld id="{5D4DD341-086B-4034-9D5D-128209345AE4}" type="slidenum">
              <a:rPr lang="en-US" smtClean="0"/>
              <a:pPr>
                <a:defRPr/>
              </a:pPr>
              <a:t>72</a:t>
            </a:fld>
            <a:endParaRPr lang="en-US" dirty="0"/>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From 72</a:t>
            </a:r>
            <a:r>
              <a:rPr lang="en-US" baseline="0" dirty="0" smtClean="0"/>
              <a:t>  back 72</a:t>
            </a:r>
            <a:r>
              <a:rPr lang="en-US" dirty="0" smtClean="0"/>
              <a:t> </a:t>
            </a:r>
            <a:r>
              <a:rPr lang="en-US" baseline="0" dirty="0" smtClean="0"/>
              <a:t> </a:t>
            </a:r>
            <a:r>
              <a:rPr lang="en-US" baseline="0" dirty="0" err="1" smtClean="0"/>
              <a:t>ani</a:t>
            </a:r>
            <a:r>
              <a:rPr lang="en-US" baseline="0" dirty="0" smtClean="0"/>
              <a:t> to 74  cont. to 76 </a:t>
            </a:r>
            <a:r>
              <a:rPr lang="en-US" dirty="0" smtClean="0"/>
              <a:t> 2/13</a:t>
            </a:r>
          </a:p>
          <a:p>
            <a:endParaRPr lang="en-US" baseline="0" dirty="0" smtClean="0"/>
          </a:p>
        </p:txBody>
      </p:sp>
      <p:sp>
        <p:nvSpPr>
          <p:cNvPr id="4" name="Slide Number Placeholder 3"/>
          <p:cNvSpPr>
            <a:spLocks noGrp="1"/>
          </p:cNvSpPr>
          <p:nvPr>
            <p:ph type="sldNum" sz="quarter" idx="10"/>
          </p:nvPr>
        </p:nvSpPr>
        <p:spPr/>
        <p:txBody>
          <a:bodyPr/>
          <a:lstStyle/>
          <a:p>
            <a:pPr>
              <a:defRPr/>
            </a:pPr>
            <a:fld id="{5D4DD341-086B-4034-9D5D-128209345AE4}" type="slidenum">
              <a:rPr lang="en-US" smtClean="0"/>
              <a:pPr>
                <a:defRPr/>
              </a:pPr>
              <a:t>73</a:t>
            </a:fld>
            <a:endParaRPr lang="en-US" dirty="0"/>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From 73 or 75</a:t>
            </a:r>
            <a:r>
              <a:rPr lang="en-US" baseline="0" dirty="0" smtClean="0"/>
              <a:t>  </a:t>
            </a:r>
            <a:r>
              <a:rPr lang="en-US" dirty="0" smtClean="0"/>
              <a:t>Back 72 </a:t>
            </a:r>
            <a:r>
              <a:rPr lang="en-US" dirty="0" err="1" smtClean="0"/>
              <a:t>ani</a:t>
            </a:r>
            <a:r>
              <a:rPr lang="en-US" dirty="0" smtClean="0"/>
              <a:t> to 75  cont. to 76 2/13</a:t>
            </a:r>
          </a:p>
          <a:p>
            <a:endParaRPr lang="en-US" baseline="0" dirty="0" smtClean="0"/>
          </a:p>
        </p:txBody>
      </p:sp>
      <p:sp>
        <p:nvSpPr>
          <p:cNvPr id="4" name="Slide Number Placeholder 3"/>
          <p:cNvSpPr>
            <a:spLocks noGrp="1"/>
          </p:cNvSpPr>
          <p:nvPr>
            <p:ph type="sldNum" sz="quarter" idx="10"/>
          </p:nvPr>
        </p:nvSpPr>
        <p:spPr/>
        <p:txBody>
          <a:bodyPr/>
          <a:lstStyle/>
          <a:p>
            <a:pPr>
              <a:defRPr/>
            </a:pPr>
            <a:fld id="{5D4DD341-086B-4034-9D5D-128209345AE4}" type="slidenum">
              <a:rPr lang="en-US" smtClean="0"/>
              <a:pPr>
                <a:defRPr/>
              </a:pPr>
              <a:t>74</a:t>
            </a:fld>
            <a:endParaRPr lang="en-US" dirty="0"/>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From 74</a:t>
            </a:r>
            <a:r>
              <a:rPr lang="en-US" baseline="0" dirty="0" smtClean="0"/>
              <a:t>  </a:t>
            </a:r>
            <a:r>
              <a:rPr lang="en-US" dirty="0" smtClean="0"/>
              <a:t>Back 72  </a:t>
            </a:r>
            <a:r>
              <a:rPr lang="en-US" dirty="0" err="1" smtClean="0"/>
              <a:t>ani</a:t>
            </a:r>
            <a:r>
              <a:rPr lang="en-US" dirty="0" smtClean="0"/>
              <a:t> to 74  cont. to 76 2/13</a:t>
            </a:r>
          </a:p>
          <a:p>
            <a:endParaRPr lang="en-US" baseline="0" dirty="0" smtClean="0"/>
          </a:p>
        </p:txBody>
      </p:sp>
      <p:sp>
        <p:nvSpPr>
          <p:cNvPr id="4" name="Slide Number Placeholder 3"/>
          <p:cNvSpPr>
            <a:spLocks noGrp="1"/>
          </p:cNvSpPr>
          <p:nvPr>
            <p:ph type="sldNum" sz="quarter" idx="10"/>
          </p:nvPr>
        </p:nvSpPr>
        <p:spPr/>
        <p:txBody>
          <a:bodyPr/>
          <a:lstStyle/>
          <a:p>
            <a:pPr>
              <a:defRPr/>
            </a:pPr>
            <a:fld id="{5D4DD341-086B-4034-9D5D-128209345AE4}" type="slidenum">
              <a:rPr lang="en-US" smtClean="0"/>
              <a:pPr>
                <a:defRPr/>
              </a:pPr>
              <a:t>75</a:t>
            </a:fld>
            <a:endParaRPr lang="en-US" dirty="0"/>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From 73, 74, or 75  Back 73  </a:t>
            </a:r>
            <a:r>
              <a:rPr lang="en-US" dirty="0" err="1" smtClean="0"/>
              <a:t>ani</a:t>
            </a:r>
            <a:r>
              <a:rPr lang="en-US" dirty="0" smtClean="0"/>
              <a:t> to 77  cont to 79  2/13</a:t>
            </a:r>
          </a:p>
          <a:p>
            <a:endParaRPr lang="en-US" baseline="0" dirty="0" smtClean="0"/>
          </a:p>
        </p:txBody>
      </p:sp>
      <p:sp>
        <p:nvSpPr>
          <p:cNvPr id="4" name="Slide Number Placeholder 3"/>
          <p:cNvSpPr>
            <a:spLocks noGrp="1"/>
          </p:cNvSpPr>
          <p:nvPr>
            <p:ph type="sldNum" sz="quarter" idx="10"/>
          </p:nvPr>
        </p:nvSpPr>
        <p:spPr/>
        <p:txBody>
          <a:bodyPr/>
          <a:lstStyle/>
          <a:p>
            <a:pPr>
              <a:defRPr/>
            </a:pPr>
            <a:fld id="{5D4DD341-086B-4034-9D5D-128209345AE4}" type="slidenum">
              <a:rPr lang="en-US" smtClean="0"/>
              <a:pPr>
                <a:defRPr/>
              </a:pPr>
              <a:t>76</a:t>
            </a:fld>
            <a:endParaRPr lang="en-US" dirty="0"/>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From 76 or 78  Back 73   </a:t>
            </a:r>
            <a:r>
              <a:rPr lang="en-US" dirty="0" err="1" smtClean="0"/>
              <a:t>ani</a:t>
            </a:r>
            <a:r>
              <a:rPr lang="en-US" dirty="0" smtClean="0"/>
              <a:t> to 78  cont to 79 2/13</a:t>
            </a:r>
          </a:p>
          <a:p>
            <a:endParaRPr lang="en-US" baseline="0" dirty="0" smtClean="0"/>
          </a:p>
        </p:txBody>
      </p:sp>
      <p:sp>
        <p:nvSpPr>
          <p:cNvPr id="4" name="Slide Number Placeholder 3"/>
          <p:cNvSpPr>
            <a:spLocks noGrp="1"/>
          </p:cNvSpPr>
          <p:nvPr>
            <p:ph type="sldNum" sz="quarter" idx="10"/>
          </p:nvPr>
        </p:nvSpPr>
        <p:spPr/>
        <p:txBody>
          <a:bodyPr/>
          <a:lstStyle/>
          <a:p>
            <a:pPr>
              <a:defRPr/>
            </a:pPr>
            <a:fld id="{5D4DD341-086B-4034-9D5D-128209345AE4}" type="slidenum">
              <a:rPr lang="en-US" smtClean="0"/>
              <a:pPr>
                <a:defRPr/>
              </a:pPr>
              <a:t>77</a:t>
            </a:fld>
            <a:endParaRPr lang="en-US" dirty="0"/>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From 77  Back 73</a:t>
            </a:r>
            <a:r>
              <a:rPr lang="en-US" baseline="0" dirty="0" smtClean="0"/>
              <a:t>   </a:t>
            </a:r>
            <a:r>
              <a:rPr lang="en-US" baseline="0" dirty="0" err="1" smtClean="0"/>
              <a:t>ani</a:t>
            </a:r>
            <a:r>
              <a:rPr lang="en-US" baseline="0" dirty="0" smtClean="0"/>
              <a:t> </a:t>
            </a:r>
            <a:r>
              <a:rPr lang="en-US" dirty="0" smtClean="0"/>
              <a:t>to 77  cont to 79  2/13</a:t>
            </a:r>
          </a:p>
          <a:p>
            <a:endParaRPr lang="en-US" baseline="0" dirty="0" smtClean="0"/>
          </a:p>
        </p:txBody>
      </p:sp>
      <p:sp>
        <p:nvSpPr>
          <p:cNvPr id="4" name="Slide Number Placeholder 3"/>
          <p:cNvSpPr>
            <a:spLocks noGrp="1"/>
          </p:cNvSpPr>
          <p:nvPr>
            <p:ph type="sldNum" sz="quarter" idx="10"/>
          </p:nvPr>
        </p:nvSpPr>
        <p:spPr/>
        <p:txBody>
          <a:bodyPr/>
          <a:lstStyle/>
          <a:p>
            <a:pPr>
              <a:defRPr/>
            </a:pPr>
            <a:fld id="{5D4DD341-086B-4034-9D5D-128209345AE4}" type="slidenum">
              <a:rPr lang="en-US" smtClean="0"/>
              <a:pPr>
                <a:defRPr/>
              </a:pPr>
              <a:t>78</a:t>
            </a:fld>
            <a:endParaRPr lang="en-US" dirty="0"/>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From 76, 77, or 78  Back 76  </a:t>
            </a:r>
            <a:r>
              <a:rPr lang="en-US" dirty="0" err="1" smtClean="0"/>
              <a:t>ani</a:t>
            </a:r>
            <a:r>
              <a:rPr lang="en-US" dirty="0" smtClean="0"/>
              <a:t> to 80  cont to 82  2/13</a:t>
            </a:r>
            <a:endParaRPr lang="en-US" baseline="0" dirty="0" smtClean="0"/>
          </a:p>
        </p:txBody>
      </p:sp>
      <p:sp>
        <p:nvSpPr>
          <p:cNvPr id="4" name="Slide Number Placeholder 3"/>
          <p:cNvSpPr>
            <a:spLocks noGrp="1"/>
          </p:cNvSpPr>
          <p:nvPr>
            <p:ph type="sldNum" sz="quarter" idx="10"/>
          </p:nvPr>
        </p:nvSpPr>
        <p:spPr/>
        <p:txBody>
          <a:bodyPr/>
          <a:lstStyle/>
          <a:p>
            <a:pPr>
              <a:defRPr/>
            </a:pPr>
            <a:fld id="{5D4DD341-086B-4034-9D5D-128209345AE4}" type="slidenum">
              <a:rPr lang="en-US" smtClean="0"/>
              <a:pPr>
                <a:defRPr/>
              </a:pPr>
              <a:t>79</a:t>
            </a:fld>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From 7    to 10</a:t>
            </a:r>
          </a:p>
          <a:p>
            <a:r>
              <a:rPr lang="en-US" dirty="0" smtClean="0"/>
              <a:t>Back done</a:t>
            </a:r>
            <a:endParaRPr lang="en-US" dirty="0"/>
          </a:p>
        </p:txBody>
      </p:sp>
      <p:sp>
        <p:nvSpPr>
          <p:cNvPr id="4" name="Slide Number Placeholder 3"/>
          <p:cNvSpPr>
            <a:spLocks noGrp="1"/>
          </p:cNvSpPr>
          <p:nvPr>
            <p:ph type="sldNum" sz="quarter" idx="10"/>
          </p:nvPr>
        </p:nvSpPr>
        <p:spPr/>
        <p:txBody>
          <a:bodyPr/>
          <a:lstStyle/>
          <a:p>
            <a:pPr>
              <a:defRPr/>
            </a:pPr>
            <a:fld id="{5D4DD341-086B-4034-9D5D-128209345AE4}" type="slidenum">
              <a:rPr lang="en-US" smtClean="0"/>
              <a:pPr>
                <a:defRPr/>
              </a:pPr>
              <a:t>8</a:t>
            </a:fld>
            <a:endParaRPr lang="en-US" dirty="0"/>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From 79 or 81  Back 76  </a:t>
            </a:r>
            <a:r>
              <a:rPr lang="en-US" dirty="0" err="1" smtClean="0"/>
              <a:t>ani</a:t>
            </a:r>
            <a:r>
              <a:rPr lang="en-US" dirty="0" smtClean="0"/>
              <a:t> to</a:t>
            </a:r>
            <a:r>
              <a:rPr lang="en-US" baseline="0" dirty="0" smtClean="0"/>
              <a:t> 81  cont</a:t>
            </a:r>
            <a:r>
              <a:rPr lang="en-US" dirty="0" smtClean="0"/>
              <a:t> to 82   2/13</a:t>
            </a:r>
            <a:endParaRPr lang="en-US" baseline="0" dirty="0" smtClean="0"/>
          </a:p>
        </p:txBody>
      </p:sp>
      <p:sp>
        <p:nvSpPr>
          <p:cNvPr id="4" name="Slide Number Placeholder 3"/>
          <p:cNvSpPr>
            <a:spLocks noGrp="1"/>
          </p:cNvSpPr>
          <p:nvPr>
            <p:ph type="sldNum" sz="quarter" idx="10"/>
          </p:nvPr>
        </p:nvSpPr>
        <p:spPr/>
        <p:txBody>
          <a:bodyPr/>
          <a:lstStyle/>
          <a:p>
            <a:pPr>
              <a:defRPr/>
            </a:pPr>
            <a:fld id="{5D4DD341-086B-4034-9D5D-128209345AE4}" type="slidenum">
              <a:rPr lang="en-US" smtClean="0"/>
              <a:pPr>
                <a:defRPr/>
              </a:pPr>
              <a:t>80</a:t>
            </a:fld>
            <a:endParaRPr lang="en-US" dirty="0"/>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From 80  Back 76  </a:t>
            </a:r>
            <a:r>
              <a:rPr lang="en-US" dirty="0" err="1" smtClean="0"/>
              <a:t>ani</a:t>
            </a:r>
            <a:r>
              <a:rPr lang="en-US" dirty="0" smtClean="0"/>
              <a:t> to 80  cont to 82 2/13</a:t>
            </a:r>
            <a:endParaRPr lang="en-US" baseline="0" dirty="0" smtClean="0"/>
          </a:p>
        </p:txBody>
      </p:sp>
      <p:sp>
        <p:nvSpPr>
          <p:cNvPr id="4" name="Slide Number Placeholder 3"/>
          <p:cNvSpPr>
            <a:spLocks noGrp="1"/>
          </p:cNvSpPr>
          <p:nvPr>
            <p:ph type="sldNum" sz="quarter" idx="10"/>
          </p:nvPr>
        </p:nvSpPr>
        <p:spPr/>
        <p:txBody>
          <a:bodyPr/>
          <a:lstStyle/>
          <a:p>
            <a:pPr>
              <a:defRPr/>
            </a:pPr>
            <a:fld id="{5D4DD341-086B-4034-9D5D-128209345AE4}" type="slidenum">
              <a:rPr lang="en-US" smtClean="0"/>
              <a:pPr>
                <a:defRPr/>
              </a:pPr>
              <a:t>81</a:t>
            </a:fld>
            <a:endParaRPr lang="en-US" dirty="0"/>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From 79-81  back to </a:t>
            </a:r>
            <a:r>
              <a:rPr lang="en-US" smtClean="0"/>
              <a:t>79  cont</a:t>
            </a:r>
            <a:r>
              <a:rPr lang="en-US" baseline="0" smtClean="0"/>
              <a:t> to 83</a:t>
            </a:r>
            <a:endParaRPr lang="en-US"/>
          </a:p>
        </p:txBody>
      </p:sp>
      <p:sp>
        <p:nvSpPr>
          <p:cNvPr id="4" name="Slide Number Placeholder 3"/>
          <p:cNvSpPr>
            <a:spLocks noGrp="1"/>
          </p:cNvSpPr>
          <p:nvPr>
            <p:ph type="sldNum" sz="quarter" idx="10"/>
          </p:nvPr>
        </p:nvSpPr>
        <p:spPr/>
        <p:txBody>
          <a:bodyPr/>
          <a:lstStyle/>
          <a:p>
            <a:pPr>
              <a:defRPr/>
            </a:pPr>
            <a:fld id="{5D4DD341-086B-4034-9D5D-128209345AE4}" type="slidenum">
              <a:rPr lang="en-US" smtClean="0"/>
              <a:pPr>
                <a:defRPr/>
              </a:pPr>
              <a:t>82</a:t>
            </a:fld>
            <a:endParaRPr lang="en-US" dirty="0"/>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From 82 Back 82  high</a:t>
            </a:r>
            <a:r>
              <a:rPr lang="en-US" baseline="0" dirty="0" smtClean="0"/>
              <a:t> to 84  low to 86  </a:t>
            </a:r>
          </a:p>
        </p:txBody>
      </p:sp>
      <p:sp>
        <p:nvSpPr>
          <p:cNvPr id="4" name="Slide Number Placeholder 3"/>
          <p:cNvSpPr>
            <a:spLocks noGrp="1"/>
          </p:cNvSpPr>
          <p:nvPr>
            <p:ph type="sldNum" sz="quarter" idx="10"/>
          </p:nvPr>
        </p:nvSpPr>
        <p:spPr/>
        <p:txBody>
          <a:bodyPr/>
          <a:lstStyle/>
          <a:p>
            <a:pPr>
              <a:defRPr/>
            </a:pPr>
            <a:fld id="{5D4DD341-086B-4034-9D5D-128209345AE4}" type="slidenum">
              <a:rPr lang="en-US" smtClean="0"/>
              <a:pPr>
                <a:defRPr/>
              </a:pPr>
              <a:t>83</a:t>
            </a:fld>
            <a:endParaRPr lang="en-US" dirty="0"/>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High</a:t>
            </a:r>
            <a:r>
              <a:rPr lang="en-US" baseline="0" dirty="0" smtClean="0"/>
              <a:t> first  From 83   </a:t>
            </a:r>
            <a:r>
              <a:rPr lang="en-US" dirty="0" smtClean="0"/>
              <a:t>Back 82</a:t>
            </a:r>
            <a:r>
              <a:rPr lang="en-US" baseline="0" dirty="0" smtClean="0"/>
              <a:t>   low to 85   cont to 88</a:t>
            </a:r>
            <a:endParaRPr lang="en-US" dirty="0" smtClean="0"/>
          </a:p>
          <a:p>
            <a:endParaRPr lang="en-US" baseline="0" dirty="0" smtClean="0"/>
          </a:p>
        </p:txBody>
      </p:sp>
      <p:sp>
        <p:nvSpPr>
          <p:cNvPr id="4" name="Slide Number Placeholder 3"/>
          <p:cNvSpPr>
            <a:spLocks noGrp="1"/>
          </p:cNvSpPr>
          <p:nvPr>
            <p:ph type="sldNum" sz="quarter" idx="10"/>
          </p:nvPr>
        </p:nvSpPr>
        <p:spPr/>
        <p:txBody>
          <a:bodyPr/>
          <a:lstStyle/>
          <a:p>
            <a:pPr>
              <a:defRPr/>
            </a:pPr>
            <a:fld id="{5D4DD341-086B-4034-9D5D-128209345AE4}" type="slidenum">
              <a:rPr lang="en-US" smtClean="0"/>
              <a:pPr>
                <a:defRPr/>
              </a:pPr>
              <a:t>84</a:t>
            </a:fld>
            <a:endParaRPr lang="en-US" dirty="0"/>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Low second  From 85   Back 82  cont to 88</a:t>
            </a:r>
          </a:p>
          <a:p>
            <a:endParaRPr lang="en-US" baseline="0" dirty="0" smtClean="0"/>
          </a:p>
        </p:txBody>
      </p:sp>
      <p:sp>
        <p:nvSpPr>
          <p:cNvPr id="4" name="Slide Number Placeholder 3"/>
          <p:cNvSpPr>
            <a:spLocks noGrp="1"/>
          </p:cNvSpPr>
          <p:nvPr>
            <p:ph type="sldNum" sz="quarter" idx="10"/>
          </p:nvPr>
        </p:nvSpPr>
        <p:spPr/>
        <p:txBody>
          <a:bodyPr/>
          <a:lstStyle/>
          <a:p>
            <a:pPr>
              <a:defRPr/>
            </a:pPr>
            <a:fld id="{5D4DD341-086B-4034-9D5D-128209345AE4}" type="slidenum">
              <a:rPr lang="en-US" smtClean="0"/>
              <a:pPr>
                <a:defRPr/>
              </a:pPr>
              <a:t>85</a:t>
            </a:fld>
            <a:endParaRPr lang="en-US" dirty="0"/>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Low first from 83  Back 82  high to 87  cont to 88</a:t>
            </a:r>
            <a:endParaRPr lang="en-US" baseline="0" dirty="0" smtClean="0"/>
          </a:p>
        </p:txBody>
      </p:sp>
      <p:sp>
        <p:nvSpPr>
          <p:cNvPr id="4" name="Slide Number Placeholder 3"/>
          <p:cNvSpPr>
            <a:spLocks noGrp="1"/>
          </p:cNvSpPr>
          <p:nvPr>
            <p:ph type="sldNum" sz="quarter" idx="10"/>
          </p:nvPr>
        </p:nvSpPr>
        <p:spPr/>
        <p:txBody>
          <a:bodyPr/>
          <a:lstStyle/>
          <a:p>
            <a:pPr>
              <a:defRPr/>
            </a:pPr>
            <a:fld id="{5D4DD341-086B-4034-9D5D-128209345AE4}" type="slidenum">
              <a:rPr lang="en-US" smtClean="0"/>
              <a:pPr>
                <a:defRPr/>
              </a:pPr>
              <a:t>86</a:t>
            </a:fld>
            <a:endParaRPr lang="en-US" dirty="0"/>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High second  From 86  Back</a:t>
            </a:r>
            <a:r>
              <a:rPr lang="en-US" baseline="0" dirty="0" smtClean="0"/>
              <a:t> 82  </a:t>
            </a:r>
            <a:r>
              <a:rPr lang="en-US" dirty="0" smtClean="0"/>
              <a:t> cont to 88</a:t>
            </a:r>
          </a:p>
          <a:p>
            <a:endParaRPr lang="en-US" baseline="0" dirty="0" smtClean="0"/>
          </a:p>
        </p:txBody>
      </p:sp>
      <p:sp>
        <p:nvSpPr>
          <p:cNvPr id="4" name="Slide Number Placeholder 3"/>
          <p:cNvSpPr>
            <a:spLocks noGrp="1"/>
          </p:cNvSpPr>
          <p:nvPr>
            <p:ph type="sldNum" sz="quarter" idx="10"/>
          </p:nvPr>
        </p:nvSpPr>
        <p:spPr/>
        <p:txBody>
          <a:bodyPr/>
          <a:lstStyle/>
          <a:p>
            <a:pPr>
              <a:defRPr/>
            </a:pPr>
            <a:fld id="{5D4DD341-086B-4034-9D5D-128209345AE4}" type="slidenum">
              <a:rPr lang="en-US" smtClean="0"/>
              <a:pPr>
                <a:defRPr/>
              </a:pPr>
              <a:t>87</a:t>
            </a:fld>
            <a:endParaRPr lang="en-US" dirty="0"/>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From 83-87  Back 83   high to 89   low to 91   cont to 93</a:t>
            </a:r>
          </a:p>
          <a:p>
            <a:endParaRPr lang="en-US" baseline="0" dirty="0" smtClean="0"/>
          </a:p>
        </p:txBody>
      </p:sp>
      <p:sp>
        <p:nvSpPr>
          <p:cNvPr id="4" name="Slide Number Placeholder 3"/>
          <p:cNvSpPr>
            <a:spLocks noGrp="1"/>
          </p:cNvSpPr>
          <p:nvPr>
            <p:ph type="sldNum" sz="quarter" idx="10"/>
          </p:nvPr>
        </p:nvSpPr>
        <p:spPr/>
        <p:txBody>
          <a:bodyPr/>
          <a:lstStyle/>
          <a:p>
            <a:pPr>
              <a:defRPr/>
            </a:pPr>
            <a:fld id="{5D4DD341-086B-4034-9D5D-128209345AE4}" type="slidenum">
              <a:rPr lang="en-US" smtClean="0"/>
              <a:pPr>
                <a:defRPr/>
              </a:pPr>
              <a:t>88</a:t>
            </a:fld>
            <a:endParaRPr lang="en-US" dirty="0"/>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High first   From 88  Back</a:t>
            </a:r>
            <a:r>
              <a:rPr lang="en-US" baseline="0" dirty="0" smtClean="0"/>
              <a:t> 83</a:t>
            </a:r>
            <a:r>
              <a:rPr lang="en-US" dirty="0" smtClean="0"/>
              <a:t>  low to 90  cont to 93</a:t>
            </a:r>
            <a:endParaRPr lang="en-US" baseline="0" dirty="0" smtClean="0"/>
          </a:p>
        </p:txBody>
      </p:sp>
      <p:sp>
        <p:nvSpPr>
          <p:cNvPr id="4" name="Slide Number Placeholder 3"/>
          <p:cNvSpPr>
            <a:spLocks noGrp="1"/>
          </p:cNvSpPr>
          <p:nvPr>
            <p:ph type="sldNum" sz="quarter" idx="10"/>
          </p:nvPr>
        </p:nvSpPr>
        <p:spPr/>
        <p:txBody>
          <a:bodyPr/>
          <a:lstStyle/>
          <a:p>
            <a:pPr>
              <a:defRPr/>
            </a:pPr>
            <a:fld id="{5D4DD341-086B-4034-9D5D-128209345AE4}" type="slidenum">
              <a:rPr lang="en-US" smtClean="0"/>
              <a:pPr>
                <a:defRPr/>
              </a:pPr>
              <a:t>89</a:t>
            </a:fld>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From 8, 9    wrong</a:t>
            </a:r>
            <a:r>
              <a:rPr lang="en-US" baseline="0" dirty="0" smtClean="0"/>
              <a:t> to 12   right to 11</a:t>
            </a:r>
          </a:p>
          <a:p>
            <a:r>
              <a:rPr lang="en-US" baseline="0" dirty="0" smtClean="0"/>
              <a:t>Back last view</a:t>
            </a:r>
            <a:endParaRPr lang="en-US" dirty="0"/>
          </a:p>
        </p:txBody>
      </p:sp>
      <p:sp>
        <p:nvSpPr>
          <p:cNvPr id="4" name="Slide Number Placeholder 3"/>
          <p:cNvSpPr>
            <a:spLocks noGrp="1"/>
          </p:cNvSpPr>
          <p:nvPr>
            <p:ph type="sldNum" sz="quarter" idx="10"/>
          </p:nvPr>
        </p:nvSpPr>
        <p:spPr/>
        <p:txBody>
          <a:bodyPr/>
          <a:lstStyle/>
          <a:p>
            <a:pPr>
              <a:defRPr/>
            </a:pPr>
            <a:fld id="{5D4DD341-086B-4034-9D5D-128209345AE4}" type="slidenum">
              <a:rPr lang="en-US" smtClean="0"/>
              <a:pPr>
                <a:defRPr/>
              </a:pPr>
              <a:t>9</a:t>
            </a:fld>
            <a:endParaRPr lang="en-US" dirty="0"/>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Low second  from 89  Back 83  cont to</a:t>
            </a:r>
            <a:r>
              <a:rPr lang="en-US" baseline="0" dirty="0" smtClean="0"/>
              <a:t> 93</a:t>
            </a:r>
          </a:p>
        </p:txBody>
      </p:sp>
      <p:sp>
        <p:nvSpPr>
          <p:cNvPr id="4" name="Slide Number Placeholder 3"/>
          <p:cNvSpPr>
            <a:spLocks noGrp="1"/>
          </p:cNvSpPr>
          <p:nvPr>
            <p:ph type="sldNum" sz="quarter" idx="10"/>
          </p:nvPr>
        </p:nvSpPr>
        <p:spPr/>
        <p:txBody>
          <a:bodyPr/>
          <a:lstStyle/>
          <a:p>
            <a:pPr>
              <a:defRPr/>
            </a:pPr>
            <a:fld id="{5D4DD341-086B-4034-9D5D-128209345AE4}" type="slidenum">
              <a:rPr lang="en-US" smtClean="0"/>
              <a:pPr>
                <a:defRPr/>
              </a:pPr>
              <a:t>90</a:t>
            </a:fld>
            <a:endParaRPr lang="en-US" dirty="0"/>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Low first From 88   Back 83</a:t>
            </a:r>
            <a:r>
              <a:rPr lang="en-US" baseline="0" dirty="0" smtClean="0"/>
              <a:t>  high</a:t>
            </a:r>
            <a:r>
              <a:rPr lang="en-US" dirty="0" smtClean="0"/>
              <a:t> to 92</a:t>
            </a:r>
            <a:r>
              <a:rPr lang="en-US" baseline="0" dirty="0" smtClean="0"/>
              <a:t>  cont to 93</a:t>
            </a:r>
            <a:endParaRPr lang="en-US" dirty="0" smtClean="0"/>
          </a:p>
          <a:p>
            <a:endParaRPr lang="en-US" baseline="0" dirty="0" smtClean="0"/>
          </a:p>
        </p:txBody>
      </p:sp>
      <p:sp>
        <p:nvSpPr>
          <p:cNvPr id="4" name="Slide Number Placeholder 3"/>
          <p:cNvSpPr>
            <a:spLocks noGrp="1"/>
          </p:cNvSpPr>
          <p:nvPr>
            <p:ph type="sldNum" sz="quarter" idx="10"/>
          </p:nvPr>
        </p:nvSpPr>
        <p:spPr/>
        <p:txBody>
          <a:bodyPr/>
          <a:lstStyle/>
          <a:p>
            <a:pPr>
              <a:defRPr/>
            </a:pPr>
            <a:fld id="{5D4DD341-086B-4034-9D5D-128209345AE4}" type="slidenum">
              <a:rPr lang="en-US" smtClean="0"/>
              <a:pPr>
                <a:defRPr/>
              </a:pPr>
              <a:t>91</a:t>
            </a:fld>
            <a:endParaRPr lang="en-US" dirty="0"/>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High second  From 91  Back 83  cont to 93</a:t>
            </a:r>
            <a:endParaRPr lang="en-US" baseline="0" dirty="0" smtClean="0"/>
          </a:p>
        </p:txBody>
      </p:sp>
      <p:sp>
        <p:nvSpPr>
          <p:cNvPr id="4" name="Slide Number Placeholder 3"/>
          <p:cNvSpPr>
            <a:spLocks noGrp="1"/>
          </p:cNvSpPr>
          <p:nvPr>
            <p:ph type="sldNum" sz="quarter" idx="10"/>
          </p:nvPr>
        </p:nvSpPr>
        <p:spPr/>
        <p:txBody>
          <a:bodyPr/>
          <a:lstStyle/>
          <a:p>
            <a:pPr>
              <a:defRPr/>
            </a:pPr>
            <a:fld id="{5D4DD341-086B-4034-9D5D-128209345AE4}" type="slidenum">
              <a:rPr lang="en-US" smtClean="0"/>
              <a:pPr>
                <a:defRPr/>
              </a:pPr>
              <a:t>92</a:t>
            </a:fld>
            <a:endParaRPr lang="en-US" dirty="0"/>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From 88-92  Back </a:t>
            </a:r>
            <a:r>
              <a:rPr lang="en-US" dirty="0" err="1" smtClean="0"/>
              <a:t>prev</a:t>
            </a:r>
            <a:r>
              <a:rPr lang="en-US" dirty="0" smtClean="0"/>
              <a:t> to next 2/9</a:t>
            </a:r>
          </a:p>
          <a:p>
            <a:endParaRPr lang="en-US" baseline="0" dirty="0" smtClean="0"/>
          </a:p>
        </p:txBody>
      </p:sp>
      <p:sp>
        <p:nvSpPr>
          <p:cNvPr id="4" name="Slide Number Placeholder 3"/>
          <p:cNvSpPr>
            <a:spLocks noGrp="1"/>
          </p:cNvSpPr>
          <p:nvPr>
            <p:ph type="sldNum" sz="quarter" idx="10"/>
          </p:nvPr>
        </p:nvSpPr>
        <p:spPr/>
        <p:txBody>
          <a:bodyPr/>
          <a:lstStyle/>
          <a:p>
            <a:pPr>
              <a:defRPr/>
            </a:pPr>
            <a:fld id="{5D4DD341-086B-4034-9D5D-128209345AE4}" type="slidenum">
              <a:rPr lang="en-US" smtClean="0"/>
              <a:pPr>
                <a:defRPr/>
              </a:pPr>
              <a:t>93</a:t>
            </a:fld>
            <a:endParaRPr lang="en-US" dirty="0"/>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From 93  Back 93  high to 95  low to 97  cont to 99</a:t>
            </a:r>
          </a:p>
        </p:txBody>
      </p:sp>
      <p:sp>
        <p:nvSpPr>
          <p:cNvPr id="4" name="Slide Number Placeholder 3"/>
          <p:cNvSpPr>
            <a:spLocks noGrp="1"/>
          </p:cNvSpPr>
          <p:nvPr>
            <p:ph type="sldNum" sz="quarter" idx="10"/>
          </p:nvPr>
        </p:nvSpPr>
        <p:spPr/>
        <p:txBody>
          <a:bodyPr/>
          <a:lstStyle/>
          <a:p>
            <a:pPr>
              <a:defRPr/>
            </a:pPr>
            <a:fld id="{5D4DD341-086B-4034-9D5D-128209345AE4}" type="slidenum">
              <a:rPr lang="en-US" smtClean="0"/>
              <a:pPr>
                <a:defRPr/>
              </a:pPr>
              <a:t>94</a:t>
            </a:fld>
            <a:endParaRPr lang="en-US" dirty="0"/>
          </a:p>
        </p:txBody>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High first from 94  back 93   low to 96  cont to 99</a:t>
            </a:r>
          </a:p>
        </p:txBody>
      </p:sp>
      <p:sp>
        <p:nvSpPr>
          <p:cNvPr id="4" name="Slide Number Placeholder 3"/>
          <p:cNvSpPr>
            <a:spLocks noGrp="1"/>
          </p:cNvSpPr>
          <p:nvPr>
            <p:ph type="sldNum" sz="quarter" idx="10"/>
          </p:nvPr>
        </p:nvSpPr>
        <p:spPr/>
        <p:txBody>
          <a:bodyPr/>
          <a:lstStyle/>
          <a:p>
            <a:pPr>
              <a:defRPr/>
            </a:pPr>
            <a:fld id="{5D4DD341-086B-4034-9D5D-128209345AE4}" type="slidenum">
              <a:rPr lang="en-US" smtClean="0"/>
              <a:pPr>
                <a:defRPr/>
              </a:pPr>
              <a:t>95</a:t>
            </a:fld>
            <a:endParaRPr lang="en-US" dirty="0"/>
          </a:p>
        </p:txBody>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Low second  from 95  back 93  cont to 99  </a:t>
            </a:r>
          </a:p>
        </p:txBody>
      </p:sp>
      <p:sp>
        <p:nvSpPr>
          <p:cNvPr id="4" name="Slide Number Placeholder 3"/>
          <p:cNvSpPr>
            <a:spLocks noGrp="1"/>
          </p:cNvSpPr>
          <p:nvPr>
            <p:ph type="sldNum" sz="quarter" idx="10"/>
          </p:nvPr>
        </p:nvSpPr>
        <p:spPr/>
        <p:txBody>
          <a:bodyPr/>
          <a:lstStyle/>
          <a:p>
            <a:pPr>
              <a:defRPr/>
            </a:pPr>
            <a:fld id="{5D4DD341-086B-4034-9D5D-128209345AE4}" type="slidenum">
              <a:rPr lang="en-US" smtClean="0"/>
              <a:pPr>
                <a:defRPr/>
              </a:pPr>
              <a:t>96</a:t>
            </a:fld>
            <a:endParaRPr lang="en-US" dirty="0"/>
          </a:p>
        </p:txBody>
      </p:sp>
    </p:spTree>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Low first  from 94  back 93  high to 98  cont to 99</a:t>
            </a:r>
          </a:p>
        </p:txBody>
      </p:sp>
      <p:sp>
        <p:nvSpPr>
          <p:cNvPr id="4" name="Slide Number Placeholder 3"/>
          <p:cNvSpPr>
            <a:spLocks noGrp="1"/>
          </p:cNvSpPr>
          <p:nvPr>
            <p:ph type="sldNum" sz="quarter" idx="10"/>
          </p:nvPr>
        </p:nvSpPr>
        <p:spPr/>
        <p:txBody>
          <a:bodyPr/>
          <a:lstStyle/>
          <a:p>
            <a:pPr>
              <a:defRPr/>
            </a:pPr>
            <a:fld id="{5D4DD341-086B-4034-9D5D-128209345AE4}" type="slidenum">
              <a:rPr lang="en-US" smtClean="0"/>
              <a:pPr>
                <a:defRPr/>
              </a:pPr>
              <a:t>97</a:t>
            </a:fld>
            <a:endParaRPr lang="en-US" dirty="0"/>
          </a:p>
        </p:txBody>
      </p:sp>
    </p:spTree>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High second  from </a:t>
            </a:r>
            <a:r>
              <a:rPr lang="en-US" baseline="0" smtClean="0"/>
              <a:t>97  back 93   cont to 99</a:t>
            </a:r>
            <a:endParaRPr lang="en-US" baseline="0" dirty="0" smtClean="0"/>
          </a:p>
        </p:txBody>
      </p:sp>
      <p:sp>
        <p:nvSpPr>
          <p:cNvPr id="4" name="Slide Number Placeholder 3"/>
          <p:cNvSpPr>
            <a:spLocks noGrp="1"/>
          </p:cNvSpPr>
          <p:nvPr>
            <p:ph type="sldNum" sz="quarter" idx="10"/>
          </p:nvPr>
        </p:nvSpPr>
        <p:spPr/>
        <p:txBody>
          <a:bodyPr/>
          <a:lstStyle/>
          <a:p>
            <a:pPr>
              <a:defRPr/>
            </a:pPr>
            <a:fld id="{5D4DD341-086B-4034-9D5D-128209345AE4}" type="slidenum">
              <a:rPr lang="en-US" smtClean="0"/>
              <a:pPr>
                <a:defRPr/>
              </a:pPr>
              <a:t>98</a:t>
            </a:fld>
            <a:endParaRPr lang="en-US" dirty="0"/>
          </a:p>
        </p:txBody>
      </p:sp>
    </p:spTree>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Back 94 high</a:t>
            </a:r>
            <a:r>
              <a:rPr lang="en-US" baseline="0" dirty="0" smtClean="0"/>
              <a:t> to 100  low to 102    </a:t>
            </a:r>
          </a:p>
        </p:txBody>
      </p:sp>
      <p:sp>
        <p:nvSpPr>
          <p:cNvPr id="4" name="Slide Number Placeholder 3"/>
          <p:cNvSpPr>
            <a:spLocks noGrp="1"/>
          </p:cNvSpPr>
          <p:nvPr>
            <p:ph type="sldNum" sz="quarter" idx="10"/>
          </p:nvPr>
        </p:nvSpPr>
        <p:spPr/>
        <p:txBody>
          <a:bodyPr/>
          <a:lstStyle/>
          <a:p>
            <a:pPr>
              <a:defRPr/>
            </a:pPr>
            <a:fld id="{5D4DD341-086B-4034-9D5D-128209345AE4}" type="slidenum">
              <a:rPr lang="en-US" smtClean="0"/>
              <a:pPr>
                <a:defRPr/>
              </a:pPr>
              <a:t>99</a:t>
            </a:fld>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58F26349-B869-42AB-BE51-5BD7097FB2E6}" type="datetimeFigureOut">
              <a:rPr lang="en-US"/>
              <a:pPr>
                <a:defRPr/>
              </a:pPr>
              <a:t>12/14/2011</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18D1947D-FD93-4F3F-BC66-F901F0F77FB1}" type="slidenum">
              <a:rPr lang="en-US"/>
              <a:pPr>
                <a:defRPr/>
              </a:pPr>
              <a:t>‹#›</a:t>
            </a:fld>
            <a:endParaRPr lang="en-US" dirty="0"/>
          </a:p>
        </p:txBody>
      </p:sp>
    </p:spTree>
  </p:cSld>
  <p:clrMapOvr>
    <a:masterClrMapping/>
  </p:clrMapOvr>
  <p:transition advClick="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AAA8BC99-E29A-4EEF-A5C3-5CC6D53B7FCA}" type="datetimeFigureOut">
              <a:rPr lang="en-US"/>
              <a:pPr>
                <a:defRPr/>
              </a:pPr>
              <a:t>12/14/2011</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7203FE06-860E-40B5-A7C7-5DCEA65DA04A}" type="slidenum">
              <a:rPr lang="en-US"/>
              <a:pPr>
                <a:defRPr/>
              </a:pPr>
              <a:t>‹#›</a:t>
            </a:fld>
            <a:endParaRPr lang="en-US" dirty="0"/>
          </a:p>
        </p:txBody>
      </p:sp>
    </p:spTree>
  </p:cSld>
  <p:clrMapOvr>
    <a:masterClrMapping/>
  </p:clrMapOvr>
  <p:transition advClick="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7CD6F078-02D2-45C3-9AF2-F20DF046DDAD}" type="datetimeFigureOut">
              <a:rPr lang="en-US"/>
              <a:pPr>
                <a:defRPr/>
              </a:pPr>
              <a:t>12/14/2011</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84F7BAB5-30C6-4D69-A572-922AB8F23715}" type="slidenum">
              <a:rPr lang="en-US"/>
              <a:pPr>
                <a:defRPr/>
              </a:pPr>
              <a:t>‹#›</a:t>
            </a:fld>
            <a:endParaRPr lang="en-US" dirty="0"/>
          </a:p>
        </p:txBody>
      </p:sp>
    </p:spTree>
  </p:cSld>
  <p:clrMapOvr>
    <a:masterClrMapping/>
  </p:clrMapOvr>
  <p:transition advClick="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Tree>
  </p:cSld>
  <p:clrMapOvr>
    <a:masterClrMapping/>
  </p:clrMapOvr>
  <p:transition advClick="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Tree>
  </p:cSld>
  <p:clrMapOvr>
    <a:masterClrMapping/>
  </p:clrMapOvr>
  <p:transition advClick="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2900536E-D1B2-4945-85FD-F589DE85E8EA}" type="datetimeFigureOut">
              <a:rPr lang="en-US"/>
              <a:pPr>
                <a:defRPr/>
              </a:pPr>
              <a:t>12/14/2011</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0B84A7E0-A309-4659-8911-BE65F2A8671C}" type="slidenum">
              <a:rPr lang="en-US"/>
              <a:pPr>
                <a:defRPr/>
              </a:pPr>
              <a:t>‹#›</a:t>
            </a:fld>
            <a:endParaRPr lang="en-US" dirty="0"/>
          </a:p>
        </p:txBody>
      </p:sp>
    </p:spTree>
  </p:cSld>
  <p:clrMapOvr>
    <a:masterClrMapping/>
  </p:clrMapOvr>
  <p:transition advClick="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A18F4503-395F-4819-9EEE-98A6C1BAEDA2}" type="datetimeFigureOut">
              <a:rPr lang="en-US"/>
              <a:pPr>
                <a:defRPr/>
              </a:pPr>
              <a:t>12/14/2011</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BD0FFF6D-9AC1-4824-B5B9-4C4F05A45D42}" type="slidenum">
              <a:rPr lang="en-US"/>
              <a:pPr>
                <a:defRPr/>
              </a:pPr>
              <a:t>‹#›</a:t>
            </a:fld>
            <a:endParaRPr lang="en-US" dirty="0"/>
          </a:p>
        </p:txBody>
      </p:sp>
    </p:spTree>
  </p:cSld>
  <p:clrMapOvr>
    <a:masterClrMapping/>
  </p:clrMapOvr>
  <p:transition advClick="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24EC573E-4982-4A44-BD45-A101E3DE37AF}" type="datetimeFigureOut">
              <a:rPr lang="en-US"/>
              <a:pPr>
                <a:defRPr/>
              </a:pPr>
              <a:t>12/14/2011</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dirty="0"/>
          </a:p>
        </p:txBody>
      </p:sp>
      <p:sp>
        <p:nvSpPr>
          <p:cNvPr id="7" name="Slide Number Placeholder 5"/>
          <p:cNvSpPr>
            <a:spLocks noGrp="1"/>
          </p:cNvSpPr>
          <p:nvPr>
            <p:ph type="sldNum" sz="quarter" idx="12"/>
          </p:nvPr>
        </p:nvSpPr>
        <p:spPr/>
        <p:txBody>
          <a:bodyPr/>
          <a:lstStyle>
            <a:lvl1pPr>
              <a:defRPr/>
            </a:lvl1pPr>
          </a:lstStyle>
          <a:p>
            <a:pPr>
              <a:defRPr/>
            </a:pPr>
            <a:fld id="{5DDB371A-3CB9-4861-9C80-DBEA1DB7E78F}" type="slidenum">
              <a:rPr lang="en-US"/>
              <a:pPr>
                <a:defRPr/>
              </a:pPr>
              <a:t>‹#›</a:t>
            </a:fld>
            <a:endParaRPr lang="en-US" dirty="0"/>
          </a:p>
        </p:txBody>
      </p:sp>
    </p:spTree>
  </p:cSld>
  <p:clrMapOvr>
    <a:masterClrMapping/>
  </p:clrMapOvr>
  <p:transition advClick="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A7DB154F-C3C1-49D3-8975-F62FAEA19506}" type="datetimeFigureOut">
              <a:rPr lang="en-US"/>
              <a:pPr>
                <a:defRPr/>
              </a:pPr>
              <a:t>12/14/2011</a:t>
            </a:fld>
            <a:endParaRPr lang="en-US" dirty="0"/>
          </a:p>
        </p:txBody>
      </p:sp>
      <p:sp>
        <p:nvSpPr>
          <p:cNvPr id="8" name="Footer Placeholder 4"/>
          <p:cNvSpPr>
            <a:spLocks noGrp="1"/>
          </p:cNvSpPr>
          <p:nvPr>
            <p:ph type="ftr" sz="quarter" idx="11"/>
          </p:nvPr>
        </p:nvSpPr>
        <p:spPr/>
        <p:txBody>
          <a:bodyPr/>
          <a:lstStyle>
            <a:lvl1pPr>
              <a:defRPr/>
            </a:lvl1pPr>
          </a:lstStyle>
          <a:p>
            <a:pPr>
              <a:defRPr/>
            </a:pPr>
            <a:endParaRPr lang="en-US" dirty="0"/>
          </a:p>
        </p:txBody>
      </p:sp>
      <p:sp>
        <p:nvSpPr>
          <p:cNvPr id="9" name="Slide Number Placeholder 5"/>
          <p:cNvSpPr>
            <a:spLocks noGrp="1"/>
          </p:cNvSpPr>
          <p:nvPr>
            <p:ph type="sldNum" sz="quarter" idx="12"/>
          </p:nvPr>
        </p:nvSpPr>
        <p:spPr/>
        <p:txBody>
          <a:bodyPr/>
          <a:lstStyle>
            <a:lvl1pPr>
              <a:defRPr/>
            </a:lvl1pPr>
          </a:lstStyle>
          <a:p>
            <a:pPr>
              <a:defRPr/>
            </a:pPr>
            <a:fld id="{FAC6280E-341F-4F39-94C5-7EB874D2ED44}" type="slidenum">
              <a:rPr lang="en-US"/>
              <a:pPr>
                <a:defRPr/>
              </a:pPr>
              <a:t>‹#›</a:t>
            </a:fld>
            <a:endParaRPr lang="en-US" dirty="0"/>
          </a:p>
        </p:txBody>
      </p:sp>
    </p:spTree>
  </p:cSld>
  <p:clrMapOvr>
    <a:masterClrMapping/>
  </p:clrMapOvr>
  <p:transition advClick="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DE37AA10-19EB-4D00-A5BD-D18273103B7D}" type="datetimeFigureOut">
              <a:rPr lang="en-US"/>
              <a:pPr>
                <a:defRPr/>
              </a:pPr>
              <a:t>12/14/2011</a:t>
            </a:fld>
            <a:endParaRPr lang="en-US" dirty="0"/>
          </a:p>
        </p:txBody>
      </p:sp>
      <p:sp>
        <p:nvSpPr>
          <p:cNvPr id="4" name="Footer Placeholder 4"/>
          <p:cNvSpPr>
            <a:spLocks noGrp="1"/>
          </p:cNvSpPr>
          <p:nvPr>
            <p:ph type="ftr" sz="quarter" idx="11"/>
          </p:nvPr>
        </p:nvSpPr>
        <p:spPr/>
        <p:txBody>
          <a:bodyPr/>
          <a:lstStyle>
            <a:lvl1pPr>
              <a:defRPr/>
            </a:lvl1pPr>
          </a:lstStyle>
          <a:p>
            <a:pPr>
              <a:defRPr/>
            </a:pPr>
            <a:endParaRPr lang="en-US" dirty="0"/>
          </a:p>
        </p:txBody>
      </p:sp>
      <p:sp>
        <p:nvSpPr>
          <p:cNvPr id="5" name="Slide Number Placeholder 5"/>
          <p:cNvSpPr>
            <a:spLocks noGrp="1"/>
          </p:cNvSpPr>
          <p:nvPr>
            <p:ph type="sldNum" sz="quarter" idx="12"/>
          </p:nvPr>
        </p:nvSpPr>
        <p:spPr/>
        <p:txBody>
          <a:bodyPr/>
          <a:lstStyle>
            <a:lvl1pPr>
              <a:defRPr/>
            </a:lvl1pPr>
          </a:lstStyle>
          <a:p>
            <a:pPr>
              <a:defRPr/>
            </a:pPr>
            <a:fld id="{8DEC761C-1EE2-4866-B381-9FE8202AA381}" type="slidenum">
              <a:rPr lang="en-US"/>
              <a:pPr>
                <a:defRPr/>
              </a:pPr>
              <a:t>‹#›</a:t>
            </a:fld>
            <a:endParaRPr lang="en-US" dirty="0"/>
          </a:p>
        </p:txBody>
      </p:sp>
    </p:spTree>
  </p:cSld>
  <p:clrMapOvr>
    <a:masterClrMapping/>
  </p:clrMapOvr>
  <p:transition advClick="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CF6C8812-3E9B-4ADC-B5B5-7528AD5D2678}" type="datetimeFigureOut">
              <a:rPr lang="en-US"/>
              <a:pPr>
                <a:defRPr/>
              </a:pPr>
              <a:t>12/14/2011</a:t>
            </a:fld>
            <a:endParaRPr lang="en-US" dirty="0"/>
          </a:p>
        </p:txBody>
      </p:sp>
      <p:sp>
        <p:nvSpPr>
          <p:cNvPr id="3" name="Footer Placeholder 4"/>
          <p:cNvSpPr>
            <a:spLocks noGrp="1"/>
          </p:cNvSpPr>
          <p:nvPr>
            <p:ph type="ftr" sz="quarter" idx="11"/>
          </p:nvPr>
        </p:nvSpPr>
        <p:spPr/>
        <p:txBody>
          <a:bodyPr/>
          <a:lstStyle>
            <a:lvl1pPr>
              <a:defRPr/>
            </a:lvl1pPr>
          </a:lstStyle>
          <a:p>
            <a:pPr>
              <a:defRPr/>
            </a:pPr>
            <a:endParaRPr lang="en-US" dirty="0"/>
          </a:p>
        </p:txBody>
      </p:sp>
      <p:sp>
        <p:nvSpPr>
          <p:cNvPr id="4" name="Slide Number Placeholder 5"/>
          <p:cNvSpPr>
            <a:spLocks noGrp="1"/>
          </p:cNvSpPr>
          <p:nvPr>
            <p:ph type="sldNum" sz="quarter" idx="12"/>
          </p:nvPr>
        </p:nvSpPr>
        <p:spPr/>
        <p:txBody>
          <a:bodyPr/>
          <a:lstStyle>
            <a:lvl1pPr>
              <a:defRPr/>
            </a:lvl1pPr>
          </a:lstStyle>
          <a:p>
            <a:pPr>
              <a:defRPr/>
            </a:pPr>
            <a:fld id="{84778171-F24C-4350-AB11-70869A7DFA8D}" type="slidenum">
              <a:rPr lang="en-US"/>
              <a:pPr>
                <a:defRPr/>
              </a:pPr>
              <a:t>‹#›</a:t>
            </a:fld>
            <a:endParaRPr lang="en-US" dirty="0"/>
          </a:p>
        </p:txBody>
      </p:sp>
    </p:spTree>
  </p:cSld>
  <p:clrMapOvr>
    <a:masterClrMapping/>
  </p:clrMapOvr>
  <p:transition advClick="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903DF137-BBDF-4A35-A9A9-32D53CDCAB3F}" type="datetimeFigureOut">
              <a:rPr lang="en-US"/>
              <a:pPr>
                <a:defRPr/>
              </a:pPr>
              <a:t>12/14/2011</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dirty="0"/>
          </a:p>
        </p:txBody>
      </p:sp>
      <p:sp>
        <p:nvSpPr>
          <p:cNvPr id="7" name="Slide Number Placeholder 5"/>
          <p:cNvSpPr>
            <a:spLocks noGrp="1"/>
          </p:cNvSpPr>
          <p:nvPr>
            <p:ph type="sldNum" sz="quarter" idx="12"/>
          </p:nvPr>
        </p:nvSpPr>
        <p:spPr/>
        <p:txBody>
          <a:bodyPr/>
          <a:lstStyle>
            <a:lvl1pPr>
              <a:defRPr/>
            </a:lvl1pPr>
          </a:lstStyle>
          <a:p>
            <a:pPr>
              <a:defRPr/>
            </a:pPr>
            <a:fld id="{4FF27D6A-98E2-4CED-AD1C-3EABE3C190C4}" type="slidenum">
              <a:rPr lang="en-US"/>
              <a:pPr>
                <a:defRPr/>
              </a:pPr>
              <a:t>‹#›</a:t>
            </a:fld>
            <a:endParaRPr lang="en-US" dirty="0"/>
          </a:p>
        </p:txBody>
      </p:sp>
    </p:spTree>
  </p:cSld>
  <p:clrMapOvr>
    <a:masterClrMapping/>
  </p:clrMapOvr>
  <p:transition advClick="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595EF7D2-37DD-4B1E-8186-BA5BDD08B44D}" type="datetimeFigureOut">
              <a:rPr lang="en-US"/>
              <a:pPr>
                <a:defRPr/>
              </a:pPr>
              <a:t>12/14/2011</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dirty="0"/>
          </a:p>
        </p:txBody>
      </p:sp>
      <p:sp>
        <p:nvSpPr>
          <p:cNvPr id="7" name="Slide Number Placeholder 5"/>
          <p:cNvSpPr>
            <a:spLocks noGrp="1"/>
          </p:cNvSpPr>
          <p:nvPr>
            <p:ph type="sldNum" sz="quarter" idx="12"/>
          </p:nvPr>
        </p:nvSpPr>
        <p:spPr/>
        <p:txBody>
          <a:bodyPr/>
          <a:lstStyle>
            <a:lvl1pPr>
              <a:defRPr/>
            </a:lvl1pPr>
          </a:lstStyle>
          <a:p>
            <a:pPr>
              <a:defRPr/>
            </a:pPr>
            <a:fld id="{A16B850B-4214-4524-86A2-731DFB7560D1}" type="slidenum">
              <a:rPr lang="en-US"/>
              <a:pPr>
                <a:defRPr/>
              </a:pPr>
              <a:t>‹#›</a:t>
            </a:fld>
            <a:endParaRPr lang="en-US" dirty="0"/>
          </a:p>
        </p:txBody>
      </p:sp>
    </p:spTree>
  </p:cSld>
  <p:clrMapOvr>
    <a:masterClrMapping/>
  </p:clrMapOvr>
  <p:transition advClick="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dirty="0" smtClean="0"/>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Trebuchet MS" pitchFamily="34" charset="0"/>
                <a:cs typeface="+mn-cs"/>
              </a:defRPr>
            </a:lvl1pPr>
          </a:lstStyle>
          <a:p>
            <a:pPr>
              <a:defRPr/>
            </a:pPr>
            <a:fld id="{23B5F98B-748A-4B4C-8674-1AD21B78779B}" type="datetimeFigureOut">
              <a:rPr lang="en-US" smtClean="0"/>
              <a:pPr>
                <a:defRPr/>
              </a:pPr>
              <a:t>12/14/2011</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Trebuchet MS" pitchFamily="34" charset="0"/>
                <a:cs typeface="+mn-cs"/>
              </a:defRPr>
            </a:lvl1pPr>
          </a:lstStyle>
          <a:p>
            <a:pPr>
              <a:defRPr/>
            </a:pPr>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Trebuchet MS" pitchFamily="34" charset="0"/>
                <a:cs typeface="+mn-cs"/>
              </a:defRPr>
            </a:lvl1pPr>
          </a:lstStyle>
          <a:p>
            <a:pPr>
              <a:defRPr/>
            </a:pPr>
            <a:fld id="{DE02FD03-687F-499F-B701-536806A72614}" type="slidenum">
              <a:rPr lang="en-US" smtClean="0"/>
              <a:pPr>
                <a:defRPr/>
              </a:pPr>
              <a:t>‹#›</a:t>
            </a:fld>
            <a:endParaRPr lang="en-US" dirty="0"/>
          </a:p>
        </p:txBody>
      </p:sp>
    </p:spTree>
  </p:cSld>
  <p:clrMap bg1="lt1" tx1="dk1" bg2="lt2" tx2="dk2" accent1="accent1" accent2="accent2" accent3="accent3" accent4="accent4" accent5="accent5" accent6="accent6" hlink="hlink" folHlink="folHlink"/>
  <p:sldLayoutIdLst>
    <p:sldLayoutId id="2147483811" r:id="rId1"/>
    <p:sldLayoutId id="2147483812" r:id="rId2"/>
    <p:sldLayoutId id="2147483813" r:id="rId3"/>
    <p:sldLayoutId id="2147483814" r:id="rId4"/>
    <p:sldLayoutId id="2147483815" r:id="rId5"/>
    <p:sldLayoutId id="2147483816" r:id="rId6"/>
    <p:sldLayoutId id="2147483817" r:id="rId7"/>
    <p:sldLayoutId id="2147483818" r:id="rId8"/>
    <p:sldLayoutId id="2147483819" r:id="rId9"/>
    <p:sldLayoutId id="2147483820" r:id="rId10"/>
    <p:sldLayoutId id="2147483821" r:id="rId11"/>
    <p:sldLayoutId id="2147483822" r:id="rId12"/>
    <p:sldLayoutId id="2147483823" r:id="rId13"/>
  </p:sldLayoutIdLst>
  <p:transition advClick="0"/>
  <p:txStyles>
    <p:titleStyle>
      <a:lvl1pPr algn="ctr" rtl="0" eaLnBrk="0" fontAlgn="base" hangingPunct="0">
        <a:spcBef>
          <a:spcPct val="0"/>
        </a:spcBef>
        <a:spcAft>
          <a:spcPct val="0"/>
        </a:spcAft>
        <a:defRPr sz="4400" kern="1200">
          <a:solidFill>
            <a:schemeClr val="tx1"/>
          </a:solidFill>
          <a:latin typeface="Trebuchet MS" pitchFamily="34" charset="0"/>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Trebuchet MS" pitchFamily="34" charset="0"/>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Trebuchet MS" pitchFamily="34" charset="0"/>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Trebuchet MS" pitchFamily="34" charset="0"/>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Trebuchet MS" pitchFamily="34" charset="0"/>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Trebuchet MS"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8" Type="http://schemas.openxmlformats.org/officeDocument/2006/relationships/slide" Target="slide109.xml"/><Relationship Id="rId3" Type="http://schemas.openxmlformats.org/officeDocument/2006/relationships/slide" Target="slide9.xml"/><Relationship Id="rId7" Type="http://schemas.openxmlformats.org/officeDocument/2006/relationships/slide" Target="slide61.xml"/><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slide" Target="slide5.xml"/><Relationship Id="rId11" Type="http://schemas.openxmlformats.org/officeDocument/2006/relationships/slide" Target="slide4.xml"/><Relationship Id="rId5" Type="http://schemas.openxmlformats.org/officeDocument/2006/relationships/slide" Target="slide12.xml"/><Relationship Id="rId10" Type="http://schemas.openxmlformats.org/officeDocument/2006/relationships/slide" Target="slide25.xml"/><Relationship Id="rId4" Type="http://schemas.openxmlformats.org/officeDocument/2006/relationships/image" Target="../media/image8.jpeg"/><Relationship Id="rId9" Type="http://schemas.openxmlformats.org/officeDocument/2006/relationships/slide" Target="slide112.xml"/></Relationships>
</file>

<file path=ppt/slides/_rels/slide100.xml.rels><?xml version="1.0" encoding="UTF-8" standalone="yes"?>
<Relationships xmlns="http://schemas.openxmlformats.org/package/2006/relationships"><Relationship Id="rId8" Type="http://schemas.openxmlformats.org/officeDocument/2006/relationships/slide" Target="slide112.xml"/><Relationship Id="rId3" Type="http://schemas.openxmlformats.org/officeDocument/2006/relationships/image" Target="../media/image34.jpeg"/><Relationship Id="rId7" Type="http://schemas.openxmlformats.org/officeDocument/2006/relationships/slide" Target="slide109.xml"/><Relationship Id="rId12" Type="http://schemas.openxmlformats.org/officeDocument/2006/relationships/slide" Target="slide101.xml"/><Relationship Id="rId2" Type="http://schemas.openxmlformats.org/officeDocument/2006/relationships/notesSlide" Target="../notesSlides/notesSlide100.xml"/><Relationship Id="rId1" Type="http://schemas.openxmlformats.org/officeDocument/2006/relationships/slideLayout" Target="../slideLayouts/slideLayout2.xml"/><Relationship Id="rId6" Type="http://schemas.openxmlformats.org/officeDocument/2006/relationships/slide" Target="slide61.xml"/><Relationship Id="rId11" Type="http://schemas.openxmlformats.org/officeDocument/2006/relationships/image" Target="../media/image18.jpeg"/><Relationship Id="rId5" Type="http://schemas.openxmlformats.org/officeDocument/2006/relationships/slide" Target="slide5.xml"/><Relationship Id="rId10" Type="http://schemas.openxmlformats.org/officeDocument/2006/relationships/slide" Target="slide4.xml"/><Relationship Id="rId4" Type="http://schemas.openxmlformats.org/officeDocument/2006/relationships/slide" Target="slide94.xml"/><Relationship Id="rId9" Type="http://schemas.openxmlformats.org/officeDocument/2006/relationships/slide" Target="slide25.xml"/></Relationships>
</file>

<file path=ppt/slides/_rels/slide101.xml.rels><?xml version="1.0" encoding="UTF-8" standalone="yes"?>
<Relationships xmlns="http://schemas.openxmlformats.org/package/2006/relationships"><Relationship Id="rId8" Type="http://schemas.openxmlformats.org/officeDocument/2006/relationships/slide" Target="slide109.xml"/><Relationship Id="rId3" Type="http://schemas.openxmlformats.org/officeDocument/2006/relationships/image" Target="../media/image34.jpeg"/><Relationship Id="rId7" Type="http://schemas.openxmlformats.org/officeDocument/2006/relationships/slide" Target="slide61.xml"/><Relationship Id="rId12" Type="http://schemas.openxmlformats.org/officeDocument/2006/relationships/image" Target="../media/image18.jpeg"/><Relationship Id="rId2" Type="http://schemas.openxmlformats.org/officeDocument/2006/relationships/notesSlide" Target="../notesSlides/notesSlide101.xml"/><Relationship Id="rId1" Type="http://schemas.openxmlformats.org/officeDocument/2006/relationships/slideLayout" Target="../slideLayouts/slideLayout2.xml"/><Relationship Id="rId6" Type="http://schemas.openxmlformats.org/officeDocument/2006/relationships/slide" Target="slide5.xml"/><Relationship Id="rId11" Type="http://schemas.openxmlformats.org/officeDocument/2006/relationships/slide" Target="slide4.xml"/><Relationship Id="rId5" Type="http://schemas.openxmlformats.org/officeDocument/2006/relationships/slide" Target="slide104.xml"/><Relationship Id="rId10" Type="http://schemas.openxmlformats.org/officeDocument/2006/relationships/slide" Target="slide25.xml"/><Relationship Id="rId4" Type="http://schemas.openxmlformats.org/officeDocument/2006/relationships/slide" Target="slide94.xml"/><Relationship Id="rId9" Type="http://schemas.openxmlformats.org/officeDocument/2006/relationships/slide" Target="slide112.xml"/></Relationships>
</file>

<file path=ppt/slides/_rels/slide102.xml.rels><?xml version="1.0" encoding="UTF-8" standalone="yes"?>
<Relationships xmlns="http://schemas.openxmlformats.org/package/2006/relationships"><Relationship Id="rId8" Type="http://schemas.openxmlformats.org/officeDocument/2006/relationships/slide" Target="slide112.xml"/><Relationship Id="rId3" Type="http://schemas.openxmlformats.org/officeDocument/2006/relationships/image" Target="../media/image34.jpeg"/><Relationship Id="rId7" Type="http://schemas.openxmlformats.org/officeDocument/2006/relationships/slide" Target="slide109.xml"/><Relationship Id="rId12" Type="http://schemas.openxmlformats.org/officeDocument/2006/relationships/slide" Target="slide103.xml"/><Relationship Id="rId2" Type="http://schemas.openxmlformats.org/officeDocument/2006/relationships/notesSlide" Target="../notesSlides/notesSlide102.xml"/><Relationship Id="rId1" Type="http://schemas.openxmlformats.org/officeDocument/2006/relationships/slideLayout" Target="../slideLayouts/slideLayout2.xml"/><Relationship Id="rId6" Type="http://schemas.openxmlformats.org/officeDocument/2006/relationships/slide" Target="slide61.xml"/><Relationship Id="rId11" Type="http://schemas.openxmlformats.org/officeDocument/2006/relationships/image" Target="../media/image18.jpeg"/><Relationship Id="rId5" Type="http://schemas.openxmlformats.org/officeDocument/2006/relationships/slide" Target="slide5.xml"/><Relationship Id="rId10" Type="http://schemas.openxmlformats.org/officeDocument/2006/relationships/slide" Target="slide4.xml"/><Relationship Id="rId4" Type="http://schemas.openxmlformats.org/officeDocument/2006/relationships/slide" Target="slide94.xml"/><Relationship Id="rId9" Type="http://schemas.openxmlformats.org/officeDocument/2006/relationships/slide" Target="slide25.xml"/></Relationships>
</file>

<file path=ppt/slides/_rels/slide103.xml.rels><?xml version="1.0" encoding="UTF-8" standalone="yes"?>
<Relationships xmlns="http://schemas.openxmlformats.org/package/2006/relationships"><Relationship Id="rId8" Type="http://schemas.openxmlformats.org/officeDocument/2006/relationships/slide" Target="slide109.xml"/><Relationship Id="rId3" Type="http://schemas.openxmlformats.org/officeDocument/2006/relationships/image" Target="../media/image34.jpeg"/><Relationship Id="rId7" Type="http://schemas.openxmlformats.org/officeDocument/2006/relationships/slide" Target="slide61.xml"/><Relationship Id="rId12" Type="http://schemas.openxmlformats.org/officeDocument/2006/relationships/image" Target="../media/image18.jpeg"/><Relationship Id="rId2" Type="http://schemas.openxmlformats.org/officeDocument/2006/relationships/notesSlide" Target="../notesSlides/notesSlide103.xml"/><Relationship Id="rId1" Type="http://schemas.openxmlformats.org/officeDocument/2006/relationships/slideLayout" Target="../slideLayouts/slideLayout2.xml"/><Relationship Id="rId6" Type="http://schemas.openxmlformats.org/officeDocument/2006/relationships/slide" Target="slide5.xml"/><Relationship Id="rId11" Type="http://schemas.openxmlformats.org/officeDocument/2006/relationships/slide" Target="slide4.xml"/><Relationship Id="rId5" Type="http://schemas.openxmlformats.org/officeDocument/2006/relationships/slide" Target="slide104.xml"/><Relationship Id="rId10" Type="http://schemas.openxmlformats.org/officeDocument/2006/relationships/slide" Target="slide25.xml"/><Relationship Id="rId4" Type="http://schemas.openxmlformats.org/officeDocument/2006/relationships/slide" Target="slide94.xml"/><Relationship Id="rId9" Type="http://schemas.openxmlformats.org/officeDocument/2006/relationships/slide" Target="slide112.xml"/></Relationships>
</file>

<file path=ppt/slides/_rels/slide104.xml.rels><?xml version="1.0" encoding="UTF-8" standalone="yes"?>
<Relationships xmlns="http://schemas.openxmlformats.org/package/2006/relationships"><Relationship Id="rId8" Type="http://schemas.openxmlformats.org/officeDocument/2006/relationships/slide" Target="slide109.xml"/><Relationship Id="rId3" Type="http://schemas.openxmlformats.org/officeDocument/2006/relationships/image" Target="../media/image35.jpeg"/><Relationship Id="rId7" Type="http://schemas.openxmlformats.org/officeDocument/2006/relationships/slide" Target="slide61.xml"/><Relationship Id="rId12" Type="http://schemas.openxmlformats.org/officeDocument/2006/relationships/image" Target="../media/image18.jpeg"/><Relationship Id="rId2" Type="http://schemas.openxmlformats.org/officeDocument/2006/relationships/notesSlide" Target="../notesSlides/notesSlide104.xml"/><Relationship Id="rId1" Type="http://schemas.openxmlformats.org/officeDocument/2006/relationships/slideLayout" Target="../slideLayouts/slideLayout2.xml"/><Relationship Id="rId6" Type="http://schemas.openxmlformats.org/officeDocument/2006/relationships/slide" Target="slide5.xml"/><Relationship Id="rId11" Type="http://schemas.openxmlformats.org/officeDocument/2006/relationships/slide" Target="slide4.xml"/><Relationship Id="rId5" Type="http://schemas.openxmlformats.org/officeDocument/2006/relationships/slide" Target="slide105.xml"/><Relationship Id="rId10" Type="http://schemas.openxmlformats.org/officeDocument/2006/relationships/slide" Target="slide25.xml"/><Relationship Id="rId4" Type="http://schemas.openxmlformats.org/officeDocument/2006/relationships/slide" Target="slide99.xml"/><Relationship Id="rId9" Type="http://schemas.openxmlformats.org/officeDocument/2006/relationships/slide" Target="slide112.xml"/></Relationships>
</file>

<file path=ppt/slides/_rels/slide105.xml.rels><?xml version="1.0" encoding="UTF-8" standalone="yes"?>
<Relationships xmlns="http://schemas.openxmlformats.org/package/2006/relationships"><Relationship Id="rId8" Type="http://schemas.openxmlformats.org/officeDocument/2006/relationships/slide" Target="slide5.xml"/><Relationship Id="rId13" Type="http://schemas.openxmlformats.org/officeDocument/2006/relationships/slide" Target="slide4.xml"/><Relationship Id="rId3" Type="http://schemas.openxmlformats.org/officeDocument/2006/relationships/image" Target="../media/image36.jpeg"/><Relationship Id="rId7" Type="http://schemas.openxmlformats.org/officeDocument/2006/relationships/slide" Target="slide106.xml"/><Relationship Id="rId12" Type="http://schemas.openxmlformats.org/officeDocument/2006/relationships/slide" Target="slide25.xml"/><Relationship Id="rId2" Type="http://schemas.openxmlformats.org/officeDocument/2006/relationships/notesSlide" Target="../notesSlides/notesSlide105.xml"/><Relationship Id="rId1" Type="http://schemas.openxmlformats.org/officeDocument/2006/relationships/slideLayout" Target="../slideLayouts/slideLayout2.xml"/><Relationship Id="rId6" Type="http://schemas.openxmlformats.org/officeDocument/2006/relationships/slide" Target="slide104.xml"/><Relationship Id="rId11" Type="http://schemas.openxmlformats.org/officeDocument/2006/relationships/slide" Target="slide112.xml"/><Relationship Id="rId5" Type="http://schemas.openxmlformats.org/officeDocument/2006/relationships/image" Target="../media/image18.jpeg"/><Relationship Id="rId10" Type="http://schemas.openxmlformats.org/officeDocument/2006/relationships/slide" Target="slide109.xml"/><Relationship Id="rId4" Type="http://schemas.openxmlformats.org/officeDocument/2006/relationships/image" Target="../media/image37.jpeg"/><Relationship Id="rId9" Type="http://schemas.openxmlformats.org/officeDocument/2006/relationships/slide" Target="slide61.xml"/></Relationships>
</file>

<file path=ppt/slides/_rels/slide106.xml.rels><?xml version="1.0" encoding="UTF-8" standalone="yes"?>
<Relationships xmlns="http://schemas.openxmlformats.org/package/2006/relationships"><Relationship Id="rId8" Type="http://schemas.openxmlformats.org/officeDocument/2006/relationships/slide" Target="slide109.xml"/><Relationship Id="rId13" Type="http://schemas.openxmlformats.org/officeDocument/2006/relationships/image" Target="../media/image37.jpeg"/><Relationship Id="rId3" Type="http://schemas.openxmlformats.org/officeDocument/2006/relationships/image" Target="../media/image18.jpeg"/><Relationship Id="rId7" Type="http://schemas.openxmlformats.org/officeDocument/2006/relationships/slide" Target="slide61.xml"/><Relationship Id="rId12" Type="http://schemas.openxmlformats.org/officeDocument/2006/relationships/image" Target="../media/image36.jpeg"/><Relationship Id="rId2" Type="http://schemas.openxmlformats.org/officeDocument/2006/relationships/notesSlide" Target="../notesSlides/notesSlide106.xml"/><Relationship Id="rId1" Type="http://schemas.openxmlformats.org/officeDocument/2006/relationships/slideLayout" Target="../slideLayouts/slideLayout2.xml"/><Relationship Id="rId6" Type="http://schemas.openxmlformats.org/officeDocument/2006/relationships/slide" Target="slide5.xml"/><Relationship Id="rId11" Type="http://schemas.openxmlformats.org/officeDocument/2006/relationships/slide" Target="slide4.xml"/><Relationship Id="rId5" Type="http://schemas.openxmlformats.org/officeDocument/2006/relationships/slide" Target="slide107.xml"/><Relationship Id="rId10" Type="http://schemas.openxmlformats.org/officeDocument/2006/relationships/slide" Target="slide25.xml"/><Relationship Id="rId4" Type="http://schemas.openxmlformats.org/officeDocument/2006/relationships/slide" Target="slide105.xml"/><Relationship Id="rId9" Type="http://schemas.openxmlformats.org/officeDocument/2006/relationships/slide" Target="slide112.xml"/></Relationships>
</file>

<file path=ppt/slides/_rels/slide107.xml.rels><?xml version="1.0" encoding="UTF-8" standalone="yes"?>
<Relationships xmlns="http://schemas.openxmlformats.org/package/2006/relationships"><Relationship Id="rId8" Type="http://schemas.openxmlformats.org/officeDocument/2006/relationships/slide" Target="slide61.xml"/><Relationship Id="rId13" Type="http://schemas.openxmlformats.org/officeDocument/2006/relationships/image" Target="../media/image39.jpeg"/><Relationship Id="rId3" Type="http://schemas.openxmlformats.org/officeDocument/2006/relationships/image" Target="../media/image38.jpeg"/><Relationship Id="rId7" Type="http://schemas.openxmlformats.org/officeDocument/2006/relationships/slide" Target="slide5.xml"/><Relationship Id="rId12" Type="http://schemas.openxmlformats.org/officeDocument/2006/relationships/slide" Target="slide4.xml"/><Relationship Id="rId2" Type="http://schemas.openxmlformats.org/officeDocument/2006/relationships/notesSlide" Target="../notesSlides/notesSlide107.xml"/><Relationship Id="rId1" Type="http://schemas.openxmlformats.org/officeDocument/2006/relationships/slideLayout" Target="../slideLayouts/slideLayout2.xml"/><Relationship Id="rId6" Type="http://schemas.openxmlformats.org/officeDocument/2006/relationships/image" Target="../media/image18.jpeg"/><Relationship Id="rId11" Type="http://schemas.openxmlformats.org/officeDocument/2006/relationships/slide" Target="slide25.xml"/><Relationship Id="rId5" Type="http://schemas.openxmlformats.org/officeDocument/2006/relationships/slide" Target="slide108.xml"/><Relationship Id="rId10" Type="http://schemas.openxmlformats.org/officeDocument/2006/relationships/slide" Target="slide112.xml"/><Relationship Id="rId4" Type="http://schemas.openxmlformats.org/officeDocument/2006/relationships/slide" Target="slide106.xml"/><Relationship Id="rId9" Type="http://schemas.openxmlformats.org/officeDocument/2006/relationships/slide" Target="slide109.xml"/></Relationships>
</file>

<file path=ppt/slides/_rels/slide108.xml.rels><?xml version="1.0" encoding="UTF-8" standalone="yes"?>
<Relationships xmlns="http://schemas.openxmlformats.org/package/2006/relationships"><Relationship Id="rId8" Type="http://schemas.openxmlformats.org/officeDocument/2006/relationships/slide" Target="slide5.xml"/><Relationship Id="rId3" Type="http://schemas.openxmlformats.org/officeDocument/2006/relationships/image" Target="../media/image38.jpeg"/><Relationship Id="rId7" Type="http://schemas.openxmlformats.org/officeDocument/2006/relationships/image" Target="../media/image18.jpeg"/><Relationship Id="rId12" Type="http://schemas.openxmlformats.org/officeDocument/2006/relationships/slide" Target="slide4.xml"/><Relationship Id="rId2" Type="http://schemas.openxmlformats.org/officeDocument/2006/relationships/notesSlide" Target="../notesSlides/notesSlide108.xml"/><Relationship Id="rId1" Type="http://schemas.openxmlformats.org/officeDocument/2006/relationships/slideLayout" Target="../slideLayouts/slideLayout2.xml"/><Relationship Id="rId6" Type="http://schemas.openxmlformats.org/officeDocument/2006/relationships/slide" Target="slide109.xml"/><Relationship Id="rId11" Type="http://schemas.openxmlformats.org/officeDocument/2006/relationships/slide" Target="slide25.xml"/><Relationship Id="rId5" Type="http://schemas.openxmlformats.org/officeDocument/2006/relationships/slide" Target="slide107.xml"/><Relationship Id="rId10" Type="http://schemas.openxmlformats.org/officeDocument/2006/relationships/slide" Target="slide112.xml"/><Relationship Id="rId4" Type="http://schemas.openxmlformats.org/officeDocument/2006/relationships/image" Target="../media/image39.jpeg"/><Relationship Id="rId9" Type="http://schemas.openxmlformats.org/officeDocument/2006/relationships/slide" Target="slide61.xml"/></Relationships>
</file>

<file path=ppt/slides/_rels/slide109.xml.rels><?xml version="1.0" encoding="UTF-8" standalone="yes"?>
<Relationships xmlns="http://schemas.openxmlformats.org/package/2006/relationships"><Relationship Id="rId8" Type="http://schemas.openxmlformats.org/officeDocument/2006/relationships/slide" Target="slide61.xml"/><Relationship Id="rId3" Type="http://schemas.openxmlformats.org/officeDocument/2006/relationships/image" Target="../media/image40.jpeg"/><Relationship Id="rId7" Type="http://schemas.openxmlformats.org/officeDocument/2006/relationships/slide" Target="slide5.xml"/><Relationship Id="rId12" Type="http://schemas.openxmlformats.org/officeDocument/2006/relationships/slide" Target="slide4.xml"/><Relationship Id="rId2" Type="http://schemas.openxmlformats.org/officeDocument/2006/relationships/notesSlide" Target="../notesSlides/notesSlide109.xml"/><Relationship Id="rId1" Type="http://schemas.openxmlformats.org/officeDocument/2006/relationships/slideLayout" Target="../slideLayouts/slideLayout2.xml"/><Relationship Id="rId6" Type="http://schemas.openxmlformats.org/officeDocument/2006/relationships/image" Target="../media/image42.png"/><Relationship Id="rId11" Type="http://schemas.openxmlformats.org/officeDocument/2006/relationships/slide" Target="slide25.xml"/><Relationship Id="rId5" Type="http://schemas.openxmlformats.org/officeDocument/2006/relationships/image" Target="../media/image41.png"/><Relationship Id="rId10" Type="http://schemas.openxmlformats.org/officeDocument/2006/relationships/slide" Target="slide112.xml"/><Relationship Id="rId4" Type="http://schemas.openxmlformats.org/officeDocument/2006/relationships/slide" Target="slide110.xml"/><Relationship Id="rId9" Type="http://schemas.openxmlformats.org/officeDocument/2006/relationships/slide" Target="slide109.xml"/></Relationships>
</file>

<file path=ppt/slides/_rels/slide11.xml.rels><?xml version="1.0" encoding="UTF-8" standalone="yes"?>
<Relationships xmlns="http://schemas.openxmlformats.org/package/2006/relationships"><Relationship Id="rId8" Type="http://schemas.openxmlformats.org/officeDocument/2006/relationships/slide" Target="slide109.xml"/><Relationship Id="rId3" Type="http://schemas.openxmlformats.org/officeDocument/2006/relationships/slide" Target="slide9.xml"/><Relationship Id="rId7" Type="http://schemas.openxmlformats.org/officeDocument/2006/relationships/slide" Target="slide61.xml"/><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slide" Target="slide5.xml"/><Relationship Id="rId11" Type="http://schemas.openxmlformats.org/officeDocument/2006/relationships/slide" Target="slide4.xml"/><Relationship Id="rId5" Type="http://schemas.openxmlformats.org/officeDocument/2006/relationships/slide" Target="slide12.xml"/><Relationship Id="rId10" Type="http://schemas.openxmlformats.org/officeDocument/2006/relationships/slide" Target="slide25.xml"/><Relationship Id="rId4" Type="http://schemas.openxmlformats.org/officeDocument/2006/relationships/image" Target="../media/image8.jpeg"/><Relationship Id="rId9" Type="http://schemas.openxmlformats.org/officeDocument/2006/relationships/slide" Target="slide112.xml"/></Relationships>
</file>

<file path=ppt/slides/_rels/slide110.xml.rels><?xml version="1.0" encoding="UTF-8" standalone="yes"?>
<Relationships xmlns="http://schemas.openxmlformats.org/package/2006/relationships"><Relationship Id="rId8" Type="http://schemas.openxmlformats.org/officeDocument/2006/relationships/hyperlink" Target="http://yaquina.satlantic.com/cgi-lobo/image.cgi?x=date&amp;y=salinity&amp;min_date=20080811&amp;max_date=20080830&amp;nodes=0019" TargetMode="External"/><Relationship Id="rId13" Type="http://schemas.openxmlformats.org/officeDocument/2006/relationships/slide" Target="slide111.xml"/><Relationship Id="rId18" Type="http://schemas.openxmlformats.org/officeDocument/2006/relationships/slide" Target="slide4.xml"/><Relationship Id="rId3" Type="http://schemas.openxmlformats.org/officeDocument/2006/relationships/slide" Target="slide109.xml"/><Relationship Id="rId7" Type="http://schemas.openxmlformats.org/officeDocument/2006/relationships/hyperlink" Target="http://yaquina.satlantic.com/cgi-lobo/image.cgi?x=date&amp;y=salinity&amp;min_date=20080519&amp;max_date=20080617&amp;nodes=0019" TargetMode="External"/><Relationship Id="rId12" Type="http://schemas.openxmlformats.org/officeDocument/2006/relationships/image" Target="../media/image46.jpeg"/><Relationship Id="rId17" Type="http://schemas.openxmlformats.org/officeDocument/2006/relationships/slide" Target="slide25.xml"/><Relationship Id="rId2" Type="http://schemas.openxmlformats.org/officeDocument/2006/relationships/notesSlide" Target="../notesSlides/notesSlide110.xml"/><Relationship Id="rId16" Type="http://schemas.openxmlformats.org/officeDocument/2006/relationships/slide" Target="slide112.xml"/><Relationship Id="rId1" Type="http://schemas.openxmlformats.org/officeDocument/2006/relationships/slideLayout" Target="../slideLayouts/slideLayout2.xml"/><Relationship Id="rId6" Type="http://schemas.openxmlformats.org/officeDocument/2006/relationships/hyperlink" Target="http://yaquina.satlantic.com/cgi-lobo/image.cgi?x=date&amp;y=salinity&amp;min_date=20080201&amp;max_date=20080220&amp;nodes=0019" TargetMode="External"/><Relationship Id="rId11" Type="http://schemas.openxmlformats.org/officeDocument/2006/relationships/image" Target="../media/image45.jpeg"/><Relationship Id="rId5" Type="http://schemas.openxmlformats.org/officeDocument/2006/relationships/hyperlink" Target="http://yaquina.satlantic.com/cgi-lobo/image.cgi?x=date&amp;y=salinity&amp;min_date=20071122&amp;max_date=20071211&amp;nodes=0019" TargetMode="External"/><Relationship Id="rId15" Type="http://schemas.openxmlformats.org/officeDocument/2006/relationships/slide" Target="slide61.xml"/><Relationship Id="rId10" Type="http://schemas.openxmlformats.org/officeDocument/2006/relationships/image" Target="../media/image44.jpeg"/><Relationship Id="rId19" Type="http://schemas.openxmlformats.org/officeDocument/2006/relationships/slide" Target="slide128.xml"/><Relationship Id="rId4" Type="http://schemas.openxmlformats.org/officeDocument/2006/relationships/image" Target="../media/image40.jpeg"/><Relationship Id="rId9" Type="http://schemas.openxmlformats.org/officeDocument/2006/relationships/image" Target="../media/image43.jpeg"/><Relationship Id="rId14" Type="http://schemas.openxmlformats.org/officeDocument/2006/relationships/slide" Target="slide5.xml"/></Relationships>
</file>

<file path=ppt/slides/_rels/slide111.xml.rels><?xml version="1.0" encoding="UTF-8" standalone="yes"?>
<Relationships xmlns="http://schemas.openxmlformats.org/package/2006/relationships"><Relationship Id="rId8" Type="http://schemas.openxmlformats.org/officeDocument/2006/relationships/slide" Target="slide25.xml"/><Relationship Id="rId13" Type="http://schemas.openxmlformats.org/officeDocument/2006/relationships/image" Target="../media/image50.jpeg"/><Relationship Id="rId3" Type="http://schemas.openxmlformats.org/officeDocument/2006/relationships/slide" Target="slide109.xml"/><Relationship Id="rId7" Type="http://schemas.openxmlformats.org/officeDocument/2006/relationships/slide" Target="slide112.xml"/><Relationship Id="rId12" Type="http://schemas.openxmlformats.org/officeDocument/2006/relationships/image" Target="../media/image49.jpeg"/><Relationship Id="rId2" Type="http://schemas.openxmlformats.org/officeDocument/2006/relationships/notesSlide" Target="../notesSlides/notesSlide111.xml"/><Relationship Id="rId1" Type="http://schemas.openxmlformats.org/officeDocument/2006/relationships/slideLayout" Target="../slideLayouts/slideLayout2.xml"/><Relationship Id="rId6" Type="http://schemas.openxmlformats.org/officeDocument/2006/relationships/slide" Target="slide61.xml"/><Relationship Id="rId11" Type="http://schemas.openxmlformats.org/officeDocument/2006/relationships/image" Target="../media/image48.jpeg"/><Relationship Id="rId5" Type="http://schemas.openxmlformats.org/officeDocument/2006/relationships/slide" Target="slide5.xml"/><Relationship Id="rId10" Type="http://schemas.openxmlformats.org/officeDocument/2006/relationships/image" Target="../media/image47.jpeg"/><Relationship Id="rId4" Type="http://schemas.openxmlformats.org/officeDocument/2006/relationships/image" Target="../media/image40.jpeg"/><Relationship Id="rId9" Type="http://schemas.openxmlformats.org/officeDocument/2006/relationships/slide" Target="slide4.xml"/></Relationships>
</file>

<file path=ppt/slides/_rels/slide112.xml.rels><?xml version="1.0" encoding="UTF-8" standalone="yes"?>
<Relationships xmlns="http://schemas.openxmlformats.org/package/2006/relationships"><Relationship Id="rId8" Type="http://schemas.openxmlformats.org/officeDocument/2006/relationships/slide" Target="slide112.xml"/><Relationship Id="rId3" Type="http://schemas.openxmlformats.org/officeDocument/2006/relationships/slide" Target="slide113.xml"/><Relationship Id="rId7" Type="http://schemas.openxmlformats.org/officeDocument/2006/relationships/slide" Target="slide109.xml"/><Relationship Id="rId2" Type="http://schemas.openxmlformats.org/officeDocument/2006/relationships/notesSlide" Target="../notesSlides/notesSlide112.xml"/><Relationship Id="rId1" Type="http://schemas.openxmlformats.org/officeDocument/2006/relationships/slideLayout" Target="../slideLayouts/slideLayout7.xml"/><Relationship Id="rId6" Type="http://schemas.openxmlformats.org/officeDocument/2006/relationships/slide" Target="slide61.xml"/><Relationship Id="rId5" Type="http://schemas.openxmlformats.org/officeDocument/2006/relationships/slide" Target="slide5.xml"/><Relationship Id="rId10" Type="http://schemas.openxmlformats.org/officeDocument/2006/relationships/slide" Target="slide4.xml"/><Relationship Id="rId4" Type="http://schemas.openxmlformats.org/officeDocument/2006/relationships/image" Target="../media/image6.jpeg"/><Relationship Id="rId9" Type="http://schemas.openxmlformats.org/officeDocument/2006/relationships/slide" Target="slide25.xml"/></Relationships>
</file>

<file path=ppt/slides/_rels/slide113.xml.rels><?xml version="1.0" encoding="UTF-8" standalone="yes"?>
<Relationships xmlns="http://schemas.openxmlformats.org/package/2006/relationships"><Relationship Id="rId8" Type="http://schemas.openxmlformats.org/officeDocument/2006/relationships/slide" Target="slide109.xml"/><Relationship Id="rId3" Type="http://schemas.openxmlformats.org/officeDocument/2006/relationships/slide" Target="slide112.xml"/><Relationship Id="rId7" Type="http://schemas.openxmlformats.org/officeDocument/2006/relationships/slide" Target="slide61.xml"/><Relationship Id="rId12" Type="http://schemas.openxmlformats.org/officeDocument/2006/relationships/slide" Target="slide129.xml"/><Relationship Id="rId2" Type="http://schemas.openxmlformats.org/officeDocument/2006/relationships/notesSlide" Target="../notesSlides/notesSlide113.xml"/><Relationship Id="rId1" Type="http://schemas.openxmlformats.org/officeDocument/2006/relationships/slideLayout" Target="../slideLayouts/slideLayout7.xml"/><Relationship Id="rId6" Type="http://schemas.openxmlformats.org/officeDocument/2006/relationships/slide" Target="slide5.xml"/><Relationship Id="rId11" Type="http://schemas.openxmlformats.org/officeDocument/2006/relationships/slide" Target="slide114.xml"/><Relationship Id="rId5" Type="http://schemas.openxmlformats.org/officeDocument/2006/relationships/image" Target="../media/image6.jpeg"/><Relationship Id="rId10" Type="http://schemas.openxmlformats.org/officeDocument/2006/relationships/slide" Target="slide4.xml"/><Relationship Id="rId4" Type="http://schemas.openxmlformats.org/officeDocument/2006/relationships/hyperlink" Target="http://yaquina.satlantic.com/loboviz.shtml" TargetMode="External"/><Relationship Id="rId9" Type="http://schemas.openxmlformats.org/officeDocument/2006/relationships/slide" Target="slide25.xml"/></Relationships>
</file>

<file path=ppt/slides/_rels/slide114.xml.rels><?xml version="1.0" encoding="UTF-8" standalone="yes"?>
<Relationships xmlns="http://schemas.openxmlformats.org/package/2006/relationships"><Relationship Id="rId8" Type="http://schemas.openxmlformats.org/officeDocument/2006/relationships/slide" Target="slide109.xml"/><Relationship Id="rId3" Type="http://schemas.openxmlformats.org/officeDocument/2006/relationships/image" Target="../media/image6.jpeg"/><Relationship Id="rId7" Type="http://schemas.openxmlformats.org/officeDocument/2006/relationships/slide" Target="slide61.xml"/><Relationship Id="rId12" Type="http://schemas.openxmlformats.org/officeDocument/2006/relationships/image" Target="../media/image51.png"/><Relationship Id="rId2" Type="http://schemas.openxmlformats.org/officeDocument/2006/relationships/notesSlide" Target="../notesSlides/notesSlide114.xml"/><Relationship Id="rId1" Type="http://schemas.openxmlformats.org/officeDocument/2006/relationships/slideLayout" Target="../slideLayouts/slideLayout2.xml"/><Relationship Id="rId6" Type="http://schemas.openxmlformats.org/officeDocument/2006/relationships/slide" Target="slide5.xml"/><Relationship Id="rId11" Type="http://schemas.openxmlformats.org/officeDocument/2006/relationships/slide" Target="slide4.xml"/><Relationship Id="rId5" Type="http://schemas.openxmlformats.org/officeDocument/2006/relationships/slide" Target="slide115.xml"/><Relationship Id="rId10" Type="http://schemas.openxmlformats.org/officeDocument/2006/relationships/slide" Target="slide25.xml"/><Relationship Id="rId4" Type="http://schemas.openxmlformats.org/officeDocument/2006/relationships/slide" Target="slide113.xml"/><Relationship Id="rId9" Type="http://schemas.openxmlformats.org/officeDocument/2006/relationships/slide" Target="slide112.xml"/></Relationships>
</file>

<file path=ppt/slides/_rels/slide115.xml.rels><?xml version="1.0" encoding="UTF-8" standalone="yes"?>
<Relationships xmlns="http://schemas.openxmlformats.org/package/2006/relationships"><Relationship Id="rId8" Type="http://schemas.openxmlformats.org/officeDocument/2006/relationships/slide" Target="slide61.xml"/><Relationship Id="rId3" Type="http://schemas.openxmlformats.org/officeDocument/2006/relationships/image" Target="../media/image6.jpeg"/><Relationship Id="rId7" Type="http://schemas.openxmlformats.org/officeDocument/2006/relationships/slide" Target="slide5.xml"/><Relationship Id="rId12" Type="http://schemas.openxmlformats.org/officeDocument/2006/relationships/slide" Target="slide4.xml"/><Relationship Id="rId2" Type="http://schemas.openxmlformats.org/officeDocument/2006/relationships/notesSlide" Target="../notesSlides/notesSlide115.xml"/><Relationship Id="rId1" Type="http://schemas.openxmlformats.org/officeDocument/2006/relationships/slideLayout" Target="../slideLayouts/slideLayout2.xml"/><Relationship Id="rId6" Type="http://schemas.openxmlformats.org/officeDocument/2006/relationships/slide" Target="slide116.xml"/><Relationship Id="rId11" Type="http://schemas.openxmlformats.org/officeDocument/2006/relationships/slide" Target="slide25.xml"/><Relationship Id="rId5" Type="http://schemas.openxmlformats.org/officeDocument/2006/relationships/slide" Target="slide114.xml"/><Relationship Id="rId10" Type="http://schemas.openxmlformats.org/officeDocument/2006/relationships/slide" Target="slide112.xml"/><Relationship Id="rId4" Type="http://schemas.openxmlformats.org/officeDocument/2006/relationships/image" Target="../media/image52.png"/><Relationship Id="rId9" Type="http://schemas.openxmlformats.org/officeDocument/2006/relationships/slide" Target="slide109.xml"/></Relationships>
</file>

<file path=ppt/slides/_rels/slide116.xml.rels><?xml version="1.0" encoding="UTF-8" standalone="yes"?>
<Relationships xmlns="http://schemas.openxmlformats.org/package/2006/relationships"><Relationship Id="rId8" Type="http://schemas.openxmlformats.org/officeDocument/2006/relationships/slide" Target="slide61.xml"/><Relationship Id="rId3" Type="http://schemas.openxmlformats.org/officeDocument/2006/relationships/image" Target="../media/image6.jpeg"/><Relationship Id="rId7" Type="http://schemas.openxmlformats.org/officeDocument/2006/relationships/slide" Target="slide5.xml"/><Relationship Id="rId12" Type="http://schemas.openxmlformats.org/officeDocument/2006/relationships/slide" Target="slide4.xml"/><Relationship Id="rId2" Type="http://schemas.openxmlformats.org/officeDocument/2006/relationships/notesSlide" Target="../notesSlides/notesSlide116.xml"/><Relationship Id="rId1" Type="http://schemas.openxmlformats.org/officeDocument/2006/relationships/slideLayout" Target="../slideLayouts/slideLayout2.xml"/><Relationship Id="rId6" Type="http://schemas.openxmlformats.org/officeDocument/2006/relationships/slide" Target="slide117.xml"/><Relationship Id="rId11" Type="http://schemas.openxmlformats.org/officeDocument/2006/relationships/slide" Target="slide25.xml"/><Relationship Id="rId5" Type="http://schemas.openxmlformats.org/officeDocument/2006/relationships/slide" Target="slide115.xml"/><Relationship Id="rId10" Type="http://schemas.openxmlformats.org/officeDocument/2006/relationships/slide" Target="slide112.xml"/><Relationship Id="rId4" Type="http://schemas.openxmlformats.org/officeDocument/2006/relationships/image" Target="../media/image52.png"/><Relationship Id="rId9" Type="http://schemas.openxmlformats.org/officeDocument/2006/relationships/slide" Target="slide109.xml"/></Relationships>
</file>

<file path=ppt/slides/_rels/slide117.xml.rels><?xml version="1.0" encoding="UTF-8" standalone="yes"?>
<Relationships xmlns="http://schemas.openxmlformats.org/package/2006/relationships"><Relationship Id="rId8" Type="http://schemas.openxmlformats.org/officeDocument/2006/relationships/slide" Target="slide61.xml"/><Relationship Id="rId3" Type="http://schemas.openxmlformats.org/officeDocument/2006/relationships/image" Target="../media/image53.png"/><Relationship Id="rId7" Type="http://schemas.openxmlformats.org/officeDocument/2006/relationships/slide" Target="slide5.xml"/><Relationship Id="rId12" Type="http://schemas.openxmlformats.org/officeDocument/2006/relationships/slide" Target="slide4.xml"/><Relationship Id="rId2" Type="http://schemas.openxmlformats.org/officeDocument/2006/relationships/notesSlide" Target="../notesSlides/notesSlide117.xml"/><Relationship Id="rId1" Type="http://schemas.openxmlformats.org/officeDocument/2006/relationships/slideLayout" Target="../slideLayouts/slideLayout2.xml"/><Relationship Id="rId6" Type="http://schemas.openxmlformats.org/officeDocument/2006/relationships/slide" Target="slide118.xml"/><Relationship Id="rId11" Type="http://schemas.openxmlformats.org/officeDocument/2006/relationships/slide" Target="slide25.xml"/><Relationship Id="rId5" Type="http://schemas.openxmlformats.org/officeDocument/2006/relationships/slide" Target="slide116.xml"/><Relationship Id="rId10" Type="http://schemas.openxmlformats.org/officeDocument/2006/relationships/slide" Target="slide112.xml"/><Relationship Id="rId4" Type="http://schemas.openxmlformats.org/officeDocument/2006/relationships/image" Target="../media/image6.jpeg"/><Relationship Id="rId9" Type="http://schemas.openxmlformats.org/officeDocument/2006/relationships/slide" Target="slide109.xml"/></Relationships>
</file>

<file path=ppt/slides/_rels/slide118.xml.rels><?xml version="1.0" encoding="UTF-8" standalone="yes"?>
<Relationships xmlns="http://schemas.openxmlformats.org/package/2006/relationships"><Relationship Id="rId8" Type="http://schemas.openxmlformats.org/officeDocument/2006/relationships/slide" Target="slide61.xml"/><Relationship Id="rId3" Type="http://schemas.openxmlformats.org/officeDocument/2006/relationships/image" Target="../media/image54.png"/><Relationship Id="rId7" Type="http://schemas.openxmlformats.org/officeDocument/2006/relationships/slide" Target="slide5.xml"/><Relationship Id="rId12" Type="http://schemas.openxmlformats.org/officeDocument/2006/relationships/slide" Target="slide4.xml"/><Relationship Id="rId2" Type="http://schemas.openxmlformats.org/officeDocument/2006/relationships/notesSlide" Target="../notesSlides/notesSlide118.xml"/><Relationship Id="rId1" Type="http://schemas.openxmlformats.org/officeDocument/2006/relationships/slideLayout" Target="../slideLayouts/slideLayout2.xml"/><Relationship Id="rId6" Type="http://schemas.openxmlformats.org/officeDocument/2006/relationships/slide" Target="slide119.xml"/><Relationship Id="rId11" Type="http://schemas.openxmlformats.org/officeDocument/2006/relationships/slide" Target="slide25.xml"/><Relationship Id="rId5" Type="http://schemas.openxmlformats.org/officeDocument/2006/relationships/slide" Target="slide117.xml"/><Relationship Id="rId10" Type="http://schemas.openxmlformats.org/officeDocument/2006/relationships/slide" Target="slide112.xml"/><Relationship Id="rId4" Type="http://schemas.openxmlformats.org/officeDocument/2006/relationships/image" Target="../media/image6.jpeg"/><Relationship Id="rId9" Type="http://schemas.openxmlformats.org/officeDocument/2006/relationships/slide" Target="slide109.xml"/></Relationships>
</file>

<file path=ppt/slides/_rels/slide119.xml.rels><?xml version="1.0" encoding="UTF-8" standalone="yes"?>
<Relationships xmlns="http://schemas.openxmlformats.org/package/2006/relationships"><Relationship Id="rId8" Type="http://schemas.openxmlformats.org/officeDocument/2006/relationships/slide" Target="slide61.xml"/><Relationship Id="rId3" Type="http://schemas.openxmlformats.org/officeDocument/2006/relationships/image" Target="../media/image6.jpeg"/><Relationship Id="rId7" Type="http://schemas.openxmlformats.org/officeDocument/2006/relationships/slide" Target="slide5.xml"/><Relationship Id="rId12" Type="http://schemas.openxmlformats.org/officeDocument/2006/relationships/slide" Target="slide4.xml"/><Relationship Id="rId2" Type="http://schemas.openxmlformats.org/officeDocument/2006/relationships/notesSlide" Target="../notesSlides/notesSlide119.xml"/><Relationship Id="rId1" Type="http://schemas.openxmlformats.org/officeDocument/2006/relationships/slideLayout" Target="../slideLayouts/slideLayout2.xml"/><Relationship Id="rId6" Type="http://schemas.openxmlformats.org/officeDocument/2006/relationships/slide" Target="slide120.xml"/><Relationship Id="rId11" Type="http://schemas.openxmlformats.org/officeDocument/2006/relationships/slide" Target="slide25.xml"/><Relationship Id="rId5" Type="http://schemas.openxmlformats.org/officeDocument/2006/relationships/slide" Target="slide118.xml"/><Relationship Id="rId10" Type="http://schemas.openxmlformats.org/officeDocument/2006/relationships/slide" Target="slide112.xml"/><Relationship Id="rId4" Type="http://schemas.openxmlformats.org/officeDocument/2006/relationships/image" Target="../media/image55.png"/><Relationship Id="rId9" Type="http://schemas.openxmlformats.org/officeDocument/2006/relationships/slide" Target="slide109.xml"/></Relationships>
</file>

<file path=ppt/slides/_rels/slide12.xml.rels><?xml version="1.0" encoding="UTF-8" standalone="yes"?>
<Relationships xmlns="http://schemas.openxmlformats.org/package/2006/relationships"><Relationship Id="rId8" Type="http://schemas.openxmlformats.org/officeDocument/2006/relationships/slide" Target="slide109.xml"/><Relationship Id="rId3" Type="http://schemas.openxmlformats.org/officeDocument/2006/relationships/slide" Target="slide13.xml"/><Relationship Id="rId7" Type="http://schemas.openxmlformats.org/officeDocument/2006/relationships/slide" Target="slide61.xml"/><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slide" Target="slide5.xml"/><Relationship Id="rId11" Type="http://schemas.openxmlformats.org/officeDocument/2006/relationships/slide" Target="slide4.xml"/><Relationship Id="rId5" Type="http://schemas.openxmlformats.org/officeDocument/2006/relationships/image" Target="../media/image8.jpeg"/><Relationship Id="rId10" Type="http://schemas.openxmlformats.org/officeDocument/2006/relationships/slide" Target="slide25.xml"/><Relationship Id="rId4" Type="http://schemas.openxmlformats.org/officeDocument/2006/relationships/slide" Target="slide14.xml"/><Relationship Id="rId9" Type="http://schemas.openxmlformats.org/officeDocument/2006/relationships/slide" Target="slide112.xml"/></Relationships>
</file>

<file path=ppt/slides/_rels/slide120.xml.rels><?xml version="1.0" encoding="UTF-8" standalone="yes"?>
<Relationships xmlns="http://schemas.openxmlformats.org/package/2006/relationships"><Relationship Id="rId8" Type="http://schemas.openxmlformats.org/officeDocument/2006/relationships/slide" Target="slide61.xml"/><Relationship Id="rId3" Type="http://schemas.openxmlformats.org/officeDocument/2006/relationships/image" Target="../media/image6.jpeg"/><Relationship Id="rId7" Type="http://schemas.openxmlformats.org/officeDocument/2006/relationships/slide" Target="slide5.xml"/><Relationship Id="rId12" Type="http://schemas.openxmlformats.org/officeDocument/2006/relationships/slide" Target="slide4.xml"/><Relationship Id="rId2" Type="http://schemas.openxmlformats.org/officeDocument/2006/relationships/notesSlide" Target="../notesSlides/notesSlide120.xml"/><Relationship Id="rId1" Type="http://schemas.openxmlformats.org/officeDocument/2006/relationships/slideLayout" Target="../slideLayouts/slideLayout2.xml"/><Relationship Id="rId6" Type="http://schemas.openxmlformats.org/officeDocument/2006/relationships/slide" Target="slide113.xml"/><Relationship Id="rId11" Type="http://schemas.openxmlformats.org/officeDocument/2006/relationships/slide" Target="slide25.xml"/><Relationship Id="rId5" Type="http://schemas.openxmlformats.org/officeDocument/2006/relationships/slide" Target="slide119.xml"/><Relationship Id="rId10" Type="http://schemas.openxmlformats.org/officeDocument/2006/relationships/slide" Target="slide112.xml"/><Relationship Id="rId4" Type="http://schemas.openxmlformats.org/officeDocument/2006/relationships/image" Target="../media/image56.png"/><Relationship Id="rId9" Type="http://schemas.openxmlformats.org/officeDocument/2006/relationships/slide" Target="slide109.xml"/></Relationships>
</file>

<file path=ppt/slides/_rels/slide121.xml.rels><?xml version="1.0" encoding="UTF-8" standalone="yes"?>
<Relationships xmlns="http://schemas.openxmlformats.org/package/2006/relationships"><Relationship Id="rId8" Type="http://schemas.openxmlformats.org/officeDocument/2006/relationships/slide" Target="slide112.xml"/><Relationship Id="rId3" Type="http://schemas.openxmlformats.org/officeDocument/2006/relationships/slide" Target="slide2.xml"/><Relationship Id="rId7" Type="http://schemas.openxmlformats.org/officeDocument/2006/relationships/slide" Target="slide109.xml"/><Relationship Id="rId2" Type="http://schemas.openxmlformats.org/officeDocument/2006/relationships/notesSlide" Target="../notesSlides/notesSlide121.xml"/><Relationship Id="rId1" Type="http://schemas.openxmlformats.org/officeDocument/2006/relationships/slideLayout" Target="../slideLayouts/slideLayout2.xml"/><Relationship Id="rId6" Type="http://schemas.openxmlformats.org/officeDocument/2006/relationships/slide" Target="slide61.xml"/><Relationship Id="rId5" Type="http://schemas.openxmlformats.org/officeDocument/2006/relationships/slide" Target="slide5.xml"/><Relationship Id="rId10" Type="http://schemas.openxmlformats.org/officeDocument/2006/relationships/slide" Target="slide4.xml"/><Relationship Id="rId4" Type="http://schemas.openxmlformats.org/officeDocument/2006/relationships/image" Target="../media/image57.jpeg"/><Relationship Id="rId9" Type="http://schemas.openxmlformats.org/officeDocument/2006/relationships/slide" Target="slide25.xml"/></Relationships>
</file>

<file path=ppt/slides/_rels/slide122.xml.rels><?xml version="1.0" encoding="UTF-8" standalone="yes"?>
<Relationships xmlns="http://schemas.openxmlformats.org/package/2006/relationships"><Relationship Id="rId8" Type="http://schemas.openxmlformats.org/officeDocument/2006/relationships/slide" Target="slide112.xml"/><Relationship Id="rId3" Type="http://schemas.openxmlformats.org/officeDocument/2006/relationships/slide" Target="slide4.xml"/><Relationship Id="rId7" Type="http://schemas.openxmlformats.org/officeDocument/2006/relationships/slide" Target="slide109.xml"/><Relationship Id="rId2" Type="http://schemas.openxmlformats.org/officeDocument/2006/relationships/notesSlide" Target="../notesSlides/notesSlide122.xml"/><Relationship Id="rId1" Type="http://schemas.openxmlformats.org/officeDocument/2006/relationships/slideLayout" Target="../slideLayouts/slideLayout2.xml"/><Relationship Id="rId6" Type="http://schemas.openxmlformats.org/officeDocument/2006/relationships/slide" Target="slide61.xml"/><Relationship Id="rId5" Type="http://schemas.openxmlformats.org/officeDocument/2006/relationships/slide" Target="slide5.xml"/><Relationship Id="rId4" Type="http://schemas.openxmlformats.org/officeDocument/2006/relationships/image" Target="../media/image57.jpeg"/><Relationship Id="rId9" Type="http://schemas.openxmlformats.org/officeDocument/2006/relationships/slide" Target="slide25.xml"/></Relationships>
</file>

<file path=ppt/slides/_rels/slide123.xml.rels><?xml version="1.0" encoding="UTF-8" standalone="yes"?>
<Relationships xmlns="http://schemas.openxmlformats.org/package/2006/relationships"><Relationship Id="rId8" Type="http://schemas.openxmlformats.org/officeDocument/2006/relationships/slide" Target="slide61.xml"/><Relationship Id="rId3" Type="http://schemas.openxmlformats.org/officeDocument/2006/relationships/slide" Target="slide4.xml"/><Relationship Id="rId7" Type="http://schemas.openxmlformats.org/officeDocument/2006/relationships/slide" Target="slide5.xml"/><Relationship Id="rId2" Type="http://schemas.openxmlformats.org/officeDocument/2006/relationships/notesSlide" Target="../notesSlides/notesSlide123.xml"/><Relationship Id="rId1" Type="http://schemas.openxmlformats.org/officeDocument/2006/relationships/slideLayout" Target="../slideLayouts/slideLayout2.xml"/><Relationship Id="rId6" Type="http://schemas.openxmlformats.org/officeDocument/2006/relationships/hyperlink" Target="http://oceanservice.noaa.gov/education/kits/tides/tides03_gravity.html" TargetMode="External"/><Relationship Id="rId11" Type="http://schemas.openxmlformats.org/officeDocument/2006/relationships/slide" Target="slide25.xml"/><Relationship Id="rId5" Type="http://schemas.openxmlformats.org/officeDocument/2006/relationships/image" Target="../media/image59.jpeg"/><Relationship Id="rId10" Type="http://schemas.openxmlformats.org/officeDocument/2006/relationships/slide" Target="slide112.xml"/><Relationship Id="rId4" Type="http://schemas.openxmlformats.org/officeDocument/2006/relationships/image" Target="../media/image58.png"/><Relationship Id="rId9" Type="http://schemas.openxmlformats.org/officeDocument/2006/relationships/slide" Target="slide109.xml"/></Relationships>
</file>

<file path=ppt/slides/_rels/slide124.xml.rels><?xml version="1.0" encoding="UTF-8" standalone="yes"?>
<Relationships xmlns="http://schemas.openxmlformats.org/package/2006/relationships"><Relationship Id="rId8" Type="http://schemas.openxmlformats.org/officeDocument/2006/relationships/slide" Target="slide25.xml"/><Relationship Id="rId3" Type="http://schemas.openxmlformats.org/officeDocument/2006/relationships/slide" Target="slide4.xml"/><Relationship Id="rId7" Type="http://schemas.openxmlformats.org/officeDocument/2006/relationships/slide" Target="slide112.xml"/><Relationship Id="rId2" Type="http://schemas.openxmlformats.org/officeDocument/2006/relationships/notesSlide" Target="../notesSlides/notesSlide124.xml"/><Relationship Id="rId1" Type="http://schemas.openxmlformats.org/officeDocument/2006/relationships/slideLayout" Target="../slideLayouts/slideLayout2.xml"/><Relationship Id="rId6" Type="http://schemas.openxmlformats.org/officeDocument/2006/relationships/slide" Target="slide109.xml"/><Relationship Id="rId5" Type="http://schemas.openxmlformats.org/officeDocument/2006/relationships/slide" Target="slide61.xml"/><Relationship Id="rId4" Type="http://schemas.openxmlformats.org/officeDocument/2006/relationships/slide" Target="slide5.xml"/></Relationships>
</file>

<file path=ppt/slides/_rels/slide125.xml.rels><?xml version="1.0" encoding="UTF-8" standalone="yes"?>
<Relationships xmlns="http://schemas.openxmlformats.org/package/2006/relationships"><Relationship Id="rId8" Type="http://schemas.openxmlformats.org/officeDocument/2006/relationships/slide" Target="slide4.xml"/><Relationship Id="rId3" Type="http://schemas.openxmlformats.org/officeDocument/2006/relationships/slide" Target="slide5.xml"/><Relationship Id="rId7" Type="http://schemas.openxmlformats.org/officeDocument/2006/relationships/slide" Target="slide25.xml"/><Relationship Id="rId2" Type="http://schemas.openxmlformats.org/officeDocument/2006/relationships/notesSlide" Target="../notesSlides/notesSlide125.xml"/><Relationship Id="rId1" Type="http://schemas.openxmlformats.org/officeDocument/2006/relationships/slideLayout" Target="../slideLayouts/slideLayout2.xml"/><Relationship Id="rId6" Type="http://schemas.openxmlformats.org/officeDocument/2006/relationships/slide" Target="slide112.xml"/><Relationship Id="rId5" Type="http://schemas.openxmlformats.org/officeDocument/2006/relationships/slide" Target="slide109.xml"/><Relationship Id="rId4" Type="http://schemas.openxmlformats.org/officeDocument/2006/relationships/slide" Target="slide61.xml"/><Relationship Id="rId9" Type="http://schemas.openxmlformats.org/officeDocument/2006/relationships/image" Target="../media/image60.jpeg"/></Relationships>
</file>

<file path=ppt/slides/_rels/slide126.xml.rels><?xml version="1.0" encoding="UTF-8" standalone="yes"?>
<Relationships xmlns="http://schemas.openxmlformats.org/package/2006/relationships"><Relationship Id="rId8" Type="http://schemas.openxmlformats.org/officeDocument/2006/relationships/slide" Target="slide4.xml"/><Relationship Id="rId3" Type="http://schemas.openxmlformats.org/officeDocument/2006/relationships/slide" Target="slide5.xml"/><Relationship Id="rId7" Type="http://schemas.openxmlformats.org/officeDocument/2006/relationships/slide" Target="slide25.xml"/><Relationship Id="rId2" Type="http://schemas.openxmlformats.org/officeDocument/2006/relationships/notesSlide" Target="../notesSlides/notesSlide126.xml"/><Relationship Id="rId1" Type="http://schemas.openxmlformats.org/officeDocument/2006/relationships/slideLayout" Target="../slideLayouts/slideLayout2.xml"/><Relationship Id="rId6" Type="http://schemas.openxmlformats.org/officeDocument/2006/relationships/slide" Target="slide112.xml"/><Relationship Id="rId5" Type="http://schemas.openxmlformats.org/officeDocument/2006/relationships/slide" Target="slide109.xml"/><Relationship Id="rId10" Type="http://schemas.openxmlformats.org/officeDocument/2006/relationships/slide" Target="slide46.xml"/><Relationship Id="rId4" Type="http://schemas.openxmlformats.org/officeDocument/2006/relationships/slide" Target="slide61.xml"/><Relationship Id="rId9" Type="http://schemas.openxmlformats.org/officeDocument/2006/relationships/image" Target="../media/image60.jpeg"/></Relationships>
</file>

<file path=ppt/slides/_rels/slide127.xml.rels><?xml version="1.0" encoding="UTF-8" standalone="yes"?>
<Relationships xmlns="http://schemas.openxmlformats.org/package/2006/relationships"><Relationship Id="rId8" Type="http://schemas.openxmlformats.org/officeDocument/2006/relationships/slide" Target="slide4.xml"/><Relationship Id="rId3" Type="http://schemas.openxmlformats.org/officeDocument/2006/relationships/slide" Target="slide5.xml"/><Relationship Id="rId7" Type="http://schemas.openxmlformats.org/officeDocument/2006/relationships/slide" Target="slide25.xml"/><Relationship Id="rId2" Type="http://schemas.openxmlformats.org/officeDocument/2006/relationships/notesSlide" Target="../notesSlides/notesSlide127.xml"/><Relationship Id="rId1" Type="http://schemas.openxmlformats.org/officeDocument/2006/relationships/slideLayout" Target="../slideLayouts/slideLayout2.xml"/><Relationship Id="rId6" Type="http://schemas.openxmlformats.org/officeDocument/2006/relationships/slide" Target="slide112.xml"/><Relationship Id="rId5" Type="http://schemas.openxmlformats.org/officeDocument/2006/relationships/slide" Target="slide109.xml"/><Relationship Id="rId10" Type="http://schemas.openxmlformats.org/officeDocument/2006/relationships/slide" Target="slide62.xml"/><Relationship Id="rId4" Type="http://schemas.openxmlformats.org/officeDocument/2006/relationships/slide" Target="slide61.xml"/><Relationship Id="rId9" Type="http://schemas.openxmlformats.org/officeDocument/2006/relationships/image" Target="../media/image60.jpeg"/></Relationships>
</file>

<file path=ppt/slides/_rels/slide128.xml.rels><?xml version="1.0" encoding="UTF-8" standalone="yes"?>
<Relationships xmlns="http://schemas.openxmlformats.org/package/2006/relationships"><Relationship Id="rId8" Type="http://schemas.openxmlformats.org/officeDocument/2006/relationships/slide" Target="slide4.xml"/><Relationship Id="rId3" Type="http://schemas.openxmlformats.org/officeDocument/2006/relationships/slide" Target="slide5.xml"/><Relationship Id="rId7" Type="http://schemas.openxmlformats.org/officeDocument/2006/relationships/slide" Target="slide25.xml"/><Relationship Id="rId2" Type="http://schemas.openxmlformats.org/officeDocument/2006/relationships/notesSlide" Target="../notesSlides/notesSlide128.xml"/><Relationship Id="rId1" Type="http://schemas.openxmlformats.org/officeDocument/2006/relationships/slideLayout" Target="../slideLayouts/slideLayout2.xml"/><Relationship Id="rId6" Type="http://schemas.openxmlformats.org/officeDocument/2006/relationships/slide" Target="slide112.xml"/><Relationship Id="rId5" Type="http://schemas.openxmlformats.org/officeDocument/2006/relationships/slide" Target="slide109.xml"/><Relationship Id="rId10" Type="http://schemas.openxmlformats.org/officeDocument/2006/relationships/slide" Target="slide110.xml"/><Relationship Id="rId4" Type="http://schemas.openxmlformats.org/officeDocument/2006/relationships/slide" Target="slide61.xml"/><Relationship Id="rId9" Type="http://schemas.openxmlformats.org/officeDocument/2006/relationships/image" Target="../media/image60.jpeg"/></Relationships>
</file>

<file path=ppt/slides/_rels/slide129.xml.rels><?xml version="1.0" encoding="UTF-8" standalone="yes"?>
<Relationships xmlns="http://schemas.openxmlformats.org/package/2006/relationships"><Relationship Id="rId8" Type="http://schemas.openxmlformats.org/officeDocument/2006/relationships/slide" Target="slide4.xml"/><Relationship Id="rId3" Type="http://schemas.openxmlformats.org/officeDocument/2006/relationships/slide" Target="slide5.xml"/><Relationship Id="rId7" Type="http://schemas.openxmlformats.org/officeDocument/2006/relationships/slide" Target="slide25.xml"/><Relationship Id="rId2" Type="http://schemas.openxmlformats.org/officeDocument/2006/relationships/notesSlide" Target="../notesSlides/notesSlide129.xml"/><Relationship Id="rId1" Type="http://schemas.openxmlformats.org/officeDocument/2006/relationships/slideLayout" Target="../slideLayouts/slideLayout2.xml"/><Relationship Id="rId6" Type="http://schemas.openxmlformats.org/officeDocument/2006/relationships/slide" Target="slide112.xml"/><Relationship Id="rId5" Type="http://schemas.openxmlformats.org/officeDocument/2006/relationships/slide" Target="slide109.xml"/><Relationship Id="rId10" Type="http://schemas.openxmlformats.org/officeDocument/2006/relationships/slide" Target="slide113.xml"/><Relationship Id="rId4" Type="http://schemas.openxmlformats.org/officeDocument/2006/relationships/slide" Target="slide61.xml"/><Relationship Id="rId9" Type="http://schemas.openxmlformats.org/officeDocument/2006/relationships/image" Target="../media/image60.jpeg"/></Relationships>
</file>

<file path=ppt/slides/_rels/slide13.xml.rels><?xml version="1.0" encoding="UTF-8" standalone="yes"?>
<Relationships xmlns="http://schemas.openxmlformats.org/package/2006/relationships"><Relationship Id="rId8" Type="http://schemas.openxmlformats.org/officeDocument/2006/relationships/slide" Target="slide109.xml"/><Relationship Id="rId3" Type="http://schemas.openxmlformats.org/officeDocument/2006/relationships/slide" Target="slide12.xml"/><Relationship Id="rId7" Type="http://schemas.openxmlformats.org/officeDocument/2006/relationships/slide" Target="slide61.xml"/><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slide" Target="slide5.xml"/><Relationship Id="rId11" Type="http://schemas.openxmlformats.org/officeDocument/2006/relationships/slide" Target="slide4.xml"/><Relationship Id="rId5" Type="http://schemas.openxmlformats.org/officeDocument/2006/relationships/slide" Target="slide15.xml"/><Relationship Id="rId10" Type="http://schemas.openxmlformats.org/officeDocument/2006/relationships/slide" Target="slide25.xml"/><Relationship Id="rId4" Type="http://schemas.openxmlformats.org/officeDocument/2006/relationships/image" Target="../media/image8.jpeg"/><Relationship Id="rId9" Type="http://schemas.openxmlformats.org/officeDocument/2006/relationships/slide" Target="slide112.xml"/></Relationships>
</file>

<file path=ppt/slides/_rels/slide130.xml.rels><?xml version="1.0" encoding="UTF-8" standalone="yes"?>
<Relationships xmlns="http://schemas.openxmlformats.org/package/2006/relationships"><Relationship Id="rId8" Type="http://schemas.openxmlformats.org/officeDocument/2006/relationships/slide" Target="slide4.xml"/><Relationship Id="rId3" Type="http://schemas.openxmlformats.org/officeDocument/2006/relationships/slide" Target="slide5.xml"/><Relationship Id="rId7" Type="http://schemas.openxmlformats.org/officeDocument/2006/relationships/slide" Target="slide25.xml"/><Relationship Id="rId2" Type="http://schemas.openxmlformats.org/officeDocument/2006/relationships/notesSlide" Target="../notesSlides/notesSlide130.xml"/><Relationship Id="rId1" Type="http://schemas.openxmlformats.org/officeDocument/2006/relationships/slideLayout" Target="../slideLayouts/slideLayout2.xml"/><Relationship Id="rId6" Type="http://schemas.openxmlformats.org/officeDocument/2006/relationships/slide" Target="slide112.xml"/><Relationship Id="rId5" Type="http://schemas.openxmlformats.org/officeDocument/2006/relationships/slide" Target="slide109.xml"/><Relationship Id="rId4" Type="http://schemas.openxmlformats.org/officeDocument/2006/relationships/slide" Target="slide61.xml"/><Relationship Id="rId9" Type="http://schemas.openxmlformats.org/officeDocument/2006/relationships/image" Target="../media/image60.jpeg"/></Relationships>
</file>

<file path=ppt/slides/_rels/slide131.xml.rels><?xml version="1.0" encoding="UTF-8" standalone="yes"?>
<Relationships xmlns="http://schemas.openxmlformats.org/package/2006/relationships"><Relationship Id="rId8" Type="http://schemas.openxmlformats.org/officeDocument/2006/relationships/slide" Target="slide134.xml"/><Relationship Id="rId13" Type="http://schemas.openxmlformats.org/officeDocument/2006/relationships/slide" Target="slide61.xml"/><Relationship Id="rId3" Type="http://schemas.openxmlformats.org/officeDocument/2006/relationships/slide" Target="slide2.xml"/><Relationship Id="rId7" Type="http://schemas.openxmlformats.org/officeDocument/2006/relationships/slide" Target="slide132.xml"/><Relationship Id="rId12" Type="http://schemas.openxmlformats.org/officeDocument/2006/relationships/slide" Target="slide5.xml"/><Relationship Id="rId17" Type="http://schemas.openxmlformats.org/officeDocument/2006/relationships/slide" Target="slide4.xml"/><Relationship Id="rId2" Type="http://schemas.openxmlformats.org/officeDocument/2006/relationships/notesSlide" Target="../notesSlides/notesSlide131.xml"/><Relationship Id="rId16" Type="http://schemas.openxmlformats.org/officeDocument/2006/relationships/slide" Target="slide25.xml"/><Relationship Id="rId1" Type="http://schemas.openxmlformats.org/officeDocument/2006/relationships/slideLayout" Target="../slideLayouts/slideLayout2.xml"/><Relationship Id="rId6" Type="http://schemas.openxmlformats.org/officeDocument/2006/relationships/image" Target="../media/image63.jpeg"/><Relationship Id="rId11" Type="http://schemas.openxmlformats.org/officeDocument/2006/relationships/slide" Target="slide136.xml"/><Relationship Id="rId5" Type="http://schemas.openxmlformats.org/officeDocument/2006/relationships/image" Target="../media/image62.png"/><Relationship Id="rId15" Type="http://schemas.openxmlformats.org/officeDocument/2006/relationships/slide" Target="slide112.xml"/><Relationship Id="rId10" Type="http://schemas.openxmlformats.org/officeDocument/2006/relationships/slide" Target="slide133.xml"/><Relationship Id="rId4" Type="http://schemas.openxmlformats.org/officeDocument/2006/relationships/image" Target="../media/image61.jpeg"/><Relationship Id="rId9" Type="http://schemas.openxmlformats.org/officeDocument/2006/relationships/slide" Target="slide135.xml"/><Relationship Id="rId14" Type="http://schemas.openxmlformats.org/officeDocument/2006/relationships/slide" Target="slide109.xml"/></Relationships>
</file>

<file path=ppt/slides/_rels/slide132.xml.rels><?xml version="1.0" encoding="UTF-8" standalone="yes"?>
<Relationships xmlns="http://schemas.openxmlformats.org/package/2006/relationships"><Relationship Id="rId8" Type="http://schemas.openxmlformats.org/officeDocument/2006/relationships/slide" Target="slide133.xml"/><Relationship Id="rId13" Type="http://schemas.openxmlformats.org/officeDocument/2006/relationships/slide" Target="slide112.xml"/><Relationship Id="rId3" Type="http://schemas.openxmlformats.org/officeDocument/2006/relationships/image" Target="../media/image61.jpeg"/><Relationship Id="rId7" Type="http://schemas.openxmlformats.org/officeDocument/2006/relationships/slide" Target="slide135.xml"/><Relationship Id="rId12" Type="http://schemas.openxmlformats.org/officeDocument/2006/relationships/slide" Target="slide109.xml"/><Relationship Id="rId2" Type="http://schemas.openxmlformats.org/officeDocument/2006/relationships/notesSlide" Target="../notesSlides/notesSlide132.xml"/><Relationship Id="rId1" Type="http://schemas.openxmlformats.org/officeDocument/2006/relationships/slideLayout" Target="../slideLayouts/slideLayout2.xml"/><Relationship Id="rId6" Type="http://schemas.openxmlformats.org/officeDocument/2006/relationships/slide" Target="slide134.xml"/><Relationship Id="rId11" Type="http://schemas.openxmlformats.org/officeDocument/2006/relationships/slide" Target="slide61.xml"/><Relationship Id="rId5" Type="http://schemas.openxmlformats.org/officeDocument/2006/relationships/slide" Target="slide132.xml"/><Relationship Id="rId15" Type="http://schemas.openxmlformats.org/officeDocument/2006/relationships/slide" Target="slide4.xml"/><Relationship Id="rId10" Type="http://schemas.openxmlformats.org/officeDocument/2006/relationships/slide" Target="slide5.xml"/><Relationship Id="rId4" Type="http://schemas.openxmlformats.org/officeDocument/2006/relationships/image" Target="../media/image64.jpeg"/><Relationship Id="rId9" Type="http://schemas.openxmlformats.org/officeDocument/2006/relationships/slide" Target="slide136.xml"/><Relationship Id="rId14" Type="http://schemas.openxmlformats.org/officeDocument/2006/relationships/slide" Target="slide25.xml"/></Relationships>
</file>

<file path=ppt/slides/_rels/slide133.xml.rels><?xml version="1.0" encoding="UTF-8" standalone="yes"?>
<Relationships xmlns="http://schemas.openxmlformats.org/package/2006/relationships"><Relationship Id="rId8" Type="http://schemas.openxmlformats.org/officeDocument/2006/relationships/slide" Target="slide133.xml"/><Relationship Id="rId13" Type="http://schemas.openxmlformats.org/officeDocument/2006/relationships/slide" Target="slide112.xml"/><Relationship Id="rId3" Type="http://schemas.openxmlformats.org/officeDocument/2006/relationships/image" Target="../media/image65.jpeg"/><Relationship Id="rId7" Type="http://schemas.openxmlformats.org/officeDocument/2006/relationships/slide" Target="slide135.xml"/><Relationship Id="rId12" Type="http://schemas.openxmlformats.org/officeDocument/2006/relationships/slide" Target="slide109.xml"/><Relationship Id="rId2" Type="http://schemas.openxmlformats.org/officeDocument/2006/relationships/notesSlide" Target="../notesSlides/notesSlide133.xml"/><Relationship Id="rId1" Type="http://schemas.openxmlformats.org/officeDocument/2006/relationships/slideLayout" Target="../slideLayouts/slideLayout2.xml"/><Relationship Id="rId6" Type="http://schemas.openxmlformats.org/officeDocument/2006/relationships/slide" Target="slide134.xml"/><Relationship Id="rId11" Type="http://schemas.openxmlformats.org/officeDocument/2006/relationships/slide" Target="slide61.xml"/><Relationship Id="rId5" Type="http://schemas.openxmlformats.org/officeDocument/2006/relationships/slide" Target="slide132.xml"/><Relationship Id="rId15" Type="http://schemas.openxmlformats.org/officeDocument/2006/relationships/slide" Target="slide4.xml"/><Relationship Id="rId10" Type="http://schemas.openxmlformats.org/officeDocument/2006/relationships/slide" Target="slide5.xml"/><Relationship Id="rId4" Type="http://schemas.openxmlformats.org/officeDocument/2006/relationships/image" Target="../media/image61.jpeg"/><Relationship Id="rId9" Type="http://schemas.openxmlformats.org/officeDocument/2006/relationships/slide" Target="slide136.xml"/><Relationship Id="rId14" Type="http://schemas.openxmlformats.org/officeDocument/2006/relationships/slide" Target="slide25.xml"/></Relationships>
</file>

<file path=ppt/slides/_rels/slide134.xml.rels><?xml version="1.0" encoding="UTF-8" standalone="yes"?>
<Relationships xmlns="http://schemas.openxmlformats.org/package/2006/relationships"><Relationship Id="rId8" Type="http://schemas.openxmlformats.org/officeDocument/2006/relationships/slide" Target="slide133.xml"/><Relationship Id="rId13" Type="http://schemas.openxmlformats.org/officeDocument/2006/relationships/slide" Target="slide112.xml"/><Relationship Id="rId3" Type="http://schemas.openxmlformats.org/officeDocument/2006/relationships/image" Target="../media/image61.jpeg"/><Relationship Id="rId7" Type="http://schemas.openxmlformats.org/officeDocument/2006/relationships/slide" Target="slide135.xml"/><Relationship Id="rId12" Type="http://schemas.openxmlformats.org/officeDocument/2006/relationships/slide" Target="slide109.xml"/><Relationship Id="rId2" Type="http://schemas.openxmlformats.org/officeDocument/2006/relationships/notesSlide" Target="../notesSlides/notesSlide134.xml"/><Relationship Id="rId1" Type="http://schemas.openxmlformats.org/officeDocument/2006/relationships/slideLayout" Target="../slideLayouts/slideLayout2.xml"/><Relationship Id="rId6" Type="http://schemas.openxmlformats.org/officeDocument/2006/relationships/slide" Target="slide134.xml"/><Relationship Id="rId11" Type="http://schemas.openxmlformats.org/officeDocument/2006/relationships/slide" Target="slide61.xml"/><Relationship Id="rId5" Type="http://schemas.openxmlformats.org/officeDocument/2006/relationships/slide" Target="slide132.xml"/><Relationship Id="rId15" Type="http://schemas.openxmlformats.org/officeDocument/2006/relationships/slide" Target="slide4.xml"/><Relationship Id="rId10" Type="http://schemas.openxmlformats.org/officeDocument/2006/relationships/slide" Target="slide5.xml"/><Relationship Id="rId4" Type="http://schemas.openxmlformats.org/officeDocument/2006/relationships/image" Target="../media/image66.jpeg"/><Relationship Id="rId9" Type="http://schemas.openxmlformats.org/officeDocument/2006/relationships/slide" Target="slide136.xml"/><Relationship Id="rId14" Type="http://schemas.openxmlformats.org/officeDocument/2006/relationships/slide" Target="slide25.xml"/></Relationships>
</file>

<file path=ppt/slides/_rels/slide135.xml.rels><?xml version="1.0" encoding="UTF-8" standalone="yes"?>
<Relationships xmlns="http://schemas.openxmlformats.org/package/2006/relationships"><Relationship Id="rId8" Type="http://schemas.openxmlformats.org/officeDocument/2006/relationships/slide" Target="slide135.xml"/><Relationship Id="rId13" Type="http://schemas.openxmlformats.org/officeDocument/2006/relationships/slide" Target="slide109.xml"/><Relationship Id="rId3" Type="http://schemas.openxmlformats.org/officeDocument/2006/relationships/image" Target="../media/image67.jpeg"/><Relationship Id="rId7" Type="http://schemas.openxmlformats.org/officeDocument/2006/relationships/slide" Target="slide134.xml"/><Relationship Id="rId12" Type="http://schemas.openxmlformats.org/officeDocument/2006/relationships/slide" Target="slide61.xml"/><Relationship Id="rId2" Type="http://schemas.openxmlformats.org/officeDocument/2006/relationships/notesSlide" Target="../notesSlides/notesSlide135.xml"/><Relationship Id="rId16" Type="http://schemas.openxmlformats.org/officeDocument/2006/relationships/slide" Target="slide4.xml"/><Relationship Id="rId1" Type="http://schemas.openxmlformats.org/officeDocument/2006/relationships/slideLayout" Target="../slideLayouts/slideLayout2.xml"/><Relationship Id="rId6" Type="http://schemas.openxmlformats.org/officeDocument/2006/relationships/slide" Target="slide132.xml"/><Relationship Id="rId11" Type="http://schemas.openxmlformats.org/officeDocument/2006/relationships/slide" Target="slide5.xml"/><Relationship Id="rId5" Type="http://schemas.openxmlformats.org/officeDocument/2006/relationships/image" Target="../media/image64.jpeg"/><Relationship Id="rId15" Type="http://schemas.openxmlformats.org/officeDocument/2006/relationships/slide" Target="slide25.xml"/><Relationship Id="rId10" Type="http://schemas.openxmlformats.org/officeDocument/2006/relationships/slide" Target="slide136.xml"/><Relationship Id="rId4" Type="http://schemas.openxmlformats.org/officeDocument/2006/relationships/image" Target="../media/image61.jpeg"/><Relationship Id="rId9" Type="http://schemas.openxmlformats.org/officeDocument/2006/relationships/slide" Target="slide133.xml"/><Relationship Id="rId14" Type="http://schemas.openxmlformats.org/officeDocument/2006/relationships/slide" Target="slide112.xml"/></Relationships>
</file>

<file path=ppt/slides/_rels/slide136.xml.rels><?xml version="1.0" encoding="UTF-8" standalone="yes"?>
<Relationships xmlns="http://schemas.openxmlformats.org/package/2006/relationships"><Relationship Id="rId8" Type="http://schemas.openxmlformats.org/officeDocument/2006/relationships/slide" Target="slide133.xml"/><Relationship Id="rId13" Type="http://schemas.openxmlformats.org/officeDocument/2006/relationships/slide" Target="slide112.xml"/><Relationship Id="rId3" Type="http://schemas.openxmlformats.org/officeDocument/2006/relationships/image" Target="../media/image61.jpeg"/><Relationship Id="rId7" Type="http://schemas.openxmlformats.org/officeDocument/2006/relationships/slide" Target="slide135.xml"/><Relationship Id="rId12" Type="http://schemas.openxmlformats.org/officeDocument/2006/relationships/slide" Target="slide109.xml"/><Relationship Id="rId2" Type="http://schemas.openxmlformats.org/officeDocument/2006/relationships/notesSlide" Target="../notesSlides/notesSlide136.xml"/><Relationship Id="rId1" Type="http://schemas.openxmlformats.org/officeDocument/2006/relationships/slideLayout" Target="../slideLayouts/slideLayout2.xml"/><Relationship Id="rId6" Type="http://schemas.openxmlformats.org/officeDocument/2006/relationships/slide" Target="slide134.xml"/><Relationship Id="rId11" Type="http://schemas.openxmlformats.org/officeDocument/2006/relationships/slide" Target="slide61.xml"/><Relationship Id="rId5" Type="http://schemas.openxmlformats.org/officeDocument/2006/relationships/slide" Target="slide132.xml"/><Relationship Id="rId15" Type="http://schemas.openxmlformats.org/officeDocument/2006/relationships/slide" Target="slide4.xml"/><Relationship Id="rId10" Type="http://schemas.openxmlformats.org/officeDocument/2006/relationships/slide" Target="slide5.xml"/><Relationship Id="rId4" Type="http://schemas.openxmlformats.org/officeDocument/2006/relationships/image" Target="../media/image68.png"/><Relationship Id="rId9" Type="http://schemas.openxmlformats.org/officeDocument/2006/relationships/slide" Target="slide136.xml"/><Relationship Id="rId14" Type="http://schemas.openxmlformats.org/officeDocument/2006/relationships/slide" Target="slide25.xml"/></Relationships>
</file>

<file path=ppt/slides/_rels/slide137.xml.rels><?xml version="1.0" encoding="UTF-8" standalone="yes"?>
<Relationships xmlns="http://schemas.openxmlformats.org/package/2006/relationships"><Relationship Id="rId8" Type="http://schemas.openxmlformats.org/officeDocument/2006/relationships/slide" Target="slide140.xml"/><Relationship Id="rId13" Type="http://schemas.openxmlformats.org/officeDocument/2006/relationships/slide" Target="slide61.xml"/><Relationship Id="rId3" Type="http://schemas.openxmlformats.org/officeDocument/2006/relationships/slide" Target="slide4.xml"/><Relationship Id="rId7" Type="http://schemas.openxmlformats.org/officeDocument/2006/relationships/slide" Target="slide138.xml"/><Relationship Id="rId12" Type="http://schemas.openxmlformats.org/officeDocument/2006/relationships/slide" Target="slide5.xml"/><Relationship Id="rId2" Type="http://schemas.openxmlformats.org/officeDocument/2006/relationships/notesSlide" Target="../notesSlides/notesSlide137.xml"/><Relationship Id="rId16" Type="http://schemas.openxmlformats.org/officeDocument/2006/relationships/slide" Target="slide25.xml"/><Relationship Id="rId1" Type="http://schemas.openxmlformats.org/officeDocument/2006/relationships/slideLayout" Target="../slideLayouts/slideLayout2.xml"/><Relationship Id="rId6" Type="http://schemas.openxmlformats.org/officeDocument/2006/relationships/image" Target="../media/image63.jpeg"/><Relationship Id="rId11" Type="http://schemas.openxmlformats.org/officeDocument/2006/relationships/slide" Target="slide142.xml"/><Relationship Id="rId5" Type="http://schemas.openxmlformats.org/officeDocument/2006/relationships/image" Target="../media/image62.png"/><Relationship Id="rId15" Type="http://schemas.openxmlformats.org/officeDocument/2006/relationships/slide" Target="slide112.xml"/><Relationship Id="rId10" Type="http://schemas.openxmlformats.org/officeDocument/2006/relationships/slide" Target="slide139.xml"/><Relationship Id="rId4" Type="http://schemas.openxmlformats.org/officeDocument/2006/relationships/image" Target="../media/image61.jpeg"/><Relationship Id="rId9" Type="http://schemas.openxmlformats.org/officeDocument/2006/relationships/slide" Target="slide141.xml"/><Relationship Id="rId14" Type="http://schemas.openxmlformats.org/officeDocument/2006/relationships/slide" Target="slide109.xml"/></Relationships>
</file>

<file path=ppt/slides/_rels/slide138.xml.rels><?xml version="1.0" encoding="UTF-8" standalone="yes"?>
<Relationships xmlns="http://schemas.openxmlformats.org/package/2006/relationships"><Relationship Id="rId8" Type="http://schemas.openxmlformats.org/officeDocument/2006/relationships/slide" Target="slide112.xml"/><Relationship Id="rId13" Type="http://schemas.openxmlformats.org/officeDocument/2006/relationships/slide" Target="slide141.xml"/><Relationship Id="rId3" Type="http://schemas.openxmlformats.org/officeDocument/2006/relationships/image" Target="../media/image61.jpeg"/><Relationship Id="rId7" Type="http://schemas.openxmlformats.org/officeDocument/2006/relationships/slide" Target="slide109.xml"/><Relationship Id="rId12" Type="http://schemas.openxmlformats.org/officeDocument/2006/relationships/slide" Target="slide140.xml"/><Relationship Id="rId2" Type="http://schemas.openxmlformats.org/officeDocument/2006/relationships/notesSlide" Target="../notesSlides/notesSlide138.xml"/><Relationship Id="rId1" Type="http://schemas.openxmlformats.org/officeDocument/2006/relationships/slideLayout" Target="../slideLayouts/slideLayout2.xml"/><Relationship Id="rId6" Type="http://schemas.openxmlformats.org/officeDocument/2006/relationships/slide" Target="slide61.xml"/><Relationship Id="rId11" Type="http://schemas.openxmlformats.org/officeDocument/2006/relationships/slide" Target="slide138.xml"/><Relationship Id="rId5" Type="http://schemas.openxmlformats.org/officeDocument/2006/relationships/slide" Target="slide5.xml"/><Relationship Id="rId15" Type="http://schemas.openxmlformats.org/officeDocument/2006/relationships/slide" Target="slide142.xml"/><Relationship Id="rId10" Type="http://schemas.openxmlformats.org/officeDocument/2006/relationships/slide" Target="slide4.xml"/><Relationship Id="rId4" Type="http://schemas.openxmlformats.org/officeDocument/2006/relationships/image" Target="../media/image64.jpeg"/><Relationship Id="rId9" Type="http://schemas.openxmlformats.org/officeDocument/2006/relationships/slide" Target="slide25.xml"/><Relationship Id="rId14" Type="http://schemas.openxmlformats.org/officeDocument/2006/relationships/slide" Target="slide139.xml"/></Relationships>
</file>

<file path=ppt/slides/_rels/slide139.xml.rels><?xml version="1.0" encoding="UTF-8" standalone="yes"?>
<Relationships xmlns="http://schemas.openxmlformats.org/package/2006/relationships"><Relationship Id="rId8" Type="http://schemas.openxmlformats.org/officeDocument/2006/relationships/slide" Target="slide112.xml"/><Relationship Id="rId13" Type="http://schemas.openxmlformats.org/officeDocument/2006/relationships/slide" Target="slide141.xml"/><Relationship Id="rId3" Type="http://schemas.openxmlformats.org/officeDocument/2006/relationships/image" Target="../media/image65.jpeg"/><Relationship Id="rId7" Type="http://schemas.openxmlformats.org/officeDocument/2006/relationships/slide" Target="slide109.xml"/><Relationship Id="rId12" Type="http://schemas.openxmlformats.org/officeDocument/2006/relationships/slide" Target="slide140.xml"/><Relationship Id="rId2" Type="http://schemas.openxmlformats.org/officeDocument/2006/relationships/notesSlide" Target="../notesSlides/notesSlide139.xml"/><Relationship Id="rId1" Type="http://schemas.openxmlformats.org/officeDocument/2006/relationships/slideLayout" Target="../slideLayouts/slideLayout2.xml"/><Relationship Id="rId6" Type="http://schemas.openxmlformats.org/officeDocument/2006/relationships/slide" Target="slide61.xml"/><Relationship Id="rId11" Type="http://schemas.openxmlformats.org/officeDocument/2006/relationships/slide" Target="slide138.xml"/><Relationship Id="rId5" Type="http://schemas.openxmlformats.org/officeDocument/2006/relationships/slide" Target="slide5.xml"/><Relationship Id="rId15" Type="http://schemas.openxmlformats.org/officeDocument/2006/relationships/slide" Target="slide142.xml"/><Relationship Id="rId10" Type="http://schemas.openxmlformats.org/officeDocument/2006/relationships/slide" Target="slide4.xml"/><Relationship Id="rId4" Type="http://schemas.openxmlformats.org/officeDocument/2006/relationships/image" Target="../media/image61.jpeg"/><Relationship Id="rId9" Type="http://schemas.openxmlformats.org/officeDocument/2006/relationships/slide" Target="slide25.xml"/><Relationship Id="rId14" Type="http://schemas.openxmlformats.org/officeDocument/2006/relationships/slide" Target="slide139.xml"/></Relationships>
</file>

<file path=ppt/slides/_rels/slide14.xml.rels><?xml version="1.0" encoding="UTF-8" standalone="yes"?>
<Relationships xmlns="http://schemas.openxmlformats.org/package/2006/relationships"><Relationship Id="rId8" Type="http://schemas.openxmlformats.org/officeDocument/2006/relationships/slide" Target="slide109.xml"/><Relationship Id="rId3" Type="http://schemas.openxmlformats.org/officeDocument/2006/relationships/slide" Target="slide12.xml"/><Relationship Id="rId7" Type="http://schemas.openxmlformats.org/officeDocument/2006/relationships/slide" Target="slide61.xml"/><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slide" Target="slide5.xml"/><Relationship Id="rId11" Type="http://schemas.openxmlformats.org/officeDocument/2006/relationships/slide" Target="slide4.xml"/><Relationship Id="rId5" Type="http://schemas.openxmlformats.org/officeDocument/2006/relationships/slide" Target="slide15.xml"/><Relationship Id="rId10" Type="http://schemas.openxmlformats.org/officeDocument/2006/relationships/slide" Target="slide25.xml"/><Relationship Id="rId4" Type="http://schemas.openxmlformats.org/officeDocument/2006/relationships/image" Target="../media/image8.jpeg"/><Relationship Id="rId9" Type="http://schemas.openxmlformats.org/officeDocument/2006/relationships/slide" Target="slide112.xml"/></Relationships>
</file>

<file path=ppt/slides/_rels/slide140.xml.rels><?xml version="1.0" encoding="UTF-8" standalone="yes"?>
<Relationships xmlns="http://schemas.openxmlformats.org/package/2006/relationships"><Relationship Id="rId8" Type="http://schemas.openxmlformats.org/officeDocument/2006/relationships/slide" Target="slide112.xml"/><Relationship Id="rId13" Type="http://schemas.openxmlformats.org/officeDocument/2006/relationships/slide" Target="slide141.xml"/><Relationship Id="rId3" Type="http://schemas.openxmlformats.org/officeDocument/2006/relationships/image" Target="../media/image61.jpeg"/><Relationship Id="rId7" Type="http://schemas.openxmlformats.org/officeDocument/2006/relationships/slide" Target="slide109.xml"/><Relationship Id="rId12" Type="http://schemas.openxmlformats.org/officeDocument/2006/relationships/slide" Target="slide140.xml"/><Relationship Id="rId2" Type="http://schemas.openxmlformats.org/officeDocument/2006/relationships/notesSlide" Target="../notesSlides/notesSlide140.xml"/><Relationship Id="rId1" Type="http://schemas.openxmlformats.org/officeDocument/2006/relationships/slideLayout" Target="../slideLayouts/slideLayout2.xml"/><Relationship Id="rId6" Type="http://schemas.openxmlformats.org/officeDocument/2006/relationships/slide" Target="slide61.xml"/><Relationship Id="rId11" Type="http://schemas.openxmlformats.org/officeDocument/2006/relationships/slide" Target="slide138.xml"/><Relationship Id="rId5" Type="http://schemas.openxmlformats.org/officeDocument/2006/relationships/slide" Target="slide5.xml"/><Relationship Id="rId15" Type="http://schemas.openxmlformats.org/officeDocument/2006/relationships/slide" Target="slide142.xml"/><Relationship Id="rId10" Type="http://schemas.openxmlformats.org/officeDocument/2006/relationships/slide" Target="slide4.xml"/><Relationship Id="rId4" Type="http://schemas.openxmlformats.org/officeDocument/2006/relationships/image" Target="../media/image66.jpeg"/><Relationship Id="rId9" Type="http://schemas.openxmlformats.org/officeDocument/2006/relationships/slide" Target="slide25.xml"/><Relationship Id="rId14" Type="http://schemas.openxmlformats.org/officeDocument/2006/relationships/slide" Target="slide139.xml"/></Relationships>
</file>

<file path=ppt/slides/_rels/slide141.xml.rels><?xml version="1.0" encoding="UTF-8" standalone="yes"?>
<Relationships xmlns="http://schemas.openxmlformats.org/package/2006/relationships"><Relationship Id="rId8" Type="http://schemas.openxmlformats.org/officeDocument/2006/relationships/slide" Target="slide109.xml"/><Relationship Id="rId13" Type="http://schemas.openxmlformats.org/officeDocument/2006/relationships/slide" Target="slide140.xml"/><Relationship Id="rId3" Type="http://schemas.openxmlformats.org/officeDocument/2006/relationships/image" Target="../media/image67.jpeg"/><Relationship Id="rId7" Type="http://schemas.openxmlformats.org/officeDocument/2006/relationships/slide" Target="slide61.xml"/><Relationship Id="rId12" Type="http://schemas.openxmlformats.org/officeDocument/2006/relationships/slide" Target="slide138.xml"/><Relationship Id="rId2" Type="http://schemas.openxmlformats.org/officeDocument/2006/relationships/notesSlide" Target="../notesSlides/notesSlide141.xml"/><Relationship Id="rId16" Type="http://schemas.openxmlformats.org/officeDocument/2006/relationships/slide" Target="slide142.xml"/><Relationship Id="rId1" Type="http://schemas.openxmlformats.org/officeDocument/2006/relationships/slideLayout" Target="../slideLayouts/slideLayout2.xml"/><Relationship Id="rId6" Type="http://schemas.openxmlformats.org/officeDocument/2006/relationships/slide" Target="slide5.xml"/><Relationship Id="rId11" Type="http://schemas.openxmlformats.org/officeDocument/2006/relationships/slide" Target="slide4.xml"/><Relationship Id="rId5" Type="http://schemas.openxmlformats.org/officeDocument/2006/relationships/image" Target="../media/image64.jpeg"/><Relationship Id="rId15" Type="http://schemas.openxmlformats.org/officeDocument/2006/relationships/slide" Target="slide139.xml"/><Relationship Id="rId10" Type="http://schemas.openxmlformats.org/officeDocument/2006/relationships/slide" Target="slide25.xml"/><Relationship Id="rId4" Type="http://schemas.openxmlformats.org/officeDocument/2006/relationships/image" Target="../media/image61.jpeg"/><Relationship Id="rId9" Type="http://schemas.openxmlformats.org/officeDocument/2006/relationships/slide" Target="slide112.xml"/><Relationship Id="rId14" Type="http://schemas.openxmlformats.org/officeDocument/2006/relationships/slide" Target="slide141.xml"/></Relationships>
</file>

<file path=ppt/slides/_rels/slide142.xml.rels><?xml version="1.0" encoding="UTF-8" standalone="yes"?>
<Relationships xmlns="http://schemas.openxmlformats.org/package/2006/relationships"><Relationship Id="rId8" Type="http://schemas.openxmlformats.org/officeDocument/2006/relationships/slide" Target="slide112.xml"/><Relationship Id="rId13" Type="http://schemas.openxmlformats.org/officeDocument/2006/relationships/slide" Target="slide141.xml"/><Relationship Id="rId3" Type="http://schemas.openxmlformats.org/officeDocument/2006/relationships/image" Target="../media/image61.jpeg"/><Relationship Id="rId7" Type="http://schemas.openxmlformats.org/officeDocument/2006/relationships/slide" Target="slide109.xml"/><Relationship Id="rId12" Type="http://schemas.openxmlformats.org/officeDocument/2006/relationships/slide" Target="slide140.xml"/><Relationship Id="rId2" Type="http://schemas.openxmlformats.org/officeDocument/2006/relationships/notesSlide" Target="../notesSlides/notesSlide142.xml"/><Relationship Id="rId1" Type="http://schemas.openxmlformats.org/officeDocument/2006/relationships/slideLayout" Target="../slideLayouts/slideLayout2.xml"/><Relationship Id="rId6" Type="http://schemas.openxmlformats.org/officeDocument/2006/relationships/slide" Target="slide61.xml"/><Relationship Id="rId11" Type="http://schemas.openxmlformats.org/officeDocument/2006/relationships/slide" Target="slide138.xml"/><Relationship Id="rId5" Type="http://schemas.openxmlformats.org/officeDocument/2006/relationships/slide" Target="slide5.xml"/><Relationship Id="rId15" Type="http://schemas.openxmlformats.org/officeDocument/2006/relationships/slide" Target="slide142.xml"/><Relationship Id="rId10" Type="http://schemas.openxmlformats.org/officeDocument/2006/relationships/slide" Target="slide4.xml"/><Relationship Id="rId4" Type="http://schemas.openxmlformats.org/officeDocument/2006/relationships/image" Target="../media/image68.png"/><Relationship Id="rId9" Type="http://schemas.openxmlformats.org/officeDocument/2006/relationships/slide" Target="slide25.xml"/><Relationship Id="rId14" Type="http://schemas.openxmlformats.org/officeDocument/2006/relationships/slide" Target="slide139.xml"/></Relationships>
</file>

<file path=ppt/slides/_rels/slide143.xml.rels><?xml version="1.0" encoding="UTF-8" standalone="yes"?>
<Relationships xmlns="http://schemas.openxmlformats.org/package/2006/relationships"><Relationship Id="rId8" Type="http://schemas.openxmlformats.org/officeDocument/2006/relationships/slide" Target="slide25.xml"/><Relationship Id="rId13" Type="http://schemas.openxmlformats.org/officeDocument/2006/relationships/image" Target="../media/image73.png"/><Relationship Id="rId3" Type="http://schemas.openxmlformats.org/officeDocument/2006/relationships/slide" Target="slide4.xml"/><Relationship Id="rId7" Type="http://schemas.openxmlformats.org/officeDocument/2006/relationships/slide" Target="slide112.xml"/><Relationship Id="rId12" Type="http://schemas.openxmlformats.org/officeDocument/2006/relationships/image" Target="../media/image72.png"/><Relationship Id="rId2" Type="http://schemas.openxmlformats.org/officeDocument/2006/relationships/notesSlide" Target="../notesSlides/notesSlide143.xml"/><Relationship Id="rId16" Type="http://schemas.openxmlformats.org/officeDocument/2006/relationships/image" Target="../media/image76.png"/><Relationship Id="rId1" Type="http://schemas.openxmlformats.org/officeDocument/2006/relationships/slideLayout" Target="../slideLayouts/slideLayout2.xml"/><Relationship Id="rId6" Type="http://schemas.openxmlformats.org/officeDocument/2006/relationships/slide" Target="slide109.xml"/><Relationship Id="rId11" Type="http://schemas.openxmlformats.org/officeDocument/2006/relationships/image" Target="../media/image71.png"/><Relationship Id="rId5" Type="http://schemas.openxmlformats.org/officeDocument/2006/relationships/slide" Target="slide61.xml"/><Relationship Id="rId15" Type="http://schemas.openxmlformats.org/officeDocument/2006/relationships/image" Target="../media/image75.jpeg"/><Relationship Id="rId10" Type="http://schemas.openxmlformats.org/officeDocument/2006/relationships/image" Target="../media/image70.png"/><Relationship Id="rId4" Type="http://schemas.openxmlformats.org/officeDocument/2006/relationships/slide" Target="slide5.xml"/><Relationship Id="rId9" Type="http://schemas.openxmlformats.org/officeDocument/2006/relationships/image" Target="../media/image69.png"/><Relationship Id="rId14" Type="http://schemas.openxmlformats.org/officeDocument/2006/relationships/image" Target="../media/image74.png"/></Relationships>
</file>

<file path=ppt/slides/_rels/slide15.xml.rels><?xml version="1.0" encoding="UTF-8" standalone="yes"?>
<Relationships xmlns="http://schemas.openxmlformats.org/package/2006/relationships"><Relationship Id="rId8" Type="http://schemas.openxmlformats.org/officeDocument/2006/relationships/slide" Target="slide109.xml"/><Relationship Id="rId3" Type="http://schemas.openxmlformats.org/officeDocument/2006/relationships/slide" Target="slide16.xml"/><Relationship Id="rId7" Type="http://schemas.openxmlformats.org/officeDocument/2006/relationships/slide" Target="slide61.xml"/><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slide" Target="slide5.xml"/><Relationship Id="rId11" Type="http://schemas.openxmlformats.org/officeDocument/2006/relationships/slide" Target="slide4.xml"/><Relationship Id="rId5" Type="http://schemas.openxmlformats.org/officeDocument/2006/relationships/image" Target="../media/image8.jpeg"/><Relationship Id="rId10" Type="http://schemas.openxmlformats.org/officeDocument/2006/relationships/slide" Target="slide25.xml"/><Relationship Id="rId4" Type="http://schemas.openxmlformats.org/officeDocument/2006/relationships/slide" Target="slide17.xml"/><Relationship Id="rId9" Type="http://schemas.openxmlformats.org/officeDocument/2006/relationships/slide" Target="slide112.xml"/></Relationships>
</file>

<file path=ppt/slides/_rels/slide16.xml.rels><?xml version="1.0" encoding="UTF-8" standalone="yes"?>
<Relationships xmlns="http://schemas.openxmlformats.org/package/2006/relationships"><Relationship Id="rId8" Type="http://schemas.openxmlformats.org/officeDocument/2006/relationships/slide" Target="slide109.xml"/><Relationship Id="rId3" Type="http://schemas.openxmlformats.org/officeDocument/2006/relationships/slide" Target="slide15.xml"/><Relationship Id="rId7" Type="http://schemas.openxmlformats.org/officeDocument/2006/relationships/slide" Target="slide61.xml"/><Relationship Id="rId2" Type="http://schemas.openxmlformats.org/officeDocument/2006/relationships/notesSlide" Target="../notesSlides/notesSlide16.xml"/><Relationship Id="rId1" Type="http://schemas.openxmlformats.org/officeDocument/2006/relationships/slideLayout" Target="../slideLayouts/slideLayout1.xml"/><Relationship Id="rId6" Type="http://schemas.openxmlformats.org/officeDocument/2006/relationships/slide" Target="slide5.xml"/><Relationship Id="rId11" Type="http://schemas.openxmlformats.org/officeDocument/2006/relationships/slide" Target="slide4.xml"/><Relationship Id="rId5" Type="http://schemas.openxmlformats.org/officeDocument/2006/relationships/slide" Target="slide18.xml"/><Relationship Id="rId10" Type="http://schemas.openxmlformats.org/officeDocument/2006/relationships/slide" Target="slide25.xml"/><Relationship Id="rId4" Type="http://schemas.openxmlformats.org/officeDocument/2006/relationships/image" Target="../media/image8.jpeg"/><Relationship Id="rId9" Type="http://schemas.openxmlformats.org/officeDocument/2006/relationships/slide" Target="slide112.xml"/></Relationships>
</file>

<file path=ppt/slides/_rels/slide17.xml.rels><?xml version="1.0" encoding="UTF-8" standalone="yes"?>
<Relationships xmlns="http://schemas.openxmlformats.org/package/2006/relationships"><Relationship Id="rId8" Type="http://schemas.openxmlformats.org/officeDocument/2006/relationships/slide" Target="slide109.xml"/><Relationship Id="rId3" Type="http://schemas.openxmlformats.org/officeDocument/2006/relationships/slide" Target="slide15.xml"/><Relationship Id="rId7" Type="http://schemas.openxmlformats.org/officeDocument/2006/relationships/slide" Target="slide61.xml"/><Relationship Id="rId2" Type="http://schemas.openxmlformats.org/officeDocument/2006/relationships/notesSlide" Target="../notesSlides/notesSlide17.xml"/><Relationship Id="rId1" Type="http://schemas.openxmlformats.org/officeDocument/2006/relationships/slideLayout" Target="../slideLayouts/slideLayout1.xml"/><Relationship Id="rId6" Type="http://schemas.openxmlformats.org/officeDocument/2006/relationships/slide" Target="slide5.xml"/><Relationship Id="rId11" Type="http://schemas.openxmlformats.org/officeDocument/2006/relationships/slide" Target="slide4.xml"/><Relationship Id="rId5" Type="http://schemas.openxmlformats.org/officeDocument/2006/relationships/slide" Target="slide18.xml"/><Relationship Id="rId10" Type="http://schemas.openxmlformats.org/officeDocument/2006/relationships/slide" Target="slide25.xml"/><Relationship Id="rId4" Type="http://schemas.openxmlformats.org/officeDocument/2006/relationships/image" Target="../media/image8.jpeg"/><Relationship Id="rId9" Type="http://schemas.openxmlformats.org/officeDocument/2006/relationships/slide" Target="slide112.xml"/></Relationships>
</file>

<file path=ppt/slides/_rels/slide18.xml.rels><?xml version="1.0" encoding="UTF-8" standalone="yes"?>
<Relationships xmlns="http://schemas.openxmlformats.org/package/2006/relationships"><Relationship Id="rId8" Type="http://schemas.openxmlformats.org/officeDocument/2006/relationships/slide" Target="slide112.xml"/><Relationship Id="rId3" Type="http://schemas.openxmlformats.org/officeDocument/2006/relationships/image" Target="../media/image8.jpeg"/><Relationship Id="rId7" Type="http://schemas.openxmlformats.org/officeDocument/2006/relationships/slide" Target="slide109.xml"/><Relationship Id="rId2" Type="http://schemas.openxmlformats.org/officeDocument/2006/relationships/notesSlide" Target="../notesSlides/notesSlide18.xml"/><Relationship Id="rId1" Type="http://schemas.openxmlformats.org/officeDocument/2006/relationships/slideLayout" Target="../slideLayouts/slideLayout1.xml"/><Relationship Id="rId6" Type="http://schemas.openxmlformats.org/officeDocument/2006/relationships/slide" Target="slide61.xml"/><Relationship Id="rId5" Type="http://schemas.openxmlformats.org/officeDocument/2006/relationships/slide" Target="slide5.xml"/><Relationship Id="rId10" Type="http://schemas.openxmlformats.org/officeDocument/2006/relationships/slide" Target="slide4.xml"/><Relationship Id="rId4" Type="http://schemas.openxmlformats.org/officeDocument/2006/relationships/slide" Target="slide19.xml"/><Relationship Id="rId9" Type="http://schemas.openxmlformats.org/officeDocument/2006/relationships/slide" Target="slide25.xml"/></Relationships>
</file>

<file path=ppt/slides/_rels/slide19.xml.rels><?xml version="1.0" encoding="UTF-8" standalone="yes"?>
<Relationships xmlns="http://schemas.openxmlformats.org/package/2006/relationships"><Relationship Id="rId8" Type="http://schemas.openxmlformats.org/officeDocument/2006/relationships/slide" Target="slide109.xml"/><Relationship Id="rId3" Type="http://schemas.openxmlformats.org/officeDocument/2006/relationships/slide" Target="slide20.xml"/><Relationship Id="rId7" Type="http://schemas.openxmlformats.org/officeDocument/2006/relationships/slide" Target="slide61.xml"/><Relationship Id="rId2" Type="http://schemas.openxmlformats.org/officeDocument/2006/relationships/notesSlide" Target="../notesSlides/notesSlide19.xml"/><Relationship Id="rId1" Type="http://schemas.openxmlformats.org/officeDocument/2006/relationships/slideLayout" Target="../slideLayouts/slideLayout1.xml"/><Relationship Id="rId6" Type="http://schemas.openxmlformats.org/officeDocument/2006/relationships/slide" Target="slide5.xml"/><Relationship Id="rId11" Type="http://schemas.openxmlformats.org/officeDocument/2006/relationships/slide" Target="slide4.xml"/><Relationship Id="rId5" Type="http://schemas.openxmlformats.org/officeDocument/2006/relationships/image" Target="../media/image8.jpeg"/><Relationship Id="rId10" Type="http://schemas.openxmlformats.org/officeDocument/2006/relationships/slide" Target="slide25.xml"/><Relationship Id="rId4" Type="http://schemas.openxmlformats.org/officeDocument/2006/relationships/slide" Target="slide18.xml"/><Relationship Id="rId9" Type="http://schemas.openxmlformats.org/officeDocument/2006/relationships/slide" Target="slide112.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slide" Target="slide131.xml"/><Relationship Id="rId5" Type="http://schemas.openxmlformats.org/officeDocument/2006/relationships/slide" Target="slide121.xml"/><Relationship Id="rId4" Type="http://schemas.openxmlformats.org/officeDocument/2006/relationships/image" Target="../media/image3.jpeg"/></Relationships>
</file>

<file path=ppt/slides/_rels/slide20.xml.rels><?xml version="1.0" encoding="UTF-8" standalone="yes"?>
<Relationships xmlns="http://schemas.openxmlformats.org/package/2006/relationships"><Relationship Id="rId8" Type="http://schemas.openxmlformats.org/officeDocument/2006/relationships/slide" Target="slide109.xml"/><Relationship Id="rId3" Type="http://schemas.openxmlformats.org/officeDocument/2006/relationships/slide" Target="slide19.xml"/><Relationship Id="rId7" Type="http://schemas.openxmlformats.org/officeDocument/2006/relationships/slide" Target="slide61.xml"/><Relationship Id="rId2" Type="http://schemas.openxmlformats.org/officeDocument/2006/relationships/notesSlide" Target="../notesSlides/notesSlide20.xml"/><Relationship Id="rId1" Type="http://schemas.openxmlformats.org/officeDocument/2006/relationships/slideLayout" Target="../slideLayouts/slideLayout1.xml"/><Relationship Id="rId6" Type="http://schemas.openxmlformats.org/officeDocument/2006/relationships/slide" Target="slide5.xml"/><Relationship Id="rId11" Type="http://schemas.openxmlformats.org/officeDocument/2006/relationships/slide" Target="slide4.xml"/><Relationship Id="rId5" Type="http://schemas.openxmlformats.org/officeDocument/2006/relationships/slide" Target="slide21.xml"/><Relationship Id="rId10" Type="http://schemas.openxmlformats.org/officeDocument/2006/relationships/slide" Target="slide25.xml"/><Relationship Id="rId4" Type="http://schemas.openxmlformats.org/officeDocument/2006/relationships/image" Target="../media/image8.jpeg"/><Relationship Id="rId9" Type="http://schemas.openxmlformats.org/officeDocument/2006/relationships/slide" Target="slide112.xml"/></Relationships>
</file>

<file path=ppt/slides/_rels/slide21.xml.rels><?xml version="1.0" encoding="UTF-8" standalone="yes"?>
<Relationships xmlns="http://schemas.openxmlformats.org/package/2006/relationships"><Relationship Id="rId8" Type="http://schemas.openxmlformats.org/officeDocument/2006/relationships/slide" Target="slide109.xml"/><Relationship Id="rId3" Type="http://schemas.openxmlformats.org/officeDocument/2006/relationships/slide" Target="slide19.xml"/><Relationship Id="rId7" Type="http://schemas.openxmlformats.org/officeDocument/2006/relationships/slide" Target="slide61.xml"/><Relationship Id="rId2" Type="http://schemas.openxmlformats.org/officeDocument/2006/relationships/notesSlide" Target="../notesSlides/notesSlide21.xml"/><Relationship Id="rId1" Type="http://schemas.openxmlformats.org/officeDocument/2006/relationships/slideLayout" Target="../slideLayouts/slideLayout1.xml"/><Relationship Id="rId6" Type="http://schemas.openxmlformats.org/officeDocument/2006/relationships/slide" Target="slide5.xml"/><Relationship Id="rId11" Type="http://schemas.openxmlformats.org/officeDocument/2006/relationships/slide" Target="slide4.xml"/><Relationship Id="rId5" Type="http://schemas.openxmlformats.org/officeDocument/2006/relationships/slide" Target="slide22.xml"/><Relationship Id="rId10" Type="http://schemas.openxmlformats.org/officeDocument/2006/relationships/slide" Target="slide25.xml"/><Relationship Id="rId4" Type="http://schemas.openxmlformats.org/officeDocument/2006/relationships/image" Target="../media/image8.jpeg"/><Relationship Id="rId9" Type="http://schemas.openxmlformats.org/officeDocument/2006/relationships/slide" Target="slide112.xml"/></Relationships>
</file>

<file path=ppt/slides/_rels/slide22.xml.rels><?xml version="1.0" encoding="UTF-8" standalone="yes"?>
<Relationships xmlns="http://schemas.openxmlformats.org/package/2006/relationships"><Relationship Id="rId8" Type="http://schemas.openxmlformats.org/officeDocument/2006/relationships/slide" Target="slide109.xml"/><Relationship Id="rId3" Type="http://schemas.openxmlformats.org/officeDocument/2006/relationships/slide" Target="slide19.xml"/><Relationship Id="rId7" Type="http://schemas.openxmlformats.org/officeDocument/2006/relationships/slide" Target="slide61.xml"/><Relationship Id="rId2" Type="http://schemas.openxmlformats.org/officeDocument/2006/relationships/notesSlide" Target="../notesSlides/notesSlide22.xml"/><Relationship Id="rId1" Type="http://schemas.openxmlformats.org/officeDocument/2006/relationships/slideLayout" Target="../slideLayouts/slideLayout1.xml"/><Relationship Id="rId6" Type="http://schemas.openxmlformats.org/officeDocument/2006/relationships/slide" Target="slide5.xml"/><Relationship Id="rId11" Type="http://schemas.openxmlformats.org/officeDocument/2006/relationships/slide" Target="slide4.xml"/><Relationship Id="rId5" Type="http://schemas.openxmlformats.org/officeDocument/2006/relationships/slide" Target="slide23.xml"/><Relationship Id="rId10" Type="http://schemas.openxmlformats.org/officeDocument/2006/relationships/slide" Target="slide25.xml"/><Relationship Id="rId4" Type="http://schemas.openxmlformats.org/officeDocument/2006/relationships/image" Target="../media/image8.jpeg"/><Relationship Id="rId9" Type="http://schemas.openxmlformats.org/officeDocument/2006/relationships/slide" Target="slide112.xml"/></Relationships>
</file>

<file path=ppt/slides/_rels/slide23.xml.rels><?xml version="1.0" encoding="UTF-8" standalone="yes"?>
<Relationships xmlns="http://schemas.openxmlformats.org/package/2006/relationships"><Relationship Id="rId8" Type="http://schemas.openxmlformats.org/officeDocument/2006/relationships/slide" Target="slide109.xml"/><Relationship Id="rId3" Type="http://schemas.openxmlformats.org/officeDocument/2006/relationships/slide" Target="slide20.xml"/><Relationship Id="rId7" Type="http://schemas.openxmlformats.org/officeDocument/2006/relationships/slide" Target="slide61.xml"/><Relationship Id="rId2" Type="http://schemas.openxmlformats.org/officeDocument/2006/relationships/notesSlide" Target="../notesSlides/notesSlide23.xml"/><Relationship Id="rId1" Type="http://schemas.openxmlformats.org/officeDocument/2006/relationships/slideLayout" Target="../slideLayouts/slideLayout1.xml"/><Relationship Id="rId6" Type="http://schemas.openxmlformats.org/officeDocument/2006/relationships/slide" Target="slide5.xml"/><Relationship Id="rId11" Type="http://schemas.openxmlformats.org/officeDocument/2006/relationships/slide" Target="slide4.xml"/><Relationship Id="rId5" Type="http://schemas.openxmlformats.org/officeDocument/2006/relationships/slide" Target="slide24.xml"/><Relationship Id="rId10" Type="http://schemas.openxmlformats.org/officeDocument/2006/relationships/slide" Target="slide25.xml"/><Relationship Id="rId4" Type="http://schemas.openxmlformats.org/officeDocument/2006/relationships/image" Target="../media/image8.jpeg"/><Relationship Id="rId9" Type="http://schemas.openxmlformats.org/officeDocument/2006/relationships/slide" Target="slide112.xml"/></Relationships>
</file>

<file path=ppt/slides/_rels/slide24.xml.rels><?xml version="1.0" encoding="UTF-8" standalone="yes"?>
<Relationships xmlns="http://schemas.openxmlformats.org/package/2006/relationships"><Relationship Id="rId8" Type="http://schemas.openxmlformats.org/officeDocument/2006/relationships/slide" Target="slide109.xml"/><Relationship Id="rId3" Type="http://schemas.openxmlformats.org/officeDocument/2006/relationships/slide" Target="slide20.xml"/><Relationship Id="rId7" Type="http://schemas.openxmlformats.org/officeDocument/2006/relationships/slide" Target="slide61.xml"/><Relationship Id="rId2" Type="http://schemas.openxmlformats.org/officeDocument/2006/relationships/notesSlide" Target="../notesSlides/notesSlide24.xml"/><Relationship Id="rId1" Type="http://schemas.openxmlformats.org/officeDocument/2006/relationships/slideLayout" Target="../slideLayouts/slideLayout1.xml"/><Relationship Id="rId6" Type="http://schemas.openxmlformats.org/officeDocument/2006/relationships/slide" Target="slide5.xml"/><Relationship Id="rId5" Type="http://schemas.openxmlformats.org/officeDocument/2006/relationships/slide" Target="slide25.xml"/><Relationship Id="rId10" Type="http://schemas.openxmlformats.org/officeDocument/2006/relationships/slide" Target="slide4.xml"/><Relationship Id="rId4" Type="http://schemas.openxmlformats.org/officeDocument/2006/relationships/image" Target="../media/image8.jpeg"/><Relationship Id="rId9" Type="http://schemas.openxmlformats.org/officeDocument/2006/relationships/slide" Target="slide112.xml"/></Relationships>
</file>

<file path=ppt/slides/_rels/slide25.xml.rels><?xml version="1.0" encoding="UTF-8" standalone="yes"?>
<Relationships xmlns="http://schemas.openxmlformats.org/package/2006/relationships"><Relationship Id="rId8" Type="http://schemas.openxmlformats.org/officeDocument/2006/relationships/slide" Target="slide112.xml"/><Relationship Id="rId3" Type="http://schemas.openxmlformats.org/officeDocument/2006/relationships/slide" Target="slide26.xml"/><Relationship Id="rId7" Type="http://schemas.openxmlformats.org/officeDocument/2006/relationships/slide" Target="slide109.xml"/><Relationship Id="rId2" Type="http://schemas.openxmlformats.org/officeDocument/2006/relationships/notesSlide" Target="../notesSlides/notesSlide25.xml"/><Relationship Id="rId1" Type="http://schemas.openxmlformats.org/officeDocument/2006/relationships/slideLayout" Target="../slideLayouts/slideLayout2.xml"/><Relationship Id="rId6" Type="http://schemas.openxmlformats.org/officeDocument/2006/relationships/slide" Target="slide61.xml"/><Relationship Id="rId5" Type="http://schemas.openxmlformats.org/officeDocument/2006/relationships/slide" Target="slide5.xml"/><Relationship Id="rId10" Type="http://schemas.openxmlformats.org/officeDocument/2006/relationships/slide" Target="slide4.xml"/><Relationship Id="rId4" Type="http://schemas.openxmlformats.org/officeDocument/2006/relationships/image" Target="../media/image4.jpeg"/><Relationship Id="rId9" Type="http://schemas.openxmlformats.org/officeDocument/2006/relationships/slide" Target="slide25.xml"/></Relationships>
</file>

<file path=ppt/slides/_rels/slide26.xml.rels><?xml version="1.0" encoding="UTF-8" standalone="yes"?>
<Relationships xmlns="http://schemas.openxmlformats.org/package/2006/relationships"><Relationship Id="rId8" Type="http://schemas.openxmlformats.org/officeDocument/2006/relationships/slide" Target="slide112.xml"/><Relationship Id="rId3" Type="http://schemas.openxmlformats.org/officeDocument/2006/relationships/slide" Target="slide25.xml"/><Relationship Id="rId7" Type="http://schemas.openxmlformats.org/officeDocument/2006/relationships/slide" Target="slide109.xml"/><Relationship Id="rId12" Type="http://schemas.openxmlformats.org/officeDocument/2006/relationships/image" Target="../media/image10.jpeg"/><Relationship Id="rId2" Type="http://schemas.openxmlformats.org/officeDocument/2006/relationships/notesSlide" Target="../notesSlides/notesSlide26.xml"/><Relationship Id="rId1" Type="http://schemas.openxmlformats.org/officeDocument/2006/relationships/slideLayout" Target="../slideLayouts/slideLayout2.xml"/><Relationship Id="rId6" Type="http://schemas.openxmlformats.org/officeDocument/2006/relationships/slide" Target="slide61.xml"/><Relationship Id="rId11" Type="http://schemas.openxmlformats.org/officeDocument/2006/relationships/image" Target="../media/image9.jpeg"/><Relationship Id="rId5" Type="http://schemas.openxmlformats.org/officeDocument/2006/relationships/slide" Target="slide5.xml"/><Relationship Id="rId10" Type="http://schemas.openxmlformats.org/officeDocument/2006/relationships/slide" Target="slide27.xml"/><Relationship Id="rId4" Type="http://schemas.openxmlformats.org/officeDocument/2006/relationships/image" Target="../media/image4.jpeg"/><Relationship Id="rId9" Type="http://schemas.openxmlformats.org/officeDocument/2006/relationships/slide" Target="slide4.xml"/></Relationships>
</file>

<file path=ppt/slides/_rels/slide27.xml.rels><?xml version="1.0" encoding="UTF-8" standalone="yes"?>
<Relationships xmlns="http://schemas.openxmlformats.org/package/2006/relationships"><Relationship Id="rId8" Type="http://schemas.openxmlformats.org/officeDocument/2006/relationships/slide" Target="slide5.xml"/><Relationship Id="rId13" Type="http://schemas.openxmlformats.org/officeDocument/2006/relationships/slide" Target="slide4.xml"/><Relationship Id="rId3" Type="http://schemas.openxmlformats.org/officeDocument/2006/relationships/image" Target="../media/image11.jpeg"/><Relationship Id="rId7" Type="http://schemas.openxmlformats.org/officeDocument/2006/relationships/image" Target="../media/image4.jpeg"/><Relationship Id="rId12" Type="http://schemas.openxmlformats.org/officeDocument/2006/relationships/slide" Target="slide25.xml"/><Relationship Id="rId2" Type="http://schemas.openxmlformats.org/officeDocument/2006/relationships/notesSlide" Target="../notesSlides/notesSlide27.xml"/><Relationship Id="rId1" Type="http://schemas.openxmlformats.org/officeDocument/2006/relationships/slideLayout" Target="../slideLayouts/slideLayout2.xml"/><Relationship Id="rId6" Type="http://schemas.openxmlformats.org/officeDocument/2006/relationships/slide" Target="slide32.xml"/><Relationship Id="rId11" Type="http://schemas.openxmlformats.org/officeDocument/2006/relationships/slide" Target="slide112.xml"/><Relationship Id="rId5" Type="http://schemas.openxmlformats.org/officeDocument/2006/relationships/slide" Target="slide28.xml"/><Relationship Id="rId15" Type="http://schemas.openxmlformats.org/officeDocument/2006/relationships/image" Target="../media/image10.jpeg"/><Relationship Id="rId10" Type="http://schemas.openxmlformats.org/officeDocument/2006/relationships/slide" Target="slide109.xml"/><Relationship Id="rId4" Type="http://schemas.openxmlformats.org/officeDocument/2006/relationships/slide" Target="slide26.xml"/><Relationship Id="rId9" Type="http://schemas.openxmlformats.org/officeDocument/2006/relationships/slide" Target="slide61.xml"/><Relationship Id="rId14" Type="http://schemas.openxmlformats.org/officeDocument/2006/relationships/image" Target="../media/image9.jpeg"/></Relationships>
</file>

<file path=ppt/slides/_rels/slide28.xml.rels><?xml version="1.0" encoding="UTF-8" standalone="yes"?>
<Relationships xmlns="http://schemas.openxmlformats.org/package/2006/relationships"><Relationship Id="rId8" Type="http://schemas.openxmlformats.org/officeDocument/2006/relationships/slide" Target="slide5.xml"/><Relationship Id="rId13" Type="http://schemas.openxmlformats.org/officeDocument/2006/relationships/slide" Target="slide4.xml"/><Relationship Id="rId3" Type="http://schemas.openxmlformats.org/officeDocument/2006/relationships/image" Target="../media/image11.jpeg"/><Relationship Id="rId7" Type="http://schemas.openxmlformats.org/officeDocument/2006/relationships/slide" Target="slide29.xml"/><Relationship Id="rId12" Type="http://schemas.openxmlformats.org/officeDocument/2006/relationships/slide" Target="slide25.xml"/><Relationship Id="rId2" Type="http://schemas.openxmlformats.org/officeDocument/2006/relationships/notesSlide" Target="../notesSlides/notesSlide28.xml"/><Relationship Id="rId1" Type="http://schemas.openxmlformats.org/officeDocument/2006/relationships/slideLayout" Target="../slideLayouts/slideLayout2.xml"/><Relationship Id="rId6" Type="http://schemas.openxmlformats.org/officeDocument/2006/relationships/slide" Target="slide34.xml"/><Relationship Id="rId11" Type="http://schemas.openxmlformats.org/officeDocument/2006/relationships/slide" Target="slide112.xml"/><Relationship Id="rId5" Type="http://schemas.openxmlformats.org/officeDocument/2006/relationships/slide" Target="slide27.xml"/><Relationship Id="rId10" Type="http://schemas.openxmlformats.org/officeDocument/2006/relationships/slide" Target="slide109.xml"/><Relationship Id="rId4" Type="http://schemas.openxmlformats.org/officeDocument/2006/relationships/image" Target="../media/image4.jpeg"/><Relationship Id="rId9" Type="http://schemas.openxmlformats.org/officeDocument/2006/relationships/slide" Target="slide61.xml"/></Relationships>
</file>

<file path=ppt/slides/_rels/slide29.xml.rels><?xml version="1.0" encoding="UTF-8" standalone="yes"?>
<Relationships xmlns="http://schemas.openxmlformats.org/package/2006/relationships"><Relationship Id="rId8" Type="http://schemas.openxmlformats.org/officeDocument/2006/relationships/slide" Target="slide5.xml"/><Relationship Id="rId13" Type="http://schemas.openxmlformats.org/officeDocument/2006/relationships/slide" Target="slide4.xml"/><Relationship Id="rId3" Type="http://schemas.openxmlformats.org/officeDocument/2006/relationships/image" Target="../media/image11.jpeg"/><Relationship Id="rId7" Type="http://schemas.openxmlformats.org/officeDocument/2006/relationships/slide" Target="slide30.xml"/><Relationship Id="rId12" Type="http://schemas.openxmlformats.org/officeDocument/2006/relationships/slide" Target="slide25.xml"/><Relationship Id="rId2" Type="http://schemas.openxmlformats.org/officeDocument/2006/relationships/notesSlide" Target="../notesSlides/notesSlide29.xml"/><Relationship Id="rId1" Type="http://schemas.openxmlformats.org/officeDocument/2006/relationships/slideLayout" Target="../slideLayouts/slideLayout2.xml"/><Relationship Id="rId6" Type="http://schemas.openxmlformats.org/officeDocument/2006/relationships/slide" Target="slide34.xml"/><Relationship Id="rId11" Type="http://schemas.openxmlformats.org/officeDocument/2006/relationships/slide" Target="slide112.xml"/><Relationship Id="rId5" Type="http://schemas.openxmlformats.org/officeDocument/2006/relationships/image" Target="../media/image4.jpeg"/><Relationship Id="rId10" Type="http://schemas.openxmlformats.org/officeDocument/2006/relationships/slide" Target="slide109.xml"/><Relationship Id="rId4" Type="http://schemas.openxmlformats.org/officeDocument/2006/relationships/slide" Target="slide28.xml"/><Relationship Id="rId9" Type="http://schemas.openxmlformats.org/officeDocument/2006/relationships/slide" Target="slide61.xml"/></Relationships>
</file>

<file path=ppt/slides/_rels/slide3.xml.rels><?xml version="1.0" encoding="UTF-8" standalone="yes"?>
<Relationships xmlns="http://schemas.openxmlformats.org/package/2006/relationships"><Relationship Id="rId8" Type="http://schemas.openxmlformats.org/officeDocument/2006/relationships/slide" Target="slide109.xml"/><Relationship Id="rId3" Type="http://schemas.openxmlformats.org/officeDocument/2006/relationships/image" Target="../media/image3.jpeg"/><Relationship Id="rId7" Type="http://schemas.openxmlformats.org/officeDocument/2006/relationships/slide" Target="slide61.xml"/><Relationship Id="rId12" Type="http://schemas.openxmlformats.org/officeDocument/2006/relationships/slide" Target="slide4.xm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slide" Target="slide25.xml"/><Relationship Id="rId11" Type="http://schemas.openxmlformats.org/officeDocument/2006/relationships/image" Target="../media/image4.jpeg"/><Relationship Id="rId5" Type="http://schemas.openxmlformats.org/officeDocument/2006/relationships/slide" Target="slide5.xml"/><Relationship Id="rId10" Type="http://schemas.openxmlformats.org/officeDocument/2006/relationships/image" Target="../media/image6.jpeg"/><Relationship Id="rId4" Type="http://schemas.openxmlformats.org/officeDocument/2006/relationships/image" Target="../media/image5.jpeg"/><Relationship Id="rId9" Type="http://schemas.openxmlformats.org/officeDocument/2006/relationships/slide" Target="slide112.xml"/></Relationships>
</file>

<file path=ppt/slides/_rels/slide30.xml.rels><?xml version="1.0" encoding="UTF-8" standalone="yes"?>
<Relationships xmlns="http://schemas.openxmlformats.org/package/2006/relationships"><Relationship Id="rId8" Type="http://schemas.openxmlformats.org/officeDocument/2006/relationships/slide" Target="slide5.xml"/><Relationship Id="rId13" Type="http://schemas.openxmlformats.org/officeDocument/2006/relationships/slide" Target="slide4.xml"/><Relationship Id="rId3" Type="http://schemas.openxmlformats.org/officeDocument/2006/relationships/image" Target="../media/image11.jpeg"/><Relationship Id="rId7" Type="http://schemas.openxmlformats.org/officeDocument/2006/relationships/slide" Target="slide31.xml"/><Relationship Id="rId12" Type="http://schemas.openxmlformats.org/officeDocument/2006/relationships/slide" Target="slide25.xml"/><Relationship Id="rId2" Type="http://schemas.openxmlformats.org/officeDocument/2006/relationships/notesSlide" Target="../notesSlides/notesSlide30.xml"/><Relationship Id="rId1" Type="http://schemas.openxmlformats.org/officeDocument/2006/relationships/slideLayout" Target="../slideLayouts/slideLayout2.xml"/><Relationship Id="rId6" Type="http://schemas.openxmlformats.org/officeDocument/2006/relationships/slide" Target="slide34.xml"/><Relationship Id="rId11" Type="http://schemas.openxmlformats.org/officeDocument/2006/relationships/slide" Target="slide112.xml"/><Relationship Id="rId5" Type="http://schemas.openxmlformats.org/officeDocument/2006/relationships/image" Target="../media/image4.jpeg"/><Relationship Id="rId10" Type="http://schemas.openxmlformats.org/officeDocument/2006/relationships/slide" Target="slide109.xml"/><Relationship Id="rId4" Type="http://schemas.openxmlformats.org/officeDocument/2006/relationships/slide" Target="slide29.xml"/><Relationship Id="rId9" Type="http://schemas.openxmlformats.org/officeDocument/2006/relationships/slide" Target="slide61.xml"/></Relationships>
</file>

<file path=ppt/slides/_rels/slide31.xml.rels><?xml version="1.0" encoding="UTF-8" standalone="yes"?>
<Relationships xmlns="http://schemas.openxmlformats.org/package/2006/relationships"><Relationship Id="rId8" Type="http://schemas.openxmlformats.org/officeDocument/2006/relationships/slide" Target="slide109.xml"/><Relationship Id="rId3" Type="http://schemas.openxmlformats.org/officeDocument/2006/relationships/image" Target="../media/image11.jpeg"/><Relationship Id="rId7" Type="http://schemas.openxmlformats.org/officeDocument/2006/relationships/slide" Target="slide61.xml"/><Relationship Id="rId12" Type="http://schemas.openxmlformats.org/officeDocument/2006/relationships/slide" Target="slide33.xml"/><Relationship Id="rId2" Type="http://schemas.openxmlformats.org/officeDocument/2006/relationships/notesSlide" Target="../notesSlides/notesSlide31.xml"/><Relationship Id="rId1" Type="http://schemas.openxmlformats.org/officeDocument/2006/relationships/slideLayout" Target="../slideLayouts/slideLayout2.xml"/><Relationship Id="rId6" Type="http://schemas.openxmlformats.org/officeDocument/2006/relationships/slide" Target="slide5.xml"/><Relationship Id="rId11" Type="http://schemas.openxmlformats.org/officeDocument/2006/relationships/slide" Target="slide4.xml"/><Relationship Id="rId5" Type="http://schemas.openxmlformats.org/officeDocument/2006/relationships/slide" Target="slide30.xml"/><Relationship Id="rId10" Type="http://schemas.openxmlformats.org/officeDocument/2006/relationships/slide" Target="slide25.xml"/><Relationship Id="rId4" Type="http://schemas.openxmlformats.org/officeDocument/2006/relationships/image" Target="../media/image4.jpeg"/><Relationship Id="rId9" Type="http://schemas.openxmlformats.org/officeDocument/2006/relationships/slide" Target="slide112.xml"/></Relationships>
</file>

<file path=ppt/slides/_rels/slide32.xml.rels><?xml version="1.0" encoding="UTF-8" standalone="yes"?>
<Relationships xmlns="http://schemas.openxmlformats.org/package/2006/relationships"><Relationship Id="rId8" Type="http://schemas.openxmlformats.org/officeDocument/2006/relationships/slide" Target="slide109.xml"/><Relationship Id="rId3" Type="http://schemas.openxmlformats.org/officeDocument/2006/relationships/image" Target="../media/image11.jpeg"/><Relationship Id="rId7" Type="http://schemas.openxmlformats.org/officeDocument/2006/relationships/slide" Target="slide61.xml"/><Relationship Id="rId12" Type="http://schemas.openxmlformats.org/officeDocument/2006/relationships/slide" Target="slide33.xml"/><Relationship Id="rId2" Type="http://schemas.openxmlformats.org/officeDocument/2006/relationships/notesSlide" Target="../notesSlides/notesSlide32.xml"/><Relationship Id="rId1" Type="http://schemas.openxmlformats.org/officeDocument/2006/relationships/slideLayout" Target="../slideLayouts/slideLayout2.xml"/><Relationship Id="rId6" Type="http://schemas.openxmlformats.org/officeDocument/2006/relationships/slide" Target="slide5.xml"/><Relationship Id="rId11" Type="http://schemas.openxmlformats.org/officeDocument/2006/relationships/slide" Target="slide4.xml"/><Relationship Id="rId5" Type="http://schemas.openxmlformats.org/officeDocument/2006/relationships/image" Target="../media/image4.jpeg"/><Relationship Id="rId10" Type="http://schemas.openxmlformats.org/officeDocument/2006/relationships/slide" Target="slide25.xml"/><Relationship Id="rId4" Type="http://schemas.openxmlformats.org/officeDocument/2006/relationships/slide" Target="slide27.xml"/><Relationship Id="rId9" Type="http://schemas.openxmlformats.org/officeDocument/2006/relationships/slide" Target="slide112.xml"/></Relationships>
</file>

<file path=ppt/slides/_rels/slide33.xml.rels><?xml version="1.0" encoding="UTF-8" standalone="yes"?>
<Relationships xmlns="http://schemas.openxmlformats.org/package/2006/relationships"><Relationship Id="rId8" Type="http://schemas.openxmlformats.org/officeDocument/2006/relationships/slide" Target="slide109.xml"/><Relationship Id="rId3" Type="http://schemas.openxmlformats.org/officeDocument/2006/relationships/image" Target="../media/image11.jpeg"/><Relationship Id="rId7" Type="http://schemas.openxmlformats.org/officeDocument/2006/relationships/slide" Target="slide61.xml"/><Relationship Id="rId12" Type="http://schemas.openxmlformats.org/officeDocument/2006/relationships/slide" Target="slide28.xml"/><Relationship Id="rId2" Type="http://schemas.openxmlformats.org/officeDocument/2006/relationships/notesSlide" Target="../notesSlides/notesSlide33.xml"/><Relationship Id="rId1" Type="http://schemas.openxmlformats.org/officeDocument/2006/relationships/slideLayout" Target="../slideLayouts/slideLayout2.xml"/><Relationship Id="rId6" Type="http://schemas.openxmlformats.org/officeDocument/2006/relationships/slide" Target="slide5.xml"/><Relationship Id="rId11" Type="http://schemas.openxmlformats.org/officeDocument/2006/relationships/slide" Target="slide4.xml"/><Relationship Id="rId5" Type="http://schemas.openxmlformats.org/officeDocument/2006/relationships/image" Target="../media/image4.jpeg"/><Relationship Id="rId10" Type="http://schemas.openxmlformats.org/officeDocument/2006/relationships/slide" Target="slide25.xml"/><Relationship Id="rId4" Type="http://schemas.openxmlformats.org/officeDocument/2006/relationships/slide" Target="slide32.xml"/><Relationship Id="rId9" Type="http://schemas.openxmlformats.org/officeDocument/2006/relationships/slide" Target="slide112.xml"/></Relationships>
</file>

<file path=ppt/slides/_rels/slide34.xml.rels><?xml version="1.0" encoding="UTF-8" standalone="yes"?>
<Relationships xmlns="http://schemas.openxmlformats.org/package/2006/relationships"><Relationship Id="rId8" Type="http://schemas.openxmlformats.org/officeDocument/2006/relationships/slide" Target="slide112.xml"/><Relationship Id="rId3" Type="http://schemas.openxmlformats.org/officeDocument/2006/relationships/image" Target="../media/image11.jpeg"/><Relationship Id="rId7" Type="http://schemas.openxmlformats.org/officeDocument/2006/relationships/slide" Target="slide109.xml"/><Relationship Id="rId2" Type="http://schemas.openxmlformats.org/officeDocument/2006/relationships/notesSlide" Target="../notesSlides/notesSlide34.xml"/><Relationship Id="rId1" Type="http://schemas.openxmlformats.org/officeDocument/2006/relationships/slideLayout" Target="../slideLayouts/slideLayout2.xml"/><Relationship Id="rId6" Type="http://schemas.openxmlformats.org/officeDocument/2006/relationships/slide" Target="slide61.xml"/><Relationship Id="rId11" Type="http://schemas.openxmlformats.org/officeDocument/2006/relationships/slide" Target="slide35.xml"/><Relationship Id="rId5" Type="http://schemas.openxmlformats.org/officeDocument/2006/relationships/slide" Target="slide5.xml"/><Relationship Id="rId10" Type="http://schemas.openxmlformats.org/officeDocument/2006/relationships/slide" Target="slide4.xml"/><Relationship Id="rId4" Type="http://schemas.openxmlformats.org/officeDocument/2006/relationships/image" Target="../media/image4.jpeg"/><Relationship Id="rId9" Type="http://schemas.openxmlformats.org/officeDocument/2006/relationships/slide" Target="slide25.xml"/></Relationships>
</file>

<file path=ppt/slides/_rels/slide35.xml.rels><?xml version="1.0" encoding="UTF-8" standalone="yes"?>
<Relationships xmlns="http://schemas.openxmlformats.org/package/2006/relationships"><Relationship Id="rId8" Type="http://schemas.openxmlformats.org/officeDocument/2006/relationships/slide" Target="slide5.xml"/><Relationship Id="rId13" Type="http://schemas.openxmlformats.org/officeDocument/2006/relationships/slide" Target="slide4.xml"/><Relationship Id="rId3" Type="http://schemas.openxmlformats.org/officeDocument/2006/relationships/image" Target="../media/image11.jpeg"/><Relationship Id="rId7" Type="http://schemas.openxmlformats.org/officeDocument/2006/relationships/image" Target="../media/image4.jpeg"/><Relationship Id="rId12" Type="http://schemas.openxmlformats.org/officeDocument/2006/relationships/slide" Target="slide25.xml"/><Relationship Id="rId2" Type="http://schemas.openxmlformats.org/officeDocument/2006/relationships/notesSlide" Target="../notesSlides/notesSlide35.xml"/><Relationship Id="rId1" Type="http://schemas.openxmlformats.org/officeDocument/2006/relationships/slideLayout" Target="../slideLayouts/slideLayout2.xml"/><Relationship Id="rId6" Type="http://schemas.openxmlformats.org/officeDocument/2006/relationships/slide" Target="slide40.xml"/><Relationship Id="rId11" Type="http://schemas.openxmlformats.org/officeDocument/2006/relationships/slide" Target="slide112.xml"/><Relationship Id="rId5" Type="http://schemas.openxmlformats.org/officeDocument/2006/relationships/slide" Target="slide36.xml"/><Relationship Id="rId10" Type="http://schemas.openxmlformats.org/officeDocument/2006/relationships/slide" Target="slide109.xml"/><Relationship Id="rId4" Type="http://schemas.openxmlformats.org/officeDocument/2006/relationships/slide" Target="slide34.xml"/><Relationship Id="rId9" Type="http://schemas.openxmlformats.org/officeDocument/2006/relationships/slide" Target="slide61.xml"/></Relationships>
</file>

<file path=ppt/slides/_rels/slide36.xml.rels><?xml version="1.0" encoding="UTF-8" standalone="yes"?>
<Relationships xmlns="http://schemas.openxmlformats.org/package/2006/relationships"><Relationship Id="rId8" Type="http://schemas.openxmlformats.org/officeDocument/2006/relationships/slide" Target="slide5.xml"/><Relationship Id="rId13" Type="http://schemas.openxmlformats.org/officeDocument/2006/relationships/slide" Target="slide4.xml"/><Relationship Id="rId3" Type="http://schemas.openxmlformats.org/officeDocument/2006/relationships/image" Target="../media/image11.jpeg"/><Relationship Id="rId7" Type="http://schemas.openxmlformats.org/officeDocument/2006/relationships/slide" Target="slide40.xml"/><Relationship Id="rId12" Type="http://schemas.openxmlformats.org/officeDocument/2006/relationships/slide" Target="slide25.xml"/><Relationship Id="rId2" Type="http://schemas.openxmlformats.org/officeDocument/2006/relationships/notesSlide" Target="../notesSlides/notesSlide36.xml"/><Relationship Id="rId1" Type="http://schemas.openxmlformats.org/officeDocument/2006/relationships/slideLayout" Target="../slideLayouts/slideLayout2.xml"/><Relationship Id="rId6" Type="http://schemas.openxmlformats.org/officeDocument/2006/relationships/slide" Target="slide37.xml"/><Relationship Id="rId11" Type="http://schemas.openxmlformats.org/officeDocument/2006/relationships/slide" Target="slide112.xml"/><Relationship Id="rId5" Type="http://schemas.openxmlformats.org/officeDocument/2006/relationships/slide" Target="slide35.xml"/><Relationship Id="rId10" Type="http://schemas.openxmlformats.org/officeDocument/2006/relationships/slide" Target="slide109.xml"/><Relationship Id="rId4" Type="http://schemas.openxmlformats.org/officeDocument/2006/relationships/image" Target="../media/image4.jpeg"/><Relationship Id="rId9" Type="http://schemas.openxmlformats.org/officeDocument/2006/relationships/slide" Target="slide61.xml"/></Relationships>
</file>

<file path=ppt/slides/_rels/slide37.xml.rels><?xml version="1.0" encoding="UTF-8" standalone="yes"?>
<Relationships xmlns="http://schemas.openxmlformats.org/package/2006/relationships"><Relationship Id="rId8" Type="http://schemas.openxmlformats.org/officeDocument/2006/relationships/slide" Target="slide5.xml"/><Relationship Id="rId13" Type="http://schemas.openxmlformats.org/officeDocument/2006/relationships/slide" Target="slide4.xml"/><Relationship Id="rId3" Type="http://schemas.openxmlformats.org/officeDocument/2006/relationships/image" Target="../media/image11.jpeg"/><Relationship Id="rId7" Type="http://schemas.openxmlformats.org/officeDocument/2006/relationships/image" Target="../media/image4.jpeg"/><Relationship Id="rId12" Type="http://schemas.openxmlformats.org/officeDocument/2006/relationships/slide" Target="slide25.xml"/><Relationship Id="rId2" Type="http://schemas.openxmlformats.org/officeDocument/2006/relationships/notesSlide" Target="../notesSlides/notesSlide37.xml"/><Relationship Id="rId1" Type="http://schemas.openxmlformats.org/officeDocument/2006/relationships/slideLayout" Target="../slideLayouts/slideLayout2.xml"/><Relationship Id="rId6" Type="http://schemas.openxmlformats.org/officeDocument/2006/relationships/slide" Target="slide40.xml"/><Relationship Id="rId11" Type="http://schemas.openxmlformats.org/officeDocument/2006/relationships/slide" Target="slide112.xml"/><Relationship Id="rId5" Type="http://schemas.openxmlformats.org/officeDocument/2006/relationships/slide" Target="slide38.xml"/><Relationship Id="rId10" Type="http://schemas.openxmlformats.org/officeDocument/2006/relationships/slide" Target="slide109.xml"/><Relationship Id="rId4" Type="http://schemas.openxmlformats.org/officeDocument/2006/relationships/slide" Target="slide36.xml"/><Relationship Id="rId9" Type="http://schemas.openxmlformats.org/officeDocument/2006/relationships/slide" Target="slide61.xml"/></Relationships>
</file>

<file path=ppt/slides/_rels/slide38.xml.rels><?xml version="1.0" encoding="UTF-8" standalone="yes"?>
<Relationships xmlns="http://schemas.openxmlformats.org/package/2006/relationships"><Relationship Id="rId8" Type="http://schemas.openxmlformats.org/officeDocument/2006/relationships/slide" Target="slide5.xml"/><Relationship Id="rId13" Type="http://schemas.openxmlformats.org/officeDocument/2006/relationships/slide" Target="slide4.xml"/><Relationship Id="rId3" Type="http://schemas.openxmlformats.org/officeDocument/2006/relationships/image" Target="../media/image11.jpeg"/><Relationship Id="rId7" Type="http://schemas.openxmlformats.org/officeDocument/2006/relationships/slide" Target="slide40.xml"/><Relationship Id="rId12" Type="http://schemas.openxmlformats.org/officeDocument/2006/relationships/slide" Target="slide25.xml"/><Relationship Id="rId2" Type="http://schemas.openxmlformats.org/officeDocument/2006/relationships/notesSlide" Target="../notesSlides/notesSlide38.xml"/><Relationship Id="rId1" Type="http://schemas.openxmlformats.org/officeDocument/2006/relationships/slideLayout" Target="../slideLayouts/slideLayout2.xml"/><Relationship Id="rId6" Type="http://schemas.openxmlformats.org/officeDocument/2006/relationships/slide" Target="slide39.xml"/><Relationship Id="rId11" Type="http://schemas.openxmlformats.org/officeDocument/2006/relationships/slide" Target="slide112.xml"/><Relationship Id="rId5" Type="http://schemas.openxmlformats.org/officeDocument/2006/relationships/slide" Target="slide37.xml"/><Relationship Id="rId10" Type="http://schemas.openxmlformats.org/officeDocument/2006/relationships/slide" Target="slide109.xml"/><Relationship Id="rId4" Type="http://schemas.openxmlformats.org/officeDocument/2006/relationships/image" Target="../media/image4.jpeg"/><Relationship Id="rId9" Type="http://schemas.openxmlformats.org/officeDocument/2006/relationships/slide" Target="slide61.xml"/></Relationships>
</file>

<file path=ppt/slides/_rels/slide39.xml.rels><?xml version="1.0" encoding="UTF-8" standalone="yes"?>
<Relationships xmlns="http://schemas.openxmlformats.org/package/2006/relationships"><Relationship Id="rId8" Type="http://schemas.openxmlformats.org/officeDocument/2006/relationships/slide" Target="slide61.xml"/><Relationship Id="rId3" Type="http://schemas.openxmlformats.org/officeDocument/2006/relationships/image" Target="../media/image11.jpeg"/><Relationship Id="rId7" Type="http://schemas.openxmlformats.org/officeDocument/2006/relationships/slide" Target="slide5.xml"/><Relationship Id="rId12" Type="http://schemas.openxmlformats.org/officeDocument/2006/relationships/slide" Target="slide4.xml"/><Relationship Id="rId2" Type="http://schemas.openxmlformats.org/officeDocument/2006/relationships/notesSlide" Target="../notesSlides/notesSlide39.xml"/><Relationship Id="rId1" Type="http://schemas.openxmlformats.org/officeDocument/2006/relationships/slideLayout" Target="../slideLayouts/slideLayout2.xml"/><Relationship Id="rId6" Type="http://schemas.openxmlformats.org/officeDocument/2006/relationships/image" Target="../media/image4.jpeg"/><Relationship Id="rId11" Type="http://schemas.openxmlformats.org/officeDocument/2006/relationships/slide" Target="slide25.xml"/><Relationship Id="rId5" Type="http://schemas.openxmlformats.org/officeDocument/2006/relationships/slide" Target="slide41.xml"/><Relationship Id="rId10" Type="http://schemas.openxmlformats.org/officeDocument/2006/relationships/slide" Target="slide112.xml"/><Relationship Id="rId4" Type="http://schemas.openxmlformats.org/officeDocument/2006/relationships/slide" Target="slide38.xml"/><Relationship Id="rId9" Type="http://schemas.openxmlformats.org/officeDocument/2006/relationships/slide" Target="slide109.xml"/></Relationships>
</file>

<file path=ppt/slides/_rels/slide4.xml.rels><?xml version="1.0" encoding="UTF-8" standalone="yes"?>
<Relationships xmlns="http://schemas.openxmlformats.org/package/2006/relationships"><Relationship Id="rId8" Type="http://schemas.openxmlformats.org/officeDocument/2006/relationships/slide" Target="slide25.xml"/><Relationship Id="rId13" Type="http://schemas.openxmlformats.org/officeDocument/2006/relationships/slide" Target="slide123.xml"/><Relationship Id="rId3" Type="http://schemas.openxmlformats.org/officeDocument/2006/relationships/image" Target="../media/image7.jpeg"/><Relationship Id="rId7" Type="http://schemas.openxmlformats.org/officeDocument/2006/relationships/slide" Target="slide112.xml"/><Relationship Id="rId12" Type="http://schemas.openxmlformats.org/officeDocument/2006/relationships/slide" Target="slide124.xm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slide" Target="slide109.xml"/><Relationship Id="rId11" Type="http://schemas.openxmlformats.org/officeDocument/2006/relationships/slide" Target="slide130.xml"/><Relationship Id="rId5" Type="http://schemas.openxmlformats.org/officeDocument/2006/relationships/slide" Target="slide61.xml"/><Relationship Id="rId15" Type="http://schemas.openxmlformats.org/officeDocument/2006/relationships/slide" Target="slide143.xml"/><Relationship Id="rId10" Type="http://schemas.openxmlformats.org/officeDocument/2006/relationships/slide" Target="slide122.xml"/><Relationship Id="rId4" Type="http://schemas.openxmlformats.org/officeDocument/2006/relationships/slide" Target="slide5.xml"/><Relationship Id="rId9" Type="http://schemas.openxmlformats.org/officeDocument/2006/relationships/slide" Target="slide4.xml"/><Relationship Id="rId14" Type="http://schemas.openxmlformats.org/officeDocument/2006/relationships/slide" Target="slide137.xml"/></Relationships>
</file>

<file path=ppt/slides/_rels/slide40.xml.rels><?xml version="1.0" encoding="UTF-8" standalone="yes"?>
<Relationships xmlns="http://schemas.openxmlformats.org/package/2006/relationships"><Relationship Id="rId8" Type="http://schemas.openxmlformats.org/officeDocument/2006/relationships/slide" Target="slide109.xml"/><Relationship Id="rId3" Type="http://schemas.openxmlformats.org/officeDocument/2006/relationships/image" Target="../media/image11.jpeg"/><Relationship Id="rId7" Type="http://schemas.openxmlformats.org/officeDocument/2006/relationships/slide" Target="slide61.xml"/><Relationship Id="rId2" Type="http://schemas.openxmlformats.org/officeDocument/2006/relationships/notesSlide" Target="../notesSlides/notesSlide40.xml"/><Relationship Id="rId1" Type="http://schemas.openxmlformats.org/officeDocument/2006/relationships/slideLayout" Target="../slideLayouts/slideLayout2.xml"/><Relationship Id="rId6" Type="http://schemas.openxmlformats.org/officeDocument/2006/relationships/slide" Target="slide5.xml"/><Relationship Id="rId11" Type="http://schemas.openxmlformats.org/officeDocument/2006/relationships/slide" Target="slide4.xml"/><Relationship Id="rId5" Type="http://schemas.openxmlformats.org/officeDocument/2006/relationships/image" Target="../media/image4.jpeg"/><Relationship Id="rId10" Type="http://schemas.openxmlformats.org/officeDocument/2006/relationships/slide" Target="slide25.xml"/><Relationship Id="rId4" Type="http://schemas.openxmlformats.org/officeDocument/2006/relationships/slide" Target="slide41.xml"/><Relationship Id="rId9" Type="http://schemas.openxmlformats.org/officeDocument/2006/relationships/slide" Target="slide112.xml"/></Relationships>
</file>

<file path=ppt/slides/_rels/slide41.xml.rels><?xml version="1.0" encoding="UTF-8" standalone="yes"?>
<Relationships xmlns="http://schemas.openxmlformats.org/package/2006/relationships"><Relationship Id="rId8" Type="http://schemas.openxmlformats.org/officeDocument/2006/relationships/slide" Target="slide25.xml"/><Relationship Id="rId13" Type="http://schemas.openxmlformats.org/officeDocument/2006/relationships/image" Target="../media/image13.jpeg"/><Relationship Id="rId3" Type="http://schemas.openxmlformats.org/officeDocument/2006/relationships/image" Target="../media/image4.jpeg"/><Relationship Id="rId7" Type="http://schemas.openxmlformats.org/officeDocument/2006/relationships/slide" Target="slide112.xml"/><Relationship Id="rId12" Type="http://schemas.openxmlformats.org/officeDocument/2006/relationships/slide" Target="slide42.xml"/><Relationship Id="rId2" Type="http://schemas.openxmlformats.org/officeDocument/2006/relationships/notesSlide" Target="../notesSlides/notesSlide41.xml"/><Relationship Id="rId1" Type="http://schemas.openxmlformats.org/officeDocument/2006/relationships/slideLayout" Target="../slideLayouts/slideLayout2.xml"/><Relationship Id="rId6" Type="http://schemas.openxmlformats.org/officeDocument/2006/relationships/slide" Target="slide109.xml"/><Relationship Id="rId11" Type="http://schemas.openxmlformats.org/officeDocument/2006/relationships/image" Target="../media/image12.jpeg"/><Relationship Id="rId5" Type="http://schemas.openxmlformats.org/officeDocument/2006/relationships/slide" Target="slide61.xml"/><Relationship Id="rId10" Type="http://schemas.openxmlformats.org/officeDocument/2006/relationships/slide" Target="slide44.xml"/><Relationship Id="rId4" Type="http://schemas.openxmlformats.org/officeDocument/2006/relationships/slide" Target="slide5.xml"/><Relationship Id="rId9" Type="http://schemas.openxmlformats.org/officeDocument/2006/relationships/slide" Target="slide4.xml"/></Relationships>
</file>

<file path=ppt/slides/_rels/slide42.xml.rels><?xml version="1.0" encoding="UTF-8" standalone="yes"?>
<Relationships xmlns="http://schemas.openxmlformats.org/package/2006/relationships"><Relationship Id="rId8" Type="http://schemas.openxmlformats.org/officeDocument/2006/relationships/slide" Target="slide41.xml"/><Relationship Id="rId13" Type="http://schemas.openxmlformats.org/officeDocument/2006/relationships/slide" Target="slide25.xml"/><Relationship Id="rId3" Type="http://schemas.openxmlformats.org/officeDocument/2006/relationships/slide" Target="slide44.xml"/><Relationship Id="rId7" Type="http://schemas.openxmlformats.org/officeDocument/2006/relationships/image" Target="../media/image4.jpeg"/><Relationship Id="rId12" Type="http://schemas.openxmlformats.org/officeDocument/2006/relationships/slide" Target="slide112.xml"/><Relationship Id="rId2" Type="http://schemas.openxmlformats.org/officeDocument/2006/relationships/notesSlide" Target="../notesSlides/notesSlide42.xml"/><Relationship Id="rId1" Type="http://schemas.openxmlformats.org/officeDocument/2006/relationships/slideLayout" Target="../slideLayouts/slideLayout2.xml"/><Relationship Id="rId6" Type="http://schemas.openxmlformats.org/officeDocument/2006/relationships/image" Target="../media/image13.jpeg"/><Relationship Id="rId11" Type="http://schemas.openxmlformats.org/officeDocument/2006/relationships/slide" Target="slide109.xml"/><Relationship Id="rId5" Type="http://schemas.openxmlformats.org/officeDocument/2006/relationships/slide" Target="slide43.xml"/><Relationship Id="rId10" Type="http://schemas.openxmlformats.org/officeDocument/2006/relationships/slide" Target="slide61.xml"/><Relationship Id="rId4" Type="http://schemas.openxmlformats.org/officeDocument/2006/relationships/image" Target="../media/image12.jpeg"/><Relationship Id="rId9" Type="http://schemas.openxmlformats.org/officeDocument/2006/relationships/slide" Target="slide5.xml"/><Relationship Id="rId14" Type="http://schemas.openxmlformats.org/officeDocument/2006/relationships/slide" Target="slide4.xml"/></Relationships>
</file>

<file path=ppt/slides/_rels/slide43.xml.rels><?xml version="1.0" encoding="UTF-8" standalone="yes"?>
<Relationships xmlns="http://schemas.openxmlformats.org/package/2006/relationships"><Relationship Id="rId8" Type="http://schemas.openxmlformats.org/officeDocument/2006/relationships/slide" Target="slide5.xml"/><Relationship Id="rId13" Type="http://schemas.openxmlformats.org/officeDocument/2006/relationships/slide" Target="slide4.xml"/><Relationship Id="rId3" Type="http://schemas.openxmlformats.org/officeDocument/2006/relationships/image" Target="../media/image12.jpeg"/><Relationship Id="rId7" Type="http://schemas.openxmlformats.org/officeDocument/2006/relationships/slide" Target="slide45.xml"/><Relationship Id="rId12" Type="http://schemas.openxmlformats.org/officeDocument/2006/relationships/slide" Target="slide25.xml"/><Relationship Id="rId2" Type="http://schemas.openxmlformats.org/officeDocument/2006/relationships/notesSlide" Target="../notesSlides/notesSlide43.xml"/><Relationship Id="rId1" Type="http://schemas.openxmlformats.org/officeDocument/2006/relationships/slideLayout" Target="../slideLayouts/slideLayout2.xml"/><Relationship Id="rId6" Type="http://schemas.openxmlformats.org/officeDocument/2006/relationships/slide" Target="slide42.xml"/><Relationship Id="rId11" Type="http://schemas.openxmlformats.org/officeDocument/2006/relationships/slide" Target="slide112.xml"/><Relationship Id="rId5" Type="http://schemas.openxmlformats.org/officeDocument/2006/relationships/image" Target="../media/image4.jpeg"/><Relationship Id="rId10" Type="http://schemas.openxmlformats.org/officeDocument/2006/relationships/slide" Target="slide109.xml"/><Relationship Id="rId4" Type="http://schemas.openxmlformats.org/officeDocument/2006/relationships/image" Target="../media/image13.jpeg"/><Relationship Id="rId9" Type="http://schemas.openxmlformats.org/officeDocument/2006/relationships/slide" Target="slide61.xml"/></Relationships>
</file>

<file path=ppt/slides/_rels/slide44.xml.rels><?xml version="1.0" encoding="UTF-8" standalone="yes"?>
<Relationships xmlns="http://schemas.openxmlformats.org/package/2006/relationships"><Relationship Id="rId8" Type="http://schemas.openxmlformats.org/officeDocument/2006/relationships/slide" Target="slide45.xml"/><Relationship Id="rId13" Type="http://schemas.openxmlformats.org/officeDocument/2006/relationships/slide" Target="slide25.xml"/><Relationship Id="rId3" Type="http://schemas.openxmlformats.org/officeDocument/2006/relationships/slide" Target="slide44.xml"/><Relationship Id="rId7" Type="http://schemas.openxmlformats.org/officeDocument/2006/relationships/image" Target="../media/image4.jpeg"/><Relationship Id="rId12" Type="http://schemas.openxmlformats.org/officeDocument/2006/relationships/slide" Target="slide112.xml"/><Relationship Id="rId2" Type="http://schemas.openxmlformats.org/officeDocument/2006/relationships/notesSlide" Target="../notesSlides/notesSlide44.xml"/><Relationship Id="rId1" Type="http://schemas.openxmlformats.org/officeDocument/2006/relationships/slideLayout" Target="../slideLayouts/slideLayout2.xml"/><Relationship Id="rId6" Type="http://schemas.openxmlformats.org/officeDocument/2006/relationships/image" Target="../media/image13.jpeg"/><Relationship Id="rId11" Type="http://schemas.openxmlformats.org/officeDocument/2006/relationships/slide" Target="slide109.xml"/><Relationship Id="rId5" Type="http://schemas.openxmlformats.org/officeDocument/2006/relationships/slide" Target="slide42.xml"/><Relationship Id="rId10" Type="http://schemas.openxmlformats.org/officeDocument/2006/relationships/slide" Target="slide61.xml"/><Relationship Id="rId4" Type="http://schemas.openxmlformats.org/officeDocument/2006/relationships/image" Target="../media/image12.jpeg"/><Relationship Id="rId9" Type="http://schemas.openxmlformats.org/officeDocument/2006/relationships/slide" Target="slide5.xml"/><Relationship Id="rId14" Type="http://schemas.openxmlformats.org/officeDocument/2006/relationships/slide" Target="slide4.xml"/></Relationships>
</file>

<file path=ppt/slides/_rels/slide45.xml.rels><?xml version="1.0" encoding="UTF-8" standalone="yes"?>
<Relationships xmlns="http://schemas.openxmlformats.org/package/2006/relationships"><Relationship Id="rId8" Type="http://schemas.openxmlformats.org/officeDocument/2006/relationships/slide" Target="slide61.xml"/><Relationship Id="rId13" Type="http://schemas.openxmlformats.org/officeDocument/2006/relationships/slide" Target="slide46.xml"/><Relationship Id="rId3" Type="http://schemas.openxmlformats.org/officeDocument/2006/relationships/image" Target="../media/image9.jpeg"/><Relationship Id="rId7" Type="http://schemas.openxmlformats.org/officeDocument/2006/relationships/slide" Target="slide5.xml"/><Relationship Id="rId12" Type="http://schemas.openxmlformats.org/officeDocument/2006/relationships/slide" Target="slide4.xml"/><Relationship Id="rId2" Type="http://schemas.openxmlformats.org/officeDocument/2006/relationships/notesSlide" Target="../notesSlides/notesSlide45.xml"/><Relationship Id="rId1" Type="http://schemas.openxmlformats.org/officeDocument/2006/relationships/slideLayout" Target="../slideLayouts/slideLayout7.xml"/><Relationship Id="rId6" Type="http://schemas.openxmlformats.org/officeDocument/2006/relationships/image" Target="../media/image4.jpeg"/><Relationship Id="rId11" Type="http://schemas.openxmlformats.org/officeDocument/2006/relationships/slide" Target="slide25.xml"/><Relationship Id="rId5" Type="http://schemas.openxmlformats.org/officeDocument/2006/relationships/image" Target="../media/image14.jpeg"/><Relationship Id="rId10" Type="http://schemas.openxmlformats.org/officeDocument/2006/relationships/slide" Target="slide112.xml"/><Relationship Id="rId4" Type="http://schemas.openxmlformats.org/officeDocument/2006/relationships/image" Target="../media/image11.jpeg"/><Relationship Id="rId9" Type="http://schemas.openxmlformats.org/officeDocument/2006/relationships/slide" Target="slide109.xml"/></Relationships>
</file>

<file path=ppt/slides/_rels/slide46.xml.rels><?xml version="1.0" encoding="UTF-8" standalone="yes"?>
<Relationships xmlns="http://schemas.openxmlformats.org/package/2006/relationships"><Relationship Id="rId8" Type="http://schemas.openxmlformats.org/officeDocument/2006/relationships/slide" Target="slide5.xml"/><Relationship Id="rId13" Type="http://schemas.openxmlformats.org/officeDocument/2006/relationships/slide" Target="slide4.xml"/><Relationship Id="rId3" Type="http://schemas.openxmlformats.org/officeDocument/2006/relationships/image" Target="../media/image15.jpeg"/><Relationship Id="rId7" Type="http://schemas.openxmlformats.org/officeDocument/2006/relationships/image" Target="../media/image4.jpeg"/><Relationship Id="rId12" Type="http://schemas.openxmlformats.org/officeDocument/2006/relationships/slide" Target="slide25.xml"/><Relationship Id="rId2" Type="http://schemas.openxmlformats.org/officeDocument/2006/relationships/notesSlide" Target="../notesSlides/notesSlide46.xml"/><Relationship Id="rId1" Type="http://schemas.openxmlformats.org/officeDocument/2006/relationships/slideLayout" Target="../slideLayouts/slideLayout2.xml"/><Relationship Id="rId6" Type="http://schemas.openxmlformats.org/officeDocument/2006/relationships/slide" Target="slide47.xml"/><Relationship Id="rId11" Type="http://schemas.openxmlformats.org/officeDocument/2006/relationships/slide" Target="slide112.xml"/><Relationship Id="rId5" Type="http://schemas.openxmlformats.org/officeDocument/2006/relationships/slide" Target="slide48.xml"/><Relationship Id="rId10" Type="http://schemas.openxmlformats.org/officeDocument/2006/relationships/slide" Target="slide109.xml"/><Relationship Id="rId4" Type="http://schemas.openxmlformats.org/officeDocument/2006/relationships/slide" Target="slide45.xml"/><Relationship Id="rId9" Type="http://schemas.openxmlformats.org/officeDocument/2006/relationships/slide" Target="slide61.xml"/><Relationship Id="rId14" Type="http://schemas.openxmlformats.org/officeDocument/2006/relationships/slide" Target="slide126.xml"/></Relationships>
</file>

<file path=ppt/slides/_rels/slide47.xml.rels><?xml version="1.0" encoding="UTF-8" standalone="yes"?>
<Relationships xmlns="http://schemas.openxmlformats.org/package/2006/relationships"><Relationship Id="rId8" Type="http://schemas.openxmlformats.org/officeDocument/2006/relationships/slide" Target="slide61.xml"/><Relationship Id="rId3" Type="http://schemas.openxmlformats.org/officeDocument/2006/relationships/image" Target="../media/image15.jpeg"/><Relationship Id="rId7" Type="http://schemas.openxmlformats.org/officeDocument/2006/relationships/slide" Target="slide5.xml"/><Relationship Id="rId12" Type="http://schemas.openxmlformats.org/officeDocument/2006/relationships/slide" Target="slide4.xml"/><Relationship Id="rId2" Type="http://schemas.openxmlformats.org/officeDocument/2006/relationships/notesSlide" Target="../notesSlides/notesSlide47.xml"/><Relationship Id="rId1" Type="http://schemas.openxmlformats.org/officeDocument/2006/relationships/slideLayout" Target="../slideLayouts/slideLayout2.xml"/><Relationship Id="rId6" Type="http://schemas.openxmlformats.org/officeDocument/2006/relationships/slide" Target="slide48.xml"/><Relationship Id="rId11" Type="http://schemas.openxmlformats.org/officeDocument/2006/relationships/slide" Target="slide25.xml"/><Relationship Id="rId5" Type="http://schemas.openxmlformats.org/officeDocument/2006/relationships/slide" Target="slide46.xml"/><Relationship Id="rId10" Type="http://schemas.openxmlformats.org/officeDocument/2006/relationships/slide" Target="slide112.xml"/><Relationship Id="rId4" Type="http://schemas.openxmlformats.org/officeDocument/2006/relationships/image" Target="../media/image4.jpeg"/><Relationship Id="rId9" Type="http://schemas.openxmlformats.org/officeDocument/2006/relationships/slide" Target="slide109.xml"/></Relationships>
</file>

<file path=ppt/slides/_rels/slide48.xml.rels><?xml version="1.0" encoding="UTF-8" standalone="yes"?>
<Relationships xmlns="http://schemas.openxmlformats.org/package/2006/relationships"><Relationship Id="rId8" Type="http://schemas.openxmlformats.org/officeDocument/2006/relationships/slide" Target="slide5.xml"/><Relationship Id="rId13" Type="http://schemas.openxmlformats.org/officeDocument/2006/relationships/slide" Target="slide4.xml"/><Relationship Id="rId3" Type="http://schemas.openxmlformats.org/officeDocument/2006/relationships/image" Target="../media/image15.jpeg"/><Relationship Id="rId7" Type="http://schemas.openxmlformats.org/officeDocument/2006/relationships/image" Target="../media/image4.jpeg"/><Relationship Id="rId12" Type="http://schemas.openxmlformats.org/officeDocument/2006/relationships/slide" Target="slide25.xml"/><Relationship Id="rId2" Type="http://schemas.openxmlformats.org/officeDocument/2006/relationships/notesSlide" Target="../notesSlides/notesSlide48.xml"/><Relationship Id="rId1" Type="http://schemas.openxmlformats.org/officeDocument/2006/relationships/slideLayout" Target="../slideLayouts/slideLayout2.xml"/><Relationship Id="rId6" Type="http://schemas.openxmlformats.org/officeDocument/2006/relationships/slide" Target="slide51.xml"/><Relationship Id="rId11" Type="http://schemas.openxmlformats.org/officeDocument/2006/relationships/slide" Target="slide112.xml"/><Relationship Id="rId5" Type="http://schemas.openxmlformats.org/officeDocument/2006/relationships/slide" Target="slide49.xml"/><Relationship Id="rId10" Type="http://schemas.openxmlformats.org/officeDocument/2006/relationships/slide" Target="slide109.xml"/><Relationship Id="rId4" Type="http://schemas.openxmlformats.org/officeDocument/2006/relationships/slide" Target="slide46.xml"/><Relationship Id="rId9" Type="http://schemas.openxmlformats.org/officeDocument/2006/relationships/slide" Target="slide61.xml"/></Relationships>
</file>

<file path=ppt/slides/_rels/slide49.xml.rels><?xml version="1.0" encoding="UTF-8" standalone="yes"?>
<Relationships xmlns="http://schemas.openxmlformats.org/package/2006/relationships"><Relationship Id="rId8" Type="http://schemas.openxmlformats.org/officeDocument/2006/relationships/slide" Target="slide5.xml"/><Relationship Id="rId13" Type="http://schemas.openxmlformats.org/officeDocument/2006/relationships/slide" Target="slide4.xml"/><Relationship Id="rId3" Type="http://schemas.openxmlformats.org/officeDocument/2006/relationships/image" Target="../media/image15.jpeg"/><Relationship Id="rId7" Type="http://schemas.openxmlformats.org/officeDocument/2006/relationships/image" Target="../media/image4.jpeg"/><Relationship Id="rId12" Type="http://schemas.openxmlformats.org/officeDocument/2006/relationships/slide" Target="slide25.xml"/><Relationship Id="rId2" Type="http://schemas.openxmlformats.org/officeDocument/2006/relationships/notesSlide" Target="../notesSlides/notesSlide49.xml"/><Relationship Id="rId1" Type="http://schemas.openxmlformats.org/officeDocument/2006/relationships/slideLayout" Target="../slideLayouts/slideLayout7.xml"/><Relationship Id="rId6" Type="http://schemas.openxmlformats.org/officeDocument/2006/relationships/slide" Target="slide51.xml"/><Relationship Id="rId11" Type="http://schemas.openxmlformats.org/officeDocument/2006/relationships/slide" Target="slide112.xml"/><Relationship Id="rId5" Type="http://schemas.openxmlformats.org/officeDocument/2006/relationships/slide" Target="slide50.xml"/><Relationship Id="rId10" Type="http://schemas.openxmlformats.org/officeDocument/2006/relationships/slide" Target="slide109.xml"/><Relationship Id="rId4" Type="http://schemas.openxmlformats.org/officeDocument/2006/relationships/slide" Target="slide48.xml"/><Relationship Id="rId9" Type="http://schemas.openxmlformats.org/officeDocument/2006/relationships/slide" Target="slide61.xml"/></Relationships>
</file>

<file path=ppt/slides/_rels/slide5.xml.rels><?xml version="1.0" encoding="UTF-8" standalone="yes"?>
<Relationships xmlns="http://schemas.openxmlformats.org/package/2006/relationships"><Relationship Id="rId8" Type="http://schemas.openxmlformats.org/officeDocument/2006/relationships/slide" Target="slide112.xml"/><Relationship Id="rId3" Type="http://schemas.openxmlformats.org/officeDocument/2006/relationships/image" Target="../media/image3.jpeg"/><Relationship Id="rId7" Type="http://schemas.openxmlformats.org/officeDocument/2006/relationships/slide" Target="slide109.xml"/><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slide" Target="slide61.xml"/><Relationship Id="rId5" Type="http://schemas.openxmlformats.org/officeDocument/2006/relationships/slide" Target="slide5.xml"/><Relationship Id="rId10" Type="http://schemas.openxmlformats.org/officeDocument/2006/relationships/slide" Target="slide4.xml"/><Relationship Id="rId4" Type="http://schemas.openxmlformats.org/officeDocument/2006/relationships/slide" Target="slide6.xml"/><Relationship Id="rId9" Type="http://schemas.openxmlformats.org/officeDocument/2006/relationships/slide" Target="slide25.xml"/></Relationships>
</file>

<file path=ppt/slides/_rels/slide50.xml.rels><?xml version="1.0" encoding="UTF-8" standalone="yes"?>
<Relationships xmlns="http://schemas.openxmlformats.org/package/2006/relationships"><Relationship Id="rId8" Type="http://schemas.openxmlformats.org/officeDocument/2006/relationships/slide" Target="slide61.xml"/><Relationship Id="rId3" Type="http://schemas.openxmlformats.org/officeDocument/2006/relationships/image" Target="../media/image15.jpeg"/><Relationship Id="rId7" Type="http://schemas.openxmlformats.org/officeDocument/2006/relationships/slide" Target="slide5.xml"/><Relationship Id="rId12" Type="http://schemas.openxmlformats.org/officeDocument/2006/relationships/slide" Target="slide4.xml"/><Relationship Id="rId2" Type="http://schemas.openxmlformats.org/officeDocument/2006/relationships/notesSlide" Target="../notesSlides/notesSlide50.xml"/><Relationship Id="rId1" Type="http://schemas.openxmlformats.org/officeDocument/2006/relationships/slideLayout" Target="../slideLayouts/slideLayout2.xml"/><Relationship Id="rId6" Type="http://schemas.openxmlformats.org/officeDocument/2006/relationships/slide" Target="slide52.xml"/><Relationship Id="rId11" Type="http://schemas.openxmlformats.org/officeDocument/2006/relationships/slide" Target="slide25.xml"/><Relationship Id="rId5" Type="http://schemas.openxmlformats.org/officeDocument/2006/relationships/slide" Target="slide49.xml"/><Relationship Id="rId10" Type="http://schemas.openxmlformats.org/officeDocument/2006/relationships/slide" Target="slide112.xml"/><Relationship Id="rId4" Type="http://schemas.openxmlformats.org/officeDocument/2006/relationships/image" Target="../media/image4.jpeg"/><Relationship Id="rId9" Type="http://schemas.openxmlformats.org/officeDocument/2006/relationships/slide" Target="slide109.xml"/></Relationships>
</file>

<file path=ppt/slides/_rels/slide51.xml.rels><?xml version="1.0" encoding="UTF-8" standalone="yes"?>
<Relationships xmlns="http://schemas.openxmlformats.org/package/2006/relationships"><Relationship Id="rId8" Type="http://schemas.openxmlformats.org/officeDocument/2006/relationships/slide" Target="slide109.xml"/><Relationship Id="rId3" Type="http://schemas.openxmlformats.org/officeDocument/2006/relationships/image" Target="../media/image15.jpeg"/><Relationship Id="rId7" Type="http://schemas.openxmlformats.org/officeDocument/2006/relationships/slide" Target="slide61.xml"/><Relationship Id="rId2" Type="http://schemas.openxmlformats.org/officeDocument/2006/relationships/notesSlide" Target="../notesSlides/notesSlide51.xml"/><Relationship Id="rId1" Type="http://schemas.openxmlformats.org/officeDocument/2006/relationships/slideLayout" Target="../slideLayouts/slideLayout2.xml"/><Relationship Id="rId6" Type="http://schemas.openxmlformats.org/officeDocument/2006/relationships/slide" Target="slide5.xml"/><Relationship Id="rId11" Type="http://schemas.openxmlformats.org/officeDocument/2006/relationships/slide" Target="slide4.xml"/><Relationship Id="rId5" Type="http://schemas.openxmlformats.org/officeDocument/2006/relationships/slide" Target="slide52.xml"/><Relationship Id="rId10" Type="http://schemas.openxmlformats.org/officeDocument/2006/relationships/slide" Target="slide25.xml"/><Relationship Id="rId4" Type="http://schemas.openxmlformats.org/officeDocument/2006/relationships/image" Target="../media/image4.jpeg"/><Relationship Id="rId9" Type="http://schemas.openxmlformats.org/officeDocument/2006/relationships/slide" Target="slide112.xml"/></Relationships>
</file>

<file path=ppt/slides/_rels/slide52.xml.rels><?xml version="1.0" encoding="UTF-8" standalone="yes"?>
<Relationships xmlns="http://schemas.openxmlformats.org/package/2006/relationships"><Relationship Id="rId8" Type="http://schemas.openxmlformats.org/officeDocument/2006/relationships/slide" Target="slide61.xml"/><Relationship Id="rId3" Type="http://schemas.openxmlformats.org/officeDocument/2006/relationships/image" Target="../media/image15.jpeg"/><Relationship Id="rId7" Type="http://schemas.openxmlformats.org/officeDocument/2006/relationships/slide" Target="slide5.xml"/><Relationship Id="rId12" Type="http://schemas.openxmlformats.org/officeDocument/2006/relationships/slide" Target="slide4.xml"/><Relationship Id="rId2" Type="http://schemas.openxmlformats.org/officeDocument/2006/relationships/notesSlide" Target="../notesSlides/notesSlide52.xml"/><Relationship Id="rId1" Type="http://schemas.openxmlformats.org/officeDocument/2006/relationships/slideLayout" Target="../slideLayouts/slideLayout2.xml"/><Relationship Id="rId6" Type="http://schemas.openxmlformats.org/officeDocument/2006/relationships/image" Target="../media/image4.jpeg"/><Relationship Id="rId11" Type="http://schemas.openxmlformats.org/officeDocument/2006/relationships/slide" Target="slide25.xml"/><Relationship Id="rId5" Type="http://schemas.openxmlformats.org/officeDocument/2006/relationships/slide" Target="slide55.xml"/><Relationship Id="rId10" Type="http://schemas.openxmlformats.org/officeDocument/2006/relationships/slide" Target="slide112.xml"/><Relationship Id="rId4" Type="http://schemas.openxmlformats.org/officeDocument/2006/relationships/slide" Target="slide53.xml"/><Relationship Id="rId9" Type="http://schemas.openxmlformats.org/officeDocument/2006/relationships/slide" Target="slide109.xml"/></Relationships>
</file>

<file path=ppt/slides/_rels/slide53.xml.rels><?xml version="1.0" encoding="UTF-8" standalone="yes"?>
<Relationships xmlns="http://schemas.openxmlformats.org/package/2006/relationships"><Relationship Id="rId8" Type="http://schemas.openxmlformats.org/officeDocument/2006/relationships/slide" Target="slide109.xml"/><Relationship Id="rId13" Type="http://schemas.openxmlformats.org/officeDocument/2006/relationships/slide" Target="slide55.xml"/><Relationship Id="rId3" Type="http://schemas.openxmlformats.org/officeDocument/2006/relationships/image" Target="../media/image15.jpeg"/><Relationship Id="rId7" Type="http://schemas.openxmlformats.org/officeDocument/2006/relationships/slide" Target="slide61.xml"/><Relationship Id="rId12" Type="http://schemas.openxmlformats.org/officeDocument/2006/relationships/slide" Target="slide53.xml"/><Relationship Id="rId2" Type="http://schemas.openxmlformats.org/officeDocument/2006/relationships/notesSlide" Target="../notesSlides/notesSlide53.xml"/><Relationship Id="rId1" Type="http://schemas.openxmlformats.org/officeDocument/2006/relationships/slideLayout" Target="../slideLayouts/slideLayout2.xml"/><Relationship Id="rId6" Type="http://schemas.openxmlformats.org/officeDocument/2006/relationships/slide" Target="slide5.xml"/><Relationship Id="rId11" Type="http://schemas.openxmlformats.org/officeDocument/2006/relationships/slide" Target="slide4.xml"/><Relationship Id="rId5" Type="http://schemas.openxmlformats.org/officeDocument/2006/relationships/slide" Target="slide52.xml"/><Relationship Id="rId10" Type="http://schemas.openxmlformats.org/officeDocument/2006/relationships/slide" Target="slide25.xml"/><Relationship Id="rId4" Type="http://schemas.openxmlformats.org/officeDocument/2006/relationships/image" Target="../media/image4.jpeg"/><Relationship Id="rId9" Type="http://schemas.openxmlformats.org/officeDocument/2006/relationships/slide" Target="slide112.xml"/></Relationships>
</file>

<file path=ppt/slides/_rels/slide54.xml.rels><?xml version="1.0" encoding="UTF-8" standalone="yes"?>
<Relationships xmlns="http://schemas.openxmlformats.org/package/2006/relationships"><Relationship Id="rId8" Type="http://schemas.openxmlformats.org/officeDocument/2006/relationships/slide" Target="slide61.xml"/><Relationship Id="rId3" Type="http://schemas.openxmlformats.org/officeDocument/2006/relationships/image" Target="../media/image15.jpeg"/><Relationship Id="rId7" Type="http://schemas.openxmlformats.org/officeDocument/2006/relationships/slide" Target="slide5.xml"/><Relationship Id="rId12" Type="http://schemas.openxmlformats.org/officeDocument/2006/relationships/slide" Target="slide4.xml"/><Relationship Id="rId2" Type="http://schemas.openxmlformats.org/officeDocument/2006/relationships/notesSlide" Target="../notesSlides/notesSlide54.xml"/><Relationship Id="rId1" Type="http://schemas.openxmlformats.org/officeDocument/2006/relationships/slideLayout" Target="../slideLayouts/slideLayout2.xml"/><Relationship Id="rId6" Type="http://schemas.openxmlformats.org/officeDocument/2006/relationships/slide" Target="slide56.xml"/><Relationship Id="rId11" Type="http://schemas.openxmlformats.org/officeDocument/2006/relationships/slide" Target="slide25.xml"/><Relationship Id="rId5" Type="http://schemas.openxmlformats.org/officeDocument/2006/relationships/slide" Target="slide53.xml"/><Relationship Id="rId10" Type="http://schemas.openxmlformats.org/officeDocument/2006/relationships/slide" Target="slide112.xml"/><Relationship Id="rId4" Type="http://schemas.openxmlformats.org/officeDocument/2006/relationships/image" Target="../media/image4.jpeg"/><Relationship Id="rId9" Type="http://schemas.openxmlformats.org/officeDocument/2006/relationships/slide" Target="slide109.xml"/></Relationships>
</file>

<file path=ppt/slides/_rels/slide55.xml.rels><?xml version="1.0" encoding="UTF-8" standalone="yes"?>
<Relationships xmlns="http://schemas.openxmlformats.org/package/2006/relationships"><Relationship Id="rId8" Type="http://schemas.openxmlformats.org/officeDocument/2006/relationships/slide" Target="slide109.xml"/><Relationship Id="rId3" Type="http://schemas.openxmlformats.org/officeDocument/2006/relationships/image" Target="../media/image15.jpeg"/><Relationship Id="rId7" Type="http://schemas.openxmlformats.org/officeDocument/2006/relationships/slide" Target="slide61.xml"/><Relationship Id="rId2" Type="http://schemas.openxmlformats.org/officeDocument/2006/relationships/notesSlide" Target="../notesSlides/notesSlide55.xml"/><Relationship Id="rId1" Type="http://schemas.openxmlformats.org/officeDocument/2006/relationships/slideLayout" Target="../slideLayouts/slideLayout2.xml"/><Relationship Id="rId6" Type="http://schemas.openxmlformats.org/officeDocument/2006/relationships/slide" Target="slide5.xml"/><Relationship Id="rId11" Type="http://schemas.openxmlformats.org/officeDocument/2006/relationships/slide" Target="slide4.xml"/><Relationship Id="rId5" Type="http://schemas.openxmlformats.org/officeDocument/2006/relationships/slide" Target="slide56.xml"/><Relationship Id="rId10" Type="http://schemas.openxmlformats.org/officeDocument/2006/relationships/slide" Target="slide25.xml"/><Relationship Id="rId4" Type="http://schemas.openxmlformats.org/officeDocument/2006/relationships/image" Target="../media/image4.jpeg"/><Relationship Id="rId9" Type="http://schemas.openxmlformats.org/officeDocument/2006/relationships/slide" Target="slide112.xml"/></Relationships>
</file>

<file path=ppt/slides/_rels/slide56.xml.rels><?xml version="1.0" encoding="UTF-8" standalone="yes"?>
<Relationships xmlns="http://schemas.openxmlformats.org/package/2006/relationships"><Relationship Id="rId8" Type="http://schemas.openxmlformats.org/officeDocument/2006/relationships/slide" Target="slide5.xml"/><Relationship Id="rId13" Type="http://schemas.openxmlformats.org/officeDocument/2006/relationships/slide" Target="slide4.xml"/><Relationship Id="rId3" Type="http://schemas.openxmlformats.org/officeDocument/2006/relationships/slide" Target="slide57.xml"/><Relationship Id="rId7" Type="http://schemas.openxmlformats.org/officeDocument/2006/relationships/image" Target="../media/image4.jpeg"/><Relationship Id="rId12" Type="http://schemas.openxmlformats.org/officeDocument/2006/relationships/slide" Target="slide25.xml"/><Relationship Id="rId2" Type="http://schemas.openxmlformats.org/officeDocument/2006/relationships/notesSlide" Target="../notesSlides/notesSlide56.xml"/><Relationship Id="rId1" Type="http://schemas.openxmlformats.org/officeDocument/2006/relationships/slideLayout" Target="../slideLayouts/slideLayout2.xml"/><Relationship Id="rId6" Type="http://schemas.openxmlformats.org/officeDocument/2006/relationships/image" Target="../media/image17.jpeg"/><Relationship Id="rId11" Type="http://schemas.openxmlformats.org/officeDocument/2006/relationships/slide" Target="slide112.xml"/><Relationship Id="rId5" Type="http://schemas.openxmlformats.org/officeDocument/2006/relationships/slide" Target="slide59.xml"/><Relationship Id="rId10" Type="http://schemas.openxmlformats.org/officeDocument/2006/relationships/slide" Target="slide109.xml"/><Relationship Id="rId4" Type="http://schemas.openxmlformats.org/officeDocument/2006/relationships/image" Target="../media/image16.jpeg"/><Relationship Id="rId9" Type="http://schemas.openxmlformats.org/officeDocument/2006/relationships/slide" Target="slide61.xml"/></Relationships>
</file>

<file path=ppt/slides/_rels/slide57.xml.rels><?xml version="1.0" encoding="UTF-8" standalone="yes"?>
<Relationships xmlns="http://schemas.openxmlformats.org/package/2006/relationships"><Relationship Id="rId8" Type="http://schemas.openxmlformats.org/officeDocument/2006/relationships/slide" Target="slide56.xml"/><Relationship Id="rId13" Type="http://schemas.openxmlformats.org/officeDocument/2006/relationships/slide" Target="slide25.xml"/><Relationship Id="rId3" Type="http://schemas.openxmlformats.org/officeDocument/2006/relationships/slide" Target="slide58.xml"/><Relationship Id="rId7" Type="http://schemas.openxmlformats.org/officeDocument/2006/relationships/image" Target="../media/image4.jpeg"/><Relationship Id="rId12" Type="http://schemas.openxmlformats.org/officeDocument/2006/relationships/slide" Target="slide112.xml"/><Relationship Id="rId2" Type="http://schemas.openxmlformats.org/officeDocument/2006/relationships/notesSlide" Target="../notesSlides/notesSlide57.xml"/><Relationship Id="rId1" Type="http://schemas.openxmlformats.org/officeDocument/2006/relationships/slideLayout" Target="../slideLayouts/slideLayout2.xml"/><Relationship Id="rId6" Type="http://schemas.openxmlformats.org/officeDocument/2006/relationships/image" Target="../media/image17.jpeg"/><Relationship Id="rId11" Type="http://schemas.openxmlformats.org/officeDocument/2006/relationships/slide" Target="slide109.xml"/><Relationship Id="rId5" Type="http://schemas.openxmlformats.org/officeDocument/2006/relationships/slide" Target="slide59.xml"/><Relationship Id="rId10" Type="http://schemas.openxmlformats.org/officeDocument/2006/relationships/slide" Target="slide61.xml"/><Relationship Id="rId4" Type="http://schemas.openxmlformats.org/officeDocument/2006/relationships/image" Target="../media/image16.jpeg"/><Relationship Id="rId9" Type="http://schemas.openxmlformats.org/officeDocument/2006/relationships/slide" Target="slide5.xml"/><Relationship Id="rId14" Type="http://schemas.openxmlformats.org/officeDocument/2006/relationships/slide" Target="slide4.xml"/></Relationships>
</file>

<file path=ppt/slides/_rels/slide58.xml.rels><?xml version="1.0" encoding="UTF-8" standalone="yes"?>
<Relationships xmlns="http://schemas.openxmlformats.org/package/2006/relationships"><Relationship Id="rId8" Type="http://schemas.openxmlformats.org/officeDocument/2006/relationships/slide" Target="slide5.xml"/><Relationship Id="rId13" Type="http://schemas.openxmlformats.org/officeDocument/2006/relationships/slide" Target="slide4.xml"/><Relationship Id="rId3" Type="http://schemas.openxmlformats.org/officeDocument/2006/relationships/image" Target="../media/image16.jpeg"/><Relationship Id="rId7" Type="http://schemas.openxmlformats.org/officeDocument/2006/relationships/slide" Target="slide60.xml"/><Relationship Id="rId12" Type="http://schemas.openxmlformats.org/officeDocument/2006/relationships/slide" Target="slide25.xml"/><Relationship Id="rId2" Type="http://schemas.openxmlformats.org/officeDocument/2006/relationships/notesSlide" Target="../notesSlides/notesSlide58.xml"/><Relationship Id="rId1" Type="http://schemas.openxmlformats.org/officeDocument/2006/relationships/slideLayout" Target="../slideLayouts/slideLayout2.xml"/><Relationship Id="rId6" Type="http://schemas.openxmlformats.org/officeDocument/2006/relationships/image" Target="../media/image4.jpeg"/><Relationship Id="rId11" Type="http://schemas.openxmlformats.org/officeDocument/2006/relationships/slide" Target="slide112.xml"/><Relationship Id="rId5" Type="http://schemas.openxmlformats.org/officeDocument/2006/relationships/slide" Target="slide57.xml"/><Relationship Id="rId10" Type="http://schemas.openxmlformats.org/officeDocument/2006/relationships/slide" Target="slide109.xml"/><Relationship Id="rId4" Type="http://schemas.openxmlformats.org/officeDocument/2006/relationships/image" Target="../media/image17.jpeg"/><Relationship Id="rId9" Type="http://schemas.openxmlformats.org/officeDocument/2006/relationships/slide" Target="slide61.xml"/></Relationships>
</file>

<file path=ppt/slides/_rels/slide59.xml.rels><?xml version="1.0" encoding="UTF-8" standalone="yes"?>
<Relationships xmlns="http://schemas.openxmlformats.org/package/2006/relationships"><Relationship Id="rId8" Type="http://schemas.openxmlformats.org/officeDocument/2006/relationships/slide" Target="slide61.xml"/><Relationship Id="rId3" Type="http://schemas.openxmlformats.org/officeDocument/2006/relationships/image" Target="../media/image16.jpeg"/><Relationship Id="rId7" Type="http://schemas.openxmlformats.org/officeDocument/2006/relationships/slide" Target="slide5.xml"/><Relationship Id="rId12" Type="http://schemas.openxmlformats.org/officeDocument/2006/relationships/slide" Target="slide4.xml"/><Relationship Id="rId2" Type="http://schemas.openxmlformats.org/officeDocument/2006/relationships/notesSlide" Target="../notesSlides/notesSlide59.xml"/><Relationship Id="rId1" Type="http://schemas.openxmlformats.org/officeDocument/2006/relationships/slideLayout" Target="../slideLayouts/slideLayout2.xml"/><Relationship Id="rId6" Type="http://schemas.openxmlformats.org/officeDocument/2006/relationships/slide" Target="slide60.xml"/><Relationship Id="rId11" Type="http://schemas.openxmlformats.org/officeDocument/2006/relationships/slide" Target="slide25.xml"/><Relationship Id="rId5" Type="http://schemas.openxmlformats.org/officeDocument/2006/relationships/image" Target="../media/image4.jpeg"/><Relationship Id="rId10" Type="http://schemas.openxmlformats.org/officeDocument/2006/relationships/slide" Target="slide112.xml"/><Relationship Id="rId4" Type="http://schemas.openxmlformats.org/officeDocument/2006/relationships/image" Target="../media/image17.jpeg"/><Relationship Id="rId9" Type="http://schemas.openxmlformats.org/officeDocument/2006/relationships/slide" Target="slide109.xml"/></Relationships>
</file>

<file path=ppt/slides/_rels/slide6.xml.rels><?xml version="1.0" encoding="UTF-8" standalone="yes"?>
<Relationships xmlns="http://schemas.openxmlformats.org/package/2006/relationships"><Relationship Id="rId8" Type="http://schemas.openxmlformats.org/officeDocument/2006/relationships/slide" Target="slide109.xml"/><Relationship Id="rId3" Type="http://schemas.openxmlformats.org/officeDocument/2006/relationships/slide" Target="slide7.xml"/><Relationship Id="rId7" Type="http://schemas.openxmlformats.org/officeDocument/2006/relationships/slide" Target="slide61.xml"/><Relationship Id="rId12" Type="http://schemas.openxmlformats.org/officeDocument/2006/relationships/slide" Target="slide125.xml"/><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8.jpeg"/><Relationship Id="rId11" Type="http://schemas.openxmlformats.org/officeDocument/2006/relationships/slide" Target="slide4.xml"/><Relationship Id="rId5" Type="http://schemas.openxmlformats.org/officeDocument/2006/relationships/slide" Target="slide5.xml"/><Relationship Id="rId10" Type="http://schemas.openxmlformats.org/officeDocument/2006/relationships/slide" Target="slide25.xml"/><Relationship Id="rId4" Type="http://schemas.openxmlformats.org/officeDocument/2006/relationships/slide" Target="slide8.xml"/><Relationship Id="rId9" Type="http://schemas.openxmlformats.org/officeDocument/2006/relationships/slide" Target="slide112.xml"/></Relationships>
</file>

<file path=ppt/slides/_rels/slide60.xml.rels><?xml version="1.0" encoding="UTF-8" standalone="yes"?>
<Relationships xmlns="http://schemas.openxmlformats.org/package/2006/relationships"><Relationship Id="rId8" Type="http://schemas.openxmlformats.org/officeDocument/2006/relationships/slide" Target="slide109.xml"/><Relationship Id="rId3" Type="http://schemas.openxmlformats.org/officeDocument/2006/relationships/image" Target="../media/image11.jpeg"/><Relationship Id="rId7" Type="http://schemas.openxmlformats.org/officeDocument/2006/relationships/slide" Target="slide5.xml"/><Relationship Id="rId2" Type="http://schemas.openxmlformats.org/officeDocument/2006/relationships/notesSlide" Target="../notesSlides/notesSlide60.xml"/><Relationship Id="rId1" Type="http://schemas.openxmlformats.org/officeDocument/2006/relationships/slideLayout" Target="../slideLayouts/slideLayout2.xml"/><Relationship Id="rId6" Type="http://schemas.openxmlformats.org/officeDocument/2006/relationships/slide" Target="slide61.xml"/><Relationship Id="rId11" Type="http://schemas.openxmlformats.org/officeDocument/2006/relationships/slide" Target="slide4.xml"/><Relationship Id="rId5" Type="http://schemas.openxmlformats.org/officeDocument/2006/relationships/image" Target="../media/image4.jpeg"/><Relationship Id="rId10" Type="http://schemas.openxmlformats.org/officeDocument/2006/relationships/slide" Target="slide25.xml"/><Relationship Id="rId4" Type="http://schemas.openxmlformats.org/officeDocument/2006/relationships/image" Target="../media/image15.jpeg"/><Relationship Id="rId9" Type="http://schemas.openxmlformats.org/officeDocument/2006/relationships/slide" Target="slide112.xml"/></Relationships>
</file>

<file path=ppt/slides/_rels/slide61.xml.rels><?xml version="1.0" encoding="UTF-8" standalone="yes"?>
<Relationships xmlns="http://schemas.openxmlformats.org/package/2006/relationships"><Relationship Id="rId8" Type="http://schemas.openxmlformats.org/officeDocument/2006/relationships/slide" Target="slide112.xml"/><Relationship Id="rId3" Type="http://schemas.openxmlformats.org/officeDocument/2006/relationships/image" Target="../media/image18.jpeg"/><Relationship Id="rId7" Type="http://schemas.openxmlformats.org/officeDocument/2006/relationships/slide" Target="slide109.xml"/><Relationship Id="rId2" Type="http://schemas.openxmlformats.org/officeDocument/2006/relationships/notesSlide" Target="../notesSlides/notesSlide61.xml"/><Relationship Id="rId1" Type="http://schemas.openxmlformats.org/officeDocument/2006/relationships/slideLayout" Target="../slideLayouts/slideLayout2.xml"/><Relationship Id="rId6" Type="http://schemas.openxmlformats.org/officeDocument/2006/relationships/slide" Target="slide61.xml"/><Relationship Id="rId5" Type="http://schemas.openxmlformats.org/officeDocument/2006/relationships/slide" Target="slide5.xml"/><Relationship Id="rId10" Type="http://schemas.openxmlformats.org/officeDocument/2006/relationships/slide" Target="slide4.xml"/><Relationship Id="rId4" Type="http://schemas.openxmlformats.org/officeDocument/2006/relationships/slide" Target="slide62.xml"/><Relationship Id="rId9" Type="http://schemas.openxmlformats.org/officeDocument/2006/relationships/slide" Target="slide25.xml"/></Relationships>
</file>

<file path=ppt/slides/_rels/slide62.xml.rels><?xml version="1.0" encoding="UTF-8" standalone="yes"?>
<Relationships xmlns="http://schemas.openxmlformats.org/package/2006/relationships"><Relationship Id="rId8" Type="http://schemas.openxmlformats.org/officeDocument/2006/relationships/slide" Target="slide109.xml"/><Relationship Id="rId3" Type="http://schemas.openxmlformats.org/officeDocument/2006/relationships/image" Target="../media/image19.jpeg"/><Relationship Id="rId7" Type="http://schemas.openxmlformats.org/officeDocument/2006/relationships/slide" Target="slide5.xml"/><Relationship Id="rId12" Type="http://schemas.openxmlformats.org/officeDocument/2006/relationships/slide" Target="slide127.xml"/><Relationship Id="rId2" Type="http://schemas.openxmlformats.org/officeDocument/2006/relationships/notesSlide" Target="../notesSlides/notesSlide62.xml"/><Relationship Id="rId1" Type="http://schemas.openxmlformats.org/officeDocument/2006/relationships/slideLayout" Target="../slideLayouts/slideLayout2.xml"/><Relationship Id="rId6" Type="http://schemas.openxmlformats.org/officeDocument/2006/relationships/slide" Target="slide63.xml"/><Relationship Id="rId11" Type="http://schemas.openxmlformats.org/officeDocument/2006/relationships/slide" Target="slide4.xml"/><Relationship Id="rId5" Type="http://schemas.openxmlformats.org/officeDocument/2006/relationships/slide" Target="slide61.xml"/><Relationship Id="rId10" Type="http://schemas.openxmlformats.org/officeDocument/2006/relationships/slide" Target="slide25.xml"/><Relationship Id="rId4" Type="http://schemas.openxmlformats.org/officeDocument/2006/relationships/image" Target="../media/image18.jpeg"/><Relationship Id="rId9" Type="http://schemas.openxmlformats.org/officeDocument/2006/relationships/slide" Target="slide112.xml"/></Relationships>
</file>

<file path=ppt/slides/_rels/slide63.xml.rels><?xml version="1.0" encoding="UTF-8" standalone="yes"?>
<Relationships xmlns="http://schemas.openxmlformats.org/package/2006/relationships"><Relationship Id="rId8" Type="http://schemas.openxmlformats.org/officeDocument/2006/relationships/slide" Target="slide61.xml"/><Relationship Id="rId3" Type="http://schemas.openxmlformats.org/officeDocument/2006/relationships/image" Target="../media/image19.jpeg"/><Relationship Id="rId7" Type="http://schemas.openxmlformats.org/officeDocument/2006/relationships/slide" Target="slide5.xml"/><Relationship Id="rId12" Type="http://schemas.openxmlformats.org/officeDocument/2006/relationships/slide" Target="slide4.xml"/><Relationship Id="rId2" Type="http://schemas.openxmlformats.org/officeDocument/2006/relationships/notesSlide" Target="../notesSlides/notesSlide63.xml"/><Relationship Id="rId1" Type="http://schemas.openxmlformats.org/officeDocument/2006/relationships/slideLayout" Target="../slideLayouts/slideLayout2.xml"/><Relationship Id="rId6" Type="http://schemas.openxmlformats.org/officeDocument/2006/relationships/slide" Target="slide64.xml"/><Relationship Id="rId11" Type="http://schemas.openxmlformats.org/officeDocument/2006/relationships/slide" Target="slide25.xml"/><Relationship Id="rId5" Type="http://schemas.openxmlformats.org/officeDocument/2006/relationships/slide" Target="slide62.xml"/><Relationship Id="rId10" Type="http://schemas.openxmlformats.org/officeDocument/2006/relationships/slide" Target="slide112.xml"/><Relationship Id="rId4" Type="http://schemas.openxmlformats.org/officeDocument/2006/relationships/image" Target="../media/image18.jpeg"/><Relationship Id="rId9" Type="http://schemas.openxmlformats.org/officeDocument/2006/relationships/slide" Target="slide109.xml"/></Relationships>
</file>

<file path=ppt/slides/_rels/slide64.xml.rels><?xml version="1.0" encoding="UTF-8" standalone="yes"?>
<Relationships xmlns="http://schemas.openxmlformats.org/package/2006/relationships"><Relationship Id="rId8" Type="http://schemas.openxmlformats.org/officeDocument/2006/relationships/slide" Target="slide5.xml"/><Relationship Id="rId13" Type="http://schemas.openxmlformats.org/officeDocument/2006/relationships/image" Target="../media/image18.jpeg"/><Relationship Id="rId3" Type="http://schemas.openxmlformats.org/officeDocument/2006/relationships/image" Target="../media/image20.jpeg"/><Relationship Id="rId7" Type="http://schemas.openxmlformats.org/officeDocument/2006/relationships/slide" Target="slide65.xml"/><Relationship Id="rId12" Type="http://schemas.openxmlformats.org/officeDocument/2006/relationships/slide" Target="slide25.xml"/><Relationship Id="rId2" Type="http://schemas.openxmlformats.org/officeDocument/2006/relationships/notesSlide" Target="../notesSlides/notesSlide64.xml"/><Relationship Id="rId1" Type="http://schemas.openxmlformats.org/officeDocument/2006/relationships/slideLayout" Target="../slideLayouts/slideLayout2.xml"/><Relationship Id="rId6" Type="http://schemas.openxmlformats.org/officeDocument/2006/relationships/slide" Target="slide63.xml"/><Relationship Id="rId11" Type="http://schemas.openxmlformats.org/officeDocument/2006/relationships/slide" Target="slide112.xml"/><Relationship Id="rId5" Type="http://schemas.openxmlformats.org/officeDocument/2006/relationships/image" Target="../media/image22.jpeg"/><Relationship Id="rId10" Type="http://schemas.openxmlformats.org/officeDocument/2006/relationships/slide" Target="slide109.xml"/><Relationship Id="rId4" Type="http://schemas.openxmlformats.org/officeDocument/2006/relationships/image" Target="../media/image21.jpeg"/><Relationship Id="rId9" Type="http://schemas.openxmlformats.org/officeDocument/2006/relationships/slide" Target="slide61.xml"/><Relationship Id="rId14" Type="http://schemas.openxmlformats.org/officeDocument/2006/relationships/slide" Target="slide4.xml"/></Relationships>
</file>

<file path=ppt/slides/_rels/slide65.xml.rels><?xml version="1.0" encoding="UTF-8" standalone="yes"?>
<Relationships xmlns="http://schemas.openxmlformats.org/package/2006/relationships"><Relationship Id="rId8" Type="http://schemas.openxmlformats.org/officeDocument/2006/relationships/slide" Target="slide5.xml"/><Relationship Id="rId13" Type="http://schemas.openxmlformats.org/officeDocument/2006/relationships/slide" Target="slide4.xml"/><Relationship Id="rId3" Type="http://schemas.openxmlformats.org/officeDocument/2006/relationships/image" Target="../media/image20.jpeg"/><Relationship Id="rId7" Type="http://schemas.openxmlformats.org/officeDocument/2006/relationships/slide" Target="slide66.xml"/><Relationship Id="rId12" Type="http://schemas.openxmlformats.org/officeDocument/2006/relationships/slide" Target="slide25.xml"/><Relationship Id="rId2" Type="http://schemas.openxmlformats.org/officeDocument/2006/relationships/notesSlide" Target="../notesSlides/notesSlide65.xml"/><Relationship Id="rId1" Type="http://schemas.openxmlformats.org/officeDocument/2006/relationships/slideLayout" Target="../slideLayouts/slideLayout2.xml"/><Relationship Id="rId6" Type="http://schemas.openxmlformats.org/officeDocument/2006/relationships/slide" Target="slide64.xml"/><Relationship Id="rId11" Type="http://schemas.openxmlformats.org/officeDocument/2006/relationships/slide" Target="slide112.xml"/><Relationship Id="rId5" Type="http://schemas.openxmlformats.org/officeDocument/2006/relationships/image" Target="../media/image22.jpeg"/><Relationship Id="rId10" Type="http://schemas.openxmlformats.org/officeDocument/2006/relationships/slide" Target="slide109.xml"/><Relationship Id="rId4" Type="http://schemas.openxmlformats.org/officeDocument/2006/relationships/image" Target="../media/image21.jpeg"/><Relationship Id="rId9" Type="http://schemas.openxmlformats.org/officeDocument/2006/relationships/slide" Target="slide61.xml"/><Relationship Id="rId14" Type="http://schemas.openxmlformats.org/officeDocument/2006/relationships/image" Target="../media/image18.jpeg"/></Relationships>
</file>

<file path=ppt/slides/_rels/slide66.xml.rels><?xml version="1.0" encoding="UTF-8" standalone="yes"?>
<Relationships xmlns="http://schemas.openxmlformats.org/package/2006/relationships"><Relationship Id="rId8" Type="http://schemas.openxmlformats.org/officeDocument/2006/relationships/slide" Target="slide5.xml"/><Relationship Id="rId13" Type="http://schemas.openxmlformats.org/officeDocument/2006/relationships/slide" Target="slide4.xml"/><Relationship Id="rId3" Type="http://schemas.openxmlformats.org/officeDocument/2006/relationships/image" Target="../media/image20.jpeg"/><Relationship Id="rId7" Type="http://schemas.openxmlformats.org/officeDocument/2006/relationships/slide" Target="slide67.xml"/><Relationship Id="rId12" Type="http://schemas.openxmlformats.org/officeDocument/2006/relationships/slide" Target="slide25.xml"/><Relationship Id="rId2" Type="http://schemas.openxmlformats.org/officeDocument/2006/relationships/notesSlide" Target="../notesSlides/notesSlide66.xml"/><Relationship Id="rId1" Type="http://schemas.openxmlformats.org/officeDocument/2006/relationships/slideLayout" Target="../slideLayouts/slideLayout2.xml"/><Relationship Id="rId6" Type="http://schemas.openxmlformats.org/officeDocument/2006/relationships/slide" Target="slide65.xml"/><Relationship Id="rId11" Type="http://schemas.openxmlformats.org/officeDocument/2006/relationships/slide" Target="slide112.xml"/><Relationship Id="rId5" Type="http://schemas.openxmlformats.org/officeDocument/2006/relationships/image" Target="../media/image22.jpeg"/><Relationship Id="rId10" Type="http://schemas.openxmlformats.org/officeDocument/2006/relationships/slide" Target="slide109.xml"/><Relationship Id="rId4" Type="http://schemas.openxmlformats.org/officeDocument/2006/relationships/image" Target="../media/image21.jpeg"/><Relationship Id="rId9" Type="http://schemas.openxmlformats.org/officeDocument/2006/relationships/slide" Target="slide61.xml"/><Relationship Id="rId14" Type="http://schemas.openxmlformats.org/officeDocument/2006/relationships/image" Target="../media/image18.jpeg"/></Relationships>
</file>

<file path=ppt/slides/_rels/slide67.xml.rels><?xml version="1.0" encoding="UTF-8" standalone="yes"?>
<Relationships xmlns="http://schemas.openxmlformats.org/package/2006/relationships"><Relationship Id="rId8" Type="http://schemas.openxmlformats.org/officeDocument/2006/relationships/slide" Target="slide109.xml"/><Relationship Id="rId13" Type="http://schemas.openxmlformats.org/officeDocument/2006/relationships/image" Target="../media/image25.jpeg"/><Relationship Id="rId3" Type="http://schemas.openxmlformats.org/officeDocument/2006/relationships/image" Target="../media/image23.jpeg"/><Relationship Id="rId7" Type="http://schemas.openxmlformats.org/officeDocument/2006/relationships/slide" Target="slide61.xml"/><Relationship Id="rId12" Type="http://schemas.openxmlformats.org/officeDocument/2006/relationships/image" Target="../media/image24.jpeg"/><Relationship Id="rId2" Type="http://schemas.openxmlformats.org/officeDocument/2006/relationships/notesSlide" Target="../notesSlides/notesSlide67.xml"/><Relationship Id="rId1" Type="http://schemas.openxmlformats.org/officeDocument/2006/relationships/slideLayout" Target="../slideLayouts/slideLayout2.xml"/><Relationship Id="rId6" Type="http://schemas.openxmlformats.org/officeDocument/2006/relationships/slide" Target="slide5.xml"/><Relationship Id="rId11" Type="http://schemas.openxmlformats.org/officeDocument/2006/relationships/slide" Target="slide4.xml"/><Relationship Id="rId5" Type="http://schemas.openxmlformats.org/officeDocument/2006/relationships/slide" Target="slide68.xml"/><Relationship Id="rId10" Type="http://schemas.openxmlformats.org/officeDocument/2006/relationships/slide" Target="slide25.xml"/><Relationship Id="rId4" Type="http://schemas.openxmlformats.org/officeDocument/2006/relationships/slide" Target="slide66.xml"/><Relationship Id="rId9" Type="http://schemas.openxmlformats.org/officeDocument/2006/relationships/slide" Target="slide112.xml"/><Relationship Id="rId14" Type="http://schemas.openxmlformats.org/officeDocument/2006/relationships/image" Target="../media/image18.jpeg"/></Relationships>
</file>

<file path=ppt/slides/_rels/slide68.xml.rels><?xml version="1.0" encoding="UTF-8" standalone="yes"?>
<Relationships xmlns="http://schemas.openxmlformats.org/package/2006/relationships"><Relationship Id="rId8" Type="http://schemas.openxmlformats.org/officeDocument/2006/relationships/slide" Target="slide69.xml"/><Relationship Id="rId13" Type="http://schemas.openxmlformats.org/officeDocument/2006/relationships/slide" Target="slide4.xml"/><Relationship Id="rId3" Type="http://schemas.openxmlformats.org/officeDocument/2006/relationships/image" Target="../media/image23.jpeg"/><Relationship Id="rId7" Type="http://schemas.openxmlformats.org/officeDocument/2006/relationships/slide" Target="slide67.xml"/><Relationship Id="rId12" Type="http://schemas.openxmlformats.org/officeDocument/2006/relationships/slide" Target="slide25.xml"/><Relationship Id="rId2" Type="http://schemas.openxmlformats.org/officeDocument/2006/relationships/notesSlide" Target="../notesSlides/notesSlide68.xml"/><Relationship Id="rId1" Type="http://schemas.openxmlformats.org/officeDocument/2006/relationships/slideLayout" Target="../slideLayouts/slideLayout2.xml"/><Relationship Id="rId6" Type="http://schemas.openxmlformats.org/officeDocument/2006/relationships/image" Target="../media/image18.jpeg"/><Relationship Id="rId11" Type="http://schemas.openxmlformats.org/officeDocument/2006/relationships/slide" Target="slide112.xml"/><Relationship Id="rId5" Type="http://schemas.openxmlformats.org/officeDocument/2006/relationships/image" Target="../media/image25.jpeg"/><Relationship Id="rId10" Type="http://schemas.openxmlformats.org/officeDocument/2006/relationships/slide" Target="slide109.xml"/><Relationship Id="rId4" Type="http://schemas.openxmlformats.org/officeDocument/2006/relationships/image" Target="../media/image24.jpeg"/><Relationship Id="rId9" Type="http://schemas.openxmlformats.org/officeDocument/2006/relationships/slide" Target="slide61.xml"/><Relationship Id="rId14" Type="http://schemas.openxmlformats.org/officeDocument/2006/relationships/slide" Target="slide5.xml"/></Relationships>
</file>

<file path=ppt/slides/_rels/slide69.xml.rels><?xml version="1.0" encoding="UTF-8" standalone="yes"?>
<Relationships xmlns="http://schemas.openxmlformats.org/package/2006/relationships"><Relationship Id="rId8" Type="http://schemas.openxmlformats.org/officeDocument/2006/relationships/slide" Target="slide70.xml"/><Relationship Id="rId13" Type="http://schemas.openxmlformats.org/officeDocument/2006/relationships/slide" Target="slide25.xml"/><Relationship Id="rId3" Type="http://schemas.openxmlformats.org/officeDocument/2006/relationships/image" Target="../media/image26.jpeg"/><Relationship Id="rId7" Type="http://schemas.openxmlformats.org/officeDocument/2006/relationships/slide" Target="slide68.xml"/><Relationship Id="rId12" Type="http://schemas.openxmlformats.org/officeDocument/2006/relationships/slide" Target="slide112.xml"/><Relationship Id="rId2" Type="http://schemas.openxmlformats.org/officeDocument/2006/relationships/notesSlide" Target="../notesSlides/notesSlide69.xml"/><Relationship Id="rId1" Type="http://schemas.openxmlformats.org/officeDocument/2006/relationships/slideLayout" Target="../slideLayouts/slideLayout2.xml"/><Relationship Id="rId6" Type="http://schemas.openxmlformats.org/officeDocument/2006/relationships/image" Target="../media/image18.jpeg"/><Relationship Id="rId11" Type="http://schemas.openxmlformats.org/officeDocument/2006/relationships/slide" Target="slide109.xml"/><Relationship Id="rId5" Type="http://schemas.openxmlformats.org/officeDocument/2006/relationships/image" Target="../media/image28.jpeg"/><Relationship Id="rId10" Type="http://schemas.openxmlformats.org/officeDocument/2006/relationships/slide" Target="slide61.xml"/><Relationship Id="rId4" Type="http://schemas.openxmlformats.org/officeDocument/2006/relationships/image" Target="../media/image27.jpeg"/><Relationship Id="rId9" Type="http://schemas.openxmlformats.org/officeDocument/2006/relationships/slide" Target="slide5.xml"/><Relationship Id="rId14" Type="http://schemas.openxmlformats.org/officeDocument/2006/relationships/slide" Target="slide4.xml"/></Relationships>
</file>

<file path=ppt/slides/_rels/slide7.xml.rels><?xml version="1.0" encoding="UTF-8" standalone="yes"?>
<Relationships xmlns="http://schemas.openxmlformats.org/package/2006/relationships"><Relationship Id="rId8" Type="http://schemas.openxmlformats.org/officeDocument/2006/relationships/slide" Target="slide109.xml"/><Relationship Id="rId3" Type="http://schemas.openxmlformats.org/officeDocument/2006/relationships/slide" Target="slide6.xml"/><Relationship Id="rId7" Type="http://schemas.openxmlformats.org/officeDocument/2006/relationships/slide" Target="slide61.xml"/><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slide" Target="slide5.xml"/><Relationship Id="rId11" Type="http://schemas.openxmlformats.org/officeDocument/2006/relationships/slide" Target="slide4.xml"/><Relationship Id="rId5" Type="http://schemas.openxmlformats.org/officeDocument/2006/relationships/slide" Target="slide9.xml"/><Relationship Id="rId10" Type="http://schemas.openxmlformats.org/officeDocument/2006/relationships/slide" Target="slide25.xml"/><Relationship Id="rId4" Type="http://schemas.openxmlformats.org/officeDocument/2006/relationships/image" Target="../media/image8.jpeg"/><Relationship Id="rId9" Type="http://schemas.openxmlformats.org/officeDocument/2006/relationships/slide" Target="slide112.xml"/></Relationships>
</file>

<file path=ppt/slides/_rels/slide70.xml.rels><?xml version="1.0" encoding="UTF-8" standalone="yes"?>
<Relationships xmlns="http://schemas.openxmlformats.org/package/2006/relationships"><Relationship Id="rId8" Type="http://schemas.openxmlformats.org/officeDocument/2006/relationships/slide" Target="slide71.xml"/><Relationship Id="rId13" Type="http://schemas.openxmlformats.org/officeDocument/2006/relationships/slide" Target="slide25.xml"/><Relationship Id="rId3" Type="http://schemas.openxmlformats.org/officeDocument/2006/relationships/image" Target="../media/image26.jpeg"/><Relationship Id="rId7" Type="http://schemas.openxmlformats.org/officeDocument/2006/relationships/slide" Target="slide69.xml"/><Relationship Id="rId12" Type="http://schemas.openxmlformats.org/officeDocument/2006/relationships/slide" Target="slide112.xml"/><Relationship Id="rId2" Type="http://schemas.openxmlformats.org/officeDocument/2006/relationships/notesSlide" Target="../notesSlides/notesSlide70.xml"/><Relationship Id="rId1" Type="http://schemas.openxmlformats.org/officeDocument/2006/relationships/slideLayout" Target="../slideLayouts/slideLayout2.xml"/><Relationship Id="rId6" Type="http://schemas.openxmlformats.org/officeDocument/2006/relationships/image" Target="../media/image18.jpeg"/><Relationship Id="rId11" Type="http://schemas.openxmlformats.org/officeDocument/2006/relationships/slide" Target="slide109.xml"/><Relationship Id="rId5" Type="http://schemas.openxmlformats.org/officeDocument/2006/relationships/image" Target="../media/image28.jpeg"/><Relationship Id="rId10" Type="http://schemas.openxmlformats.org/officeDocument/2006/relationships/slide" Target="slide61.xml"/><Relationship Id="rId4" Type="http://schemas.openxmlformats.org/officeDocument/2006/relationships/image" Target="../media/image27.jpeg"/><Relationship Id="rId9" Type="http://schemas.openxmlformats.org/officeDocument/2006/relationships/slide" Target="slide5.xml"/><Relationship Id="rId14" Type="http://schemas.openxmlformats.org/officeDocument/2006/relationships/slide" Target="slide4.xml"/></Relationships>
</file>

<file path=ppt/slides/_rels/slide71.xml.rels><?xml version="1.0" encoding="UTF-8" standalone="yes"?>
<Relationships xmlns="http://schemas.openxmlformats.org/package/2006/relationships"><Relationship Id="rId8" Type="http://schemas.openxmlformats.org/officeDocument/2006/relationships/slide" Target="slide25.xml"/><Relationship Id="rId13" Type="http://schemas.openxmlformats.org/officeDocument/2006/relationships/chart" Target="../charts/chart1.xml"/><Relationship Id="rId3" Type="http://schemas.openxmlformats.org/officeDocument/2006/relationships/image" Target="../media/image18.jpeg"/><Relationship Id="rId7" Type="http://schemas.openxmlformats.org/officeDocument/2006/relationships/slide" Target="slide112.xml"/><Relationship Id="rId12" Type="http://schemas.openxmlformats.org/officeDocument/2006/relationships/slide" Target="slide70.xml"/><Relationship Id="rId2" Type="http://schemas.openxmlformats.org/officeDocument/2006/relationships/notesSlide" Target="../notesSlides/notesSlide71.xml"/><Relationship Id="rId1" Type="http://schemas.openxmlformats.org/officeDocument/2006/relationships/slideLayout" Target="../slideLayouts/slideLayout2.xml"/><Relationship Id="rId6" Type="http://schemas.openxmlformats.org/officeDocument/2006/relationships/slide" Target="slide109.xml"/><Relationship Id="rId11" Type="http://schemas.openxmlformats.org/officeDocument/2006/relationships/slide" Target="slide72.xml"/><Relationship Id="rId5" Type="http://schemas.openxmlformats.org/officeDocument/2006/relationships/slide" Target="slide61.xml"/><Relationship Id="rId10" Type="http://schemas.openxmlformats.org/officeDocument/2006/relationships/image" Target="../media/image29.wmf"/><Relationship Id="rId4" Type="http://schemas.openxmlformats.org/officeDocument/2006/relationships/slide" Target="slide5.xml"/><Relationship Id="rId9" Type="http://schemas.openxmlformats.org/officeDocument/2006/relationships/slide" Target="slide4.xml"/></Relationships>
</file>

<file path=ppt/slides/_rels/slide72.xml.rels><?xml version="1.0" encoding="UTF-8" standalone="yes"?>
<Relationships xmlns="http://schemas.openxmlformats.org/package/2006/relationships"><Relationship Id="rId8" Type="http://schemas.openxmlformats.org/officeDocument/2006/relationships/slide" Target="slide73.xml"/><Relationship Id="rId13" Type="http://schemas.openxmlformats.org/officeDocument/2006/relationships/slide" Target="slide25.xml"/><Relationship Id="rId3" Type="http://schemas.openxmlformats.org/officeDocument/2006/relationships/image" Target="../media/image26.jpeg"/><Relationship Id="rId7" Type="http://schemas.openxmlformats.org/officeDocument/2006/relationships/slide" Target="slide71.xml"/><Relationship Id="rId12" Type="http://schemas.openxmlformats.org/officeDocument/2006/relationships/slide" Target="slide112.xml"/><Relationship Id="rId2" Type="http://schemas.openxmlformats.org/officeDocument/2006/relationships/notesSlide" Target="../notesSlides/notesSlide72.xml"/><Relationship Id="rId1" Type="http://schemas.openxmlformats.org/officeDocument/2006/relationships/slideLayout" Target="../slideLayouts/slideLayout2.xml"/><Relationship Id="rId6" Type="http://schemas.openxmlformats.org/officeDocument/2006/relationships/image" Target="../media/image18.jpeg"/><Relationship Id="rId11" Type="http://schemas.openxmlformats.org/officeDocument/2006/relationships/slide" Target="slide109.xml"/><Relationship Id="rId5" Type="http://schemas.openxmlformats.org/officeDocument/2006/relationships/image" Target="../media/image28.jpeg"/><Relationship Id="rId10" Type="http://schemas.openxmlformats.org/officeDocument/2006/relationships/slide" Target="slide61.xml"/><Relationship Id="rId4" Type="http://schemas.openxmlformats.org/officeDocument/2006/relationships/image" Target="../media/image27.jpeg"/><Relationship Id="rId9" Type="http://schemas.openxmlformats.org/officeDocument/2006/relationships/slide" Target="slide5.xml"/><Relationship Id="rId14" Type="http://schemas.openxmlformats.org/officeDocument/2006/relationships/slide" Target="slide4.xml"/></Relationships>
</file>

<file path=ppt/slides/_rels/slide73.xml.rels><?xml version="1.0" encoding="UTF-8" standalone="yes"?>
<Relationships xmlns="http://schemas.openxmlformats.org/package/2006/relationships"><Relationship Id="rId8" Type="http://schemas.openxmlformats.org/officeDocument/2006/relationships/slide" Target="slide109.xml"/><Relationship Id="rId13" Type="http://schemas.openxmlformats.org/officeDocument/2006/relationships/slide" Target="slide74.xml"/><Relationship Id="rId3" Type="http://schemas.openxmlformats.org/officeDocument/2006/relationships/image" Target="../media/image18.jpeg"/><Relationship Id="rId7" Type="http://schemas.openxmlformats.org/officeDocument/2006/relationships/slide" Target="slide61.xml"/><Relationship Id="rId12" Type="http://schemas.openxmlformats.org/officeDocument/2006/relationships/chart" Target="../charts/chart2.xml"/><Relationship Id="rId2" Type="http://schemas.openxmlformats.org/officeDocument/2006/relationships/notesSlide" Target="../notesSlides/notesSlide73.xml"/><Relationship Id="rId1" Type="http://schemas.openxmlformats.org/officeDocument/2006/relationships/slideLayout" Target="../slideLayouts/slideLayout2.xml"/><Relationship Id="rId6" Type="http://schemas.openxmlformats.org/officeDocument/2006/relationships/slide" Target="slide5.xml"/><Relationship Id="rId11" Type="http://schemas.openxmlformats.org/officeDocument/2006/relationships/slide" Target="slide4.xml"/><Relationship Id="rId5" Type="http://schemas.openxmlformats.org/officeDocument/2006/relationships/slide" Target="slide76.xml"/><Relationship Id="rId10" Type="http://schemas.openxmlformats.org/officeDocument/2006/relationships/slide" Target="slide25.xml"/><Relationship Id="rId4" Type="http://schemas.openxmlformats.org/officeDocument/2006/relationships/slide" Target="slide72.xml"/><Relationship Id="rId9" Type="http://schemas.openxmlformats.org/officeDocument/2006/relationships/slide" Target="slide112.xml"/></Relationships>
</file>

<file path=ppt/slides/_rels/slide74.xml.rels><?xml version="1.0" encoding="UTF-8" standalone="yes"?>
<Relationships xmlns="http://schemas.openxmlformats.org/package/2006/relationships"><Relationship Id="rId8" Type="http://schemas.openxmlformats.org/officeDocument/2006/relationships/slide" Target="slide109.xml"/><Relationship Id="rId13" Type="http://schemas.openxmlformats.org/officeDocument/2006/relationships/slide" Target="slide75.xml"/><Relationship Id="rId3" Type="http://schemas.openxmlformats.org/officeDocument/2006/relationships/image" Target="../media/image18.jpeg"/><Relationship Id="rId7" Type="http://schemas.openxmlformats.org/officeDocument/2006/relationships/slide" Target="slide61.xml"/><Relationship Id="rId12" Type="http://schemas.openxmlformats.org/officeDocument/2006/relationships/chart" Target="../charts/chart3.xml"/><Relationship Id="rId2" Type="http://schemas.openxmlformats.org/officeDocument/2006/relationships/notesSlide" Target="../notesSlides/notesSlide74.xml"/><Relationship Id="rId1" Type="http://schemas.openxmlformats.org/officeDocument/2006/relationships/slideLayout" Target="../slideLayouts/slideLayout2.xml"/><Relationship Id="rId6" Type="http://schemas.openxmlformats.org/officeDocument/2006/relationships/slide" Target="slide5.xml"/><Relationship Id="rId11" Type="http://schemas.openxmlformats.org/officeDocument/2006/relationships/slide" Target="slide4.xml"/><Relationship Id="rId5" Type="http://schemas.openxmlformats.org/officeDocument/2006/relationships/slide" Target="slide76.xml"/><Relationship Id="rId10" Type="http://schemas.openxmlformats.org/officeDocument/2006/relationships/slide" Target="slide25.xml"/><Relationship Id="rId4" Type="http://schemas.openxmlformats.org/officeDocument/2006/relationships/slide" Target="slide72.xml"/><Relationship Id="rId9" Type="http://schemas.openxmlformats.org/officeDocument/2006/relationships/slide" Target="slide112.xml"/></Relationships>
</file>

<file path=ppt/slides/_rels/slide75.xml.rels><?xml version="1.0" encoding="UTF-8" standalone="yes"?>
<Relationships xmlns="http://schemas.openxmlformats.org/package/2006/relationships"><Relationship Id="rId8" Type="http://schemas.openxmlformats.org/officeDocument/2006/relationships/slide" Target="slide109.xml"/><Relationship Id="rId13" Type="http://schemas.openxmlformats.org/officeDocument/2006/relationships/slide" Target="slide74.xml"/><Relationship Id="rId3" Type="http://schemas.openxmlformats.org/officeDocument/2006/relationships/image" Target="../media/image18.jpeg"/><Relationship Id="rId7" Type="http://schemas.openxmlformats.org/officeDocument/2006/relationships/slide" Target="slide61.xml"/><Relationship Id="rId12" Type="http://schemas.openxmlformats.org/officeDocument/2006/relationships/chart" Target="../charts/chart4.xml"/><Relationship Id="rId2" Type="http://schemas.openxmlformats.org/officeDocument/2006/relationships/notesSlide" Target="../notesSlides/notesSlide75.xml"/><Relationship Id="rId1" Type="http://schemas.openxmlformats.org/officeDocument/2006/relationships/slideLayout" Target="../slideLayouts/slideLayout2.xml"/><Relationship Id="rId6" Type="http://schemas.openxmlformats.org/officeDocument/2006/relationships/slide" Target="slide5.xml"/><Relationship Id="rId11" Type="http://schemas.openxmlformats.org/officeDocument/2006/relationships/slide" Target="slide4.xml"/><Relationship Id="rId5" Type="http://schemas.openxmlformats.org/officeDocument/2006/relationships/slide" Target="slide76.xml"/><Relationship Id="rId10" Type="http://schemas.openxmlformats.org/officeDocument/2006/relationships/slide" Target="slide25.xml"/><Relationship Id="rId4" Type="http://schemas.openxmlformats.org/officeDocument/2006/relationships/slide" Target="slide72.xml"/><Relationship Id="rId9" Type="http://schemas.openxmlformats.org/officeDocument/2006/relationships/slide" Target="slide112.xml"/></Relationships>
</file>

<file path=ppt/slides/_rels/slide76.xml.rels><?xml version="1.0" encoding="UTF-8" standalone="yes"?>
<Relationships xmlns="http://schemas.openxmlformats.org/package/2006/relationships"><Relationship Id="rId8" Type="http://schemas.openxmlformats.org/officeDocument/2006/relationships/slide" Target="slide109.xml"/><Relationship Id="rId13" Type="http://schemas.openxmlformats.org/officeDocument/2006/relationships/slide" Target="slide77.xml"/><Relationship Id="rId3" Type="http://schemas.openxmlformats.org/officeDocument/2006/relationships/image" Target="../media/image18.jpeg"/><Relationship Id="rId7" Type="http://schemas.openxmlformats.org/officeDocument/2006/relationships/slide" Target="slide61.xml"/><Relationship Id="rId12" Type="http://schemas.openxmlformats.org/officeDocument/2006/relationships/chart" Target="../charts/chart5.xml"/><Relationship Id="rId2" Type="http://schemas.openxmlformats.org/officeDocument/2006/relationships/notesSlide" Target="../notesSlides/notesSlide76.xml"/><Relationship Id="rId1" Type="http://schemas.openxmlformats.org/officeDocument/2006/relationships/slideLayout" Target="../slideLayouts/slideLayout2.xml"/><Relationship Id="rId6" Type="http://schemas.openxmlformats.org/officeDocument/2006/relationships/slide" Target="slide5.xml"/><Relationship Id="rId11" Type="http://schemas.openxmlformats.org/officeDocument/2006/relationships/slide" Target="slide4.xml"/><Relationship Id="rId5" Type="http://schemas.openxmlformats.org/officeDocument/2006/relationships/slide" Target="slide79.xml"/><Relationship Id="rId10" Type="http://schemas.openxmlformats.org/officeDocument/2006/relationships/slide" Target="slide25.xml"/><Relationship Id="rId4" Type="http://schemas.openxmlformats.org/officeDocument/2006/relationships/slide" Target="slide73.xml"/><Relationship Id="rId9" Type="http://schemas.openxmlformats.org/officeDocument/2006/relationships/slide" Target="slide112.xml"/></Relationships>
</file>

<file path=ppt/slides/_rels/slide77.xml.rels><?xml version="1.0" encoding="UTF-8" standalone="yes"?>
<Relationships xmlns="http://schemas.openxmlformats.org/package/2006/relationships"><Relationship Id="rId8" Type="http://schemas.openxmlformats.org/officeDocument/2006/relationships/slide" Target="slide109.xml"/><Relationship Id="rId13" Type="http://schemas.openxmlformats.org/officeDocument/2006/relationships/slide" Target="slide78.xml"/><Relationship Id="rId3" Type="http://schemas.openxmlformats.org/officeDocument/2006/relationships/image" Target="../media/image18.jpeg"/><Relationship Id="rId7" Type="http://schemas.openxmlformats.org/officeDocument/2006/relationships/slide" Target="slide61.xml"/><Relationship Id="rId12" Type="http://schemas.openxmlformats.org/officeDocument/2006/relationships/chart" Target="../charts/chart6.xml"/><Relationship Id="rId2" Type="http://schemas.openxmlformats.org/officeDocument/2006/relationships/notesSlide" Target="../notesSlides/notesSlide77.xml"/><Relationship Id="rId1" Type="http://schemas.openxmlformats.org/officeDocument/2006/relationships/slideLayout" Target="../slideLayouts/slideLayout2.xml"/><Relationship Id="rId6" Type="http://schemas.openxmlformats.org/officeDocument/2006/relationships/slide" Target="slide5.xml"/><Relationship Id="rId11" Type="http://schemas.openxmlformats.org/officeDocument/2006/relationships/slide" Target="slide4.xml"/><Relationship Id="rId5" Type="http://schemas.openxmlformats.org/officeDocument/2006/relationships/slide" Target="slide79.xml"/><Relationship Id="rId10" Type="http://schemas.openxmlformats.org/officeDocument/2006/relationships/slide" Target="slide25.xml"/><Relationship Id="rId4" Type="http://schemas.openxmlformats.org/officeDocument/2006/relationships/slide" Target="slide73.xml"/><Relationship Id="rId9" Type="http://schemas.openxmlformats.org/officeDocument/2006/relationships/slide" Target="slide112.xml"/></Relationships>
</file>

<file path=ppt/slides/_rels/slide78.xml.rels><?xml version="1.0" encoding="UTF-8" standalone="yes"?>
<Relationships xmlns="http://schemas.openxmlformats.org/package/2006/relationships"><Relationship Id="rId8" Type="http://schemas.openxmlformats.org/officeDocument/2006/relationships/slide" Target="slide109.xml"/><Relationship Id="rId13" Type="http://schemas.openxmlformats.org/officeDocument/2006/relationships/slide" Target="slide77.xml"/><Relationship Id="rId3" Type="http://schemas.openxmlformats.org/officeDocument/2006/relationships/image" Target="../media/image18.jpeg"/><Relationship Id="rId7" Type="http://schemas.openxmlformats.org/officeDocument/2006/relationships/slide" Target="slide61.xml"/><Relationship Id="rId12" Type="http://schemas.openxmlformats.org/officeDocument/2006/relationships/chart" Target="../charts/chart7.xml"/><Relationship Id="rId2" Type="http://schemas.openxmlformats.org/officeDocument/2006/relationships/notesSlide" Target="../notesSlides/notesSlide78.xml"/><Relationship Id="rId1" Type="http://schemas.openxmlformats.org/officeDocument/2006/relationships/slideLayout" Target="../slideLayouts/slideLayout2.xml"/><Relationship Id="rId6" Type="http://schemas.openxmlformats.org/officeDocument/2006/relationships/slide" Target="slide5.xml"/><Relationship Id="rId11" Type="http://schemas.openxmlformats.org/officeDocument/2006/relationships/slide" Target="slide4.xml"/><Relationship Id="rId5" Type="http://schemas.openxmlformats.org/officeDocument/2006/relationships/slide" Target="slide79.xml"/><Relationship Id="rId10" Type="http://schemas.openxmlformats.org/officeDocument/2006/relationships/slide" Target="slide25.xml"/><Relationship Id="rId4" Type="http://schemas.openxmlformats.org/officeDocument/2006/relationships/slide" Target="slide73.xml"/><Relationship Id="rId9" Type="http://schemas.openxmlformats.org/officeDocument/2006/relationships/slide" Target="slide112.xml"/></Relationships>
</file>

<file path=ppt/slides/_rels/slide79.xml.rels><?xml version="1.0" encoding="UTF-8" standalone="yes"?>
<Relationships xmlns="http://schemas.openxmlformats.org/package/2006/relationships"><Relationship Id="rId8" Type="http://schemas.openxmlformats.org/officeDocument/2006/relationships/slide" Target="slide112.xml"/><Relationship Id="rId13" Type="http://schemas.openxmlformats.org/officeDocument/2006/relationships/chart" Target="../charts/chart10.xml"/><Relationship Id="rId3" Type="http://schemas.openxmlformats.org/officeDocument/2006/relationships/chart" Target="../charts/chart8.xml"/><Relationship Id="rId7" Type="http://schemas.openxmlformats.org/officeDocument/2006/relationships/slide" Target="slide25.xml"/><Relationship Id="rId12" Type="http://schemas.openxmlformats.org/officeDocument/2006/relationships/slide" Target="slide5.xml"/><Relationship Id="rId2" Type="http://schemas.openxmlformats.org/officeDocument/2006/relationships/notesSlide" Target="../notesSlides/notesSlide79.xml"/><Relationship Id="rId1" Type="http://schemas.openxmlformats.org/officeDocument/2006/relationships/slideLayout" Target="../slideLayouts/slideLayout2.xml"/><Relationship Id="rId6" Type="http://schemas.openxmlformats.org/officeDocument/2006/relationships/slide" Target="slide4.xml"/><Relationship Id="rId11" Type="http://schemas.openxmlformats.org/officeDocument/2006/relationships/chart" Target="../charts/chart9.xml"/><Relationship Id="rId5" Type="http://schemas.openxmlformats.org/officeDocument/2006/relationships/slide" Target="slide76.xml"/><Relationship Id="rId15" Type="http://schemas.openxmlformats.org/officeDocument/2006/relationships/slide" Target="slide80.xml"/><Relationship Id="rId10" Type="http://schemas.openxmlformats.org/officeDocument/2006/relationships/slide" Target="slide61.xml"/><Relationship Id="rId4" Type="http://schemas.openxmlformats.org/officeDocument/2006/relationships/image" Target="../media/image18.jpeg"/><Relationship Id="rId9" Type="http://schemas.openxmlformats.org/officeDocument/2006/relationships/slide" Target="slide109.xml"/><Relationship Id="rId14" Type="http://schemas.openxmlformats.org/officeDocument/2006/relationships/slide" Target="slide82.xml"/></Relationships>
</file>

<file path=ppt/slides/_rels/slide8.xml.rels><?xml version="1.0" encoding="UTF-8" standalone="yes"?>
<Relationships xmlns="http://schemas.openxmlformats.org/package/2006/relationships"><Relationship Id="rId8" Type="http://schemas.openxmlformats.org/officeDocument/2006/relationships/slide" Target="slide109.xml"/><Relationship Id="rId3" Type="http://schemas.openxmlformats.org/officeDocument/2006/relationships/slide" Target="slide6.xml"/><Relationship Id="rId7" Type="http://schemas.openxmlformats.org/officeDocument/2006/relationships/slide" Target="slide61.xml"/><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slide" Target="slide5.xml"/><Relationship Id="rId11" Type="http://schemas.openxmlformats.org/officeDocument/2006/relationships/slide" Target="slide4.xml"/><Relationship Id="rId5" Type="http://schemas.openxmlformats.org/officeDocument/2006/relationships/slide" Target="slide9.xml"/><Relationship Id="rId10" Type="http://schemas.openxmlformats.org/officeDocument/2006/relationships/slide" Target="slide25.xml"/><Relationship Id="rId4" Type="http://schemas.openxmlformats.org/officeDocument/2006/relationships/image" Target="../media/image8.jpeg"/><Relationship Id="rId9" Type="http://schemas.openxmlformats.org/officeDocument/2006/relationships/slide" Target="slide112.xml"/></Relationships>
</file>

<file path=ppt/slides/_rels/slide80.xml.rels><?xml version="1.0" encoding="UTF-8" standalone="yes"?>
<Relationships xmlns="http://schemas.openxmlformats.org/package/2006/relationships"><Relationship Id="rId8" Type="http://schemas.openxmlformats.org/officeDocument/2006/relationships/slide" Target="slide112.xml"/><Relationship Id="rId13" Type="http://schemas.openxmlformats.org/officeDocument/2006/relationships/chart" Target="../charts/chart13.xml"/><Relationship Id="rId3" Type="http://schemas.openxmlformats.org/officeDocument/2006/relationships/chart" Target="../charts/chart11.xml"/><Relationship Id="rId7" Type="http://schemas.openxmlformats.org/officeDocument/2006/relationships/slide" Target="slide25.xml"/><Relationship Id="rId12" Type="http://schemas.openxmlformats.org/officeDocument/2006/relationships/slide" Target="slide5.xml"/><Relationship Id="rId2" Type="http://schemas.openxmlformats.org/officeDocument/2006/relationships/notesSlide" Target="../notesSlides/notesSlide80.xml"/><Relationship Id="rId1" Type="http://schemas.openxmlformats.org/officeDocument/2006/relationships/slideLayout" Target="../slideLayouts/slideLayout2.xml"/><Relationship Id="rId6" Type="http://schemas.openxmlformats.org/officeDocument/2006/relationships/slide" Target="slide4.xml"/><Relationship Id="rId11" Type="http://schemas.openxmlformats.org/officeDocument/2006/relationships/chart" Target="../charts/chart12.xml"/><Relationship Id="rId5" Type="http://schemas.openxmlformats.org/officeDocument/2006/relationships/slide" Target="slide76.xml"/><Relationship Id="rId15" Type="http://schemas.openxmlformats.org/officeDocument/2006/relationships/slide" Target="slide82.xml"/><Relationship Id="rId10" Type="http://schemas.openxmlformats.org/officeDocument/2006/relationships/slide" Target="slide61.xml"/><Relationship Id="rId4" Type="http://schemas.openxmlformats.org/officeDocument/2006/relationships/image" Target="../media/image18.jpeg"/><Relationship Id="rId9" Type="http://schemas.openxmlformats.org/officeDocument/2006/relationships/slide" Target="slide109.xml"/><Relationship Id="rId14" Type="http://schemas.openxmlformats.org/officeDocument/2006/relationships/slide" Target="slide81.xml"/></Relationships>
</file>

<file path=ppt/slides/_rels/slide81.xml.rels><?xml version="1.0" encoding="UTF-8" standalone="yes"?>
<Relationships xmlns="http://schemas.openxmlformats.org/package/2006/relationships"><Relationship Id="rId8" Type="http://schemas.openxmlformats.org/officeDocument/2006/relationships/slide" Target="slide112.xml"/><Relationship Id="rId13" Type="http://schemas.openxmlformats.org/officeDocument/2006/relationships/chart" Target="../charts/chart16.xml"/><Relationship Id="rId3" Type="http://schemas.openxmlformats.org/officeDocument/2006/relationships/chart" Target="../charts/chart14.xml"/><Relationship Id="rId7" Type="http://schemas.openxmlformats.org/officeDocument/2006/relationships/slide" Target="slide25.xml"/><Relationship Id="rId12" Type="http://schemas.openxmlformats.org/officeDocument/2006/relationships/slide" Target="slide5.xml"/><Relationship Id="rId2" Type="http://schemas.openxmlformats.org/officeDocument/2006/relationships/notesSlide" Target="../notesSlides/notesSlide81.xml"/><Relationship Id="rId1" Type="http://schemas.openxmlformats.org/officeDocument/2006/relationships/slideLayout" Target="../slideLayouts/slideLayout2.xml"/><Relationship Id="rId6" Type="http://schemas.openxmlformats.org/officeDocument/2006/relationships/slide" Target="slide4.xml"/><Relationship Id="rId11" Type="http://schemas.openxmlformats.org/officeDocument/2006/relationships/chart" Target="../charts/chart15.xml"/><Relationship Id="rId5" Type="http://schemas.openxmlformats.org/officeDocument/2006/relationships/slide" Target="slide76.xml"/><Relationship Id="rId15" Type="http://schemas.openxmlformats.org/officeDocument/2006/relationships/slide" Target="slide82.xml"/><Relationship Id="rId10" Type="http://schemas.openxmlformats.org/officeDocument/2006/relationships/slide" Target="slide61.xml"/><Relationship Id="rId4" Type="http://schemas.openxmlformats.org/officeDocument/2006/relationships/image" Target="../media/image18.jpeg"/><Relationship Id="rId9" Type="http://schemas.openxmlformats.org/officeDocument/2006/relationships/slide" Target="slide109.xml"/><Relationship Id="rId14" Type="http://schemas.openxmlformats.org/officeDocument/2006/relationships/slide" Target="slide80.xml"/></Relationships>
</file>

<file path=ppt/slides/_rels/slide82.xml.rels><?xml version="1.0" encoding="UTF-8" standalone="yes"?>
<Relationships xmlns="http://schemas.openxmlformats.org/package/2006/relationships"><Relationship Id="rId8" Type="http://schemas.openxmlformats.org/officeDocument/2006/relationships/slide" Target="slide109.xml"/><Relationship Id="rId3" Type="http://schemas.openxmlformats.org/officeDocument/2006/relationships/image" Target="../media/image18.jpeg"/><Relationship Id="rId7" Type="http://schemas.openxmlformats.org/officeDocument/2006/relationships/slide" Target="slide61.xml"/><Relationship Id="rId12" Type="http://schemas.openxmlformats.org/officeDocument/2006/relationships/chart" Target="../charts/chart17.xml"/><Relationship Id="rId2" Type="http://schemas.openxmlformats.org/officeDocument/2006/relationships/notesSlide" Target="../notesSlides/notesSlide82.xml"/><Relationship Id="rId1" Type="http://schemas.openxmlformats.org/officeDocument/2006/relationships/slideLayout" Target="../slideLayouts/slideLayout7.xml"/><Relationship Id="rId6" Type="http://schemas.openxmlformats.org/officeDocument/2006/relationships/slide" Target="slide5.xml"/><Relationship Id="rId11" Type="http://schemas.openxmlformats.org/officeDocument/2006/relationships/slide" Target="slide4.xml"/><Relationship Id="rId5" Type="http://schemas.openxmlformats.org/officeDocument/2006/relationships/slide" Target="slide83.xml"/><Relationship Id="rId10" Type="http://schemas.openxmlformats.org/officeDocument/2006/relationships/slide" Target="slide25.xml"/><Relationship Id="rId4" Type="http://schemas.openxmlformats.org/officeDocument/2006/relationships/slide" Target="slide79.xml"/><Relationship Id="rId9" Type="http://schemas.openxmlformats.org/officeDocument/2006/relationships/slide" Target="slide112.xml"/></Relationships>
</file>

<file path=ppt/slides/_rels/slide83.xml.rels><?xml version="1.0" encoding="UTF-8" standalone="yes"?>
<Relationships xmlns="http://schemas.openxmlformats.org/package/2006/relationships"><Relationship Id="rId8" Type="http://schemas.openxmlformats.org/officeDocument/2006/relationships/slide" Target="slide109.xml"/><Relationship Id="rId13" Type="http://schemas.openxmlformats.org/officeDocument/2006/relationships/slide" Target="slide86.xml"/><Relationship Id="rId3" Type="http://schemas.openxmlformats.org/officeDocument/2006/relationships/image" Target="../media/image30.jpeg"/><Relationship Id="rId7" Type="http://schemas.openxmlformats.org/officeDocument/2006/relationships/slide" Target="slide61.xml"/><Relationship Id="rId12" Type="http://schemas.openxmlformats.org/officeDocument/2006/relationships/slide" Target="slide84.xml"/><Relationship Id="rId2" Type="http://schemas.openxmlformats.org/officeDocument/2006/relationships/notesSlide" Target="../notesSlides/notesSlide83.xml"/><Relationship Id="rId1" Type="http://schemas.openxmlformats.org/officeDocument/2006/relationships/slideLayout" Target="../slideLayouts/slideLayout2.xml"/><Relationship Id="rId6" Type="http://schemas.openxmlformats.org/officeDocument/2006/relationships/slide" Target="slide5.xml"/><Relationship Id="rId11" Type="http://schemas.openxmlformats.org/officeDocument/2006/relationships/slide" Target="slide4.xml"/><Relationship Id="rId5" Type="http://schemas.openxmlformats.org/officeDocument/2006/relationships/slide" Target="slide82.xml"/><Relationship Id="rId10" Type="http://schemas.openxmlformats.org/officeDocument/2006/relationships/slide" Target="slide25.xml"/><Relationship Id="rId4" Type="http://schemas.openxmlformats.org/officeDocument/2006/relationships/image" Target="../media/image18.jpeg"/><Relationship Id="rId9" Type="http://schemas.openxmlformats.org/officeDocument/2006/relationships/slide" Target="slide112.xml"/></Relationships>
</file>

<file path=ppt/slides/_rels/slide84.xml.rels><?xml version="1.0" encoding="UTF-8" standalone="yes"?>
<Relationships xmlns="http://schemas.openxmlformats.org/package/2006/relationships"><Relationship Id="rId8" Type="http://schemas.openxmlformats.org/officeDocument/2006/relationships/slide" Target="slide109.xml"/><Relationship Id="rId3" Type="http://schemas.openxmlformats.org/officeDocument/2006/relationships/image" Target="../media/image30.jpeg"/><Relationship Id="rId7" Type="http://schemas.openxmlformats.org/officeDocument/2006/relationships/slide" Target="slide61.xml"/><Relationship Id="rId12" Type="http://schemas.openxmlformats.org/officeDocument/2006/relationships/slide" Target="slide85.xml"/><Relationship Id="rId2" Type="http://schemas.openxmlformats.org/officeDocument/2006/relationships/notesSlide" Target="../notesSlides/notesSlide84.xml"/><Relationship Id="rId1" Type="http://schemas.openxmlformats.org/officeDocument/2006/relationships/slideLayout" Target="../slideLayouts/slideLayout2.xml"/><Relationship Id="rId6" Type="http://schemas.openxmlformats.org/officeDocument/2006/relationships/slide" Target="slide5.xml"/><Relationship Id="rId11" Type="http://schemas.openxmlformats.org/officeDocument/2006/relationships/slide" Target="slide4.xml"/><Relationship Id="rId5" Type="http://schemas.openxmlformats.org/officeDocument/2006/relationships/slide" Target="slide82.xml"/><Relationship Id="rId10" Type="http://schemas.openxmlformats.org/officeDocument/2006/relationships/slide" Target="slide25.xml"/><Relationship Id="rId4" Type="http://schemas.openxmlformats.org/officeDocument/2006/relationships/image" Target="../media/image18.jpeg"/><Relationship Id="rId9" Type="http://schemas.openxmlformats.org/officeDocument/2006/relationships/slide" Target="slide112.xml"/></Relationships>
</file>

<file path=ppt/slides/_rels/slide85.xml.rels><?xml version="1.0" encoding="UTF-8" standalone="yes"?>
<Relationships xmlns="http://schemas.openxmlformats.org/package/2006/relationships"><Relationship Id="rId8" Type="http://schemas.openxmlformats.org/officeDocument/2006/relationships/slide" Target="slide61.xml"/><Relationship Id="rId3" Type="http://schemas.openxmlformats.org/officeDocument/2006/relationships/image" Target="../media/image30.jpeg"/><Relationship Id="rId7" Type="http://schemas.openxmlformats.org/officeDocument/2006/relationships/slide" Target="slide5.xml"/><Relationship Id="rId12" Type="http://schemas.openxmlformats.org/officeDocument/2006/relationships/slide" Target="slide4.xml"/><Relationship Id="rId2" Type="http://schemas.openxmlformats.org/officeDocument/2006/relationships/notesSlide" Target="../notesSlides/notesSlide85.xml"/><Relationship Id="rId1" Type="http://schemas.openxmlformats.org/officeDocument/2006/relationships/slideLayout" Target="../slideLayouts/slideLayout2.xml"/><Relationship Id="rId6" Type="http://schemas.openxmlformats.org/officeDocument/2006/relationships/slide" Target="slide88.xml"/><Relationship Id="rId11" Type="http://schemas.openxmlformats.org/officeDocument/2006/relationships/slide" Target="slide25.xml"/><Relationship Id="rId5" Type="http://schemas.openxmlformats.org/officeDocument/2006/relationships/slide" Target="slide82.xml"/><Relationship Id="rId10" Type="http://schemas.openxmlformats.org/officeDocument/2006/relationships/slide" Target="slide112.xml"/><Relationship Id="rId4" Type="http://schemas.openxmlformats.org/officeDocument/2006/relationships/image" Target="../media/image18.jpeg"/><Relationship Id="rId9" Type="http://schemas.openxmlformats.org/officeDocument/2006/relationships/slide" Target="slide109.xml"/></Relationships>
</file>

<file path=ppt/slides/_rels/slide86.xml.rels><?xml version="1.0" encoding="UTF-8" standalone="yes"?>
<Relationships xmlns="http://schemas.openxmlformats.org/package/2006/relationships"><Relationship Id="rId8" Type="http://schemas.openxmlformats.org/officeDocument/2006/relationships/slide" Target="slide109.xml"/><Relationship Id="rId3" Type="http://schemas.openxmlformats.org/officeDocument/2006/relationships/image" Target="../media/image30.jpeg"/><Relationship Id="rId7" Type="http://schemas.openxmlformats.org/officeDocument/2006/relationships/slide" Target="slide61.xml"/><Relationship Id="rId12" Type="http://schemas.openxmlformats.org/officeDocument/2006/relationships/slide" Target="slide87.xml"/><Relationship Id="rId2" Type="http://schemas.openxmlformats.org/officeDocument/2006/relationships/notesSlide" Target="../notesSlides/notesSlide86.xml"/><Relationship Id="rId1" Type="http://schemas.openxmlformats.org/officeDocument/2006/relationships/slideLayout" Target="../slideLayouts/slideLayout2.xml"/><Relationship Id="rId6" Type="http://schemas.openxmlformats.org/officeDocument/2006/relationships/slide" Target="slide5.xml"/><Relationship Id="rId11" Type="http://schemas.openxmlformats.org/officeDocument/2006/relationships/slide" Target="slide4.xml"/><Relationship Id="rId5" Type="http://schemas.openxmlformats.org/officeDocument/2006/relationships/slide" Target="slide82.xml"/><Relationship Id="rId10" Type="http://schemas.openxmlformats.org/officeDocument/2006/relationships/slide" Target="slide25.xml"/><Relationship Id="rId4" Type="http://schemas.openxmlformats.org/officeDocument/2006/relationships/image" Target="../media/image18.jpeg"/><Relationship Id="rId9" Type="http://schemas.openxmlformats.org/officeDocument/2006/relationships/slide" Target="slide112.xml"/></Relationships>
</file>

<file path=ppt/slides/_rels/slide87.xml.rels><?xml version="1.0" encoding="UTF-8" standalone="yes"?>
<Relationships xmlns="http://schemas.openxmlformats.org/package/2006/relationships"><Relationship Id="rId8" Type="http://schemas.openxmlformats.org/officeDocument/2006/relationships/slide" Target="slide61.xml"/><Relationship Id="rId3" Type="http://schemas.openxmlformats.org/officeDocument/2006/relationships/image" Target="../media/image30.jpeg"/><Relationship Id="rId7" Type="http://schemas.openxmlformats.org/officeDocument/2006/relationships/slide" Target="slide5.xml"/><Relationship Id="rId12" Type="http://schemas.openxmlformats.org/officeDocument/2006/relationships/slide" Target="slide4.xml"/><Relationship Id="rId2" Type="http://schemas.openxmlformats.org/officeDocument/2006/relationships/notesSlide" Target="../notesSlides/notesSlide87.xml"/><Relationship Id="rId1" Type="http://schemas.openxmlformats.org/officeDocument/2006/relationships/slideLayout" Target="../slideLayouts/slideLayout2.xml"/><Relationship Id="rId6" Type="http://schemas.openxmlformats.org/officeDocument/2006/relationships/slide" Target="slide88.xml"/><Relationship Id="rId11" Type="http://schemas.openxmlformats.org/officeDocument/2006/relationships/slide" Target="slide25.xml"/><Relationship Id="rId5" Type="http://schemas.openxmlformats.org/officeDocument/2006/relationships/slide" Target="slide82.xml"/><Relationship Id="rId10" Type="http://schemas.openxmlformats.org/officeDocument/2006/relationships/slide" Target="slide112.xml"/><Relationship Id="rId4" Type="http://schemas.openxmlformats.org/officeDocument/2006/relationships/image" Target="../media/image18.jpeg"/><Relationship Id="rId9" Type="http://schemas.openxmlformats.org/officeDocument/2006/relationships/slide" Target="slide109.xml"/></Relationships>
</file>

<file path=ppt/slides/_rels/slide88.xml.rels><?xml version="1.0" encoding="UTF-8" standalone="yes"?>
<Relationships xmlns="http://schemas.openxmlformats.org/package/2006/relationships"><Relationship Id="rId8" Type="http://schemas.openxmlformats.org/officeDocument/2006/relationships/slide" Target="slide112.xml"/><Relationship Id="rId13" Type="http://schemas.openxmlformats.org/officeDocument/2006/relationships/slide" Target="slide91.xml"/><Relationship Id="rId3" Type="http://schemas.openxmlformats.org/officeDocument/2006/relationships/slide" Target="slide83.xml"/><Relationship Id="rId7" Type="http://schemas.openxmlformats.org/officeDocument/2006/relationships/slide" Target="slide109.xml"/><Relationship Id="rId12" Type="http://schemas.openxmlformats.org/officeDocument/2006/relationships/slide" Target="slide89.xml"/><Relationship Id="rId2" Type="http://schemas.openxmlformats.org/officeDocument/2006/relationships/notesSlide" Target="../notesSlides/notesSlide88.xml"/><Relationship Id="rId1" Type="http://schemas.openxmlformats.org/officeDocument/2006/relationships/slideLayout" Target="../slideLayouts/slideLayout2.xml"/><Relationship Id="rId6" Type="http://schemas.openxmlformats.org/officeDocument/2006/relationships/slide" Target="slide61.xml"/><Relationship Id="rId11" Type="http://schemas.openxmlformats.org/officeDocument/2006/relationships/image" Target="../media/image18.jpeg"/><Relationship Id="rId5" Type="http://schemas.openxmlformats.org/officeDocument/2006/relationships/slide" Target="slide5.xml"/><Relationship Id="rId10" Type="http://schemas.openxmlformats.org/officeDocument/2006/relationships/slide" Target="slide4.xml"/><Relationship Id="rId4" Type="http://schemas.openxmlformats.org/officeDocument/2006/relationships/image" Target="../media/image31.jpeg"/><Relationship Id="rId9" Type="http://schemas.openxmlformats.org/officeDocument/2006/relationships/slide" Target="slide25.xml"/></Relationships>
</file>

<file path=ppt/slides/_rels/slide89.xml.rels><?xml version="1.0" encoding="UTF-8" standalone="yes"?>
<Relationships xmlns="http://schemas.openxmlformats.org/package/2006/relationships"><Relationship Id="rId8" Type="http://schemas.openxmlformats.org/officeDocument/2006/relationships/slide" Target="slide112.xml"/><Relationship Id="rId3" Type="http://schemas.openxmlformats.org/officeDocument/2006/relationships/slide" Target="slide83.xml"/><Relationship Id="rId7" Type="http://schemas.openxmlformats.org/officeDocument/2006/relationships/slide" Target="slide109.xml"/><Relationship Id="rId12" Type="http://schemas.openxmlformats.org/officeDocument/2006/relationships/slide" Target="slide90.xml"/><Relationship Id="rId2" Type="http://schemas.openxmlformats.org/officeDocument/2006/relationships/notesSlide" Target="../notesSlides/notesSlide89.xml"/><Relationship Id="rId1" Type="http://schemas.openxmlformats.org/officeDocument/2006/relationships/slideLayout" Target="../slideLayouts/slideLayout2.xml"/><Relationship Id="rId6" Type="http://schemas.openxmlformats.org/officeDocument/2006/relationships/slide" Target="slide61.xml"/><Relationship Id="rId11" Type="http://schemas.openxmlformats.org/officeDocument/2006/relationships/image" Target="../media/image18.jpeg"/><Relationship Id="rId5" Type="http://schemas.openxmlformats.org/officeDocument/2006/relationships/slide" Target="slide5.xml"/><Relationship Id="rId10" Type="http://schemas.openxmlformats.org/officeDocument/2006/relationships/slide" Target="slide4.xml"/><Relationship Id="rId4" Type="http://schemas.openxmlformats.org/officeDocument/2006/relationships/image" Target="../media/image31.jpeg"/><Relationship Id="rId9" Type="http://schemas.openxmlformats.org/officeDocument/2006/relationships/slide" Target="slide25.xml"/></Relationships>
</file>

<file path=ppt/slides/_rels/slide9.xml.rels><?xml version="1.0" encoding="UTF-8" standalone="yes"?>
<Relationships xmlns="http://schemas.openxmlformats.org/package/2006/relationships"><Relationship Id="rId8" Type="http://schemas.openxmlformats.org/officeDocument/2006/relationships/slide" Target="slide109.xml"/><Relationship Id="rId3" Type="http://schemas.openxmlformats.org/officeDocument/2006/relationships/slide" Target="slide11.xml"/><Relationship Id="rId7" Type="http://schemas.openxmlformats.org/officeDocument/2006/relationships/slide" Target="slide61.xml"/><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slide" Target="slide5.xml"/><Relationship Id="rId11" Type="http://schemas.openxmlformats.org/officeDocument/2006/relationships/slide" Target="slide4.xml"/><Relationship Id="rId5" Type="http://schemas.openxmlformats.org/officeDocument/2006/relationships/image" Target="../media/image8.jpeg"/><Relationship Id="rId10" Type="http://schemas.openxmlformats.org/officeDocument/2006/relationships/slide" Target="slide25.xml"/><Relationship Id="rId4" Type="http://schemas.openxmlformats.org/officeDocument/2006/relationships/slide" Target="slide10.xml"/><Relationship Id="rId9" Type="http://schemas.openxmlformats.org/officeDocument/2006/relationships/slide" Target="slide112.xml"/></Relationships>
</file>

<file path=ppt/slides/_rels/slide90.xml.rels><?xml version="1.0" encoding="UTF-8" standalone="yes"?>
<Relationships xmlns="http://schemas.openxmlformats.org/package/2006/relationships"><Relationship Id="rId8" Type="http://schemas.openxmlformats.org/officeDocument/2006/relationships/slide" Target="slide109.xml"/><Relationship Id="rId3" Type="http://schemas.openxmlformats.org/officeDocument/2006/relationships/slide" Target="slide83.xml"/><Relationship Id="rId7" Type="http://schemas.openxmlformats.org/officeDocument/2006/relationships/slide" Target="slide61.xml"/><Relationship Id="rId12" Type="http://schemas.openxmlformats.org/officeDocument/2006/relationships/image" Target="../media/image18.jpeg"/><Relationship Id="rId2" Type="http://schemas.openxmlformats.org/officeDocument/2006/relationships/notesSlide" Target="../notesSlides/notesSlide90.xml"/><Relationship Id="rId1" Type="http://schemas.openxmlformats.org/officeDocument/2006/relationships/slideLayout" Target="../slideLayouts/slideLayout2.xml"/><Relationship Id="rId6" Type="http://schemas.openxmlformats.org/officeDocument/2006/relationships/slide" Target="slide5.xml"/><Relationship Id="rId11" Type="http://schemas.openxmlformats.org/officeDocument/2006/relationships/slide" Target="slide4.xml"/><Relationship Id="rId5" Type="http://schemas.openxmlformats.org/officeDocument/2006/relationships/slide" Target="slide93.xml"/><Relationship Id="rId10" Type="http://schemas.openxmlformats.org/officeDocument/2006/relationships/slide" Target="slide25.xml"/><Relationship Id="rId4" Type="http://schemas.openxmlformats.org/officeDocument/2006/relationships/image" Target="../media/image31.jpeg"/><Relationship Id="rId9" Type="http://schemas.openxmlformats.org/officeDocument/2006/relationships/slide" Target="slide112.xml"/></Relationships>
</file>

<file path=ppt/slides/_rels/slide91.xml.rels><?xml version="1.0" encoding="UTF-8" standalone="yes"?>
<Relationships xmlns="http://schemas.openxmlformats.org/package/2006/relationships"><Relationship Id="rId8" Type="http://schemas.openxmlformats.org/officeDocument/2006/relationships/slide" Target="slide112.xml"/><Relationship Id="rId3" Type="http://schemas.openxmlformats.org/officeDocument/2006/relationships/slide" Target="slide83.xml"/><Relationship Id="rId7" Type="http://schemas.openxmlformats.org/officeDocument/2006/relationships/slide" Target="slide109.xml"/><Relationship Id="rId12" Type="http://schemas.openxmlformats.org/officeDocument/2006/relationships/slide" Target="slide92.xml"/><Relationship Id="rId2" Type="http://schemas.openxmlformats.org/officeDocument/2006/relationships/notesSlide" Target="../notesSlides/notesSlide91.xml"/><Relationship Id="rId1" Type="http://schemas.openxmlformats.org/officeDocument/2006/relationships/slideLayout" Target="../slideLayouts/slideLayout2.xml"/><Relationship Id="rId6" Type="http://schemas.openxmlformats.org/officeDocument/2006/relationships/slide" Target="slide61.xml"/><Relationship Id="rId11" Type="http://schemas.openxmlformats.org/officeDocument/2006/relationships/image" Target="../media/image18.jpeg"/><Relationship Id="rId5" Type="http://schemas.openxmlformats.org/officeDocument/2006/relationships/slide" Target="slide5.xml"/><Relationship Id="rId10" Type="http://schemas.openxmlformats.org/officeDocument/2006/relationships/slide" Target="slide4.xml"/><Relationship Id="rId4" Type="http://schemas.openxmlformats.org/officeDocument/2006/relationships/image" Target="../media/image31.jpeg"/><Relationship Id="rId9" Type="http://schemas.openxmlformats.org/officeDocument/2006/relationships/slide" Target="slide25.xml"/></Relationships>
</file>

<file path=ppt/slides/_rels/slide92.xml.rels><?xml version="1.0" encoding="UTF-8" standalone="yes"?>
<Relationships xmlns="http://schemas.openxmlformats.org/package/2006/relationships"><Relationship Id="rId8" Type="http://schemas.openxmlformats.org/officeDocument/2006/relationships/slide" Target="slide109.xml"/><Relationship Id="rId3" Type="http://schemas.openxmlformats.org/officeDocument/2006/relationships/slide" Target="slide83.xml"/><Relationship Id="rId7" Type="http://schemas.openxmlformats.org/officeDocument/2006/relationships/slide" Target="slide61.xml"/><Relationship Id="rId12" Type="http://schemas.openxmlformats.org/officeDocument/2006/relationships/image" Target="../media/image18.jpeg"/><Relationship Id="rId2" Type="http://schemas.openxmlformats.org/officeDocument/2006/relationships/notesSlide" Target="../notesSlides/notesSlide92.xml"/><Relationship Id="rId1" Type="http://schemas.openxmlformats.org/officeDocument/2006/relationships/slideLayout" Target="../slideLayouts/slideLayout2.xml"/><Relationship Id="rId6" Type="http://schemas.openxmlformats.org/officeDocument/2006/relationships/slide" Target="slide5.xml"/><Relationship Id="rId11" Type="http://schemas.openxmlformats.org/officeDocument/2006/relationships/slide" Target="slide4.xml"/><Relationship Id="rId5" Type="http://schemas.openxmlformats.org/officeDocument/2006/relationships/slide" Target="slide93.xml"/><Relationship Id="rId10" Type="http://schemas.openxmlformats.org/officeDocument/2006/relationships/slide" Target="slide25.xml"/><Relationship Id="rId4" Type="http://schemas.openxmlformats.org/officeDocument/2006/relationships/image" Target="../media/image31.jpeg"/><Relationship Id="rId9" Type="http://schemas.openxmlformats.org/officeDocument/2006/relationships/slide" Target="slide112.xml"/></Relationships>
</file>

<file path=ppt/slides/_rels/slide93.xml.rels><?xml version="1.0" encoding="UTF-8" standalone="yes"?>
<Relationships xmlns="http://schemas.openxmlformats.org/package/2006/relationships"><Relationship Id="rId8" Type="http://schemas.openxmlformats.org/officeDocument/2006/relationships/slide" Target="slide25.xml"/><Relationship Id="rId3" Type="http://schemas.openxmlformats.org/officeDocument/2006/relationships/image" Target="../media/image32.jpeg"/><Relationship Id="rId7" Type="http://schemas.openxmlformats.org/officeDocument/2006/relationships/slide" Target="slide112.xml"/><Relationship Id="rId2" Type="http://schemas.openxmlformats.org/officeDocument/2006/relationships/notesSlide" Target="../notesSlides/notesSlide93.xml"/><Relationship Id="rId1" Type="http://schemas.openxmlformats.org/officeDocument/2006/relationships/slideLayout" Target="../slideLayouts/slideLayout2.xml"/><Relationship Id="rId6" Type="http://schemas.openxmlformats.org/officeDocument/2006/relationships/slide" Target="slide109.xml"/><Relationship Id="rId5" Type="http://schemas.openxmlformats.org/officeDocument/2006/relationships/slide" Target="slide61.xml"/><Relationship Id="rId10" Type="http://schemas.openxmlformats.org/officeDocument/2006/relationships/image" Target="../media/image18.jpeg"/><Relationship Id="rId4" Type="http://schemas.openxmlformats.org/officeDocument/2006/relationships/slide" Target="slide5.xml"/><Relationship Id="rId9" Type="http://schemas.openxmlformats.org/officeDocument/2006/relationships/slide" Target="slide4.xml"/></Relationships>
</file>

<file path=ppt/slides/_rels/slide94.xml.rels><?xml version="1.0" encoding="UTF-8" standalone="yes"?>
<Relationships xmlns="http://schemas.openxmlformats.org/package/2006/relationships"><Relationship Id="rId8" Type="http://schemas.openxmlformats.org/officeDocument/2006/relationships/slide" Target="slide112.xml"/><Relationship Id="rId13" Type="http://schemas.openxmlformats.org/officeDocument/2006/relationships/slide" Target="slide97.xml"/><Relationship Id="rId3" Type="http://schemas.openxmlformats.org/officeDocument/2006/relationships/image" Target="../media/image33.jpeg"/><Relationship Id="rId7" Type="http://schemas.openxmlformats.org/officeDocument/2006/relationships/slide" Target="slide109.xml"/><Relationship Id="rId12" Type="http://schemas.openxmlformats.org/officeDocument/2006/relationships/slide" Target="slide95.xml"/><Relationship Id="rId2" Type="http://schemas.openxmlformats.org/officeDocument/2006/relationships/notesSlide" Target="../notesSlides/notesSlide94.xml"/><Relationship Id="rId1" Type="http://schemas.openxmlformats.org/officeDocument/2006/relationships/slideLayout" Target="../slideLayouts/slideLayout2.xml"/><Relationship Id="rId6" Type="http://schemas.openxmlformats.org/officeDocument/2006/relationships/slide" Target="slide61.xml"/><Relationship Id="rId11" Type="http://schemas.openxmlformats.org/officeDocument/2006/relationships/image" Target="../media/image18.jpeg"/><Relationship Id="rId5" Type="http://schemas.openxmlformats.org/officeDocument/2006/relationships/slide" Target="slide5.xml"/><Relationship Id="rId10" Type="http://schemas.openxmlformats.org/officeDocument/2006/relationships/slide" Target="slide4.xml"/><Relationship Id="rId4" Type="http://schemas.openxmlformats.org/officeDocument/2006/relationships/slide" Target="slide93.xml"/><Relationship Id="rId9" Type="http://schemas.openxmlformats.org/officeDocument/2006/relationships/slide" Target="slide25.xml"/></Relationships>
</file>

<file path=ppt/slides/_rels/slide95.xml.rels><?xml version="1.0" encoding="UTF-8" standalone="yes"?>
<Relationships xmlns="http://schemas.openxmlformats.org/package/2006/relationships"><Relationship Id="rId8" Type="http://schemas.openxmlformats.org/officeDocument/2006/relationships/slide" Target="slide112.xml"/><Relationship Id="rId3" Type="http://schemas.openxmlformats.org/officeDocument/2006/relationships/image" Target="../media/image33.jpeg"/><Relationship Id="rId7" Type="http://schemas.openxmlformats.org/officeDocument/2006/relationships/slide" Target="slide109.xml"/><Relationship Id="rId12" Type="http://schemas.openxmlformats.org/officeDocument/2006/relationships/slide" Target="slide96.xml"/><Relationship Id="rId2" Type="http://schemas.openxmlformats.org/officeDocument/2006/relationships/notesSlide" Target="../notesSlides/notesSlide95.xml"/><Relationship Id="rId1" Type="http://schemas.openxmlformats.org/officeDocument/2006/relationships/slideLayout" Target="../slideLayouts/slideLayout2.xml"/><Relationship Id="rId6" Type="http://schemas.openxmlformats.org/officeDocument/2006/relationships/slide" Target="slide61.xml"/><Relationship Id="rId11" Type="http://schemas.openxmlformats.org/officeDocument/2006/relationships/image" Target="../media/image18.jpeg"/><Relationship Id="rId5" Type="http://schemas.openxmlformats.org/officeDocument/2006/relationships/slide" Target="slide5.xml"/><Relationship Id="rId10" Type="http://schemas.openxmlformats.org/officeDocument/2006/relationships/slide" Target="slide4.xml"/><Relationship Id="rId4" Type="http://schemas.openxmlformats.org/officeDocument/2006/relationships/slide" Target="slide93.xml"/><Relationship Id="rId9" Type="http://schemas.openxmlformats.org/officeDocument/2006/relationships/slide" Target="slide25.xml"/></Relationships>
</file>

<file path=ppt/slides/_rels/slide96.xml.rels><?xml version="1.0" encoding="UTF-8" standalone="yes"?>
<Relationships xmlns="http://schemas.openxmlformats.org/package/2006/relationships"><Relationship Id="rId8" Type="http://schemas.openxmlformats.org/officeDocument/2006/relationships/slide" Target="slide109.xml"/><Relationship Id="rId3" Type="http://schemas.openxmlformats.org/officeDocument/2006/relationships/image" Target="../media/image33.jpeg"/><Relationship Id="rId7" Type="http://schemas.openxmlformats.org/officeDocument/2006/relationships/slide" Target="slide61.xml"/><Relationship Id="rId12" Type="http://schemas.openxmlformats.org/officeDocument/2006/relationships/image" Target="../media/image18.jpeg"/><Relationship Id="rId2" Type="http://schemas.openxmlformats.org/officeDocument/2006/relationships/notesSlide" Target="../notesSlides/notesSlide96.xml"/><Relationship Id="rId1" Type="http://schemas.openxmlformats.org/officeDocument/2006/relationships/slideLayout" Target="../slideLayouts/slideLayout2.xml"/><Relationship Id="rId6" Type="http://schemas.openxmlformats.org/officeDocument/2006/relationships/slide" Target="slide5.xml"/><Relationship Id="rId11" Type="http://schemas.openxmlformats.org/officeDocument/2006/relationships/slide" Target="slide4.xml"/><Relationship Id="rId5" Type="http://schemas.openxmlformats.org/officeDocument/2006/relationships/slide" Target="slide99.xml"/><Relationship Id="rId10" Type="http://schemas.openxmlformats.org/officeDocument/2006/relationships/slide" Target="slide25.xml"/><Relationship Id="rId4" Type="http://schemas.openxmlformats.org/officeDocument/2006/relationships/slide" Target="slide93.xml"/><Relationship Id="rId9" Type="http://schemas.openxmlformats.org/officeDocument/2006/relationships/slide" Target="slide112.xml"/></Relationships>
</file>

<file path=ppt/slides/_rels/slide97.xml.rels><?xml version="1.0" encoding="UTF-8" standalone="yes"?>
<Relationships xmlns="http://schemas.openxmlformats.org/package/2006/relationships"><Relationship Id="rId8" Type="http://schemas.openxmlformats.org/officeDocument/2006/relationships/slide" Target="slide112.xml"/><Relationship Id="rId3" Type="http://schemas.openxmlformats.org/officeDocument/2006/relationships/image" Target="../media/image33.jpeg"/><Relationship Id="rId7" Type="http://schemas.openxmlformats.org/officeDocument/2006/relationships/slide" Target="slide109.xml"/><Relationship Id="rId12" Type="http://schemas.openxmlformats.org/officeDocument/2006/relationships/slide" Target="slide98.xml"/><Relationship Id="rId2" Type="http://schemas.openxmlformats.org/officeDocument/2006/relationships/notesSlide" Target="../notesSlides/notesSlide97.xml"/><Relationship Id="rId1" Type="http://schemas.openxmlformats.org/officeDocument/2006/relationships/slideLayout" Target="../slideLayouts/slideLayout2.xml"/><Relationship Id="rId6" Type="http://schemas.openxmlformats.org/officeDocument/2006/relationships/slide" Target="slide61.xml"/><Relationship Id="rId11" Type="http://schemas.openxmlformats.org/officeDocument/2006/relationships/image" Target="../media/image18.jpeg"/><Relationship Id="rId5" Type="http://schemas.openxmlformats.org/officeDocument/2006/relationships/slide" Target="slide5.xml"/><Relationship Id="rId10" Type="http://schemas.openxmlformats.org/officeDocument/2006/relationships/slide" Target="slide4.xml"/><Relationship Id="rId4" Type="http://schemas.openxmlformats.org/officeDocument/2006/relationships/slide" Target="slide93.xml"/><Relationship Id="rId9" Type="http://schemas.openxmlformats.org/officeDocument/2006/relationships/slide" Target="slide25.xml"/></Relationships>
</file>

<file path=ppt/slides/_rels/slide98.xml.rels><?xml version="1.0" encoding="UTF-8" standalone="yes"?>
<Relationships xmlns="http://schemas.openxmlformats.org/package/2006/relationships"><Relationship Id="rId8" Type="http://schemas.openxmlformats.org/officeDocument/2006/relationships/slide" Target="slide109.xml"/><Relationship Id="rId3" Type="http://schemas.openxmlformats.org/officeDocument/2006/relationships/image" Target="../media/image33.jpeg"/><Relationship Id="rId7" Type="http://schemas.openxmlformats.org/officeDocument/2006/relationships/slide" Target="slide61.xml"/><Relationship Id="rId12" Type="http://schemas.openxmlformats.org/officeDocument/2006/relationships/image" Target="../media/image18.jpeg"/><Relationship Id="rId2" Type="http://schemas.openxmlformats.org/officeDocument/2006/relationships/notesSlide" Target="../notesSlides/notesSlide98.xml"/><Relationship Id="rId1" Type="http://schemas.openxmlformats.org/officeDocument/2006/relationships/slideLayout" Target="../slideLayouts/slideLayout2.xml"/><Relationship Id="rId6" Type="http://schemas.openxmlformats.org/officeDocument/2006/relationships/slide" Target="slide5.xml"/><Relationship Id="rId11" Type="http://schemas.openxmlformats.org/officeDocument/2006/relationships/slide" Target="slide4.xml"/><Relationship Id="rId5" Type="http://schemas.openxmlformats.org/officeDocument/2006/relationships/slide" Target="slide99.xml"/><Relationship Id="rId10" Type="http://schemas.openxmlformats.org/officeDocument/2006/relationships/slide" Target="slide25.xml"/><Relationship Id="rId4" Type="http://schemas.openxmlformats.org/officeDocument/2006/relationships/slide" Target="slide93.xml"/><Relationship Id="rId9" Type="http://schemas.openxmlformats.org/officeDocument/2006/relationships/slide" Target="slide112.xml"/></Relationships>
</file>

<file path=ppt/slides/_rels/slide99.xml.rels><?xml version="1.0" encoding="UTF-8" standalone="yes"?>
<Relationships xmlns="http://schemas.openxmlformats.org/package/2006/relationships"><Relationship Id="rId8" Type="http://schemas.openxmlformats.org/officeDocument/2006/relationships/slide" Target="slide112.xml"/><Relationship Id="rId13" Type="http://schemas.openxmlformats.org/officeDocument/2006/relationships/slide" Target="slide102.xml"/><Relationship Id="rId3" Type="http://schemas.openxmlformats.org/officeDocument/2006/relationships/image" Target="../media/image34.jpeg"/><Relationship Id="rId7" Type="http://schemas.openxmlformats.org/officeDocument/2006/relationships/slide" Target="slide109.xml"/><Relationship Id="rId12" Type="http://schemas.openxmlformats.org/officeDocument/2006/relationships/slide" Target="slide100.xml"/><Relationship Id="rId2" Type="http://schemas.openxmlformats.org/officeDocument/2006/relationships/notesSlide" Target="../notesSlides/notesSlide99.xml"/><Relationship Id="rId1" Type="http://schemas.openxmlformats.org/officeDocument/2006/relationships/slideLayout" Target="../slideLayouts/slideLayout2.xml"/><Relationship Id="rId6" Type="http://schemas.openxmlformats.org/officeDocument/2006/relationships/slide" Target="slide61.xml"/><Relationship Id="rId11" Type="http://schemas.openxmlformats.org/officeDocument/2006/relationships/image" Target="../media/image18.jpeg"/><Relationship Id="rId5" Type="http://schemas.openxmlformats.org/officeDocument/2006/relationships/slide" Target="slide5.xml"/><Relationship Id="rId10" Type="http://schemas.openxmlformats.org/officeDocument/2006/relationships/slide" Target="slide4.xml"/><Relationship Id="rId4" Type="http://schemas.openxmlformats.org/officeDocument/2006/relationships/slide" Target="slide94.xml"/><Relationship Id="rId9" Type="http://schemas.openxmlformats.org/officeDocument/2006/relationships/slide" Target="slide25.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lum/>
          </a:blip>
          <a:srcRect/>
          <a:stretch>
            <a:fillRect l="-6000" r="-6000"/>
          </a:stretch>
        </a:blipFill>
        <a:effectLst/>
      </p:bgPr>
    </p:bg>
    <p:spTree>
      <p:nvGrpSpPr>
        <p:cNvPr id="1" name=""/>
        <p:cNvGrpSpPr/>
        <p:nvPr/>
      </p:nvGrpSpPr>
      <p:grpSpPr>
        <a:xfrm>
          <a:off x="0" y="0"/>
          <a:ext cx="0" cy="0"/>
          <a:chOff x="0" y="0"/>
          <a:chExt cx="0" cy="0"/>
        </a:xfrm>
      </p:grpSpPr>
      <p:sp>
        <p:nvSpPr>
          <p:cNvPr id="4098" name="Title 3"/>
          <p:cNvSpPr>
            <a:spLocks noGrp="1"/>
          </p:cNvSpPr>
          <p:nvPr>
            <p:ph type="title"/>
          </p:nvPr>
        </p:nvSpPr>
        <p:spPr>
          <a:xfrm>
            <a:off x="0" y="0"/>
            <a:ext cx="9144000" cy="914400"/>
          </a:xfrm>
          <a:solidFill>
            <a:schemeClr val="bg1">
              <a:alpha val="64000"/>
            </a:schemeClr>
          </a:solidFill>
        </p:spPr>
        <p:txBody>
          <a:bodyPr/>
          <a:lstStyle/>
          <a:p>
            <a:pPr eaLnBrk="1" hangingPunct="1"/>
            <a:r>
              <a:rPr lang="en-US" sz="4800" dirty="0" smtClean="0">
                <a:solidFill>
                  <a:schemeClr val="tx2">
                    <a:lumMod val="50000"/>
                  </a:schemeClr>
                </a:solidFill>
                <a:latin typeface="Trebuchet MS" pitchFamily="34" charset="0"/>
              </a:rPr>
              <a:t>Rhythms of Our Coastal Waters:</a:t>
            </a:r>
          </a:p>
        </p:txBody>
      </p:sp>
      <p:sp>
        <p:nvSpPr>
          <p:cNvPr id="14" name="TextBox 13"/>
          <p:cNvSpPr txBox="1"/>
          <p:nvPr/>
        </p:nvSpPr>
        <p:spPr>
          <a:xfrm>
            <a:off x="2743200" y="990600"/>
            <a:ext cx="3657600" cy="919401"/>
          </a:xfrm>
          <a:prstGeom prst="roundRect">
            <a:avLst/>
          </a:prstGeom>
          <a:solidFill>
            <a:schemeClr val="bg1">
              <a:alpha val="69000"/>
            </a:schemeClr>
          </a:solidFill>
          <a:ln>
            <a:noFill/>
          </a:ln>
        </p:spPr>
        <p:txBody>
          <a:bodyPr wrap="square" rtlCol="0">
            <a:spAutoFit/>
          </a:bodyPr>
          <a:lstStyle/>
          <a:p>
            <a:pPr algn="ctr"/>
            <a:r>
              <a:rPr lang="en-US" sz="4800" dirty="0" smtClean="0">
                <a:solidFill>
                  <a:schemeClr val="tx2">
                    <a:lumMod val="50000"/>
                  </a:schemeClr>
                </a:solidFill>
                <a:latin typeface="Trebuchet MS" pitchFamily="34" charset="0"/>
              </a:rPr>
              <a:t>Yaquina Bay</a:t>
            </a:r>
            <a:endParaRPr lang="en-US" sz="4800" dirty="0">
              <a:solidFill>
                <a:schemeClr val="tx2">
                  <a:lumMod val="50000"/>
                </a:schemeClr>
              </a:solidFill>
              <a:latin typeface="Trebuchet MS" pitchFamily="34" charset="0"/>
            </a:endParaRPr>
          </a:p>
        </p:txBody>
      </p:sp>
      <p:sp>
        <p:nvSpPr>
          <p:cNvPr id="15" name="Action Button: Custom 14">
            <a:hlinkClick r:id="" action="ppaction://hlinkshowjump?jump=nextslide" highlightClick="1"/>
          </p:cNvPr>
          <p:cNvSpPr/>
          <p:nvPr/>
        </p:nvSpPr>
        <p:spPr>
          <a:xfrm>
            <a:off x="2286000" y="5105400"/>
            <a:ext cx="2667000" cy="1447800"/>
          </a:xfrm>
          <a:prstGeom prst="actionButtonBlank">
            <a:avLst/>
          </a:prstGeom>
          <a:solidFill>
            <a:srgbClr val="C00000"/>
          </a:solidFill>
          <a:ln>
            <a:no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smtClean="0">
                <a:latin typeface="Trebuchet MS" pitchFamily="34" charset="0"/>
              </a:rPr>
              <a:t>Touch here to begin!</a:t>
            </a:r>
            <a:endParaRPr lang="en-US" sz="3600" dirty="0">
              <a:latin typeface="Trebuchet MS" pitchFamily="34" charset="0"/>
            </a:endParaRPr>
          </a:p>
        </p:txBody>
      </p:sp>
    </p:spTree>
  </p:cSld>
  <p:clrMapOvr>
    <a:masterClrMapping/>
  </p:clrMapOvr>
  <p:transition advClick="0"/>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ction Button: Home 3">
            <a:hlinkClick r:id="" action="ppaction://hlinkshowjump?jump=firstslide" highlightClick="1"/>
          </p:cNvPr>
          <p:cNvSpPr/>
          <p:nvPr/>
        </p:nvSpPr>
        <p:spPr>
          <a:xfrm>
            <a:off x="8547717" y="6400800"/>
            <a:ext cx="574675" cy="457200"/>
          </a:xfrm>
          <a:prstGeom prst="actionButtonHome">
            <a:avLst/>
          </a:prstGeom>
          <a:gradFill flip="none" rotWithShape="1">
            <a:gsLst>
              <a:gs pos="0">
                <a:srgbClr val="FFEFD1"/>
              </a:gs>
              <a:gs pos="64999">
                <a:srgbClr val="F0EBD5"/>
              </a:gs>
              <a:gs pos="100000">
                <a:srgbClr val="D1C39F"/>
              </a:gs>
            </a:gsLst>
            <a:lin ang="5400000" scaled="1"/>
            <a:tileRect/>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5" name="Action Button: Beginning 4">
            <a:hlinkClick r:id="rId3" action="ppaction://hlinksldjump" highlightClick="1"/>
          </p:cNvPr>
          <p:cNvSpPr/>
          <p:nvPr/>
        </p:nvSpPr>
        <p:spPr>
          <a:xfrm>
            <a:off x="8080992" y="6400800"/>
            <a:ext cx="457200" cy="457200"/>
          </a:xfrm>
          <a:prstGeom prst="actionButtonBeginning">
            <a:avLst/>
          </a:prstGeom>
          <a:gradFill>
            <a:gsLst>
              <a:gs pos="0">
                <a:srgbClr val="FFEFD1"/>
              </a:gs>
              <a:gs pos="64999">
                <a:srgbClr val="F0EBD5"/>
              </a:gs>
              <a:gs pos="100000">
                <a:srgbClr val="D1C39F"/>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grpSp>
        <p:nvGrpSpPr>
          <p:cNvPr id="2" name="Group 27"/>
          <p:cNvGrpSpPr>
            <a:grpSpLocks/>
          </p:cNvGrpSpPr>
          <p:nvPr/>
        </p:nvGrpSpPr>
        <p:grpSpPr bwMode="auto">
          <a:xfrm>
            <a:off x="2438400" y="2438400"/>
            <a:ext cx="6170613" cy="773109"/>
            <a:chOff x="2438400" y="2705401"/>
            <a:chExt cx="6171126" cy="773596"/>
          </a:xfrm>
        </p:grpSpPr>
        <p:cxnSp>
          <p:nvCxnSpPr>
            <p:cNvPr id="16" name="Straight Connector 15"/>
            <p:cNvCxnSpPr/>
            <p:nvPr/>
          </p:nvCxnSpPr>
          <p:spPr>
            <a:xfrm>
              <a:off x="2819432" y="3277257"/>
              <a:ext cx="5334443" cy="1589"/>
            </a:xfrm>
            <a:prstGeom prst="line">
              <a:avLst/>
            </a:prstGeom>
            <a:ln w="38100"/>
          </p:spPr>
          <p:style>
            <a:lnRef idx="1">
              <a:schemeClr val="dk1"/>
            </a:lnRef>
            <a:fillRef idx="0">
              <a:schemeClr val="dk1"/>
            </a:fillRef>
            <a:effectRef idx="0">
              <a:schemeClr val="dk1"/>
            </a:effectRef>
            <a:fontRef idx="minor">
              <a:schemeClr val="tx1"/>
            </a:fontRef>
          </p:style>
        </p:cxnSp>
        <p:cxnSp>
          <p:nvCxnSpPr>
            <p:cNvPr id="18" name="Straight Connector 17"/>
            <p:cNvCxnSpPr/>
            <p:nvPr/>
          </p:nvCxnSpPr>
          <p:spPr>
            <a:xfrm rot="5400000">
              <a:off x="2628019" y="3276463"/>
              <a:ext cx="381240" cy="1587"/>
            </a:xfrm>
            <a:prstGeom prst="line">
              <a:avLst/>
            </a:prstGeom>
            <a:ln w="38100"/>
          </p:spPr>
          <p:style>
            <a:lnRef idx="1">
              <a:schemeClr val="dk1"/>
            </a:lnRef>
            <a:fillRef idx="0">
              <a:schemeClr val="dk1"/>
            </a:fillRef>
            <a:effectRef idx="0">
              <a:schemeClr val="dk1"/>
            </a:effectRef>
            <a:fontRef idx="minor">
              <a:schemeClr val="tx1"/>
            </a:fontRef>
          </p:style>
        </p:cxnSp>
        <p:cxnSp>
          <p:nvCxnSpPr>
            <p:cNvPr id="19" name="Straight Connector 18"/>
            <p:cNvCxnSpPr/>
            <p:nvPr/>
          </p:nvCxnSpPr>
          <p:spPr>
            <a:xfrm rot="5400000">
              <a:off x="7987864" y="3287583"/>
              <a:ext cx="381240" cy="1587"/>
            </a:xfrm>
            <a:prstGeom prst="line">
              <a:avLst/>
            </a:prstGeom>
            <a:ln w="38100"/>
          </p:spPr>
          <p:style>
            <a:lnRef idx="1">
              <a:schemeClr val="dk1"/>
            </a:lnRef>
            <a:fillRef idx="0">
              <a:schemeClr val="dk1"/>
            </a:fillRef>
            <a:effectRef idx="0">
              <a:schemeClr val="dk1"/>
            </a:effectRef>
            <a:fontRef idx="minor">
              <a:schemeClr val="tx1"/>
            </a:fontRef>
          </p:style>
        </p:cxnSp>
        <p:cxnSp>
          <p:nvCxnSpPr>
            <p:cNvPr id="20" name="Straight Connector 19"/>
            <p:cNvCxnSpPr/>
            <p:nvPr/>
          </p:nvCxnSpPr>
          <p:spPr>
            <a:xfrm rot="5400000">
              <a:off x="5371447" y="3287583"/>
              <a:ext cx="381240" cy="1587"/>
            </a:xfrm>
            <a:prstGeom prst="line">
              <a:avLst/>
            </a:prstGeom>
            <a:ln w="28575"/>
          </p:spPr>
          <p:style>
            <a:lnRef idx="1">
              <a:schemeClr val="dk1"/>
            </a:lnRef>
            <a:fillRef idx="0">
              <a:schemeClr val="dk1"/>
            </a:fillRef>
            <a:effectRef idx="0">
              <a:schemeClr val="dk1"/>
            </a:effectRef>
            <a:fontRef idx="minor">
              <a:schemeClr val="tx1"/>
            </a:fontRef>
          </p:style>
        </p:cxnSp>
        <p:cxnSp>
          <p:nvCxnSpPr>
            <p:cNvPr id="21" name="Straight Connector 20"/>
            <p:cNvCxnSpPr/>
            <p:nvPr/>
          </p:nvCxnSpPr>
          <p:spPr>
            <a:xfrm rot="5400000">
              <a:off x="3923527" y="3276463"/>
              <a:ext cx="381240" cy="1587"/>
            </a:xfrm>
            <a:prstGeom prst="line">
              <a:avLst/>
            </a:prstGeom>
            <a:ln w="28575"/>
          </p:spPr>
          <p:style>
            <a:lnRef idx="1">
              <a:schemeClr val="dk1"/>
            </a:lnRef>
            <a:fillRef idx="0">
              <a:schemeClr val="dk1"/>
            </a:fillRef>
            <a:effectRef idx="0">
              <a:schemeClr val="dk1"/>
            </a:effectRef>
            <a:fontRef idx="minor">
              <a:schemeClr val="tx1"/>
            </a:fontRef>
          </p:style>
        </p:cxnSp>
        <p:cxnSp>
          <p:nvCxnSpPr>
            <p:cNvPr id="22" name="Straight Connector 21"/>
            <p:cNvCxnSpPr/>
            <p:nvPr/>
          </p:nvCxnSpPr>
          <p:spPr>
            <a:xfrm rot="5400000">
              <a:off x="6668542" y="3287583"/>
              <a:ext cx="381240" cy="1588"/>
            </a:xfrm>
            <a:prstGeom prst="line">
              <a:avLst/>
            </a:prstGeom>
            <a:ln w="28575"/>
          </p:spPr>
          <p:style>
            <a:lnRef idx="1">
              <a:schemeClr val="dk1"/>
            </a:lnRef>
            <a:fillRef idx="0">
              <a:schemeClr val="dk1"/>
            </a:fillRef>
            <a:effectRef idx="0">
              <a:schemeClr val="dk1"/>
            </a:effectRef>
            <a:fontRef idx="minor">
              <a:schemeClr val="tx1"/>
            </a:fontRef>
          </p:style>
        </p:cxnSp>
        <p:sp>
          <p:nvSpPr>
            <p:cNvPr id="6188" name="TextBox 22"/>
            <p:cNvSpPr txBox="1">
              <a:spLocks noChangeArrowheads="1"/>
            </p:cNvSpPr>
            <p:nvPr/>
          </p:nvSpPr>
          <p:spPr bwMode="auto">
            <a:xfrm>
              <a:off x="2438400" y="2705401"/>
              <a:ext cx="762000" cy="369333"/>
            </a:xfrm>
            <a:prstGeom prst="rect">
              <a:avLst/>
            </a:prstGeom>
            <a:noFill/>
            <a:ln w="9525">
              <a:noFill/>
              <a:miter lim="800000"/>
              <a:headEnd/>
              <a:tailEnd/>
            </a:ln>
          </p:spPr>
          <p:txBody>
            <a:bodyPr>
              <a:spAutoFit/>
            </a:bodyPr>
            <a:lstStyle/>
            <a:p>
              <a:pPr algn="ctr"/>
              <a:r>
                <a:rPr lang="en-US" dirty="0">
                  <a:latin typeface="Trebuchet MS" pitchFamily="34" charset="0"/>
                </a:rPr>
                <a:t>0 psu</a:t>
              </a:r>
            </a:p>
          </p:txBody>
        </p:sp>
        <p:sp>
          <p:nvSpPr>
            <p:cNvPr id="6189" name="TextBox 23"/>
            <p:cNvSpPr txBox="1">
              <a:spLocks noChangeArrowheads="1"/>
            </p:cNvSpPr>
            <p:nvPr/>
          </p:nvSpPr>
          <p:spPr bwMode="auto">
            <a:xfrm>
              <a:off x="5142963" y="2705401"/>
              <a:ext cx="838200" cy="369333"/>
            </a:xfrm>
            <a:prstGeom prst="rect">
              <a:avLst/>
            </a:prstGeom>
            <a:noFill/>
            <a:ln w="9525">
              <a:noFill/>
              <a:miter lim="800000"/>
              <a:headEnd/>
              <a:tailEnd/>
            </a:ln>
          </p:spPr>
          <p:txBody>
            <a:bodyPr>
              <a:spAutoFit/>
            </a:bodyPr>
            <a:lstStyle/>
            <a:p>
              <a:pPr algn="ctr"/>
              <a:r>
                <a:rPr lang="en-US" dirty="0">
                  <a:latin typeface="Trebuchet MS" pitchFamily="34" charset="0"/>
                </a:rPr>
                <a:t>20 psu</a:t>
              </a:r>
            </a:p>
          </p:txBody>
        </p:sp>
        <p:sp>
          <p:nvSpPr>
            <p:cNvPr id="6190" name="TextBox 24"/>
            <p:cNvSpPr txBox="1">
              <a:spLocks noChangeArrowheads="1"/>
            </p:cNvSpPr>
            <p:nvPr/>
          </p:nvSpPr>
          <p:spPr bwMode="auto">
            <a:xfrm>
              <a:off x="6438363" y="2705401"/>
              <a:ext cx="838200" cy="369333"/>
            </a:xfrm>
            <a:prstGeom prst="rect">
              <a:avLst/>
            </a:prstGeom>
            <a:noFill/>
            <a:ln w="9525">
              <a:noFill/>
              <a:miter lim="800000"/>
              <a:headEnd/>
              <a:tailEnd/>
            </a:ln>
          </p:spPr>
          <p:txBody>
            <a:bodyPr>
              <a:spAutoFit/>
            </a:bodyPr>
            <a:lstStyle/>
            <a:p>
              <a:pPr algn="ctr"/>
              <a:r>
                <a:rPr lang="en-US" dirty="0">
                  <a:latin typeface="Trebuchet MS" pitchFamily="34" charset="0"/>
                </a:rPr>
                <a:t>30 psu</a:t>
              </a:r>
            </a:p>
          </p:txBody>
        </p:sp>
        <p:sp>
          <p:nvSpPr>
            <p:cNvPr id="6191" name="TextBox 25"/>
            <p:cNvSpPr txBox="1">
              <a:spLocks noChangeArrowheads="1"/>
            </p:cNvSpPr>
            <p:nvPr/>
          </p:nvSpPr>
          <p:spPr bwMode="auto">
            <a:xfrm>
              <a:off x="7771326" y="2705401"/>
              <a:ext cx="838200" cy="369333"/>
            </a:xfrm>
            <a:prstGeom prst="rect">
              <a:avLst/>
            </a:prstGeom>
            <a:noFill/>
            <a:ln w="9525">
              <a:noFill/>
              <a:miter lim="800000"/>
              <a:headEnd/>
              <a:tailEnd/>
            </a:ln>
          </p:spPr>
          <p:txBody>
            <a:bodyPr>
              <a:spAutoFit/>
            </a:bodyPr>
            <a:lstStyle/>
            <a:p>
              <a:pPr algn="ctr"/>
              <a:r>
                <a:rPr lang="en-US" dirty="0">
                  <a:latin typeface="Trebuchet MS" pitchFamily="34" charset="0"/>
                </a:rPr>
                <a:t>40 psu</a:t>
              </a:r>
            </a:p>
          </p:txBody>
        </p:sp>
        <p:sp>
          <p:nvSpPr>
            <p:cNvPr id="6192" name="TextBox 26"/>
            <p:cNvSpPr txBox="1">
              <a:spLocks noChangeArrowheads="1"/>
            </p:cNvSpPr>
            <p:nvPr/>
          </p:nvSpPr>
          <p:spPr bwMode="auto">
            <a:xfrm>
              <a:off x="3682284" y="2705401"/>
              <a:ext cx="838200" cy="369333"/>
            </a:xfrm>
            <a:prstGeom prst="rect">
              <a:avLst/>
            </a:prstGeom>
            <a:noFill/>
            <a:ln w="9525">
              <a:noFill/>
              <a:miter lim="800000"/>
              <a:headEnd/>
              <a:tailEnd/>
            </a:ln>
          </p:spPr>
          <p:txBody>
            <a:bodyPr>
              <a:spAutoFit/>
            </a:bodyPr>
            <a:lstStyle/>
            <a:p>
              <a:pPr algn="ctr"/>
              <a:r>
                <a:rPr lang="en-US" dirty="0">
                  <a:latin typeface="Trebuchet MS" pitchFamily="34" charset="0"/>
                </a:rPr>
                <a:t>10 psu</a:t>
              </a:r>
            </a:p>
          </p:txBody>
        </p:sp>
      </p:grpSp>
      <p:pic>
        <p:nvPicPr>
          <p:cNvPr id="6170" name="Picture 29" descr="black.jpg"/>
          <p:cNvPicPr>
            <a:picLocks noChangeAspect="1"/>
          </p:cNvPicPr>
          <p:nvPr/>
        </p:nvPicPr>
        <p:blipFill>
          <a:blip r:embed="rId4" cstate="print"/>
          <a:stretch>
            <a:fillRect/>
          </a:stretch>
        </p:blipFill>
        <p:spPr bwMode="auto">
          <a:xfrm>
            <a:off x="2590800" y="4953000"/>
            <a:ext cx="1371600" cy="1371600"/>
          </a:xfrm>
          <a:prstGeom prst="rect">
            <a:avLst/>
          </a:prstGeom>
          <a:noFill/>
          <a:ln w="9525">
            <a:noFill/>
            <a:miter lim="800000"/>
            <a:headEnd/>
            <a:tailEnd/>
          </a:ln>
        </p:spPr>
      </p:pic>
      <p:sp>
        <p:nvSpPr>
          <p:cNvPr id="31" name="Rounded Rectangular Callout 30"/>
          <p:cNvSpPr/>
          <p:nvPr/>
        </p:nvSpPr>
        <p:spPr>
          <a:xfrm>
            <a:off x="3962400" y="3962400"/>
            <a:ext cx="2667000" cy="914400"/>
          </a:xfrm>
          <a:prstGeom prst="wedgeRoundRectCallout">
            <a:avLst>
              <a:gd name="adj1" fmla="val -59897"/>
              <a:gd name="adj2" fmla="val 95186"/>
              <a:gd name="adj3" fmla="val 16667"/>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dirty="0" smtClean="0">
                <a:latin typeface="Trebuchet MS" pitchFamily="34" charset="0"/>
              </a:rPr>
              <a:t>The </a:t>
            </a:r>
            <a:r>
              <a:rPr lang="en-US" dirty="0">
                <a:latin typeface="Trebuchet MS" pitchFamily="34" charset="0"/>
              </a:rPr>
              <a:t>average salinity of Yaquina Bay is 28 psu!</a:t>
            </a:r>
          </a:p>
        </p:txBody>
      </p:sp>
      <p:sp>
        <p:nvSpPr>
          <p:cNvPr id="32" name="Action Button: Custom 31">
            <a:hlinkClick r:id="rId5" action="ppaction://hlinksldjump" highlightClick="1"/>
          </p:cNvPr>
          <p:cNvSpPr/>
          <p:nvPr/>
        </p:nvSpPr>
        <p:spPr>
          <a:xfrm>
            <a:off x="5562600" y="6309360"/>
            <a:ext cx="2377440" cy="548640"/>
          </a:xfrm>
          <a:prstGeom prst="actionButtonBlank">
            <a:avLst/>
          </a:prstGeom>
          <a:solidFill>
            <a:srgbClr val="C00000"/>
          </a:solidFill>
          <a:ln>
            <a:no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600" dirty="0" smtClean="0">
                <a:latin typeface="Trebuchet MS" pitchFamily="34" charset="0"/>
              </a:rPr>
              <a:t>Touch here </a:t>
            </a:r>
            <a:r>
              <a:rPr lang="en-US" sz="1600" dirty="0">
                <a:latin typeface="Trebuchet MS" pitchFamily="34" charset="0"/>
              </a:rPr>
              <a:t>to </a:t>
            </a:r>
            <a:r>
              <a:rPr lang="en-US" sz="1600" dirty="0" smtClean="0">
                <a:latin typeface="Trebuchet MS" pitchFamily="34" charset="0"/>
              </a:rPr>
              <a:t>continue</a:t>
            </a:r>
            <a:endParaRPr lang="en-US" sz="1600" dirty="0">
              <a:latin typeface="Trebuchet MS" pitchFamily="34" charset="0"/>
            </a:endParaRPr>
          </a:p>
        </p:txBody>
      </p:sp>
      <p:sp>
        <p:nvSpPr>
          <p:cNvPr id="6173" name="TextBox 34"/>
          <p:cNvSpPr txBox="1">
            <a:spLocks noChangeArrowheads="1"/>
          </p:cNvSpPr>
          <p:nvPr/>
        </p:nvSpPr>
        <p:spPr bwMode="auto">
          <a:xfrm>
            <a:off x="6934200" y="1438275"/>
            <a:ext cx="1600200" cy="923925"/>
          </a:xfrm>
          <a:prstGeom prst="rect">
            <a:avLst/>
          </a:prstGeom>
          <a:noFill/>
          <a:ln w="9525">
            <a:noFill/>
            <a:miter lim="800000"/>
            <a:headEnd/>
            <a:tailEnd/>
          </a:ln>
        </p:spPr>
        <p:txBody>
          <a:bodyPr>
            <a:spAutoFit/>
          </a:bodyPr>
          <a:lstStyle/>
          <a:p>
            <a:r>
              <a:rPr lang="en-US" dirty="0">
                <a:latin typeface="Trebuchet MS" pitchFamily="34" charset="0"/>
              </a:rPr>
              <a:t>Pacific Ocean</a:t>
            </a:r>
          </a:p>
          <a:p>
            <a:r>
              <a:rPr lang="en-US" dirty="0">
                <a:latin typeface="Trebuchet MS" pitchFamily="34" charset="0"/>
              </a:rPr>
              <a:t>Entire Year</a:t>
            </a:r>
          </a:p>
          <a:p>
            <a:r>
              <a:rPr lang="en-US" dirty="0">
                <a:latin typeface="Trebuchet MS" pitchFamily="34" charset="0"/>
              </a:rPr>
              <a:t>35 psu</a:t>
            </a:r>
          </a:p>
        </p:txBody>
      </p:sp>
      <p:sp>
        <p:nvSpPr>
          <p:cNvPr id="42" name="5-Point Star 41"/>
          <p:cNvSpPr/>
          <p:nvPr/>
        </p:nvSpPr>
        <p:spPr>
          <a:xfrm>
            <a:off x="7467600" y="914400"/>
            <a:ext cx="457200" cy="482600"/>
          </a:xfrm>
          <a:prstGeom prst="star5">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latin typeface="Trebuchet MS" pitchFamily="34" charset="0"/>
              </a:rPr>
              <a:t>O</a:t>
            </a:r>
          </a:p>
        </p:txBody>
      </p:sp>
      <p:grpSp>
        <p:nvGrpSpPr>
          <p:cNvPr id="3" name="Group 35"/>
          <p:cNvGrpSpPr>
            <a:grpSpLocks/>
          </p:cNvGrpSpPr>
          <p:nvPr/>
        </p:nvGrpSpPr>
        <p:grpSpPr bwMode="auto">
          <a:xfrm>
            <a:off x="3733800" y="838200"/>
            <a:ext cx="1600200" cy="1533525"/>
            <a:chOff x="3733800" y="838200"/>
            <a:chExt cx="1600200" cy="1533525"/>
          </a:xfrm>
        </p:grpSpPr>
        <p:sp>
          <p:nvSpPr>
            <p:cNvPr id="38" name="5-Point Star 37"/>
            <p:cNvSpPr/>
            <p:nvPr/>
          </p:nvSpPr>
          <p:spPr>
            <a:xfrm>
              <a:off x="4191000" y="914400"/>
              <a:ext cx="457200" cy="482600"/>
            </a:xfrm>
            <a:prstGeom prst="star5">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latin typeface="Trebuchet MS" pitchFamily="34" charset="0"/>
                </a:rPr>
                <a:t>B</a:t>
              </a:r>
            </a:p>
          </p:txBody>
        </p:sp>
        <p:sp>
          <p:nvSpPr>
            <p:cNvPr id="6180" name="TextBox 38"/>
            <p:cNvSpPr txBox="1">
              <a:spLocks noChangeArrowheads="1"/>
            </p:cNvSpPr>
            <p:nvPr/>
          </p:nvSpPr>
          <p:spPr bwMode="auto">
            <a:xfrm>
              <a:off x="3810000" y="1447800"/>
              <a:ext cx="1447800" cy="923925"/>
            </a:xfrm>
            <a:prstGeom prst="rect">
              <a:avLst/>
            </a:prstGeom>
            <a:noFill/>
            <a:ln w="9525">
              <a:noFill/>
              <a:miter lim="800000"/>
              <a:headEnd/>
              <a:tailEnd/>
            </a:ln>
          </p:spPr>
          <p:txBody>
            <a:bodyPr>
              <a:spAutoFit/>
            </a:bodyPr>
            <a:lstStyle/>
            <a:p>
              <a:r>
                <a:rPr lang="en-US" dirty="0">
                  <a:latin typeface="Trebuchet MS" pitchFamily="34" charset="0"/>
                </a:rPr>
                <a:t>Yaquina Bay</a:t>
              </a:r>
            </a:p>
            <a:p>
              <a:r>
                <a:rPr lang="en-US" dirty="0">
                  <a:latin typeface="Trebuchet MS" pitchFamily="34" charset="0"/>
                </a:rPr>
                <a:t>Entire Year</a:t>
              </a:r>
            </a:p>
            <a:p>
              <a:r>
                <a:rPr lang="en-US" dirty="0">
                  <a:latin typeface="Trebuchet MS" pitchFamily="34" charset="0"/>
                </a:rPr>
                <a:t>28 psu</a:t>
              </a:r>
            </a:p>
          </p:txBody>
        </p:sp>
        <p:sp>
          <p:nvSpPr>
            <p:cNvPr id="46" name="Rectangle 45"/>
            <p:cNvSpPr/>
            <p:nvPr/>
          </p:nvSpPr>
          <p:spPr>
            <a:xfrm>
              <a:off x="3733800" y="838200"/>
              <a:ext cx="1600200" cy="15240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grpSp>
      <p:sp>
        <p:nvSpPr>
          <p:cNvPr id="48" name="Rectangle 47"/>
          <p:cNvSpPr/>
          <p:nvPr/>
        </p:nvSpPr>
        <p:spPr>
          <a:xfrm>
            <a:off x="6934200" y="838200"/>
            <a:ext cx="1600200" cy="15240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49" name="5-Point Star 48"/>
          <p:cNvSpPr/>
          <p:nvPr/>
        </p:nvSpPr>
        <p:spPr>
          <a:xfrm>
            <a:off x="6324600" y="2743200"/>
            <a:ext cx="457200" cy="482600"/>
          </a:xfrm>
          <a:prstGeom prst="star5">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latin typeface="Trebuchet MS" pitchFamily="34" charset="0"/>
              </a:rPr>
              <a:t>B</a:t>
            </a:r>
          </a:p>
        </p:txBody>
      </p:sp>
      <p:sp>
        <p:nvSpPr>
          <p:cNvPr id="51" name="5-Point Star 50"/>
          <p:cNvSpPr/>
          <p:nvPr/>
        </p:nvSpPr>
        <p:spPr>
          <a:xfrm>
            <a:off x="7315200" y="2743200"/>
            <a:ext cx="457200" cy="482600"/>
          </a:xfrm>
          <a:prstGeom prst="star5">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latin typeface="Trebuchet MS" pitchFamily="34" charset="0"/>
              </a:rPr>
              <a:t>O</a:t>
            </a:r>
          </a:p>
        </p:txBody>
      </p:sp>
      <p:sp>
        <p:nvSpPr>
          <p:cNvPr id="47" name="Oval Callout 46"/>
          <p:cNvSpPr/>
          <p:nvPr/>
        </p:nvSpPr>
        <p:spPr>
          <a:xfrm>
            <a:off x="1905000" y="4114800"/>
            <a:ext cx="1905000" cy="609600"/>
          </a:xfrm>
          <a:prstGeom prst="wedgeEllipseCallout">
            <a:avLst>
              <a:gd name="adj1" fmla="val 16823"/>
              <a:gd name="adj2" fmla="val 117328"/>
            </a:avLst>
          </a:prstGeom>
          <a:solidFill>
            <a:srgbClr val="33CC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latin typeface="Trebuchet MS" pitchFamily="34" charset="0"/>
              </a:rPr>
              <a:t>Great job!</a:t>
            </a:r>
            <a:endParaRPr lang="en-US" dirty="0">
              <a:latin typeface="Trebuchet MS" pitchFamily="34" charset="0"/>
            </a:endParaRPr>
          </a:p>
        </p:txBody>
      </p:sp>
      <p:sp>
        <p:nvSpPr>
          <p:cNvPr id="50" name="Rectangle 49"/>
          <p:cNvSpPr/>
          <p:nvPr/>
        </p:nvSpPr>
        <p:spPr>
          <a:xfrm>
            <a:off x="0" y="0"/>
            <a:ext cx="9144000" cy="838200"/>
          </a:xfrm>
          <a:prstGeom prst="rect">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r>
              <a:rPr lang="en-US" sz="4400" dirty="0" smtClean="0">
                <a:latin typeface="Trebuchet MS" pitchFamily="34" charset="0"/>
              </a:rPr>
              <a:t>How To Build A Graph</a:t>
            </a:r>
            <a:endParaRPr lang="en-US" sz="4400" dirty="0">
              <a:latin typeface="Trebuchet MS" pitchFamily="34" charset="0"/>
            </a:endParaRPr>
          </a:p>
        </p:txBody>
      </p:sp>
      <p:sp>
        <p:nvSpPr>
          <p:cNvPr id="52" name="Flowchart: Delay 51"/>
          <p:cNvSpPr/>
          <p:nvPr/>
        </p:nvSpPr>
        <p:spPr>
          <a:xfrm>
            <a:off x="0" y="0"/>
            <a:ext cx="1752600" cy="6858000"/>
          </a:xfrm>
          <a:prstGeom prst="flowChartDelay">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53" name="TextBox 52">
            <a:hlinkClick r:id="rId6" action="ppaction://hlinksldjump"/>
          </p:cNvPr>
          <p:cNvSpPr txBox="1"/>
          <p:nvPr/>
        </p:nvSpPr>
        <p:spPr>
          <a:xfrm>
            <a:off x="0" y="609600"/>
            <a:ext cx="1371600" cy="838200"/>
          </a:xfrm>
          <a:prstGeom prst="roundRect">
            <a:avLst/>
          </a:prstGeom>
          <a:solidFill>
            <a:schemeClr val="accent5">
              <a:lumMod val="40000"/>
              <a:lumOff val="60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Build </a:t>
            </a:r>
            <a:r>
              <a:rPr lang="en-US" sz="1600" dirty="0" smtClean="0">
                <a:solidFill>
                  <a:schemeClr val="accent1">
                    <a:lumMod val="75000"/>
                  </a:schemeClr>
                </a:solidFill>
                <a:latin typeface="Trebuchet MS" pitchFamily="34" charset="0"/>
                <a:cs typeface="+mn-cs"/>
              </a:rPr>
              <a:t>A </a:t>
            </a:r>
            <a:r>
              <a:rPr lang="en-US" sz="1600" dirty="0">
                <a:solidFill>
                  <a:schemeClr val="accent1">
                    <a:lumMod val="75000"/>
                  </a:schemeClr>
                </a:solidFill>
                <a:latin typeface="Trebuchet MS" pitchFamily="34" charset="0"/>
                <a:cs typeface="+mn-cs"/>
              </a:rPr>
              <a:t>G</a:t>
            </a:r>
            <a:r>
              <a:rPr lang="en-US" sz="1600" dirty="0" smtClean="0">
                <a:solidFill>
                  <a:schemeClr val="accent1">
                    <a:lumMod val="75000"/>
                  </a:schemeClr>
                </a:solidFill>
                <a:latin typeface="Trebuchet MS" pitchFamily="34" charset="0"/>
                <a:cs typeface="+mn-cs"/>
              </a:rPr>
              <a:t>raph </a:t>
            </a:r>
            <a:endParaRPr lang="en-US" sz="1600" dirty="0">
              <a:solidFill>
                <a:schemeClr val="accent1">
                  <a:lumMod val="75000"/>
                </a:schemeClr>
              </a:solidFill>
              <a:latin typeface="Trebuchet MS" pitchFamily="34" charset="0"/>
              <a:cs typeface="+mn-cs"/>
            </a:endParaRP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1)</a:t>
            </a:r>
            <a:endParaRPr lang="en-US" sz="1600" dirty="0">
              <a:solidFill>
                <a:schemeClr val="accent1">
                  <a:lumMod val="75000"/>
                </a:schemeClr>
              </a:solidFill>
              <a:latin typeface="Trebuchet MS" pitchFamily="34" charset="0"/>
              <a:cs typeface="+mn-cs"/>
            </a:endParaRPr>
          </a:p>
        </p:txBody>
      </p:sp>
      <p:sp>
        <p:nvSpPr>
          <p:cNvPr id="54" name="TextBox 53">
            <a:hlinkClick r:id="rId7" action="ppaction://hlinksldjump"/>
          </p:cNvPr>
          <p:cNvSpPr txBox="1"/>
          <p:nvPr/>
        </p:nvSpPr>
        <p:spPr>
          <a:xfrm>
            <a:off x="0" y="2743200"/>
            <a:ext cx="1554480" cy="10668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Read LOBO Graphs </a:t>
            </a:r>
            <a:r>
              <a:rPr lang="en-US" sz="1600" dirty="0" smtClean="0">
                <a:solidFill>
                  <a:schemeClr val="accent1">
                    <a:lumMod val="75000"/>
                  </a:schemeClr>
                </a:solidFill>
                <a:latin typeface="Trebuchet MS" pitchFamily="34" charset="0"/>
                <a:cs typeface="+mn-cs"/>
              </a:rPr>
              <a:t>   (Level 3)</a:t>
            </a:r>
            <a:endParaRPr lang="en-US" sz="1600" dirty="0">
              <a:solidFill>
                <a:schemeClr val="accent1">
                  <a:lumMod val="75000"/>
                </a:schemeClr>
              </a:solidFill>
              <a:latin typeface="Trebuchet MS" pitchFamily="34" charset="0"/>
              <a:cs typeface="+mn-cs"/>
            </a:endParaRPr>
          </a:p>
        </p:txBody>
      </p:sp>
      <p:sp>
        <p:nvSpPr>
          <p:cNvPr id="55" name="TextBox 54">
            <a:hlinkClick r:id="rId8" action="ppaction://hlinksldjump"/>
          </p:cNvPr>
          <p:cNvSpPr txBox="1"/>
          <p:nvPr/>
        </p:nvSpPr>
        <p:spPr>
          <a:xfrm>
            <a:off x="0" y="3953470"/>
            <a:ext cx="1447800" cy="99953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LOBO Data Match-up</a:t>
            </a:r>
            <a:endParaRPr lang="en-US" sz="1600" dirty="0">
              <a:solidFill>
                <a:schemeClr val="accent1">
                  <a:lumMod val="75000"/>
                </a:schemeClr>
              </a:solidFill>
              <a:latin typeface="Trebuchet MS" pitchFamily="34" charset="0"/>
              <a:cs typeface="+mn-cs"/>
            </a:endParaRP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4)</a:t>
            </a:r>
            <a:endParaRPr lang="en-US" sz="1600" dirty="0">
              <a:solidFill>
                <a:schemeClr val="accent1">
                  <a:lumMod val="75000"/>
                </a:schemeClr>
              </a:solidFill>
              <a:latin typeface="Trebuchet MS" pitchFamily="34" charset="0"/>
              <a:cs typeface="+mn-cs"/>
            </a:endParaRPr>
          </a:p>
        </p:txBody>
      </p:sp>
      <p:sp>
        <p:nvSpPr>
          <p:cNvPr id="56" name="TextBox 55">
            <a:hlinkClick r:id="rId9" action="ppaction://hlinksldjump"/>
          </p:cNvPr>
          <p:cNvSpPr txBox="1"/>
          <p:nvPr/>
        </p:nvSpPr>
        <p:spPr>
          <a:xfrm>
            <a:off x="0" y="5105400"/>
            <a:ext cx="1371600" cy="11430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Test Your LOBO Abilities</a:t>
            </a: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5)</a:t>
            </a:r>
            <a:endParaRPr lang="en-US" sz="1600" dirty="0">
              <a:solidFill>
                <a:schemeClr val="accent1">
                  <a:lumMod val="75000"/>
                </a:schemeClr>
              </a:solidFill>
              <a:latin typeface="Trebuchet MS" pitchFamily="34" charset="0"/>
              <a:cs typeface="+mn-cs"/>
            </a:endParaRPr>
          </a:p>
        </p:txBody>
      </p:sp>
      <p:sp>
        <p:nvSpPr>
          <p:cNvPr id="57" name="TextBox 56">
            <a:hlinkClick r:id="rId10" action="ppaction://hlinksldjump"/>
          </p:cNvPr>
          <p:cNvSpPr txBox="1"/>
          <p:nvPr/>
        </p:nvSpPr>
        <p:spPr>
          <a:xfrm>
            <a:off x="0" y="1600200"/>
            <a:ext cx="1447800" cy="9906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Interpret Graphs</a:t>
            </a: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2)</a:t>
            </a:r>
            <a:endParaRPr lang="en-US" sz="1600" dirty="0">
              <a:solidFill>
                <a:schemeClr val="accent1">
                  <a:lumMod val="75000"/>
                </a:schemeClr>
              </a:solidFill>
              <a:latin typeface="Trebuchet MS" pitchFamily="34" charset="0"/>
              <a:cs typeface="+mn-cs"/>
            </a:endParaRPr>
          </a:p>
        </p:txBody>
      </p:sp>
      <p:sp>
        <p:nvSpPr>
          <p:cNvPr id="58" name="TextBox 57">
            <a:hlinkClick r:id="rId11" action="ppaction://hlinksldjump"/>
          </p:cNvPr>
          <p:cNvSpPr txBox="1"/>
          <p:nvPr/>
        </p:nvSpPr>
        <p:spPr>
          <a:xfrm>
            <a:off x="0" y="6324600"/>
            <a:ext cx="914400" cy="5334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More info</a:t>
            </a:r>
            <a:endParaRPr lang="en-US" sz="1600" dirty="0">
              <a:solidFill>
                <a:schemeClr val="accent1">
                  <a:lumMod val="75000"/>
                </a:schemeClr>
              </a:solidFill>
              <a:latin typeface="Trebuchet MS" pitchFamily="34" charset="0"/>
              <a:cs typeface="+mn-cs"/>
            </a:endParaRPr>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26" presetClass="entr" presetSubtype="0" fill="hold" grpId="0" nodeType="withEffect">
                                  <p:stCondLst>
                                    <p:cond delay="1000"/>
                                  </p:stCondLst>
                                  <p:childTnLst>
                                    <p:set>
                                      <p:cBhvr>
                                        <p:cTn id="11" dur="1" fill="hold">
                                          <p:stCondLst>
                                            <p:cond delay="0"/>
                                          </p:stCondLst>
                                        </p:cTn>
                                        <p:tgtEl>
                                          <p:spTgt spid="49"/>
                                        </p:tgtEl>
                                        <p:attrNameLst>
                                          <p:attrName>style.visibility</p:attrName>
                                        </p:attrNameLst>
                                      </p:cBhvr>
                                      <p:to>
                                        <p:strVal val="visible"/>
                                      </p:to>
                                    </p:set>
                                    <p:animEffect transition="in" filter="wipe(down)">
                                      <p:cBhvr>
                                        <p:cTn id="12" dur="580">
                                          <p:stCondLst>
                                            <p:cond delay="0"/>
                                          </p:stCondLst>
                                        </p:cTn>
                                        <p:tgtEl>
                                          <p:spTgt spid="49"/>
                                        </p:tgtEl>
                                      </p:cBhvr>
                                    </p:animEffect>
                                    <p:anim calcmode="lin" valueType="num">
                                      <p:cBhvr>
                                        <p:cTn id="13" dur="1822" tmFilter="0,0; 0.14,0.36; 0.43,0.73; 0.71,0.91; 1.0,1.0">
                                          <p:stCondLst>
                                            <p:cond delay="0"/>
                                          </p:stCondLst>
                                        </p:cTn>
                                        <p:tgtEl>
                                          <p:spTgt spid="49"/>
                                        </p:tgtEl>
                                        <p:attrNameLst>
                                          <p:attrName>ppt_x</p:attrName>
                                        </p:attrNameLst>
                                      </p:cBhvr>
                                      <p:tavLst>
                                        <p:tav tm="0">
                                          <p:val>
                                            <p:strVal val="#ppt_x-0.25"/>
                                          </p:val>
                                        </p:tav>
                                        <p:tav tm="100000">
                                          <p:val>
                                            <p:strVal val="#ppt_x"/>
                                          </p:val>
                                        </p:tav>
                                      </p:tavLst>
                                    </p:anim>
                                    <p:anim calcmode="lin" valueType="num">
                                      <p:cBhvr>
                                        <p:cTn id="14" dur="664" tmFilter="0.0,0.0; 0.25,0.07; 0.50,0.2; 0.75,0.467; 1.0,1.0">
                                          <p:stCondLst>
                                            <p:cond delay="0"/>
                                          </p:stCondLst>
                                        </p:cTn>
                                        <p:tgtEl>
                                          <p:spTgt spid="49"/>
                                        </p:tgtEl>
                                        <p:attrNameLst>
                                          <p:attrName>ppt_y</p:attrName>
                                        </p:attrNameLst>
                                      </p:cBhvr>
                                      <p:tavLst>
                                        <p:tav tm="0" fmla="#ppt_y-sin(pi*$)/3">
                                          <p:val>
                                            <p:fltVal val="0.5"/>
                                          </p:val>
                                        </p:tav>
                                        <p:tav tm="100000">
                                          <p:val>
                                            <p:fltVal val="1"/>
                                          </p:val>
                                        </p:tav>
                                      </p:tavLst>
                                    </p:anim>
                                    <p:anim calcmode="lin" valueType="num">
                                      <p:cBhvr>
                                        <p:cTn id="15" dur="664" tmFilter="0, 0; 0.125,0.2665; 0.25,0.4; 0.375,0.465; 0.5,0.5;  0.625,0.535; 0.75,0.6; 0.875,0.7335; 1,1">
                                          <p:stCondLst>
                                            <p:cond delay="664"/>
                                          </p:stCondLst>
                                        </p:cTn>
                                        <p:tgtEl>
                                          <p:spTgt spid="49"/>
                                        </p:tgtEl>
                                        <p:attrNameLst>
                                          <p:attrName>ppt_y</p:attrName>
                                        </p:attrNameLst>
                                      </p:cBhvr>
                                      <p:tavLst>
                                        <p:tav tm="0" fmla="#ppt_y-sin(pi*$)/9">
                                          <p:val>
                                            <p:fltVal val="0"/>
                                          </p:val>
                                        </p:tav>
                                        <p:tav tm="100000">
                                          <p:val>
                                            <p:fltVal val="1"/>
                                          </p:val>
                                        </p:tav>
                                      </p:tavLst>
                                    </p:anim>
                                    <p:anim calcmode="lin" valueType="num">
                                      <p:cBhvr>
                                        <p:cTn id="16" dur="332" tmFilter="0, 0; 0.125,0.2665; 0.25,0.4; 0.375,0.465; 0.5,0.5;  0.625,0.535; 0.75,0.6; 0.875,0.7335; 1,1">
                                          <p:stCondLst>
                                            <p:cond delay="1324"/>
                                          </p:stCondLst>
                                        </p:cTn>
                                        <p:tgtEl>
                                          <p:spTgt spid="49"/>
                                        </p:tgtEl>
                                        <p:attrNameLst>
                                          <p:attrName>ppt_y</p:attrName>
                                        </p:attrNameLst>
                                      </p:cBhvr>
                                      <p:tavLst>
                                        <p:tav tm="0" fmla="#ppt_y-sin(pi*$)/27">
                                          <p:val>
                                            <p:fltVal val="0"/>
                                          </p:val>
                                        </p:tav>
                                        <p:tav tm="100000">
                                          <p:val>
                                            <p:fltVal val="1"/>
                                          </p:val>
                                        </p:tav>
                                      </p:tavLst>
                                    </p:anim>
                                    <p:anim calcmode="lin" valueType="num">
                                      <p:cBhvr>
                                        <p:cTn id="17" dur="164" tmFilter="0, 0; 0.125,0.2665; 0.25,0.4; 0.375,0.465; 0.5,0.5;  0.625,0.535; 0.75,0.6; 0.875,0.7335; 1,1">
                                          <p:stCondLst>
                                            <p:cond delay="1656"/>
                                          </p:stCondLst>
                                        </p:cTn>
                                        <p:tgtEl>
                                          <p:spTgt spid="49"/>
                                        </p:tgtEl>
                                        <p:attrNameLst>
                                          <p:attrName>ppt_y</p:attrName>
                                        </p:attrNameLst>
                                      </p:cBhvr>
                                      <p:tavLst>
                                        <p:tav tm="0" fmla="#ppt_y-sin(pi*$)/81">
                                          <p:val>
                                            <p:fltVal val="0"/>
                                          </p:val>
                                        </p:tav>
                                        <p:tav tm="100000">
                                          <p:val>
                                            <p:fltVal val="1"/>
                                          </p:val>
                                        </p:tav>
                                      </p:tavLst>
                                    </p:anim>
                                    <p:animScale>
                                      <p:cBhvr>
                                        <p:cTn id="18" dur="26">
                                          <p:stCondLst>
                                            <p:cond delay="650"/>
                                          </p:stCondLst>
                                        </p:cTn>
                                        <p:tgtEl>
                                          <p:spTgt spid="49"/>
                                        </p:tgtEl>
                                      </p:cBhvr>
                                      <p:to x="100000" y="60000"/>
                                    </p:animScale>
                                    <p:animScale>
                                      <p:cBhvr>
                                        <p:cTn id="19" dur="166" decel="50000">
                                          <p:stCondLst>
                                            <p:cond delay="676"/>
                                          </p:stCondLst>
                                        </p:cTn>
                                        <p:tgtEl>
                                          <p:spTgt spid="49"/>
                                        </p:tgtEl>
                                      </p:cBhvr>
                                      <p:to x="100000" y="100000"/>
                                    </p:animScale>
                                    <p:animScale>
                                      <p:cBhvr>
                                        <p:cTn id="20" dur="26">
                                          <p:stCondLst>
                                            <p:cond delay="1312"/>
                                          </p:stCondLst>
                                        </p:cTn>
                                        <p:tgtEl>
                                          <p:spTgt spid="49"/>
                                        </p:tgtEl>
                                      </p:cBhvr>
                                      <p:to x="100000" y="80000"/>
                                    </p:animScale>
                                    <p:animScale>
                                      <p:cBhvr>
                                        <p:cTn id="21" dur="166" decel="50000">
                                          <p:stCondLst>
                                            <p:cond delay="1338"/>
                                          </p:stCondLst>
                                        </p:cTn>
                                        <p:tgtEl>
                                          <p:spTgt spid="49"/>
                                        </p:tgtEl>
                                      </p:cBhvr>
                                      <p:to x="100000" y="100000"/>
                                    </p:animScale>
                                    <p:animScale>
                                      <p:cBhvr>
                                        <p:cTn id="22" dur="26">
                                          <p:stCondLst>
                                            <p:cond delay="1642"/>
                                          </p:stCondLst>
                                        </p:cTn>
                                        <p:tgtEl>
                                          <p:spTgt spid="49"/>
                                        </p:tgtEl>
                                      </p:cBhvr>
                                      <p:to x="100000" y="90000"/>
                                    </p:animScale>
                                    <p:animScale>
                                      <p:cBhvr>
                                        <p:cTn id="23" dur="166" decel="50000">
                                          <p:stCondLst>
                                            <p:cond delay="1668"/>
                                          </p:stCondLst>
                                        </p:cTn>
                                        <p:tgtEl>
                                          <p:spTgt spid="49"/>
                                        </p:tgtEl>
                                      </p:cBhvr>
                                      <p:to x="100000" y="100000"/>
                                    </p:animScale>
                                    <p:animScale>
                                      <p:cBhvr>
                                        <p:cTn id="24" dur="26">
                                          <p:stCondLst>
                                            <p:cond delay="1808"/>
                                          </p:stCondLst>
                                        </p:cTn>
                                        <p:tgtEl>
                                          <p:spTgt spid="49"/>
                                        </p:tgtEl>
                                      </p:cBhvr>
                                      <p:to x="100000" y="95000"/>
                                    </p:animScale>
                                    <p:animScale>
                                      <p:cBhvr>
                                        <p:cTn id="25" dur="166" decel="50000">
                                          <p:stCondLst>
                                            <p:cond delay="1834"/>
                                          </p:stCondLst>
                                        </p:cTn>
                                        <p:tgtEl>
                                          <p:spTgt spid="49"/>
                                        </p:tgtEl>
                                      </p:cBhvr>
                                      <p:to x="100000" y="100000"/>
                                    </p:animScale>
                                  </p:childTnLst>
                                </p:cTn>
                              </p:par>
                              <p:par>
                                <p:cTn id="26" presetID="34" presetClass="entr" presetSubtype="0" fill="hold" grpId="0" nodeType="withEffect">
                                  <p:stCondLst>
                                    <p:cond delay="2000"/>
                                  </p:stCondLst>
                                  <p:childTnLst>
                                    <p:set>
                                      <p:cBhvr>
                                        <p:cTn id="27" dur="1" fill="hold">
                                          <p:stCondLst>
                                            <p:cond delay="0"/>
                                          </p:stCondLst>
                                        </p:cTn>
                                        <p:tgtEl>
                                          <p:spTgt spid="31"/>
                                        </p:tgtEl>
                                        <p:attrNameLst>
                                          <p:attrName>style.visibility</p:attrName>
                                        </p:attrNameLst>
                                      </p:cBhvr>
                                      <p:to>
                                        <p:strVal val="visible"/>
                                      </p:to>
                                    </p:set>
                                    <p:anim from="(-#ppt_w/2)" to="(#ppt_x)" calcmode="lin" valueType="num">
                                      <p:cBhvr>
                                        <p:cTn id="28" dur="600" fill="hold">
                                          <p:stCondLst>
                                            <p:cond delay="0"/>
                                          </p:stCondLst>
                                        </p:cTn>
                                        <p:tgtEl>
                                          <p:spTgt spid="31"/>
                                        </p:tgtEl>
                                        <p:attrNameLst>
                                          <p:attrName>ppt_x</p:attrName>
                                        </p:attrNameLst>
                                      </p:cBhvr>
                                    </p:anim>
                                    <p:anim from="0" to="-1.0" calcmode="lin" valueType="num">
                                      <p:cBhvr>
                                        <p:cTn id="29" dur="200" decel="50000" autoRev="1" fill="hold">
                                          <p:stCondLst>
                                            <p:cond delay="600"/>
                                          </p:stCondLst>
                                        </p:cTn>
                                        <p:tgtEl>
                                          <p:spTgt spid="31"/>
                                        </p:tgtEl>
                                        <p:attrNameLst>
                                          <p:attrName>xshear</p:attrName>
                                        </p:attrNameLst>
                                      </p:cBhvr>
                                    </p:anim>
                                    <p:animScale>
                                      <p:cBhvr>
                                        <p:cTn id="30" dur="200" decel="100000" autoRev="1" fill="hold">
                                          <p:stCondLst>
                                            <p:cond delay="600"/>
                                          </p:stCondLst>
                                        </p:cTn>
                                        <p:tgtEl>
                                          <p:spTgt spid="31"/>
                                        </p:tgtEl>
                                      </p:cBhvr>
                                      <p:from x="100000" y="100000"/>
                                      <p:to x="80000" y="100000"/>
                                    </p:animScale>
                                    <p:anim by="(#ppt_h/3+#ppt_w*0.1)" calcmode="lin" valueType="num">
                                      <p:cBhvr additive="sum">
                                        <p:cTn id="31" dur="200" decel="100000" autoRev="1" fill="hold">
                                          <p:stCondLst>
                                            <p:cond delay="600"/>
                                          </p:stCondLst>
                                        </p:cTn>
                                        <p:tgtEl>
                                          <p:spTgt spid="31"/>
                                        </p:tgtEl>
                                        <p:attrNameLst>
                                          <p:attrName>ppt_x</p:attrName>
                                        </p:attrNameLst>
                                      </p:cBhvr>
                                    </p:anim>
                                  </p:childTnLst>
                                </p:cTn>
                              </p:par>
                              <p:par>
                                <p:cTn id="32" presetID="37" presetClass="entr" presetSubtype="0" fill="hold" grpId="0" nodeType="withEffect">
                                  <p:stCondLst>
                                    <p:cond delay="2000"/>
                                  </p:stCondLst>
                                  <p:childTnLst>
                                    <p:set>
                                      <p:cBhvr>
                                        <p:cTn id="33" dur="1" fill="hold">
                                          <p:stCondLst>
                                            <p:cond delay="0"/>
                                          </p:stCondLst>
                                        </p:cTn>
                                        <p:tgtEl>
                                          <p:spTgt spid="32"/>
                                        </p:tgtEl>
                                        <p:attrNameLst>
                                          <p:attrName>style.visibility</p:attrName>
                                        </p:attrNameLst>
                                      </p:cBhvr>
                                      <p:to>
                                        <p:strVal val="visible"/>
                                      </p:to>
                                    </p:set>
                                    <p:animEffect transition="in" filter="fade">
                                      <p:cBhvr>
                                        <p:cTn id="34" dur="1000"/>
                                        <p:tgtEl>
                                          <p:spTgt spid="32"/>
                                        </p:tgtEl>
                                      </p:cBhvr>
                                    </p:animEffect>
                                    <p:anim calcmode="lin" valueType="num">
                                      <p:cBhvr>
                                        <p:cTn id="35" dur="1000" fill="hold"/>
                                        <p:tgtEl>
                                          <p:spTgt spid="32"/>
                                        </p:tgtEl>
                                        <p:attrNameLst>
                                          <p:attrName>ppt_x</p:attrName>
                                        </p:attrNameLst>
                                      </p:cBhvr>
                                      <p:tavLst>
                                        <p:tav tm="0">
                                          <p:val>
                                            <p:strVal val="#ppt_x"/>
                                          </p:val>
                                        </p:tav>
                                        <p:tav tm="100000">
                                          <p:val>
                                            <p:strVal val="#ppt_x"/>
                                          </p:val>
                                        </p:tav>
                                      </p:tavLst>
                                    </p:anim>
                                    <p:anim calcmode="lin" valueType="num">
                                      <p:cBhvr>
                                        <p:cTn id="36" dur="900" decel="100000" fill="hold"/>
                                        <p:tgtEl>
                                          <p:spTgt spid="32"/>
                                        </p:tgtEl>
                                        <p:attrNameLst>
                                          <p:attrName>ppt_y</p:attrName>
                                        </p:attrNameLst>
                                      </p:cBhvr>
                                      <p:tavLst>
                                        <p:tav tm="0">
                                          <p:val>
                                            <p:strVal val="#ppt_y+1"/>
                                          </p:val>
                                        </p:tav>
                                        <p:tav tm="100000">
                                          <p:val>
                                            <p:strVal val="#ppt_y-.03"/>
                                          </p:val>
                                        </p:tav>
                                      </p:tavLst>
                                    </p:anim>
                                    <p:anim calcmode="lin" valueType="num">
                                      <p:cBhvr>
                                        <p:cTn id="37" dur="100" accel="100000" fill="hold">
                                          <p:stCondLst>
                                            <p:cond delay="900"/>
                                          </p:stCondLst>
                                        </p:cTn>
                                        <p:tgtEl>
                                          <p:spTgt spid="32"/>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2" grpId="0" animBg="1"/>
      <p:bldP spid="49" grpId="0" animBg="1"/>
    </p:bld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3" cstate="print"/>
          <a:srcRect l="487" t="955" r="880" b="1738"/>
          <a:stretch>
            <a:fillRect/>
          </a:stretch>
        </p:blipFill>
        <p:spPr bwMode="auto">
          <a:xfrm>
            <a:off x="3429000" y="1755648"/>
            <a:ext cx="5063319" cy="3630304"/>
          </a:xfrm>
          <a:prstGeom prst="rect">
            <a:avLst/>
          </a:prstGeom>
          <a:ln>
            <a:noFill/>
          </a:ln>
          <a:effectLst>
            <a:outerShdw blurRad="190500" algn="tl" rotWithShape="0">
              <a:srgbClr val="000000">
                <a:alpha val="70000"/>
              </a:srgbClr>
            </a:outerShdw>
          </a:effectLst>
        </p:spPr>
      </p:pic>
      <p:sp>
        <p:nvSpPr>
          <p:cNvPr id="22" name="Action Button: Home 21">
            <a:hlinkClick r:id="" action="ppaction://hlinkshowjump?jump=firstslide" highlightClick="1"/>
          </p:cNvPr>
          <p:cNvSpPr/>
          <p:nvPr/>
        </p:nvSpPr>
        <p:spPr>
          <a:xfrm>
            <a:off x="8547717" y="6400800"/>
            <a:ext cx="574675" cy="457200"/>
          </a:xfrm>
          <a:prstGeom prst="actionButtonHome">
            <a:avLst/>
          </a:prstGeom>
          <a:gradFill flip="none" rotWithShape="1">
            <a:gsLst>
              <a:gs pos="0">
                <a:srgbClr val="FFEFD1"/>
              </a:gs>
              <a:gs pos="64999">
                <a:srgbClr val="F0EBD5"/>
              </a:gs>
              <a:gs pos="100000">
                <a:srgbClr val="D1C39F"/>
              </a:gs>
            </a:gsLst>
            <a:lin ang="5400000" scaled="1"/>
            <a:tileRect/>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23" name="Action Button: Beginning 22">
            <a:hlinkClick r:id="rId4" action="ppaction://hlinksldjump" highlightClick="1"/>
          </p:cNvPr>
          <p:cNvSpPr/>
          <p:nvPr/>
        </p:nvSpPr>
        <p:spPr>
          <a:xfrm>
            <a:off x="8080992" y="6400800"/>
            <a:ext cx="457200" cy="457200"/>
          </a:xfrm>
          <a:prstGeom prst="actionButtonBeginning">
            <a:avLst/>
          </a:prstGeom>
          <a:gradFill>
            <a:gsLst>
              <a:gs pos="0">
                <a:srgbClr val="FFEFD1"/>
              </a:gs>
              <a:gs pos="64999">
                <a:srgbClr val="F0EBD5"/>
              </a:gs>
              <a:gs pos="100000">
                <a:srgbClr val="D1C39F"/>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24" name="Rectangle 23"/>
          <p:cNvSpPr/>
          <p:nvPr/>
        </p:nvSpPr>
        <p:spPr>
          <a:xfrm>
            <a:off x="0" y="0"/>
            <a:ext cx="9144000" cy="838200"/>
          </a:xfrm>
          <a:prstGeom prst="rect">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r>
              <a:rPr lang="en-US" sz="4400" dirty="0" smtClean="0">
                <a:latin typeface="Trebuchet MS" pitchFamily="34" charset="0"/>
              </a:rPr>
              <a:t>How To Read LOBO Data</a:t>
            </a:r>
            <a:endParaRPr lang="en-US" sz="4400" dirty="0">
              <a:latin typeface="Trebuchet MS" pitchFamily="34" charset="0"/>
            </a:endParaRPr>
          </a:p>
        </p:txBody>
      </p:sp>
      <p:sp>
        <p:nvSpPr>
          <p:cNvPr id="39" name="Flowchart: Delay 38"/>
          <p:cNvSpPr/>
          <p:nvPr/>
        </p:nvSpPr>
        <p:spPr>
          <a:xfrm>
            <a:off x="0" y="0"/>
            <a:ext cx="1752600" cy="6858000"/>
          </a:xfrm>
          <a:prstGeom prst="flowChartDelay">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40" name="TextBox 39">
            <a:hlinkClick r:id="rId5" action="ppaction://hlinksldjump"/>
          </p:cNvPr>
          <p:cNvSpPr txBox="1"/>
          <p:nvPr/>
        </p:nvSpPr>
        <p:spPr>
          <a:xfrm>
            <a:off x="0" y="609600"/>
            <a:ext cx="1371600" cy="8382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Build </a:t>
            </a:r>
            <a:r>
              <a:rPr lang="en-US" sz="1600" dirty="0" smtClean="0">
                <a:solidFill>
                  <a:schemeClr val="accent1">
                    <a:lumMod val="75000"/>
                  </a:schemeClr>
                </a:solidFill>
                <a:latin typeface="Trebuchet MS" pitchFamily="34" charset="0"/>
                <a:cs typeface="+mn-cs"/>
              </a:rPr>
              <a:t>A </a:t>
            </a:r>
            <a:r>
              <a:rPr lang="en-US" sz="1600" dirty="0">
                <a:solidFill>
                  <a:schemeClr val="accent1">
                    <a:lumMod val="75000"/>
                  </a:schemeClr>
                </a:solidFill>
                <a:latin typeface="Trebuchet MS" pitchFamily="34" charset="0"/>
                <a:cs typeface="+mn-cs"/>
              </a:rPr>
              <a:t>G</a:t>
            </a:r>
            <a:r>
              <a:rPr lang="en-US" sz="1600" dirty="0" smtClean="0">
                <a:solidFill>
                  <a:schemeClr val="accent1">
                    <a:lumMod val="75000"/>
                  </a:schemeClr>
                </a:solidFill>
                <a:latin typeface="Trebuchet MS" pitchFamily="34" charset="0"/>
                <a:cs typeface="+mn-cs"/>
              </a:rPr>
              <a:t>raph </a:t>
            </a:r>
            <a:endParaRPr lang="en-US" sz="1600" dirty="0">
              <a:solidFill>
                <a:schemeClr val="accent1">
                  <a:lumMod val="75000"/>
                </a:schemeClr>
              </a:solidFill>
              <a:latin typeface="Trebuchet MS" pitchFamily="34" charset="0"/>
              <a:cs typeface="+mn-cs"/>
            </a:endParaRP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1)</a:t>
            </a:r>
            <a:endParaRPr lang="en-US" sz="1600" dirty="0">
              <a:solidFill>
                <a:schemeClr val="accent1">
                  <a:lumMod val="75000"/>
                </a:schemeClr>
              </a:solidFill>
              <a:latin typeface="Trebuchet MS" pitchFamily="34" charset="0"/>
              <a:cs typeface="+mn-cs"/>
            </a:endParaRPr>
          </a:p>
        </p:txBody>
      </p:sp>
      <p:sp>
        <p:nvSpPr>
          <p:cNvPr id="42" name="TextBox 41">
            <a:hlinkClick r:id="rId6" action="ppaction://hlinksldjump"/>
          </p:cNvPr>
          <p:cNvSpPr txBox="1"/>
          <p:nvPr/>
        </p:nvSpPr>
        <p:spPr>
          <a:xfrm>
            <a:off x="0" y="2743200"/>
            <a:ext cx="1554480" cy="1066800"/>
          </a:xfrm>
          <a:prstGeom prst="roundRect">
            <a:avLst/>
          </a:prstGeom>
          <a:solidFill>
            <a:schemeClr val="accent5">
              <a:lumMod val="40000"/>
              <a:lumOff val="60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Read LOBO Graphs </a:t>
            </a:r>
            <a:r>
              <a:rPr lang="en-US" sz="1600" dirty="0" smtClean="0">
                <a:solidFill>
                  <a:schemeClr val="accent1">
                    <a:lumMod val="75000"/>
                  </a:schemeClr>
                </a:solidFill>
                <a:latin typeface="Trebuchet MS" pitchFamily="34" charset="0"/>
                <a:cs typeface="+mn-cs"/>
              </a:rPr>
              <a:t>   (Level 3)</a:t>
            </a:r>
            <a:endParaRPr lang="en-US" sz="1600" dirty="0">
              <a:solidFill>
                <a:schemeClr val="accent1">
                  <a:lumMod val="75000"/>
                </a:schemeClr>
              </a:solidFill>
              <a:latin typeface="Trebuchet MS" pitchFamily="34" charset="0"/>
              <a:cs typeface="+mn-cs"/>
            </a:endParaRPr>
          </a:p>
        </p:txBody>
      </p:sp>
      <p:sp>
        <p:nvSpPr>
          <p:cNvPr id="43" name="TextBox 42">
            <a:hlinkClick r:id="rId7" action="ppaction://hlinksldjump"/>
          </p:cNvPr>
          <p:cNvSpPr txBox="1"/>
          <p:nvPr/>
        </p:nvSpPr>
        <p:spPr>
          <a:xfrm>
            <a:off x="0" y="3953470"/>
            <a:ext cx="1447800" cy="99953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LOBO Data Match-up</a:t>
            </a:r>
            <a:endParaRPr lang="en-US" sz="1600" dirty="0">
              <a:solidFill>
                <a:schemeClr val="accent1">
                  <a:lumMod val="75000"/>
                </a:schemeClr>
              </a:solidFill>
              <a:latin typeface="Trebuchet MS" pitchFamily="34" charset="0"/>
              <a:cs typeface="+mn-cs"/>
            </a:endParaRP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4)</a:t>
            </a:r>
            <a:endParaRPr lang="en-US" sz="1600" dirty="0">
              <a:solidFill>
                <a:schemeClr val="accent1">
                  <a:lumMod val="75000"/>
                </a:schemeClr>
              </a:solidFill>
              <a:latin typeface="Trebuchet MS" pitchFamily="34" charset="0"/>
              <a:cs typeface="+mn-cs"/>
            </a:endParaRPr>
          </a:p>
        </p:txBody>
      </p:sp>
      <p:sp>
        <p:nvSpPr>
          <p:cNvPr id="44" name="TextBox 43">
            <a:hlinkClick r:id="rId8" action="ppaction://hlinksldjump"/>
          </p:cNvPr>
          <p:cNvSpPr txBox="1"/>
          <p:nvPr/>
        </p:nvSpPr>
        <p:spPr>
          <a:xfrm>
            <a:off x="0" y="5105400"/>
            <a:ext cx="1371600" cy="11430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Test Your LOBO Abilities</a:t>
            </a: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5)</a:t>
            </a:r>
            <a:endParaRPr lang="en-US" sz="1600" dirty="0">
              <a:solidFill>
                <a:schemeClr val="accent1">
                  <a:lumMod val="75000"/>
                </a:schemeClr>
              </a:solidFill>
              <a:latin typeface="Trebuchet MS" pitchFamily="34" charset="0"/>
              <a:cs typeface="+mn-cs"/>
            </a:endParaRPr>
          </a:p>
        </p:txBody>
      </p:sp>
      <p:sp>
        <p:nvSpPr>
          <p:cNvPr id="45" name="TextBox 44">
            <a:hlinkClick r:id="rId9" action="ppaction://hlinksldjump"/>
          </p:cNvPr>
          <p:cNvSpPr txBox="1"/>
          <p:nvPr/>
        </p:nvSpPr>
        <p:spPr>
          <a:xfrm>
            <a:off x="0" y="1600200"/>
            <a:ext cx="1447800" cy="9906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Interpret Graphs</a:t>
            </a: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2)</a:t>
            </a:r>
            <a:endParaRPr lang="en-US" sz="1600" dirty="0">
              <a:solidFill>
                <a:schemeClr val="accent1">
                  <a:lumMod val="75000"/>
                </a:schemeClr>
              </a:solidFill>
              <a:latin typeface="Trebuchet MS" pitchFamily="34" charset="0"/>
              <a:cs typeface="+mn-cs"/>
            </a:endParaRPr>
          </a:p>
        </p:txBody>
      </p:sp>
      <p:sp>
        <p:nvSpPr>
          <p:cNvPr id="46" name="TextBox 45">
            <a:hlinkClick r:id="rId10" action="ppaction://hlinksldjump"/>
          </p:cNvPr>
          <p:cNvSpPr txBox="1"/>
          <p:nvPr/>
        </p:nvSpPr>
        <p:spPr>
          <a:xfrm>
            <a:off x="0" y="6324600"/>
            <a:ext cx="914400" cy="5334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More info</a:t>
            </a:r>
            <a:endParaRPr lang="en-US" sz="1600" dirty="0">
              <a:solidFill>
                <a:schemeClr val="accent1">
                  <a:lumMod val="75000"/>
                </a:schemeClr>
              </a:solidFill>
              <a:latin typeface="Trebuchet MS" pitchFamily="34" charset="0"/>
              <a:cs typeface="+mn-cs"/>
            </a:endParaRPr>
          </a:p>
        </p:txBody>
      </p:sp>
      <p:sp>
        <p:nvSpPr>
          <p:cNvPr id="89" name="Rectangle 88"/>
          <p:cNvSpPr/>
          <p:nvPr/>
        </p:nvSpPr>
        <p:spPr>
          <a:xfrm>
            <a:off x="4453760" y="2800290"/>
            <a:ext cx="228600" cy="334944"/>
          </a:xfrm>
          <a:prstGeom prst="rect">
            <a:avLst/>
          </a:prstGeom>
          <a:solidFill>
            <a:schemeClr val="bg1">
              <a:alpha val="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0" name="Rectangle 89"/>
          <p:cNvSpPr/>
          <p:nvPr/>
        </p:nvSpPr>
        <p:spPr>
          <a:xfrm>
            <a:off x="4834760" y="2724090"/>
            <a:ext cx="304800" cy="457200"/>
          </a:xfrm>
          <a:prstGeom prst="rect">
            <a:avLst/>
          </a:prstGeom>
          <a:solidFill>
            <a:schemeClr val="bg1">
              <a:alpha val="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1" name="Rectangle 90"/>
          <p:cNvSpPr/>
          <p:nvPr/>
        </p:nvSpPr>
        <p:spPr>
          <a:xfrm>
            <a:off x="5338016" y="2826250"/>
            <a:ext cx="228600" cy="228600"/>
          </a:xfrm>
          <a:prstGeom prst="rect">
            <a:avLst/>
          </a:prstGeom>
          <a:solidFill>
            <a:schemeClr val="bg1">
              <a:alpha val="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2" name="Rectangle 91"/>
          <p:cNvSpPr/>
          <p:nvPr/>
        </p:nvSpPr>
        <p:spPr>
          <a:xfrm>
            <a:off x="5749160" y="2724090"/>
            <a:ext cx="185057" cy="533400"/>
          </a:xfrm>
          <a:prstGeom prst="rect">
            <a:avLst/>
          </a:prstGeom>
          <a:solidFill>
            <a:schemeClr val="bg1">
              <a:alpha val="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3" name="Rectangle 92"/>
          <p:cNvSpPr/>
          <p:nvPr/>
        </p:nvSpPr>
        <p:spPr>
          <a:xfrm>
            <a:off x="6217416" y="2724090"/>
            <a:ext cx="228600" cy="304800"/>
          </a:xfrm>
          <a:prstGeom prst="rect">
            <a:avLst/>
          </a:prstGeom>
          <a:solidFill>
            <a:schemeClr val="bg1">
              <a:alpha val="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4" name="Rectangle 93"/>
          <p:cNvSpPr/>
          <p:nvPr/>
        </p:nvSpPr>
        <p:spPr>
          <a:xfrm>
            <a:off x="6522216" y="2724090"/>
            <a:ext cx="228600" cy="304800"/>
          </a:xfrm>
          <a:prstGeom prst="rect">
            <a:avLst/>
          </a:prstGeom>
          <a:solidFill>
            <a:schemeClr val="bg1">
              <a:alpha val="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5" name="Rectangle 94"/>
          <p:cNvSpPr/>
          <p:nvPr/>
        </p:nvSpPr>
        <p:spPr>
          <a:xfrm>
            <a:off x="6934200" y="2800290"/>
            <a:ext cx="228600" cy="228600"/>
          </a:xfrm>
          <a:prstGeom prst="rect">
            <a:avLst/>
          </a:prstGeom>
          <a:solidFill>
            <a:schemeClr val="bg1">
              <a:alpha val="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6" name="L-Shape 95"/>
          <p:cNvSpPr/>
          <p:nvPr/>
        </p:nvSpPr>
        <p:spPr>
          <a:xfrm rot="10800000">
            <a:off x="7208856" y="2876490"/>
            <a:ext cx="334944" cy="304800"/>
          </a:xfrm>
          <a:prstGeom prst="corner">
            <a:avLst>
              <a:gd name="adj1" fmla="val 45055"/>
              <a:gd name="adj2" fmla="val 89560"/>
            </a:avLst>
          </a:prstGeom>
          <a:solidFill>
            <a:schemeClr val="bg1">
              <a:alpha val="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7" name="Rectangle 96"/>
          <p:cNvSpPr/>
          <p:nvPr/>
        </p:nvSpPr>
        <p:spPr>
          <a:xfrm>
            <a:off x="7772400" y="2876490"/>
            <a:ext cx="228600" cy="228600"/>
          </a:xfrm>
          <a:prstGeom prst="rect">
            <a:avLst/>
          </a:prstGeom>
          <a:solidFill>
            <a:schemeClr val="bg1">
              <a:alpha val="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9" name="Rectangle 98"/>
          <p:cNvSpPr/>
          <p:nvPr/>
        </p:nvSpPr>
        <p:spPr>
          <a:xfrm>
            <a:off x="4606160" y="3133560"/>
            <a:ext cx="228600" cy="276330"/>
          </a:xfrm>
          <a:prstGeom prst="rect">
            <a:avLst/>
          </a:prstGeom>
          <a:solidFill>
            <a:schemeClr val="bg1">
              <a:alpha val="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1" name="L-Shape 100"/>
          <p:cNvSpPr/>
          <p:nvPr/>
        </p:nvSpPr>
        <p:spPr>
          <a:xfrm rot="16200000">
            <a:off x="5439338" y="3023866"/>
            <a:ext cx="370951" cy="248696"/>
          </a:xfrm>
          <a:prstGeom prst="corner">
            <a:avLst>
              <a:gd name="adj1" fmla="val 65684"/>
              <a:gd name="adj2" fmla="val 109721"/>
            </a:avLst>
          </a:prstGeom>
          <a:solidFill>
            <a:schemeClr val="bg1">
              <a:alpha val="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3" name="Rectangle 102"/>
          <p:cNvSpPr/>
          <p:nvPr/>
        </p:nvSpPr>
        <p:spPr>
          <a:xfrm>
            <a:off x="6365632" y="3064898"/>
            <a:ext cx="228600" cy="381000"/>
          </a:xfrm>
          <a:prstGeom prst="rect">
            <a:avLst/>
          </a:prstGeom>
          <a:solidFill>
            <a:schemeClr val="bg1">
              <a:alpha val="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6" name="h1"/>
          <p:cNvSpPr txBox="1"/>
          <p:nvPr/>
        </p:nvSpPr>
        <p:spPr>
          <a:xfrm>
            <a:off x="4378378" y="2114490"/>
            <a:ext cx="457200" cy="400110"/>
          </a:xfrm>
          <a:prstGeom prst="rect">
            <a:avLst/>
          </a:prstGeom>
          <a:noFill/>
          <a:ln>
            <a:noFill/>
          </a:ln>
        </p:spPr>
        <p:txBody>
          <a:bodyPr wrap="square" rtlCol="0">
            <a:spAutoFit/>
          </a:bodyPr>
          <a:lstStyle/>
          <a:p>
            <a:r>
              <a:rPr lang="en-US" sz="2000" b="1" dirty="0" smtClean="0">
                <a:solidFill>
                  <a:srgbClr val="00CC00"/>
                </a:solidFill>
                <a:latin typeface="Trebuchet MS" pitchFamily="34" charset="0"/>
              </a:rPr>
              <a:t>1</a:t>
            </a:r>
            <a:endParaRPr lang="en-US" sz="2000" b="1" dirty="0">
              <a:solidFill>
                <a:srgbClr val="00CC00"/>
              </a:solidFill>
              <a:latin typeface="Trebuchet MS" pitchFamily="34" charset="0"/>
            </a:endParaRPr>
          </a:p>
        </p:txBody>
      </p:sp>
      <p:sp>
        <p:nvSpPr>
          <p:cNvPr id="107" name="h2"/>
          <p:cNvSpPr txBox="1"/>
          <p:nvPr/>
        </p:nvSpPr>
        <p:spPr>
          <a:xfrm>
            <a:off x="4811901" y="2127032"/>
            <a:ext cx="457200" cy="400110"/>
          </a:xfrm>
          <a:prstGeom prst="rect">
            <a:avLst/>
          </a:prstGeom>
          <a:noFill/>
          <a:ln>
            <a:noFill/>
          </a:ln>
        </p:spPr>
        <p:txBody>
          <a:bodyPr wrap="square" rtlCol="0">
            <a:spAutoFit/>
          </a:bodyPr>
          <a:lstStyle/>
          <a:p>
            <a:r>
              <a:rPr lang="en-US" sz="2000" b="1" dirty="0" smtClean="0">
                <a:solidFill>
                  <a:srgbClr val="00CC00"/>
                </a:solidFill>
                <a:latin typeface="Trebuchet MS" pitchFamily="34" charset="0"/>
              </a:rPr>
              <a:t>2</a:t>
            </a:r>
            <a:endParaRPr lang="en-US" sz="2000" b="1" dirty="0">
              <a:solidFill>
                <a:srgbClr val="00CC00"/>
              </a:solidFill>
              <a:latin typeface="Trebuchet MS" pitchFamily="34" charset="0"/>
            </a:endParaRPr>
          </a:p>
        </p:txBody>
      </p:sp>
      <p:sp>
        <p:nvSpPr>
          <p:cNvPr id="108" name="h3"/>
          <p:cNvSpPr txBox="1"/>
          <p:nvPr/>
        </p:nvSpPr>
        <p:spPr>
          <a:xfrm>
            <a:off x="5253516" y="2124075"/>
            <a:ext cx="457200" cy="400110"/>
          </a:xfrm>
          <a:prstGeom prst="rect">
            <a:avLst/>
          </a:prstGeom>
          <a:noFill/>
          <a:ln>
            <a:noFill/>
          </a:ln>
        </p:spPr>
        <p:txBody>
          <a:bodyPr wrap="square" rtlCol="0">
            <a:spAutoFit/>
          </a:bodyPr>
          <a:lstStyle/>
          <a:p>
            <a:r>
              <a:rPr lang="en-US" sz="2000" b="1" dirty="0" smtClean="0">
                <a:solidFill>
                  <a:srgbClr val="00CC00"/>
                </a:solidFill>
                <a:latin typeface="Trebuchet MS" pitchFamily="34" charset="0"/>
              </a:rPr>
              <a:t>3</a:t>
            </a:r>
            <a:endParaRPr lang="en-US" sz="2000" b="1" dirty="0">
              <a:solidFill>
                <a:srgbClr val="00CC00"/>
              </a:solidFill>
              <a:latin typeface="Trebuchet MS" pitchFamily="34" charset="0"/>
            </a:endParaRPr>
          </a:p>
        </p:txBody>
      </p:sp>
      <p:sp>
        <p:nvSpPr>
          <p:cNvPr id="109" name="h4"/>
          <p:cNvSpPr txBox="1"/>
          <p:nvPr/>
        </p:nvSpPr>
        <p:spPr>
          <a:xfrm>
            <a:off x="5692247" y="2114490"/>
            <a:ext cx="457200" cy="400110"/>
          </a:xfrm>
          <a:prstGeom prst="rect">
            <a:avLst/>
          </a:prstGeom>
          <a:noFill/>
          <a:ln>
            <a:noFill/>
          </a:ln>
        </p:spPr>
        <p:txBody>
          <a:bodyPr wrap="square" rtlCol="0">
            <a:spAutoFit/>
          </a:bodyPr>
          <a:lstStyle/>
          <a:p>
            <a:r>
              <a:rPr lang="en-US" sz="2000" b="1" dirty="0" smtClean="0">
                <a:solidFill>
                  <a:srgbClr val="00CC00"/>
                </a:solidFill>
                <a:latin typeface="Trebuchet MS" pitchFamily="34" charset="0"/>
              </a:rPr>
              <a:t>4</a:t>
            </a:r>
            <a:endParaRPr lang="en-US" sz="2000" b="1" dirty="0">
              <a:solidFill>
                <a:srgbClr val="00CC00"/>
              </a:solidFill>
              <a:latin typeface="Trebuchet MS" pitchFamily="34" charset="0"/>
            </a:endParaRPr>
          </a:p>
        </p:txBody>
      </p:sp>
      <p:sp>
        <p:nvSpPr>
          <p:cNvPr id="110" name="h5"/>
          <p:cNvSpPr txBox="1"/>
          <p:nvPr/>
        </p:nvSpPr>
        <p:spPr>
          <a:xfrm>
            <a:off x="6133427" y="2114550"/>
            <a:ext cx="457200" cy="400110"/>
          </a:xfrm>
          <a:prstGeom prst="rect">
            <a:avLst/>
          </a:prstGeom>
          <a:noFill/>
          <a:ln>
            <a:noFill/>
          </a:ln>
        </p:spPr>
        <p:txBody>
          <a:bodyPr wrap="square" rtlCol="0">
            <a:spAutoFit/>
          </a:bodyPr>
          <a:lstStyle/>
          <a:p>
            <a:r>
              <a:rPr lang="en-US" sz="2000" b="1" dirty="0" smtClean="0">
                <a:solidFill>
                  <a:srgbClr val="00CC00"/>
                </a:solidFill>
                <a:latin typeface="Trebuchet MS" pitchFamily="34" charset="0"/>
              </a:rPr>
              <a:t>5</a:t>
            </a:r>
            <a:endParaRPr lang="en-US" sz="2000" b="1" dirty="0">
              <a:solidFill>
                <a:srgbClr val="00CC00"/>
              </a:solidFill>
              <a:latin typeface="Trebuchet MS" pitchFamily="34" charset="0"/>
            </a:endParaRPr>
          </a:p>
        </p:txBody>
      </p:sp>
      <p:sp>
        <p:nvSpPr>
          <p:cNvPr id="111" name="h6"/>
          <p:cNvSpPr txBox="1"/>
          <p:nvPr/>
        </p:nvSpPr>
        <p:spPr>
          <a:xfrm>
            <a:off x="6485034" y="2114490"/>
            <a:ext cx="457200" cy="400110"/>
          </a:xfrm>
          <a:prstGeom prst="rect">
            <a:avLst/>
          </a:prstGeom>
          <a:noFill/>
          <a:ln>
            <a:noFill/>
          </a:ln>
        </p:spPr>
        <p:txBody>
          <a:bodyPr wrap="square" rtlCol="0">
            <a:spAutoFit/>
          </a:bodyPr>
          <a:lstStyle/>
          <a:p>
            <a:r>
              <a:rPr lang="en-US" sz="2000" b="1" dirty="0" smtClean="0">
                <a:solidFill>
                  <a:srgbClr val="00CC00"/>
                </a:solidFill>
                <a:latin typeface="Trebuchet MS" pitchFamily="34" charset="0"/>
              </a:rPr>
              <a:t>6</a:t>
            </a:r>
            <a:endParaRPr lang="en-US" sz="2000" b="1" dirty="0">
              <a:solidFill>
                <a:srgbClr val="00CC00"/>
              </a:solidFill>
              <a:latin typeface="Trebuchet MS" pitchFamily="34" charset="0"/>
            </a:endParaRPr>
          </a:p>
        </p:txBody>
      </p:sp>
      <p:sp>
        <p:nvSpPr>
          <p:cNvPr id="112" name="h7"/>
          <p:cNvSpPr txBox="1"/>
          <p:nvPr/>
        </p:nvSpPr>
        <p:spPr>
          <a:xfrm>
            <a:off x="6902774" y="2114550"/>
            <a:ext cx="457200" cy="400110"/>
          </a:xfrm>
          <a:prstGeom prst="rect">
            <a:avLst/>
          </a:prstGeom>
          <a:noFill/>
          <a:ln>
            <a:noFill/>
          </a:ln>
        </p:spPr>
        <p:txBody>
          <a:bodyPr wrap="square" rtlCol="0">
            <a:spAutoFit/>
          </a:bodyPr>
          <a:lstStyle/>
          <a:p>
            <a:r>
              <a:rPr lang="en-US" sz="2000" b="1" dirty="0" smtClean="0">
                <a:solidFill>
                  <a:srgbClr val="00CC00"/>
                </a:solidFill>
                <a:latin typeface="Trebuchet MS" pitchFamily="34" charset="0"/>
              </a:rPr>
              <a:t>7</a:t>
            </a:r>
            <a:endParaRPr lang="en-US" sz="2000" b="1" dirty="0">
              <a:solidFill>
                <a:srgbClr val="00CC00"/>
              </a:solidFill>
              <a:latin typeface="Trebuchet MS" pitchFamily="34" charset="0"/>
            </a:endParaRPr>
          </a:p>
        </p:txBody>
      </p:sp>
      <p:sp>
        <p:nvSpPr>
          <p:cNvPr id="113" name="h8"/>
          <p:cNvSpPr txBox="1"/>
          <p:nvPr/>
        </p:nvSpPr>
        <p:spPr>
          <a:xfrm>
            <a:off x="7273487" y="2114490"/>
            <a:ext cx="457200" cy="400110"/>
          </a:xfrm>
          <a:prstGeom prst="rect">
            <a:avLst/>
          </a:prstGeom>
          <a:noFill/>
          <a:ln>
            <a:noFill/>
          </a:ln>
        </p:spPr>
        <p:txBody>
          <a:bodyPr wrap="square" rtlCol="0">
            <a:spAutoFit/>
          </a:bodyPr>
          <a:lstStyle/>
          <a:p>
            <a:r>
              <a:rPr lang="en-US" sz="2000" b="1" dirty="0" smtClean="0">
                <a:solidFill>
                  <a:srgbClr val="00CC00"/>
                </a:solidFill>
                <a:latin typeface="Trebuchet MS" pitchFamily="34" charset="0"/>
              </a:rPr>
              <a:t>8</a:t>
            </a:r>
            <a:endParaRPr lang="en-US" sz="2000" b="1" dirty="0">
              <a:solidFill>
                <a:srgbClr val="00CC00"/>
              </a:solidFill>
              <a:latin typeface="Trebuchet MS" pitchFamily="34" charset="0"/>
            </a:endParaRPr>
          </a:p>
        </p:txBody>
      </p:sp>
      <p:sp>
        <p:nvSpPr>
          <p:cNvPr id="115" name="h9"/>
          <p:cNvSpPr txBox="1"/>
          <p:nvPr/>
        </p:nvSpPr>
        <p:spPr>
          <a:xfrm>
            <a:off x="7730360" y="2114490"/>
            <a:ext cx="381000" cy="400110"/>
          </a:xfrm>
          <a:prstGeom prst="rect">
            <a:avLst/>
          </a:prstGeom>
          <a:noFill/>
          <a:ln>
            <a:noFill/>
          </a:ln>
        </p:spPr>
        <p:txBody>
          <a:bodyPr wrap="square" rtlCol="0">
            <a:spAutoFit/>
          </a:bodyPr>
          <a:lstStyle/>
          <a:p>
            <a:r>
              <a:rPr lang="en-US" sz="2000" b="1" dirty="0" smtClean="0">
                <a:solidFill>
                  <a:srgbClr val="00CC00"/>
                </a:solidFill>
                <a:latin typeface="Trebuchet MS" pitchFamily="34" charset="0"/>
              </a:rPr>
              <a:t>9</a:t>
            </a:r>
            <a:endParaRPr lang="en-US" sz="2000" b="1" dirty="0">
              <a:solidFill>
                <a:srgbClr val="00CC00"/>
              </a:solidFill>
              <a:latin typeface="Trebuchet MS" pitchFamily="34" charset="0"/>
            </a:endParaRPr>
          </a:p>
        </p:txBody>
      </p:sp>
      <p:sp>
        <p:nvSpPr>
          <p:cNvPr id="125" name="Rectangle 124"/>
          <p:cNvSpPr/>
          <p:nvPr/>
        </p:nvSpPr>
        <p:spPr>
          <a:xfrm>
            <a:off x="7116744" y="3039778"/>
            <a:ext cx="152400" cy="304800"/>
          </a:xfrm>
          <a:prstGeom prst="rect">
            <a:avLst/>
          </a:prstGeom>
          <a:solidFill>
            <a:schemeClr val="bg1">
              <a:alpha val="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6" name="Rectangle 125"/>
          <p:cNvSpPr/>
          <p:nvPr/>
        </p:nvSpPr>
        <p:spPr>
          <a:xfrm>
            <a:off x="7924800" y="3105090"/>
            <a:ext cx="304800" cy="609600"/>
          </a:xfrm>
          <a:prstGeom prst="rect">
            <a:avLst/>
          </a:prstGeom>
          <a:solidFill>
            <a:schemeClr val="bg1">
              <a:alpha val="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6" name="h1b"/>
          <p:cNvSpPr/>
          <p:nvPr/>
        </p:nvSpPr>
        <p:spPr>
          <a:xfrm>
            <a:off x="4453760" y="2876490"/>
            <a:ext cx="228600" cy="228600"/>
          </a:xfrm>
          <a:prstGeom prst="rect">
            <a:avLst/>
          </a:prstGeom>
          <a:solidFill>
            <a:srgbClr val="00CC00">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7" name="h2b"/>
          <p:cNvSpPr/>
          <p:nvPr/>
        </p:nvSpPr>
        <p:spPr>
          <a:xfrm>
            <a:off x="4834760" y="2724090"/>
            <a:ext cx="304800" cy="457200"/>
          </a:xfrm>
          <a:prstGeom prst="rect">
            <a:avLst/>
          </a:prstGeom>
          <a:solidFill>
            <a:srgbClr val="00CC00">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8" name="h3b"/>
          <p:cNvSpPr/>
          <p:nvPr/>
        </p:nvSpPr>
        <p:spPr>
          <a:xfrm>
            <a:off x="5291960" y="2800290"/>
            <a:ext cx="304800" cy="263106"/>
          </a:xfrm>
          <a:prstGeom prst="rect">
            <a:avLst/>
          </a:prstGeom>
          <a:solidFill>
            <a:srgbClr val="00CC00">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9" name="h4b"/>
          <p:cNvSpPr/>
          <p:nvPr/>
        </p:nvSpPr>
        <p:spPr>
          <a:xfrm>
            <a:off x="5749160" y="2800290"/>
            <a:ext cx="228600" cy="447675"/>
          </a:xfrm>
          <a:prstGeom prst="rect">
            <a:avLst/>
          </a:prstGeom>
          <a:solidFill>
            <a:srgbClr val="00CC00">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0" name="h5b"/>
          <p:cNvSpPr/>
          <p:nvPr/>
        </p:nvSpPr>
        <p:spPr>
          <a:xfrm>
            <a:off x="6172200" y="2724090"/>
            <a:ext cx="279680" cy="304800"/>
          </a:xfrm>
          <a:prstGeom prst="rect">
            <a:avLst/>
          </a:prstGeom>
          <a:solidFill>
            <a:srgbClr val="00CC00">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1" name="h6b"/>
          <p:cNvSpPr/>
          <p:nvPr/>
        </p:nvSpPr>
        <p:spPr>
          <a:xfrm>
            <a:off x="6533104" y="2724090"/>
            <a:ext cx="248696" cy="304800"/>
          </a:xfrm>
          <a:prstGeom prst="rect">
            <a:avLst/>
          </a:prstGeom>
          <a:solidFill>
            <a:srgbClr val="00CC00">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2" name="h7b"/>
          <p:cNvSpPr/>
          <p:nvPr/>
        </p:nvSpPr>
        <p:spPr>
          <a:xfrm>
            <a:off x="6934200" y="2800290"/>
            <a:ext cx="228600" cy="228600"/>
          </a:xfrm>
          <a:prstGeom prst="rect">
            <a:avLst/>
          </a:prstGeom>
          <a:solidFill>
            <a:srgbClr val="00CC00">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3" name="h8b"/>
          <p:cNvSpPr/>
          <p:nvPr/>
        </p:nvSpPr>
        <p:spPr>
          <a:xfrm>
            <a:off x="7239000" y="2876490"/>
            <a:ext cx="304800" cy="304800"/>
          </a:xfrm>
          <a:prstGeom prst="rect">
            <a:avLst/>
          </a:prstGeom>
          <a:solidFill>
            <a:srgbClr val="00CC00">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4" name="h9box"/>
          <p:cNvSpPr/>
          <p:nvPr/>
        </p:nvSpPr>
        <p:spPr>
          <a:xfrm>
            <a:off x="7772400" y="2876490"/>
            <a:ext cx="228600" cy="228600"/>
          </a:xfrm>
          <a:prstGeom prst="rect">
            <a:avLst/>
          </a:prstGeom>
          <a:solidFill>
            <a:srgbClr val="00CC00">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5" name="Rounded Rectangle 74"/>
          <p:cNvSpPr/>
          <p:nvPr/>
        </p:nvSpPr>
        <p:spPr>
          <a:xfrm>
            <a:off x="5105400" y="5486400"/>
            <a:ext cx="3810000" cy="685800"/>
          </a:xfrm>
          <a:prstGeom prst="roundRect">
            <a:avLst/>
          </a:prstGeom>
          <a:solidFill>
            <a:srgbClr val="70AC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600" dirty="0" smtClean="0">
                <a:latin typeface="Trebuchet MS" pitchFamily="34" charset="0"/>
              </a:rPr>
              <a:t>Are your numbers for this graph the same for the previous one?</a:t>
            </a:r>
            <a:endParaRPr lang="en-US" sz="1600" dirty="0">
              <a:latin typeface="Trebuchet MS" pitchFamily="34" charset="0"/>
            </a:endParaRPr>
          </a:p>
        </p:txBody>
      </p:sp>
      <p:pic>
        <p:nvPicPr>
          <p:cNvPr id="76" name="Picture 75" descr="dungeness - Copy.jpg"/>
          <p:cNvPicPr>
            <a:picLocks noChangeAspect="1"/>
          </p:cNvPicPr>
          <p:nvPr/>
        </p:nvPicPr>
        <p:blipFill>
          <a:blip r:embed="rId11" cstate="print"/>
          <a:stretch>
            <a:fillRect/>
          </a:stretch>
        </p:blipFill>
        <p:spPr>
          <a:xfrm>
            <a:off x="1676400" y="914400"/>
            <a:ext cx="1568450" cy="941070"/>
          </a:xfrm>
          <a:prstGeom prst="rect">
            <a:avLst/>
          </a:prstGeom>
        </p:spPr>
      </p:pic>
      <p:sp>
        <p:nvSpPr>
          <p:cNvPr id="77" name="Rounded Rectangle 76"/>
          <p:cNvSpPr/>
          <p:nvPr/>
        </p:nvSpPr>
        <p:spPr>
          <a:xfrm>
            <a:off x="1828800" y="2209800"/>
            <a:ext cx="1600200" cy="838200"/>
          </a:xfrm>
          <a:prstGeom prst="roundRect">
            <a:avLst/>
          </a:prstGeom>
          <a:solidFill>
            <a:srgbClr val="00B8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600" dirty="0" smtClean="0">
                <a:latin typeface="Trebuchet MS" pitchFamily="34" charset="0"/>
              </a:rPr>
              <a:t>How many HIGH tides do you count?</a:t>
            </a:r>
            <a:endParaRPr lang="en-US" sz="1600" dirty="0">
              <a:latin typeface="Trebuchet MS" pitchFamily="34" charset="0"/>
            </a:endParaRPr>
          </a:p>
        </p:txBody>
      </p:sp>
      <p:sp>
        <p:nvSpPr>
          <p:cNvPr id="78" name="Rounded Rectangle 77"/>
          <p:cNvSpPr/>
          <p:nvPr/>
        </p:nvSpPr>
        <p:spPr>
          <a:xfrm>
            <a:off x="1752600" y="4343400"/>
            <a:ext cx="1600200" cy="914400"/>
          </a:xfrm>
          <a:prstGeom prst="roundRect">
            <a:avLst/>
          </a:prstGeom>
          <a:solidFill>
            <a:srgbClr val="00A1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600" dirty="0" smtClean="0">
                <a:latin typeface="Trebuchet MS" pitchFamily="34" charset="0"/>
              </a:rPr>
              <a:t>How many LOW tides do you count?</a:t>
            </a:r>
            <a:endParaRPr lang="en-US" sz="1600" dirty="0">
              <a:latin typeface="Trebuchet MS" pitchFamily="34" charset="0"/>
            </a:endParaRPr>
          </a:p>
        </p:txBody>
      </p:sp>
      <p:sp>
        <p:nvSpPr>
          <p:cNvPr id="79" name="Up Ribbon 78"/>
          <p:cNvSpPr/>
          <p:nvPr/>
        </p:nvSpPr>
        <p:spPr>
          <a:xfrm>
            <a:off x="3505200" y="990600"/>
            <a:ext cx="4419600" cy="609600"/>
          </a:xfrm>
          <a:prstGeom prst="ribbon2">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latin typeface="Trebuchet MS" pitchFamily="34" charset="0"/>
              </a:rPr>
              <a:t>Tide Challenge #2</a:t>
            </a:r>
            <a:endParaRPr lang="en-US" dirty="0">
              <a:latin typeface="Trebuchet MS" pitchFamily="34" charset="0"/>
            </a:endParaRPr>
          </a:p>
        </p:txBody>
      </p:sp>
      <p:sp>
        <p:nvSpPr>
          <p:cNvPr id="81" name="TextBox 80"/>
          <p:cNvSpPr txBox="1"/>
          <p:nvPr/>
        </p:nvSpPr>
        <p:spPr>
          <a:xfrm>
            <a:off x="1066800" y="6553200"/>
            <a:ext cx="3429000" cy="369332"/>
          </a:xfrm>
          <a:prstGeom prst="rect">
            <a:avLst/>
          </a:prstGeom>
          <a:noFill/>
        </p:spPr>
        <p:txBody>
          <a:bodyPr wrap="square" rtlCol="0">
            <a:spAutoFit/>
          </a:bodyPr>
          <a:lstStyle/>
          <a:p>
            <a:r>
              <a:rPr lang="en-US" dirty="0" smtClean="0">
                <a:latin typeface="Trebuchet MS" pitchFamily="34" charset="0"/>
              </a:rPr>
              <a:t>Tide Challenge: 2/4</a:t>
            </a:r>
            <a:endParaRPr lang="en-US" dirty="0">
              <a:latin typeface="Trebuchet MS" pitchFamily="34" charset="0"/>
            </a:endParaRPr>
          </a:p>
        </p:txBody>
      </p:sp>
      <p:sp>
        <p:nvSpPr>
          <p:cNvPr id="83" name="Rounded Rectangle 82">
            <a:hlinkClick r:id="rId12" action="ppaction://hlinksldjump" highlightClick="1"/>
          </p:cNvPr>
          <p:cNvSpPr/>
          <p:nvPr/>
        </p:nvSpPr>
        <p:spPr>
          <a:xfrm>
            <a:off x="2057400" y="5334000"/>
            <a:ext cx="1219200" cy="685800"/>
          </a:xfrm>
          <a:prstGeom prst="roundRect">
            <a:avLst/>
          </a:prstGeom>
          <a:solidFill>
            <a:srgbClr val="C00000"/>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400" dirty="0" smtClean="0">
                <a:latin typeface="Trebuchet MS" pitchFamily="34" charset="0"/>
              </a:rPr>
              <a:t>Touch here to see the LOW tides</a:t>
            </a:r>
            <a:endParaRPr lang="en-US" sz="1400" dirty="0">
              <a:latin typeface="Trebuchet MS" pitchFamily="34" charset="0"/>
            </a:endParaRPr>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grpId="0" nodeType="withEffect">
                                  <p:stCondLst>
                                    <p:cond delay="0"/>
                                  </p:stCondLst>
                                  <p:childTnLst>
                                    <p:set>
                                      <p:cBhvr>
                                        <p:cTn id="6" dur="1" fill="hold">
                                          <p:stCondLst>
                                            <p:cond delay="0"/>
                                          </p:stCondLst>
                                        </p:cTn>
                                        <p:tgtEl>
                                          <p:spTgt spid="106"/>
                                        </p:tgtEl>
                                        <p:attrNameLst>
                                          <p:attrName>style.visibility</p:attrName>
                                        </p:attrNameLst>
                                      </p:cBhvr>
                                      <p:to>
                                        <p:strVal val="visible"/>
                                      </p:to>
                                    </p:set>
                                    <p:anim calcmode="lin" valueType="num">
                                      <p:cBhvr>
                                        <p:cTn id="7" dur="500" fill="hold"/>
                                        <p:tgtEl>
                                          <p:spTgt spid="106"/>
                                        </p:tgtEl>
                                        <p:attrNameLst>
                                          <p:attrName>ppt_w</p:attrName>
                                        </p:attrNameLst>
                                      </p:cBhvr>
                                      <p:tavLst>
                                        <p:tav tm="0">
                                          <p:val>
                                            <p:fltVal val="0"/>
                                          </p:val>
                                        </p:tav>
                                        <p:tav tm="100000">
                                          <p:val>
                                            <p:strVal val="#ppt_w"/>
                                          </p:val>
                                        </p:tav>
                                      </p:tavLst>
                                    </p:anim>
                                    <p:anim calcmode="lin" valueType="num">
                                      <p:cBhvr>
                                        <p:cTn id="8" dur="500" fill="hold"/>
                                        <p:tgtEl>
                                          <p:spTgt spid="106"/>
                                        </p:tgtEl>
                                        <p:attrNameLst>
                                          <p:attrName>ppt_h</p:attrName>
                                        </p:attrNameLst>
                                      </p:cBhvr>
                                      <p:tavLst>
                                        <p:tav tm="0">
                                          <p:val>
                                            <p:fltVal val="0"/>
                                          </p:val>
                                        </p:tav>
                                        <p:tav tm="100000">
                                          <p:val>
                                            <p:strVal val="#ppt_h"/>
                                          </p:val>
                                        </p:tav>
                                      </p:tavLst>
                                    </p:anim>
                                    <p:animEffect transition="in" filter="fade">
                                      <p:cBhvr>
                                        <p:cTn id="9" dur="500"/>
                                        <p:tgtEl>
                                          <p:spTgt spid="106"/>
                                        </p:tgtEl>
                                      </p:cBhvr>
                                    </p:animEffect>
                                  </p:childTnLst>
                                </p:cTn>
                              </p:par>
                              <p:par>
                                <p:cTn id="10" presetID="53" presetClass="entr" presetSubtype="0" fill="hold" grpId="0" nodeType="withEffect">
                                  <p:stCondLst>
                                    <p:cond delay="0"/>
                                  </p:stCondLst>
                                  <p:childTnLst>
                                    <p:set>
                                      <p:cBhvr>
                                        <p:cTn id="11" dur="1" fill="hold">
                                          <p:stCondLst>
                                            <p:cond delay="0"/>
                                          </p:stCondLst>
                                        </p:cTn>
                                        <p:tgtEl>
                                          <p:spTgt spid="136"/>
                                        </p:tgtEl>
                                        <p:attrNameLst>
                                          <p:attrName>style.visibility</p:attrName>
                                        </p:attrNameLst>
                                      </p:cBhvr>
                                      <p:to>
                                        <p:strVal val="visible"/>
                                      </p:to>
                                    </p:set>
                                    <p:anim calcmode="lin" valueType="num">
                                      <p:cBhvr>
                                        <p:cTn id="12" dur="500" fill="hold"/>
                                        <p:tgtEl>
                                          <p:spTgt spid="136"/>
                                        </p:tgtEl>
                                        <p:attrNameLst>
                                          <p:attrName>ppt_w</p:attrName>
                                        </p:attrNameLst>
                                      </p:cBhvr>
                                      <p:tavLst>
                                        <p:tav tm="0">
                                          <p:val>
                                            <p:fltVal val="0"/>
                                          </p:val>
                                        </p:tav>
                                        <p:tav tm="100000">
                                          <p:val>
                                            <p:strVal val="#ppt_w"/>
                                          </p:val>
                                        </p:tav>
                                      </p:tavLst>
                                    </p:anim>
                                    <p:anim calcmode="lin" valueType="num">
                                      <p:cBhvr>
                                        <p:cTn id="13" dur="500" fill="hold"/>
                                        <p:tgtEl>
                                          <p:spTgt spid="136"/>
                                        </p:tgtEl>
                                        <p:attrNameLst>
                                          <p:attrName>ppt_h</p:attrName>
                                        </p:attrNameLst>
                                      </p:cBhvr>
                                      <p:tavLst>
                                        <p:tav tm="0">
                                          <p:val>
                                            <p:fltVal val="0"/>
                                          </p:val>
                                        </p:tav>
                                        <p:tav tm="100000">
                                          <p:val>
                                            <p:strVal val="#ppt_h"/>
                                          </p:val>
                                        </p:tav>
                                      </p:tavLst>
                                    </p:anim>
                                    <p:animEffect transition="in" filter="fade">
                                      <p:cBhvr>
                                        <p:cTn id="14" dur="500"/>
                                        <p:tgtEl>
                                          <p:spTgt spid="136"/>
                                        </p:tgtEl>
                                      </p:cBhvr>
                                    </p:animEffect>
                                  </p:childTnLst>
                                </p:cTn>
                              </p:par>
                            </p:childTnLst>
                          </p:cTn>
                        </p:par>
                        <p:par>
                          <p:cTn id="15" fill="hold">
                            <p:stCondLst>
                              <p:cond delay="500"/>
                            </p:stCondLst>
                            <p:childTnLst>
                              <p:par>
                                <p:cTn id="16" presetID="53" presetClass="entr" presetSubtype="0" fill="hold" grpId="0" nodeType="afterEffect">
                                  <p:stCondLst>
                                    <p:cond delay="0"/>
                                  </p:stCondLst>
                                  <p:childTnLst>
                                    <p:set>
                                      <p:cBhvr>
                                        <p:cTn id="17" dur="1" fill="hold">
                                          <p:stCondLst>
                                            <p:cond delay="0"/>
                                          </p:stCondLst>
                                        </p:cTn>
                                        <p:tgtEl>
                                          <p:spTgt spid="107"/>
                                        </p:tgtEl>
                                        <p:attrNameLst>
                                          <p:attrName>style.visibility</p:attrName>
                                        </p:attrNameLst>
                                      </p:cBhvr>
                                      <p:to>
                                        <p:strVal val="visible"/>
                                      </p:to>
                                    </p:set>
                                    <p:anim calcmode="lin" valueType="num">
                                      <p:cBhvr>
                                        <p:cTn id="18" dur="500" fill="hold"/>
                                        <p:tgtEl>
                                          <p:spTgt spid="107"/>
                                        </p:tgtEl>
                                        <p:attrNameLst>
                                          <p:attrName>ppt_w</p:attrName>
                                        </p:attrNameLst>
                                      </p:cBhvr>
                                      <p:tavLst>
                                        <p:tav tm="0">
                                          <p:val>
                                            <p:fltVal val="0"/>
                                          </p:val>
                                        </p:tav>
                                        <p:tav tm="100000">
                                          <p:val>
                                            <p:strVal val="#ppt_w"/>
                                          </p:val>
                                        </p:tav>
                                      </p:tavLst>
                                    </p:anim>
                                    <p:anim calcmode="lin" valueType="num">
                                      <p:cBhvr>
                                        <p:cTn id="19" dur="500" fill="hold"/>
                                        <p:tgtEl>
                                          <p:spTgt spid="107"/>
                                        </p:tgtEl>
                                        <p:attrNameLst>
                                          <p:attrName>ppt_h</p:attrName>
                                        </p:attrNameLst>
                                      </p:cBhvr>
                                      <p:tavLst>
                                        <p:tav tm="0">
                                          <p:val>
                                            <p:fltVal val="0"/>
                                          </p:val>
                                        </p:tav>
                                        <p:tav tm="100000">
                                          <p:val>
                                            <p:strVal val="#ppt_h"/>
                                          </p:val>
                                        </p:tav>
                                      </p:tavLst>
                                    </p:anim>
                                    <p:animEffect transition="in" filter="fade">
                                      <p:cBhvr>
                                        <p:cTn id="20" dur="500"/>
                                        <p:tgtEl>
                                          <p:spTgt spid="107"/>
                                        </p:tgtEl>
                                      </p:cBhvr>
                                    </p:animEffect>
                                  </p:childTnLst>
                                </p:cTn>
                              </p:par>
                              <p:par>
                                <p:cTn id="21" presetID="53" presetClass="entr" presetSubtype="0" fill="hold" grpId="0" nodeType="withEffect">
                                  <p:stCondLst>
                                    <p:cond delay="0"/>
                                  </p:stCondLst>
                                  <p:childTnLst>
                                    <p:set>
                                      <p:cBhvr>
                                        <p:cTn id="22" dur="1" fill="hold">
                                          <p:stCondLst>
                                            <p:cond delay="0"/>
                                          </p:stCondLst>
                                        </p:cTn>
                                        <p:tgtEl>
                                          <p:spTgt spid="137"/>
                                        </p:tgtEl>
                                        <p:attrNameLst>
                                          <p:attrName>style.visibility</p:attrName>
                                        </p:attrNameLst>
                                      </p:cBhvr>
                                      <p:to>
                                        <p:strVal val="visible"/>
                                      </p:to>
                                    </p:set>
                                    <p:anim calcmode="lin" valueType="num">
                                      <p:cBhvr>
                                        <p:cTn id="23" dur="500" fill="hold"/>
                                        <p:tgtEl>
                                          <p:spTgt spid="137"/>
                                        </p:tgtEl>
                                        <p:attrNameLst>
                                          <p:attrName>ppt_w</p:attrName>
                                        </p:attrNameLst>
                                      </p:cBhvr>
                                      <p:tavLst>
                                        <p:tav tm="0">
                                          <p:val>
                                            <p:fltVal val="0"/>
                                          </p:val>
                                        </p:tav>
                                        <p:tav tm="100000">
                                          <p:val>
                                            <p:strVal val="#ppt_w"/>
                                          </p:val>
                                        </p:tav>
                                      </p:tavLst>
                                    </p:anim>
                                    <p:anim calcmode="lin" valueType="num">
                                      <p:cBhvr>
                                        <p:cTn id="24" dur="500" fill="hold"/>
                                        <p:tgtEl>
                                          <p:spTgt spid="137"/>
                                        </p:tgtEl>
                                        <p:attrNameLst>
                                          <p:attrName>ppt_h</p:attrName>
                                        </p:attrNameLst>
                                      </p:cBhvr>
                                      <p:tavLst>
                                        <p:tav tm="0">
                                          <p:val>
                                            <p:fltVal val="0"/>
                                          </p:val>
                                        </p:tav>
                                        <p:tav tm="100000">
                                          <p:val>
                                            <p:strVal val="#ppt_h"/>
                                          </p:val>
                                        </p:tav>
                                      </p:tavLst>
                                    </p:anim>
                                    <p:animEffect transition="in" filter="fade">
                                      <p:cBhvr>
                                        <p:cTn id="25" dur="500"/>
                                        <p:tgtEl>
                                          <p:spTgt spid="137"/>
                                        </p:tgtEl>
                                      </p:cBhvr>
                                    </p:animEffect>
                                  </p:childTnLst>
                                </p:cTn>
                              </p:par>
                            </p:childTnLst>
                          </p:cTn>
                        </p:par>
                        <p:par>
                          <p:cTn id="26" fill="hold">
                            <p:stCondLst>
                              <p:cond delay="1000"/>
                            </p:stCondLst>
                            <p:childTnLst>
                              <p:par>
                                <p:cTn id="27" presetID="53" presetClass="entr" presetSubtype="0" fill="hold" grpId="0" nodeType="afterEffect">
                                  <p:stCondLst>
                                    <p:cond delay="0"/>
                                  </p:stCondLst>
                                  <p:childTnLst>
                                    <p:set>
                                      <p:cBhvr>
                                        <p:cTn id="28" dur="1" fill="hold">
                                          <p:stCondLst>
                                            <p:cond delay="0"/>
                                          </p:stCondLst>
                                        </p:cTn>
                                        <p:tgtEl>
                                          <p:spTgt spid="108"/>
                                        </p:tgtEl>
                                        <p:attrNameLst>
                                          <p:attrName>style.visibility</p:attrName>
                                        </p:attrNameLst>
                                      </p:cBhvr>
                                      <p:to>
                                        <p:strVal val="visible"/>
                                      </p:to>
                                    </p:set>
                                    <p:anim calcmode="lin" valueType="num">
                                      <p:cBhvr>
                                        <p:cTn id="29" dur="500" fill="hold"/>
                                        <p:tgtEl>
                                          <p:spTgt spid="108"/>
                                        </p:tgtEl>
                                        <p:attrNameLst>
                                          <p:attrName>ppt_w</p:attrName>
                                        </p:attrNameLst>
                                      </p:cBhvr>
                                      <p:tavLst>
                                        <p:tav tm="0">
                                          <p:val>
                                            <p:fltVal val="0"/>
                                          </p:val>
                                        </p:tav>
                                        <p:tav tm="100000">
                                          <p:val>
                                            <p:strVal val="#ppt_w"/>
                                          </p:val>
                                        </p:tav>
                                      </p:tavLst>
                                    </p:anim>
                                    <p:anim calcmode="lin" valueType="num">
                                      <p:cBhvr>
                                        <p:cTn id="30" dur="500" fill="hold"/>
                                        <p:tgtEl>
                                          <p:spTgt spid="108"/>
                                        </p:tgtEl>
                                        <p:attrNameLst>
                                          <p:attrName>ppt_h</p:attrName>
                                        </p:attrNameLst>
                                      </p:cBhvr>
                                      <p:tavLst>
                                        <p:tav tm="0">
                                          <p:val>
                                            <p:fltVal val="0"/>
                                          </p:val>
                                        </p:tav>
                                        <p:tav tm="100000">
                                          <p:val>
                                            <p:strVal val="#ppt_h"/>
                                          </p:val>
                                        </p:tav>
                                      </p:tavLst>
                                    </p:anim>
                                    <p:animEffect transition="in" filter="fade">
                                      <p:cBhvr>
                                        <p:cTn id="31" dur="500"/>
                                        <p:tgtEl>
                                          <p:spTgt spid="108"/>
                                        </p:tgtEl>
                                      </p:cBhvr>
                                    </p:animEffect>
                                  </p:childTnLst>
                                </p:cTn>
                              </p:par>
                              <p:par>
                                <p:cTn id="32" presetID="53" presetClass="entr" presetSubtype="0" fill="hold" grpId="0" nodeType="withEffect">
                                  <p:stCondLst>
                                    <p:cond delay="0"/>
                                  </p:stCondLst>
                                  <p:childTnLst>
                                    <p:set>
                                      <p:cBhvr>
                                        <p:cTn id="33" dur="1" fill="hold">
                                          <p:stCondLst>
                                            <p:cond delay="0"/>
                                          </p:stCondLst>
                                        </p:cTn>
                                        <p:tgtEl>
                                          <p:spTgt spid="138"/>
                                        </p:tgtEl>
                                        <p:attrNameLst>
                                          <p:attrName>style.visibility</p:attrName>
                                        </p:attrNameLst>
                                      </p:cBhvr>
                                      <p:to>
                                        <p:strVal val="visible"/>
                                      </p:to>
                                    </p:set>
                                    <p:anim calcmode="lin" valueType="num">
                                      <p:cBhvr>
                                        <p:cTn id="34" dur="500" fill="hold"/>
                                        <p:tgtEl>
                                          <p:spTgt spid="138"/>
                                        </p:tgtEl>
                                        <p:attrNameLst>
                                          <p:attrName>ppt_w</p:attrName>
                                        </p:attrNameLst>
                                      </p:cBhvr>
                                      <p:tavLst>
                                        <p:tav tm="0">
                                          <p:val>
                                            <p:fltVal val="0"/>
                                          </p:val>
                                        </p:tav>
                                        <p:tav tm="100000">
                                          <p:val>
                                            <p:strVal val="#ppt_w"/>
                                          </p:val>
                                        </p:tav>
                                      </p:tavLst>
                                    </p:anim>
                                    <p:anim calcmode="lin" valueType="num">
                                      <p:cBhvr>
                                        <p:cTn id="35" dur="500" fill="hold"/>
                                        <p:tgtEl>
                                          <p:spTgt spid="138"/>
                                        </p:tgtEl>
                                        <p:attrNameLst>
                                          <p:attrName>ppt_h</p:attrName>
                                        </p:attrNameLst>
                                      </p:cBhvr>
                                      <p:tavLst>
                                        <p:tav tm="0">
                                          <p:val>
                                            <p:fltVal val="0"/>
                                          </p:val>
                                        </p:tav>
                                        <p:tav tm="100000">
                                          <p:val>
                                            <p:strVal val="#ppt_h"/>
                                          </p:val>
                                        </p:tav>
                                      </p:tavLst>
                                    </p:anim>
                                    <p:animEffect transition="in" filter="fade">
                                      <p:cBhvr>
                                        <p:cTn id="36" dur="500"/>
                                        <p:tgtEl>
                                          <p:spTgt spid="138"/>
                                        </p:tgtEl>
                                      </p:cBhvr>
                                    </p:animEffect>
                                  </p:childTnLst>
                                </p:cTn>
                              </p:par>
                            </p:childTnLst>
                          </p:cTn>
                        </p:par>
                        <p:par>
                          <p:cTn id="37" fill="hold">
                            <p:stCondLst>
                              <p:cond delay="1500"/>
                            </p:stCondLst>
                            <p:childTnLst>
                              <p:par>
                                <p:cTn id="38" presetID="53" presetClass="entr" presetSubtype="0" fill="hold" grpId="0" nodeType="afterEffect">
                                  <p:stCondLst>
                                    <p:cond delay="0"/>
                                  </p:stCondLst>
                                  <p:childTnLst>
                                    <p:set>
                                      <p:cBhvr>
                                        <p:cTn id="39" dur="1" fill="hold">
                                          <p:stCondLst>
                                            <p:cond delay="0"/>
                                          </p:stCondLst>
                                        </p:cTn>
                                        <p:tgtEl>
                                          <p:spTgt spid="109"/>
                                        </p:tgtEl>
                                        <p:attrNameLst>
                                          <p:attrName>style.visibility</p:attrName>
                                        </p:attrNameLst>
                                      </p:cBhvr>
                                      <p:to>
                                        <p:strVal val="visible"/>
                                      </p:to>
                                    </p:set>
                                    <p:anim calcmode="lin" valueType="num">
                                      <p:cBhvr>
                                        <p:cTn id="40" dur="500" fill="hold"/>
                                        <p:tgtEl>
                                          <p:spTgt spid="109"/>
                                        </p:tgtEl>
                                        <p:attrNameLst>
                                          <p:attrName>ppt_w</p:attrName>
                                        </p:attrNameLst>
                                      </p:cBhvr>
                                      <p:tavLst>
                                        <p:tav tm="0">
                                          <p:val>
                                            <p:fltVal val="0"/>
                                          </p:val>
                                        </p:tav>
                                        <p:tav tm="100000">
                                          <p:val>
                                            <p:strVal val="#ppt_w"/>
                                          </p:val>
                                        </p:tav>
                                      </p:tavLst>
                                    </p:anim>
                                    <p:anim calcmode="lin" valueType="num">
                                      <p:cBhvr>
                                        <p:cTn id="41" dur="500" fill="hold"/>
                                        <p:tgtEl>
                                          <p:spTgt spid="109"/>
                                        </p:tgtEl>
                                        <p:attrNameLst>
                                          <p:attrName>ppt_h</p:attrName>
                                        </p:attrNameLst>
                                      </p:cBhvr>
                                      <p:tavLst>
                                        <p:tav tm="0">
                                          <p:val>
                                            <p:fltVal val="0"/>
                                          </p:val>
                                        </p:tav>
                                        <p:tav tm="100000">
                                          <p:val>
                                            <p:strVal val="#ppt_h"/>
                                          </p:val>
                                        </p:tav>
                                      </p:tavLst>
                                    </p:anim>
                                    <p:animEffect transition="in" filter="fade">
                                      <p:cBhvr>
                                        <p:cTn id="42" dur="500"/>
                                        <p:tgtEl>
                                          <p:spTgt spid="109"/>
                                        </p:tgtEl>
                                      </p:cBhvr>
                                    </p:animEffect>
                                  </p:childTnLst>
                                </p:cTn>
                              </p:par>
                              <p:par>
                                <p:cTn id="43" presetID="53" presetClass="entr" presetSubtype="0" fill="hold" grpId="0" nodeType="withEffect">
                                  <p:stCondLst>
                                    <p:cond delay="0"/>
                                  </p:stCondLst>
                                  <p:childTnLst>
                                    <p:set>
                                      <p:cBhvr>
                                        <p:cTn id="44" dur="1" fill="hold">
                                          <p:stCondLst>
                                            <p:cond delay="0"/>
                                          </p:stCondLst>
                                        </p:cTn>
                                        <p:tgtEl>
                                          <p:spTgt spid="139"/>
                                        </p:tgtEl>
                                        <p:attrNameLst>
                                          <p:attrName>style.visibility</p:attrName>
                                        </p:attrNameLst>
                                      </p:cBhvr>
                                      <p:to>
                                        <p:strVal val="visible"/>
                                      </p:to>
                                    </p:set>
                                    <p:anim calcmode="lin" valueType="num">
                                      <p:cBhvr>
                                        <p:cTn id="45" dur="500" fill="hold"/>
                                        <p:tgtEl>
                                          <p:spTgt spid="139"/>
                                        </p:tgtEl>
                                        <p:attrNameLst>
                                          <p:attrName>ppt_w</p:attrName>
                                        </p:attrNameLst>
                                      </p:cBhvr>
                                      <p:tavLst>
                                        <p:tav tm="0">
                                          <p:val>
                                            <p:fltVal val="0"/>
                                          </p:val>
                                        </p:tav>
                                        <p:tav tm="100000">
                                          <p:val>
                                            <p:strVal val="#ppt_w"/>
                                          </p:val>
                                        </p:tav>
                                      </p:tavLst>
                                    </p:anim>
                                    <p:anim calcmode="lin" valueType="num">
                                      <p:cBhvr>
                                        <p:cTn id="46" dur="500" fill="hold"/>
                                        <p:tgtEl>
                                          <p:spTgt spid="139"/>
                                        </p:tgtEl>
                                        <p:attrNameLst>
                                          <p:attrName>ppt_h</p:attrName>
                                        </p:attrNameLst>
                                      </p:cBhvr>
                                      <p:tavLst>
                                        <p:tav tm="0">
                                          <p:val>
                                            <p:fltVal val="0"/>
                                          </p:val>
                                        </p:tav>
                                        <p:tav tm="100000">
                                          <p:val>
                                            <p:strVal val="#ppt_h"/>
                                          </p:val>
                                        </p:tav>
                                      </p:tavLst>
                                    </p:anim>
                                    <p:animEffect transition="in" filter="fade">
                                      <p:cBhvr>
                                        <p:cTn id="47" dur="500"/>
                                        <p:tgtEl>
                                          <p:spTgt spid="139"/>
                                        </p:tgtEl>
                                      </p:cBhvr>
                                    </p:animEffect>
                                  </p:childTnLst>
                                </p:cTn>
                              </p:par>
                            </p:childTnLst>
                          </p:cTn>
                        </p:par>
                        <p:par>
                          <p:cTn id="48" fill="hold">
                            <p:stCondLst>
                              <p:cond delay="2000"/>
                            </p:stCondLst>
                            <p:childTnLst>
                              <p:par>
                                <p:cTn id="49" presetID="53" presetClass="entr" presetSubtype="0" fill="hold" grpId="0" nodeType="afterEffect">
                                  <p:stCondLst>
                                    <p:cond delay="0"/>
                                  </p:stCondLst>
                                  <p:childTnLst>
                                    <p:set>
                                      <p:cBhvr>
                                        <p:cTn id="50" dur="1" fill="hold">
                                          <p:stCondLst>
                                            <p:cond delay="0"/>
                                          </p:stCondLst>
                                        </p:cTn>
                                        <p:tgtEl>
                                          <p:spTgt spid="110"/>
                                        </p:tgtEl>
                                        <p:attrNameLst>
                                          <p:attrName>style.visibility</p:attrName>
                                        </p:attrNameLst>
                                      </p:cBhvr>
                                      <p:to>
                                        <p:strVal val="visible"/>
                                      </p:to>
                                    </p:set>
                                    <p:anim calcmode="lin" valueType="num">
                                      <p:cBhvr>
                                        <p:cTn id="51" dur="500" fill="hold"/>
                                        <p:tgtEl>
                                          <p:spTgt spid="110"/>
                                        </p:tgtEl>
                                        <p:attrNameLst>
                                          <p:attrName>ppt_w</p:attrName>
                                        </p:attrNameLst>
                                      </p:cBhvr>
                                      <p:tavLst>
                                        <p:tav tm="0">
                                          <p:val>
                                            <p:fltVal val="0"/>
                                          </p:val>
                                        </p:tav>
                                        <p:tav tm="100000">
                                          <p:val>
                                            <p:strVal val="#ppt_w"/>
                                          </p:val>
                                        </p:tav>
                                      </p:tavLst>
                                    </p:anim>
                                    <p:anim calcmode="lin" valueType="num">
                                      <p:cBhvr>
                                        <p:cTn id="52" dur="500" fill="hold"/>
                                        <p:tgtEl>
                                          <p:spTgt spid="110"/>
                                        </p:tgtEl>
                                        <p:attrNameLst>
                                          <p:attrName>ppt_h</p:attrName>
                                        </p:attrNameLst>
                                      </p:cBhvr>
                                      <p:tavLst>
                                        <p:tav tm="0">
                                          <p:val>
                                            <p:fltVal val="0"/>
                                          </p:val>
                                        </p:tav>
                                        <p:tav tm="100000">
                                          <p:val>
                                            <p:strVal val="#ppt_h"/>
                                          </p:val>
                                        </p:tav>
                                      </p:tavLst>
                                    </p:anim>
                                    <p:animEffect transition="in" filter="fade">
                                      <p:cBhvr>
                                        <p:cTn id="53" dur="500"/>
                                        <p:tgtEl>
                                          <p:spTgt spid="110"/>
                                        </p:tgtEl>
                                      </p:cBhvr>
                                    </p:animEffect>
                                  </p:childTnLst>
                                </p:cTn>
                              </p:par>
                              <p:par>
                                <p:cTn id="54" presetID="53" presetClass="entr" presetSubtype="0" fill="hold" grpId="0" nodeType="withEffect">
                                  <p:stCondLst>
                                    <p:cond delay="0"/>
                                  </p:stCondLst>
                                  <p:childTnLst>
                                    <p:set>
                                      <p:cBhvr>
                                        <p:cTn id="55" dur="1" fill="hold">
                                          <p:stCondLst>
                                            <p:cond delay="0"/>
                                          </p:stCondLst>
                                        </p:cTn>
                                        <p:tgtEl>
                                          <p:spTgt spid="140"/>
                                        </p:tgtEl>
                                        <p:attrNameLst>
                                          <p:attrName>style.visibility</p:attrName>
                                        </p:attrNameLst>
                                      </p:cBhvr>
                                      <p:to>
                                        <p:strVal val="visible"/>
                                      </p:to>
                                    </p:set>
                                    <p:anim calcmode="lin" valueType="num">
                                      <p:cBhvr>
                                        <p:cTn id="56" dur="500" fill="hold"/>
                                        <p:tgtEl>
                                          <p:spTgt spid="140"/>
                                        </p:tgtEl>
                                        <p:attrNameLst>
                                          <p:attrName>ppt_w</p:attrName>
                                        </p:attrNameLst>
                                      </p:cBhvr>
                                      <p:tavLst>
                                        <p:tav tm="0">
                                          <p:val>
                                            <p:fltVal val="0"/>
                                          </p:val>
                                        </p:tav>
                                        <p:tav tm="100000">
                                          <p:val>
                                            <p:strVal val="#ppt_w"/>
                                          </p:val>
                                        </p:tav>
                                      </p:tavLst>
                                    </p:anim>
                                    <p:anim calcmode="lin" valueType="num">
                                      <p:cBhvr>
                                        <p:cTn id="57" dur="500" fill="hold"/>
                                        <p:tgtEl>
                                          <p:spTgt spid="140"/>
                                        </p:tgtEl>
                                        <p:attrNameLst>
                                          <p:attrName>ppt_h</p:attrName>
                                        </p:attrNameLst>
                                      </p:cBhvr>
                                      <p:tavLst>
                                        <p:tav tm="0">
                                          <p:val>
                                            <p:fltVal val="0"/>
                                          </p:val>
                                        </p:tav>
                                        <p:tav tm="100000">
                                          <p:val>
                                            <p:strVal val="#ppt_h"/>
                                          </p:val>
                                        </p:tav>
                                      </p:tavLst>
                                    </p:anim>
                                    <p:animEffect transition="in" filter="fade">
                                      <p:cBhvr>
                                        <p:cTn id="58" dur="500"/>
                                        <p:tgtEl>
                                          <p:spTgt spid="140"/>
                                        </p:tgtEl>
                                      </p:cBhvr>
                                    </p:animEffect>
                                  </p:childTnLst>
                                </p:cTn>
                              </p:par>
                            </p:childTnLst>
                          </p:cTn>
                        </p:par>
                        <p:par>
                          <p:cTn id="59" fill="hold">
                            <p:stCondLst>
                              <p:cond delay="2500"/>
                            </p:stCondLst>
                            <p:childTnLst>
                              <p:par>
                                <p:cTn id="60" presetID="53" presetClass="entr" presetSubtype="0" fill="hold" grpId="0" nodeType="afterEffect">
                                  <p:stCondLst>
                                    <p:cond delay="0"/>
                                  </p:stCondLst>
                                  <p:childTnLst>
                                    <p:set>
                                      <p:cBhvr>
                                        <p:cTn id="61" dur="1" fill="hold">
                                          <p:stCondLst>
                                            <p:cond delay="0"/>
                                          </p:stCondLst>
                                        </p:cTn>
                                        <p:tgtEl>
                                          <p:spTgt spid="111"/>
                                        </p:tgtEl>
                                        <p:attrNameLst>
                                          <p:attrName>style.visibility</p:attrName>
                                        </p:attrNameLst>
                                      </p:cBhvr>
                                      <p:to>
                                        <p:strVal val="visible"/>
                                      </p:to>
                                    </p:set>
                                    <p:anim calcmode="lin" valueType="num">
                                      <p:cBhvr>
                                        <p:cTn id="62" dur="500" fill="hold"/>
                                        <p:tgtEl>
                                          <p:spTgt spid="111"/>
                                        </p:tgtEl>
                                        <p:attrNameLst>
                                          <p:attrName>ppt_w</p:attrName>
                                        </p:attrNameLst>
                                      </p:cBhvr>
                                      <p:tavLst>
                                        <p:tav tm="0">
                                          <p:val>
                                            <p:fltVal val="0"/>
                                          </p:val>
                                        </p:tav>
                                        <p:tav tm="100000">
                                          <p:val>
                                            <p:strVal val="#ppt_w"/>
                                          </p:val>
                                        </p:tav>
                                      </p:tavLst>
                                    </p:anim>
                                    <p:anim calcmode="lin" valueType="num">
                                      <p:cBhvr>
                                        <p:cTn id="63" dur="500" fill="hold"/>
                                        <p:tgtEl>
                                          <p:spTgt spid="111"/>
                                        </p:tgtEl>
                                        <p:attrNameLst>
                                          <p:attrName>ppt_h</p:attrName>
                                        </p:attrNameLst>
                                      </p:cBhvr>
                                      <p:tavLst>
                                        <p:tav tm="0">
                                          <p:val>
                                            <p:fltVal val="0"/>
                                          </p:val>
                                        </p:tav>
                                        <p:tav tm="100000">
                                          <p:val>
                                            <p:strVal val="#ppt_h"/>
                                          </p:val>
                                        </p:tav>
                                      </p:tavLst>
                                    </p:anim>
                                    <p:animEffect transition="in" filter="fade">
                                      <p:cBhvr>
                                        <p:cTn id="64" dur="500"/>
                                        <p:tgtEl>
                                          <p:spTgt spid="111"/>
                                        </p:tgtEl>
                                      </p:cBhvr>
                                    </p:animEffect>
                                  </p:childTnLst>
                                </p:cTn>
                              </p:par>
                              <p:par>
                                <p:cTn id="65" presetID="53" presetClass="entr" presetSubtype="0" fill="hold" grpId="0" nodeType="withEffect">
                                  <p:stCondLst>
                                    <p:cond delay="0"/>
                                  </p:stCondLst>
                                  <p:childTnLst>
                                    <p:set>
                                      <p:cBhvr>
                                        <p:cTn id="66" dur="1" fill="hold">
                                          <p:stCondLst>
                                            <p:cond delay="0"/>
                                          </p:stCondLst>
                                        </p:cTn>
                                        <p:tgtEl>
                                          <p:spTgt spid="141"/>
                                        </p:tgtEl>
                                        <p:attrNameLst>
                                          <p:attrName>style.visibility</p:attrName>
                                        </p:attrNameLst>
                                      </p:cBhvr>
                                      <p:to>
                                        <p:strVal val="visible"/>
                                      </p:to>
                                    </p:set>
                                    <p:anim calcmode="lin" valueType="num">
                                      <p:cBhvr>
                                        <p:cTn id="67" dur="500" fill="hold"/>
                                        <p:tgtEl>
                                          <p:spTgt spid="141"/>
                                        </p:tgtEl>
                                        <p:attrNameLst>
                                          <p:attrName>ppt_w</p:attrName>
                                        </p:attrNameLst>
                                      </p:cBhvr>
                                      <p:tavLst>
                                        <p:tav tm="0">
                                          <p:val>
                                            <p:fltVal val="0"/>
                                          </p:val>
                                        </p:tav>
                                        <p:tav tm="100000">
                                          <p:val>
                                            <p:strVal val="#ppt_w"/>
                                          </p:val>
                                        </p:tav>
                                      </p:tavLst>
                                    </p:anim>
                                    <p:anim calcmode="lin" valueType="num">
                                      <p:cBhvr>
                                        <p:cTn id="68" dur="500" fill="hold"/>
                                        <p:tgtEl>
                                          <p:spTgt spid="141"/>
                                        </p:tgtEl>
                                        <p:attrNameLst>
                                          <p:attrName>ppt_h</p:attrName>
                                        </p:attrNameLst>
                                      </p:cBhvr>
                                      <p:tavLst>
                                        <p:tav tm="0">
                                          <p:val>
                                            <p:fltVal val="0"/>
                                          </p:val>
                                        </p:tav>
                                        <p:tav tm="100000">
                                          <p:val>
                                            <p:strVal val="#ppt_h"/>
                                          </p:val>
                                        </p:tav>
                                      </p:tavLst>
                                    </p:anim>
                                    <p:animEffect transition="in" filter="fade">
                                      <p:cBhvr>
                                        <p:cTn id="69" dur="500"/>
                                        <p:tgtEl>
                                          <p:spTgt spid="141"/>
                                        </p:tgtEl>
                                      </p:cBhvr>
                                    </p:animEffect>
                                  </p:childTnLst>
                                </p:cTn>
                              </p:par>
                            </p:childTnLst>
                          </p:cTn>
                        </p:par>
                        <p:par>
                          <p:cTn id="70" fill="hold">
                            <p:stCondLst>
                              <p:cond delay="3000"/>
                            </p:stCondLst>
                            <p:childTnLst>
                              <p:par>
                                <p:cTn id="71" presetID="53" presetClass="entr" presetSubtype="0" fill="hold" grpId="0" nodeType="afterEffect">
                                  <p:stCondLst>
                                    <p:cond delay="0"/>
                                  </p:stCondLst>
                                  <p:childTnLst>
                                    <p:set>
                                      <p:cBhvr>
                                        <p:cTn id="72" dur="1" fill="hold">
                                          <p:stCondLst>
                                            <p:cond delay="0"/>
                                          </p:stCondLst>
                                        </p:cTn>
                                        <p:tgtEl>
                                          <p:spTgt spid="112"/>
                                        </p:tgtEl>
                                        <p:attrNameLst>
                                          <p:attrName>style.visibility</p:attrName>
                                        </p:attrNameLst>
                                      </p:cBhvr>
                                      <p:to>
                                        <p:strVal val="visible"/>
                                      </p:to>
                                    </p:set>
                                    <p:anim calcmode="lin" valueType="num">
                                      <p:cBhvr>
                                        <p:cTn id="73" dur="500" fill="hold"/>
                                        <p:tgtEl>
                                          <p:spTgt spid="112"/>
                                        </p:tgtEl>
                                        <p:attrNameLst>
                                          <p:attrName>ppt_w</p:attrName>
                                        </p:attrNameLst>
                                      </p:cBhvr>
                                      <p:tavLst>
                                        <p:tav tm="0">
                                          <p:val>
                                            <p:fltVal val="0"/>
                                          </p:val>
                                        </p:tav>
                                        <p:tav tm="100000">
                                          <p:val>
                                            <p:strVal val="#ppt_w"/>
                                          </p:val>
                                        </p:tav>
                                      </p:tavLst>
                                    </p:anim>
                                    <p:anim calcmode="lin" valueType="num">
                                      <p:cBhvr>
                                        <p:cTn id="74" dur="500" fill="hold"/>
                                        <p:tgtEl>
                                          <p:spTgt spid="112"/>
                                        </p:tgtEl>
                                        <p:attrNameLst>
                                          <p:attrName>ppt_h</p:attrName>
                                        </p:attrNameLst>
                                      </p:cBhvr>
                                      <p:tavLst>
                                        <p:tav tm="0">
                                          <p:val>
                                            <p:fltVal val="0"/>
                                          </p:val>
                                        </p:tav>
                                        <p:tav tm="100000">
                                          <p:val>
                                            <p:strVal val="#ppt_h"/>
                                          </p:val>
                                        </p:tav>
                                      </p:tavLst>
                                    </p:anim>
                                    <p:animEffect transition="in" filter="fade">
                                      <p:cBhvr>
                                        <p:cTn id="75" dur="500"/>
                                        <p:tgtEl>
                                          <p:spTgt spid="112"/>
                                        </p:tgtEl>
                                      </p:cBhvr>
                                    </p:animEffect>
                                  </p:childTnLst>
                                </p:cTn>
                              </p:par>
                              <p:par>
                                <p:cTn id="76" presetID="53" presetClass="entr" presetSubtype="0" fill="hold" grpId="0" nodeType="withEffect">
                                  <p:stCondLst>
                                    <p:cond delay="0"/>
                                  </p:stCondLst>
                                  <p:childTnLst>
                                    <p:set>
                                      <p:cBhvr>
                                        <p:cTn id="77" dur="1" fill="hold">
                                          <p:stCondLst>
                                            <p:cond delay="0"/>
                                          </p:stCondLst>
                                        </p:cTn>
                                        <p:tgtEl>
                                          <p:spTgt spid="142"/>
                                        </p:tgtEl>
                                        <p:attrNameLst>
                                          <p:attrName>style.visibility</p:attrName>
                                        </p:attrNameLst>
                                      </p:cBhvr>
                                      <p:to>
                                        <p:strVal val="visible"/>
                                      </p:to>
                                    </p:set>
                                    <p:anim calcmode="lin" valueType="num">
                                      <p:cBhvr>
                                        <p:cTn id="78" dur="500" fill="hold"/>
                                        <p:tgtEl>
                                          <p:spTgt spid="142"/>
                                        </p:tgtEl>
                                        <p:attrNameLst>
                                          <p:attrName>ppt_w</p:attrName>
                                        </p:attrNameLst>
                                      </p:cBhvr>
                                      <p:tavLst>
                                        <p:tav tm="0">
                                          <p:val>
                                            <p:fltVal val="0"/>
                                          </p:val>
                                        </p:tav>
                                        <p:tav tm="100000">
                                          <p:val>
                                            <p:strVal val="#ppt_w"/>
                                          </p:val>
                                        </p:tav>
                                      </p:tavLst>
                                    </p:anim>
                                    <p:anim calcmode="lin" valueType="num">
                                      <p:cBhvr>
                                        <p:cTn id="79" dur="500" fill="hold"/>
                                        <p:tgtEl>
                                          <p:spTgt spid="142"/>
                                        </p:tgtEl>
                                        <p:attrNameLst>
                                          <p:attrName>ppt_h</p:attrName>
                                        </p:attrNameLst>
                                      </p:cBhvr>
                                      <p:tavLst>
                                        <p:tav tm="0">
                                          <p:val>
                                            <p:fltVal val="0"/>
                                          </p:val>
                                        </p:tav>
                                        <p:tav tm="100000">
                                          <p:val>
                                            <p:strVal val="#ppt_h"/>
                                          </p:val>
                                        </p:tav>
                                      </p:tavLst>
                                    </p:anim>
                                    <p:animEffect transition="in" filter="fade">
                                      <p:cBhvr>
                                        <p:cTn id="80" dur="500"/>
                                        <p:tgtEl>
                                          <p:spTgt spid="142"/>
                                        </p:tgtEl>
                                      </p:cBhvr>
                                    </p:animEffect>
                                  </p:childTnLst>
                                </p:cTn>
                              </p:par>
                            </p:childTnLst>
                          </p:cTn>
                        </p:par>
                        <p:par>
                          <p:cTn id="81" fill="hold">
                            <p:stCondLst>
                              <p:cond delay="3500"/>
                            </p:stCondLst>
                            <p:childTnLst>
                              <p:par>
                                <p:cTn id="82" presetID="53" presetClass="entr" presetSubtype="0" fill="hold" grpId="0" nodeType="afterEffect">
                                  <p:stCondLst>
                                    <p:cond delay="0"/>
                                  </p:stCondLst>
                                  <p:childTnLst>
                                    <p:set>
                                      <p:cBhvr>
                                        <p:cTn id="83" dur="1" fill="hold">
                                          <p:stCondLst>
                                            <p:cond delay="0"/>
                                          </p:stCondLst>
                                        </p:cTn>
                                        <p:tgtEl>
                                          <p:spTgt spid="113"/>
                                        </p:tgtEl>
                                        <p:attrNameLst>
                                          <p:attrName>style.visibility</p:attrName>
                                        </p:attrNameLst>
                                      </p:cBhvr>
                                      <p:to>
                                        <p:strVal val="visible"/>
                                      </p:to>
                                    </p:set>
                                    <p:anim calcmode="lin" valueType="num">
                                      <p:cBhvr>
                                        <p:cTn id="84" dur="500" fill="hold"/>
                                        <p:tgtEl>
                                          <p:spTgt spid="113"/>
                                        </p:tgtEl>
                                        <p:attrNameLst>
                                          <p:attrName>ppt_w</p:attrName>
                                        </p:attrNameLst>
                                      </p:cBhvr>
                                      <p:tavLst>
                                        <p:tav tm="0">
                                          <p:val>
                                            <p:fltVal val="0"/>
                                          </p:val>
                                        </p:tav>
                                        <p:tav tm="100000">
                                          <p:val>
                                            <p:strVal val="#ppt_w"/>
                                          </p:val>
                                        </p:tav>
                                      </p:tavLst>
                                    </p:anim>
                                    <p:anim calcmode="lin" valueType="num">
                                      <p:cBhvr>
                                        <p:cTn id="85" dur="500" fill="hold"/>
                                        <p:tgtEl>
                                          <p:spTgt spid="113"/>
                                        </p:tgtEl>
                                        <p:attrNameLst>
                                          <p:attrName>ppt_h</p:attrName>
                                        </p:attrNameLst>
                                      </p:cBhvr>
                                      <p:tavLst>
                                        <p:tav tm="0">
                                          <p:val>
                                            <p:fltVal val="0"/>
                                          </p:val>
                                        </p:tav>
                                        <p:tav tm="100000">
                                          <p:val>
                                            <p:strVal val="#ppt_h"/>
                                          </p:val>
                                        </p:tav>
                                      </p:tavLst>
                                    </p:anim>
                                    <p:animEffect transition="in" filter="fade">
                                      <p:cBhvr>
                                        <p:cTn id="86" dur="500"/>
                                        <p:tgtEl>
                                          <p:spTgt spid="113"/>
                                        </p:tgtEl>
                                      </p:cBhvr>
                                    </p:animEffect>
                                  </p:childTnLst>
                                </p:cTn>
                              </p:par>
                              <p:par>
                                <p:cTn id="87" presetID="53" presetClass="entr" presetSubtype="0" fill="hold" grpId="0" nodeType="withEffect">
                                  <p:stCondLst>
                                    <p:cond delay="0"/>
                                  </p:stCondLst>
                                  <p:childTnLst>
                                    <p:set>
                                      <p:cBhvr>
                                        <p:cTn id="88" dur="1" fill="hold">
                                          <p:stCondLst>
                                            <p:cond delay="0"/>
                                          </p:stCondLst>
                                        </p:cTn>
                                        <p:tgtEl>
                                          <p:spTgt spid="143"/>
                                        </p:tgtEl>
                                        <p:attrNameLst>
                                          <p:attrName>style.visibility</p:attrName>
                                        </p:attrNameLst>
                                      </p:cBhvr>
                                      <p:to>
                                        <p:strVal val="visible"/>
                                      </p:to>
                                    </p:set>
                                    <p:anim calcmode="lin" valueType="num">
                                      <p:cBhvr>
                                        <p:cTn id="89" dur="500" fill="hold"/>
                                        <p:tgtEl>
                                          <p:spTgt spid="143"/>
                                        </p:tgtEl>
                                        <p:attrNameLst>
                                          <p:attrName>ppt_w</p:attrName>
                                        </p:attrNameLst>
                                      </p:cBhvr>
                                      <p:tavLst>
                                        <p:tav tm="0">
                                          <p:val>
                                            <p:fltVal val="0"/>
                                          </p:val>
                                        </p:tav>
                                        <p:tav tm="100000">
                                          <p:val>
                                            <p:strVal val="#ppt_w"/>
                                          </p:val>
                                        </p:tav>
                                      </p:tavLst>
                                    </p:anim>
                                    <p:anim calcmode="lin" valueType="num">
                                      <p:cBhvr>
                                        <p:cTn id="90" dur="500" fill="hold"/>
                                        <p:tgtEl>
                                          <p:spTgt spid="143"/>
                                        </p:tgtEl>
                                        <p:attrNameLst>
                                          <p:attrName>ppt_h</p:attrName>
                                        </p:attrNameLst>
                                      </p:cBhvr>
                                      <p:tavLst>
                                        <p:tav tm="0">
                                          <p:val>
                                            <p:fltVal val="0"/>
                                          </p:val>
                                        </p:tav>
                                        <p:tav tm="100000">
                                          <p:val>
                                            <p:strVal val="#ppt_h"/>
                                          </p:val>
                                        </p:tav>
                                      </p:tavLst>
                                    </p:anim>
                                    <p:animEffect transition="in" filter="fade">
                                      <p:cBhvr>
                                        <p:cTn id="91" dur="500"/>
                                        <p:tgtEl>
                                          <p:spTgt spid="143"/>
                                        </p:tgtEl>
                                      </p:cBhvr>
                                    </p:animEffect>
                                  </p:childTnLst>
                                </p:cTn>
                              </p:par>
                            </p:childTnLst>
                          </p:cTn>
                        </p:par>
                        <p:par>
                          <p:cTn id="92" fill="hold">
                            <p:stCondLst>
                              <p:cond delay="4000"/>
                            </p:stCondLst>
                            <p:childTnLst>
                              <p:par>
                                <p:cTn id="93" presetID="53" presetClass="entr" presetSubtype="0" fill="hold" grpId="0" nodeType="afterEffect">
                                  <p:stCondLst>
                                    <p:cond delay="0"/>
                                  </p:stCondLst>
                                  <p:childTnLst>
                                    <p:set>
                                      <p:cBhvr>
                                        <p:cTn id="94" dur="1" fill="hold">
                                          <p:stCondLst>
                                            <p:cond delay="0"/>
                                          </p:stCondLst>
                                        </p:cTn>
                                        <p:tgtEl>
                                          <p:spTgt spid="115"/>
                                        </p:tgtEl>
                                        <p:attrNameLst>
                                          <p:attrName>style.visibility</p:attrName>
                                        </p:attrNameLst>
                                      </p:cBhvr>
                                      <p:to>
                                        <p:strVal val="visible"/>
                                      </p:to>
                                    </p:set>
                                    <p:anim calcmode="lin" valueType="num">
                                      <p:cBhvr>
                                        <p:cTn id="95" dur="500" fill="hold"/>
                                        <p:tgtEl>
                                          <p:spTgt spid="115"/>
                                        </p:tgtEl>
                                        <p:attrNameLst>
                                          <p:attrName>ppt_w</p:attrName>
                                        </p:attrNameLst>
                                      </p:cBhvr>
                                      <p:tavLst>
                                        <p:tav tm="0">
                                          <p:val>
                                            <p:fltVal val="0"/>
                                          </p:val>
                                        </p:tav>
                                        <p:tav tm="100000">
                                          <p:val>
                                            <p:strVal val="#ppt_w"/>
                                          </p:val>
                                        </p:tav>
                                      </p:tavLst>
                                    </p:anim>
                                    <p:anim calcmode="lin" valueType="num">
                                      <p:cBhvr>
                                        <p:cTn id="96" dur="500" fill="hold"/>
                                        <p:tgtEl>
                                          <p:spTgt spid="115"/>
                                        </p:tgtEl>
                                        <p:attrNameLst>
                                          <p:attrName>ppt_h</p:attrName>
                                        </p:attrNameLst>
                                      </p:cBhvr>
                                      <p:tavLst>
                                        <p:tav tm="0">
                                          <p:val>
                                            <p:fltVal val="0"/>
                                          </p:val>
                                        </p:tav>
                                        <p:tav tm="100000">
                                          <p:val>
                                            <p:strVal val="#ppt_h"/>
                                          </p:val>
                                        </p:tav>
                                      </p:tavLst>
                                    </p:anim>
                                    <p:animEffect transition="in" filter="fade">
                                      <p:cBhvr>
                                        <p:cTn id="97" dur="500"/>
                                        <p:tgtEl>
                                          <p:spTgt spid="115"/>
                                        </p:tgtEl>
                                      </p:cBhvr>
                                    </p:animEffect>
                                  </p:childTnLst>
                                </p:cTn>
                              </p:par>
                              <p:par>
                                <p:cTn id="98" presetID="53" presetClass="entr" presetSubtype="0" fill="hold" grpId="0" nodeType="withEffect">
                                  <p:stCondLst>
                                    <p:cond delay="0"/>
                                  </p:stCondLst>
                                  <p:childTnLst>
                                    <p:set>
                                      <p:cBhvr>
                                        <p:cTn id="99" dur="1" fill="hold">
                                          <p:stCondLst>
                                            <p:cond delay="0"/>
                                          </p:stCondLst>
                                        </p:cTn>
                                        <p:tgtEl>
                                          <p:spTgt spid="144"/>
                                        </p:tgtEl>
                                        <p:attrNameLst>
                                          <p:attrName>style.visibility</p:attrName>
                                        </p:attrNameLst>
                                      </p:cBhvr>
                                      <p:to>
                                        <p:strVal val="visible"/>
                                      </p:to>
                                    </p:set>
                                    <p:anim calcmode="lin" valueType="num">
                                      <p:cBhvr>
                                        <p:cTn id="100" dur="500" fill="hold"/>
                                        <p:tgtEl>
                                          <p:spTgt spid="144"/>
                                        </p:tgtEl>
                                        <p:attrNameLst>
                                          <p:attrName>ppt_w</p:attrName>
                                        </p:attrNameLst>
                                      </p:cBhvr>
                                      <p:tavLst>
                                        <p:tav tm="0">
                                          <p:val>
                                            <p:fltVal val="0"/>
                                          </p:val>
                                        </p:tav>
                                        <p:tav tm="100000">
                                          <p:val>
                                            <p:strVal val="#ppt_w"/>
                                          </p:val>
                                        </p:tav>
                                      </p:tavLst>
                                    </p:anim>
                                    <p:anim calcmode="lin" valueType="num">
                                      <p:cBhvr>
                                        <p:cTn id="101" dur="500" fill="hold"/>
                                        <p:tgtEl>
                                          <p:spTgt spid="144"/>
                                        </p:tgtEl>
                                        <p:attrNameLst>
                                          <p:attrName>ppt_h</p:attrName>
                                        </p:attrNameLst>
                                      </p:cBhvr>
                                      <p:tavLst>
                                        <p:tav tm="0">
                                          <p:val>
                                            <p:fltVal val="0"/>
                                          </p:val>
                                        </p:tav>
                                        <p:tav tm="100000">
                                          <p:val>
                                            <p:strVal val="#ppt_h"/>
                                          </p:val>
                                        </p:tav>
                                      </p:tavLst>
                                    </p:anim>
                                    <p:animEffect transition="in" filter="fade">
                                      <p:cBhvr>
                                        <p:cTn id="102" dur="500"/>
                                        <p:tgtEl>
                                          <p:spTgt spid="1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 grpId="0"/>
      <p:bldP spid="107" grpId="0"/>
      <p:bldP spid="108" grpId="0"/>
      <p:bldP spid="109" grpId="0"/>
      <p:bldP spid="110" grpId="0"/>
      <p:bldP spid="111" grpId="0"/>
      <p:bldP spid="112" grpId="0"/>
      <p:bldP spid="113" grpId="0"/>
      <p:bldP spid="115" grpId="0"/>
      <p:bldP spid="136" grpId="0" animBg="1"/>
      <p:bldP spid="137" grpId="0" animBg="1"/>
      <p:bldP spid="138" grpId="0" animBg="1"/>
      <p:bldP spid="139" grpId="0" animBg="1"/>
      <p:bldP spid="140" grpId="0" animBg="1"/>
      <p:bldP spid="141" grpId="0" animBg="1"/>
      <p:bldP spid="142" grpId="0" animBg="1"/>
      <p:bldP spid="143" grpId="0" animBg="1"/>
      <p:bldP spid="144" grpId="0" animBg="1"/>
    </p:bld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3" cstate="print"/>
          <a:srcRect l="487" t="955" r="880" b="1738"/>
          <a:stretch>
            <a:fillRect/>
          </a:stretch>
        </p:blipFill>
        <p:spPr bwMode="auto">
          <a:xfrm>
            <a:off x="3429000" y="1755648"/>
            <a:ext cx="5063319" cy="3630304"/>
          </a:xfrm>
          <a:prstGeom prst="rect">
            <a:avLst/>
          </a:prstGeom>
          <a:ln>
            <a:noFill/>
          </a:ln>
          <a:effectLst>
            <a:outerShdw blurRad="190500" algn="tl" rotWithShape="0">
              <a:srgbClr val="000000">
                <a:alpha val="70000"/>
              </a:srgbClr>
            </a:outerShdw>
          </a:effectLst>
        </p:spPr>
      </p:pic>
      <p:sp>
        <p:nvSpPr>
          <p:cNvPr id="22" name="Action Button: Home 21">
            <a:hlinkClick r:id="" action="ppaction://hlinkshowjump?jump=firstslide" highlightClick="1"/>
          </p:cNvPr>
          <p:cNvSpPr/>
          <p:nvPr/>
        </p:nvSpPr>
        <p:spPr>
          <a:xfrm>
            <a:off x="8547717" y="6400800"/>
            <a:ext cx="574675" cy="457200"/>
          </a:xfrm>
          <a:prstGeom prst="actionButtonHome">
            <a:avLst/>
          </a:prstGeom>
          <a:gradFill flip="none" rotWithShape="1">
            <a:gsLst>
              <a:gs pos="0">
                <a:srgbClr val="FFEFD1"/>
              </a:gs>
              <a:gs pos="64999">
                <a:srgbClr val="F0EBD5"/>
              </a:gs>
              <a:gs pos="100000">
                <a:srgbClr val="D1C39F"/>
              </a:gs>
            </a:gsLst>
            <a:lin ang="5400000" scaled="1"/>
            <a:tileRect/>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23" name="Action Button: Beginning 22">
            <a:hlinkClick r:id="rId4" action="ppaction://hlinksldjump" highlightClick="1"/>
          </p:cNvPr>
          <p:cNvSpPr/>
          <p:nvPr/>
        </p:nvSpPr>
        <p:spPr>
          <a:xfrm>
            <a:off x="8080992" y="6400800"/>
            <a:ext cx="457200" cy="457200"/>
          </a:xfrm>
          <a:prstGeom prst="actionButtonBeginning">
            <a:avLst/>
          </a:prstGeom>
          <a:gradFill>
            <a:gsLst>
              <a:gs pos="0">
                <a:srgbClr val="FFEFD1"/>
              </a:gs>
              <a:gs pos="64999">
                <a:srgbClr val="F0EBD5"/>
              </a:gs>
              <a:gs pos="100000">
                <a:srgbClr val="D1C39F"/>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33" name="Action Button: Custom 32">
            <a:hlinkClick r:id="rId5" action="ppaction://hlinksldjump" highlightClick="1"/>
          </p:cNvPr>
          <p:cNvSpPr/>
          <p:nvPr/>
        </p:nvSpPr>
        <p:spPr>
          <a:xfrm>
            <a:off x="5486400" y="6279380"/>
            <a:ext cx="2529840" cy="548640"/>
          </a:xfrm>
          <a:prstGeom prst="actionButtonBlank">
            <a:avLst/>
          </a:prstGeom>
          <a:solidFill>
            <a:srgbClr val="C00000"/>
          </a:solidFill>
          <a:ln>
            <a:no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latin typeface="Trebuchet MS" pitchFamily="34" charset="0"/>
              </a:rPr>
              <a:t>Touch here to see the tide and salinity together</a:t>
            </a:r>
            <a:endParaRPr lang="en-US" sz="1600" dirty="0">
              <a:latin typeface="Trebuchet MS" pitchFamily="34" charset="0"/>
            </a:endParaRPr>
          </a:p>
        </p:txBody>
      </p:sp>
      <p:sp>
        <p:nvSpPr>
          <p:cNvPr id="24" name="Rectangle 23"/>
          <p:cNvSpPr/>
          <p:nvPr/>
        </p:nvSpPr>
        <p:spPr>
          <a:xfrm>
            <a:off x="0" y="0"/>
            <a:ext cx="9144000" cy="838200"/>
          </a:xfrm>
          <a:prstGeom prst="rect">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r>
              <a:rPr lang="en-US" sz="4400" dirty="0" smtClean="0">
                <a:latin typeface="Trebuchet MS" pitchFamily="34" charset="0"/>
              </a:rPr>
              <a:t>How To Read LOBO Data</a:t>
            </a:r>
            <a:endParaRPr lang="en-US" sz="4400" dirty="0">
              <a:latin typeface="Trebuchet MS" pitchFamily="34" charset="0"/>
            </a:endParaRPr>
          </a:p>
        </p:txBody>
      </p:sp>
      <p:sp>
        <p:nvSpPr>
          <p:cNvPr id="39" name="Flowchart: Delay 38"/>
          <p:cNvSpPr/>
          <p:nvPr/>
        </p:nvSpPr>
        <p:spPr>
          <a:xfrm>
            <a:off x="0" y="0"/>
            <a:ext cx="1752600" cy="6858000"/>
          </a:xfrm>
          <a:prstGeom prst="flowChartDelay">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40" name="TextBox 39">
            <a:hlinkClick r:id="rId6" action="ppaction://hlinksldjump"/>
          </p:cNvPr>
          <p:cNvSpPr txBox="1"/>
          <p:nvPr/>
        </p:nvSpPr>
        <p:spPr>
          <a:xfrm>
            <a:off x="0" y="609600"/>
            <a:ext cx="1371600" cy="8382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Build </a:t>
            </a:r>
            <a:r>
              <a:rPr lang="en-US" sz="1600" dirty="0" smtClean="0">
                <a:solidFill>
                  <a:schemeClr val="accent1">
                    <a:lumMod val="75000"/>
                  </a:schemeClr>
                </a:solidFill>
                <a:latin typeface="Trebuchet MS" pitchFamily="34" charset="0"/>
                <a:cs typeface="+mn-cs"/>
              </a:rPr>
              <a:t>A </a:t>
            </a:r>
            <a:r>
              <a:rPr lang="en-US" sz="1600" dirty="0">
                <a:solidFill>
                  <a:schemeClr val="accent1">
                    <a:lumMod val="75000"/>
                  </a:schemeClr>
                </a:solidFill>
                <a:latin typeface="Trebuchet MS" pitchFamily="34" charset="0"/>
                <a:cs typeface="+mn-cs"/>
              </a:rPr>
              <a:t>G</a:t>
            </a:r>
            <a:r>
              <a:rPr lang="en-US" sz="1600" dirty="0" smtClean="0">
                <a:solidFill>
                  <a:schemeClr val="accent1">
                    <a:lumMod val="75000"/>
                  </a:schemeClr>
                </a:solidFill>
                <a:latin typeface="Trebuchet MS" pitchFamily="34" charset="0"/>
                <a:cs typeface="+mn-cs"/>
              </a:rPr>
              <a:t>raph </a:t>
            </a:r>
            <a:endParaRPr lang="en-US" sz="1600" dirty="0">
              <a:solidFill>
                <a:schemeClr val="accent1">
                  <a:lumMod val="75000"/>
                </a:schemeClr>
              </a:solidFill>
              <a:latin typeface="Trebuchet MS" pitchFamily="34" charset="0"/>
              <a:cs typeface="+mn-cs"/>
            </a:endParaRP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1)</a:t>
            </a:r>
            <a:endParaRPr lang="en-US" sz="1600" dirty="0">
              <a:solidFill>
                <a:schemeClr val="accent1">
                  <a:lumMod val="75000"/>
                </a:schemeClr>
              </a:solidFill>
              <a:latin typeface="Trebuchet MS" pitchFamily="34" charset="0"/>
              <a:cs typeface="+mn-cs"/>
            </a:endParaRPr>
          </a:p>
        </p:txBody>
      </p:sp>
      <p:sp>
        <p:nvSpPr>
          <p:cNvPr id="42" name="TextBox 41">
            <a:hlinkClick r:id="rId7" action="ppaction://hlinksldjump"/>
          </p:cNvPr>
          <p:cNvSpPr txBox="1"/>
          <p:nvPr/>
        </p:nvSpPr>
        <p:spPr>
          <a:xfrm>
            <a:off x="0" y="2743200"/>
            <a:ext cx="1554480" cy="1066800"/>
          </a:xfrm>
          <a:prstGeom prst="roundRect">
            <a:avLst/>
          </a:prstGeom>
          <a:solidFill>
            <a:schemeClr val="accent5">
              <a:lumMod val="40000"/>
              <a:lumOff val="60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Read LOBO Graphs </a:t>
            </a:r>
            <a:r>
              <a:rPr lang="en-US" sz="1600" dirty="0" smtClean="0">
                <a:solidFill>
                  <a:schemeClr val="accent1">
                    <a:lumMod val="75000"/>
                  </a:schemeClr>
                </a:solidFill>
                <a:latin typeface="Trebuchet MS" pitchFamily="34" charset="0"/>
                <a:cs typeface="+mn-cs"/>
              </a:rPr>
              <a:t>   (Level 3)</a:t>
            </a:r>
            <a:endParaRPr lang="en-US" sz="1600" dirty="0">
              <a:solidFill>
                <a:schemeClr val="accent1">
                  <a:lumMod val="75000"/>
                </a:schemeClr>
              </a:solidFill>
              <a:latin typeface="Trebuchet MS" pitchFamily="34" charset="0"/>
              <a:cs typeface="+mn-cs"/>
            </a:endParaRPr>
          </a:p>
        </p:txBody>
      </p:sp>
      <p:sp>
        <p:nvSpPr>
          <p:cNvPr id="43" name="TextBox 42">
            <a:hlinkClick r:id="rId8" action="ppaction://hlinksldjump"/>
          </p:cNvPr>
          <p:cNvSpPr txBox="1"/>
          <p:nvPr/>
        </p:nvSpPr>
        <p:spPr>
          <a:xfrm>
            <a:off x="0" y="3953470"/>
            <a:ext cx="1447800" cy="99953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LOBO Data Match-up</a:t>
            </a:r>
            <a:endParaRPr lang="en-US" sz="1600" dirty="0">
              <a:solidFill>
                <a:schemeClr val="accent1">
                  <a:lumMod val="75000"/>
                </a:schemeClr>
              </a:solidFill>
              <a:latin typeface="Trebuchet MS" pitchFamily="34" charset="0"/>
              <a:cs typeface="+mn-cs"/>
            </a:endParaRP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4)</a:t>
            </a:r>
            <a:endParaRPr lang="en-US" sz="1600" dirty="0">
              <a:solidFill>
                <a:schemeClr val="accent1">
                  <a:lumMod val="75000"/>
                </a:schemeClr>
              </a:solidFill>
              <a:latin typeface="Trebuchet MS" pitchFamily="34" charset="0"/>
              <a:cs typeface="+mn-cs"/>
            </a:endParaRPr>
          </a:p>
        </p:txBody>
      </p:sp>
      <p:sp>
        <p:nvSpPr>
          <p:cNvPr id="44" name="TextBox 43">
            <a:hlinkClick r:id="rId9" action="ppaction://hlinksldjump"/>
          </p:cNvPr>
          <p:cNvSpPr txBox="1"/>
          <p:nvPr/>
        </p:nvSpPr>
        <p:spPr>
          <a:xfrm>
            <a:off x="0" y="5105400"/>
            <a:ext cx="1371600" cy="11430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Test Your LOBO Abilities</a:t>
            </a: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5)</a:t>
            </a:r>
            <a:endParaRPr lang="en-US" sz="1600" dirty="0">
              <a:solidFill>
                <a:schemeClr val="accent1">
                  <a:lumMod val="75000"/>
                </a:schemeClr>
              </a:solidFill>
              <a:latin typeface="Trebuchet MS" pitchFamily="34" charset="0"/>
              <a:cs typeface="+mn-cs"/>
            </a:endParaRPr>
          </a:p>
        </p:txBody>
      </p:sp>
      <p:sp>
        <p:nvSpPr>
          <p:cNvPr id="45" name="TextBox 44">
            <a:hlinkClick r:id="rId10" action="ppaction://hlinksldjump"/>
          </p:cNvPr>
          <p:cNvSpPr txBox="1"/>
          <p:nvPr/>
        </p:nvSpPr>
        <p:spPr>
          <a:xfrm>
            <a:off x="0" y="1600200"/>
            <a:ext cx="1447800" cy="9906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Interpret Graphs</a:t>
            </a: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2)</a:t>
            </a:r>
            <a:endParaRPr lang="en-US" sz="1600" dirty="0">
              <a:solidFill>
                <a:schemeClr val="accent1">
                  <a:lumMod val="75000"/>
                </a:schemeClr>
              </a:solidFill>
              <a:latin typeface="Trebuchet MS" pitchFamily="34" charset="0"/>
              <a:cs typeface="+mn-cs"/>
            </a:endParaRPr>
          </a:p>
        </p:txBody>
      </p:sp>
      <p:sp>
        <p:nvSpPr>
          <p:cNvPr id="46" name="TextBox 45">
            <a:hlinkClick r:id="rId11" action="ppaction://hlinksldjump"/>
          </p:cNvPr>
          <p:cNvSpPr txBox="1"/>
          <p:nvPr/>
        </p:nvSpPr>
        <p:spPr>
          <a:xfrm>
            <a:off x="0" y="6324600"/>
            <a:ext cx="914400" cy="5334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More info</a:t>
            </a:r>
            <a:endParaRPr lang="en-US" sz="1600" dirty="0">
              <a:solidFill>
                <a:schemeClr val="accent1">
                  <a:lumMod val="75000"/>
                </a:schemeClr>
              </a:solidFill>
              <a:latin typeface="Trebuchet MS" pitchFamily="34" charset="0"/>
              <a:cs typeface="+mn-cs"/>
            </a:endParaRPr>
          </a:p>
        </p:txBody>
      </p:sp>
      <p:sp>
        <p:nvSpPr>
          <p:cNvPr id="89" name="Rectangle 88"/>
          <p:cNvSpPr/>
          <p:nvPr/>
        </p:nvSpPr>
        <p:spPr>
          <a:xfrm>
            <a:off x="4453760" y="2800290"/>
            <a:ext cx="228600" cy="334944"/>
          </a:xfrm>
          <a:prstGeom prst="rect">
            <a:avLst/>
          </a:prstGeom>
          <a:solidFill>
            <a:schemeClr val="bg1">
              <a:alpha val="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0" name="Rectangle 89"/>
          <p:cNvSpPr/>
          <p:nvPr/>
        </p:nvSpPr>
        <p:spPr>
          <a:xfrm>
            <a:off x="4834760" y="2724090"/>
            <a:ext cx="304800" cy="457200"/>
          </a:xfrm>
          <a:prstGeom prst="rect">
            <a:avLst/>
          </a:prstGeom>
          <a:solidFill>
            <a:schemeClr val="bg1">
              <a:alpha val="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1" name="Rectangle 90"/>
          <p:cNvSpPr/>
          <p:nvPr/>
        </p:nvSpPr>
        <p:spPr>
          <a:xfrm>
            <a:off x="5338016" y="2826250"/>
            <a:ext cx="228600" cy="228600"/>
          </a:xfrm>
          <a:prstGeom prst="rect">
            <a:avLst/>
          </a:prstGeom>
          <a:solidFill>
            <a:schemeClr val="bg1">
              <a:alpha val="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2" name="Rectangle 91"/>
          <p:cNvSpPr/>
          <p:nvPr/>
        </p:nvSpPr>
        <p:spPr>
          <a:xfrm>
            <a:off x="5749160" y="2724090"/>
            <a:ext cx="185057" cy="533400"/>
          </a:xfrm>
          <a:prstGeom prst="rect">
            <a:avLst/>
          </a:prstGeom>
          <a:solidFill>
            <a:schemeClr val="bg1">
              <a:alpha val="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3" name="Rectangle 92"/>
          <p:cNvSpPr/>
          <p:nvPr/>
        </p:nvSpPr>
        <p:spPr>
          <a:xfrm>
            <a:off x="6217416" y="2724090"/>
            <a:ext cx="228600" cy="304800"/>
          </a:xfrm>
          <a:prstGeom prst="rect">
            <a:avLst/>
          </a:prstGeom>
          <a:solidFill>
            <a:schemeClr val="bg1">
              <a:alpha val="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4" name="Rectangle 93"/>
          <p:cNvSpPr/>
          <p:nvPr/>
        </p:nvSpPr>
        <p:spPr>
          <a:xfrm>
            <a:off x="6522216" y="2724090"/>
            <a:ext cx="228600" cy="304800"/>
          </a:xfrm>
          <a:prstGeom prst="rect">
            <a:avLst/>
          </a:prstGeom>
          <a:solidFill>
            <a:schemeClr val="bg1">
              <a:alpha val="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5" name="Rectangle 94"/>
          <p:cNvSpPr/>
          <p:nvPr/>
        </p:nvSpPr>
        <p:spPr>
          <a:xfrm>
            <a:off x="6934200" y="2800290"/>
            <a:ext cx="228600" cy="228600"/>
          </a:xfrm>
          <a:prstGeom prst="rect">
            <a:avLst/>
          </a:prstGeom>
          <a:solidFill>
            <a:schemeClr val="bg1">
              <a:alpha val="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6" name="L-Shape 95"/>
          <p:cNvSpPr/>
          <p:nvPr/>
        </p:nvSpPr>
        <p:spPr>
          <a:xfrm rot="10800000">
            <a:off x="7208856" y="2876490"/>
            <a:ext cx="334944" cy="304800"/>
          </a:xfrm>
          <a:prstGeom prst="corner">
            <a:avLst>
              <a:gd name="adj1" fmla="val 45055"/>
              <a:gd name="adj2" fmla="val 89560"/>
            </a:avLst>
          </a:prstGeom>
          <a:solidFill>
            <a:schemeClr val="bg1">
              <a:alpha val="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7" name="Rectangle 96"/>
          <p:cNvSpPr/>
          <p:nvPr/>
        </p:nvSpPr>
        <p:spPr>
          <a:xfrm>
            <a:off x="7772400" y="2876490"/>
            <a:ext cx="228600" cy="228600"/>
          </a:xfrm>
          <a:prstGeom prst="rect">
            <a:avLst/>
          </a:prstGeom>
          <a:solidFill>
            <a:schemeClr val="bg1">
              <a:alpha val="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8" name="Rectangle 97"/>
          <p:cNvSpPr/>
          <p:nvPr/>
        </p:nvSpPr>
        <p:spPr>
          <a:xfrm>
            <a:off x="4453760" y="3409890"/>
            <a:ext cx="228600" cy="304800"/>
          </a:xfrm>
          <a:prstGeom prst="rect">
            <a:avLst/>
          </a:prstGeom>
          <a:solidFill>
            <a:schemeClr val="bg1">
              <a:alpha val="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9" name="Rectangle 98"/>
          <p:cNvSpPr/>
          <p:nvPr/>
        </p:nvSpPr>
        <p:spPr>
          <a:xfrm>
            <a:off x="4606160" y="3133560"/>
            <a:ext cx="228600" cy="276330"/>
          </a:xfrm>
          <a:prstGeom prst="rect">
            <a:avLst/>
          </a:prstGeom>
          <a:solidFill>
            <a:schemeClr val="bg1">
              <a:alpha val="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0" name="Rectangle 99"/>
          <p:cNvSpPr/>
          <p:nvPr/>
        </p:nvSpPr>
        <p:spPr>
          <a:xfrm>
            <a:off x="5018142" y="3409890"/>
            <a:ext cx="426218" cy="533400"/>
          </a:xfrm>
          <a:prstGeom prst="rect">
            <a:avLst/>
          </a:prstGeom>
          <a:solidFill>
            <a:schemeClr val="bg1">
              <a:alpha val="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1" name="L-Shape 100"/>
          <p:cNvSpPr/>
          <p:nvPr/>
        </p:nvSpPr>
        <p:spPr>
          <a:xfrm rot="16200000">
            <a:off x="5439338" y="3023866"/>
            <a:ext cx="370951" cy="248696"/>
          </a:xfrm>
          <a:prstGeom prst="corner">
            <a:avLst>
              <a:gd name="adj1" fmla="val 65684"/>
              <a:gd name="adj2" fmla="val 109721"/>
            </a:avLst>
          </a:prstGeom>
          <a:solidFill>
            <a:schemeClr val="bg1">
              <a:alpha val="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2" name="Rectangle 101"/>
          <p:cNvSpPr/>
          <p:nvPr/>
        </p:nvSpPr>
        <p:spPr>
          <a:xfrm>
            <a:off x="5749160" y="3714690"/>
            <a:ext cx="381000" cy="533400"/>
          </a:xfrm>
          <a:prstGeom prst="rect">
            <a:avLst/>
          </a:prstGeom>
          <a:solidFill>
            <a:schemeClr val="bg1">
              <a:alpha val="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3" name="Rectangle 102"/>
          <p:cNvSpPr/>
          <p:nvPr/>
        </p:nvSpPr>
        <p:spPr>
          <a:xfrm>
            <a:off x="6365632" y="3064898"/>
            <a:ext cx="228600" cy="381000"/>
          </a:xfrm>
          <a:prstGeom prst="rect">
            <a:avLst/>
          </a:prstGeom>
          <a:solidFill>
            <a:schemeClr val="bg1">
              <a:alpha val="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4" name="Rectangle 103"/>
          <p:cNvSpPr/>
          <p:nvPr/>
        </p:nvSpPr>
        <p:spPr>
          <a:xfrm>
            <a:off x="6629400" y="3714690"/>
            <a:ext cx="381000" cy="533400"/>
          </a:xfrm>
          <a:prstGeom prst="rect">
            <a:avLst/>
          </a:prstGeom>
          <a:solidFill>
            <a:schemeClr val="bg1">
              <a:alpha val="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Rectangle 104"/>
          <p:cNvSpPr/>
          <p:nvPr/>
        </p:nvSpPr>
        <p:spPr>
          <a:xfrm>
            <a:off x="7467600" y="3648538"/>
            <a:ext cx="294752" cy="533400"/>
          </a:xfrm>
          <a:prstGeom prst="rect">
            <a:avLst/>
          </a:prstGeom>
          <a:solidFill>
            <a:schemeClr val="bg1">
              <a:alpha val="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6" name="h1"/>
          <p:cNvSpPr txBox="1"/>
          <p:nvPr/>
        </p:nvSpPr>
        <p:spPr>
          <a:xfrm>
            <a:off x="4378378" y="2114490"/>
            <a:ext cx="457200" cy="400110"/>
          </a:xfrm>
          <a:prstGeom prst="rect">
            <a:avLst/>
          </a:prstGeom>
          <a:noFill/>
          <a:ln>
            <a:noFill/>
          </a:ln>
        </p:spPr>
        <p:txBody>
          <a:bodyPr wrap="square" rtlCol="0">
            <a:spAutoFit/>
          </a:bodyPr>
          <a:lstStyle/>
          <a:p>
            <a:r>
              <a:rPr lang="en-US" sz="2000" b="1" dirty="0" smtClean="0">
                <a:solidFill>
                  <a:srgbClr val="00CC00"/>
                </a:solidFill>
                <a:latin typeface="Trebuchet MS" pitchFamily="34" charset="0"/>
              </a:rPr>
              <a:t>1</a:t>
            </a:r>
            <a:endParaRPr lang="en-US" sz="2000" b="1" dirty="0">
              <a:solidFill>
                <a:srgbClr val="00CC00"/>
              </a:solidFill>
              <a:latin typeface="Trebuchet MS" pitchFamily="34" charset="0"/>
            </a:endParaRPr>
          </a:p>
        </p:txBody>
      </p:sp>
      <p:sp>
        <p:nvSpPr>
          <p:cNvPr id="107" name="h2"/>
          <p:cNvSpPr txBox="1"/>
          <p:nvPr/>
        </p:nvSpPr>
        <p:spPr>
          <a:xfrm>
            <a:off x="4811901" y="2127032"/>
            <a:ext cx="457200" cy="400110"/>
          </a:xfrm>
          <a:prstGeom prst="rect">
            <a:avLst/>
          </a:prstGeom>
          <a:noFill/>
          <a:ln>
            <a:noFill/>
          </a:ln>
        </p:spPr>
        <p:txBody>
          <a:bodyPr wrap="square" rtlCol="0">
            <a:spAutoFit/>
          </a:bodyPr>
          <a:lstStyle/>
          <a:p>
            <a:r>
              <a:rPr lang="en-US" sz="2000" b="1" dirty="0" smtClean="0">
                <a:solidFill>
                  <a:srgbClr val="00CC00"/>
                </a:solidFill>
                <a:latin typeface="Trebuchet MS" pitchFamily="34" charset="0"/>
              </a:rPr>
              <a:t>2</a:t>
            </a:r>
            <a:endParaRPr lang="en-US" sz="2000" b="1" dirty="0">
              <a:solidFill>
                <a:srgbClr val="00CC00"/>
              </a:solidFill>
              <a:latin typeface="Trebuchet MS" pitchFamily="34" charset="0"/>
            </a:endParaRPr>
          </a:p>
        </p:txBody>
      </p:sp>
      <p:sp>
        <p:nvSpPr>
          <p:cNvPr id="108" name="h3"/>
          <p:cNvSpPr txBox="1"/>
          <p:nvPr/>
        </p:nvSpPr>
        <p:spPr>
          <a:xfrm>
            <a:off x="5253516" y="2124075"/>
            <a:ext cx="457200" cy="400110"/>
          </a:xfrm>
          <a:prstGeom prst="rect">
            <a:avLst/>
          </a:prstGeom>
          <a:noFill/>
          <a:ln>
            <a:noFill/>
          </a:ln>
        </p:spPr>
        <p:txBody>
          <a:bodyPr wrap="square" rtlCol="0">
            <a:spAutoFit/>
          </a:bodyPr>
          <a:lstStyle/>
          <a:p>
            <a:r>
              <a:rPr lang="en-US" sz="2000" b="1" dirty="0" smtClean="0">
                <a:solidFill>
                  <a:srgbClr val="00CC00"/>
                </a:solidFill>
                <a:latin typeface="Trebuchet MS" pitchFamily="34" charset="0"/>
              </a:rPr>
              <a:t>3</a:t>
            </a:r>
            <a:endParaRPr lang="en-US" sz="2000" b="1" dirty="0">
              <a:solidFill>
                <a:srgbClr val="00CC00"/>
              </a:solidFill>
              <a:latin typeface="Trebuchet MS" pitchFamily="34" charset="0"/>
            </a:endParaRPr>
          </a:p>
        </p:txBody>
      </p:sp>
      <p:sp>
        <p:nvSpPr>
          <p:cNvPr id="109" name="h4"/>
          <p:cNvSpPr txBox="1"/>
          <p:nvPr/>
        </p:nvSpPr>
        <p:spPr>
          <a:xfrm>
            <a:off x="5692247" y="2114490"/>
            <a:ext cx="457200" cy="400110"/>
          </a:xfrm>
          <a:prstGeom prst="rect">
            <a:avLst/>
          </a:prstGeom>
          <a:noFill/>
          <a:ln>
            <a:noFill/>
          </a:ln>
        </p:spPr>
        <p:txBody>
          <a:bodyPr wrap="square" rtlCol="0">
            <a:spAutoFit/>
          </a:bodyPr>
          <a:lstStyle/>
          <a:p>
            <a:r>
              <a:rPr lang="en-US" sz="2000" b="1" dirty="0" smtClean="0">
                <a:solidFill>
                  <a:srgbClr val="00CC00"/>
                </a:solidFill>
                <a:latin typeface="Trebuchet MS" pitchFamily="34" charset="0"/>
              </a:rPr>
              <a:t>4</a:t>
            </a:r>
            <a:endParaRPr lang="en-US" sz="2000" b="1" dirty="0">
              <a:solidFill>
                <a:srgbClr val="00CC00"/>
              </a:solidFill>
              <a:latin typeface="Trebuchet MS" pitchFamily="34" charset="0"/>
            </a:endParaRPr>
          </a:p>
        </p:txBody>
      </p:sp>
      <p:sp>
        <p:nvSpPr>
          <p:cNvPr id="110" name="h5"/>
          <p:cNvSpPr txBox="1"/>
          <p:nvPr/>
        </p:nvSpPr>
        <p:spPr>
          <a:xfrm>
            <a:off x="6133427" y="2114550"/>
            <a:ext cx="457200" cy="400110"/>
          </a:xfrm>
          <a:prstGeom prst="rect">
            <a:avLst/>
          </a:prstGeom>
          <a:noFill/>
          <a:ln>
            <a:noFill/>
          </a:ln>
        </p:spPr>
        <p:txBody>
          <a:bodyPr wrap="square" rtlCol="0">
            <a:spAutoFit/>
          </a:bodyPr>
          <a:lstStyle/>
          <a:p>
            <a:r>
              <a:rPr lang="en-US" sz="2000" b="1" dirty="0" smtClean="0">
                <a:solidFill>
                  <a:srgbClr val="00CC00"/>
                </a:solidFill>
                <a:latin typeface="Trebuchet MS" pitchFamily="34" charset="0"/>
              </a:rPr>
              <a:t>5</a:t>
            </a:r>
            <a:endParaRPr lang="en-US" sz="2000" b="1" dirty="0">
              <a:solidFill>
                <a:srgbClr val="00CC00"/>
              </a:solidFill>
              <a:latin typeface="Trebuchet MS" pitchFamily="34" charset="0"/>
            </a:endParaRPr>
          </a:p>
        </p:txBody>
      </p:sp>
      <p:sp>
        <p:nvSpPr>
          <p:cNvPr id="111" name="h6"/>
          <p:cNvSpPr txBox="1"/>
          <p:nvPr/>
        </p:nvSpPr>
        <p:spPr>
          <a:xfrm>
            <a:off x="6485034" y="2114490"/>
            <a:ext cx="457200" cy="400110"/>
          </a:xfrm>
          <a:prstGeom prst="rect">
            <a:avLst/>
          </a:prstGeom>
          <a:noFill/>
          <a:ln>
            <a:noFill/>
          </a:ln>
        </p:spPr>
        <p:txBody>
          <a:bodyPr wrap="square" rtlCol="0">
            <a:spAutoFit/>
          </a:bodyPr>
          <a:lstStyle/>
          <a:p>
            <a:r>
              <a:rPr lang="en-US" sz="2000" b="1" dirty="0" smtClean="0">
                <a:solidFill>
                  <a:srgbClr val="00CC00"/>
                </a:solidFill>
                <a:latin typeface="Trebuchet MS" pitchFamily="34" charset="0"/>
              </a:rPr>
              <a:t>6</a:t>
            </a:r>
            <a:endParaRPr lang="en-US" sz="2000" b="1" dirty="0">
              <a:solidFill>
                <a:srgbClr val="00CC00"/>
              </a:solidFill>
              <a:latin typeface="Trebuchet MS" pitchFamily="34" charset="0"/>
            </a:endParaRPr>
          </a:p>
        </p:txBody>
      </p:sp>
      <p:sp>
        <p:nvSpPr>
          <p:cNvPr id="112" name="h7"/>
          <p:cNvSpPr txBox="1"/>
          <p:nvPr/>
        </p:nvSpPr>
        <p:spPr>
          <a:xfrm>
            <a:off x="6902774" y="2114550"/>
            <a:ext cx="457200" cy="400110"/>
          </a:xfrm>
          <a:prstGeom prst="rect">
            <a:avLst/>
          </a:prstGeom>
          <a:noFill/>
          <a:ln>
            <a:noFill/>
          </a:ln>
        </p:spPr>
        <p:txBody>
          <a:bodyPr wrap="square" rtlCol="0">
            <a:spAutoFit/>
          </a:bodyPr>
          <a:lstStyle/>
          <a:p>
            <a:r>
              <a:rPr lang="en-US" sz="2000" b="1" dirty="0" smtClean="0">
                <a:solidFill>
                  <a:srgbClr val="00CC00"/>
                </a:solidFill>
                <a:latin typeface="Trebuchet MS" pitchFamily="34" charset="0"/>
              </a:rPr>
              <a:t>7</a:t>
            </a:r>
            <a:endParaRPr lang="en-US" sz="2000" b="1" dirty="0">
              <a:solidFill>
                <a:srgbClr val="00CC00"/>
              </a:solidFill>
              <a:latin typeface="Trebuchet MS" pitchFamily="34" charset="0"/>
            </a:endParaRPr>
          </a:p>
        </p:txBody>
      </p:sp>
      <p:sp>
        <p:nvSpPr>
          <p:cNvPr id="113" name="h8"/>
          <p:cNvSpPr txBox="1"/>
          <p:nvPr/>
        </p:nvSpPr>
        <p:spPr>
          <a:xfrm>
            <a:off x="7273487" y="2114490"/>
            <a:ext cx="457200" cy="400110"/>
          </a:xfrm>
          <a:prstGeom prst="rect">
            <a:avLst/>
          </a:prstGeom>
          <a:noFill/>
          <a:ln>
            <a:noFill/>
          </a:ln>
        </p:spPr>
        <p:txBody>
          <a:bodyPr wrap="square" rtlCol="0">
            <a:spAutoFit/>
          </a:bodyPr>
          <a:lstStyle/>
          <a:p>
            <a:r>
              <a:rPr lang="en-US" sz="2000" b="1" dirty="0" smtClean="0">
                <a:solidFill>
                  <a:srgbClr val="00CC00"/>
                </a:solidFill>
                <a:latin typeface="Trebuchet MS" pitchFamily="34" charset="0"/>
              </a:rPr>
              <a:t>8</a:t>
            </a:r>
            <a:endParaRPr lang="en-US" sz="2000" b="1" dirty="0">
              <a:solidFill>
                <a:srgbClr val="00CC00"/>
              </a:solidFill>
              <a:latin typeface="Trebuchet MS" pitchFamily="34" charset="0"/>
            </a:endParaRPr>
          </a:p>
        </p:txBody>
      </p:sp>
      <p:sp>
        <p:nvSpPr>
          <p:cNvPr id="114" name="l10"/>
          <p:cNvSpPr txBox="1"/>
          <p:nvPr/>
        </p:nvSpPr>
        <p:spPr>
          <a:xfrm>
            <a:off x="7848600" y="4457580"/>
            <a:ext cx="533400" cy="400110"/>
          </a:xfrm>
          <a:prstGeom prst="rect">
            <a:avLst/>
          </a:prstGeom>
          <a:noFill/>
          <a:ln>
            <a:noFill/>
          </a:ln>
        </p:spPr>
        <p:txBody>
          <a:bodyPr wrap="square" rtlCol="0">
            <a:spAutoFit/>
          </a:bodyPr>
          <a:lstStyle/>
          <a:p>
            <a:r>
              <a:rPr lang="en-US" sz="2000" b="1" dirty="0" smtClean="0">
                <a:solidFill>
                  <a:srgbClr val="00B0F0"/>
                </a:solidFill>
                <a:latin typeface="Trebuchet MS" pitchFamily="34" charset="0"/>
              </a:rPr>
              <a:t>10</a:t>
            </a:r>
            <a:endParaRPr lang="en-US" sz="2000" b="1" dirty="0">
              <a:solidFill>
                <a:srgbClr val="00B0F0"/>
              </a:solidFill>
              <a:latin typeface="Trebuchet MS" pitchFamily="34" charset="0"/>
            </a:endParaRPr>
          </a:p>
        </p:txBody>
      </p:sp>
      <p:sp>
        <p:nvSpPr>
          <p:cNvPr id="115" name="h9"/>
          <p:cNvSpPr txBox="1"/>
          <p:nvPr/>
        </p:nvSpPr>
        <p:spPr>
          <a:xfrm>
            <a:off x="7730360" y="2114490"/>
            <a:ext cx="381000" cy="400110"/>
          </a:xfrm>
          <a:prstGeom prst="rect">
            <a:avLst/>
          </a:prstGeom>
          <a:noFill/>
          <a:ln>
            <a:noFill/>
          </a:ln>
        </p:spPr>
        <p:txBody>
          <a:bodyPr wrap="square" rtlCol="0">
            <a:spAutoFit/>
          </a:bodyPr>
          <a:lstStyle/>
          <a:p>
            <a:r>
              <a:rPr lang="en-US" sz="2000" b="1" dirty="0" smtClean="0">
                <a:solidFill>
                  <a:srgbClr val="00CC00"/>
                </a:solidFill>
                <a:latin typeface="Trebuchet MS" pitchFamily="34" charset="0"/>
              </a:rPr>
              <a:t>9</a:t>
            </a:r>
            <a:endParaRPr lang="en-US" sz="2000" b="1" dirty="0">
              <a:solidFill>
                <a:srgbClr val="00CC00"/>
              </a:solidFill>
              <a:latin typeface="Trebuchet MS" pitchFamily="34" charset="0"/>
            </a:endParaRPr>
          </a:p>
        </p:txBody>
      </p:sp>
      <p:sp>
        <p:nvSpPr>
          <p:cNvPr id="116" name="l1"/>
          <p:cNvSpPr txBox="1"/>
          <p:nvPr/>
        </p:nvSpPr>
        <p:spPr>
          <a:xfrm>
            <a:off x="4290475" y="4463627"/>
            <a:ext cx="457200" cy="400110"/>
          </a:xfrm>
          <a:prstGeom prst="rect">
            <a:avLst/>
          </a:prstGeom>
          <a:noFill/>
          <a:ln>
            <a:noFill/>
          </a:ln>
        </p:spPr>
        <p:txBody>
          <a:bodyPr wrap="square" rtlCol="0">
            <a:spAutoFit/>
          </a:bodyPr>
          <a:lstStyle/>
          <a:p>
            <a:r>
              <a:rPr lang="en-US" sz="2000" b="1" dirty="0" smtClean="0">
                <a:solidFill>
                  <a:srgbClr val="00B0F0"/>
                </a:solidFill>
                <a:latin typeface="Trebuchet MS" pitchFamily="34" charset="0"/>
              </a:rPr>
              <a:t>1</a:t>
            </a:r>
            <a:endParaRPr lang="en-US" sz="2000" b="1" dirty="0">
              <a:solidFill>
                <a:srgbClr val="00B0F0"/>
              </a:solidFill>
              <a:latin typeface="Trebuchet MS" pitchFamily="34" charset="0"/>
            </a:endParaRPr>
          </a:p>
        </p:txBody>
      </p:sp>
      <p:sp>
        <p:nvSpPr>
          <p:cNvPr id="117" name="l2"/>
          <p:cNvSpPr txBox="1"/>
          <p:nvPr/>
        </p:nvSpPr>
        <p:spPr>
          <a:xfrm>
            <a:off x="4529960" y="4447728"/>
            <a:ext cx="457200" cy="400110"/>
          </a:xfrm>
          <a:prstGeom prst="rect">
            <a:avLst/>
          </a:prstGeom>
          <a:noFill/>
          <a:ln>
            <a:noFill/>
          </a:ln>
        </p:spPr>
        <p:txBody>
          <a:bodyPr wrap="square" rtlCol="0">
            <a:spAutoFit/>
          </a:bodyPr>
          <a:lstStyle/>
          <a:p>
            <a:r>
              <a:rPr lang="en-US" sz="2000" b="1" dirty="0" smtClean="0">
                <a:solidFill>
                  <a:srgbClr val="00B0F0"/>
                </a:solidFill>
                <a:latin typeface="Trebuchet MS" pitchFamily="34" charset="0"/>
              </a:rPr>
              <a:t>2</a:t>
            </a:r>
            <a:endParaRPr lang="en-US" sz="2000" b="1" dirty="0">
              <a:solidFill>
                <a:srgbClr val="00B0F0"/>
              </a:solidFill>
              <a:latin typeface="Trebuchet MS" pitchFamily="34" charset="0"/>
            </a:endParaRPr>
          </a:p>
        </p:txBody>
      </p:sp>
      <p:sp>
        <p:nvSpPr>
          <p:cNvPr id="118" name="l3"/>
          <p:cNvSpPr txBox="1"/>
          <p:nvPr/>
        </p:nvSpPr>
        <p:spPr>
          <a:xfrm>
            <a:off x="5063360" y="4457580"/>
            <a:ext cx="457200" cy="400110"/>
          </a:xfrm>
          <a:prstGeom prst="rect">
            <a:avLst/>
          </a:prstGeom>
          <a:noFill/>
          <a:ln>
            <a:noFill/>
          </a:ln>
        </p:spPr>
        <p:txBody>
          <a:bodyPr wrap="square" rtlCol="0">
            <a:spAutoFit/>
          </a:bodyPr>
          <a:lstStyle/>
          <a:p>
            <a:r>
              <a:rPr lang="en-US" sz="2000" b="1" dirty="0" smtClean="0">
                <a:solidFill>
                  <a:srgbClr val="00B0F0"/>
                </a:solidFill>
                <a:latin typeface="Trebuchet MS" pitchFamily="34" charset="0"/>
              </a:rPr>
              <a:t>3</a:t>
            </a:r>
            <a:endParaRPr lang="en-US" sz="2000" b="1" dirty="0">
              <a:solidFill>
                <a:srgbClr val="00B0F0"/>
              </a:solidFill>
              <a:latin typeface="Trebuchet MS" pitchFamily="34" charset="0"/>
            </a:endParaRPr>
          </a:p>
        </p:txBody>
      </p:sp>
      <p:sp>
        <p:nvSpPr>
          <p:cNvPr id="119" name="l4"/>
          <p:cNvSpPr txBox="1"/>
          <p:nvPr/>
        </p:nvSpPr>
        <p:spPr>
          <a:xfrm>
            <a:off x="5444360" y="4457580"/>
            <a:ext cx="457200" cy="400110"/>
          </a:xfrm>
          <a:prstGeom prst="rect">
            <a:avLst/>
          </a:prstGeom>
          <a:noFill/>
          <a:ln>
            <a:noFill/>
          </a:ln>
        </p:spPr>
        <p:txBody>
          <a:bodyPr wrap="square" rtlCol="0">
            <a:spAutoFit/>
          </a:bodyPr>
          <a:lstStyle/>
          <a:p>
            <a:r>
              <a:rPr lang="en-US" sz="2000" b="1" dirty="0" smtClean="0">
                <a:solidFill>
                  <a:srgbClr val="00B0F0"/>
                </a:solidFill>
                <a:latin typeface="Trebuchet MS" pitchFamily="34" charset="0"/>
              </a:rPr>
              <a:t>4</a:t>
            </a:r>
            <a:endParaRPr lang="en-US" sz="2000" b="1" dirty="0">
              <a:solidFill>
                <a:srgbClr val="00B0F0"/>
              </a:solidFill>
              <a:latin typeface="Trebuchet MS" pitchFamily="34" charset="0"/>
            </a:endParaRPr>
          </a:p>
        </p:txBody>
      </p:sp>
      <p:sp>
        <p:nvSpPr>
          <p:cNvPr id="120" name="l5"/>
          <p:cNvSpPr txBox="1"/>
          <p:nvPr/>
        </p:nvSpPr>
        <p:spPr>
          <a:xfrm>
            <a:off x="5856875" y="4457580"/>
            <a:ext cx="457200" cy="400110"/>
          </a:xfrm>
          <a:prstGeom prst="rect">
            <a:avLst/>
          </a:prstGeom>
          <a:noFill/>
          <a:ln>
            <a:noFill/>
          </a:ln>
        </p:spPr>
        <p:txBody>
          <a:bodyPr wrap="square" rtlCol="0">
            <a:spAutoFit/>
          </a:bodyPr>
          <a:lstStyle/>
          <a:p>
            <a:r>
              <a:rPr lang="en-US" sz="2000" b="1" dirty="0" smtClean="0">
                <a:solidFill>
                  <a:srgbClr val="00B0F0"/>
                </a:solidFill>
                <a:latin typeface="Trebuchet MS" pitchFamily="34" charset="0"/>
              </a:rPr>
              <a:t>5</a:t>
            </a:r>
            <a:endParaRPr lang="en-US" sz="2000" b="1" dirty="0">
              <a:solidFill>
                <a:srgbClr val="00B0F0"/>
              </a:solidFill>
              <a:latin typeface="Trebuchet MS" pitchFamily="34" charset="0"/>
            </a:endParaRPr>
          </a:p>
        </p:txBody>
      </p:sp>
      <p:sp>
        <p:nvSpPr>
          <p:cNvPr id="121" name="l6"/>
          <p:cNvSpPr txBox="1"/>
          <p:nvPr/>
        </p:nvSpPr>
        <p:spPr>
          <a:xfrm>
            <a:off x="6363116" y="4457580"/>
            <a:ext cx="457200" cy="400110"/>
          </a:xfrm>
          <a:prstGeom prst="rect">
            <a:avLst/>
          </a:prstGeom>
          <a:noFill/>
          <a:ln>
            <a:noFill/>
          </a:ln>
        </p:spPr>
        <p:txBody>
          <a:bodyPr wrap="square" rtlCol="0">
            <a:spAutoFit/>
          </a:bodyPr>
          <a:lstStyle/>
          <a:p>
            <a:r>
              <a:rPr lang="en-US" sz="2000" b="1" dirty="0" smtClean="0">
                <a:solidFill>
                  <a:srgbClr val="00B0F0"/>
                </a:solidFill>
                <a:latin typeface="Trebuchet MS" pitchFamily="34" charset="0"/>
              </a:rPr>
              <a:t>6</a:t>
            </a:r>
            <a:endParaRPr lang="en-US" sz="2000" b="1" dirty="0">
              <a:solidFill>
                <a:srgbClr val="00B0F0"/>
              </a:solidFill>
              <a:latin typeface="Trebuchet MS" pitchFamily="34" charset="0"/>
            </a:endParaRPr>
          </a:p>
        </p:txBody>
      </p:sp>
      <p:sp>
        <p:nvSpPr>
          <p:cNvPr id="122" name="l7"/>
          <p:cNvSpPr txBox="1"/>
          <p:nvPr/>
        </p:nvSpPr>
        <p:spPr>
          <a:xfrm>
            <a:off x="6726063" y="4467165"/>
            <a:ext cx="457200" cy="400110"/>
          </a:xfrm>
          <a:prstGeom prst="rect">
            <a:avLst/>
          </a:prstGeom>
          <a:noFill/>
          <a:ln>
            <a:noFill/>
          </a:ln>
        </p:spPr>
        <p:txBody>
          <a:bodyPr wrap="square" rtlCol="0">
            <a:spAutoFit/>
          </a:bodyPr>
          <a:lstStyle/>
          <a:p>
            <a:r>
              <a:rPr lang="en-US" sz="2000" b="1" dirty="0" smtClean="0">
                <a:solidFill>
                  <a:srgbClr val="00B0F0"/>
                </a:solidFill>
                <a:latin typeface="Trebuchet MS" pitchFamily="34" charset="0"/>
              </a:rPr>
              <a:t>7</a:t>
            </a:r>
            <a:endParaRPr lang="en-US" sz="2000" b="1" dirty="0">
              <a:solidFill>
                <a:srgbClr val="00B0F0"/>
              </a:solidFill>
              <a:latin typeface="Trebuchet MS" pitchFamily="34" charset="0"/>
            </a:endParaRPr>
          </a:p>
        </p:txBody>
      </p:sp>
      <p:sp>
        <p:nvSpPr>
          <p:cNvPr id="123" name="l8"/>
          <p:cNvSpPr txBox="1"/>
          <p:nvPr/>
        </p:nvSpPr>
        <p:spPr>
          <a:xfrm>
            <a:off x="7101710" y="4476690"/>
            <a:ext cx="457200" cy="400110"/>
          </a:xfrm>
          <a:prstGeom prst="rect">
            <a:avLst/>
          </a:prstGeom>
          <a:noFill/>
          <a:ln>
            <a:noFill/>
          </a:ln>
        </p:spPr>
        <p:txBody>
          <a:bodyPr wrap="square" rtlCol="0">
            <a:spAutoFit/>
          </a:bodyPr>
          <a:lstStyle/>
          <a:p>
            <a:r>
              <a:rPr lang="en-US" sz="2000" b="1" dirty="0" smtClean="0">
                <a:solidFill>
                  <a:srgbClr val="00B0F0"/>
                </a:solidFill>
                <a:latin typeface="Trebuchet MS" pitchFamily="34" charset="0"/>
              </a:rPr>
              <a:t>8</a:t>
            </a:r>
            <a:endParaRPr lang="en-US" sz="2000" b="1" dirty="0">
              <a:solidFill>
                <a:srgbClr val="00B0F0"/>
              </a:solidFill>
              <a:latin typeface="Trebuchet MS" pitchFamily="34" charset="0"/>
            </a:endParaRPr>
          </a:p>
        </p:txBody>
      </p:sp>
      <p:sp>
        <p:nvSpPr>
          <p:cNvPr id="124" name="l9"/>
          <p:cNvSpPr txBox="1"/>
          <p:nvPr/>
        </p:nvSpPr>
        <p:spPr>
          <a:xfrm>
            <a:off x="7501760" y="4457580"/>
            <a:ext cx="381000" cy="400110"/>
          </a:xfrm>
          <a:prstGeom prst="rect">
            <a:avLst/>
          </a:prstGeom>
          <a:noFill/>
          <a:ln>
            <a:noFill/>
          </a:ln>
        </p:spPr>
        <p:txBody>
          <a:bodyPr wrap="square" rtlCol="0">
            <a:spAutoFit/>
          </a:bodyPr>
          <a:lstStyle/>
          <a:p>
            <a:r>
              <a:rPr lang="en-US" sz="2000" b="1" dirty="0" smtClean="0">
                <a:solidFill>
                  <a:srgbClr val="00B0F0"/>
                </a:solidFill>
                <a:latin typeface="Trebuchet MS" pitchFamily="34" charset="0"/>
              </a:rPr>
              <a:t>9</a:t>
            </a:r>
            <a:endParaRPr lang="en-US" sz="2000" b="1" dirty="0">
              <a:solidFill>
                <a:srgbClr val="00B0F0"/>
              </a:solidFill>
              <a:latin typeface="Trebuchet MS" pitchFamily="34" charset="0"/>
            </a:endParaRPr>
          </a:p>
        </p:txBody>
      </p:sp>
      <p:sp>
        <p:nvSpPr>
          <p:cNvPr id="125" name="Rectangle 124"/>
          <p:cNvSpPr/>
          <p:nvPr/>
        </p:nvSpPr>
        <p:spPr>
          <a:xfrm>
            <a:off x="7116744" y="3039778"/>
            <a:ext cx="152400" cy="304800"/>
          </a:xfrm>
          <a:prstGeom prst="rect">
            <a:avLst/>
          </a:prstGeom>
          <a:solidFill>
            <a:schemeClr val="bg1">
              <a:alpha val="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6" name="Rectangle 125"/>
          <p:cNvSpPr/>
          <p:nvPr/>
        </p:nvSpPr>
        <p:spPr>
          <a:xfrm>
            <a:off x="7924800" y="3105090"/>
            <a:ext cx="304800" cy="609600"/>
          </a:xfrm>
          <a:prstGeom prst="rect">
            <a:avLst/>
          </a:prstGeom>
          <a:solidFill>
            <a:schemeClr val="bg1">
              <a:alpha val="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7" name="l1b"/>
          <p:cNvSpPr/>
          <p:nvPr/>
        </p:nvSpPr>
        <p:spPr>
          <a:xfrm>
            <a:off x="4453760" y="3409890"/>
            <a:ext cx="228600" cy="304800"/>
          </a:xfrm>
          <a:prstGeom prst="rect">
            <a:avLst/>
          </a:prstGeom>
          <a:solidFill>
            <a:srgbClr val="00B0F0">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8" name="l2b"/>
          <p:cNvSpPr/>
          <p:nvPr/>
        </p:nvSpPr>
        <p:spPr>
          <a:xfrm>
            <a:off x="4606160" y="3181290"/>
            <a:ext cx="152400" cy="228600"/>
          </a:xfrm>
          <a:prstGeom prst="rect">
            <a:avLst/>
          </a:prstGeom>
          <a:solidFill>
            <a:srgbClr val="00B0F0">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9" name="l3b"/>
          <p:cNvSpPr/>
          <p:nvPr/>
        </p:nvSpPr>
        <p:spPr>
          <a:xfrm>
            <a:off x="4987160" y="3409890"/>
            <a:ext cx="457200" cy="533400"/>
          </a:xfrm>
          <a:prstGeom prst="rect">
            <a:avLst/>
          </a:prstGeom>
          <a:solidFill>
            <a:srgbClr val="00B0F0">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0" name="l4b"/>
          <p:cNvSpPr/>
          <p:nvPr/>
        </p:nvSpPr>
        <p:spPr>
          <a:xfrm>
            <a:off x="5520560" y="3028890"/>
            <a:ext cx="228600" cy="228600"/>
          </a:xfrm>
          <a:prstGeom prst="rect">
            <a:avLst/>
          </a:prstGeom>
          <a:solidFill>
            <a:srgbClr val="00B0F0">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1" name="l5b"/>
          <p:cNvSpPr/>
          <p:nvPr/>
        </p:nvSpPr>
        <p:spPr>
          <a:xfrm>
            <a:off x="5749160" y="3714690"/>
            <a:ext cx="457200" cy="533400"/>
          </a:xfrm>
          <a:prstGeom prst="rect">
            <a:avLst/>
          </a:prstGeom>
          <a:solidFill>
            <a:srgbClr val="00B0F0">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2" name="l6b"/>
          <p:cNvSpPr/>
          <p:nvPr/>
        </p:nvSpPr>
        <p:spPr>
          <a:xfrm>
            <a:off x="6375680" y="3074946"/>
            <a:ext cx="221063" cy="381000"/>
          </a:xfrm>
          <a:prstGeom prst="rect">
            <a:avLst/>
          </a:prstGeom>
          <a:solidFill>
            <a:srgbClr val="00B0F0">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3" name="l7b"/>
          <p:cNvSpPr/>
          <p:nvPr/>
        </p:nvSpPr>
        <p:spPr>
          <a:xfrm>
            <a:off x="6629400" y="3714690"/>
            <a:ext cx="381000" cy="533400"/>
          </a:xfrm>
          <a:prstGeom prst="rect">
            <a:avLst/>
          </a:prstGeom>
          <a:solidFill>
            <a:srgbClr val="00B0F0">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4" name="l8b"/>
          <p:cNvSpPr/>
          <p:nvPr/>
        </p:nvSpPr>
        <p:spPr>
          <a:xfrm>
            <a:off x="7086600" y="3028890"/>
            <a:ext cx="152400" cy="304800"/>
          </a:xfrm>
          <a:prstGeom prst="rect">
            <a:avLst/>
          </a:prstGeom>
          <a:solidFill>
            <a:srgbClr val="00B0F0">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5" name="l9b"/>
          <p:cNvSpPr/>
          <p:nvPr/>
        </p:nvSpPr>
        <p:spPr>
          <a:xfrm>
            <a:off x="7467600" y="3638490"/>
            <a:ext cx="304800" cy="609600"/>
          </a:xfrm>
          <a:prstGeom prst="rect">
            <a:avLst/>
          </a:prstGeom>
          <a:solidFill>
            <a:srgbClr val="00B0F0">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6" name="h1b"/>
          <p:cNvSpPr/>
          <p:nvPr/>
        </p:nvSpPr>
        <p:spPr>
          <a:xfrm>
            <a:off x="4453760" y="2876490"/>
            <a:ext cx="228600" cy="228600"/>
          </a:xfrm>
          <a:prstGeom prst="rect">
            <a:avLst/>
          </a:prstGeom>
          <a:solidFill>
            <a:srgbClr val="00CC00">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7" name="h2b"/>
          <p:cNvSpPr/>
          <p:nvPr/>
        </p:nvSpPr>
        <p:spPr>
          <a:xfrm>
            <a:off x="4834760" y="2724090"/>
            <a:ext cx="304800" cy="457200"/>
          </a:xfrm>
          <a:prstGeom prst="rect">
            <a:avLst/>
          </a:prstGeom>
          <a:solidFill>
            <a:srgbClr val="00CC00">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8" name="h3b"/>
          <p:cNvSpPr/>
          <p:nvPr/>
        </p:nvSpPr>
        <p:spPr>
          <a:xfrm>
            <a:off x="5291960" y="2800290"/>
            <a:ext cx="304800" cy="263106"/>
          </a:xfrm>
          <a:prstGeom prst="rect">
            <a:avLst/>
          </a:prstGeom>
          <a:solidFill>
            <a:srgbClr val="00CC00">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9" name="h4b"/>
          <p:cNvSpPr/>
          <p:nvPr/>
        </p:nvSpPr>
        <p:spPr>
          <a:xfrm>
            <a:off x="5749160" y="2800290"/>
            <a:ext cx="228600" cy="447675"/>
          </a:xfrm>
          <a:prstGeom prst="rect">
            <a:avLst/>
          </a:prstGeom>
          <a:solidFill>
            <a:srgbClr val="00CC00">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0" name="h5b"/>
          <p:cNvSpPr/>
          <p:nvPr/>
        </p:nvSpPr>
        <p:spPr>
          <a:xfrm>
            <a:off x="6172200" y="2724090"/>
            <a:ext cx="279680" cy="304800"/>
          </a:xfrm>
          <a:prstGeom prst="rect">
            <a:avLst/>
          </a:prstGeom>
          <a:solidFill>
            <a:srgbClr val="00CC00">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1" name="h6b"/>
          <p:cNvSpPr/>
          <p:nvPr/>
        </p:nvSpPr>
        <p:spPr>
          <a:xfrm>
            <a:off x="6533104" y="2724090"/>
            <a:ext cx="248696" cy="304800"/>
          </a:xfrm>
          <a:prstGeom prst="rect">
            <a:avLst/>
          </a:prstGeom>
          <a:solidFill>
            <a:srgbClr val="00CC00">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2" name="h7b"/>
          <p:cNvSpPr/>
          <p:nvPr/>
        </p:nvSpPr>
        <p:spPr>
          <a:xfrm>
            <a:off x="6934200" y="2800290"/>
            <a:ext cx="228600" cy="228600"/>
          </a:xfrm>
          <a:prstGeom prst="rect">
            <a:avLst/>
          </a:prstGeom>
          <a:solidFill>
            <a:srgbClr val="00CC00">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3" name="h8b"/>
          <p:cNvSpPr/>
          <p:nvPr/>
        </p:nvSpPr>
        <p:spPr>
          <a:xfrm>
            <a:off x="7239000" y="2876490"/>
            <a:ext cx="304800" cy="304800"/>
          </a:xfrm>
          <a:prstGeom prst="rect">
            <a:avLst/>
          </a:prstGeom>
          <a:solidFill>
            <a:srgbClr val="00CC00">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4" name="h9box"/>
          <p:cNvSpPr/>
          <p:nvPr/>
        </p:nvSpPr>
        <p:spPr>
          <a:xfrm>
            <a:off x="7772400" y="2876490"/>
            <a:ext cx="228600" cy="228600"/>
          </a:xfrm>
          <a:prstGeom prst="rect">
            <a:avLst/>
          </a:prstGeom>
          <a:solidFill>
            <a:srgbClr val="00CC00">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5" name="l10box"/>
          <p:cNvSpPr/>
          <p:nvPr/>
        </p:nvSpPr>
        <p:spPr>
          <a:xfrm>
            <a:off x="7924800" y="3105090"/>
            <a:ext cx="304800" cy="609600"/>
          </a:xfrm>
          <a:prstGeom prst="rect">
            <a:avLst/>
          </a:prstGeom>
          <a:solidFill>
            <a:srgbClr val="00B0F0">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5" name="Rounded Rectangle 74"/>
          <p:cNvSpPr/>
          <p:nvPr/>
        </p:nvSpPr>
        <p:spPr>
          <a:xfrm>
            <a:off x="5105400" y="5486400"/>
            <a:ext cx="3810000" cy="685800"/>
          </a:xfrm>
          <a:prstGeom prst="roundRect">
            <a:avLst/>
          </a:prstGeom>
          <a:solidFill>
            <a:srgbClr val="70AC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600" dirty="0" smtClean="0">
                <a:latin typeface="Trebuchet MS" pitchFamily="34" charset="0"/>
              </a:rPr>
              <a:t>Are your numbers for this graph the same for the previous one?</a:t>
            </a:r>
            <a:endParaRPr lang="en-US" sz="1600" dirty="0">
              <a:latin typeface="Trebuchet MS" pitchFamily="34" charset="0"/>
            </a:endParaRPr>
          </a:p>
        </p:txBody>
      </p:sp>
      <p:pic>
        <p:nvPicPr>
          <p:cNvPr id="76" name="Picture 75" descr="dungeness - Copy.jpg"/>
          <p:cNvPicPr>
            <a:picLocks noChangeAspect="1"/>
          </p:cNvPicPr>
          <p:nvPr/>
        </p:nvPicPr>
        <p:blipFill>
          <a:blip r:embed="rId12" cstate="print"/>
          <a:stretch>
            <a:fillRect/>
          </a:stretch>
        </p:blipFill>
        <p:spPr>
          <a:xfrm>
            <a:off x="1676400" y="914400"/>
            <a:ext cx="1568450" cy="941070"/>
          </a:xfrm>
          <a:prstGeom prst="rect">
            <a:avLst/>
          </a:prstGeom>
        </p:spPr>
      </p:pic>
      <p:sp>
        <p:nvSpPr>
          <p:cNvPr id="77" name="Rounded Rectangle 76"/>
          <p:cNvSpPr/>
          <p:nvPr/>
        </p:nvSpPr>
        <p:spPr>
          <a:xfrm>
            <a:off x="1828800" y="2209800"/>
            <a:ext cx="1600200" cy="838200"/>
          </a:xfrm>
          <a:prstGeom prst="roundRect">
            <a:avLst/>
          </a:prstGeom>
          <a:solidFill>
            <a:srgbClr val="00B8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600" dirty="0" smtClean="0">
                <a:latin typeface="Trebuchet MS" pitchFamily="34" charset="0"/>
              </a:rPr>
              <a:t>How many HIGH tides do you count?</a:t>
            </a:r>
            <a:endParaRPr lang="en-US" sz="1600" dirty="0">
              <a:latin typeface="Trebuchet MS" pitchFamily="34" charset="0"/>
            </a:endParaRPr>
          </a:p>
        </p:txBody>
      </p:sp>
      <p:sp>
        <p:nvSpPr>
          <p:cNvPr id="78" name="Rounded Rectangle 77"/>
          <p:cNvSpPr/>
          <p:nvPr/>
        </p:nvSpPr>
        <p:spPr>
          <a:xfrm>
            <a:off x="1752600" y="4343400"/>
            <a:ext cx="1600200" cy="914400"/>
          </a:xfrm>
          <a:prstGeom prst="roundRect">
            <a:avLst/>
          </a:prstGeom>
          <a:solidFill>
            <a:srgbClr val="00A1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600" dirty="0" smtClean="0">
                <a:latin typeface="Trebuchet MS" pitchFamily="34" charset="0"/>
              </a:rPr>
              <a:t>How many LOW tides do you count?</a:t>
            </a:r>
            <a:endParaRPr lang="en-US" sz="1600" dirty="0">
              <a:latin typeface="Trebuchet MS" pitchFamily="34" charset="0"/>
            </a:endParaRPr>
          </a:p>
        </p:txBody>
      </p:sp>
      <p:sp>
        <p:nvSpPr>
          <p:cNvPr id="79" name="Up Ribbon 78"/>
          <p:cNvSpPr/>
          <p:nvPr/>
        </p:nvSpPr>
        <p:spPr>
          <a:xfrm>
            <a:off x="3505200" y="990600"/>
            <a:ext cx="4419600" cy="609600"/>
          </a:xfrm>
          <a:prstGeom prst="ribbon2">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latin typeface="Trebuchet MS" pitchFamily="34" charset="0"/>
              </a:rPr>
              <a:t>Tide Challenge #2</a:t>
            </a:r>
            <a:endParaRPr lang="en-US" dirty="0">
              <a:latin typeface="Trebuchet MS" pitchFamily="34" charset="0"/>
            </a:endParaRPr>
          </a:p>
        </p:txBody>
      </p:sp>
      <p:sp>
        <p:nvSpPr>
          <p:cNvPr id="81" name="TextBox 80"/>
          <p:cNvSpPr txBox="1"/>
          <p:nvPr/>
        </p:nvSpPr>
        <p:spPr>
          <a:xfrm>
            <a:off x="1066800" y="6553200"/>
            <a:ext cx="3429000" cy="369332"/>
          </a:xfrm>
          <a:prstGeom prst="rect">
            <a:avLst/>
          </a:prstGeom>
          <a:noFill/>
        </p:spPr>
        <p:txBody>
          <a:bodyPr wrap="square" rtlCol="0">
            <a:spAutoFit/>
          </a:bodyPr>
          <a:lstStyle/>
          <a:p>
            <a:r>
              <a:rPr lang="en-US" dirty="0" smtClean="0">
                <a:latin typeface="Trebuchet MS" pitchFamily="34" charset="0"/>
              </a:rPr>
              <a:t>Tide Challenge: 2/4</a:t>
            </a:r>
            <a:endParaRPr lang="en-US" dirty="0">
              <a:latin typeface="Trebuchet MS" pitchFamily="34" charset="0"/>
            </a:endParaRPr>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grpId="0" nodeType="withEffect">
                                  <p:stCondLst>
                                    <p:cond delay="0"/>
                                  </p:stCondLst>
                                  <p:childTnLst>
                                    <p:set>
                                      <p:cBhvr>
                                        <p:cTn id="6" dur="1" fill="hold">
                                          <p:stCondLst>
                                            <p:cond delay="0"/>
                                          </p:stCondLst>
                                        </p:cTn>
                                        <p:tgtEl>
                                          <p:spTgt spid="116"/>
                                        </p:tgtEl>
                                        <p:attrNameLst>
                                          <p:attrName>style.visibility</p:attrName>
                                        </p:attrNameLst>
                                      </p:cBhvr>
                                      <p:to>
                                        <p:strVal val="visible"/>
                                      </p:to>
                                    </p:set>
                                    <p:anim calcmode="lin" valueType="num">
                                      <p:cBhvr>
                                        <p:cTn id="7" dur="500" fill="hold"/>
                                        <p:tgtEl>
                                          <p:spTgt spid="116"/>
                                        </p:tgtEl>
                                        <p:attrNameLst>
                                          <p:attrName>ppt_w</p:attrName>
                                        </p:attrNameLst>
                                      </p:cBhvr>
                                      <p:tavLst>
                                        <p:tav tm="0">
                                          <p:val>
                                            <p:fltVal val="0"/>
                                          </p:val>
                                        </p:tav>
                                        <p:tav tm="100000">
                                          <p:val>
                                            <p:strVal val="#ppt_w"/>
                                          </p:val>
                                        </p:tav>
                                      </p:tavLst>
                                    </p:anim>
                                    <p:anim calcmode="lin" valueType="num">
                                      <p:cBhvr>
                                        <p:cTn id="8" dur="500" fill="hold"/>
                                        <p:tgtEl>
                                          <p:spTgt spid="116"/>
                                        </p:tgtEl>
                                        <p:attrNameLst>
                                          <p:attrName>ppt_h</p:attrName>
                                        </p:attrNameLst>
                                      </p:cBhvr>
                                      <p:tavLst>
                                        <p:tav tm="0">
                                          <p:val>
                                            <p:fltVal val="0"/>
                                          </p:val>
                                        </p:tav>
                                        <p:tav tm="100000">
                                          <p:val>
                                            <p:strVal val="#ppt_h"/>
                                          </p:val>
                                        </p:tav>
                                      </p:tavLst>
                                    </p:anim>
                                    <p:animEffect transition="in" filter="fade">
                                      <p:cBhvr>
                                        <p:cTn id="9" dur="500"/>
                                        <p:tgtEl>
                                          <p:spTgt spid="116"/>
                                        </p:tgtEl>
                                      </p:cBhvr>
                                    </p:animEffect>
                                  </p:childTnLst>
                                </p:cTn>
                              </p:par>
                              <p:par>
                                <p:cTn id="10" presetID="53" presetClass="entr" presetSubtype="0" fill="hold" grpId="0" nodeType="withEffect">
                                  <p:stCondLst>
                                    <p:cond delay="0"/>
                                  </p:stCondLst>
                                  <p:childTnLst>
                                    <p:set>
                                      <p:cBhvr>
                                        <p:cTn id="11" dur="1" fill="hold">
                                          <p:stCondLst>
                                            <p:cond delay="0"/>
                                          </p:stCondLst>
                                        </p:cTn>
                                        <p:tgtEl>
                                          <p:spTgt spid="127"/>
                                        </p:tgtEl>
                                        <p:attrNameLst>
                                          <p:attrName>style.visibility</p:attrName>
                                        </p:attrNameLst>
                                      </p:cBhvr>
                                      <p:to>
                                        <p:strVal val="visible"/>
                                      </p:to>
                                    </p:set>
                                    <p:anim calcmode="lin" valueType="num">
                                      <p:cBhvr>
                                        <p:cTn id="12" dur="500" fill="hold"/>
                                        <p:tgtEl>
                                          <p:spTgt spid="127"/>
                                        </p:tgtEl>
                                        <p:attrNameLst>
                                          <p:attrName>ppt_w</p:attrName>
                                        </p:attrNameLst>
                                      </p:cBhvr>
                                      <p:tavLst>
                                        <p:tav tm="0">
                                          <p:val>
                                            <p:fltVal val="0"/>
                                          </p:val>
                                        </p:tav>
                                        <p:tav tm="100000">
                                          <p:val>
                                            <p:strVal val="#ppt_w"/>
                                          </p:val>
                                        </p:tav>
                                      </p:tavLst>
                                    </p:anim>
                                    <p:anim calcmode="lin" valueType="num">
                                      <p:cBhvr>
                                        <p:cTn id="13" dur="500" fill="hold"/>
                                        <p:tgtEl>
                                          <p:spTgt spid="127"/>
                                        </p:tgtEl>
                                        <p:attrNameLst>
                                          <p:attrName>ppt_h</p:attrName>
                                        </p:attrNameLst>
                                      </p:cBhvr>
                                      <p:tavLst>
                                        <p:tav tm="0">
                                          <p:val>
                                            <p:fltVal val="0"/>
                                          </p:val>
                                        </p:tav>
                                        <p:tav tm="100000">
                                          <p:val>
                                            <p:strVal val="#ppt_h"/>
                                          </p:val>
                                        </p:tav>
                                      </p:tavLst>
                                    </p:anim>
                                    <p:animEffect transition="in" filter="fade">
                                      <p:cBhvr>
                                        <p:cTn id="14" dur="500"/>
                                        <p:tgtEl>
                                          <p:spTgt spid="127"/>
                                        </p:tgtEl>
                                      </p:cBhvr>
                                    </p:animEffect>
                                  </p:childTnLst>
                                </p:cTn>
                              </p:par>
                            </p:childTnLst>
                          </p:cTn>
                        </p:par>
                        <p:par>
                          <p:cTn id="15" fill="hold">
                            <p:stCondLst>
                              <p:cond delay="500"/>
                            </p:stCondLst>
                            <p:childTnLst>
                              <p:par>
                                <p:cTn id="16" presetID="53" presetClass="entr" presetSubtype="0" fill="hold" grpId="0" nodeType="afterEffect">
                                  <p:stCondLst>
                                    <p:cond delay="0"/>
                                  </p:stCondLst>
                                  <p:childTnLst>
                                    <p:set>
                                      <p:cBhvr>
                                        <p:cTn id="17" dur="1" fill="hold">
                                          <p:stCondLst>
                                            <p:cond delay="0"/>
                                          </p:stCondLst>
                                        </p:cTn>
                                        <p:tgtEl>
                                          <p:spTgt spid="117"/>
                                        </p:tgtEl>
                                        <p:attrNameLst>
                                          <p:attrName>style.visibility</p:attrName>
                                        </p:attrNameLst>
                                      </p:cBhvr>
                                      <p:to>
                                        <p:strVal val="visible"/>
                                      </p:to>
                                    </p:set>
                                    <p:anim calcmode="lin" valueType="num">
                                      <p:cBhvr>
                                        <p:cTn id="18" dur="500" fill="hold"/>
                                        <p:tgtEl>
                                          <p:spTgt spid="117"/>
                                        </p:tgtEl>
                                        <p:attrNameLst>
                                          <p:attrName>ppt_w</p:attrName>
                                        </p:attrNameLst>
                                      </p:cBhvr>
                                      <p:tavLst>
                                        <p:tav tm="0">
                                          <p:val>
                                            <p:fltVal val="0"/>
                                          </p:val>
                                        </p:tav>
                                        <p:tav tm="100000">
                                          <p:val>
                                            <p:strVal val="#ppt_w"/>
                                          </p:val>
                                        </p:tav>
                                      </p:tavLst>
                                    </p:anim>
                                    <p:anim calcmode="lin" valueType="num">
                                      <p:cBhvr>
                                        <p:cTn id="19" dur="500" fill="hold"/>
                                        <p:tgtEl>
                                          <p:spTgt spid="117"/>
                                        </p:tgtEl>
                                        <p:attrNameLst>
                                          <p:attrName>ppt_h</p:attrName>
                                        </p:attrNameLst>
                                      </p:cBhvr>
                                      <p:tavLst>
                                        <p:tav tm="0">
                                          <p:val>
                                            <p:fltVal val="0"/>
                                          </p:val>
                                        </p:tav>
                                        <p:tav tm="100000">
                                          <p:val>
                                            <p:strVal val="#ppt_h"/>
                                          </p:val>
                                        </p:tav>
                                      </p:tavLst>
                                    </p:anim>
                                    <p:animEffect transition="in" filter="fade">
                                      <p:cBhvr>
                                        <p:cTn id="20" dur="500"/>
                                        <p:tgtEl>
                                          <p:spTgt spid="117"/>
                                        </p:tgtEl>
                                      </p:cBhvr>
                                    </p:animEffect>
                                  </p:childTnLst>
                                </p:cTn>
                              </p:par>
                              <p:par>
                                <p:cTn id="21" presetID="53" presetClass="entr" presetSubtype="0" fill="hold" grpId="0" nodeType="withEffect">
                                  <p:stCondLst>
                                    <p:cond delay="0"/>
                                  </p:stCondLst>
                                  <p:childTnLst>
                                    <p:set>
                                      <p:cBhvr>
                                        <p:cTn id="22" dur="1" fill="hold">
                                          <p:stCondLst>
                                            <p:cond delay="0"/>
                                          </p:stCondLst>
                                        </p:cTn>
                                        <p:tgtEl>
                                          <p:spTgt spid="128"/>
                                        </p:tgtEl>
                                        <p:attrNameLst>
                                          <p:attrName>style.visibility</p:attrName>
                                        </p:attrNameLst>
                                      </p:cBhvr>
                                      <p:to>
                                        <p:strVal val="visible"/>
                                      </p:to>
                                    </p:set>
                                    <p:anim calcmode="lin" valueType="num">
                                      <p:cBhvr>
                                        <p:cTn id="23" dur="500" fill="hold"/>
                                        <p:tgtEl>
                                          <p:spTgt spid="128"/>
                                        </p:tgtEl>
                                        <p:attrNameLst>
                                          <p:attrName>ppt_w</p:attrName>
                                        </p:attrNameLst>
                                      </p:cBhvr>
                                      <p:tavLst>
                                        <p:tav tm="0">
                                          <p:val>
                                            <p:fltVal val="0"/>
                                          </p:val>
                                        </p:tav>
                                        <p:tav tm="100000">
                                          <p:val>
                                            <p:strVal val="#ppt_w"/>
                                          </p:val>
                                        </p:tav>
                                      </p:tavLst>
                                    </p:anim>
                                    <p:anim calcmode="lin" valueType="num">
                                      <p:cBhvr>
                                        <p:cTn id="24" dur="500" fill="hold"/>
                                        <p:tgtEl>
                                          <p:spTgt spid="128"/>
                                        </p:tgtEl>
                                        <p:attrNameLst>
                                          <p:attrName>ppt_h</p:attrName>
                                        </p:attrNameLst>
                                      </p:cBhvr>
                                      <p:tavLst>
                                        <p:tav tm="0">
                                          <p:val>
                                            <p:fltVal val="0"/>
                                          </p:val>
                                        </p:tav>
                                        <p:tav tm="100000">
                                          <p:val>
                                            <p:strVal val="#ppt_h"/>
                                          </p:val>
                                        </p:tav>
                                      </p:tavLst>
                                    </p:anim>
                                    <p:animEffect transition="in" filter="fade">
                                      <p:cBhvr>
                                        <p:cTn id="25" dur="500"/>
                                        <p:tgtEl>
                                          <p:spTgt spid="128"/>
                                        </p:tgtEl>
                                      </p:cBhvr>
                                    </p:animEffect>
                                  </p:childTnLst>
                                </p:cTn>
                              </p:par>
                            </p:childTnLst>
                          </p:cTn>
                        </p:par>
                        <p:par>
                          <p:cTn id="26" fill="hold">
                            <p:stCondLst>
                              <p:cond delay="1000"/>
                            </p:stCondLst>
                            <p:childTnLst>
                              <p:par>
                                <p:cTn id="27" presetID="53" presetClass="entr" presetSubtype="0" fill="hold" grpId="0" nodeType="afterEffect">
                                  <p:stCondLst>
                                    <p:cond delay="0"/>
                                  </p:stCondLst>
                                  <p:childTnLst>
                                    <p:set>
                                      <p:cBhvr>
                                        <p:cTn id="28" dur="1" fill="hold">
                                          <p:stCondLst>
                                            <p:cond delay="0"/>
                                          </p:stCondLst>
                                        </p:cTn>
                                        <p:tgtEl>
                                          <p:spTgt spid="118"/>
                                        </p:tgtEl>
                                        <p:attrNameLst>
                                          <p:attrName>style.visibility</p:attrName>
                                        </p:attrNameLst>
                                      </p:cBhvr>
                                      <p:to>
                                        <p:strVal val="visible"/>
                                      </p:to>
                                    </p:set>
                                    <p:anim calcmode="lin" valueType="num">
                                      <p:cBhvr>
                                        <p:cTn id="29" dur="500" fill="hold"/>
                                        <p:tgtEl>
                                          <p:spTgt spid="118"/>
                                        </p:tgtEl>
                                        <p:attrNameLst>
                                          <p:attrName>ppt_w</p:attrName>
                                        </p:attrNameLst>
                                      </p:cBhvr>
                                      <p:tavLst>
                                        <p:tav tm="0">
                                          <p:val>
                                            <p:fltVal val="0"/>
                                          </p:val>
                                        </p:tav>
                                        <p:tav tm="100000">
                                          <p:val>
                                            <p:strVal val="#ppt_w"/>
                                          </p:val>
                                        </p:tav>
                                      </p:tavLst>
                                    </p:anim>
                                    <p:anim calcmode="lin" valueType="num">
                                      <p:cBhvr>
                                        <p:cTn id="30" dur="500" fill="hold"/>
                                        <p:tgtEl>
                                          <p:spTgt spid="118"/>
                                        </p:tgtEl>
                                        <p:attrNameLst>
                                          <p:attrName>ppt_h</p:attrName>
                                        </p:attrNameLst>
                                      </p:cBhvr>
                                      <p:tavLst>
                                        <p:tav tm="0">
                                          <p:val>
                                            <p:fltVal val="0"/>
                                          </p:val>
                                        </p:tav>
                                        <p:tav tm="100000">
                                          <p:val>
                                            <p:strVal val="#ppt_h"/>
                                          </p:val>
                                        </p:tav>
                                      </p:tavLst>
                                    </p:anim>
                                    <p:animEffect transition="in" filter="fade">
                                      <p:cBhvr>
                                        <p:cTn id="31" dur="500"/>
                                        <p:tgtEl>
                                          <p:spTgt spid="118"/>
                                        </p:tgtEl>
                                      </p:cBhvr>
                                    </p:animEffect>
                                  </p:childTnLst>
                                </p:cTn>
                              </p:par>
                              <p:par>
                                <p:cTn id="32" presetID="53" presetClass="entr" presetSubtype="0" fill="hold" grpId="0" nodeType="withEffect">
                                  <p:stCondLst>
                                    <p:cond delay="0"/>
                                  </p:stCondLst>
                                  <p:childTnLst>
                                    <p:set>
                                      <p:cBhvr>
                                        <p:cTn id="33" dur="1" fill="hold">
                                          <p:stCondLst>
                                            <p:cond delay="0"/>
                                          </p:stCondLst>
                                        </p:cTn>
                                        <p:tgtEl>
                                          <p:spTgt spid="129"/>
                                        </p:tgtEl>
                                        <p:attrNameLst>
                                          <p:attrName>style.visibility</p:attrName>
                                        </p:attrNameLst>
                                      </p:cBhvr>
                                      <p:to>
                                        <p:strVal val="visible"/>
                                      </p:to>
                                    </p:set>
                                    <p:anim calcmode="lin" valueType="num">
                                      <p:cBhvr>
                                        <p:cTn id="34" dur="500" fill="hold"/>
                                        <p:tgtEl>
                                          <p:spTgt spid="129"/>
                                        </p:tgtEl>
                                        <p:attrNameLst>
                                          <p:attrName>ppt_w</p:attrName>
                                        </p:attrNameLst>
                                      </p:cBhvr>
                                      <p:tavLst>
                                        <p:tav tm="0">
                                          <p:val>
                                            <p:fltVal val="0"/>
                                          </p:val>
                                        </p:tav>
                                        <p:tav tm="100000">
                                          <p:val>
                                            <p:strVal val="#ppt_w"/>
                                          </p:val>
                                        </p:tav>
                                      </p:tavLst>
                                    </p:anim>
                                    <p:anim calcmode="lin" valueType="num">
                                      <p:cBhvr>
                                        <p:cTn id="35" dur="500" fill="hold"/>
                                        <p:tgtEl>
                                          <p:spTgt spid="129"/>
                                        </p:tgtEl>
                                        <p:attrNameLst>
                                          <p:attrName>ppt_h</p:attrName>
                                        </p:attrNameLst>
                                      </p:cBhvr>
                                      <p:tavLst>
                                        <p:tav tm="0">
                                          <p:val>
                                            <p:fltVal val="0"/>
                                          </p:val>
                                        </p:tav>
                                        <p:tav tm="100000">
                                          <p:val>
                                            <p:strVal val="#ppt_h"/>
                                          </p:val>
                                        </p:tav>
                                      </p:tavLst>
                                    </p:anim>
                                    <p:animEffect transition="in" filter="fade">
                                      <p:cBhvr>
                                        <p:cTn id="36" dur="500"/>
                                        <p:tgtEl>
                                          <p:spTgt spid="129"/>
                                        </p:tgtEl>
                                      </p:cBhvr>
                                    </p:animEffect>
                                  </p:childTnLst>
                                </p:cTn>
                              </p:par>
                            </p:childTnLst>
                          </p:cTn>
                        </p:par>
                        <p:par>
                          <p:cTn id="37" fill="hold">
                            <p:stCondLst>
                              <p:cond delay="1500"/>
                            </p:stCondLst>
                            <p:childTnLst>
                              <p:par>
                                <p:cTn id="38" presetID="53" presetClass="entr" presetSubtype="0" fill="hold" grpId="0" nodeType="afterEffect">
                                  <p:stCondLst>
                                    <p:cond delay="0"/>
                                  </p:stCondLst>
                                  <p:childTnLst>
                                    <p:set>
                                      <p:cBhvr>
                                        <p:cTn id="39" dur="1" fill="hold">
                                          <p:stCondLst>
                                            <p:cond delay="0"/>
                                          </p:stCondLst>
                                        </p:cTn>
                                        <p:tgtEl>
                                          <p:spTgt spid="119"/>
                                        </p:tgtEl>
                                        <p:attrNameLst>
                                          <p:attrName>style.visibility</p:attrName>
                                        </p:attrNameLst>
                                      </p:cBhvr>
                                      <p:to>
                                        <p:strVal val="visible"/>
                                      </p:to>
                                    </p:set>
                                    <p:anim calcmode="lin" valueType="num">
                                      <p:cBhvr>
                                        <p:cTn id="40" dur="500" fill="hold"/>
                                        <p:tgtEl>
                                          <p:spTgt spid="119"/>
                                        </p:tgtEl>
                                        <p:attrNameLst>
                                          <p:attrName>ppt_w</p:attrName>
                                        </p:attrNameLst>
                                      </p:cBhvr>
                                      <p:tavLst>
                                        <p:tav tm="0">
                                          <p:val>
                                            <p:fltVal val="0"/>
                                          </p:val>
                                        </p:tav>
                                        <p:tav tm="100000">
                                          <p:val>
                                            <p:strVal val="#ppt_w"/>
                                          </p:val>
                                        </p:tav>
                                      </p:tavLst>
                                    </p:anim>
                                    <p:anim calcmode="lin" valueType="num">
                                      <p:cBhvr>
                                        <p:cTn id="41" dur="500" fill="hold"/>
                                        <p:tgtEl>
                                          <p:spTgt spid="119"/>
                                        </p:tgtEl>
                                        <p:attrNameLst>
                                          <p:attrName>ppt_h</p:attrName>
                                        </p:attrNameLst>
                                      </p:cBhvr>
                                      <p:tavLst>
                                        <p:tav tm="0">
                                          <p:val>
                                            <p:fltVal val="0"/>
                                          </p:val>
                                        </p:tav>
                                        <p:tav tm="100000">
                                          <p:val>
                                            <p:strVal val="#ppt_h"/>
                                          </p:val>
                                        </p:tav>
                                      </p:tavLst>
                                    </p:anim>
                                    <p:animEffect transition="in" filter="fade">
                                      <p:cBhvr>
                                        <p:cTn id="42" dur="500"/>
                                        <p:tgtEl>
                                          <p:spTgt spid="119"/>
                                        </p:tgtEl>
                                      </p:cBhvr>
                                    </p:animEffect>
                                  </p:childTnLst>
                                </p:cTn>
                              </p:par>
                              <p:par>
                                <p:cTn id="43" presetID="53" presetClass="entr" presetSubtype="0" fill="hold" grpId="0" nodeType="withEffect">
                                  <p:stCondLst>
                                    <p:cond delay="0"/>
                                  </p:stCondLst>
                                  <p:childTnLst>
                                    <p:set>
                                      <p:cBhvr>
                                        <p:cTn id="44" dur="1" fill="hold">
                                          <p:stCondLst>
                                            <p:cond delay="0"/>
                                          </p:stCondLst>
                                        </p:cTn>
                                        <p:tgtEl>
                                          <p:spTgt spid="130"/>
                                        </p:tgtEl>
                                        <p:attrNameLst>
                                          <p:attrName>style.visibility</p:attrName>
                                        </p:attrNameLst>
                                      </p:cBhvr>
                                      <p:to>
                                        <p:strVal val="visible"/>
                                      </p:to>
                                    </p:set>
                                    <p:anim calcmode="lin" valueType="num">
                                      <p:cBhvr>
                                        <p:cTn id="45" dur="500" fill="hold"/>
                                        <p:tgtEl>
                                          <p:spTgt spid="130"/>
                                        </p:tgtEl>
                                        <p:attrNameLst>
                                          <p:attrName>ppt_w</p:attrName>
                                        </p:attrNameLst>
                                      </p:cBhvr>
                                      <p:tavLst>
                                        <p:tav tm="0">
                                          <p:val>
                                            <p:fltVal val="0"/>
                                          </p:val>
                                        </p:tav>
                                        <p:tav tm="100000">
                                          <p:val>
                                            <p:strVal val="#ppt_w"/>
                                          </p:val>
                                        </p:tav>
                                      </p:tavLst>
                                    </p:anim>
                                    <p:anim calcmode="lin" valueType="num">
                                      <p:cBhvr>
                                        <p:cTn id="46" dur="500" fill="hold"/>
                                        <p:tgtEl>
                                          <p:spTgt spid="130"/>
                                        </p:tgtEl>
                                        <p:attrNameLst>
                                          <p:attrName>ppt_h</p:attrName>
                                        </p:attrNameLst>
                                      </p:cBhvr>
                                      <p:tavLst>
                                        <p:tav tm="0">
                                          <p:val>
                                            <p:fltVal val="0"/>
                                          </p:val>
                                        </p:tav>
                                        <p:tav tm="100000">
                                          <p:val>
                                            <p:strVal val="#ppt_h"/>
                                          </p:val>
                                        </p:tav>
                                      </p:tavLst>
                                    </p:anim>
                                    <p:animEffect transition="in" filter="fade">
                                      <p:cBhvr>
                                        <p:cTn id="47" dur="500"/>
                                        <p:tgtEl>
                                          <p:spTgt spid="130"/>
                                        </p:tgtEl>
                                      </p:cBhvr>
                                    </p:animEffect>
                                  </p:childTnLst>
                                </p:cTn>
                              </p:par>
                            </p:childTnLst>
                          </p:cTn>
                        </p:par>
                        <p:par>
                          <p:cTn id="48" fill="hold">
                            <p:stCondLst>
                              <p:cond delay="2000"/>
                            </p:stCondLst>
                            <p:childTnLst>
                              <p:par>
                                <p:cTn id="49" presetID="53" presetClass="entr" presetSubtype="0" fill="hold" grpId="0" nodeType="afterEffect">
                                  <p:stCondLst>
                                    <p:cond delay="0"/>
                                  </p:stCondLst>
                                  <p:childTnLst>
                                    <p:set>
                                      <p:cBhvr>
                                        <p:cTn id="50" dur="1" fill="hold">
                                          <p:stCondLst>
                                            <p:cond delay="0"/>
                                          </p:stCondLst>
                                        </p:cTn>
                                        <p:tgtEl>
                                          <p:spTgt spid="120"/>
                                        </p:tgtEl>
                                        <p:attrNameLst>
                                          <p:attrName>style.visibility</p:attrName>
                                        </p:attrNameLst>
                                      </p:cBhvr>
                                      <p:to>
                                        <p:strVal val="visible"/>
                                      </p:to>
                                    </p:set>
                                    <p:anim calcmode="lin" valueType="num">
                                      <p:cBhvr>
                                        <p:cTn id="51" dur="500" fill="hold"/>
                                        <p:tgtEl>
                                          <p:spTgt spid="120"/>
                                        </p:tgtEl>
                                        <p:attrNameLst>
                                          <p:attrName>ppt_w</p:attrName>
                                        </p:attrNameLst>
                                      </p:cBhvr>
                                      <p:tavLst>
                                        <p:tav tm="0">
                                          <p:val>
                                            <p:fltVal val="0"/>
                                          </p:val>
                                        </p:tav>
                                        <p:tav tm="100000">
                                          <p:val>
                                            <p:strVal val="#ppt_w"/>
                                          </p:val>
                                        </p:tav>
                                      </p:tavLst>
                                    </p:anim>
                                    <p:anim calcmode="lin" valueType="num">
                                      <p:cBhvr>
                                        <p:cTn id="52" dur="500" fill="hold"/>
                                        <p:tgtEl>
                                          <p:spTgt spid="120"/>
                                        </p:tgtEl>
                                        <p:attrNameLst>
                                          <p:attrName>ppt_h</p:attrName>
                                        </p:attrNameLst>
                                      </p:cBhvr>
                                      <p:tavLst>
                                        <p:tav tm="0">
                                          <p:val>
                                            <p:fltVal val="0"/>
                                          </p:val>
                                        </p:tav>
                                        <p:tav tm="100000">
                                          <p:val>
                                            <p:strVal val="#ppt_h"/>
                                          </p:val>
                                        </p:tav>
                                      </p:tavLst>
                                    </p:anim>
                                    <p:animEffect transition="in" filter="fade">
                                      <p:cBhvr>
                                        <p:cTn id="53" dur="500"/>
                                        <p:tgtEl>
                                          <p:spTgt spid="120"/>
                                        </p:tgtEl>
                                      </p:cBhvr>
                                    </p:animEffect>
                                  </p:childTnLst>
                                </p:cTn>
                              </p:par>
                              <p:par>
                                <p:cTn id="54" presetID="53" presetClass="entr" presetSubtype="0" fill="hold" grpId="0" nodeType="withEffect">
                                  <p:stCondLst>
                                    <p:cond delay="0"/>
                                  </p:stCondLst>
                                  <p:childTnLst>
                                    <p:set>
                                      <p:cBhvr>
                                        <p:cTn id="55" dur="1" fill="hold">
                                          <p:stCondLst>
                                            <p:cond delay="0"/>
                                          </p:stCondLst>
                                        </p:cTn>
                                        <p:tgtEl>
                                          <p:spTgt spid="131"/>
                                        </p:tgtEl>
                                        <p:attrNameLst>
                                          <p:attrName>style.visibility</p:attrName>
                                        </p:attrNameLst>
                                      </p:cBhvr>
                                      <p:to>
                                        <p:strVal val="visible"/>
                                      </p:to>
                                    </p:set>
                                    <p:anim calcmode="lin" valueType="num">
                                      <p:cBhvr>
                                        <p:cTn id="56" dur="500" fill="hold"/>
                                        <p:tgtEl>
                                          <p:spTgt spid="131"/>
                                        </p:tgtEl>
                                        <p:attrNameLst>
                                          <p:attrName>ppt_w</p:attrName>
                                        </p:attrNameLst>
                                      </p:cBhvr>
                                      <p:tavLst>
                                        <p:tav tm="0">
                                          <p:val>
                                            <p:fltVal val="0"/>
                                          </p:val>
                                        </p:tav>
                                        <p:tav tm="100000">
                                          <p:val>
                                            <p:strVal val="#ppt_w"/>
                                          </p:val>
                                        </p:tav>
                                      </p:tavLst>
                                    </p:anim>
                                    <p:anim calcmode="lin" valueType="num">
                                      <p:cBhvr>
                                        <p:cTn id="57" dur="500" fill="hold"/>
                                        <p:tgtEl>
                                          <p:spTgt spid="131"/>
                                        </p:tgtEl>
                                        <p:attrNameLst>
                                          <p:attrName>ppt_h</p:attrName>
                                        </p:attrNameLst>
                                      </p:cBhvr>
                                      <p:tavLst>
                                        <p:tav tm="0">
                                          <p:val>
                                            <p:fltVal val="0"/>
                                          </p:val>
                                        </p:tav>
                                        <p:tav tm="100000">
                                          <p:val>
                                            <p:strVal val="#ppt_h"/>
                                          </p:val>
                                        </p:tav>
                                      </p:tavLst>
                                    </p:anim>
                                    <p:animEffect transition="in" filter="fade">
                                      <p:cBhvr>
                                        <p:cTn id="58" dur="500"/>
                                        <p:tgtEl>
                                          <p:spTgt spid="131"/>
                                        </p:tgtEl>
                                      </p:cBhvr>
                                    </p:animEffect>
                                  </p:childTnLst>
                                </p:cTn>
                              </p:par>
                            </p:childTnLst>
                          </p:cTn>
                        </p:par>
                        <p:par>
                          <p:cTn id="59" fill="hold">
                            <p:stCondLst>
                              <p:cond delay="2500"/>
                            </p:stCondLst>
                            <p:childTnLst>
                              <p:par>
                                <p:cTn id="60" presetID="53" presetClass="entr" presetSubtype="0" fill="hold" grpId="0" nodeType="afterEffect">
                                  <p:stCondLst>
                                    <p:cond delay="0"/>
                                  </p:stCondLst>
                                  <p:childTnLst>
                                    <p:set>
                                      <p:cBhvr>
                                        <p:cTn id="61" dur="1" fill="hold">
                                          <p:stCondLst>
                                            <p:cond delay="0"/>
                                          </p:stCondLst>
                                        </p:cTn>
                                        <p:tgtEl>
                                          <p:spTgt spid="121"/>
                                        </p:tgtEl>
                                        <p:attrNameLst>
                                          <p:attrName>style.visibility</p:attrName>
                                        </p:attrNameLst>
                                      </p:cBhvr>
                                      <p:to>
                                        <p:strVal val="visible"/>
                                      </p:to>
                                    </p:set>
                                    <p:anim calcmode="lin" valueType="num">
                                      <p:cBhvr>
                                        <p:cTn id="62" dur="500" fill="hold"/>
                                        <p:tgtEl>
                                          <p:spTgt spid="121"/>
                                        </p:tgtEl>
                                        <p:attrNameLst>
                                          <p:attrName>ppt_w</p:attrName>
                                        </p:attrNameLst>
                                      </p:cBhvr>
                                      <p:tavLst>
                                        <p:tav tm="0">
                                          <p:val>
                                            <p:fltVal val="0"/>
                                          </p:val>
                                        </p:tav>
                                        <p:tav tm="100000">
                                          <p:val>
                                            <p:strVal val="#ppt_w"/>
                                          </p:val>
                                        </p:tav>
                                      </p:tavLst>
                                    </p:anim>
                                    <p:anim calcmode="lin" valueType="num">
                                      <p:cBhvr>
                                        <p:cTn id="63" dur="500" fill="hold"/>
                                        <p:tgtEl>
                                          <p:spTgt spid="121"/>
                                        </p:tgtEl>
                                        <p:attrNameLst>
                                          <p:attrName>ppt_h</p:attrName>
                                        </p:attrNameLst>
                                      </p:cBhvr>
                                      <p:tavLst>
                                        <p:tav tm="0">
                                          <p:val>
                                            <p:fltVal val="0"/>
                                          </p:val>
                                        </p:tav>
                                        <p:tav tm="100000">
                                          <p:val>
                                            <p:strVal val="#ppt_h"/>
                                          </p:val>
                                        </p:tav>
                                      </p:tavLst>
                                    </p:anim>
                                    <p:animEffect transition="in" filter="fade">
                                      <p:cBhvr>
                                        <p:cTn id="64" dur="500"/>
                                        <p:tgtEl>
                                          <p:spTgt spid="121"/>
                                        </p:tgtEl>
                                      </p:cBhvr>
                                    </p:animEffect>
                                  </p:childTnLst>
                                </p:cTn>
                              </p:par>
                              <p:par>
                                <p:cTn id="65" presetID="53" presetClass="entr" presetSubtype="0" fill="hold" grpId="0" nodeType="withEffect">
                                  <p:stCondLst>
                                    <p:cond delay="0"/>
                                  </p:stCondLst>
                                  <p:childTnLst>
                                    <p:set>
                                      <p:cBhvr>
                                        <p:cTn id="66" dur="1" fill="hold">
                                          <p:stCondLst>
                                            <p:cond delay="0"/>
                                          </p:stCondLst>
                                        </p:cTn>
                                        <p:tgtEl>
                                          <p:spTgt spid="132"/>
                                        </p:tgtEl>
                                        <p:attrNameLst>
                                          <p:attrName>style.visibility</p:attrName>
                                        </p:attrNameLst>
                                      </p:cBhvr>
                                      <p:to>
                                        <p:strVal val="visible"/>
                                      </p:to>
                                    </p:set>
                                    <p:anim calcmode="lin" valueType="num">
                                      <p:cBhvr>
                                        <p:cTn id="67" dur="500" fill="hold"/>
                                        <p:tgtEl>
                                          <p:spTgt spid="132"/>
                                        </p:tgtEl>
                                        <p:attrNameLst>
                                          <p:attrName>ppt_w</p:attrName>
                                        </p:attrNameLst>
                                      </p:cBhvr>
                                      <p:tavLst>
                                        <p:tav tm="0">
                                          <p:val>
                                            <p:fltVal val="0"/>
                                          </p:val>
                                        </p:tav>
                                        <p:tav tm="100000">
                                          <p:val>
                                            <p:strVal val="#ppt_w"/>
                                          </p:val>
                                        </p:tav>
                                      </p:tavLst>
                                    </p:anim>
                                    <p:anim calcmode="lin" valueType="num">
                                      <p:cBhvr>
                                        <p:cTn id="68" dur="500" fill="hold"/>
                                        <p:tgtEl>
                                          <p:spTgt spid="132"/>
                                        </p:tgtEl>
                                        <p:attrNameLst>
                                          <p:attrName>ppt_h</p:attrName>
                                        </p:attrNameLst>
                                      </p:cBhvr>
                                      <p:tavLst>
                                        <p:tav tm="0">
                                          <p:val>
                                            <p:fltVal val="0"/>
                                          </p:val>
                                        </p:tav>
                                        <p:tav tm="100000">
                                          <p:val>
                                            <p:strVal val="#ppt_h"/>
                                          </p:val>
                                        </p:tav>
                                      </p:tavLst>
                                    </p:anim>
                                    <p:animEffect transition="in" filter="fade">
                                      <p:cBhvr>
                                        <p:cTn id="69" dur="500"/>
                                        <p:tgtEl>
                                          <p:spTgt spid="132"/>
                                        </p:tgtEl>
                                      </p:cBhvr>
                                    </p:animEffect>
                                  </p:childTnLst>
                                </p:cTn>
                              </p:par>
                            </p:childTnLst>
                          </p:cTn>
                        </p:par>
                        <p:par>
                          <p:cTn id="70" fill="hold">
                            <p:stCondLst>
                              <p:cond delay="3000"/>
                            </p:stCondLst>
                            <p:childTnLst>
                              <p:par>
                                <p:cTn id="71" presetID="53" presetClass="entr" presetSubtype="0" fill="hold" grpId="0" nodeType="afterEffect">
                                  <p:stCondLst>
                                    <p:cond delay="0"/>
                                  </p:stCondLst>
                                  <p:childTnLst>
                                    <p:set>
                                      <p:cBhvr>
                                        <p:cTn id="72" dur="1" fill="hold">
                                          <p:stCondLst>
                                            <p:cond delay="0"/>
                                          </p:stCondLst>
                                        </p:cTn>
                                        <p:tgtEl>
                                          <p:spTgt spid="122"/>
                                        </p:tgtEl>
                                        <p:attrNameLst>
                                          <p:attrName>style.visibility</p:attrName>
                                        </p:attrNameLst>
                                      </p:cBhvr>
                                      <p:to>
                                        <p:strVal val="visible"/>
                                      </p:to>
                                    </p:set>
                                    <p:anim calcmode="lin" valueType="num">
                                      <p:cBhvr>
                                        <p:cTn id="73" dur="500" fill="hold"/>
                                        <p:tgtEl>
                                          <p:spTgt spid="122"/>
                                        </p:tgtEl>
                                        <p:attrNameLst>
                                          <p:attrName>ppt_w</p:attrName>
                                        </p:attrNameLst>
                                      </p:cBhvr>
                                      <p:tavLst>
                                        <p:tav tm="0">
                                          <p:val>
                                            <p:fltVal val="0"/>
                                          </p:val>
                                        </p:tav>
                                        <p:tav tm="100000">
                                          <p:val>
                                            <p:strVal val="#ppt_w"/>
                                          </p:val>
                                        </p:tav>
                                      </p:tavLst>
                                    </p:anim>
                                    <p:anim calcmode="lin" valueType="num">
                                      <p:cBhvr>
                                        <p:cTn id="74" dur="500" fill="hold"/>
                                        <p:tgtEl>
                                          <p:spTgt spid="122"/>
                                        </p:tgtEl>
                                        <p:attrNameLst>
                                          <p:attrName>ppt_h</p:attrName>
                                        </p:attrNameLst>
                                      </p:cBhvr>
                                      <p:tavLst>
                                        <p:tav tm="0">
                                          <p:val>
                                            <p:fltVal val="0"/>
                                          </p:val>
                                        </p:tav>
                                        <p:tav tm="100000">
                                          <p:val>
                                            <p:strVal val="#ppt_h"/>
                                          </p:val>
                                        </p:tav>
                                      </p:tavLst>
                                    </p:anim>
                                    <p:animEffect transition="in" filter="fade">
                                      <p:cBhvr>
                                        <p:cTn id="75" dur="500"/>
                                        <p:tgtEl>
                                          <p:spTgt spid="122"/>
                                        </p:tgtEl>
                                      </p:cBhvr>
                                    </p:animEffect>
                                  </p:childTnLst>
                                </p:cTn>
                              </p:par>
                              <p:par>
                                <p:cTn id="76" presetID="53" presetClass="entr" presetSubtype="0" fill="hold" grpId="0" nodeType="withEffect">
                                  <p:stCondLst>
                                    <p:cond delay="0"/>
                                  </p:stCondLst>
                                  <p:childTnLst>
                                    <p:set>
                                      <p:cBhvr>
                                        <p:cTn id="77" dur="1" fill="hold">
                                          <p:stCondLst>
                                            <p:cond delay="0"/>
                                          </p:stCondLst>
                                        </p:cTn>
                                        <p:tgtEl>
                                          <p:spTgt spid="133"/>
                                        </p:tgtEl>
                                        <p:attrNameLst>
                                          <p:attrName>style.visibility</p:attrName>
                                        </p:attrNameLst>
                                      </p:cBhvr>
                                      <p:to>
                                        <p:strVal val="visible"/>
                                      </p:to>
                                    </p:set>
                                    <p:anim calcmode="lin" valueType="num">
                                      <p:cBhvr>
                                        <p:cTn id="78" dur="500" fill="hold"/>
                                        <p:tgtEl>
                                          <p:spTgt spid="133"/>
                                        </p:tgtEl>
                                        <p:attrNameLst>
                                          <p:attrName>ppt_w</p:attrName>
                                        </p:attrNameLst>
                                      </p:cBhvr>
                                      <p:tavLst>
                                        <p:tav tm="0">
                                          <p:val>
                                            <p:fltVal val="0"/>
                                          </p:val>
                                        </p:tav>
                                        <p:tav tm="100000">
                                          <p:val>
                                            <p:strVal val="#ppt_w"/>
                                          </p:val>
                                        </p:tav>
                                      </p:tavLst>
                                    </p:anim>
                                    <p:anim calcmode="lin" valueType="num">
                                      <p:cBhvr>
                                        <p:cTn id="79" dur="500" fill="hold"/>
                                        <p:tgtEl>
                                          <p:spTgt spid="133"/>
                                        </p:tgtEl>
                                        <p:attrNameLst>
                                          <p:attrName>ppt_h</p:attrName>
                                        </p:attrNameLst>
                                      </p:cBhvr>
                                      <p:tavLst>
                                        <p:tav tm="0">
                                          <p:val>
                                            <p:fltVal val="0"/>
                                          </p:val>
                                        </p:tav>
                                        <p:tav tm="100000">
                                          <p:val>
                                            <p:strVal val="#ppt_h"/>
                                          </p:val>
                                        </p:tav>
                                      </p:tavLst>
                                    </p:anim>
                                    <p:animEffect transition="in" filter="fade">
                                      <p:cBhvr>
                                        <p:cTn id="80" dur="500"/>
                                        <p:tgtEl>
                                          <p:spTgt spid="133"/>
                                        </p:tgtEl>
                                      </p:cBhvr>
                                    </p:animEffect>
                                  </p:childTnLst>
                                </p:cTn>
                              </p:par>
                            </p:childTnLst>
                          </p:cTn>
                        </p:par>
                        <p:par>
                          <p:cTn id="81" fill="hold">
                            <p:stCondLst>
                              <p:cond delay="3500"/>
                            </p:stCondLst>
                            <p:childTnLst>
                              <p:par>
                                <p:cTn id="82" presetID="53" presetClass="entr" presetSubtype="0" fill="hold" grpId="0" nodeType="afterEffect">
                                  <p:stCondLst>
                                    <p:cond delay="0"/>
                                  </p:stCondLst>
                                  <p:childTnLst>
                                    <p:set>
                                      <p:cBhvr>
                                        <p:cTn id="83" dur="1" fill="hold">
                                          <p:stCondLst>
                                            <p:cond delay="0"/>
                                          </p:stCondLst>
                                        </p:cTn>
                                        <p:tgtEl>
                                          <p:spTgt spid="123"/>
                                        </p:tgtEl>
                                        <p:attrNameLst>
                                          <p:attrName>style.visibility</p:attrName>
                                        </p:attrNameLst>
                                      </p:cBhvr>
                                      <p:to>
                                        <p:strVal val="visible"/>
                                      </p:to>
                                    </p:set>
                                    <p:anim calcmode="lin" valueType="num">
                                      <p:cBhvr>
                                        <p:cTn id="84" dur="500" fill="hold"/>
                                        <p:tgtEl>
                                          <p:spTgt spid="123"/>
                                        </p:tgtEl>
                                        <p:attrNameLst>
                                          <p:attrName>ppt_w</p:attrName>
                                        </p:attrNameLst>
                                      </p:cBhvr>
                                      <p:tavLst>
                                        <p:tav tm="0">
                                          <p:val>
                                            <p:fltVal val="0"/>
                                          </p:val>
                                        </p:tav>
                                        <p:tav tm="100000">
                                          <p:val>
                                            <p:strVal val="#ppt_w"/>
                                          </p:val>
                                        </p:tav>
                                      </p:tavLst>
                                    </p:anim>
                                    <p:anim calcmode="lin" valueType="num">
                                      <p:cBhvr>
                                        <p:cTn id="85" dur="500" fill="hold"/>
                                        <p:tgtEl>
                                          <p:spTgt spid="123"/>
                                        </p:tgtEl>
                                        <p:attrNameLst>
                                          <p:attrName>ppt_h</p:attrName>
                                        </p:attrNameLst>
                                      </p:cBhvr>
                                      <p:tavLst>
                                        <p:tav tm="0">
                                          <p:val>
                                            <p:fltVal val="0"/>
                                          </p:val>
                                        </p:tav>
                                        <p:tav tm="100000">
                                          <p:val>
                                            <p:strVal val="#ppt_h"/>
                                          </p:val>
                                        </p:tav>
                                      </p:tavLst>
                                    </p:anim>
                                    <p:animEffect transition="in" filter="fade">
                                      <p:cBhvr>
                                        <p:cTn id="86" dur="500"/>
                                        <p:tgtEl>
                                          <p:spTgt spid="123"/>
                                        </p:tgtEl>
                                      </p:cBhvr>
                                    </p:animEffect>
                                  </p:childTnLst>
                                </p:cTn>
                              </p:par>
                              <p:par>
                                <p:cTn id="87" presetID="53" presetClass="entr" presetSubtype="0" fill="hold" grpId="0" nodeType="withEffect">
                                  <p:stCondLst>
                                    <p:cond delay="0"/>
                                  </p:stCondLst>
                                  <p:childTnLst>
                                    <p:set>
                                      <p:cBhvr>
                                        <p:cTn id="88" dur="1" fill="hold">
                                          <p:stCondLst>
                                            <p:cond delay="0"/>
                                          </p:stCondLst>
                                        </p:cTn>
                                        <p:tgtEl>
                                          <p:spTgt spid="134"/>
                                        </p:tgtEl>
                                        <p:attrNameLst>
                                          <p:attrName>style.visibility</p:attrName>
                                        </p:attrNameLst>
                                      </p:cBhvr>
                                      <p:to>
                                        <p:strVal val="visible"/>
                                      </p:to>
                                    </p:set>
                                    <p:anim calcmode="lin" valueType="num">
                                      <p:cBhvr>
                                        <p:cTn id="89" dur="500" fill="hold"/>
                                        <p:tgtEl>
                                          <p:spTgt spid="134"/>
                                        </p:tgtEl>
                                        <p:attrNameLst>
                                          <p:attrName>ppt_w</p:attrName>
                                        </p:attrNameLst>
                                      </p:cBhvr>
                                      <p:tavLst>
                                        <p:tav tm="0">
                                          <p:val>
                                            <p:fltVal val="0"/>
                                          </p:val>
                                        </p:tav>
                                        <p:tav tm="100000">
                                          <p:val>
                                            <p:strVal val="#ppt_w"/>
                                          </p:val>
                                        </p:tav>
                                      </p:tavLst>
                                    </p:anim>
                                    <p:anim calcmode="lin" valueType="num">
                                      <p:cBhvr>
                                        <p:cTn id="90" dur="500" fill="hold"/>
                                        <p:tgtEl>
                                          <p:spTgt spid="134"/>
                                        </p:tgtEl>
                                        <p:attrNameLst>
                                          <p:attrName>ppt_h</p:attrName>
                                        </p:attrNameLst>
                                      </p:cBhvr>
                                      <p:tavLst>
                                        <p:tav tm="0">
                                          <p:val>
                                            <p:fltVal val="0"/>
                                          </p:val>
                                        </p:tav>
                                        <p:tav tm="100000">
                                          <p:val>
                                            <p:strVal val="#ppt_h"/>
                                          </p:val>
                                        </p:tav>
                                      </p:tavLst>
                                    </p:anim>
                                    <p:animEffect transition="in" filter="fade">
                                      <p:cBhvr>
                                        <p:cTn id="91" dur="500"/>
                                        <p:tgtEl>
                                          <p:spTgt spid="134"/>
                                        </p:tgtEl>
                                      </p:cBhvr>
                                    </p:animEffect>
                                  </p:childTnLst>
                                </p:cTn>
                              </p:par>
                            </p:childTnLst>
                          </p:cTn>
                        </p:par>
                        <p:par>
                          <p:cTn id="92" fill="hold">
                            <p:stCondLst>
                              <p:cond delay="4000"/>
                            </p:stCondLst>
                            <p:childTnLst>
                              <p:par>
                                <p:cTn id="93" presetID="53" presetClass="entr" presetSubtype="0" fill="hold" grpId="0" nodeType="afterEffect">
                                  <p:stCondLst>
                                    <p:cond delay="0"/>
                                  </p:stCondLst>
                                  <p:childTnLst>
                                    <p:set>
                                      <p:cBhvr>
                                        <p:cTn id="94" dur="1" fill="hold">
                                          <p:stCondLst>
                                            <p:cond delay="0"/>
                                          </p:stCondLst>
                                        </p:cTn>
                                        <p:tgtEl>
                                          <p:spTgt spid="124"/>
                                        </p:tgtEl>
                                        <p:attrNameLst>
                                          <p:attrName>style.visibility</p:attrName>
                                        </p:attrNameLst>
                                      </p:cBhvr>
                                      <p:to>
                                        <p:strVal val="visible"/>
                                      </p:to>
                                    </p:set>
                                    <p:anim calcmode="lin" valueType="num">
                                      <p:cBhvr>
                                        <p:cTn id="95" dur="500" fill="hold"/>
                                        <p:tgtEl>
                                          <p:spTgt spid="124"/>
                                        </p:tgtEl>
                                        <p:attrNameLst>
                                          <p:attrName>ppt_w</p:attrName>
                                        </p:attrNameLst>
                                      </p:cBhvr>
                                      <p:tavLst>
                                        <p:tav tm="0">
                                          <p:val>
                                            <p:fltVal val="0"/>
                                          </p:val>
                                        </p:tav>
                                        <p:tav tm="100000">
                                          <p:val>
                                            <p:strVal val="#ppt_w"/>
                                          </p:val>
                                        </p:tav>
                                      </p:tavLst>
                                    </p:anim>
                                    <p:anim calcmode="lin" valueType="num">
                                      <p:cBhvr>
                                        <p:cTn id="96" dur="500" fill="hold"/>
                                        <p:tgtEl>
                                          <p:spTgt spid="124"/>
                                        </p:tgtEl>
                                        <p:attrNameLst>
                                          <p:attrName>ppt_h</p:attrName>
                                        </p:attrNameLst>
                                      </p:cBhvr>
                                      <p:tavLst>
                                        <p:tav tm="0">
                                          <p:val>
                                            <p:fltVal val="0"/>
                                          </p:val>
                                        </p:tav>
                                        <p:tav tm="100000">
                                          <p:val>
                                            <p:strVal val="#ppt_h"/>
                                          </p:val>
                                        </p:tav>
                                      </p:tavLst>
                                    </p:anim>
                                    <p:animEffect transition="in" filter="fade">
                                      <p:cBhvr>
                                        <p:cTn id="97" dur="500"/>
                                        <p:tgtEl>
                                          <p:spTgt spid="124"/>
                                        </p:tgtEl>
                                      </p:cBhvr>
                                    </p:animEffect>
                                  </p:childTnLst>
                                </p:cTn>
                              </p:par>
                              <p:par>
                                <p:cTn id="98" presetID="53" presetClass="entr" presetSubtype="0" fill="hold" grpId="0" nodeType="withEffect">
                                  <p:stCondLst>
                                    <p:cond delay="0"/>
                                  </p:stCondLst>
                                  <p:childTnLst>
                                    <p:set>
                                      <p:cBhvr>
                                        <p:cTn id="99" dur="1" fill="hold">
                                          <p:stCondLst>
                                            <p:cond delay="0"/>
                                          </p:stCondLst>
                                        </p:cTn>
                                        <p:tgtEl>
                                          <p:spTgt spid="135"/>
                                        </p:tgtEl>
                                        <p:attrNameLst>
                                          <p:attrName>style.visibility</p:attrName>
                                        </p:attrNameLst>
                                      </p:cBhvr>
                                      <p:to>
                                        <p:strVal val="visible"/>
                                      </p:to>
                                    </p:set>
                                    <p:anim calcmode="lin" valueType="num">
                                      <p:cBhvr>
                                        <p:cTn id="100" dur="500" fill="hold"/>
                                        <p:tgtEl>
                                          <p:spTgt spid="135"/>
                                        </p:tgtEl>
                                        <p:attrNameLst>
                                          <p:attrName>ppt_w</p:attrName>
                                        </p:attrNameLst>
                                      </p:cBhvr>
                                      <p:tavLst>
                                        <p:tav tm="0">
                                          <p:val>
                                            <p:fltVal val="0"/>
                                          </p:val>
                                        </p:tav>
                                        <p:tav tm="100000">
                                          <p:val>
                                            <p:strVal val="#ppt_w"/>
                                          </p:val>
                                        </p:tav>
                                      </p:tavLst>
                                    </p:anim>
                                    <p:anim calcmode="lin" valueType="num">
                                      <p:cBhvr>
                                        <p:cTn id="101" dur="500" fill="hold"/>
                                        <p:tgtEl>
                                          <p:spTgt spid="135"/>
                                        </p:tgtEl>
                                        <p:attrNameLst>
                                          <p:attrName>ppt_h</p:attrName>
                                        </p:attrNameLst>
                                      </p:cBhvr>
                                      <p:tavLst>
                                        <p:tav tm="0">
                                          <p:val>
                                            <p:fltVal val="0"/>
                                          </p:val>
                                        </p:tav>
                                        <p:tav tm="100000">
                                          <p:val>
                                            <p:strVal val="#ppt_h"/>
                                          </p:val>
                                        </p:tav>
                                      </p:tavLst>
                                    </p:anim>
                                    <p:animEffect transition="in" filter="fade">
                                      <p:cBhvr>
                                        <p:cTn id="102" dur="500"/>
                                        <p:tgtEl>
                                          <p:spTgt spid="135"/>
                                        </p:tgtEl>
                                      </p:cBhvr>
                                    </p:animEffect>
                                  </p:childTnLst>
                                </p:cTn>
                              </p:par>
                            </p:childTnLst>
                          </p:cTn>
                        </p:par>
                        <p:par>
                          <p:cTn id="103" fill="hold">
                            <p:stCondLst>
                              <p:cond delay="4500"/>
                            </p:stCondLst>
                            <p:childTnLst>
                              <p:par>
                                <p:cTn id="104" presetID="53" presetClass="entr" presetSubtype="0" fill="hold" grpId="0" nodeType="afterEffect">
                                  <p:stCondLst>
                                    <p:cond delay="0"/>
                                  </p:stCondLst>
                                  <p:childTnLst>
                                    <p:set>
                                      <p:cBhvr>
                                        <p:cTn id="105" dur="1" fill="hold">
                                          <p:stCondLst>
                                            <p:cond delay="0"/>
                                          </p:stCondLst>
                                        </p:cTn>
                                        <p:tgtEl>
                                          <p:spTgt spid="114"/>
                                        </p:tgtEl>
                                        <p:attrNameLst>
                                          <p:attrName>style.visibility</p:attrName>
                                        </p:attrNameLst>
                                      </p:cBhvr>
                                      <p:to>
                                        <p:strVal val="visible"/>
                                      </p:to>
                                    </p:set>
                                    <p:anim calcmode="lin" valueType="num">
                                      <p:cBhvr>
                                        <p:cTn id="106" dur="500" fill="hold"/>
                                        <p:tgtEl>
                                          <p:spTgt spid="114"/>
                                        </p:tgtEl>
                                        <p:attrNameLst>
                                          <p:attrName>ppt_w</p:attrName>
                                        </p:attrNameLst>
                                      </p:cBhvr>
                                      <p:tavLst>
                                        <p:tav tm="0">
                                          <p:val>
                                            <p:fltVal val="0"/>
                                          </p:val>
                                        </p:tav>
                                        <p:tav tm="100000">
                                          <p:val>
                                            <p:strVal val="#ppt_w"/>
                                          </p:val>
                                        </p:tav>
                                      </p:tavLst>
                                    </p:anim>
                                    <p:anim calcmode="lin" valueType="num">
                                      <p:cBhvr>
                                        <p:cTn id="107" dur="500" fill="hold"/>
                                        <p:tgtEl>
                                          <p:spTgt spid="114"/>
                                        </p:tgtEl>
                                        <p:attrNameLst>
                                          <p:attrName>ppt_h</p:attrName>
                                        </p:attrNameLst>
                                      </p:cBhvr>
                                      <p:tavLst>
                                        <p:tav tm="0">
                                          <p:val>
                                            <p:fltVal val="0"/>
                                          </p:val>
                                        </p:tav>
                                        <p:tav tm="100000">
                                          <p:val>
                                            <p:strVal val="#ppt_h"/>
                                          </p:val>
                                        </p:tav>
                                      </p:tavLst>
                                    </p:anim>
                                    <p:animEffect transition="in" filter="fade">
                                      <p:cBhvr>
                                        <p:cTn id="108" dur="500"/>
                                        <p:tgtEl>
                                          <p:spTgt spid="114"/>
                                        </p:tgtEl>
                                      </p:cBhvr>
                                    </p:animEffect>
                                  </p:childTnLst>
                                </p:cTn>
                              </p:par>
                              <p:par>
                                <p:cTn id="109" presetID="53" presetClass="entr" presetSubtype="0" fill="hold" grpId="0" nodeType="withEffect">
                                  <p:stCondLst>
                                    <p:cond delay="0"/>
                                  </p:stCondLst>
                                  <p:childTnLst>
                                    <p:set>
                                      <p:cBhvr>
                                        <p:cTn id="110" dur="1" fill="hold">
                                          <p:stCondLst>
                                            <p:cond delay="0"/>
                                          </p:stCondLst>
                                        </p:cTn>
                                        <p:tgtEl>
                                          <p:spTgt spid="145"/>
                                        </p:tgtEl>
                                        <p:attrNameLst>
                                          <p:attrName>style.visibility</p:attrName>
                                        </p:attrNameLst>
                                      </p:cBhvr>
                                      <p:to>
                                        <p:strVal val="visible"/>
                                      </p:to>
                                    </p:set>
                                    <p:anim calcmode="lin" valueType="num">
                                      <p:cBhvr>
                                        <p:cTn id="111" dur="500" fill="hold"/>
                                        <p:tgtEl>
                                          <p:spTgt spid="145"/>
                                        </p:tgtEl>
                                        <p:attrNameLst>
                                          <p:attrName>ppt_w</p:attrName>
                                        </p:attrNameLst>
                                      </p:cBhvr>
                                      <p:tavLst>
                                        <p:tav tm="0">
                                          <p:val>
                                            <p:fltVal val="0"/>
                                          </p:val>
                                        </p:tav>
                                        <p:tav tm="100000">
                                          <p:val>
                                            <p:strVal val="#ppt_w"/>
                                          </p:val>
                                        </p:tav>
                                      </p:tavLst>
                                    </p:anim>
                                    <p:anim calcmode="lin" valueType="num">
                                      <p:cBhvr>
                                        <p:cTn id="112" dur="500" fill="hold"/>
                                        <p:tgtEl>
                                          <p:spTgt spid="145"/>
                                        </p:tgtEl>
                                        <p:attrNameLst>
                                          <p:attrName>ppt_h</p:attrName>
                                        </p:attrNameLst>
                                      </p:cBhvr>
                                      <p:tavLst>
                                        <p:tav tm="0">
                                          <p:val>
                                            <p:fltVal val="0"/>
                                          </p:val>
                                        </p:tav>
                                        <p:tav tm="100000">
                                          <p:val>
                                            <p:strVal val="#ppt_h"/>
                                          </p:val>
                                        </p:tav>
                                      </p:tavLst>
                                    </p:anim>
                                    <p:animEffect transition="in" filter="fade">
                                      <p:cBhvr>
                                        <p:cTn id="113" dur="500"/>
                                        <p:tgtEl>
                                          <p:spTgt spid="145"/>
                                        </p:tgtEl>
                                      </p:cBhvr>
                                    </p:animEffect>
                                  </p:childTnLst>
                                </p:cTn>
                              </p:par>
                            </p:childTnLst>
                          </p:cTn>
                        </p:par>
                        <p:par>
                          <p:cTn id="114" fill="hold">
                            <p:stCondLst>
                              <p:cond delay="5000"/>
                            </p:stCondLst>
                            <p:childTnLst>
                              <p:par>
                                <p:cTn id="115" presetID="37" presetClass="entr" presetSubtype="0" fill="hold" grpId="0" nodeType="afterEffect">
                                  <p:stCondLst>
                                    <p:cond delay="0"/>
                                  </p:stCondLst>
                                  <p:childTnLst>
                                    <p:set>
                                      <p:cBhvr>
                                        <p:cTn id="116" dur="1" fill="hold">
                                          <p:stCondLst>
                                            <p:cond delay="0"/>
                                          </p:stCondLst>
                                        </p:cTn>
                                        <p:tgtEl>
                                          <p:spTgt spid="33"/>
                                        </p:tgtEl>
                                        <p:attrNameLst>
                                          <p:attrName>style.visibility</p:attrName>
                                        </p:attrNameLst>
                                      </p:cBhvr>
                                      <p:to>
                                        <p:strVal val="visible"/>
                                      </p:to>
                                    </p:set>
                                    <p:animEffect transition="in" filter="fade">
                                      <p:cBhvr>
                                        <p:cTn id="117" dur="1000"/>
                                        <p:tgtEl>
                                          <p:spTgt spid="33"/>
                                        </p:tgtEl>
                                      </p:cBhvr>
                                    </p:animEffect>
                                    <p:anim calcmode="lin" valueType="num">
                                      <p:cBhvr>
                                        <p:cTn id="118" dur="1000" fill="hold"/>
                                        <p:tgtEl>
                                          <p:spTgt spid="33"/>
                                        </p:tgtEl>
                                        <p:attrNameLst>
                                          <p:attrName>ppt_x</p:attrName>
                                        </p:attrNameLst>
                                      </p:cBhvr>
                                      <p:tavLst>
                                        <p:tav tm="0">
                                          <p:val>
                                            <p:strVal val="#ppt_x"/>
                                          </p:val>
                                        </p:tav>
                                        <p:tav tm="100000">
                                          <p:val>
                                            <p:strVal val="#ppt_x"/>
                                          </p:val>
                                        </p:tav>
                                      </p:tavLst>
                                    </p:anim>
                                    <p:anim calcmode="lin" valueType="num">
                                      <p:cBhvr>
                                        <p:cTn id="119" dur="900" decel="100000" fill="hold"/>
                                        <p:tgtEl>
                                          <p:spTgt spid="33"/>
                                        </p:tgtEl>
                                        <p:attrNameLst>
                                          <p:attrName>ppt_y</p:attrName>
                                        </p:attrNameLst>
                                      </p:cBhvr>
                                      <p:tavLst>
                                        <p:tav tm="0">
                                          <p:val>
                                            <p:strVal val="#ppt_y+1"/>
                                          </p:val>
                                        </p:tav>
                                        <p:tav tm="100000">
                                          <p:val>
                                            <p:strVal val="#ppt_y-.03"/>
                                          </p:val>
                                        </p:tav>
                                      </p:tavLst>
                                    </p:anim>
                                    <p:anim calcmode="lin" valueType="num">
                                      <p:cBhvr>
                                        <p:cTn id="120" dur="100" accel="100000" fill="hold">
                                          <p:stCondLst>
                                            <p:cond delay="900"/>
                                          </p:stCondLst>
                                        </p:cTn>
                                        <p:tgtEl>
                                          <p:spTgt spid="33"/>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114" grpId="0"/>
      <p:bldP spid="116" grpId="0"/>
      <p:bldP spid="117" grpId="0"/>
      <p:bldP spid="118" grpId="0"/>
      <p:bldP spid="119" grpId="0"/>
      <p:bldP spid="120" grpId="0"/>
      <p:bldP spid="121" grpId="0"/>
      <p:bldP spid="122" grpId="0"/>
      <p:bldP spid="123" grpId="0"/>
      <p:bldP spid="124" grpId="0"/>
      <p:bldP spid="127" grpId="0" animBg="1"/>
      <p:bldP spid="128" grpId="0" animBg="1"/>
      <p:bldP spid="129" grpId="0" animBg="1"/>
      <p:bldP spid="130" grpId="0" animBg="1"/>
      <p:bldP spid="131" grpId="0" animBg="1"/>
      <p:bldP spid="132" grpId="0" animBg="1"/>
      <p:bldP spid="133" grpId="0" animBg="1"/>
      <p:bldP spid="134" grpId="0" animBg="1"/>
      <p:bldP spid="135" grpId="0" animBg="1"/>
      <p:bldP spid="145" grpId="0" animBg="1"/>
    </p:bld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3" cstate="print"/>
          <a:srcRect l="487" t="955" r="880" b="1738"/>
          <a:stretch>
            <a:fillRect/>
          </a:stretch>
        </p:blipFill>
        <p:spPr bwMode="auto">
          <a:xfrm>
            <a:off x="3429000" y="1755648"/>
            <a:ext cx="5063319" cy="3630304"/>
          </a:xfrm>
          <a:prstGeom prst="rect">
            <a:avLst/>
          </a:prstGeom>
          <a:ln>
            <a:noFill/>
          </a:ln>
          <a:effectLst>
            <a:outerShdw blurRad="190500" algn="tl" rotWithShape="0">
              <a:srgbClr val="000000">
                <a:alpha val="70000"/>
              </a:srgbClr>
            </a:outerShdw>
          </a:effectLst>
        </p:spPr>
      </p:pic>
      <p:sp>
        <p:nvSpPr>
          <p:cNvPr id="22" name="Action Button: Home 21">
            <a:hlinkClick r:id="" action="ppaction://hlinkshowjump?jump=firstslide" highlightClick="1"/>
          </p:cNvPr>
          <p:cNvSpPr/>
          <p:nvPr/>
        </p:nvSpPr>
        <p:spPr>
          <a:xfrm>
            <a:off x="8547717" y="6400800"/>
            <a:ext cx="574675" cy="457200"/>
          </a:xfrm>
          <a:prstGeom prst="actionButtonHome">
            <a:avLst/>
          </a:prstGeom>
          <a:gradFill flip="none" rotWithShape="1">
            <a:gsLst>
              <a:gs pos="0">
                <a:srgbClr val="FFEFD1"/>
              </a:gs>
              <a:gs pos="64999">
                <a:srgbClr val="F0EBD5"/>
              </a:gs>
              <a:gs pos="100000">
                <a:srgbClr val="D1C39F"/>
              </a:gs>
            </a:gsLst>
            <a:lin ang="5400000" scaled="1"/>
            <a:tileRect/>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23" name="Action Button: Beginning 22">
            <a:hlinkClick r:id="rId4" action="ppaction://hlinksldjump" highlightClick="1"/>
          </p:cNvPr>
          <p:cNvSpPr/>
          <p:nvPr/>
        </p:nvSpPr>
        <p:spPr>
          <a:xfrm>
            <a:off x="8080992" y="6400800"/>
            <a:ext cx="457200" cy="457200"/>
          </a:xfrm>
          <a:prstGeom prst="actionButtonBeginning">
            <a:avLst/>
          </a:prstGeom>
          <a:gradFill>
            <a:gsLst>
              <a:gs pos="0">
                <a:srgbClr val="FFEFD1"/>
              </a:gs>
              <a:gs pos="64999">
                <a:srgbClr val="F0EBD5"/>
              </a:gs>
              <a:gs pos="100000">
                <a:srgbClr val="D1C39F"/>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24" name="Rectangle 23"/>
          <p:cNvSpPr/>
          <p:nvPr/>
        </p:nvSpPr>
        <p:spPr>
          <a:xfrm>
            <a:off x="0" y="0"/>
            <a:ext cx="9144000" cy="838200"/>
          </a:xfrm>
          <a:prstGeom prst="rect">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r>
              <a:rPr lang="en-US" sz="4400" dirty="0" smtClean="0">
                <a:latin typeface="Trebuchet MS" pitchFamily="34" charset="0"/>
              </a:rPr>
              <a:t>How To Read LOBO Data</a:t>
            </a:r>
            <a:endParaRPr lang="en-US" sz="4400" dirty="0">
              <a:latin typeface="Trebuchet MS" pitchFamily="34" charset="0"/>
            </a:endParaRPr>
          </a:p>
        </p:txBody>
      </p:sp>
      <p:sp>
        <p:nvSpPr>
          <p:cNvPr id="39" name="Flowchart: Delay 38"/>
          <p:cNvSpPr/>
          <p:nvPr/>
        </p:nvSpPr>
        <p:spPr>
          <a:xfrm>
            <a:off x="0" y="0"/>
            <a:ext cx="1752600" cy="6858000"/>
          </a:xfrm>
          <a:prstGeom prst="flowChartDelay">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40" name="TextBox 39">
            <a:hlinkClick r:id="rId5" action="ppaction://hlinksldjump"/>
          </p:cNvPr>
          <p:cNvSpPr txBox="1"/>
          <p:nvPr/>
        </p:nvSpPr>
        <p:spPr>
          <a:xfrm>
            <a:off x="0" y="609600"/>
            <a:ext cx="1371600" cy="8382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Build </a:t>
            </a:r>
            <a:r>
              <a:rPr lang="en-US" sz="1600" dirty="0" smtClean="0">
                <a:solidFill>
                  <a:schemeClr val="accent1">
                    <a:lumMod val="75000"/>
                  </a:schemeClr>
                </a:solidFill>
                <a:latin typeface="Trebuchet MS" pitchFamily="34" charset="0"/>
                <a:cs typeface="+mn-cs"/>
              </a:rPr>
              <a:t>A </a:t>
            </a:r>
            <a:r>
              <a:rPr lang="en-US" sz="1600" dirty="0">
                <a:solidFill>
                  <a:schemeClr val="accent1">
                    <a:lumMod val="75000"/>
                  </a:schemeClr>
                </a:solidFill>
                <a:latin typeface="Trebuchet MS" pitchFamily="34" charset="0"/>
                <a:cs typeface="+mn-cs"/>
              </a:rPr>
              <a:t>G</a:t>
            </a:r>
            <a:r>
              <a:rPr lang="en-US" sz="1600" dirty="0" smtClean="0">
                <a:solidFill>
                  <a:schemeClr val="accent1">
                    <a:lumMod val="75000"/>
                  </a:schemeClr>
                </a:solidFill>
                <a:latin typeface="Trebuchet MS" pitchFamily="34" charset="0"/>
                <a:cs typeface="+mn-cs"/>
              </a:rPr>
              <a:t>raph </a:t>
            </a:r>
            <a:endParaRPr lang="en-US" sz="1600" dirty="0">
              <a:solidFill>
                <a:schemeClr val="accent1">
                  <a:lumMod val="75000"/>
                </a:schemeClr>
              </a:solidFill>
              <a:latin typeface="Trebuchet MS" pitchFamily="34" charset="0"/>
              <a:cs typeface="+mn-cs"/>
            </a:endParaRP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1)</a:t>
            </a:r>
            <a:endParaRPr lang="en-US" sz="1600" dirty="0">
              <a:solidFill>
                <a:schemeClr val="accent1">
                  <a:lumMod val="75000"/>
                </a:schemeClr>
              </a:solidFill>
              <a:latin typeface="Trebuchet MS" pitchFamily="34" charset="0"/>
              <a:cs typeface="+mn-cs"/>
            </a:endParaRPr>
          </a:p>
        </p:txBody>
      </p:sp>
      <p:sp>
        <p:nvSpPr>
          <p:cNvPr id="42" name="TextBox 41">
            <a:hlinkClick r:id="rId6" action="ppaction://hlinksldjump"/>
          </p:cNvPr>
          <p:cNvSpPr txBox="1"/>
          <p:nvPr/>
        </p:nvSpPr>
        <p:spPr>
          <a:xfrm>
            <a:off x="0" y="2743200"/>
            <a:ext cx="1554480" cy="1066800"/>
          </a:xfrm>
          <a:prstGeom prst="roundRect">
            <a:avLst/>
          </a:prstGeom>
          <a:solidFill>
            <a:schemeClr val="accent5">
              <a:lumMod val="40000"/>
              <a:lumOff val="60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Read LOBO Graphs </a:t>
            </a:r>
            <a:r>
              <a:rPr lang="en-US" sz="1600" dirty="0" smtClean="0">
                <a:solidFill>
                  <a:schemeClr val="accent1">
                    <a:lumMod val="75000"/>
                  </a:schemeClr>
                </a:solidFill>
                <a:latin typeface="Trebuchet MS" pitchFamily="34" charset="0"/>
                <a:cs typeface="+mn-cs"/>
              </a:rPr>
              <a:t>   (Level 3)</a:t>
            </a:r>
            <a:endParaRPr lang="en-US" sz="1600" dirty="0">
              <a:solidFill>
                <a:schemeClr val="accent1">
                  <a:lumMod val="75000"/>
                </a:schemeClr>
              </a:solidFill>
              <a:latin typeface="Trebuchet MS" pitchFamily="34" charset="0"/>
              <a:cs typeface="+mn-cs"/>
            </a:endParaRPr>
          </a:p>
        </p:txBody>
      </p:sp>
      <p:sp>
        <p:nvSpPr>
          <p:cNvPr id="43" name="TextBox 42">
            <a:hlinkClick r:id="rId7" action="ppaction://hlinksldjump"/>
          </p:cNvPr>
          <p:cNvSpPr txBox="1"/>
          <p:nvPr/>
        </p:nvSpPr>
        <p:spPr>
          <a:xfrm>
            <a:off x="0" y="3953470"/>
            <a:ext cx="1447800" cy="99953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LOBO Data Match-up</a:t>
            </a:r>
            <a:endParaRPr lang="en-US" sz="1600" dirty="0">
              <a:solidFill>
                <a:schemeClr val="accent1">
                  <a:lumMod val="75000"/>
                </a:schemeClr>
              </a:solidFill>
              <a:latin typeface="Trebuchet MS" pitchFamily="34" charset="0"/>
              <a:cs typeface="+mn-cs"/>
            </a:endParaRP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4)</a:t>
            </a:r>
            <a:endParaRPr lang="en-US" sz="1600" dirty="0">
              <a:solidFill>
                <a:schemeClr val="accent1">
                  <a:lumMod val="75000"/>
                </a:schemeClr>
              </a:solidFill>
              <a:latin typeface="Trebuchet MS" pitchFamily="34" charset="0"/>
              <a:cs typeface="+mn-cs"/>
            </a:endParaRPr>
          </a:p>
        </p:txBody>
      </p:sp>
      <p:sp>
        <p:nvSpPr>
          <p:cNvPr id="44" name="TextBox 43">
            <a:hlinkClick r:id="rId8" action="ppaction://hlinksldjump"/>
          </p:cNvPr>
          <p:cNvSpPr txBox="1"/>
          <p:nvPr/>
        </p:nvSpPr>
        <p:spPr>
          <a:xfrm>
            <a:off x="0" y="5105400"/>
            <a:ext cx="1371600" cy="11430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Test Your LOBO Abilities</a:t>
            </a: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5)</a:t>
            </a:r>
            <a:endParaRPr lang="en-US" sz="1600" dirty="0">
              <a:solidFill>
                <a:schemeClr val="accent1">
                  <a:lumMod val="75000"/>
                </a:schemeClr>
              </a:solidFill>
              <a:latin typeface="Trebuchet MS" pitchFamily="34" charset="0"/>
              <a:cs typeface="+mn-cs"/>
            </a:endParaRPr>
          </a:p>
        </p:txBody>
      </p:sp>
      <p:sp>
        <p:nvSpPr>
          <p:cNvPr id="45" name="TextBox 44">
            <a:hlinkClick r:id="rId9" action="ppaction://hlinksldjump"/>
          </p:cNvPr>
          <p:cNvSpPr txBox="1"/>
          <p:nvPr/>
        </p:nvSpPr>
        <p:spPr>
          <a:xfrm>
            <a:off x="0" y="1600200"/>
            <a:ext cx="1447800" cy="9906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Interpret Graphs</a:t>
            </a: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2)</a:t>
            </a:r>
            <a:endParaRPr lang="en-US" sz="1600" dirty="0">
              <a:solidFill>
                <a:schemeClr val="accent1">
                  <a:lumMod val="75000"/>
                </a:schemeClr>
              </a:solidFill>
              <a:latin typeface="Trebuchet MS" pitchFamily="34" charset="0"/>
              <a:cs typeface="+mn-cs"/>
            </a:endParaRPr>
          </a:p>
        </p:txBody>
      </p:sp>
      <p:sp>
        <p:nvSpPr>
          <p:cNvPr id="46" name="TextBox 45">
            <a:hlinkClick r:id="rId10" action="ppaction://hlinksldjump"/>
          </p:cNvPr>
          <p:cNvSpPr txBox="1"/>
          <p:nvPr/>
        </p:nvSpPr>
        <p:spPr>
          <a:xfrm>
            <a:off x="0" y="6324600"/>
            <a:ext cx="914400" cy="5334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More info</a:t>
            </a:r>
            <a:endParaRPr lang="en-US" sz="1600" dirty="0">
              <a:solidFill>
                <a:schemeClr val="accent1">
                  <a:lumMod val="75000"/>
                </a:schemeClr>
              </a:solidFill>
              <a:latin typeface="Trebuchet MS" pitchFamily="34" charset="0"/>
              <a:cs typeface="+mn-cs"/>
            </a:endParaRPr>
          </a:p>
        </p:txBody>
      </p:sp>
      <p:sp>
        <p:nvSpPr>
          <p:cNvPr id="89" name="Rectangle 88"/>
          <p:cNvSpPr/>
          <p:nvPr/>
        </p:nvSpPr>
        <p:spPr>
          <a:xfrm>
            <a:off x="4453760" y="2800290"/>
            <a:ext cx="228600" cy="334944"/>
          </a:xfrm>
          <a:prstGeom prst="rect">
            <a:avLst/>
          </a:prstGeom>
          <a:solidFill>
            <a:schemeClr val="bg1">
              <a:alpha val="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0" name="Rectangle 89"/>
          <p:cNvSpPr/>
          <p:nvPr/>
        </p:nvSpPr>
        <p:spPr>
          <a:xfrm>
            <a:off x="4834760" y="2724090"/>
            <a:ext cx="304800" cy="457200"/>
          </a:xfrm>
          <a:prstGeom prst="rect">
            <a:avLst/>
          </a:prstGeom>
          <a:solidFill>
            <a:schemeClr val="bg1">
              <a:alpha val="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2" name="Rectangle 91"/>
          <p:cNvSpPr/>
          <p:nvPr/>
        </p:nvSpPr>
        <p:spPr>
          <a:xfrm>
            <a:off x="5749160" y="2724090"/>
            <a:ext cx="185057" cy="533400"/>
          </a:xfrm>
          <a:prstGeom prst="rect">
            <a:avLst/>
          </a:prstGeom>
          <a:solidFill>
            <a:schemeClr val="bg1">
              <a:alpha val="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6" name="L-Shape 95"/>
          <p:cNvSpPr/>
          <p:nvPr/>
        </p:nvSpPr>
        <p:spPr>
          <a:xfrm rot="10800000">
            <a:off x="7208856" y="2876490"/>
            <a:ext cx="334944" cy="304800"/>
          </a:xfrm>
          <a:prstGeom prst="corner">
            <a:avLst>
              <a:gd name="adj1" fmla="val 45055"/>
              <a:gd name="adj2" fmla="val 89560"/>
            </a:avLst>
          </a:prstGeom>
          <a:solidFill>
            <a:schemeClr val="bg1">
              <a:alpha val="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7" name="Rectangle 96"/>
          <p:cNvSpPr/>
          <p:nvPr/>
        </p:nvSpPr>
        <p:spPr>
          <a:xfrm>
            <a:off x="7772400" y="2876490"/>
            <a:ext cx="228600" cy="228600"/>
          </a:xfrm>
          <a:prstGeom prst="rect">
            <a:avLst/>
          </a:prstGeom>
          <a:solidFill>
            <a:schemeClr val="bg1">
              <a:alpha val="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8" name="Rectangle 97"/>
          <p:cNvSpPr/>
          <p:nvPr/>
        </p:nvSpPr>
        <p:spPr>
          <a:xfrm>
            <a:off x="4453760" y="3409890"/>
            <a:ext cx="228600" cy="304800"/>
          </a:xfrm>
          <a:prstGeom prst="rect">
            <a:avLst/>
          </a:prstGeom>
          <a:solidFill>
            <a:schemeClr val="bg1">
              <a:alpha val="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9" name="Rectangle 98"/>
          <p:cNvSpPr/>
          <p:nvPr/>
        </p:nvSpPr>
        <p:spPr>
          <a:xfrm>
            <a:off x="4606160" y="3133560"/>
            <a:ext cx="228600" cy="276330"/>
          </a:xfrm>
          <a:prstGeom prst="rect">
            <a:avLst/>
          </a:prstGeom>
          <a:solidFill>
            <a:schemeClr val="bg1">
              <a:alpha val="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0" name="Rectangle 99"/>
          <p:cNvSpPr/>
          <p:nvPr/>
        </p:nvSpPr>
        <p:spPr>
          <a:xfrm>
            <a:off x="5018142" y="3409890"/>
            <a:ext cx="426218" cy="533400"/>
          </a:xfrm>
          <a:prstGeom prst="rect">
            <a:avLst/>
          </a:prstGeom>
          <a:solidFill>
            <a:schemeClr val="bg1">
              <a:alpha val="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1" name="L-Shape 100"/>
          <p:cNvSpPr/>
          <p:nvPr/>
        </p:nvSpPr>
        <p:spPr>
          <a:xfrm rot="16200000">
            <a:off x="5439338" y="3023866"/>
            <a:ext cx="370951" cy="248696"/>
          </a:xfrm>
          <a:prstGeom prst="corner">
            <a:avLst>
              <a:gd name="adj1" fmla="val 65684"/>
              <a:gd name="adj2" fmla="val 109721"/>
            </a:avLst>
          </a:prstGeom>
          <a:solidFill>
            <a:schemeClr val="bg1">
              <a:alpha val="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2" name="Rectangle 101"/>
          <p:cNvSpPr/>
          <p:nvPr/>
        </p:nvSpPr>
        <p:spPr>
          <a:xfrm>
            <a:off x="5749160" y="3714690"/>
            <a:ext cx="381000" cy="533400"/>
          </a:xfrm>
          <a:prstGeom prst="rect">
            <a:avLst/>
          </a:prstGeom>
          <a:solidFill>
            <a:schemeClr val="bg1">
              <a:alpha val="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3" name="Rectangle 102"/>
          <p:cNvSpPr/>
          <p:nvPr/>
        </p:nvSpPr>
        <p:spPr>
          <a:xfrm>
            <a:off x="6365632" y="3064898"/>
            <a:ext cx="228600" cy="381000"/>
          </a:xfrm>
          <a:prstGeom prst="rect">
            <a:avLst/>
          </a:prstGeom>
          <a:solidFill>
            <a:schemeClr val="bg1">
              <a:alpha val="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4" name="Rectangle 103"/>
          <p:cNvSpPr/>
          <p:nvPr/>
        </p:nvSpPr>
        <p:spPr>
          <a:xfrm>
            <a:off x="6629400" y="3714690"/>
            <a:ext cx="381000" cy="533400"/>
          </a:xfrm>
          <a:prstGeom prst="rect">
            <a:avLst/>
          </a:prstGeom>
          <a:solidFill>
            <a:schemeClr val="bg1">
              <a:alpha val="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Rectangle 104"/>
          <p:cNvSpPr/>
          <p:nvPr/>
        </p:nvSpPr>
        <p:spPr>
          <a:xfrm>
            <a:off x="7467600" y="3648538"/>
            <a:ext cx="294752" cy="533400"/>
          </a:xfrm>
          <a:prstGeom prst="rect">
            <a:avLst/>
          </a:prstGeom>
          <a:solidFill>
            <a:schemeClr val="bg1">
              <a:alpha val="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4" name="l10"/>
          <p:cNvSpPr txBox="1"/>
          <p:nvPr/>
        </p:nvSpPr>
        <p:spPr>
          <a:xfrm>
            <a:off x="7848600" y="4457580"/>
            <a:ext cx="533400" cy="400110"/>
          </a:xfrm>
          <a:prstGeom prst="rect">
            <a:avLst/>
          </a:prstGeom>
          <a:noFill/>
          <a:ln>
            <a:noFill/>
          </a:ln>
        </p:spPr>
        <p:txBody>
          <a:bodyPr wrap="square" rtlCol="0">
            <a:spAutoFit/>
          </a:bodyPr>
          <a:lstStyle/>
          <a:p>
            <a:r>
              <a:rPr lang="en-US" sz="2000" b="1" dirty="0" smtClean="0">
                <a:solidFill>
                  <a:srgbClr val="00B0F0"/>
                </a:solidFill>
                <a:latin typeface="Trebuchet MS" pitchFamily="34" charset="0"/>
              </a:rPr>
              <a:t>10</a:t>
            </a:r>
            <a:endParaRPr lang="en-US" sz="2000" b="1" dirty="0">
              <a:solidFill>
                <a:srgbClr val="00B0F0"/>
              </a:solidFill>
              <a:latin typeface="Trebuchet MS" pitchFamily="34" charset="0"/>
            </a:endParaRPr>
          </a:p>
        </p:txBody>
      </p:sp>
      <p:sp>
        <p:nvSpPr>
          <p:cNvPr id="116" name="l1"/>
          <p:cNvSpPr txBox="1"/>
          <p:nvPr/>
        </p:nvSpPr>
        <p:spPr>
          <a:xfrm>
            <a:off x="4290475" y="4463627"/>
            <a:ext cx="457200" cy="400110"/>
          </a:xfrm>
          <a:prstGeom prst="rect">
            <a:avLst/>
          </a:prstGeom>
          <a:noFill/>
          <a:ln>
            <a:noFill/>
          </a:ln>
        </p:spPr>
        <p:txBody>
          <a:bodyPr wrap="square" rtlCol="0">
            <a:spAutoFit/>
          </a:bodyPr>
          <a:lstStyle/>
          <a:p>
            <a:r>
              <a:rPr lang="en-US" sz="2000" b="1" dirty="0" smtClean="0">
                <a:solidFill>
                  <a:srgbClr val="00B0F0"/>
                </a:solidFill>
                <a:latin typeface="Trebuchet MS" pitchFamily="34" charset="0"/>
              </a:rPr>
              <a:t>1</a:t>
            </a:r>
            <a:endParaRPr lang="en-US" sz="2000" b="1" dirty="0">
              <a:solidFill>
                <a:srgbClr val="00B0F0"/>
              </a:solidFill>
              <a:latin typeface="Trebuchet MS" pitchFamily="34" charset="0"/>
            </a:endParaRPr>
          </a:p>
        </p:txBody>
      </p:sp>
      <p:sp>
        <p:nvSpPr>
          <p:cNvPr id="117" name="l2"/>
          <p:cNvSpPr txBox="1"/>
          <p:nvPr/>
        </p:nvSpPr>
        <p:spPr>
          <a:xfrm>
            <a:off x="4529960" y="4447728"/>
            <a:ext cx="457200" cy="400110"/>
          </a:xfrm>
          <a:prstGeom prst="rect">
            <a:avLst/>
          </a:prstGeom>
          <a:noFill/>
          <a:ln>
            <a:noFill/>
          </a:ln>
        </p:spPr>
        <p:txBody>
          <a:bodyPr wrap="square" rtlCol="0">
            <a:spAutoFit/>
          </a:bodyPr>
          <a:lstStyle/>
          <a:p>
            <a:r>
              <a:rPr lang="en-US" sz="2000" b="1" dirty="0" smtClean="0">
                <a:solidFill>
                  <a:srgbClr val="00B0F0"/>
                </a:solidFill>
                <a:latin typeface="Trebuchet MS" pitchFamily="34" charset="0"/>
              </a:rPr>
              <a:t>2</a:t>
            </a:r>
            <a:endParaRPr lang="en-US" sz="2000" b="1" dirty="0">
              <a:solidFill>
                <a:srgbClr val="00B0F0"/>
              </a:solidFill>
              <a:latin typeface="Trebuchet MS" pitchFamily="34" charset="0"/>
            </a:endParaRPr>
          </a:p>
        </p:txBody>
      </p:sp>
      <p:sp>
        <p:nvSpPr>
          <p:cNvPr id="118" name="l3"/>
          <p:cNvSpPr txBox="1"/>
          <p:nvPr/>
        </p:nvSpPr>
        <p:spPr>
          <a:xfrm>
            <a:off x="5063360" y="4457580"/>
            <a:ext cx="457200" cy="400110"/>
          </a:xfrm>
          <a:prstGeom prst="rect">
            <a:avLst/>
          </a:prstGeom>
          <a:noFill/>
          <a:ln>
            <a:noFill/>
          </a:ln>
        </p:spPr>
        <p:txBody>
          <a:bodyPr wrap="square" rtlCol="0">
            <a:spAutoFit/>
          </a:bodyPr>
          <a:lstStyle/>
          <a:p>
            <a:r>
              <a:rPr lang="en-US" sz="2000" b="1" dirty="0" smtClean="0">
                <a:solidFill>
                  <a:srgbClr val="00B0F0"/>
                </a:solidFill>
                <a:latin typeface="Trebuchet MS" pitchFamily="34" charset="0"/>
              </a:rPr>
              <a:t>3</a:t>
            </a:r>
            <a:endParaRPr lang="en-US" sz="2000" b="1" dirty="0">
              <a:solidFill>
                <a:srgbClr val="00B0F0"/>
              </a:solidFill>
              <a:latin typeface="Trebuchet MS" pitchFamily="34" charset="0"/>
            </a:endParaRPr>
          </a:p>
        </p:txBody>
      </p:sp>
      <p:sp>
        <p:nvSpPr>
          <p:cNvPr id="119" name="l4"/>
          <p:cNvSpPr txBox="1"/>
          <p:nvPr/>
        </p:nvSpPr>
        <p:spPr>
          <a:xfrm>
            <a:off x="5444360" y="4457580"/>
            <a:ext cx="457200" cy="400110"/>
          </a:xfrm>
          <a:prstGeom prst="rect">
            <a:avLst/>
          </a:prstGeom>
          <a:noFill/>
          <a:ln>
            <a:noFill/>
          </a:ln>
        </p:spPr>
        <p:txBody>
          <a:bodyPr wrap="square" rtlCol="0">
            <a:spAutoFit/>
          </a:bodyPr>
          <a:lstStyle/>
          <a:p>
            <a:r>
              <a:rPr lang="en-US" sz="2000" b="1" dirty="0" smtClean="0">
                <a:solidFill>
                  <a:srgbClr val="00B0F0"/>
                </a:solidFill>
                <a:latin typeface="Trebuchet MS" pitchFamily="34" charset="0"/>
              </a:rPr>
              <a:t>4</a:t>
            </a:r>
            <a:endParaRPr lang="en-US" sz="2000" b="1" dirty="0">
              <a:solidFill>
                <a:srgbClr val="00B0F0"/>
              </a:solidFill>
              <a:latin typeface="Trebuchet MS" pitchFamily="34" charset="0"/>
            </a:endParaRPr>
          </a:p>
        </p:txBody>
      </p:sp>
      <p:sp>
        <p:nvSpPr>
          <p:cNvPr id="120" name="l5"/>
          <p:cNvSpPr txBox="1"/>
          <p:nvPr/>
        </p:nvSpPr>
        <p:spPr>
          <a:xfrm>
            <a:off x="5856875" y="4457580"/>
            <a:ext cx="457200" cy="400110"/>
          </a:xfrm>
          <a:prstGeom prst="rect">
            <a:avLst/>
          </a:prstGeom>
          <a:noFill/>
          <a:ln>
            <a:noFill/>
          </a:ln>
        </p:spPr>
        <p:txBody>
          <a:bodyPr wrap="square" rtlCol="0">
            <a:spAutoFit/>
          </a:bodyPr>
          <a:lstStyle/>
          <a:p>
            <a:r>
              <a:rPr lang="en-US" sz="2000" b="1" dirty="0" smtClean="0">
                <a:solidFill>
                  <a:srgbClr val="00B0F0"/>
                </a:solidFill>
                <a:latin typeface="Trebuchet MS" pitchFamily="34" charset="0"/>
              </a:rPr>
              <a:t>5</a:t>
            </a:r>
            <a:endParaRPr lang="en-US" sz="2000" b="1" dirty="0">
              <a:solidFill>
                <a:srgbClr val="00B0F0"/>
              </a:solidFill>
              <a:latin typeface="Trebuchet MS" pitchFamily="34" charset="0"/>
            </a:endParaRPr>
          </a:p>
        </p:txBody>
      </p:sp>
      <p:sp>
        <p:nvSpPr>
          <p:cNvPr id="121" name="l6"/>
          <p:cNvSpPr txBox="1"/>
          <p:nvPr/>
        </p:nvSpPr>
        <p:spPr>
          <a:xfrm>
            <a:off x="6363116" y="4457580"/>
            <a:ext cx="457200" cy="400110"/>
          </a:xfrm>
          <a:prstGeom prst="rect">
            <a:avLst/>
          </a:prstGeom>
          <a:noFill/>
          <a:ln>
            <a:noFill/>
          </a:ln>
        </p:spPr>
        <p:txBody>
          <a:bodyPr wrap="square" rtlCol="0">
            <a:spAutoFit/>
          </a:bodyPr>
          <a:lstStyle/>
          <a:p>
            <a:r>
              <a:rPr lang="en-US" sz="2000" b="1" dirty="0" smtClean="0">
                <a:solidFill>
                  <a:srgbClr val="00B0F0"/>
                </a:solidFill>
                <a:latin typeface="Trebuchet MS" pitchFamily="34" charset="0"/>
              </a:rPr>
              <a:t>6</a:t>
            </a:r>
            <a:endParaRPr lang="en-US" sz="2000" b="1" dirty="0">
              <a:solidFill>
                <a:srgbClr val="00B0F0"/>
              </a:solidFill>
              <a:latin typeface="Trebuchet MS" pitchFamily="34" charset="0"/>
            </a:endParaRPr>
          </a:p>
        </p:txBody>
      </p:sp>
      <p:sp>
        <p:nvSpPr>
          <p:cNvPr id="122" name="l7"/>
          <p:cNvSpPr txBox="1"/>
          <p:nvPr/>
        </p:nvSpPr>
        <p:spPr>
          <a:xfrm>
            <a:off x="6726063" y="4467165"/>
            <a:ext cx="457200" cy="400110"/>
          </a:xfrm>
          <a:prstGeom prst="rect">
            <a:avLst/>
          </a:prstGeom>
          <a:noFill/>
          <a:ln>
            <a:noFill/>
          </a:ln>
        </p:spPr>
        <p:txBody>
          <a:bodyPr wrap="square" rtlCol="0">
            <a:spAutoFit/>
          </a:bodyPr>
          <a:lstStyle/>
          <a:p>
            <a:r>
              <a:rPr lang="en-US" sz="2000" b="1" dirty="0" smtClean="0">
                <a:solidFill>
                  <a:srgbClr val="00B0F0"/>
                </a:solidFill>
                <a:latin typeface="Trebuchet MS" pitchFamily="34" charset="0"/>
              </a:rPr>
              <a:t>7</a:t>
            </a:r>
            <a:endParaRPr lang="en-US" sz="2000" b="1" dirty="0">
              <a:solidFill>
                <a:srgbClr val="00B0F0"/>
              </a:solidFill>
              <a:latin typeface="Trebuchet MS" pitchFamily="34" charset="0"/>
            </a:endParaRPr>
          </a:p>
        </p:txBody>
      </p:sp>
      <p:sp>
        <p:nvSpPr>
          <p:cNvPr id="123" name="l8"/>
          <p:cNvSpPr txBox="1"/>
          <p:nvPr/>
        </p:nvSpPr>
        <p:spPr>
          <a:xfrm>
            <a:off x="7101710" y="4476690"/>
            <a:ext cx="457200" cy="400110"/>
          </a:xfrm>
          <a:prstGeom prst="rect">
            <a:avLst/>
          </a:prstGeom>
          <a:noFill/>
          <a:ln>
            <a:noFill/>
          </a:ln>
        </p:spPr>
        <p:txBody>
          <a:bodyPr wrap="square" rtlCol="0">
            <a:spAutoFit/>
          </a:bodyPr>
          <a:lstStyle/>
          <a:p>
            <a:r>
              <a:rPr lang="en-US" sz="2000" b="1" dirty="0" smtClean="0">
                <a:solidFill>
                  <a:srgbClr val="00B0F0"/>
                </a:solidFill>
                <a:latin typeface="Trebuchet MS" pitchFamily="34" charset="0"/>
              </a:rPr>
              <a:t>8</a:t>
            </a:r>
            <a:endParaRPr lang="en-US" sz="2000" b="1" dirty="0">
              <a:solidFill>
                <a:srgbClr val="00B0F0"/>
              </a:solidFill>
              <a:latin typeface="Trebuchet MS" pitchFamily="34" charset="0"/>
            </a:endParaRPr>
          </a:p>
        </p:txBody>
      </p:sp>
      <p:sp>
        <p:nvSpPr>
          <p:cNvPr id="124" name="l9"/>
          <p:cNvSpPr txBox="1"/>
          <p:nvPr/>
        </p:nvSpPr>
        <p:spPr>
          <a:xfrm>
            <a:off x="7501760" y="4457580"/>
            <a:ext cx="381000" cy="400110"/>
          </a:xfrm>
          <a:prstGeom prst="rect">
            <a:avLst/>
          </a:prstGeom>
          <a:noFill/>
          <a:ln>
            <a:noFill/>
          </a:ln>
        </p:spPr>
        <p:txBody>
          <a:bodyPr wrap="square" rtlCol="0">
            <a:spAutoFit/>
          </a:bodyPr>
          <a:lstStyle/>
          <a:p>
            <a:r>
              <a:rPr lang="en-US" sz="2000" b="1" dirty="0" smtClean="0">
                <a:solidFill>
                  <a:srgbClr val="00B0F0"/>
                </a:solidFill>
                <a:latin typeface="Trebuchet MS" pitchFamily="34" charset="0"/>
              </a:rPr>
              <a:t>9</a:t>
            </a:r>
            <a:endParaRPr lang="en-US" sz="2000" b="1" dirty="0">
              <a:solidFill>
                <a:srgbClr val="00B0F0"/>
              </a:solidFill>
              <a:latin typeface="Trebuchet MS" pitchFamily="34" charset="0"/>
            </a:endParaRPr>
          </a:p>
        </p:txBody>
      </p:sp>
      <p:sp>
        <p:nvSpPr>
          <p:cNvPr id="125" name="Rectangle 124"/>
          <p:cNvSpPr/>
          <p:nvPr/>
        </p:nvSpPr>
        <p:spPr>
          <a:xfrm>
            <a:off x="7116744" y="3039778"/>
            <a:ext cx="152400" cy="304800"/>
          </a:xfrm>
          <a:prstGeom prst="rect">
            <a:avLst/>
          </a:prstGeom>
          <a:solidFill>
            <a:schemeClr val="bg1">
              <a:alpha val="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6" name="Rectangle 125"/>
          <p:cNvSpPr/>
          <p:nvPr/>
        </p:nvSpPr>
        <p:spPr>
          <a:xfrm>
            <a:off x="7924800" y="3105090"/>
            <a:ext cx="304800" cy="609600"/>
          </a:xfrm>
          <a:prstGeom prst="rect">
            <a:avLst/>
          </a:prstGeom>
          <a:solidFill>
            <a:schemeClr val="bg1">
              <a:alpha val="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7" name="l1b"/>
          <p:cNvSpPr/>
          <p:nvPr/>
        </p:nvSpPr>
        <p:spPr>
          <a:xfrm>
            <a:off x="4453760" y="3409890"/>
            <a:ext cx="228600" cy="304800"/>
          </a:xfrm>
          <a:prstGeom prst="rect">
            <a:avLst/>
          </a:prstGeom>
          <a:solidFill>
            <a:srgbClr val="00B0F0">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8" name="l2b"/>
          <p:cNvSpPr/>
          <p:nvPr/>
        </p:nvSpPr>
        <p:spPr>
          <a:xfrm>
            <a:off x="4606160" y="3181290"/>
            <a:ext cx="152400" cy="228600"/>
          </a:xfrm>
          <a:prstGeom prst="rect">
            <a:avLst/>
          </a:prstGeom>
          <a:solidFill>
            <a:srgbClr val="00B0F0">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9" name="l3b"/>
          <p:cNvSpPr/>
          <p:nvPr/>
        </p:nvSpPr>
        <p:spPr>
          <a:xfrm>
            <a:off x="4987160" y="3409890"/>
            <a:ext cx="457200" cy="533400"/>
          </a:xfrm>
          <a:prstGeom prst="rect">
            <a:avLst/>
          </a:prstGeom>
          <a:solidFill>
            <a:srgbClr val="00B0F0">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0" name="l4b"/>
          <p:cNvSpPr/>
          <p:nvPr/>
        </p:nvSpPr>
        <p:spPr>
          <a:xfrm>
            <a:off x="5520560" y="3028890"/>
            <a:ext cx="228600" cy="228600"/>
          </a:xfrm>
          <a:prstGeom prst="rect">
            <a:avLst/>
          </a:prstGeom>
          <a:solidFill>
            <a:srgbClr val="00B0F0">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1" name="l5b"/>
          <p:cNvSpPr/>
          <p:nvPr/>
        </p:nvSpPr>
        <p:spPr>
          <a:xfrm>
            <a:off x="5749160" y="3714690"/>
            <a:ext cx="457200" cy="533400"/>
          </a:xfrm>
          <a:prstGeom prst="rect">
            <a:avLst/>
          </a:prstGeom>
          <a:solidFill>
            <a:srgbClr val="00B0F0">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2" name="l6b"/>
          <p:cNvSpPr/>
          <p:nvPr/>
        </p:nvSpPr>
        <p:spPr>
          <a:xfrm>
            <a:off x="6375680" y="3074946"/>
            <a:ext cx="221063" cy="381000"/>
          </a:xfrm>
          <a:prstGeom prst="rect">
            <a:avLst/>
          </a:prstGeom>
          <a:solidFill>
            <a:srgbClr val="00B0F0">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3" name="l7b"/>
          <p:cNvSpPr/>
          <p:nvPr/>
        </p:nvSpPr>
        <p:spPr>
          <a:xfrm>
            <a:off x="6629400" y="3714690"/>
            <a:ext cx="381000" cy="533400"/>
          </a:xfrm>
          <a:prstGeom prst="rect">
            <a:avLst/>
          </a:prstGeom>
          <a:solidFill>
            <a:srgbClr val="00B0F0">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4" name="l8b"/>
          <p:cNvSpPr/>
          <p:nvPr/>
        </p:nvSpPr>
        <p:spPr>
          <a:xfrm>
            <a:off x="7086600" y="3028890"/>
            <a:ext cx="152400" cy="304800"/>
          </a:xfrm>
          <a:prstGeom prst="rect">
            <a:avLst/>
          </a:prstGeom>
          <a:solidFill>
            <a:srgbClr val="00B0F0">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5" name="l9b"/>
          <p:cNvSpPr/>
          <p:nvPr/>
        </p:nvSpPr>
        <p:spPr>
          <a:xfrm>
            <a:off x="7467600" y="3638490"/>
            <a:ext cx="304800" cy="609600"/>
          </a:xfrm>
          <a:prstGeom prst="rect">
            <a:avLst/>
          </a:prstGeom>
          <a:solidFill>
            <a:srgbClr val="00B0F0">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5" name="l10box"/>
          <p:cNvSpPr/>
          <p:nvPr/>
        </p:nvSpPr>
        <p:spPr>
          <a:xfrm>
            <a:off x="7924800" y="3105090"/>
            <a:ext cx="304800" cy="609600"/>
          </a:xfrm>
          <a:prstGeom prst="rect">
            <a:avLst/>
          </a:prstGeom>
          <a:solidFill>
            <a:srgbClr val="00B0F0">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5" name="Rounded Rectangle 74"/>
          <p:cNvSpPr/>
          <p:nvPr/>
        </p:nvSpPr>
        <p:spPr>
          <a:xfrm>
            <a:off x="5105400" y="5486400"/>
            <a:ext cx="3810000" cy="685800"/>
          </a:xfrm>
          <a:prstGeom prst="roundRect">
            <a:avLst/>
          </a:prstGeom>
          <a:solidFill>
            <a:srgbClr val="70AC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600" dirty="0" smtClean="0">
                <a:latin typeface="Trebuchet MS" pitchFamily="34" charset="0"/>
              </a:rPr>
              <a:t>Are your numbers for this graph the same for the previous one?</a:t>
            </a:r>
            <a:endParaRPr lang="en-US" sz="1600" dirty="0">
              <a:latin typeface="Trebuchet MS" pitchFamily="34" charset="0"/>
            </a:endParaRPr>
          </a:p>
        </p:txBody>
      </p:sp>
      <p:pic>
        <p:nvPicPr>
          <p:cNvPr id="76" name="Picture 75" descr="dungeness - Copy.jpg"/>
          <p:cNvPicPr>
            <a:picLocks noChangeAspect="1"/>
          </p:cNvPicPr>
          <p:nvPr/>
        </p:nvPicPr>
        <p:blipFill>
          <a:blip r:embed="rId11" cstate="print"/>
          <a:stretch>
            <a:fillRect/>
          </a:stretch>
        </p:blipFill>
        <p:spPr>
          <a:xfrm>
            <a:off x="1676400" y="914400"/>
            <a:ext cx="1568450" cy="941070"/>
          </a:xfrm>
          <a:prstGeom prst="rect">
            <a:avLst/>
          </a:prstGeom>
        </p:spPr>
      </p:pic>
      <p:sp>
        <p:nvSpPr>
          <p:cNvPr id="77" name="Rounded Rectangle 76"/>
          <p:cNvSpPr/>
          <p:nvPr/>
        </p:nvSpPr>
        <p:spPr>
          <a:xfrm>
            <a:off x="1828800" y="2209800"/>
            <a:ext cx="1600200" cy="838200"/>
          </a:xfrm>
          <a:prstGeom prst="roundRect">
            <a:avLst/>
          </a:prstGeom>
          <a:solidFill>
            <a:srgbClr val="00B8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600" dirty="0" smtClean="0">
                <a:latin typeface="Trebuchet MS" pitchFamily="34" charset="0"/>
              </a:rPr>
              <a:t>How many HIGH tides do you count?</a:t>
            </a:r>
            <a:endParaRPr lang="en-US" sz="1600" dirty="0">
              <a:latin typeface="Trebuchet MS" pitchFamily="34" charset="0"/>
            </a:endParaRPr>
          </a:p>
        </p:txBody>
      </p:sp>
      <p:sp>
        <p:nvSpPr>
          <p:cNvPr id="78" name="Rounded Rectangle 77"/>
          <p:cNvSpPr/>
          <p:nvPr/>
        </p:nvSpPr>
        <p:spPr>
          <a:xfrm>
            <a:off x="1752600" y="4343400"/>
            <a:ext cx="1600200" cy="914400"/>
          </a:xfrm>
          <a:prstGeom prst="roundRect">
            <a:avLst/>
          </a:prstGeom>
          <a:solidFill>
            <a:srgbClr val="00A1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600" dirty="0" smtClean="0">
                <a:latin typeface="Trebuchet MS" pitchFamily="34" charset="0"/>
              </a:rPr>
              <a:t>How many LOW tides do you count?</a:t>
            </a:r>
            <a:endParaRPr lang="en-US" sz="1600" dirty="0">
              <a:latin typeface="Trebuchet MS" pitchFamily="34" charset="0"/>
            </a:endParaRPr>
          </a:p>
        </p:txBody>
      </p:sp>
      <p:sp>
        <p:nvSpPr>
          <p:cNvPr id="79" name="Up Ribbon 78"/>
          <p:cNvSpPr/>
          <p:nvPr/>
        </p:nvSpPr>
        <p:spPr>
          <a:xfrm>
            <a:off x="3505200" y="990600"/>
            <a:ext cx="4419600" cy="609600"/>
          </a:xfrm>
          <a:prstGeom prst="ribbon2">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latin typeface="Trebuchet MS" pitchFamily="34" charset="0"/>
              </a:rPr>
              <a:t>Tide Challenge #2</a:t>
            </a:r>
            <a:endParaRPr lang="en-US" dirty="0">
              <a:latin typeface="Trebuchet MS" pitchFamily="34" charset="0"/>
            </a:endParaRPr>
          </a:p>
        </p:txBody>
      </p:sp>
      <p:sp>
        <p:nvSpPr>
          <p:cNvPr id="81" name="TextBox 80"/>
          <p:cNvSpPr txBox="1"/>
          <p:nvPr/>
        </p:nvSpPr>
        <p:spPr>
          <a:xfrm>
            <a:off x="1066800" y="6553200"/>
            <a:ext cx="3429000" cy="369332"/>
          </a:xfrm>
          <a:prstGeom prst="rect">
            <a:avLst/>
          </a:prstGeom>
          <a:noFill/>
        </p:spPr>
        <p:txBody>
          <a:bodyPr wrap="square" rtlCol="0">
            <a:spAutoFit/>
          </a:bodyPr>
          <a:lstStyle/>
          <a:p>
            <a:r>
              <a:rPr lang="en-US" dirty="0" smtClean="0">
                <a:latin typeface="Trebuchet MS" pitchFamily="34" charset="0"/>
              </a:rPr>
              <a:t>Tide Challenge: 2/4</a:t>
            </a:r>
            <a:endParaRPr lang="en-US" dirty="0">
              <a:latin typeface="Trebuchet MS" pitchFamily="34" charset="0"/>
            </a:endParaRPr>
          </a:p>
        </p:txBody>
      </p:sp>
      <p:sp>
        <p:nvSpPr>
          <p:cNvPr id="82" name="Rounded Rectangle 81">
            <a:hlinkClick r:id="rId12" action="ppaction://hlinksldjump" highlightClick="1"/>
          </p:cNvPr>
          <p:cNvSpPr/>
          <p:nvPr/>
        </p:nvSpPr>
        <p:spPr>
          <a:xfrm>
            <a:off x="2057400" y="3124200"/>
            <a:ext cx="1219200" cy="685800"/>
          </a:xfrm>
          <a:prstGeom prst="roundRect">
            <a:avLst/>
          </a:prstGeom>
          <a:solidFill>
            <a:srgbClr val="C00000"/>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400" dirty="0" smtClean="0">
                <a:latin typeface="Trebuchet MS" pitchFamily="34" charset="0"/>
              </a:rPr>
              <a:t>Touch here to see the HIGH tides</a:t>
            </a:r>
            <a:endParaRPr lang="en-US" sz="1400" dirty="0">
              <a:latin typeface="Trebuchet MS" pitchFamily="34" charset="0"/>
            </a:endParaRPr>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grpId="0" nodeType="withEffect">
                                  <p:stCondLst>
                                    <p:cond delay="0"/>
                                  </p:stCondLst>
                                  <p:childTnLst>
                                    <p:set>
                                      <p:cBhvr>
                                        <p:cTn id="6" dur="1" fill="hold">
                                          <p:stCondLst>
                                            <p:cond delay="0"/>
                                          </p:stCondLst>
                                        </p:cTn>
                                        <p:tgtEl>
                                          <p:spTgt spid="116"/>
                                        </p:tgtEl>
                                        <p:attrNameLst>
                                          <p:attrName>style.visibility</p:attrName>
                                        </p:attrNameLst>
                                      </p:cBhvr>
                                      <p:to>
                                        <p:strVal val="visible"/>
                                      </p:to>
                                    </p:set>
                                    <p:anim calcmode="lin" valueType="num">
                                      <p:cBhvr>
                                        <p:cTn id="7" dur="500" fill="hold"/>
                                        <p:tgtEl>
                                          <p:spTgt spid="116"/>
                                        </p:tgtEl>
                                        <p:attrNameLst>
                                          <p:attrName>ppt_w</p:attrName>
                                        </p:attrNameLst>
                                      </p:cBhvr>
                                      <p:tavLst>
                                        <p:tav tm="0">
                                          <p:val>
                                            <p:fltVal val="0"/>
                                          </p:val>
                                        </p:tav>
                                        <p:tav tm="100000">
                                          <p:val>
                                            <p:strVal val="#ppt_w"/>
                                          </p:val>
                                        </p:tav>
                                      </p:tavLst>
                                    </p:anim>
                                    <p:anim calcmode="lin" valueType="num">
                                      <p:cBhvr>
                                        <p:cTn id="8" dur="500" fill="hold"/>
                                        <p:tgtEl>
                                          <p:spTgt spid="116"/>
                                        </p:tgtEl>
                                        <p:attrNameLst>
                                          <p:attrName>ppt_h</p:attrName>
                                        </p:attrNameLst>
                                      </p:cBhvr>
                                      <p:tavLst>
                                        <p:tav tm="0">
                                          <p:val>
                                            <p:fltVal val="0"/>
                                          </p:val>
                                        </p:tav>
                                        <p:tav tm="100000">
                                          <p:val>
                                            <p:strVal val="#ppt_h"/>
                                          </p:val>
                                        </p:tav>
                                      </p:tavLst>
                                    </p:anim>
                                    <p:animEffect transition="in" filter="fade">
                                      <p:cBhvr>
                                        <p:cTn id="9" dur="500"/>
                                        <p:tgtEl>
                                          <p:spTgt spid="116"/>
                                        </p:tgtEl>
                                      </p:cBhvr>
                                    </p:animEffect>
                                  </p:childTnLst>
                                </p:cTn>
                              </p:par>
                              <p:par>
                                <p:cTn id="10" presetID="53" presetClass="entr" presetSubtype="0" fill="hold" grpId="0" nodeType="withEffect">
                                  <p:stCondLst>
                                    <p:cond delay="0"/>
                                  </p:stCondLst>
                                  <p:childTnLst>
                                    <p:set>
                                      <p:cBhvr>
                                        <p:cTn id="11" dur="1" fill="hold">
                                          <p:stCondLst>
                                            <p:cond delay="0"/>
                                          </p:stCondLst>
                                        </p:cTn>
                                        <p:tgtEl>
                                          <p:spTgt spid="127"/>
                                        </p:tgtEl>
                                        <p:attrNameLst>
                                          <p:attrName>style.visibility</p:attrName>
                                        </p:attrNameLst>
                                      </p:cBhvr>
                                      <p:to>
                                        <p:strVal val="visible"/>
                                      </p:to>
                                    </p:set>
                                    <p:anim calcmode="lin" valueType="num">
                                      <p:cBhvr>
                                        <p:cTn id="12" dur="500" fill="hold"/>
                                        <p:tgtEl>
                                          <p:spTgt spid="127"/>
                                        </p:tgtEl>
                                        <p:attrNameLst>
                                          <p:attrName>ppt_w</p:attrName>
                                        </p:attrNameLst>
                                      </p:cBhvr>
                                      <p:tavLst>
                                        <p:tav tm="0">
                                          <p:val>
                                            <p:fltVal val="0"/>
                                          </p:val>
                                        </p:tav>
                                        <p:tav tm="100000">
                                          <p:val>
                                            <p:strVal val="#ppt_w"/>
                                          </p:val>
                                        </p:tav>
                                      </p:tavLst>
                                    </p:anim>
                                    <p:anim calcmode="lin" valueType="num">
                                      <p:cBhvr>
                                        <p:cTn id="13" dur="500" fill="hold"/>
                                        <p:tgtEl>
                                          <p:spTgt spid="127"/>
                                        </p:tgtEl>
                                        <p:attrNameLst>
                                          <p:attrName>ppt_h</p:attrName>
                                        </p:attrNameLst>
                                      </p:cBhvr>
                                      <p:tavLst>
                                        <p:tav tm="0">
                                          <p:val>
                                            <p:fltVal val="0"/>
                                          </p:val>
                                        </p:tav>
                                        <p:tav tm="100000">
                                          <p:val>
                                            <p:strVal val="#ppt_h"/>
                                          </p:val>
                                        </p:tav>
                                      </p:tavLst>
                                    </p:anim>
                                    <p:animEffect transition="in" filter="fade">
                                      <p:cBhvr>
                                        <p:cTn id="14" dur="500"/>
                                        <p:tgtEl>
                                          <p:spTgt spid="127"/>
                                        </p:tgtEl>
                                      </p:cBhvr>
                                    </p:animEffect>
                                  </p:childTnLst>
                                </p:cTn>
                              </p:par>
                            </p:childTnLst>
                          </p:cTn>
                        </p:par>
                        <p:par>
                          <p:cTn id="15" fill="hold">
                            <p:stCondLst>
                              <p:cond delay="500"/>
                            </p:stCondLst>
                            <p:childTnLst>
                              <p:par>
                                <p:cTn id="16" presetID="53" presetClass="entr" presetSubtype="0" fill="hold" grpId="0" nodeType="afterEffect">
                                  <p:stCondLst>
                                    <p:cond delay="0"/>
                                  </p:stCondLst>
                                  <p:childTnLst>
                                    <p:set>
                                      <p:cBhvr>
                                        <p:cTn id="17" dur="1" fill="hold">
                                          <p:stCondLst>
                                            <p:cond delay="0"/>
                                          </p:stCondLst>
                                        </p:cTn>
                                        <p:tgtEl>
                                          <p:spTgt spid="117"/>
                                        </p:tgtEl>
                                        <p:attrNameLst>
                                          <p:attrName>style.visibility</p:attrName>
                                        </p:attrNameLst>
                                      </p:cBhvr>
                                      <p:to>
                                        <p:strVal val="visible"/>
                                      </p:to>
                                    </p:set>
                                    <p:anim calcmode="lin" valueType="num">
                                      <p:cBhvr>
                                        <p:cTn id="18" dur="500" fill="hold"/>
                                        <p:tgtEl>
                                          <p:spTgt spid="117"/>
                                        </p:tgtEl>
                                        <p:attrNameLst>
                                          <p:attrName>ppt_w</p:attrName>
                                        </p:attrNameLst>
                                      </p:cBhvr>
                                      <p:tavLst>
                                        <p:tav tm="0">
                                          <p:val>
                                            <p:fltVal val="0"/>
                                          </p:val>
                                        </p:tav>
                                        <p:tav tm="100000">
                                          <p:val>
                                            <p:strVal val="#ppt_w"/>
                                          </p:val>
                                        </p:tav>
                                      </p:tavLst>
                                    </p:anim>
                                    <p:anim calcmode="lin" valueType="num">
                                      <p:cBhvr>
                                        <p:cTn id="19" dur="500" fill="hold"/>
                                        <p:tgtEl>
                                          <p:spTgt spid="117"/>
                                        </p:tgtEl>
                                        <p:attrNameLst>
                                          <p:attrName>ppt_h</p:attrName>
                                        </p:attrNameLst>
                                      </p:cBhvr>
                                      <p:tavLst>
                                        <p:tav tm="0">
                                          <p:val>
                                            <p:fltVal val="0"/>
                                          </p:val>
                                        </p:tav>
                                        <p:tav tm="100000">
                                          <p:val>
                                            <p:strVal val="#ppt_h"/>
                                          </p:val>
                                        </p:tav>
                                      </p:tavLst>
                                    </p:anim>
                                    <p:animEffect transition="in" filter="fade">
                                      <p:cBhvr>
                                        <p:cTn id="20" dur="500"/>
                                        <p:tgtEl>
                                          <p:spTgt spid="117"/>
                                        </p:tgtEl>
                                      </p:cBhvr>
                                    </p:animEffect>
                                  </p:childTnLst>
                                </p:cTn>
                              </p:par>
                              <p:par>
                                <p:cTn id="21" presetID="53" presetClass="entr" presetSubtype="0" fill="hold" grpId="0" nodeType="withEffect">
                                  <p:stCondLst>
                                    <p:cond delay="0"/>
                                  </p:stCondLst>
                                  <p:childTnLst>
                                    <p:set>
                                      <p:cBhvr>
                                        <p:cTn id="22" dur="1" fill="hold">
                                          <p:stCondLst>
                                            <p:cond delay="0"/>
                                          </p:stCondLst>
                                        </p:cTn>
                                        <p:tgtEl>
                                          <p:spTgt spid="128"/>
                                        </p:tgtEl>
                                        <p:attrNameLst>
                                          <p:attrName>style.visibility</p:attrName>
                                        </p:attrNameLst>
                                      </p:cBhvr>
                                      <p:to>
                                        <p:strVal val="visible"/>
                                      </p:to>
                                    </p:set>
                                    <p:anim calcmode="lin" valueType="num">
                                      <p:cBhvr>
                                        <p:cTn id="23" dur="500" fill="hold"/>
                                        <p:tgtEl>
                                          <p:spTgt spid="128"/>
                                        </p:tgtEl>
                                        <p:attrNameLst>
                                          <p:attrName>ppt_w</p:attrName>
                                        </p:attrNameLst>
                                      </p:cBhvr>
                                      <p:tavLst>
                                        <p:tav tm="0">
                                          <p:val>
                                            <p:fltVal val="0"/>
                                          </p:val>
                                        </p:tav>
                                        <p:tav tm="100000">
                                          <p:val>
                                            <p:strVal val="#ppt_w"/>
                                          </p:val>
                                        </p:tav>
                                      </p:tavLst>
                                    </p:anim>
                                    <p:anim calcmode="lin" valueType="num">
                                      <p:cBhvr>
                                        <p:cTn id="24" dur="500" fill="hold"/>
                                        <p:tgtEl>
                                          <p:spTgt spid="128"/>
                                        </p:tgtEl>
                                        <p:attrNameLst>
                                          <p:attrName>ppt_h</p:attrName>
                                        </p:attrNameLst>
                                      </p:cBhvr>
                                      <p:tavLst>
                                        <p:tav tm="0">
                                          <p:val>
                                            <p:fltVal val="0"/>
                                          </p:val>
                                        </p:tav>
                                        <p:tav tm="100000">
                                          <p:val>
                                            <p:strVal val="#ppt_h"/>
                                          </p:val>
                                        </p:tav>
                                      </p:tavLst>
                                    </p:anim>
                                    <p:animEffect transition="in" filter="fade">
                                      <p:cBhvr>
                                        <p:cTn id="25" dur="500"/>
                                        <p:tgtEl>
                                          <p:spTgt spid="128"/>
                                        </p:tgtEl>
                                      </p:cBhvr>
                                    </p:animEffect>
                                  </p:childTnLst>
                                </p:cTn>
                              </p:par>
                            </p:childTnLst>
                          </p:cTn>
                        </p:par>
                        <p:par>
                          <p:cTn id="26" fill="hold">
                            <p:stCondLst>
                              <p:cond delay="1000"/>
                            </p:stCondLst>
                            <p:childTnLst>
                              <p:par>
                                <p:cTn id="27" presetID="53" presetClass="entr" presetSubtype="0" fill="hold" grpId="0" nodeType="afterEffect">
                                  <p:stCondLst>
                                    <p:cond delay="0"/>
                                  </p:stCondLst>
                                  <p:childTnLst>
                                    <p:set>
                                      <p:cBhvr>
                                        <p:cTn id="28" dur="1" fill="hold">
                                          <p:stCondLst>
                                            <p:cond delay="0"/>
                                          </p:stCondLst>
                                        </p:cTn>
                                        <p:tgtEl>
                                          <p:spTgt spid="118"/>
                                        </p:tgtEl>
                                        <p:attrNameLst>
                                          <p:attrName>style.visibility</p:attrName>
                                        </p:attrNameLst>
                                      </p:cBhvr>
                                      <p:to>
                                        <p:strVal val="visible"/>
                                      </p:to>
                                    </p:set>
                                    <p:anim calcmode="lin" valueType="num">
                                      <p:cBhvr>
                                        <p:cTn id="29" dur="500" fill="hold"/>
                                        <p:tgtEl>
                                          <p:spTgt spid="118"/>
                                        </p:tgtEl>
                                        <p:attrNameLst>
                                          <p:attrName>ppt_w</p:attrName>
                                        </p:attrNameLst>
                                      </p:cBhvr>
                                      <p:tavLst>
                                        <p:tav tm="0">
                                          <p:val>
                                            <p:fltVal val="0"/>
                                          </p:val>
                                        </p:tav>
                                        <p:tav tm="100000">
                                          <p:val>
                                            <p:strVal val="#ppt_w"/>
                                          </p:val>
                                        </p:tav>
                                      </p:tavLst>
                                    </p:anim>
                                    <p:anim calcmode="lin" valueType="num">
                                      <p:cBhvr>
                                        <p:cTn id="30" dur="500" fill="hold"/>
                                        <p:tgtEl>
                                          <p:spTgt spid="118"/>
                                        </p:tgtEl>
                                        <p:attrNameLst>
                                          <p:attrName>ppt_h</p:attrName>
                                        </p:attrNameLst>
                                      </p:cBhvr>
                                      <p:tavLst>
                                        <p:tav tm="0">
                                          <p:val>
                                            <p:fltVal val="0"/>
                                          </p:val>
                                        </p:tav>
                                        <p:tav tm="100000">
                                          <p:val>
                                            <p:strVal val="#ppt_h"/>
                                          </p:val>
                                        </p:tav>
                                      </p:tavLst>
                                    </p:anim>
                                    <p:animEffect transition="in" filter="fade">
                                      <p:cBhvr>
                                        <p:cTn id="31" dur="500"/>
                                        <p:tgtEl>
                                          <p:spTgt spid="118"/>
                                        </p:tgtEl>
                                      </p:cBhvr>
                                    </p:animEffect>
                                  </p:childTnLst>
                                </p:cTn>
                              </p:par>
                              <p:par>
                                <p:cTn id="32" presetID="53" presetClass="entr" presetSubtype="0" fill="hold" grpId="0" nodeType="withEffect">
                                  <p:stCondLst>
                                    <p:cond delay="0"/>
                                  </p:stCondLst>
                                  <p:childTnLst>
                                    <p:set>
                                      <p:cBhvr>
                                        <p:cTn id="33" dur="1" fill="hold">
                                          <p:stCondLst>
                                            <p:cond delay="0"/>
                                          </p:stCondLst>
                                        </p:cTn>
                                        <p:tgtEl>
                                          <p:spTgt spid="129"/>
                                        </p:tgtEl>
                                        <p:attrNameLst>
                                          <p:attrName>style.visibility</p:attrName>
                                        </p:attrNameLst>
                                      </p:cBhvr>
                                      <p:to>
                                        <p:strVal val="visible"/>
                                      </p:to>
                                    </p:set>
                                    <p:anim calcmode="lin" valueType="num">
                                      <p:cBhvr>
                                        <p:cTn id="34" dur="500" fill="hold"/>
                                        <p:tgtEl>
                                          <p:spTgt spid="129"/>
                                        </p:tgtEl>
                                        <p:attrNameLst>
                                          <p:attrName>ppt_w</p:attrName>
                                        </p:attrNameLst>
                                      </p:cBhvr>
                                      <p:tavLst>
                                        <p:tav tm="0">
                                          <p:val>
                                            <p:fltVal val="0"/>
                                          </p:val>
                                        </p:tav>
                                        <p:tav tm="100000">
                                          <p:val>
                                            <p:strVal val="#ppt_w"/>
                                          </p:val>
                                        </p:tav>
                                      </p:tavLst>
                                    </p:anim>
                                    <p:anim calcmode="lin" valueType="num">
                                      <p:cBhvr>
                                        <p:cTn id="35" dur="500" fill="hold"/>
                                        <p:tgtEl>
                                          <p:spTgt spid="129"/>
                                        </p:tgtEl>
                                        <p:attrNameLst>
                                          <p:attrName>ppt_h</p:attrName>
                                        </p:attrNameLst>
                                      </p:cBhvr>
                                      <p:tavLst>
                                        <p:tav tm="0">
                                          <p:val>
                                            <p:fltVal val="0"/>
                                          </p:val>
                                        </p:tav>
                                        <p:tav tm="100000">
                                          <p:val>
                                            <p:strVal val="#ppt_h"/>
                                          </p:val>
                                        </p:tav>
                                      </p:tavLst>
                                    </p:anim>
                                    <p:animEffect transition="in" filter="fade">
                                      <p:cBhvr>
                                        <p:cTn id="36" dur="500"/>
                                        <p:tgtEl>
                                          <p:spTgt spid="129"/>
                                        </p:tgtEl>
                                      </p:cBhvr>
                                    </p:animEffect>
                                  </p:childTnLst>
                                </p:cTn>
                              </p:par>
                            </p:childTnLst>
                          </p:cTn>
                        </p:par>
                        <p:par>
                          <p:cTn id="37" fill="hold">
                            <p:stCondLst>
                              <p:cond delay="1500"/>
                            </p:stCondLst>
                            <p:childTnLst>
                              <p:par>
                                <p:cTn id="38" presetID="53" presetClass="entr" presetSubtype="0" fill="hold" grpId="0" nodeType="afterEffect">
                                  <p:stCondLst>
                                    <p:cond delay="0"/>
                                  </p:stCondLst>
                                  <p:childTnLst>
                                    <p:set>
                                      <p:cBhvr>
                                        <p:cTn id="39" dur="1" fill="hold">
                                          <p:stCondLst>
                                            <p:cond delay="0"/>
                                          </p:stCondLst>
                                        </p:cTn>
                                        <p:tgtEl>
                                          <p:spTgt spid="119"/>
                                        </p:tgtEl>
                                        <p:attrNameLst>
                                          <p:attrName>style.visibility</p:attrName>
                                        </p:attrNameLst>
                                      </p:cBhvr>
                                      <p:to>
                                        <p:strVal val="visible"/>
                                      </p:to>
                                    </p:set>
                                    <p:anim calcmode="lin" valueType="num">
                                      <p:cBhvr>
                                        <p:cTn id="40" dur="500" fill="hold"/>
                                        <p:tgtEl>
                                          <p:spTgt spid="119"/>
                                        </p:tgtEl>
                                        <p:attrNameLst>
                                          <p:attrName>ppt_w</p:attrName>
                                        </p:attrNameLst>
                                      </p:cBhvr>
                                      <p:tavLst>
                                        <p:tav tm="0">
                                          <p:val>
                                            <p:fltVal val="0"/>
                                          </p:val>
                                        </p:tav>
                                        <p:tav tm="100000">
                                          <p:val>
                                            <p:strVal val="#ppt_w"/>
                                          </p:val>
                                        </p:tav>
                                      </p:tavLst>
                                    </p:anim>
                                    <p:anim calcmode="lin" valueType="num">
                                      <p:cBhvr>
                                        <p:cTn id="41" dur="500" fill="hold"/>
                                        <p:tgtEl>
                                          <p:spTgt spid="119"/>
                                        </p:tgtEl>
                                        <p:attrNameLst>
                                          <p:attrName>ppt_h</p:attrName>
                                        </p:attrNameLst>
                                      </p:cBhvr>
                                      <p:tavLst>
                                        <p:tav tm="0">
                                          <p:val>
                                            <p:fltVal val="0"/>
                                          </p:val>
                                        </p:tav>
                                        <p:tav tm="100000">
                                          <p:val>
                                            <p:strVal val="#ppt_h"/>
                                          </p:val>
                                        </p:tav>
                                      </p:tavLst>
                                    </p:anim>
                                    <p:animEffect transition="in" filter="fade">
                                      <p:cBhvr>
                                        <p:cTn id="42" dur="500"/>
                                        <p:tgtEl>
                                          <p:spTgt spid="119"/>
                                        </p:tgtEl>
                                      </p:cBhvr>
                                    </p:animEffect>
                                  </p:childTnLst>
                                </p:cTn>
                              </p:par>
                              <p:par>
                                <p:cTn id="43" presetID="53" presetClass="entr" presetSubtype="0" fill="hold" grpId="0" nodeType="withEffect">
                                  <p:stCondLst>
                                    <p:cond delay="0"/>
                                  </p:stCondLst>
                                  <p:childTnLst>
                                    <p:set>
                                      <p:cBhvr>
                                        <p:cTn id="44" dur="1" fill="hold">
                                          <p:stCondLst>
                                            <p:cond delay="0"/>
                                          </p:stCondLst>
                                        </p:cTn>
                                        <p:tgtEl>
                                          <p:spTgt spid="130"/>
                                        </p:tgtEl>
                                        <p:attrNameLst>
                                          <p:attrName>style.visibility</p:attrName>
                                        </p:attrNameLst>
                                      </p:cBhvr>
                                      <p:to>
                                        <p:strVal val="visible"/>
                                      </p:to>
                                    </p:set>
                                    <p:anim calcmode="lin" valueType="num">
                                      <p:cBhvr>
                                        <p:cTn id="45" dur="500" fill="hold"/>
                                        <p:tgtEl>
                                          <p:spTgt spid="130"/>
                                        </p:tgtEl>
                                        <p:attrNameLst>
                                          <p:attrName>ppt_w</p:attrName>
                                        </p:attrNameLst>
                                      </p:cBhvr>
                                      <p:tavLst>
                                        <p:tav tm="0">
                                          <p:val>
                                            <p:fltVal val="0"/>
                                          </p:val>
                                        </p:tav>
                                        <p:tav tm="100000">
                                          <p:val>
                                            <p:strVal val="#ppt_w"/>
                                          </p:val>
                                        </p:tav>
                                      </p:tavLst>
                                    </p:anim>
                                    <p:anim calcmode="lin" valueType="num">
                                      <p:cBhvr>
                                        <p:cTn id="46" dur="500" fill="hold"/>
                                        <p:tgtEl>
                                          <p:spTgt spid="130"/>
                                        </p:tgtEl>
                                        <p:attrNameLst>
                                          <p:attrName>ppt_h</p:attrName>
                                        </p:attrNameLst>
                                      </p:cBhvr>
                                      <p:tavLst>
                                        <p:tav tm="0">
                                          <p:val>
                                            <p:fltVal val="0"/>
                                          </p:val>
                                        </p:tav>
                                        <p:tav tm="100000">
                                          <p:val>
                                            <p:strVal val="#ppt_h"/>
                                          </p:val>
                                        </p:tav>
                                      </p:tavLst>
                                    </p:anim>
                                    <p:animEffect transition="in" filter="fade">
                                      <p:cBhvr>
                                        <p:cTn id="47" dur="500"/>
                                        <p:tgtEl>
                                          <p:spTgt spid="130"/>
                                        </p:tgtEl>
                                      </p:cBhvr>
                                    </p:animEffect>
                                  </p:childTnLst>
                                </p:cTn>
                              </p:par>
                            </p:childTnLst>
                          </p:cTn>
                        </p:par>
                        <p:par>
                          <p:cTn id="48" fill="hold">
                            <p:stCondLst>
                              <p:cond delay="2000"/>
                            </p:stCondLst>
                            <p:childTnLst>
                              <p:par>
                                <p:cTn id="49" presetID="53" presetClass="entr" presetSubtype="0" fill="hold" grpId="0" nodeType="afterEffect">
                                  <p:stCondLst>
                                    <p:cond delay="0"/>
                                  </p:stCondLst>
                                  <p:childTnLst>
                                    <p:set>
                                      <p:cBhvr>
                                        <p:cTn id="50" dur="1" fill="hold">
                                          <p:stCondLst>
                                            <p:cond delay="0"/>
                                          </p:stCondLst>
                                        </p:cTn>
                                        <p:tgtEl>
                                          <p:spTgt spid="120"/>
                                        </p:tgtEl>
                                        <p:attrNameLst>
                                          <p:attrName>style.visibility</p:attrName>
                                        </p:attrNameLst>
                                      </p:cBhvr>
                                      <p:to>
                                        <p:strVal val="visible"/>
                                      </p:to>
                                    </p:set>
                                    <p:anim calcmode="lin" valueType="num">
                                      <p:cBhvr>
                                        <p:cTn id="51" dur="500" fill="hold"/>
                                        <p:tgtEl>
                                          <p:spTgt spid="120"/>
                                        </p:tgtEl>
                                        <p:attrNameLst>
                                          <p:attrName>ppt_w</p:attrName>
                                        </p:attrNameLst>
                                      </p:cBhvr>
                                      <p:tavLst>
                                        <p:tav tm="0">
                                          <p:val>
                                            <p:fltVal val="0"/>
                                          </p:val>
                                        </p:tav>
                                        <p:tav tm="100000">
                                          <p:val>
                                            <p:strVal val="#ppt_w"/>
                                          </p:val>
                                        </p:tav>
                                      </p:tavLst>
                                    </p:anim>
                                    <p:anim calcmode="lin" valueType="num">
                                      <p:cBhvr>
                                        <p:cTn id="52" dur="500" fill="hold"/>
                                        <p:tgtEl>
                                          <p:spTgt spid="120"/>
                                        </p:tgtEl>
                                        <p:attrNameLst>
                                          <p:attrName>ppt_h</p:attrName>
                                        </p:attrNameLst>
                                      </p:cBhvr>
                                      <p:tavLst>
                                        <p:tav tm="0">
                                          <p:val>
                                            <p:fltVal val="0"/>
                                          </p:val>
                                        </p:tav>
                                        <p:tav tm="100000">
                                          <p:val>
                                            <p:strVal val="#ppt_h"/>
                                          </p:val>
                                        </p:tav>
                                      </p:tavLst>
                                    </p:anim>
                                    <p:animEffect transition="in" filter="fade">
                                      <p:cBhvr>
                                        <p:cTn id="53" dur="500"/>
                                        <p:tgtEl>
                                          <p:spTgt spid="120"/>
                                        </p:tgtEl>
                                      </p:cBhvr>
                                    </p:animEffect>
                                  </p:childTnLst>
                                </p:cTn>
                              </p:par>
                              <p:par>
                                <p:cTn id="54" presetID="53" presetClass="entr" presetSubtype="0" fill="hold" grpId="0" nodeType="withEffect">
                                  <p:stCondLst>
                                    <p:cond delay="0"/>
                                  </p:stCondLst>
                                  <p:childTnLst>
                                    <p:set>
                                      <p:cBhvr>
                                        <p:cTn id="55" dur="1" fill="hold">
                                          <p:stCondLst>
                                            <p:cond delay="0"/>
                                          </p:stCondLst>
                                        </p:cTn>
                                        <p:tgtEl>
                                          <p:spTgt spid="131"/>
                                        </p:tgtEl>
                                        <p:attrNameLst>
                                          <p:attrName>style.visibility</p:attrName>
                                        </p:attrNameLst>
                                      </p:cBhvr>
                                      <p:to>
                                        <p:strVal val="visible"/>
                                      </p:to>
                                    </p:set>
                                    <p:anim calcmode="lin" valueType="num">
                                      <p:cBhvr>
                                        <p:cTn id="56" dur="500" fill="hold"/>
                                        <p:tgtEl>
                                          <p:spTgt spid="131"/>
                                        </p:tgtEl>
                                        <p:attrNameLst>
                                          <p:attrName>ppt_w</p:attrName>
                                        </p:attrNameLst>
                                      </p:cBhvr>
                                      <p:tavLst>
                                        <p:tav tm="0">
                                          <p:val>
                                            <p:fltVal val="0"/>
                                          </p:val>
                                        </p:tav>
                                        <p:tav tm="100000">
                                          <p:val>
                                            <p:strVal val="#ppt_w"/>
                                          </p:val>
                                        </p:tav>
                                      </p:tavLst>
                                    </p:anim>
                                    <p:anim calcmode="lin" valueType="num">
                                      <p:cBhvr>
                                        <p:cTn id="57" dur="500" fill="hold"/>
                                        <p:tgtEl>
                                          <p:spTgt spid="131"/>
                                        </p:tgtEl>
                                        <p:attrNameLst>
                                          <p:attrName>ppt_h</p:attrName>
                                        </p:attrNameLst>
                                      </p:cBhvr>
                                      <p:tavLst>
                                        <p:tav tm="0">
                                          <p:val>
                                            <p:fltVal val="0"/>
                                          </p:val>
                                        </p:tav>
                                        <p:tav tm="100000">
                                          <p:val>
                                            <p:strVal val="#ppt_h"/>
                                          </p:val>
                                        </p:tav>
                                      </p:tavLst>
                                    </p:anim>
                                    <p:animEffect transition="in" filter="fade">
                                      <p:cBhvr>
                                        <p:cTn id="58" dur="500"/>
                                        <p:tgtEl>
                                          <p:spTgt spid="131"/>
                                        </p:tgtEl>
                                      </p:cBhvr>
                                    </p:animEffect>
                                  </p:childTnLst>
                                </p:cTn>
                              </p:par>
                            </p:childTnLst>
                          </p:cTn>
                        </p:par>
                        <p:par>
                          <p:cTn id="59" fill="hold">
                            <p:stCondLst>
                              <p:cond delay="2500"/>
                            </p:stCondLst>
                            <p:childTnLst>
                              <p:par>
                                <p:cTn id="60" presetID="53" presetClass="entr" presetSubtype="0" fill="hold" grpId="0" nodeType="afterEffect">
                                  <p:stCondLst>
                                    <p:cond delay="0"/>
                                  </p:stCondLst>
                                  <p:childTnLst>
                                    <p:set>
                                      <p:cBhvr>
                                        <p:cTn id="61" dur="1" fill="hold">
                                          <p:stCondLst>
                                            <p:cond delay="0"/>
                                          </p:stCondLst>
                                        </p:cTn>
                                        <p:tgtEl>
                                          <p:spTgt spid="121"/>
                                        </p:tgtEl>
                                        <p:attrNameLst>
                                          <p:attrName>style.visibility</p:attrName>
                                        </p:attrNameLst>
                                      </p:cBhvr>
                                      <p:to>
                                        <p:strVal val="visible"/>
                                      </p:to>
                                    </p:set>
                                    <p:anim calcmode="lin" valueType="num">
                                      <p:cBhvr>
                                        <p:cTn id="62" dur="500" fill="hold"/>
                                        <p:tgtEl>
                                          <p:spTgt spid="121"/>
                                        </p:tgtEl>
                                        <p:attrNameLst>
                                          <p:attrName>ppt_w</p:attrName>
                                        </p:attrNameLst>
                                      </p:cBhvr>
                                      <p:tavLst>
                                        <p:tav tm="0">
                                          <p:val>
                                            <p:fltVal val="0"/>
                                          </p:val>
                                        </p:tav>
                                        <p:tav tm="100000">
                                          <p:val>
                                            <p:strVal val="#ppt_w"/>
                                          </p:val>
                                        </p:tav>
                                      </p:tavLst>
                                    </p:anim>
                                    <p:anim calcmode="lin" valueType="num">
                                      <p:cBhvr>
                                        <p:cTn id="63" dur="500" fill="hold"/>
                                        <p:tgtEl>
                                          <p:spTgt spid="121"/>
                                        </p:tgtEl>
                                        <p:attrNameLst>
                                          <p:attrName>ppt_h</p:attrName>
                                        </p:attrNameLst>
                                      </p:cBhvr>
                                      <p:tavLst>
                                        <p:tav tm="0">
                                          <p:val>
                                            <p:fltVal val="0"/>
                                          </p:val>
                                        </p:tav>
                                        <p:tav tm="100000">
                                          <p:val>
                                            <p:strVal val="#ppt_h"/>
                                          </p:val>
                                        </p:tav>
                                      </p:tavLst>
                                    </p:anim>
                                    <p:animEffect transition="in" filter="fade">
                                      <p:cBhvr>
                                        <p:cTn id="64" dur="500"/>
                                        <p:tgtEl>
                                          <p:spTgt spid="121"/>
                                        </p:tgtEl>
                                      </p:cBhvr>
                                    </p:animEffect>
                                  </p:childTnLst>
                                </p:cTn>
                              </p:par>
                              <p:par>
                                <p:cTn id="65" presetID="53" presetClass="entr" presetSubtype="0" fill="hold" grpId="0" nodeType="withEffect">
                                  <p:stCondLst>
                                    <p:cond delay="0"/>
                                  </p:stCondLst>
                                  <p:childTnLst>
                                    <p:set>
                                      <p:cBhvr>
                                        <p:cTn id="66" dur="1" fill="hold">
                                          <p:stCondLst>
                                            <p:cond delay="0"/>
                                          </p:stCondLst>
                                        </p:cTn>
                                        <p:tgtEl>
                                          <p:spTgt spid="132"/>
                                        </p:tgtEl>
                                        <p:attrNameLst>
                                          <p:attrName>style.visibility</p:attrName>
                                        </p:attrNameLst>
                                      </p:cBhvr>
                                      <p:to>
                                        <p:strVal val="visible"/>
                                      </p:to>
                                    </p:set>
                                    <p:anim calcmode="lin" valueType="num">
                                      <p:cBhvr>
                                        <p:cTn id="67" dur="500" fill="hold"/>
                                        <p:tgtEl>
                                          <p:spTgt spid="132"/>
                                        </p:tgtEl>
                                        <p:attrNameLst>
                                          <p:attrName>ppt_w</p:attrName>
                                        </p:attrNameLst>
                                      </p:cBhvr>
                                      <p:tavLst>
                                        <p:tav tm="0">
                                          <p:val>
                                            <p:fltVal val="0"/>
                                          </p:val>
                                        </p:tav>
                                        <p:tav tm="100000">
                                          <p:val>
                                            <p:strVal val="#ppt_w"/>
                                          </p:val>
                                        </p:tav>
                                      </p:tavLst>
                                    </p:anim>
                                    <p:anim calcmode="lin" valueType="num">
                                      <p:cBhvr>
                                        <p:cTn id="68" dur="500" fill="hold"/>
                                        <p:tgtEl>
                                          <p:spTgt spid="132"/>
                                        </p:tgtEl>
                                        <p:attrNameLst>
                                          <p:attrName>ppt_h</p:attrName>
                                        </p:attrNameLst>
                                      </p:cBhvr>
                                      <p:tavLst>
                                        <p:tav tm="0">
                                          <p:val>
                                            <p:fltVal val="0"/>
                                          </p:val>
                                        </p:tav>
                                        <p:tav tm="100000">
                                          <p:val>
                                            <p:strVal val="#ppt_h"/>
                                          </p:val>
                                        </p:tav>
                                      </p:tavLst>
                                    </p:anim>
                                    <p:animEffect transition="in" filter="fade">
                                      <p:cBhvr>
                                        <p:cTn id="69" dur="500"/>
                                        <p:tgtEl>
                                          <p:spTgt spid="132"/>
                                        </p:tgtEl>
                                      </p:cBhvr>
                                    </p:animEffect>
                                  </p:childTnLst>
                                </p:cTn>
                              </p:par>
                            </p:childTnLst>
                          </p:cTn>
                        </p:par>
                        <p:par>
                          <p:cTn id="70" fill="hold">
                            <p:stCondLst>
                              <p:cond delay="3000"/>
                            </p:stCondLst>
                            <p:childTnLst>
                              <p:par>
                                <p:cTn id="71" presetID="53" presetClass="entr" presetSubtype="0" fill="hold" grpId="0" nodeType="afterEffect">
                                  <p:stCondLst>
                                    <p:cond delay="0"/>
                                  </p:stCondLst>
                                  <p:childTnLst>
                                    <p:set>
                                      <p:cBhvr>
                                        <p:cTn id="72" dur="1" fill="hold">
                                          <p:stCondLst>
                                            <p:cond delay="0"/>
                                          </p:stCondLst>
                                        </p:cTn>
                                        <p:tgtEl>
                                          <p:spTgt spid="122"/>
                                        </p:tgtEl>
                                        <p:attrNameLst>
                                          <p:attrName>style.visibility</p:attrName>
                                        </p:attrNameLst>
                                      </p:cBhvr>
                                      <p:to>
                                        <p:strVal val="visible"/>
                                      </p:to>
                                    </p:set>
                                    <p:anim calcmode="lin" valueType="num">
                                      <p:cBhvr>
                                        <p:cTn id="73" dur="500" fill="hold"/>
                                        <p:tgtEl>
                                          <p:spTgt spid="122"/>
                                        </p:tgtEl>
                                        <p:attrNameLst>
                                          <p:attrName>ppt_w</p:attrName>
                                        </p:attrNameLst>
                                      </p:cBhvr>
                                      <p:tavLst>
                                        <p:tav tm="0">
                                          <p:val>
                                            <p:fltVal val="0"/>
                                          </p:val>
                                        </p:tav>
                                        <p:tav tm="100000">
                                          <p:val>
                                            <p:strVal val="#ppt_w"/>
                                          </p:val>
                                        </p:tav>
                                      </p:tavLst>
                                    </p:anim>
                                    <p:anim calcmode="lin" valueType="num">
                                      <p:cBhvr>
                                        <p:cTn id="74" dur="500" fill="hold"/>
                                        <p:tgtEl>
                                          <p:spTgt spid="122"/>
                                        </p:tgtEl>
                                        <p:attrNameLst>
                                          <p:attrName>ppt_h</p:attrName>
                                        </p:attrNameLst>
                                      </p:cBhvr>
                                      <p:tavLst>
                                        <p:tav tm="0">
                                          <p:val>
                                            <p:fltVal val="0"/>
                                          </p:val>
                                        </p:tav>
                                        <p:tav tm="100000">
                                          <p:val>
                                            <p:strVal val="#ppt_h"/>
                                          </p:val>
                                        </p:tav>
                                      </p:tavLst>
                                    </p:anim>
                                    <p:animEffect transition="in" filter="fade">
                                      <p:cBhvr>
                                        <p:cTn id="75" dur="500"/>
                                        <p:tgtEl>
                                          <p:spTgt spid="122"/>
                                        </p:tgtEl>
                                      </p:cBhvr>
                                    </p:animEffect>
                                  </p:childTnLst>
                                </p:cTn>
                              </p:par>
                              <p:par>
                                <p:cTn id="76" presetID="53" presetClass="entr" presetSubtype="0" fill="hold" grpId="0" nodeType="withEffect">
                                  <p:stCondLst>
                                    <p:cond delay="0"/>
                                  </p:stCondLst>
                                  <p:childTnLst>
                                    <p:set>
                                      <p:cBhvr>
                                        <p:cTn id="77" dur="1" fill="hold">
                                          <p:stCondLst>
                                            <p:cond delay="0"/>
                                          </p:stCondLst>
                                        </p:cTn>
                                        <p:tgtEl>
                                          <p:spTgt spid="133"/>
                                        </p:tgtEl>
                                        <p:attrNameLst>
                                          <p:attrName>style.visibility</p:attrName>
                                        </p:attrNameLst>
                                      </p:cBhvr>
                                      <p:to>
                                        <p:strVal val="visible"/>
                                      </p:to>
                                    </p:set>
                                    <p:anim calcmode="lin" valueType="num">
                                      <p:cBhvr>
                                        <p:cTn id="78" dur="500" fill="hold"/>
                                        <p:tgtEl>
                                          <p:spTgt spid="133"/>
                                        </p:tgtEl>
                                        <p:attrNameLst>
                                          <p:attrName>ppt_w</p:attrName>
                                        </p:attrNameLst>
                                      </p:cBhvr>
                                      <p:tavLst>
                                        <p:tav tm="0">
                                          <p:val>
                                            <p:fltVal val="0"/>
                                          </p:val>
                                        </p:tav>
                                        <p:tav tm="100000">
                                          <p:val>
                                            <p:strVal val="#ppt_w"/>
                                          </p:val>
                                        </p:tav>
                                      </p:tavLst>
                                    </p:anim>
                                    <p:anim calcmode="lin" valueType="num">
                                      <p:cBhvr>
                                        <p:cTn id="79" dur="500" fill="hold"/>
                                        <p:tgtEl>
                                          <p:spTgt spid="133"/>
                                        </p:tgtEl>
                                        <p:attrNameLst>
                                          <p:attrName>ppt_h</p:attrName>
                                        </p:attrNameLst>
                                      </p:cBhvr>
                                      <p:tavLst>
                                        <p:tav tm="0">
                                          <p:val>
                                            <p:fltVal val="0"/>
                                          </p:val>
                                        </p:tav>
                                        <p:tav tm="100000">
                                          <p:val>
                                            <p:strVal val="#ppt_h"/>
                                          </p:val>
                                        </p:tav>
                                      </p:tavLst>
                                    </p:anim>
                                    <p:animEffect transition="in" filter="fade">
                                      <p:cBhvr>
                                        <p:cTn id="80" dur="500"/>
                                        <p:tgtEl>
                                          <p:spTgt spid="133"/>
                                        </p:tgtEl>
                                      </p:cBhvr>
                                    </p:animEffect>
                                  </p:childTnLst>
                                </p:cTn>
                              </p:par>
                            </p:childTnLst>
                          </p:cTn>
                        </p:par>
                        <p:par>
                          <p:cTn id="81" fill="hold">
                            <p:stCondLst>
                              <p:cond delay="3500"/>
                            </p:stCondLst>
                            <p:childTnLst>
                              <p:par>
                                <p:cTn id="82" presetID="53" presetClass="entr" presetSubtype="0" fill="hold" grpId="0" nodeType="afterEffect">
                                  <p:stCondLst>
                                    <p:cond delay="0"/>
                                  </p:stCondLst>
                                  <p:childTnLst>
                                    <p:set>
                                      <p:cBhvr>
                                        <p:cTn id="83" dur="1" fill="hold">
                                          <p:stCondLst>
                                            <p:cond delay="0"/>
                                          </p:stCondLst>
                                        </p:cTn>
                                        <p:tgtEl>
                                          <p:spTgt spid="123"/>
                                        </p:tgtEl>
                                        <p:attrNameLst>
                                          <p:attrName>style.visibility</p:attrName>
                                        </p:attrNameLst>
                                      </p:cBhvr>
                                      <p:to>
                                        <p:strVal val="visible"/>
                                      </p:to>
                                    </p:set>
                                    <p:anim calcmode="lin" valueType="num">
                                      <p:cBhvr>
                                        <p:cTn id="84" dur="500" fill="hold"/>
                                        <p:tgtEl>
                                          <p:spTgt spid="123"/>
                                        </p:tgtEl>
                                        <p:attrNameLst>
                                          <p:attrName>ppt_w</p:attrName>
                                        </p:attrNameLst>
                                      </p:cBhvr>
                                      <p:tavLst>
                                        <p:tav tm="0">
                                          <p:val>
                                            <p:fltVal val="0"/>
                                          </p:val>
                                        </p:tav>
                                        <p:tav tm="100000">
                                          <p:val>
                                            <p:strVal val="#ppt_w"/>
                                          </p:val>
                                        </p:tav>
                                      </p:tavLst>
                                    </p:anim>
                                    <p:anim calcmode="lin" valueType="num">
                                      <p:cBhvr>
                                        <p:cTn id="85" dur="500" fill="hold"/>
                                        <p:tgtEl>
                                          <p:spTgt spid="123"/>
                                        </p:tgtEl>
                                        <p:attrNameLst>
                                          <p:attrName>ppt_h</p:attrName>
                                        </p:attrNameLst>
                                      </p:cBhvr>
                                      <p:tavLst>
                                        <p:tav tm="0">
                                          <p:val>
                                            <p:fltVal val="0"/>
                                          </p:val>
                                        </p:tav>
                                        <p:tav tm="100000">
                                          <p:val>
                                            <p:strVal val="#ppt_h"/>
                                          </p:val>
                                        </p:tav>
                                      </p:tavLst>
                                    </p:anim>
                                    <p:animEffect transition="in" filter="fade">
                                      <p:cBhvr>
                                        <p:cTn id="86" dur="500"/>
                                        <p:tgtEl>
                                          <p:spTgt spid="123"/>
                                        </p:tgtEl>
                                      </p:cBhvr>
                                    </p:animEffect>
                                  </p:childTnLst>
                                </p:cTn>
                              </p:par>
                              <p:par>
                                <p:cTn id="87" presetID="53" presetClass="entr" presetSubtype="0" fill="hold" grpId="0" nodeType="withEffect">
                                  <p:stCondLst>
                                    <p:cond delay="0"/>
                                  </p:stCondLst>
                                  <p:childTnLst>
                                    <p:set>
                                      <p:cBhvr>
                                        <p:cTn id="88" dur="1" fill="hold">
                                          <p:stCondLst>
                                            <p:cond delay="0"/>
                                          </p:stCondLst>
                                        </p:cTn>
                                        <p:tgtEl>
                                          <p:spTgt spid="134"/>
                                        </p:tgtEl>
                                        <p:attrNameLst>
                                          <p:attrName>style.visibility</p:attrName>
                                        </p:attrNameLst>
                                      </p:cBhvr>
                                      <p:to>
                                        <p:strVal val="visible"/>
                                      </p:to>
                                    </p:set>
                                    <p:anim calcmode="lin" valueType="num">
                                      <p:cBhvr>
                                        <p:cTn id="89" dur="500" fill="hold"/>
                                        <p:tgtEl>
                                          <p:spTgt spid="134"/>
                                        </p:tgtEl>
                                        <p:attrNameLst>
                                          <p:attrName>ppt_w</p:attrName>
                                        </p:attrNameLst>
                                      </p:cBhvr>
                                      <p:tavLst>
                                        <p:tav tm="0">
                                          <p:val>
                                            <p:fltVal val="0"/>
                                          </p:val>
                                        </p:tav>
                                        <p:tav tm="100000">
                                          <p:val>
                                            <p:strVal val="#ppt_w"/>
                                          </p:val>
                                        </p:tav>
                                      </p:tavLst>
                                    </p:anim>
                                    <p:anim calcmode="lin" valueType="num">
                                      <p:cBhvr>
                                        <p:cTn id="90" dur="500" fill="hold"/>
                                        <p:tgtEl>
                                          <p:spTgt spid="134"/>
                                        </p:tgtEl>
                                        <p:attrNameLst>
                                          <p:attrName>ppt_h</p:attrName>
                                        </p:attrNameLst>
                                      </p:cBhvr>
                                      <p:tavLst>
                                        <p:tav tm="0">
                                          <p:val>
                                            <p:fltVal val="0"/>
                                          </p:val>
                                        </p:tav>
                                        <p:tav tm="100000">
                                          <p:val>
                                            <p:strVal val="#ppt_h"/>
                                          </p:val>
                                        </p:tav>
                                      </p:tavLst>
                                    </p:anim>
                                    <p:animEffect transition="in" filter="fade">
                                      <p:cBhvr>
                                        <p:cTn id="91" dur="500"/>
                                        <p:tgtEl>
                                          <p:spTgt spid="134"/>
                                        </p:tgtEl>
                                      </p:cBhvr>
                                    </p:animEffect>
                                  </p:childTnLst>
                                </p:cTn>
                              </p:par>
                            </p:childTnLst>
                          </p:cTn>
                        </p:par>
                        <p:par>
                          <p:cTn id="92" fill="hold">
                            <p:stCondLst>
                              <p:cond delay="4000"/>
                            </p:stCondLst>
                            <p:childTnLst>
                              <p:par>
                                <p:cTn id="93" presetID="53" presetClass="entr" presetSubtype="0" fill="hold" grpId="0" nodeType="afterEffect">
                                  <p:stCondLst>
                                    <p:cond delay="0"/>
                                  </p:stCondLst>
                                  <p:childTnLst>
                                    <p:set>
                                      <p:cBhvr>
                                        <p:cTn id="94" dur="1" fill="hold">
                                          <p:stCondLst>
                                            <p:cond delay="0"/>
                                          </p:stCondLst>
                                        </p:cTn>
                                        <p:tgtEl>
                                          <p:spTgt spid="124"/>
                                        </p:tgtEl>
                                        <p:attrNameLst>
                                          <p:attrName>style.visibility</p:attrName>
                                        </p:attrNameLst>
                                      </p:cBhvr>
                                      <p:to>
                                        <p:strVal val="visible"/>
                                      </p:to>
                                    </p:set>
                                    <p:anim calcmode="lin" valueType="num">
                                      <p:cBhvr>
                                        <p:cTn id="95" dur="500" fill="hold"/>
                                        <p:tgtEl>
                                          <p:spTgt spid="124"/>
                                        </p:tgtEl>
                                        <p:attrNameLst>
                                          <p:attrName>ppt_w</p:attrName>
                                        </p:attrNameLst>
                                      </p:cBhvr>
                                      <p:tavLst>
                                        <p:tav tm="0">
                                          <p:val>
                                            <p:fltVal val="0"/>
                                          </p:val>
                                        </p:tav>
                                        <p:tav tm="100000">
                                          <p:val>
                                            <p:strVal val="#ppt_w"/>
                                          </p:val>
                                        </p:tav>
                                      </p:tavLst>
                                    </p:anim>
                                    <p:anim calcmode="lin" valueType="num">
                                      <p:cBhvr>
                                        <p:cTn id="96" dur="500" fill="hold"/>
                                        <p:tgtEl>
                                          <p:spTgt spid="124"/>
                                        </p:tgtEl>
                                        <p:attrNameLst>
                                          <p:attrName>ppt_h</p:attrName>
                                        </p:attrNameLst>
                                      </p:cBhvr>
                                      <p:tavLst>
                                        <p:tav tm="0">
                                          <p:val>
                                            <p:fltVal val="0"/>
                                          </p:val>
                                        </p:tav>
                                        <p:tav tm="100000">
                                          <p:val>
                                            <p:strVal val="#ppt_h"/>
                                          </p:val>
                                        </p:tav>
                                      </p:tavLst>
                                    </p:anim>
                                    <p:animEffect transition="in" filter="fade">
                                      <p:cBhvr>
                                        <p:cTn id="97" dur="500"/>
                                        <p:tgtEl>
                                          <p:spTgt spid="124"/>
                                        </p:tgtEl>
                                      </p:cBhvr>
                                    </p:animEffect>
                                  </p:childTnLst>
                                </p:cTn>
                              </p:par>
                              <p:par>
                                <p:cTn id="98" presetID="53" presetClass="entr" presetSubtype="0" fill="hold" grpId="0" nodeType="withEffect">
                                  <p:stCondLst>
                                    <p:cond delay="0"/>
                                  </p:stCondLst>
                                  <p:childTnLst>
                                    <p:set>
                                      <p:cBhvr>
                                        <p:cTn id="99" dur="1" fill="hold">
                                          <p:stCondLst>
                                            <p:cond delay="0"/>
                                          </p:stCondLst>
                                        </p:cTn>
                                        <p:tgtEl>
                                          <p:spTgt spid="135"/>
                                        </p:tgtEl>
                                        <p:attrNameLst>
                                          <p:attrName>style.visibility</p:attrName>
                                        </p:attrNameLst>
                                      </p:cBhvr>
                                      <p:to>
                                        <p:strVal val="visible"/>
                                      </p:to>
                                    </p:set>
                                    <p:anim calcmode="lin" valueType="num">
                                      <p:cBhvr>
                                        <p:cTn id="100" dur="500" fill="hold"/>
                                        <p:tgtEl>
                                          <p:spTgt spid="135"/>
                                        </p:tgtEl>
                                        <p:attrNameLst>
                                          <p:attrName>ppt_w</p:attrName>
                                        </p:attrNameLst>
                                      </p:cBhvr>
                                      <p:tavLst>
                                        <p:tav tm="0">
                                          <p:val>
                                            <p:fltVal val="0"/>
                                          </p:val>
                                        </p:tav>
                                        <p:tav tm="100000">
                                          <p:val>
                                            <p:strVal val="#ppt_w"/>
                                          </p:val>
                                        </p:tav>
                                      </p:tavLst>
                                    </p:anim>
                                    <p:anim calcmode="lin" valueType="num">
                                      <p:cBhvr>
                                        <p:cTn id="101" dur="500" fill="hold"/>
                                        <p:tgtEl>
                                          <p:spTgt spid="135"/>
                                        </p:tgtEl>
                                        <p:attrNameLst>
                                          <p:attrName>ppt_h</p:attrName>
                                        </p:attrNameLst>
                                      </p:cBhvr>
                                      <p:tavLst>
                                        <p:tav tm="0">
                                          <p:val>
                                            <p:fltVal val="0"/>
                                          </p:val>
                                        </p:tav>
                                        <p:tav tm="100000">
                                          <p:val>
                                            <p:strVal val="#ppt_h"/>
                                          </p:val>
                                        </p:tav>
                                      </p:tavLst>
                                    </p:anim>
                                    <p:animEffect transition="in" filter="fade">
                                      <p:cBhvr>
                                        <p:cTn id="102" dur="500"/>
                                        <p:tgtEl>
                                          <p:spTgt spid="135"/>
                                        </p:tgtEl>
                                      </p:cBhvr>
                                    </p:animEffect>
                                  </p:childTnLst>
                                </p:cTn>
                              </p:par>
                            </p:childTnLst>
                          </p:cTn>
                        </p:par>
                        <p:par>
                          <p:cTn id="103" fill="hold">
                            <p:stCondLst>
                              <p:cond delay="4500"/>
                            </p:stCondLst>
                            <p:childTnLst>
                              <p:par>
                                <p:cTn id="104" presetID="53" presetClass="entr" presetSubtype="0" fill="hold" grpId="0" nodeType="afterEffect">
                                  <p:stCondLst>
                                    <p:cond delay="0"/>
                                  </p:stCondLst>
                                  <p:childTnLst>
                                    <p:set>
                                      <p:cBhvr>
                                        <p:cTn id="105" dur="1" fill="hold">
                                          <p:stCondLst>
                                            <p:cond delay="0"/>
                                          </p:stCondLst>
                                        </p:cTn>
                                        <p:tgtEl>
                                          <p:spTgt spid="114"/>
                                        </p:tgtEl>
                                        <p:attrNameLst>
                                          <p:attrName>style.visibility</p:attrName>
                                        </p:attrNameLst>
                                      </p:cBhvr>
                                      <p:to>
                                        <p:strVal val="visible"/>
                                      </p:to>
                                    </p:set>
                                    <p:anim calcmode="lin" valueType="num">
                                      <p:cBhvr>
                                        <p:cTn id="106" dur="500" fill="hold"/>
                                        <p:tgtEl>
                                          <p:spTgt spid="114"/>
                                        </p:tgtEl>
                                        <p:attrNameLst>
                                          <p:attrName>ppt_w</p:attrName>
                                        </p:attrNameLst>
                                      </p:cBhvr>
                                      <p:tavLst>
                                        <p:tav tm="0">
                                          <p:val>
                                            <p:fltVal val="0"/>
                                          </p:val>
                                        </p:tav>
                                        <p:tav tm="100000">
                                          <p:val>
                                            <p:strVal val="#ppt_w"/>
                                          </p:val>
                                        </p:tav>
                                      </p:tavLst>
                                    </p:anim>
                                    <p:anim calcmode="lin" valueType="num">
                                      <p:cBhvr>
                                        <p:cTn id="107" dur="500" fill="hold"/>
                                        <p:tgtEl>
                                          <p:spTgt spid="114"/>
                                        </p:tgtEl>
                                        <p:attrNameLst>
                                          <p:attrName>ppt_h</p:attrName>
                                        </p:attrNameLst>
                                      </p:cBhvr>
                                      <p:tavLst>
                                        <p:tav tm="0">
                                          <p:val>
                                            <p:fltVal val="0"/>
                                          </p:val>
                                        </p:tav>
                                        <p:tav tm="100000">
                                          <p:val>
                                            <p:strVal val="#ppt_h"/>
                                          </p:val>
                                        </p:tav>
                                      </p:tavLst>
                                    </p:anim>
                                    <p:animEffect transition="in" filter="fade">
                                      <p:cBhvr>
                                        <p:cTn id="108" dur="500"/>
                                        <p:tgtEl>
                                          <p:spTgt spid="114"/>
                                        </p:tgtEl>
                                      </p:cBhvr>
                                    </p:animEffect>
                                  </p:childTnLst>
                                </p:cTn>
                              </p:par>
                              <p:par>
                                <p:cTn id="109" presetID="53" presetClass="entr" presetSubtype="0" fill="hold" grpId="0" nodeType="withEffect">
                                  <p:stCondLst>
                                    <p:cond delay="0"/>
                                  </p:stCondLst>
                                  <p:childTnLst>
                                    <p:set>
                                      <p:cBhvr>
                                        <p:cTn id="110" dur="1" fill="hold">
                                          <p:stCondLst>
                                            <p:cond delay="0"/>
                                          </p:stCondLst>
                                        </p:cTn>
                                        <p:tgtEl>
                                          <p:spTgt spid="145"/>
                                        </p:tgtEl>
                                        <p:attrNameLst>
                                          <p:attrName>style.visibility</p:attrName>
                                        </p:attrNameLst>
                                      </p:cBhvr>
                                      <p:to>
                                        <p:strVal val="visible"/>
                                      </p:to>
                                    </p:set>
                                    <p:anim calcmode="lin" valueType="num">
                                      <p:cBhvr>
                                        <p:cTn id="111" dur="500" fill="hold"/>
                                        <p:tgtEl>
                                          <p:spTgt spid="145"/>
                                        </p:tgtEl>
                                        <p:attrNameLst>
                                          <p:attrName>ppt_w</p:attrName>
                                        </p:attrNameLst>
                                      </p:cBhvr>
                                      <p:tavLst>
                                        <p:tav tm="0">
                                          <p:val>
                                            <p:fltVal val="0"/>
                                          </p:val>
                                        </p:tav>
                                        <p:tav tm="100000">
                                          <p:val>
                                            <p:strVal val="#ppt_w"/>
                                          </p:val>
                                        </p:tav>
                                      </p:tavLst>
                                    </p:anim>
                                    <p:anim calcmode="lin" valueType="num">
                                      <p:cBhvr>
                                        <p:cTn id="112" dur="500" fill="hold"/>
                                        <p:tgtEl>
                                          <p:spTgt spid="145"/>
                                        </p:tgtEl>
                                        <p:attrNameLst>
                                          <p:attrName>ppt_h</p:attrName>
                                        </p:attrNameLst>
                                      </p:cBhvr>
                                      <p:tavLst>
                                        <p:tav tm="0">
                                          <p:val>
                                            <p:fltVal val="0"/>
                                          </p:val>
                                        </p:tav>
                                        <p:tav tm="100000">
                                          <p:val>
                                            <p:strVal val="#ppt_h"/>
                                          </p:val>
                                        </p:tav>
                                      </p:tavLst>
                                    </p:anim>
                                    <p:animEffect transition="in" filter="fade">
                                      <p:cBhvr>
                                        <p:cTn id="113" dur="500"/>
                                        <p:tgtEl>
                                          <p:spTgt spid="1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4" grpId="0"/>
      <p:bldP spid="116" grpId="0"/>
      <p:bldP spid="117" grpId="0"/>
      <p:bldP spid="118" grpId="0"/>
      <p:bldP spid="119" grpId="0"/>
      <p:bldP spid="120" grpId="0"/>
      <p:bldP spid="121" grpId="0"/>
      <p:bldP spid="122" grpId="0"/>
      <p:bldP spid="123" grpId="0"/>
      <p:bldP spid="124" grpId="0"/>
      <p:bldP spid="127" grpId="0" animBg="1"/>
      <p:bldP spid="128" grpId="0" animBg="1"/>
      <p:bldP spid="129" grpId="0" animBg="1"/>
      <p:bldP spid="130" grpId="0" animBg="1"/>
      <p:bldP spid="131" grpId="0" animBg="1"/>
      <p:bldP spid="132" grpId="0" animBg="1"/>
      <p:bldP spid="133" grpId="0" animBg="1"/>
      <p:bldP spid="134" grpId="0" animBg="1"/>
      <p:bldP spid="135" grpId="0" animBg="1"/>
      <p:bldP spid="145" grpId="0" animBg="1"/>
    </p:bld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3" cstate="print"/>
          <a:srcRect l="487" t="955" r="880" b="1738"/>
          <a:stretch>
            <a:fillRect/>
          </a:stretch>
        </p:blipFill>
        <p:spPr bwMode="auto">
          <a:xfrm>
            <a:off x="3429000" y="1755648"/>
            <a:ext cx="5063319" cy="3630304"/>
          </a:xfrm>
          <a:prstGeom prst="rect">
            <a:avLst/>
          </a:prstGeom>
          <a:ln>
            <a:noFill/>
          </a:ln>
          <a:effectLst>
            <a:outerShdw blurRad="190500" algn="tl" rotWithShape="0">
              <a:srgbClr val="000000">
                <a:alpha val="70000"/>
              </a:srgbClr>
            </a:outerShdw>
          </a:effectLst>
        </p:spPr>
      </p:pic>
      <p:sp>
        <p:nvSpPr>
          <p:cNvPr id="22" name="Action Button: Home 21">
            <a:hlinkClick r:id="" action="ppaction://hlinkshowjump?jump=firstslide" highlightClick="1"/>
          </p:cNvPr>
          <p:cNvSpPr/>
          <p:nvPr/>
        </p:nvSpPr>
        <p:spPr>
          <a:xfrm>
            <a:off x="8547717" y="6400800"/>
            <a:ext cx="574675" cy="457200"/>
          </a:xfrm>
          <a:prstGeom prst="actionButtonHome">
            <a:avLst/>
          </a:prstGeom>
          <a:gradFill flip="none" rotWithShape="1">
            <a:gsLst>
              <a:gs pos="0">
                <a:srgbClr val="FFEFD1"/>
              </a:gs>
              <a:gs pos="64999">
                <a:srgbClr val="F0EBD5"/>
              </a:gs>
              <a:gs pos="100000">
                <a:srgbClr val="D1C39F"/>
              </a:gs>
            </a:gsLst>
            <a:lin ang="5400000" scaled="1"/>
            <a:tileRect/>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23" name="Action Button: Beginning 22">
            <a:hlinkClick r:id="rId4" action="ppaction://hlinksldjump" highlightClick="1"/>
          </p:cNvPr>
          <p:cNvSpPr/>
          <p:nvPr/>
        </p:nvSpPr>
        <p:spPr>
          <a:xfrm>
            <a:off x="8080992" y="6400800"/>
            <a:ext cx="457200" cy="457200"/>
          </a:xfrm>
          <a:prstGeom prst="actionButtonBeginning">
            <a:avLst/>
          </a:prstGeom>
          <a:gradFill>
            <a:gsLst>
              <a:gs pos="0">
                <a:srgbClr val="FFEFD1"/>
              </a:gs>
              <a:gs pos="64999">
                <a:srgbClr val="F0EBD5"/>
              </a:gs>
              <a:gs pos="100000">
                <a:srgbClr val="D1C39F"/>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33" name="Action Button: Custom 32">
            <a:hlinkClick r:id="rId5" action="ppaction://hlinksldjump" highlightClick="1"/>
          </p:cNvPr>
          <p:cNvSpPr/>
          <p:nvPr/>
        </p:nvSpPr>
        <p:spPr>
          <a:xfrm>
            <a:off x="5486400" y="6279380"/>
            <a:ext cx="2529840" cy="548640"/>
          </a:xfrm>
          <a:prstGeom prst="actionButtonBlank">
            <a:avLst/>
          </a:prstGeom>
          <a:solidFill>
            <a:srgbClr val="C00000"/>
          </a:solidFill>
          <a:ln>
            <a:no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latin typeface="Trebuchet MS" pitchFamily="34" charset="0"/>
              </a:rPr>
              <a:t>Touch here to see the tide and salinity together</a:t>
            </a:r>
            <a:endParaRPr lang="en-US" sz="1600" dirty="0">
              <a:latin typeface="Trebuchet MS" pitchFamily="34" charset="0"/>
            </a:endParaRPr>
          </a:p>
        </p:txBody>
      </p:sp>
      <p:sp>
        <p:nvSpPr>
          <p:cNvPr id="24" name="Rectangle 23"/>
          <p:cNvSpPr/>
          <p:nvPr/>
        </p:nvSpPr>
        <p:spPr>
          <a:xfrm>
            <a:off x="0" y="0"/>
            <a:ext cx="9144000" cy="838200"/>
          </a:xfrm>
          <a:prstGeom prst="rect">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r>
              <a:rPr lang="en-US" sz="4400" dirty="0" smtClean="0">
                <a:latin typeface="Trebuchet MS" pitchFamily="34" charset="0"/>
              </a:rPr>
              <a:t>How To Read LOBO Data</a:t>
            </a:r>
            <a:endParaRPr lang="en-US" sz="4400" dirty="0">
              <a:latin typeface="Trebuchet MS" pitchFamily="34" charset="0"/>
            </a:endParaRPr>
          </a:p>
        </p:txBody>
      </p:sp>
      <p:sp>
        <p:nvSpPr>
          <p:cNvPr id="39" name="Flowchart: Delay 38"/>
          <p:cNvSpPr/>
          <p:nvPr/>
        </p:nvSpPr>
        <p:spPr>
          <a:xfrm>
            <a:off x="0" y="0"/>
            <a:ext cx="1752600" cy="6858000"/>
          </a:xfrm>
          <a:prstGeom prst="flowChartDelay">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40" name="TextBox 39">
            <a:hlinkClick r:id="rId6" action="ppaction://hlinksldjump"/>
          </p:cNvPr>
          <p:cNvSpPr txBox="1"/>
          <p:nvPr/>
        </p:nvSpPr>
        <p:spPr>
          <a:xfrm>
            <a:off x="0" y="609600"/>
            <a:ext cx="1371600" cy="8382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Build </a:t>
            </a:r>
            <a:r>
              <a:rPr lang="en-US" sz="1600" dirty="0" smtClean="0">
                <a:solidFill>
                  <a:schemeClr val="accent1">
                    <a:lumMod val="75000"/>
                  </a:schemeClr>
                </a:solidFill>
                <a:latin typeface="Trebuchet MS" pitchFamily="34" charset="0"/>
                <a:cs typeface="+mn-cs"/>
              </a:rPr>
              <a:t>A </a:t>
            </a:r>
            <a:r>
              <a:rPr lang="en-US" sz="1600" dirty="0">
                <a:solidFill>
                  <a:schemeClr val="accent1">
                    <a:lumMod val="75000"/>
                  </a:schemeClr>
                </a:solidFill>
                <a:latin typeface="Trebuchet MS" pitchFamily="34" charset="0"/>
                <a:cs typeface="+mn-cs"/>
              </a:rPr>
              <a:t>G</a:t>
            </a:r>
            <a:r>
              <a:rPr lang="en-US" sz="1600" dirty="0" smtClean="0">
                <a:solidFill>
                  <a:schemeClr val="accent1">
                    <a:lumMod val="75000"/>
                  </a:schemeClr>
                </a:solidFill>
                <a:latin typeface="Trebuchet MS" pitchFamily="34" charset="0"/>
                <a:cs typeface="+mn-cs"/>
              </a:rPr>
              <a:t>raph </a:t>
            </a:r>
            <a:endParaRPr lang="en-US" sz="1600" dirty="0">
              <a:solidFill>
                <a:schemeClr val="accent1">
                  <a:lumMod val="75000"/>
                </a:schemeClr>
              </a:solidFill>
              <a:latin typeface="Trebuchet MS" pitchFamily="34" charset="0"/>
              <a:cs typeface="+mn-cs"/>
            </a:endParaRP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1)</a:t>
            </a:r>
            <a:endParaRPr lang="en-US" sz="1600" dirty="0">
              <a:solidFill>
                <a:schemeClr val="accent1">
                  <a:lumMod val="75000"/>
                </a:schemeClr>
              </a:solidFill>
              <a:latin typeface="Trebuchet MS" pitchFamily="34" charset="0"/>
              <a:cs typeface="+mn-cs"/>
            </a:endParaRPr>
          </a:p>
        </p:txBody>
      </p:sp>
      <p:sp>
        <p:nvSpPr>
          <p:cNvPr id="42" name="TextBox 41">
            <a:hlinkClick r:id="rId7" action="ppaction://hlinksldjump"/>
          </p:cNvPr>
          <p:cNvSpPr txBox="1"/>
          <p:nvPr/>
        </p:nvSpPr>
        <p:spPr>
          <a:xfrm>
            <a:off x="0" y="2743200"/>
            <a:ext cx="1554480" cy="1066800"/>
          </a:xfrm>
          <a:prstGeom prst="roundRect">
            <a:avLst/>
          </a:prstGeom>
          <a:solidFill>
            <a:schemeClr val="accent5">
              <a:lumMod val="40000"/>
              <a:lumOff val="60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Read LOBO Graphs </a:t>
            </a:r>
            <a:r>
              <a:rPr lang="en-US" sz="1600" dirty="0" smtClean="0">
                <a:solidFill>
                  <a:schemeClr val="accent1">
                    <a:lumMod val="75000"/>
                  </a:schemeClr>
                </a:solidFill>
                <a:latin typeface="Trebuchet MS" pitchFamily="34" charset="0"/>
                <a:cs typeface="+mn-cs"/>
              </a:rPr>
              <a:t>   (Level 3)</a:t>
            </a:r>
            <a:endParaRPr lang="en-US" sz="1600" dirty="0">
              <a:solidFill>
                <a:schemeClr val="accent1">
                  <a:lumMod val="75000"/>
                </a:schemeClr>
              </a:solidFill>
              <a:latin typeface="Trebuchet MS" pitchFamily="34" charset="0"/>
              <a:cs typeface="+mn-cs"/>
            </a:endParaRPr>
          </a:p>
        </p:txBody>
      </p:sp>
      <p:sp>
        <p:nvSpPr>
          <p:cNvPr id="43" name="TextBox 42">
            <a:hlinkClick r:id="rId8" action="ppaction://hlinksldjump"/>
          </p:cNvPr>
          <p:cNvSpPr txBox="1"/>
          <p:nvPr/>
        </p:nvSpPr>
        <p:spPr>
          <a:xfrm>
            <a:off x="0" y="3953470"/>
            <a:ext cx="1447800" cy="99953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LOBO Data Match-up</a:t>
            </a:r>
            <a:endParaRPr lang="en-US" sz="1600" dirty="0">
              <a:solidFill>
                <a:schemeClr val="accent1">
                  <a:lumMod val="75000"/>
                </a:schemeClr>
              </a:solidFill>
              <a:latin typeface="Trebuchet MS" pitchFamily="34" charset="0"/>
              <a:cs typeface="+mn-cs"/>
            </a:endParaRP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4)</a:t>
            </a:r>
            <a:endParaRPr lang="en-US" sz="1600" dirty="0">
              <a:solidFill>
                <a:schemeClr val="accent1">
                  <a:lumMod val="75000"/>
                </a:schemeClr>
              </a:solidFill>
              <a:latin typeface="Trebuchet MS" pitchFamily="34" charset="0"/>
              <a:cs typeface="+mn-cs"/>
            </a:endParaRPr>
          </a:p>
        </p:txBody>
      </p:sp>
      <p:sp>
        <p:nvSpPr>
          <p:cNvPr id="44" name="TextBox 43">
            <a:hlinkClick r:id="rId9" action="ppaction://hlinksldjump"/>
          </p:cNvPr>
          <p:cNvSpPr txBox="1"/>
          <p:nvPr/>
        </p:nvSpPr>
        <p:spPr>
          <a:xfrm>
            <a:off x="0" y="5105400"/>
            <a:ext cx="1371600" cy="11430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Test Your LOBO Abilities</a:t>
            </a: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5)</a:t>
            </a:r>
            <a:endParaRPr lang="en-US" sz="1600" dirty="0">
              <a:solidFill>
                <a:schemeClr val="accent1">
                  <a:lumMod val="75000"/>
                </a:schemeClr>
              </a:solidFill>
              <a:latin typeface="Trebuchet MS" pitchFamily="34" charset="0"/>
              <a:cs typeface="+mn-cs"/>
            </a:endParaRPr>
          </a:p>
        </p:txBody>
      </p:sp>
      <p:sp>
        <p:nvSpPr>
          <p:cNvPr id="45" name="TextBox 44">
            <a:hlinkClick r:id="rId10" action="ppaction://hlinksldjump"/>
          </p:cNvPr>
          <p:cNvSpPr txBox="1"/>
          <p:nvPr/>
        </p:nvSpPr>
        <p:spPr>
          <a:xfrm>
            <a:off x="0" y="1600200"/>
            <a:ext cx="1447800" cy="9906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Interpret Graphs</a:t>
            </a: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2)</a:t>
            </a:r>
            <a:endParaRPr lang="en-US" sz="1600" dirty="0">
              <a:solidFill>
                <a:schemeClr val="accent1">
                  <a:lumMod val="75000"/>
                </a:schemeClr>
              </a:solidFill>
              <a:latin typeface="Trebuchet MS" pitchFamily="34" charset="0"/>
              <a:cs typeface="+mn-cs"/>
            </a:endParaRPr>
          </a:p>
        </p:txBody>
      </p:sp>
      <p:sp>
        <p:nvSpPr>
          <p:cNvPr id="46" name="TextBox 45">
            <a:hlinkClick r:id="rId11" action="ppaction://hlinksldjump"/>
          </p:cNvPr>
          <p:cNvSpPr txBox="1"/>
          <p:nvPr/>
        </p:nvSpPr>
        <p:spPr>
          <a:xfrm>
            <a:off x="0" y="6324600"/>
            <a:ext cx="914400" cy="5334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More info</a:t>
            </a:r>
            <a:endParaRPr lang="en-US" sz="1600" dirty="0">
              <a:solidFill>
                <a:schemeClr val="accent1">
                  <a:lumMod val="75000"/>
                </a:schemeClr>
              </a:solidFill>
              <a:latin typeface="Trebuchet MS" pitchFamily="34" charset="0"/>
              <a:cs typeface="+mn-cs"/>
            </a:endParaRPr>
          </a:p>
        </p:txBody>
      </p:sp>
      <p:sp>
        <p:nvSpPr>
          <p:cNvPr id="89" name="Rectangle 88"/>
          <p:cNvSpPr/>
          <p:nvPr/>
        </p:nvSpPr>
        <p:spPr>
          <a:xfrm>
            <a:off x="4453760" y="2800290"/>
            <a:ext cx="228600" cy="334944"/>
          </a:xfrm>
          <a:prstGeom prst="rect">
            <a:avLst/>
          </a:prstGeom>
          <a:solidFill>
            <a:schemeClr val="bg1">
              <a:alpha val="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0" name="Rectangle 89"/>
          <p:cNvSpPr/>
          <p:nvPr/>
        </p:nvSpPr>
        <p:spPr>
          <a:xfrm>
            <a:off x="4834760" y="2724090"/>
            <a:ext cx="304800" cy="457200"/>
          </a:xfrm>
          <a:prstGeom prst="rect">
            <a:avLst/>
          </a:prstGeom>
          <a:solidFill>
            <a:schemeClr val="bg1">
              <a:alpha val="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1" name="Rectangle 90"/>
          <p:cNvSpPr/>
          <p:nvPr/>
        </p:nvSpPr>
        <p:spPr>
          <a:xfrm>
            <a:off x="5338016" y="2826250"/>
            <a:ext cx="228600" cy="228600"/>
          </a:xfrm>
          <a:prstGeom prst="rect">
            <a:avLst/>
          </a:prstGeom>
          <a:solidFill>
            <a:schemeClr val="bg1">
              <a:alpha val="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2" name="Rectangle 91"/>
          <p:cNvSpPr/>
          <p:nvPr/>
        </p:nvSpPr>
        <p:spPr>
          <a:xfrm>
            <a:off x="5749160" y="2724090"/>
            <a:ext cx="185057" cy="533400"/>
          </a:xfrm>
          <a:prstGeom prst="rect">
            <a:avLst/>
          </a:prstGeom>
          <a:solidFill>
            <a:schemeClr val="bg1">
              <a:alpha val="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3" name="Rectangle 92"/>
          <p:cNvSpPr/>
          <p:nvPr/>
        </p:nvSpPr>
        <p:spPr>
          <a:xfrm>
            <a:off x="6217416" y="2724090"/>
            <a:ext cx="228600" cy="304800"/>
          </a:xfrm>
          <a:prstGeom prst="rect">
            <a:avLst/>
          </a:prstGeom>
          <a:solidFill>
            <a:schemeClr val="bg1">
              <a:alpha val="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4" name="Rectangle 93"/>
          <p:cNvSpPr/>
          <p:nvPr/>
        </p:nvSpPr>
        <p:spPr>
          <a:xfrm>
            <a:off x="6522216" y="2724090"/>
            <a:ext cx="228600" cy="304800"/>
          </a:xfrm>
          <a:prstGeom prst="rect">
            <a:avLst/>
          </a:prstGeom>
          <a:solidFill>
            <a:schemeClr val="bg1">
              <a:alpha val="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5" name="Rectangle 94"/>
          <p:cNvSpPr/>
          <p:nvPr/>
        </p:nvSpPr>
        <p:spPr>
          <a:xfrm>
            <a:off x="6934200" y="2800290"/>
            <a:ext cx="228600" cy="228600"/>
          </a:xfrm>
          <a:prstGeom prst="rect">
            <a:avLst/>
          </a:prstGeom>
          <a:solidFill>
            <a:schemeClr val="bg1">
              <a:alpha val="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6" name="L-Shape 95"/>
          <p:cNvSpPr/>
          <p:nvPr/>
        </p:nvSpPr>
        <p:spPr>
          <a:xfrm rot="10800000">
            <a:off x="7208856" y="2876490"/>
            <a:ext cx="334944" cy="304800"/>
          </a:xfrm>
          <a:prstGeom prst="corner">
            <a:avLst>
              <a:gd name="adj1" fmla="val 45055"/>
              <a:gd name="adj2" fmla="val 89560"/>
            </a:avLst>
          </a:prstGeom>
          <a:solidFill>
            <a:schemeClr val="bg1">
              <a:alpha val="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7" name="Rectangle 96"/>
          <p:cNvSpPr/>
          <p:nvPr/>
        </p:nvSpPr>
        <p:spPr>
          <a:xfrm>
            <a:off x="7772400" y="2876490"/>
            <a:ext cx="228600" cy="228600"/>
          </a:xfrm>
          <a:prstGeom prst="rect">
            <a:avLst/>
          </a:prstGeom>
          <a:solidFill>
            <a:schemeClr val="bg1">
              <a:alpha val="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8" name="Rectangle 97"/>
          <p:cNvSpPr/>
          <p:nvPr/>
        </p:nvSpPr>
        <p:spPr>
          <a:xfrm>
            <a:off x="4453760" y="3409890"/>
            <a:ext cx="228600" cy="304800"/>
          </a:xfrm>
          <a:prstGeom prst="rect">
            <a:avLst/>
          </a:prstGeom>
          <a:solidFill>
            <a:schemeClr val="bg1">
              <a:alpha val="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9" name="Rectangle 98"/>
          <p:cNvSpPr/>
          <p:nvPr/>
        </p:nvSpPr>
        <p:spPr>
          <a:xfrm>
            <a:off x="4606160" y="3133560"/>
            <a:ext cx="228600" cy="276330"/>
          </a:xfrm>
          <a:prstGeom prst="rect">
            <a:avLst/>
          </a:prstGeom>
          <a:solidFill>
            <a:schemeClr val="bg1">
              <a:alpha val="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0" name="Rectangle 99"/>
          <p:cNvSpPr/>
          <p:nvPr/>
        </p:nvSpPr>
        <p:spPr>
          <a:xfrm>
            <a:off x="5018142" y="3409890"/>
            <a:ext cx="426218" cy="533400"/>
          </a:xfrm>
          <a:prstGeom prst="rect">
            <a:avLst/>
          </a:prstGeom>
          <a:solidFill>
            <a:schemeClr val="bg1">
              <a:alpha val="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1" name="L-Shape 100"/>
          <p:cNvSpPr/>
          <p:nvPr/>
        </p:nvSpPr>
        <p:spPr>
          <a:xfrm rot="16200000">
            <a:off x="5439338" y="3023866"/>
            <a:ext cx="370951" cy="248696"/>
          </a:xfrm>
          <a:prstGeom prst="corner">
            <a:avLst>
              <a:gd name="adj1" fmla="val 65684"/>
              <a:gd name="adj2" fmla="val 109721"/>
            </a:avLst>
          </a:prstGeom>
          <a:solidFill>
            <a:schemeClr val="bg1">
              <a:alpha val="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2" name="Rectangle 101"/>
          <p:cNvSpPr/>
          <p:nvPr/>
        </p:nvSpPr>
        <p:spPr>
          <a:xfrm>
            <a:off x="5749160" y="3714690"/>
            <a:ext cx="381000" cy="533400"/>
          </a:xfrm>
          <a:prstGeom prst="rect">
            <a:avLst/>
          </a:prstGeom>
          <a:solidFill>
            <a:schemeClr val="bg1">
              <a:alpha val="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3" name="Rectangle 102"/>
          <p:cNvSpPr/>
          <p:nvPr/>
        </p:nvSpPr>
        <p:spPr>
          <a:xfrm>
            <a:off x="6365632" y="3064898"/>
            <a:ext cx="228600" cy="381000"/>
          </a:xfrm>
          <a:prstGeom prst="rect">
            <a:avLst/>
          </a:prstGeom>
          <a:solidFill>
            <a:schemeClr val="bg1">
              <a:alpha val="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4" name="Rectangle 103"/>
          <p:cNvSpPr/>
          <p:nvPr/>
        </p:nvSpPr>
        <p:spPr>
          <a:xfrm>
            <a:off x="6629400" y="3714690"/>
            <a:ext cx="381000" cy="533400"/>
          </a:xfrm>
          <a:prstGeom prst="rect">
            <a:avLst/>
          </a:prstGeom>
          <a:solidFill>
            <a:schemeClr val="bg1">
              <a:alpha val="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Rectangle 104"/>
          <p:cNvSpPr/>
          <p:nvPr/>
        </p:nvSpPr>
        <p:spPr>
          <a:xfrm>
            <a:off x="7467600" y="3648538"/>
            <a:ext cx="294752" cy="533400"/>
          </a:xfrm>
          <a:prstGeom prst="rect">
            <a:avLst/>
          </a:prstGeom>
          <a:solidFill>
            <a:schemeClr val="bg1">
              <a:alpha val="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6" name="h1"/>
          <p:cNvSpPr txBox="1"/>
          <p:nvPr/>
        </p:nvSpPr>
        <p:spPr>
          <a:xfrm>
            <a:off x="4378378" y="2114490"/>
            <a:ext cx="457200" cy="400110"/>
          </a:xfrm>
          <a:prstGeom prst="rect">
            <a:avLst/>
          </a:prstGeom>
          <a:noFill/>
          <a:ln>
            <a:noFill/>
          </a:ln>
        </p:spPr>
        <p:txBody>
          <a:bodyPr wrap="square" rtlCol="0">
            <a:spAutoFit/>
          </a:bodyPr>
          <a:lstStyle/>
          <a:p>
            <a:r>
              <a:rPr lang="en-US" sz="2000" b="1" dirty="0" smtClean="0">
                <a:solidFill>
                  <a:srgbClr val="00CC00"/>
                </a:solidFill>
                <a:latin typeface="Trebuchet MS" pitchFamily="34" charset="0"/>
              </a:rPr>
              <a:t>1</a:t>
            </a:r>
            <a:endParaRPr lang="en-US" sz="2000" b="1" dirty="0">
              <a:solidFill>
                <a:srgbClr val="00CC00"/>
              </a:solidFill>
              <a:latin typeface="Trebuchet MS" pitchFamily="34" charset="0"/>
            </a:endParaRPr>
          </a:p>
        </p:txBody>
      </p:sp>
      <p:sp>
        <p:nvSpPr>
          <p:cNvPr id="107" name="h2"/>
          <p:cNvSpPr txBox="1"/>
          <p:nvPr/>
        </p:nvSpPr>
        <p:spPr>
          <a:xfrm>
            <a:off x="4811901" y="2127032"/>
            <a:ext cx="457200" cy="400110"/>
          </a:xfrm>
          <a:prstGeom prst="rect">
            <a:avLst/>
          </a:prstGeom>
          <a:noFill/>
          <a:ln>
            <a:noFill/>
          </a:ln>
        </p:spPr>
        <p:txBody>
          <a:bodyPr wrap="square" rtlCol="0">
            <a:spAutoFit/>
          </a:bodyPr>
          <a:lstStyle/>
          <a:p>
            <a:r>
              <a:rPr lang="en-US" sz="2000" b="1" dirty="0" smtClean="0">
                <a:solidFill>
                  <a:srgbClr val="00CC00"/>
                </a:solidFill>
                <a:latin typeface="Trebuchet MS" pitchFamily="34" charset="0"/>
              </a:rPr>
              <a:t>2</a:t>
            </a:r>
            <a:endParaRPr lang="en-US" sz="2000" b="1" dirty="0">
              <a:solidFill>
                <a:srgbClr val="00CC00"/>
              </a:solidFill>
              <a:latin typeface="Trebuchet MS" pitchFamily="34" charset="0"/>
            </a:endParaRPr>
          </a:p>
        </p:txBody>
      </p:sp>
      <p:sp>
        <p:nvSpPr>
          <p:cNvPr id="108" name="h3"/>
          <p:cNvSpPr txBox="1"/>
          <p:nvPr/>
        </p:nvSpPr>
        <p:spPr>
          <a:xfrm>
            <a:off x="5253516" y="2124075"/>
            <a:ext cx="457200" cy="400110"/>
          </a:xfrm>
          <a:prstGeom prst="rect">
            <a:avLst/>
          </a:prstGeom>
          <a:noFill/>
          <a:ln>
            <a:noFill/>
          </a:ln>
        </p:spPr>
        <p:txBody>
          <a:bodyPr wrap="square" rtlCol="0">
            <a:spAutoFit/>
          </a:bodyPr>
          <a:lstStyle/>
          <a:p>
            <a:r>
              <a:rPr lang="en-US" sz="2000" b="1" dirty="0" smtClean="0">
                <a:solidFill>
                  <a:srgbClr val="00CC00"/>
                </a:solidFill>
                <a:latin typeface="Trebuchet MS" pitchFamily="34" charset="0"/>
              </a:rPr>
              <a:t>3</a:t>
            </a:r>
            <a:endParaRPr lang="en-US" sz="2000" b="1" dirty="0">
              <a:solidFill>
                <a:srgbClr val="00CC00"/>
              </a:solidFill>
              <a:latin typeface="Trebuchet MS" pitchFamily="34" charset="0"/>
            </a:endParaRPr>
          </a:p>
        </p:txBody>
      </p:sp>
      <p:sp>
        <p:nvSpPr>
          <p:cNvPr id="109" name="h4"/>
          <p:cNvSpPr txBox="1"/>
          <p:nvPr/>
        </p:nvSpPr>
        <p:spPr>
          <a:xfrm>
            <a:off x="5692247" y="2114490"/>
            <a:ext cx="457200" cy="400110"/>
          </a:xfrm>
          <a:prstGeom prst="rect">
            <a:avLst/>
          </a:prstGeom>
          <a:noFill/>
          <a:ln>
            <a:noFill/>
          </a:ln>
        </p:spPr>
        <p:txBody>
          <a:bodyPr wrap="square" rtlCol="0">
            <a:spAutoFit/>
          </a:bodyPr>
          <a:lstStyle/>
          <a:p>
            <a:r>
              <a:rPr lang="en-US" sz="2000" b="1" dirty="0" smtClean="0">
                <a:solidFill>
                  <a:srgbClr val="00CC00"/>
                </a:solidFill>
                <a:latin typeface="Trebuchet MS" pitchFamily="34" charset="0"/>
              </a:rPr>
              <a:t>4</a:t>
            </a:r>
            <a:endParaRPr lang="en-US" sz="2000" b="1" dirty="0">
              <a:solidFill>
                <a:srgbClr val="00CC00"/>
              </a:solidFill>
              <a:latin typeface="Trebuchet MS" pitchFamily="34" charset="0"/>
            </a:endParaRPr>
          </a:p>
        </p:txBody>
      </p:sp>
      <p:sp>
        <p:nvSpPr>
          <p:cNvPr id="110" name="h5"/>
          <p:cNvSpPr txBox="1"/>
          <p:nvPr/>
        </p:nvSpPr>
        <p:spPr>
          <a:xfrm>
            <a:off x="6133427" y="2114550"/>
            <a:ext cx="457200" cy="400110"/>
          </a:xfrm>
          <a:prstGeom prst="rect">
            <a:avLst/>
          </a:prstGeom>
          <a:noFill/>
          <a:ln>
            <a:noFill/>
          </a:ln>
        </p:spPr>
        <p:txBody>
          <a:bodyPr wrap="square" rtlCol="0">
            <a:spAutoFit/>
          </a:bodyPr>
          <a:lstStyle/>
          <a:p>
            <a:r>
              <a:rPr lang="en-US" sz="2000" b="1" dirty="0" smtClean="0">
                <a:solidFill>
                  <a:srgbClr val="00CC00"/>
                </a:solidFill>
                <a:latin typeface="Trebuchet MS" pitchFamily="34" charset="0"/>
              </a:rPr>
              <a:t>5</a:t>
            </a:r>
            <a:endParaRPr lang="en-US" sz="2000" b="1" dirty="0">
              <a:solidFill>
                <a:srgbClr val="00CC00"/>
              </a:solidFill>
              <a:latin typeface="Trebuchet MS" pitchFamily="34" charset="0"/>
            </a:endParaRPr>
          </a:p>
        </p:txBody>
      </p:sp>
      <p:sp>
        <p:nvSpPr>
          <p:cNvPr id="111" name="h6"/>
          <p:cNvSpPr txBox="1"/>
          <p:nvPr/>
        </p:nvSpPr>
        <p:spPr>
          <a:xfrm>
            <a:off x="6485034" y="2114490"/>
            <a:ext cx="457200" cy="400110"/>
          </a:xfrm>
          <a:prstGeom prst="rect">
            <a:avLst/>
          </a:prstGeom>
          <a:noFill/>
          <a:ln>
            <a:noFill/>
          </a:ln>
        </p:spPr>
        <p:txBody>
          <a:bodyPr wrap="square" rtlCol="0">
            <a:spAutoFit/>
          </a:bodyPr>
          <a:lstStyle/>
          <a:p>
            <a:r>
              <a:rPr lang="en-US" sz="2000" b="1" dirty="0" smtClean="0">
                <a:solidFill>
                  <a:srgbClr val="00CC00"/>
                </a:solidFill>
                <a:latin typeface="Trebuchet MS" pitchFamily="34" charset="0"/>
              </a:rPr>
              <a:t>6</a:t>
            </a:r>
            <a:endParaRPr lang="en-US" sz="2000" b="1" dirty="0">
              <a:solidFill>
                <a:srgbClr val="00CC00"/>
              </a:solidFill>
              <a:latin typeface="Trebuchet MS" pitchFamily="34" charset="0"/>
            </a:endParaRPr>
          </a:p>
        </p:txBody>
      </p:sp>
      <p:sp>
        <p:nvSpPr>
          <p:cNvPr id="112" name="h7"/>
          <p:cNvSpPr txBox="1"/>
          <p:nvPr/>
        </p:nvSpPr>
        <p:spPr>
          <a:xfrm>
            <a:off x="6902774" y="2114550"/>
            <a:ext cx="457200" cy="400110"/>
          </a:xfrm>
          <a:prstGeom prst="rect">
            <a:avLst/>
          </a:prstGeom>
          <a:noFill/>
          <a:ln>
            <a:noFill/>
          </a:ln>
        </p:spPr>
        <p:txBody>
          <a:bodyPr wrap="square" rtlCol="0">
            <a:spAutoFit/>
          </a:bodyPr>
          <a:lstStyle/>
          <a:p>
            <a:r>
              <a:rPr lang="en-US" sz="2000" b="1" dirty="0" smtClean="0">
                <a:solidFill>
                  <a:srgbClr val="00CC00"/>
                </a:solidFill>
                <a:latin typeface="Trebuchet MS" pitchFamily="34" charset="0"/>
              </a:rPr>
              <a:t>7</a:t>
            </a:r>
            <a:endParaRPr lang="en-US" sz="2000" b="1" dirty="0">
              <a:solidFill>
                <a:srgbClr val="00CC00"/>
              </a:solidFill>
              <a:latin typeface="Trebuchet MS" pitchFamily="34" charset="0"/>
            </a:endParaRPr>
          </a:p>
        </p:txBody>
      </p:sp>
      <p:sp>
        <p:nvSpPr>
          <p:cNvPr id="113" name="h8"/>
          <p:cNvSpPr txBox="1"/>
          <p:nvPr/>
        </p:nvSpPr>
        <p:spPr>
          <a:xfrm>
            <a:off x="7273487" y="2114490"/>
            <a:ext cx="457200" cy="400110"/>
          </a:xfrm>
          <a:prstGeom prst="rect">
            <a:avLst/>
          </a:prstGeom>
          <a:noFill/>
          <a:ln>
            <a:noFill/>
          </a:ln>
        </p:spPr>
        <p:txBody>
          <a:bodyPr wrap="square" rtlCol="0">
            <a:spAutoFit/>
          </a:bodyPr>
          <a:lstStyle/>
          <a:p>
            <a:r>
              <a:rPr lang="en-US" sz="2000" b="1" dirty="0" smtClean="0">
                <a:solidFill>
                  <a:srgbClr val="00CC00"/>
                </a:solidFill>
                <a:latin typeface="Trebuchet MS" pitchFamily="34" charset="0"/>
              </a:rPr>
              <a:t>8</a:t>
            </a:r>
            <a:endParaRPr lang="en-US" sz="2000" b="1" dirty="0">
              <a:solidFill>
                <a:srgbClr val="00CC00"/>
              </a:solidFill>
              <a:latin typeface="Trebuchet MS" pitchFamily="34" charset="0"/>
            </a:endParaRPr>
          </a:p>
        </p:txBody>
      </p:sp>
      <p:sp>
        <p:nvSpPr>
          <p:cNvPr id="114" name="l10"/>
          <p:cNvSpPr txBox="1"/>
          <p:nvPr/>
        </p:nvSpPr>
        <p:spPr>
          <a:xfrm>
            <a:off x="7848600" y="4457580"/>
            <a:ext cx="533400" cy="400110"/>
          </a:xfrm>
          <a:prstGeom prst="rect">
            <a:avLst/>
          </a:prstGeom>
          <a:noFill/>
          <a:ln>
            <a:noFill/>
          </a:ln>
        </p:spPr>
        <p:txBody>
          <a:bodyPr wrap="square" rtlCol="0">
            <a:spAutoFit/>
          </a:bodyPr>
          <a:lstStyle/>
          <a:p>
            <a:r>
              <a:rPr lang="en-US" sz="2000" b="1" dirty="0" smtClean="0">
                <a:solidFill>
                  <a:srgbClr val="00B0F0"/>
                </a:solidFill>
                <a:latin typeface="Trebuchet MS" pitchFamily="34" charset="0"/>
              </a:rPr>
              <a:t>10</a:t>
            </a:r>
            <a:endParaRPr lang="en-US" sz="2000" b="1" dirty="0">
              <a:solidFill>
                <a:srgbClr val="00B0F0"/>
              </a:solidFill>
              <a:latin typeface="Trebuchet MS" pitchFamily="34" charset="0"/>
            </a:endParaRPr>
          </a:p>
        </p:txBody>
      </p:sp>
      <p:sp>
        <p:nvSpPr>
          <p:cNvPr id="115" name="h9"/>
          <p:cNvSpPr txBox="1"/>
          <p:nvPr/>
        </p:nvSpPr>
        <p:spPr>
          <a:xfrm>
            <a:off x="7730360" y="2114490"/>
            <a:ext cx="381000" cy="400110"/>
          </a:xfrm>
          <a:prstGeom prst="rect">
            <a:avLst/>
          </a:prstGeom>
          <a:noFill/>
          <a:ln>
            <a:noFill/>
          </a:ln>
        </p:spPr>
        <p:txBody>
          <a:bodyPr wrap="square" rtlCol="0">
            <a:spAutoFit/>
          </a:bodyPr>
          <a:lstStyle/>
          <a:p>
            <a:r>
              <a:rPr lang="en-US" sz="2000" b="1" dirty="0" smtClean="0">
                <a:solidFill>
                  <a:srgbClr val="00CC00"/>
                </a:solidFill>
                <a:latin typeface="Trebuchet MS" pitchFamily="34" charset="0"/>
              </a:rPr>
              <a:t>9</a:t>
            </a:r>
            <a:endParaRPr lang="en-US" sz="2000" b="1" dirty="0">
              <a:solidFill>
                <a:srgbClr val="00CC00"/>
              </a:solidFill>
              <a:latin typeface="Trebuchet MS" pitchFamily="34" charset="0"/>
            </a:endParaRPr>
          </a:p>
        </p:txBody>
      </p:sp>
      <p:sp>
        <p:nvSpPr>
          <p:cNvPr id="116" name="l1"/>
          <p:cNvSpPr txBox="1"/>
          <p:nvPr/>
        </p:nvSpPr>
        <p:spPr>
          <a:xfrm>
            <a:off x="4290475" y="4463627"/>
            <a:ext cx="457200" cy="400110"/>
          </a:xfrm>
          <a:prstGeom prst="rect">
            <a:avLst/>
          </a:prstGeom>
          <a:noFill/>
          <a:ln>
            <a:noFill/>
          </a:ln>
        </p:spPr>
        <p:txBody>
          <a:bodyPr wrap="square" rtlCol="0">
            <a:spAutoFit/>
          </a:bodyPr>
          <a:lstStyle/>
          <a:p>
            <a:r>
              <a:rPr lang="en-US" sz="2000" b="1" dirty="0" smtClean="0">
                <a:solidFill>
                  <a:srgbClr val="00B0F0"/>
                </a:solidFill>
                <a:latin typeface="Trebuchet MS" pitchFamily="34" charset="0"/>
              </a:rPr>
              <a:t>1</a:t>
            </a:r>
            <a:endParaRPr lang="en-US" sz="2000" b="1" dirty="0">
              <a:solidFill>
                <a:srgbClr val="00B0F0"/>
              </a:solidFill>
              <a:latin typeface="Trebuchet MS" pitchFamily="34" charset="0"/>
            </a:endParaRPr>
          </a:p>
        </p:txBody>
      </p:sp>
      <p:sp>
        <p:nvSpPr>
          <p:cNvPr id="117" name="l2"/>
          <p:cNvSpPr txBox="1"/>
          <p:nvPr/>
        </p:nvSpPr>
        <p:spPr>
          <a:xfrm>
            <a:off x="4529960" y="4447728"/>
            <a:ext cx="457200" cy="400110"/>
          </a:xfrm>
          <a:prstGeom prst="rect">
            <a:avLst/>
          </a:prstGeom>
          <a:noFill/>
          <a:ln>
            <a:noFill/>
          </a:ln>
        </p:spPr>
        <p:txBody>
          <a:bodyPr wrap="square" rtlCol="0">
            <a:spAutoFit/>
          </a:bodyPr>
          <a:lstStyle/>
          <a:p>
            <a:r>
              <a:rPr lang="en-US" sz="2000" b="1" dirty="0" smtClean="0">
                <a:solidFill>
                  <a:srgbClr val="00B0F0"/>
                </a:solidFill>
                <a:latin typeface="Trebuchet MS" pitchFamily="34" charset="0"/>
              </a:rPr>
              <a:t>2</a:t>
            </a:r>
            <a:endParaRPr lang="en-US" sz="2000" b="1" dirty="0">
              <a:solidFill>
                <a:srgbClr val="00B0F0"/>
              </a:solidFill>
              <a:latin typeface="Trebuchet MS" pitchFamily="34" charset="0"/>
            </a:endParaRPr>
          </a:p>
        </p:txBody>
      </p:sp>
      <p:sp>
        <p:nvSpPr>
          <p:cNvPr id="118" name="l3"/>
          <p:cNvSpPr txBox="1"/>
          <p:nvPr/>
        </p:nvSpPr>
        <p:spPr>
          <a:xfrm>
            <a:off x="5063360" y="4457580"/>
            <a:ext cx="457200" cy="400110"/>
          </a:xfrm>
          <a:prstGeom prst="rect">
            <a:avLst/>
          </a:prstGeom>
          <a:noFill/>
          <a:ln>
            <a:noFill/>
          </a:ln>
        </p:spPr>
        <p:txBody>
          <a:bodyPr wrap="square" rtlCol="0">
            <a:spAutoFit/>
          </a:bodyPr>
          <a:lstStyle/>
          <a:p>
            <a:r>
              <a:rPr lang="en-US" sz="2000" b="1" dirty="0" smtClean="0">
                <a:solidFill>
                  <a:srgbClr val="00B0F0"/>
                </a:solidFill>
                <a:latin typeface="Trebuchet MS" pitchFamily="34" charset="0"/>
              </a:rPr>
              <a:t>3</a:t>
            </a:r>
            <a:endParaRPr lang="en-US" sz="2000" b="1" dirty="0">
              <a:solidFill>
                <a:srgbClr val="00B0F0"/>
              </a:solidFill>
              <a:latin typeface="Trebuchet MS" pitchFamily="34" charset="0"/>
            </a:endParaRPr>
          </a:p>
        </p:txBody>
      </p:sp>
      <p:sp>
        <p:nvSpPr>
          <p:cNvPr id="119" name="l4"/>
          <p:cNvSpPr txBox="1"/>
          <p:nvPr/>
        </p:nvSpPr>
        <p:spPr>
          <a:xfrm>
            <a:off x="5444360" y="4457580"/>
            <a:ext cx="457200" cy="400110"/>
          </a:xfrm>
          <a:prstGeom prst="rect">
            <a:avLst/>
          </a:prstGeom>
          <a:noFill/>
          <a:ln>
            <a:noFill/>
          </a:ln>
        </p:spPr>
        <p:txBody>
          <a:bodyPr wrap="square" rtlCol="0">
            <a:spAutoFit/>
          </a:bodyPr>
          <a:lstStyle/>
          <a:p>
            <a:r>
              <a:rPr lang="en-US" sz="2000" b="1" dirty="0" smtClean="0">
                <a:solidFill>
                  <a:srgbClr val="00B0F0"/>
                </a:solidFill>
                <a:latin typeface="Trebuchet MS" pitchFamily="34" charset="0"/>
              </a:rPr>
              <a:t>4</a:t>
            </a:r>
            <a:endParaRPr lang="en-US" sz="2000" b="1" dirty="0">
              <a:solidFill>
                <a:srgbClr val="00B0F0"/>
              </a:solidFill>
              <a:latin typeface="Trebuchet MS" pitchFamily="34" charset="0"/>
            </a:endParaRPr>
          </a:p>
        </p:txBody>
      </p:sp>
      <p:sp>
        <p:nvSpPr>
          <p:cNvPr id="120" name="l5"/>
          <p:cNvSpPr txBox="1"/>
          <p:nvPr/>
        </p:nvSpPr>
        <p:spPr>
          <a:xfrm>
            <a:off x="5856875" y="4457580"/>
            <a:ext cx="457200" cy="400110"/>
          </a:xfrm>
          <a:prstGeom prst="rect">
            <a:avLst/>
          </a:prstGeom>
          <a:noFill/>
          <a:ln>
            <a:noFill/>
          </a:ln>
        </p:spPr>
        <p:txBody>
          <a:bodyPr wrap="square" rtlCol="0">
            <a:spAutoFit/>
          </a:bodyPr>
          <a:lstStyle/>
          <a:p>
            <a:r>
              <a:rPr lang="en-US" sz="2000" b="1" dirty="0" smtClean="0">
                <a:solidFill>
                  <a:srgbClr val="00B0F0"/>
                </a:solidFill>
                <a:latin typeface="Trebuchet MS" pitchFamily="34" charset="0"/>
              </a:rPr>
              <a:t>5</a:t>
            </a:r>
            <a:endParaRPr lang="en-US" sz="2000" b="1" dirty="0">
              <a:solidFill>
                <a:srgbClr val="00B0F0"/>
              </a:solidFill>
              <a:latin typeface="Trebuchet MS" pitchFamily="34" charset="0"/>
            </a:endParaRPr>
          </a:p>
        </p:txBody>
      </p:sp>
      <p:sp>
        <p:nvSpPr>
          <p:cNvPr id="121" name="l6"/>
          <p:cNvSpPr txBox="1"/>
          <p:nvPr/>
        </p:nvSpPr>
        <p:spPr>
          <a:xfrm>
            <a:off x="6363116" y="4457580"/>
            <a:ext cx="457200" cy="400110"/>
          </a:xfrm>
          <a:prstGeom prst="rect">
            <a:avLst/>
          </a:prstGeom>
          <a:noFill/>
          <a:ln>
            <a:noFill/>
          </a:ln>
        </p:spPr>
        <p:txBody>
          <a:bodyPr wrap="square" rtlCol="0">
            <a:spAutoFit/>
          </a:bodyPr>
          <a:lstStyle/>
          <a:p>
            <a:r>
              <a:rPr lang="en-US" sz="2000" b="1" dirty="0" smtClean="0">
                <a:solidFill>
                  <a:srgbClr val="00B0F0"/>
                </a:solidFill>
                <a:latin typeface="Trebuchet MS" pitchFamily="34" charset="0"/>
              </a:rPr>
              <a:t>6</a:t>
            </a:r>
            <a:endParaRPr lang="en-US" sz="2000" b="1" dirty="0">
              <a:solidFill>
                <a:srgbClr val="00B0F0"/>
              </a:solidFill>
              <a:latin typeface="Trebuchet MS" pitchFamily="34" charset="0"/>
            </a:endParaRPr>
          </a:p>
        </p:txBody>
      </p:sp>
      <p:sp>
        <p:nvSpPr>
          <p:cNvPr id="122" name="l7"/>
          <p:cNvSpPr txBox="1"/>
          <p:nvPr/>
        </p:nvSpPr>
        <p:spPr>
          <a:xfrm>
            <a:off x="6726063" y="4467165"/>
            <a:ext cx="457200" cy="400110"/>
          </a:xfrm>
          <a:prstGeom prst="rect">
            <a:avLst/>
          </a:prstGeom>
          <a:noFill/>
          <a:ln>
            <a:noFill/>
          </a:ln>
        </p:spPr>
        <p:txBody>
          <a:bodyPr wrap="square" rtlCol="0">
            <a:spAutoFit/>
          </a:bodyPr>
          <a:lstStyle/>
          <a:p>
            <a:r>
              <a:rPr lang="en-US" sz="2000" b="1" dirty="0" smtClean="0">
                <a:solidFill>
                  <a:srgbClr val="00B0F0"/>
                </a:solidFill>
                <a:latin typeface="Trebuchet MS" pitchFamily="34" charset="0"/>
              </a:rPr>
              <a:t>7</a:t>
            </a:r>
            <a:endParaRPr lang="en-US" sz="2000" b="1" dirty="0">
              <a:solidFill>
                <a:srgbClr val="00B0F0"/>
              </a:solidFill>
              <a:latin typeface="Trebuchet MS" pitchFamily="34" charset="0"/>
            </a:endParaRPr>
          </a:p>
        </p:txBody>
      </p:sp>
      <p:sp>
        <p:nvSpPr>
          <p:cNvPr id="123" name="l8"/>
          <p:cNvSpPr txBox="1"/>
          <p:nvPr/>
        </p:nvSpPr>
        <p:spPr>
          <a:xfrm>
            <a:off x="7101710" y="4476690"/>
            <a:ext cx="457200" cy="400110"/>
          </a:xfrm>
          <a:prstGeom prst="rect">
            <a:avLst/>
          </a:prstGeom>
          <a:noFill/>
          <a:ln>
            <a:noFill/>
          </a:ln>
        </p:spPr>
        <p:txBody>
          <a:bodyPr wrap="square" rtlCol="0">
            <a:spAutoFit/>
          </a:bodyPr>
          <a:lstStyle/>
          <a:p>
            <a:r>
              <a:rPr lang="en-US" sz="2000" b="1" dirty="0" smtClean="0">
                <a:solidFill>
                  <a:srgbClr val="00B0F0"/>
                </a:solidFill>
                <a:latin typeface="Trebuchet MS" pitchFamily="34" charset="0"/>
              </a:rPr>
              <a:t>8</a:t>
            </a:r>
            <a:endParaRPr lang="en-US" sz="2000" b="1" dirty="0">
              <a:solidFill>
                <a:srgbClr val="00B0F0"/>
              </a:solidFill>
              <a:latin typeface="Trebuchet MS" pitchFamily="34" charset="0"/>
            </a:endParaRPr>
          </a:p>
        </p:txBody>
      </p:sp>
      <p:sp>
        <p:nvSpPr>
          <p:cNvPr id="124" name="l9"/>
          <p:cNvSpPr txBox="1"/>
          <p:nvPr/>
        </p:nvSpPr>
        <p:spPr>
          <a:xfrm>
            <a:off x="7501760" y="4457580"/>
            <a:ext cx="381000" cy="400110"/>
          </a:xfrm>
          <a:prstGeom prst="rect">
            <a:avLst/>
          </a:prstGeom>
          <a:noFill/>
          <a:ln>
            <a:noFill/>
          </a:ln>
        </p:spPr>
        <p:txBody>
          <a:bodyPr wrap="square" rtlCol="0">
            <a:spAutoFit/>
          </a:bodyPr>
          <a:lstStyle/>
          <a:p>
            <a:r>
              <a:rPr lang="en-US" sz="2000" b="1" dirty="0" smtClean="0">
                <a:solidFill>
                  <a:srgbClr val="00B0F0"/>
                </a:solidFill>
                <a:latin typeface="Trebuchet MS" pitchFamily="34" charset="0"/>
              </a:rPr>
              <a:t>9</a:t>
            </a:r>
            <a:endParaRPr lang="en-US" sz="2000" b="1" dirty="0">
              <a:solidFill>
                <a:srgbClr val="00B0F0"/>
              </a:solidFill>
              <a:latin typeface="Trebuchet MS" pitchFamily="34" charset="0"/>
            </a:endParaRPr>
          </a:p>
        </p:txBody>
      </p:sp>
      <p:sp>
        <p:nvSpPr>
          <p:cNvPr id="125" name="Rectangle 124"/>
          <p:cNvSpPr/>
          <p:nvPr/>
        </p:nvSpPr>
        <p:spPr>
          <a:xfrm>
            <a:off x="7116744" y="3039778"/>
            <a:ext cx="152400" cy="304800"/>
          </a:xfrm>
          <a:prstGeom prst="rect">
            <a:avLst/>
          </a:prstGeom>
          <a:solidFill>
            <a:schemeClr val="bg1">
              <a:alpha val="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6" name="Rectangle 125"/>
          <p:cNvSpPr/>
          <p:nvPr/>
        </p:nvSpPr>
        <p:spPr>
          <a:xfrm>
            <a:off x="7924800" y="3105090"/>
            <a:ext cx="304800" cy="609600"/>
          </a:xfrm>
          <a:prstGeom prst="rect">
            <a:avLst/>
          </a:prstGeom>
          <a:solidFill>
            <a:schemeClr val="bg1">
              <a:alpha val="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7" name="l1b"/>
          <p:cNvSpPr/>
          <p:nvPr/>
        </p:nvSpPr>
        <p:spPr>
          <a:xfrm>
            <a:off x="4453760" y="3409890"/>
            <a:ext cx="228600" cy="304800"/>
          </a:xfrm>
          <a:prstGeom prst="rect">
            <a:avLst/>
          </a:prstGeom>
          <a:solidFill>
            <a:srgbClr val="00B0F0">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8" name="l2b"/>
          <p:cNvSpPr/>
          <p:nvPr/>
        </p:nvSpPr>
        <p:spPr>
          <a:xfrm>
            <a:off x="4606160" y="3181290"/>
            <a:ext cx="152400" cy="228600"/>
          </a:xfrm>
          <a:prstGeom prst="rect">
            <a:avLst/>
          </a:prstGeom>
          <a:solidFill>
            <a:srgbClr val="00B0F0">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9" name="l3b"/>
          <p:cNvSpPr/>
          <p:nvPr/>
        </p:nvSpPr>
        <p:spPr>
          <a:xfrm>
            <a:off x="4987160" y="3409890"/>
            <a:ext cx="457200" cy="533400"/>
          </a:xfrm>
          <a:prstGeom prst="rect">
            <a:avLst/>
          </a:prstGeom>
          <a:solidFill>
            <a:srgbClr val="00B0F0">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0" name="l4b"/>
          <p:cNvSpPr/>
          <p:nvPr/>
        </p:nvSpPr>
        <p:spPr>
          <a:xfrm>
            <a:off x="5520560" y="3028890"/>
            <a:ext cx="228600" cy="228600"/>
          </a:xfrm>
          <a:prstGeom prst="rect">
            <a:avLst/>
          </a:prstGeom>
          <a:solidFill>
            <a:srgbClr val="00B0F0">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1" name="l5b"/>
          <p:cNvSpPr/>
          <p:nvPr/>
        </p:nvSpPr>
        <p:spPr>
          <a:xfrm>
            <a:off x="5749160" y="3714690"/>
            <a:ext cx="457200" cy="533400"/>
          </a:xfrm>
          <a:prstGeom prst="rect">
            <a:avLst/>
          </a:prstGeom>
          <a:solidFill>
            <a:srgbClr val="00B0F0">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2" name="l6b"/>
          <p:cNvSpPr/>
          <p:nvPr/>
        </p:nvSpPr>
        <p:spPr>
          <a:xfrm>
            <a:off x="6375680" y="3074946"/>
            <a:ext cx="221063" cy="381000"/>
          </a:xfrm>
          <a:prstGeom prst="rect">
            <a:avLst/>
          </a:prstGeom>
          <a:solidFill>
            <a:srgbClr val="00B0F0">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3" name="l7b"/>
          <p:cNvSpPr/>
          <p:nvPr/>
        </p:nvSpPr>
        <p:spPr>
          <a:xfrm>
            <a:off x="6629400" y="3714690"/>
            <a:ext cx="381000" cy="533400"/>
          </a:xfrm>
          <a:prstGeom prst="rect">
            <a:avLst/>
          </a:prstGeom>
          <a:solidFill>
            <a:srgbClr val="00B0F0">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4" name="l8b"/>
          <p:cNvSpPr/>
          <p:nvPr/>
        </p:nvSpPr>
        <p:spPr>
          <a:xfrm>
            <a:off x="7086600" y="3028890"/>
            <a:ext cx="152400" cy="304800"/>
          </a:xfrm>
          <a:prstGeom prst="rect">
            <a:avLst/>
          </a:prstGeom>
          <a:solidFill>
            <a:srgbClr val="00B0F0">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5" name="l9b"/>
          <p:cNvSpPr/>
          <p:nvPr/>
        </p:nvSpPr>
        <p:spPr>
          <a:xfrm>
            <a:off x="7467600" y="3638490"/>
            <a:ext cx="304800" cy="609600"/>
          </a:xfrm>
          <a:prstGeom prst="rect">
            <a:avLst/>
          </a:prstGeom>
          <a:solidFill>
            <a:srgbClr val="00B0F0">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6" name="h1b"/>
          <p:cNvSpPr/>
          <p:nvPr/>
        </p:nvSpPr>
        <p:spPr>
          <a:xfrm>
            <a:off x="4453760" y="2876490"/>
            <a:ext cx="228600" cy="228600"/>
          </a:xfrm>
          <a:prstGeom prst="rect">
            <a:avLst/>
          </a:prstGeom>
          <a:solidFill>
            <a:srgbClr val="00CC00">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7" name="h2b"/>
          <p:cNvSpPr/>
          <p:nvPr/>
        </p:nvSpPr>
        <p:spPr>
          <a:xfrm>
            <a:off x="4834760" y="2724090"/>
            <a:ext cx="304800" cy="457200"/>
          </a:xfrm>
          <a:prstGeom prst="rect">
            <a:avLst/>
          </a:prstGeom>
          <a:solidFill>
            <a:srgbClr val="00CC00">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8" name="h3b"/>
          <p:cNvSpPr/>
          <p:nvPr/>
        </p:nvSpPr>
        <p:spPr>
          <a:xfrm>
            <a:off x="5291960" y="2800290"/>
            <a:ext cx="304800" cy="263106"/>
          </a:xfrm>
          <a:prstGeom prst="rect">
            <a:avLst/>
          </a:prstGeom>
          <a:solidFill>
            <a:srgbClr val="00CC00">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9" name="h4b"/>
          <p:cNvSpPr/>
          <p:nvPr/>
        </p:nvSpPr>
        <p:spPr>
          <a:xfrm>
            <a:off x="5749160" y="2800290"/>
            <a:ext cx="228600" cy="447675"/>
          </a:xfrm>
          <a:prstGeom prst="rect">
            <a:avLst/>
          </a:prstGeom>
          <a:solidFill>
            <a:srgbClr val="00CC00">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0" name="h5b"/>
          <p:cNvSpPr/>
          <p:nvPr/>
        </p:nvSpPr>
        <p:spPr>
          <a:xfrm>
            <a:off x="6172200" y="2724090"/>
            <a:ext cx="279680" cy="304800"/>
          </a:xfrm>
          <a:prstGeom prst="rect">
            <a:avLst/>
          </a:prstGeom>
          <a:solidFill>
            <a:srgbClr val="00CC00">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1" name="h6b"/>
          <p:cNvSpPr/>
          <p:nvPr/>
        </p:nvSpPr>
        <p:spPr>
          <a:xfrm>
            <a:off x="6533104" y="2724090"/>
            <a:ext cx="248696" cy="304800"/>
          </a:xfrm>
          <a:prstGeom prst="rect">
            <a:avLst/>
          </a:prstGeom>
          <a:solidFill>
            <a:srgbClr val="00CC00">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2" name="h7b"/>
          <p:cNvSpPr/>
          <p:nvPr/>
        </p:nvSpPr>
        <p:spPr>
          <a:xfrm>
            <a:off x="6934200" y="2800290"/>
            <a:ext cx="228600" cy="228600"/>
          </a:xfrm>
          <a:prstGeom prst="rect">
            <a:avLst/>
          </a:prstGeom>
          <a:solidFill>
            <a:srgbClr val="00CC00">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3" name="h8b"/>
          <p:cNvSpPr/>
          <p:nvPr/>
        </p:nvSpPr>
        <p:spPr>
          <a:xfrm>
            <a:off x="7239000" y="2876490"/>
            <a:ext cx="304800" cy="304800"/>
          </a:xfrm>
          <a:prstGeom prst="rect">
            <a:avLst/>
          </a:prstGeom>
          <a:solidFill>
            <a:srgbClr val="00CC00">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4" name="h9box"/>
          <p:cNvSpPr/>
          <p:nvPr/>
        </p:nvSpPr>
        <p:spPr>
          <a:xfrm>
            <a:off x="7772400" y="2876490"/>
            <a:ext cx="228600" cy="228600"/>
          </a:xfrm>
          <a:prstGeom prst="rect">
            <a:avLst/>
          </a:prstGeom>
          <a:solidFill>
            <a:srgbClr val="00CC00">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5" name="l10box"/>
          <p:cNvSpPr/>
          <p:nvPr/>
        </p:nvSpPr>
        <p:spPr>
          <a:xfrm>
            <a:off x="7924800" y="3105090"/>
            <a:ext cx="304800" cy="609600"/>
          </a:xfrm>
          <a:prstGeom prst="rect">
            <a:avLst/>
          </a:prstGeom>
          <a:solidFill>
            <a:srgbClr val="00B0F0">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5" name="Rounded Rectangle 74"/>
          <p:cNvSpPr/>
          <p:nvPr/>
        </p:nvSpPr>
        <p:spPr>
          <a:xfrm>
            <a:off x="5105400" y="5486400"/>
            <a:ext cx="3810000" cy="685800"/>
          </a:xfrm>
          <a:prstGeom prst="roundRect">
            <a:avLst/>
          </a:prstGeom>
          <a:solidFill>
            <a:srgbClr val="70AC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600" dirty="0" smtClean="0">
                <a:latin typeface="Trebuchet MS" pitchFamily="34" charset="0"/>
              </a:rPr>
              <a:t>Are your numbers for this graph the same for the previous one?</a:t>
            </a:r>
            <a:endParaRPr lang="en-US" sz="1600" dirty="0">
              <a:latin typeface="Trebuchet MS" pitchFamily="34" charset="0"/>
            </a:endParaRPr>
          </a:p>
        </p:txBody>
      </p:sp>
      <p:pic>
        <p:nvPicPr>
          <p:cNvPr id="76" name="Picture 75" descr="dungeness - Copy.jpg"/>
          <p:cNvPicPr>
            <a:picLocks noChangeAspect="1"/>
          </p:cNvPicPr>
          <p:nvPr/>
        </p:nvPicPr>
        <p:blipFill>
          <a:blip r:embed="rId12" cstate="print"/>
          <a:stretch>
            <a:fillRect/>
          </a:stretch>
        </p:blipFill>
        <p:spPr>
          <a:xfrm>
            <a:off x="1676400" y="914400"/>
            <a:ext cx="1568450" cy="941070"/>
          </a:xfrm>
          <a:prstGeom prst="rect">
            <a:avLst/>
          </a:prstGeom>
        </p:spPr>
      </p:pic>
      <p:sp>
        <p:nvSpPr>
          <p:cNvPr id="77" name="Rounded Rectangle 76"/>
          <p:cNvSpPr/>
          <p:nvPr/>
        </p:nvSpPr>
        <p:spPr>
          <a:xfrm>
            <a:off x="1828800" y="2209800"/>
            <a:ext cx="1600200" cy="838200"/>
          </a:xfrm>
          <a:prstGeom prst="roundRect">
            <a:avLst/>
          </a:prstGeom>
          <a:solidFill>
            <a:srgbClr val="00B8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600" dirty="0" smtClean="0">
                <a:latin typeface="Trebuchet MS" pitchFamily="34" charset="0"/>
              </a:rPr>
              <a:t>How many HIGH tides do you count?</a:t>
            </a:r>
            <a:endParaRPr lang="en-US" sz="1600" dirty="0">
              <a:latin typeface="Trebuchet MS" pitchFamily="34" charset="0"/>
            </a:endParaRPr>
          </a:p>
        </p:txBody>
      </p:sp>
      <p:sp>
        <p:nvSpPr>
          <p:cNvPr id="78" name="Rounded Rectangle 77"/>
          <p:cNvSpPr/>
          <p:nvPr/>
        </p:nvSpPr>
        <p:spPr>
          <a:xfrm>
            <a:off x="1752600" y="4343400"/>
            <a:ext cx="1600200" cy="914400"/>
          </a:xfrm>
          <a:prstGeom prst="roundRect">
            <a:avLst/>
          </a:prstGeom>
          <a:solidFill>
            <a:srgbClr val="00A1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600" dirty="0" smtClean="0">
                <a:latin typeface="Trebuchet MS" pitchFamily="34" charset="0"/>
              </a:rPr>
              <a:t>How many LOW tides do you count?</a:t>
            </a:r>
            <a:endParaRPr lang="en-US" sz="1600" dirty="0">
              <a:latin typeface="Trebuchet MS" pitchFamily="34" charset="0"/>
            </a:endParaRPr>
          </a:p>
        </p:txBody>
      </p:sp>
      <p:sp>
        <p:nvSpPr>
          <p:cNvPr id="79" name="Up Ribbon 78"/>
          <p:cNvSpPr/>
          <p:nvPr/>
        </p:nvSpPr>
        <p:spPr>
          <a:xfrm>
            <a:off x="3505200" y="990600"/>
            <a:ext cx="4419600" cy="609600"/>
          </a:xfrm>
          <a:prstGeom prst="ribbon2">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latin typeface="Trebuchet MS" pitchFamily="34" charset="0"/>
              </a:rPr>
              <a:t>Tide Challenge #2</a:t>
            </a:r>
            <a:endParaRPr lang="en-US" dirty="0">
              <a:latin typeface="Trebuchet MS" pitchFamily="34" charset="0"/>
            </a:endParaRPr>
          </a:p>
        </p:txBody>
      </p:sp>
      <p:sp>
        <p:nvSpPr>
          <p:cNvPr id="81" name="TextBox 80"/>
          <p:cNvSpPr txBox="1"/>
          <p:nvPr/>
        </p:nvSpPr>
        <p:spPr>
          <a:xfrm>
            <a:off x="1066800" y="6553200"/>
            <a:ext cx="3429000" cy="369332"/>
          </a:xfrm>
          <a:prstGeom prst="rect">
            <a:avLst/>
          </a:prstGeom>
          <a:noFill/>
        </p:spPr>
        <p:txBody>
          <a:bodyPr wrap="square" rtlCol="0">
            <a:spAutoFit/>
          </a:bodyPr>
          <a:lstStyle/>
          <a:p>
            <a:r>
              <a:rPr lang="en-US" dirty="0" smtClean="0">
                <a:latin typeface="Trebuchet MS" pitchFamily="34" charset="0"/>
              </a:rPr>
              <a:t>Tide Challenge: 2/4</a:t>
            </a:r>
            <a:endParaRPr lang="en-US" dirty="0">
              <a:latin typeface="Trebuchet MS" pitchFamily="34" charset="0"/>
            </a:endParaRPr>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grpId="0" nodeType="withEffect">
                                  <p:stCondLst>
                                    <p:cond delay="0"/>
                                  </p:stCondLst>
                                  <p:childTnLst>
                                    <p:set>
                                      <p:cBhvr>
                                        <p:cTn id="6" dur="1" fill="hold">
                                          <p:stCondLst>
                                            <p:cond delay="0"/>
                                          </p:stCondLst>
                                        </p:cTn>
                                        <p:tgtEl>
                                          <p:spTgt spid="106"/>
                                        </p:tgtEl>
                                        <p:attrNameLst>
                                          <p:attrName>style.visibility</p:attrName>
                                        </p:attrNameLst>
                                      </p:cBhvr>
                                      <p:to>
                                        <p:strVal val="visible"/>
                                      </p:to>
                                    </p:set>
                                    <p:anim calcmode="lin" valueType="num">
                                      <p:cBhvr>
                                        <p:cTn id="7" dur="500" fill="hold"/>
                                        <p:tgtEl>
                                          <p:spTgt spid="106"/>
                                        </p:tgtEl>
                                        <p:attrNameLst>
                                          <p:attrName>ppt_w</p:attrName>
                                        </p:attrNameLst>
                                      </p:cBhvr>
                                      <p:tavLst>
                                        <p:tav tm="0">
                                          <p:val>
                                            <p:fltVal val="0"/>
                                          </p:val>
                                        </p:tav>
                                        <p:tav tm="100000">
                                          <p:val>
                                            <p:strVal val="#ppt_w"/>
                                          </p:val>
                                        </p:tav>
                                      </p:tavLst>
                                    </p:anim>
                                    <p:anim calcmode="lin" valueType="num">
                                      <p:cBhvr>
                                        <p:cTn id="8" dur="500" fill="hold"/>
                                        <p:tgtEl>
                                          <p:spTgt spid="106"/>
                                        </p:tgtEl>
                                        <p:attrNameLst>
                                          <p:attrName>ppt_h</p:attrName>
                                        </p:attrNameLst>
                                      </p:cBhvr>
                                      <p:tavLst>
                                        <p:tav tm="0">
                                          <p:val>
                                            <p:fltVal val="0"/>
                                          </p:val>
                                        </p:tav>
                                        <p:tav tm="100000">
                                          <p:val>
                                            <p:strVal val="#ppt_h"/>
                                          </p:val>
                                        </p:tav>
                                      </p:tavLst>
                                    </p:anim>
                                    <p:animEffect transition="in" filter="fade">
                                      <p:cBhvr>
                                        <p:cTn id="9" dur="500"/>
                                        <p:tgtEl>
                                          <p:spTgt spid="106"/>
                                        </p:tgtEl>
                                      </p:cBhvr>
                                    </p:animEffect>
                                  </p:childTnLst>
                                </p:cTn>
                              </p:par>
                              <p:par>
                                <p:cTn id="10" presetID="53" presetClass="entr" presetSubtype="0" fill="hold" grpId="0" nodeType="withEffect">
                                  <p:stCondLst>
                                    <p:cond delay="0"/>
                                  </p:stCondLst>
                                  <p:childTnLst>
                                    <p:set>
                                      <p:cBhvr>
                                        <p:cTn id="11" dur="1" fill="hold">
                                          <p:stCondLst>
                                            <p:cond delay="0"/>
                                          </p:stCondLst>
                                        </p:cTn>
                                        <p:tgtEl>
                                          <p:spTgt spid="136"/>
                                        </p:tgtEl>
                                        <p:attrNameLst>
                                          <p:attrName>style.visibility</p:attrName>
                                        </p:attrNameLst>
                                      </p:cBhvr>
                                      <p:to>
                                        <p:strVal val="visible"/>
                                      </p:to>
                                    </p:set>
                                    <p:anim calcmode="lin" valueType="num">
                                      <p:cBhvr>
                                        <p:cTn id="12" dur="500" fill="hold"/>
                                        <p:tgtEl>
                                          <p:spTgt spid="136"/>
                                        </p:tgtEl>
                                        <p:attrNameLst>
                                          <p:attrName>ppt_w</p:attrName>
                                        </p:attrNameLst>
                                      </p:cBhvr>
                                      <p:tavLst>
                                        <p:tav tm="0">
                                          <p:val>
                                            <p:fltVal val="0"/>
                                          </p:val>
                                        </p:tav>
                                        <p:tav tm="100000">
                                          <p:val>
                                            <p:strVal val="#ppt_w"/>
                                          </p:val>
                                        </p:tav>
                                      </p:tavLst>
                                    </p:anim>
                                    <p:anim calcmode="lin" valueType="num">
                                      <p:cBhvr>
                                        <p:cTn id="13" dur="500" fill="hold"/>
                                        <p:tgtEl>
                                          <p:spTgt spid="136"/>
                                        </p:tgtEl>
                                        <p:attrNameLst>
                                          <p:attrName>ppt_h</p:attrName>
                                        </p:attrNameLst>
                                      </p:cBhvr>
                                      <p:tavLst>
                                        <p:tav tm="0">
                                          <p:val>
                                            <p:fltVal val="0"/>
                                          </p:val>
                                        </p:tav>
                                        <p:tav tm="100000">
                                          <p:val>
                                            <p:strVal val="#ppt_h"/>
                                          </p:val>
                                        </p:tav>
                                      </p:tavLst>
                                    </p:anim>
                                    <p:animEffect transition="in" filter="fade">
                                      <p:cBhvr>
                                        <p:cTn id="14" dur="500"/>
                                        <p:tgtEl>
                                          <p:spTgt spid="136"/>
                                        </p:tgtEl>
                                      </p:cBhvr>
                                    </p:animEffect>
                                  </p:childTnLst>
                                </p:cTn>
                              </p:par>
                            </p:childTnLst>
                          </p:cTn>
                        </p:par>
                        <p:par>
                          <p:cTn id="15" fill="hold">
                            <p:stCondLst>
                              <p:cond delay="500"/>
                            </p:stCondLst>
                            <p:childTnLst>
                              <p:par>
                                <p:cTn id="16" presetID="53" presetClass="entr" presetSubtype="0" fill="hold" grpId="0" nodeType="afterEffect">
                                  <p:stCondLst>
                                    <p:cond delay="0"/>
                                  </p:stCondLst>
                                  <p:childTnLst>
                                    <p:set>
                                      <p:cBhvr>
                                        <p:cTn id="17" dur="1" fill="hold">
                                          <p:stCondLst>
                                            <p:cond delay="0"/>
                                          </p:stCondLst>
                                        </p:cTn>
                                        <p:tgtEl>
                                          <p:spTgt spid="107"/>
                                        </p:tgtEl>
                                        <p:attrNameLst>
                                          <p:attrName>style.visibility</p:attrName>
                                        </p:attrNameLst>
                                      </p:cBhvr>
                                      <p:to>
                                        <p:strVal val="visible"/>
                                      </p:to>
                                    </p:set>
                                    <p:anim calcmode="lin" valueType="num">
                                      <p:cBhvr>
                                        <p:cTn id="18" dur="500" fill="hold"/>
                                        <p:tgtEl>
                                          <p:spTgt spid="107"/>
                                        </p:tgtEl>
                                        <p:attrNameLst>
                                          <p:attrName>ppt_w</p:attrName>
                                        </p:attrNameLst>
                                      </p:cBhvr>
                                      <p:tavLst>
                                        <p:tav tm="0">
                                          <p:val>
                                            <p:fltVal val="0"/>
                                          </p:val>
                                        </p:tav>
                                        <p:tav tm="100000">
                                          <p:val>
                                            <p:strVal val="#ppt_w"/>
                                          </p:val>
                                        </p:tav>
                                      </p:tavLst>
                                    </p:anim>
                                    <p:anim calcmode="lin" valueType="num">
                                      <p:cBhvr>
                                        <p:cTn id="19" dur="500" fill="hold"/>
                                        <p:tgtEl>
                                          <p:spTgt spid="107"/>
                                        </p:tgtEl>
                                        <p:attrNameLst>
                                          <p:attrName>ppt_h</p:attrName>
                                        </p:attrNameLst>
                                      </p:cBhvr>
                                      <p:tavLst>
                                        <p:tav tm="0">
                                          <p:val>
                                            <p:fltVal val="0"/>
                                          </p:val>
                                        </p:tav>
                                        <p:tav tm="100000">
                                          <p:val>
                                            <p:strVal val="#ppt_h"/>
                                          </p:val>
                                        </p:tav>
                                      </p:tavLst>
                                    </p:anim>
                                    <p:animEffect transition="in" filter="fade">
                                      <p:cBhvr>
                                        <p:cTn id="20" dur="500"/>
                                        <p:tgtEl>
                                          <p:spTgt spid="107"/>
                                        </p:tgtEl>
                                      </p:cBhvr>
                                    </p:animEffect>
                                  </p:childTnLst>
                                </p:cTn>
                              </p:par>
                              <p:par>
                                <p:cTn id="21" presetID="53" presetClass="entr" presetSubtype="0" fill="hold" grpId="0" nodeType="withEffect">
                                  <p:stCondLst>
                                    <p:cond delay="0"/>
                                  </p:stCondLst>
                                  <p:childTnLst>
                                    <p:set>
                                      <p:cBhvr>
                                        <p:cTn id="22" dur="1" fill="hold">
                                          <p:stCondLst>
                                            <p:cond delay="0"/>
                                          </p:stCondLst>
                                        </p:cTn>
                                        <p:tgtEl>
                                          <p:spTgt spid="137"/>
                                        </p:tgtEl>
                                        <p:attrNameLst>
                                          <p:attrName>style.visibility</p:attrName>
                                        </p:attrNameLst>
                                      </p:cBhvr>
                                      <p:to>
                                        <p:strVal val="visible"/>
                                      </p:to>
                                    </p:set>
                                    <p:anim calcmode="lin" valueType="num">
                                      <p:cBhvr>
                                        <p:cTn id="23" dur="500" fill="hold"/>
                                        <p:tgtEl>
                                          <p:spTgt spid="137"/>
                                        </p:tgtEl>
                                        <p:attrNameLst>
                                          <p:attrName>ppt_w</p:attrName>
                                        </p:attrNameLst>
                                      </p:cBhvr>
                                      <p:tavLst>
                                        <p:tav tm="0">
                                          <p:val>
                                            <p:fltVal val="0"/>
                                          </p:val>
                                        </p:tav>
                                        <p:tav tm="100000">
                                          <p:val>
                                            <p:strVal val="#ppt_w"/>
                                          </p:val>
                                        </p:tav>
                                      </p:tavLst>
                                    </p:anim>
                                    <p:anim calcmode="lin" valueType="num">
                                      <p:cBhvr>
                                        <p:cTn id="24" dur="500" fill="hold"/>
                                        <p:tgtEl>
                                          <p:spTgt spid="137"/>
                                        </p:tgtEl>
                                        <p:attrNameLst>
                                          <p:attrName>ppt_h</p:attrName>
                                        </p:attrNameLst>
                                      </p:cBhvr>
                                      <p:tavLst>
                                        <p:tav tm="0">
                                          <p:val>
                                            <p:fltVal val="0"/>
                                          </p:val>
                                        </p:tav>
                                        <p:tav tm="100000">
                                          <p:val>
                                            <p:strVal val="#ppt_h"/>
                                          </p:val>
                                        </p:tav>
                                      </p:tavLst>
                                    </p:anim>
                                    <p:animEffect transition="in" filter="fade">
                                      <p:cBhvr>
                                        <p:cTn id="25" dur="500"/>
                                        <p:tgtEl>
                                          <p:spTgt spid="137"/>
                                        </p:tgtEl>
                                      </p:cBhvr>
                                    </p:animEffect>
                                  </p:childTnLst>
                                </p:cTn>
                              </p:par>
                            </p:childTnLst>
                          </p:cTn>
                        </p:par>
                        <p:par>
                          <p:cTn id="26" fill="hold">
                            <p:stCondLst>
                              <p:cond delay="1000"/>
                            </p:stCondLst>
                            <p:childTnLst>
                              <p:par>
                                <p:cTn id="27" presetID="53" presetClass="entr" presetSubtype="0" fill="hold" grpId="0" nodeType="afterEffect">
                                  <p:stCondLst>
                                    <p:cond delay="0"/>
                                  </p:stCondLst>
                                  <p:childTnLst>
                                    <p:set>
                                      <p:cBhvr>
                                        <p:cTn id="28" dur="1" fill="hold">
                                          <p:stCondLst>
                                            <p:cond delay="0"/>
                                          </p:stCondLst>
                                        </p:cTn>
                                        <p:tgtEl>
                                          <p:spTgt spid="108"/>
                                        </p:tgtEl>
                                        <p:attrNameLst>
                                          <p:attrName>style.visibility</p:attrName>
                                        </p:attrNameLst>
                                      </p:cBhvr>
                                      <p:to>
                                        <p:strVal val="visible"/>
                                      </p:to>
                                    </p:set>
                                    <p:anim calcmode="lin" valueType="num">
                                      <p:cBhvr>
                                        <p:cTn id="29" dur="500" fill="hold"/>
                                        <p:tgtEl>
                                          <p:spTgt spid="108"/>
                                        </p:tgtEl>
                                        <p:attrNameLst>
                                          <p:attrName>ppt_w</p:attrName>
                                        </p:attrNameLst>
                                      </p:cBhvr>
                                      <p:tavLst>
                                        <p:tav tm="0">
                                          <p:val>
                                            <p:fltVal val="0"/>
                                          </p:val>
                                        </p:tav>
                                        <p:tav tm="100000">
                                          <p:val>
                                            <p:strVal val="#ppt_w"/>
                                          </p:val>
                                        </p:tav>
                                      </p:tavLst>
                                    </p:anim>
                                    <p:anim calcmode="lin" valueType="num">
                                      <p:cBhvr>
                                        <p:cTn id="30" dur="500" fill="hold"/>
                                        <p:tgtEl>
                                          <p:spTgt spid="108"/>
                                        </p:tgtEl>
                                        <p:attrNameLst>
                                          <p:attrName>ppt_h</p:attrName>
                                        </p:attrNameLst>
                                      </p:cBhvr>
                                      <p:tavLst>
                                        <p:tav tm="0">
                                          <p:val>
                                            <p:fltVal val="0"/>
                                          </p:val>
                                        </p:tav>
                                        <p:tav tm="100000">
                                          <p:val>
                                            <p:strVal val="#ppt_h"/>
                                          </p:val>
                                        </p:tav>
                                      </p:tavLst>
                                    </p:anim>
                                    <p:animEffect transition="in" filter="fade">
                                      <p:cBhvr>
                                        <p:cTn id="31" dur="500"/>
                                        <p:tgtEl>
                                          <p:spTgt spid="108"/>
                                        </p:tgtEl>
                                      </p:cBhvr>
                                    </p:animEffect>
                                  </p:childTnLst>
                                </p:cTn>
                              </p:par>
                              <p:par>
                                <p:cTn id="32" presetID="53" presetClass="entr" presetSubtype="0" fill="hold" grpId="0" nodeType="withEffect">
                                  <p:stCondLst>
                                    <p:cond delay="0"/>
                                  </p:stCondLst>
                                  <p:childTnLst>
                                    <p:set>
                                      <p:cBhvr>
                                        <p:cTn id="33" dur="1" fill="hold">
                                          <p:stCondLst>
                                            <p:cond delay="0"/>
                                          </p:stCondLst>
                                        </p:cTn>
                                        <p:tgtEl>
                                          <p:spTgt spid="138"/>
                                        </p:tgtEl>
                                        <p:attrNameLst>
                                          <p:attrName>style.visibility</p:attrName>
                                        </p:attrNameLst>
                                      </p:cBhvr>
                                      <p:to>
                                        <p:strVal val="visible"/>
                                      </p:to>
                                    </p:set>
                                    <p:anim calcmode="lin" valueType="num">
                                      <p:cBhvr>
                                        <p:cTn id="34" dur="500" fill="hold"/>
                                        <p:tgtEl>
                                          <p:spTgt spid="138"/>
                                        </p:tgtEl>
                                        <p:attrNameLst>
                                          <p:attrName>ppt_w</p:attrName>
                                        </p:attrNameLst>
                                      </p:cBhvr>
                                      <p:tavLst>
                                        <p:tav tm="0">
                                          <p:val>
                                            <p:fltVal val="0"/>
                                          </p:val>
                                        </p:tav>
                                        <p:tav tm="100000">
                                          <p:val>
                                            <p:strVal val="#ppt_w"/>
                                          </p:val>
                                        </p:tav>
                                      </p:tavLst>
                                    </p:anim>
                                    <p:anim calcmode="lin" valueType="num">
                                      <p:cBhvr>
                                        <p:cTn id="35" dur="500" fill="hold"/>
                                        <p:tgtEl>
                                          <p:spTgt spid="138"/>
                                        </p:tgtEl>
                                        <p:attrNameLst>
                                          <p:attrName>ppt_h</p:attrName>
                                        </p:attrNameLst>
                                      </p:cBhvr>
                                      <p:tavLst>
                                        <p:tav tm="0">
                                          <p:val>
                                            <p:fltVal val="0"/>
                                          </p:val>
                                        </p:tav>
                                        <p:tav tm="100000">
                                          <p:val>
                                            <p:strVal val="#ppt_h"/>
                                          </p:val>
                                        </p:tav>
                                      </p:tavLst>
                                    </p:anim>
                                    <p:animEffect transition="in" filter="fade">
                                      <p:cBhvr>
                                        <p:cTn id="36" dur="500"/>
                                        <p:tgtEl>
                                          <p:spTgt spid="138"/>
                                        </p:tgtEl>
                                      </p:cBhvr>
                                    </p:animEffect>
                                  </p:childTnLst>
                                </p:cTn>
                              </p:par>
                            </p:childTnLst>
                          </p:cTn>
                        </p:par>
                        <p:par>
                          <p:cTn id="37" fill="hold">
                            <p:stCondLst>
                              <p:cond delay="1500"/>
                            </p:stCondLst>
                            <p:childTnLst>
                              <p:par>
                                <p:cTn id="38" presetID="53" presetClass="entr" presetSubtype="0" fill="hold" grpId="0" nodeType="afterEffect">
                                  <p:stCondLst>
                                    <p:cond delay="0"/>
                                  </p:stCondLst>
                                  <p:childTnLst>
                                    <p:set>
                                      <p:cBhvr>
                                        <p:cTn id="39" dur="1" fill="hold">
                                          <p:stCondLst>
                                            <p:cond delay="0"/>
                                          </p:stCondLst>
                                        </p:cTn>
                                        <p:tgtEl>
                                          <p:spTgt spid="109"/>
                                        </p:tgtEl>
                                        <p:attrNameLst>
                                          <p:attrName>style.visibility</p:attrName>
                                        </p:attrNameLst>
                                      </p:cBhvr>
                                      <p:to>
                                        <p:strVal val="visible"/>
                                      </p:to>
                                    </p:set>
                                    <p:anim calcmode="lin" valueType="num">
                                      <p:cBhvr>
                                        <p:cTn id="40" dur="500" fill="hold"/>
                                        <p:tgtEl>
                                          <p:spTgt spid="109"/>
                                        </p:tgtEl>
                                        <p:attrNameLst>
                                          <p:attrName>ppt_w</p:attrName>
                                        </p:attrNameLst>
                                      </p:cBhvr>
                                      <p:tavLst>
                                        <p:tav tm="0">
                                          <p:val>
                                            <p:fltVal val="0"/>
                                          </p:val>
                                        </p:tav>
                                        <p:tav tm="100000">
                                          <p:val>
                                            <p:strVal val="#ppt_w"/>
                                          </p:val>
                                        </p:tav>
                                      </p:tavLst>
                                    </p:anim>
                                    <p:anim calcmode="lin" valueType="num">
                                      <p:cBhvr>
                                        <p:cTn id="41" dur="500" fill="hold"/>
                                        <p:tgtEl>
                                          <p:spTgt spid="109"/>
                                        </p:tgtEl>
                                        <p:attrNameLst>
                                          <p:attrName>ppt_h</p:attrName>
                                        </p:attrNameLst>
                                      </p:cBhvr>
                                      <p:tavLst>
                                        <p:tav tm="0">
                                          <p:val>
                                            <p:fltVal val="0"/>
                                          </p:val>
                                        </p:tav>
                                        <p:tav tm="100000">
                                          <p:val>
                                            <p:strVal val="#ppt_h"/>
                                          </p:val>
                                        </p:tav>
                                      </p:tavLst>
                                    </p:anim>
                                    <p:animEffect transition="in" filter="fade">
                                      <p:cBhvr>
                                        <p:cTn id="42" dur="500"/>
                                        <p:tgtEl>
                                          <p:spTgt spid="109"/>
                                        </p:tgtEl>
                                      </p:cBhvr>
                                    </p:animEffect>
                                  </p:childTnLst>
                                </p:cTn>
                              </p:par>
                              <p:par>
                                <p:cTn id="43" presetID="53" presetClass="entr" presetSubtype="0" fill="hold" grpId="0" nodeType="withEffect">
                                  <p:stCondLst>
                                    <p:cond delay="0"/>
                                  </p:stCondLst>
                                  <p:childTnLst>
                                    <p:set>
                                      <p:cBhvr>
                                        <p:cTn id="44" dur="1" fill="hold">
                                          <p:stCondLst>
                                            <p:cond delay="0"/>
                                          </p:stCondLst>
                                        </p:cTn>
                                        <p:tgtEl>
                                          <p:spTgt spid="139"/>
                                        </p:tgtEl>
                                        <p:attrNameLst>
                                          <p:attrName>style.visibility</p:attrName>
                                        </p:attrNameLst>
                                      </p:cBhvr>
                                      <p:to>
                                        <p:strVal val="visible"/>
                                      </p:to>
                                    </p:set>
                                    <p:anim calcmode="lin" valueType="num">
                                      <p:cBhvr>
                                        <p:cTn id="45" dur="500" fill="hold"/>
                                        <p:tgtEl>
                                          <p:spTgt spid="139"/>
                                        </p:tgtEl>
                                        <p:attrNameLst>
                                          <p:attrName>ppt_w</p:attrName>
                                        </p:attrNameLst>
                                      </p:cBhvr>
                                      <p:tavLst>
                                        <p:tav tm="0">
                                          <p:val>
                                            <p:fltVal val="0"/>
                                          </p:val>
                                        </p:tav>
                                        <p:tav tm="100000">
                                          <p:val>
                                            <p:strVal val="#ppt_w"/>
                                          </p:val>
                                        </p:tav>
                                      </p:tavLst>
                                    </p:anim>
                                    <p:anim calcmode="lin" valueType="num">
                                      <p:cBhvr>
                                        <p:cTn id="46" dur="500" fill="hold"/>
                                        <p:tgtEl>
                                          <p:spTgt spid="139"/>
                                        </p:tgtEl>
                                        <p:attrNameLst>
                                          <p:attrName>ppt_h</p:attrName>
                                        </p:attrNameLst>
                                      </p:cBhvr>
                                      <p:tavLst>
                                        <p:tav tm="0">
                                          <p:val>
                                            <p:fltVal val="0"/>
                                          </p:val>
                                        </p:tav>
                                        <p:tav tm="100000">
                                          <p:val>
                                            <p:strVal val="#ppt_h"/>
                                          </p:val>
                                        </p:tav>
                                      </p:tavLst>
                                    </p:anim>
                                    <p:animEffect transition="in" filter="fade">
                                      <p:cBhvr>
                                        <p:cTn id="47" dur="500"/>
                                        <p:tgtEl>
                                          <p:spTgt spid="139"/>
                                        </p:tgtEl>
                                      </p:cBhvr>
                                    </p:animEffect>
                                  </p:childTnLst>
                                </p:cTn>
                              </p:par>
                            </p:childTnLst>
                          </p:cTn>
                        </p:par>
                        <p:par>
                          <p:cTn id="48" fill="hold">
                            <p:stCondLst>
                              <p:cond delay="2000"/>
                            </p:stCondLst>
                            <p:childTnLst>
                              <p:par>
                                <p:cTn id="49" presetID="53" presetClass="entr" presetSubtype="0" fill="hold" grpId="0" nodeType="afterEffect">
                                  <p:stCondLst>
                                    <p:cond delay="0"/>
                                  </p:stCondLst>
                                  <p:childTnLst>
                                    <p:set>
                                      <p:cBhvr>
                                        <p:cTn id="50" dur="1" fill="hold">
                                          <p:stCondLst>
                                            <p:cond delay="0"/>
                                          </p:stCondLst>
                                        </p:cTn>
                                        <p:tgtEl>
                                          <p:spTgt spid="110"/>
                                        </p:tgtEl>
                                        <p:attrNameLst>
                                          <p:attrName>style.visibility</p:attrName>
                                        </p:attrNameLst>
                                      </p:cBhvr>
                                      <p:to>
                                        <p:strVal val="visible"/>
                                      </p:to>
                                    </p:set>
                                    <p:anim calcmode="lin" valueType="num">
                                      <p:cBhvr>
                                        <p:cTn id="51" dur="500" fill="hold"/>
                                        <p:tgtEl>
                                          <p:spTgt spid="110"/>
                                        </p:tgtEl>
                                        <p:attrNameLst>
                                          <p:attrName>ppt_w</p:attrName>
                                        </p:attrNameLst>
                                      </p:cBhvr>
                                      <p:tavLst>
                                        <p:tav tm="0">
                                          <p:val>
                                            <p:fltVal val="0"/>
                                          </p:val>
                                        </p:tav>
                                        <p:tav tm="100000">
                                          <p:val>
                                            <p:strVal val="#ppt_w"/>
                                          </p:val>
                                        </p:tav>
                                      </p:tavLst>
                                    </p:anim>
                                    <p:anim calcmode="lin" valueType="num">
                                      <p:cBhvr>
                                        <p:cTn id="52" dur="500" fill="hold"/>
                                        <p:tgtEl>
                                          <p:spTgt spid="110"/>
                                        </p:tgtEl>
                                        <p:attrNameLst>
                                          <p:attrName>ppt_h</p:attrName>
                                        </p:attrNameLst>
                                      </p:cBhvr>
                                      <p:tavLst>
                                        <p:tav tm="0">
                                          <p:val>
                                            <p:fltVal val="0"/>
                                          </p:val>
                                        </p:tav>
                                        <p:tav tm="100000">
                                          <p:val>
                                            <p:strVal val="#ppt_h"/>
                                          </p:val>
                                        </p:tav>
                                      </p:tavLst>
                                    </p:anim>
                                    <p:animEffect transition="in" filter="fade">
                                      <p:cBhvr>
                                        <p:cTn id="53" dur="500"/>
                                        <p:tgtEl>
                                          <p:spTgt spid="110"/>
                                        </p:tgtEl>
                                      </p:cBhvr>
                                    </p:animEffect>
                                  </p:childTnLst>
                                </p:cTn>
                              </p:par>
                              <p:par>
                                <p:cTn id="54" presetID="53" presetClass="entr" presetSubtype="0" fill="hold" grpId="0" nodeType="withEffect">
                                  <p:stCondLst>
                                    <p:cond delay="0"/>
                                  </p:stCondLst>
                                  <p:childTnLst>
                                    <p:set>
                                      <p:cBhvr>
                                        <p:cTn id="55" dur="1" fill="hold">
                                          <p:stCondLst>
                                            <p:cond delay="0"/>
                                          </p:stCondLst>
                                        </p:cTn>
                                        <p:tgtEl>
                                          <p:spTgt spid="140"/>
                                        </p:tgtEl>
                                        <p:attrNameLst>
                                          <p:attrName>style.visibility</p:attrName>
                                        </p:attrNameLst>
                                      </p:cBhvr>
                                      <p:to>
                                        <p:strVal val="visible"/>
                                      </p:to>
                                    </p:set>
                                    <p:anim calcmode="lin" valueType="num">
                                      <p:cBhvr>
                                        <p:cTn id="56" dur="500" fill="hold"/>
                                        <p:tgtEl>
                                          <p:spTgt spid="140"/>
                                        </p:tgtEl>
                                        <p:attrNameLst>
                                          <p:attrName>ppt_w</p:attrName>
                                        </p:attrNameLst>
                                      </p:cBhvr>
                                      <p:tavLst>
                                        <p:tav tm="0">
                                          <p:val>
                                            <p:fltVal val="0"/>
                                          </p:val>
                                        </p:tav>
                                        <p:tav tm="100000">
                                          <p:val>
                                            <p:strVal val="#ppt_w"/>
                                          </p:val>
                                        </p:tav>
                                      </p:tavLst>
                                    </p:anim>
                                    <p:anim calcmode="lin" valueType="num">
                                      <p:cBhvr>
                                        <p:cTn id="57" dur="500" fill="hold"/>
                                        <p:tgtEl>
                                          <p:spTgt spid="140"/>
                                        </p:tgtEl>
                                        <p:attrNameLst>
                                          <p:attrName>ppt_h</p:attrName>
                                        </p:attrNameLst>
                                      </p:cBhvr>
                                      <p:tavLst>
                                        <p:tav tm="0">
                                          <p:val>
                                            <p:fltVal val="0"/>
                                          </p:val>
                                        </p:tav>
                                        <p:tav tm="100000">
                                          <p:val>
                                            <p:strVal val="#ppt_h"/>
                                          </p:val>
                                        </p:tav>
                                      </p:tavLst>
                                    </p:anim>
                                    <p:animEffect transition="in" filter="fade">
                                      <p:cBhvr>
                                        <p:cTn id="58" dur="500"/>
                                        <p:tgtEl>
                                          <p:spTgt spid="140"/>
                                        </p:tgtEl>
                                      </p:cBhvr>
                                    </p:animEffect>
                                  </p:childTnLst>
                                </p:cTn>
                              </p:par>
                            </p:childTnLst>
                          </p:cTn>
                        </p:par>
                        <p:par>
                          <p:cTn id="59" fill="hold">
                            <p:stCondLst>
                              <p:cond delay="2500"/>
                            </p:stCondLst>
                            <p:childTnLst>
                              <p:par>
                                <p:cTn id="60" presetID="53" presetClass="entr" presetSubtype="0" fill="hold" grpId="0" nodeType="afterEffect">
                                  <p:stCondLst>
                                    <p:cond delay="0"/>
                                  </p:stCondLst>
                                  <p:childTnLst>
                                    <p:set>
                                      <p:cBhvr>
                                        <p:cTn id="61" dur="1" fill="hold">
                                          <p:stCondLst>
                                            <p:cond delay="0"/>
                                          </p:stCondLst>
                                        </p:cTn>
                                        <p:tgtEl>
                                          <p:spTgt spid="111"/>
                                        </p:tgtEl>
                                        <p:attrNameLst>
                                          <p:attrName>style.visibility</p:attrName>
                                        </p:attrNameLst>
                                      </p:cBhvr>
                                      <p:to>
                                        <p:strVal val="visible"/>
                                      </p:to>
                                    </p:set>
                                    <p:anim calcmode="lin" valueType="num">
                                      <p:cBhvr>
                                        <p:cTn id="62" dur="500" fill="hold"/>
                                        <p:tgtEl>
                                          <p:spTgt spid="111"/>
                                        </p:tgtEl>
                                        <p:attrNameLst>
                                          <p:attrName>ppt_w</p:attrName>
                                        </p:attrNameLst>
                                      </p:cBhvr>
                                      <p:tavLst>
                                        <p:tav tm="0">
                                          <p:val>
                                            <p:fltVal val="0"/>
                                          </p:val>
                                        </p:tav>
                                        <p:tav tm="100000">
                                          <p:val>
                                            <p:strVal val="#ppt_w"/>
                                          </p:val>
                                        </p:tav>
                                      </p:tavLst>
                                    </p:anim>
                                    <p:anim calcmode="lin" valueType="num">
                                      <p:cBhvr>
                                        <p:cTn id="63" dur="500" fill="hold"/>
                                        <p:tgtEl>
                                          <p:spTgt spid="111"/>
                                        </p:tgtEl>
                                        <p:attrNameLst>
                                          <p:attrName>ppt_h</p:attrName>
                                        </p:attrNameLst>
                                      </p:cBhvr>
                                      <p:tavLst>
                                        <p:tav tm="0">
                                          <p:val>
                                            <p:fltVal val="0"/>
                                          </p:val>
                                        </p:tav>
                                        <p:tav tm="100000">
                                          <p:val>
                                            <p:strVal val="#ppt_h"/>
                                          </p:val>
                                        </p:tav>
                                      </p:tavLst>
                                    </p:anim>
                                    <p:animEffect transition="in" filter="fade">
                                      <p:cBhvr>
                                        <p:cTn id="64" dur="500"/>
                                        <p:tgtEl>
                                          <p:spTgt spid="111"/>
                                        </p:tgtEl>
                                      </p:cBhvr>
                                    </p:animEffect>
                                  </p:childTnLst>
                                </p:cTn>
                              </p:par>
                              <p:par>
                                <p:cTn id="65" presetID="53" presetClass="entr" presetSubtype="0" fill="hold" grpId="0" nodeType="withEffect">
                                  <p:stCondLst>
                                    <p:cond delay="0"/>
                                  </p:stCondLst>
                                  <p:childTnLst>
                                    <p:set>
                                      <p:cBhvr>
                                        <p:cTn id="66" dur="1" fill="hold">
                                          <p:stCondLst>
                                            <p:cond delay="0"/>
                                          </p:stCondLst>
                                        </p:cTn>
                                        <p:tgtEl>
                                          <p:spTgt spid="141"/>
                                        </p:tgtEl>
                                        <p:attrNameLst>
                                          <p:attrName>style.visibility</p:attrName>
                                        </p:attrNameLst>
                                      </p:cBhvr>
                                      <p:to>
                                        <p:strVal val="visible"/>
                                      </p:to>
                                    </p:set>
                                    <p:anim calcmode="lin" valueType="num">
                                      <p:cBhvr>
                                        <p:cTn id="67" dur="500" fill="hold"/>
                                        <p:tgtEl>
                                          <p:spTgt spid="141"/>
                                        </p:tgtEl>
                                        <p:attrNameLst>
                                          <p:attrName>ppt_w</p:attrName>
                                        </p:attrNameLst>
                                      </p:cBhvr>
                                      <p:tavLst>
                                        <p:tav tm="0">
                                          <p:val>
                                            <p:fltVal val="0"/>
                                          </p:val>
                                        </p:tav>
                                        <p:tav tm="100000">
                                          <p:val>
                                            <p:strVal val="#ppt_w"/>
                                          </p:val>
                                        </p:tav>
                                      </p:tavLst>
                                    </p:anim>
                                    <p:anim calcmode="lin" valueType="num">
                                      <p:cBhvr>
                                        <p:cTn id="68" dur="500" fill="hold"/>
                                        <p:tgtEl>
                                          <p:spTgt spid="141"/>
                                        </p:tgtEl>
                                        <p:attrNameLst>
                                          <p:attrName>ppt_h</p:attrName>
                                        </p:attrNameLst>
                                      </p:cBhvr>
                                      <p:tavLst>
                                        <p:tav tm="0">
                                          <p:val>
                                            <p:fltVal val="0"/>
                                          </p:val>
                                        </p:tav>
                                        <p:tav tm="100000">
                                          <p:val>
                                            <p:strVal val="#ppt_h"/>
                                          </p:val>
                                        </p:tav>
                                      </p:tavLst>
                                    </p:anim>
                                    <p:animEffect transition="in" filter="fade">
                                      <p:cBhvr>
                                        <p:cTn id="69" dur="500"/>
                                        <p:tgtEl>
                                          <p:spTgt spid="141"/>
                                        </p:tgtEl>
                                      </p:cBhvr>
                                    </p:animEffect>
                                  </p:childTnLst>
                                </p:cTn>
                              </p:par>
                            </p:childTnLst>
                          </p:cTn>
                        </p:par>
                        <p:par>
                          <p:cTn id="70" fill="hold">
                            <p:stCondLst>
                              <p:cond delay="3000"/>
                            </p:stCondLst>
                            <p:childTnLst>
                              <p:par>
                                <p:cTn id="71" presetID="53" presetClass="entr" presetSubtype="0" fill="hold" grpId="0" nodeType="afterEffect">
                                  <p:stCondLst>
                                    <p:cond delay="0"/>
                                  </p:stCondLst>
                                  <p:childTnLst>
                                    <p:set>
                                      <p:cBhvr>
                                        <p:cTn id="72" dur="1" fill="hold">
                                          <p:stCondLst>
                                            <p:cond delay="0"/>
                                          </p:stCondLst>
                                        </p:cTn>
                                        <p:tgtEl>
                                          <p:spTgt spid="112"/>
                                        </p:tgtEl>
                                        <p:attrNameLst>
                                          <p:attrName>style.visibility</p:attrName>
                                        </p:attrNameLst>
                                      </p:cBhvr>
                                      <p:to>
                                        <p:strVal val="visible"/>
                                      </p:to>
                                    </p:set>
                                    <p:anim calcmode="lin" valueType="num">
                                      <p:cBhvr>
                                        <p:cTn id="73" dur="500" fill="hold"/>
                                        <p:tgtEl>
                                          <p:spTgt spid="112"/>
                                        </p:tgtEl>
                                        <p:attrNameLst>
                                          <p:attrName>ppt_w</p:attrName>
                                        </p:attrNameLst>
                                      </p:cBhvr>
                                      <p:tavLst>
                                        <p:tav tm="0">
                                          <p:val>
                                            <p:fltVal val="0"/>
                                          </p:val>
                                        </p:tav>
                                        <p:tav tm="100000">
                                          <p:val>
                                            <p:strVal val="#ppt_w"/>
                                          </p:val>
                                        </p:tav>
                                      </p:tavLst>
                                    </p:anim>
                                    <p:anim calcmode="lin" valueType="num">
                                      <p:cBhvr>
                                        <p:cTn id="74" dur="500" fill="hold"/>
                                        <p:tgtEl>
                                          <p:spTgt spid="112"/>
                                        </p:tgtEl>
                                        <p:attrNameLst>
                                          <p:attrName>ppt_h</p:attrName>
                                        </p:attrNameLst>
                                      </p:cBhvr>
                                      <p:tavLst>
                                        <p:tav tm="0">
                                          <p:val>
                                            <p:fltVal val="0"/>
                                          </p:val>
                                        </p:tav>
                                        <p:tav tm="100000">
                                          <p:val>
                                            <p:strVal val="#ppt_h"/>
                                          </p:val>
                                        </p:tav>
                                      </p:tavLst>
                                    </p:anim>
                                    <p:animEffect transition="in" filter="fade">
                                      <p:cBhvr>
                                        <p:cTn id="75" dur="500"/>
                                        <p:tgtEl>
                                          <p:spTgt spid="112"/>
                                        </p:tgtEl>
                                      </p:cBhvr>
                                    </p:animEffect>
                                  </p:childTnLst>
                                </p:cTn>
                              </p:par>
                              <p:par>
                                <p:cTn id="76" presetID="53" presetClass="entr" presetSubtype="0" fill="hold" grpId="0" nodeType="withEffect">
                                  <p:stCondLst>
                                    <p:cond delay="0"/>
                                  </p:stCondLst>
                                  <p:childTnLst>
                                    <p:set>
                                      <p:cBhvr>
                                        <p:cTn id="77" dur="1" fill="hold">
                                          <p:stCondLst>
                                            <p:cond delay="0"/>
                                          </p:stCondLst>
                                        </p:cTn>
                                        <p:tgtEl>
                                          <p:spTgt spid="142"/>
                                        </p:tgtEl>
                                        <p:attrNameLst>
                                          <p:attrName>style.visibility</p:attrName>
                                        </p:attrNameLst>
                                      </p:cBhvr>
                                      <p:to>
                                        <p:strVal val="visible"/>
                                      </p:to>
                                    </p:set>
                                    <p:anim calcmode="lin" valueType="num">
                                      <p:cBhvr>
                                        <p:cTn id="78" dur="500" fill="hold"/>
                                        <p:tgtEl>
                                          <p:spTgt spid="142"/>
                                        </p:tgtEl>
                                        <p:attrNameLst>
                                          <p:attrName>ppt_w</p:attrName>
                                        </p:attrNameLst>
                                      </p:cBhvr>
                                      <p:tavLst>
                                        <p:tav tm="0">
                                          <p:val>
                                            <p:fltVal val="0"/>
                                          </p:val>
                                        </p:tav>
                                        <p:tav tm="100000">
                                          <p:val>
                                            <p:strVal val="#ppt_w"/>
                                          </p:val>
                                        </p:tav>
                                      </p:tavLst>
                                    </p:anim>
                                    <p:anim calcmode="lin" valueType="num">
                                      <p:cBhvr>
                                        <p:cTn id="79" dur="500" fill="hold"/>
                                        <p:tgtEl>
                                          <p:spTgt spid="142"/>
                                        </p:tgtEl>
                                        <p:attrNameLst>
                                          <p:attrName>ppt_h</p:attrName>
                                        </p:attrNameLst>
                                      </p:cBhvr>
                                      <p:tavLst>
                                        <p:tav tm="0">
                                          <p:val>
                                            <p:fltVal val="0"/>
                                          </p:val>
                                        </p:tav>
                                        <p:tav tm="100000">
                                          <p:val>
                                            <p:strVal val="#ppt_h"/>
                                          </p:val>
                                        </p:tav>
                                      </p:tavLst>
                                    </p:anim>
                                    <p:animEffect transition="in" filter="fade">
                                      <p:cBhvr>
                                        <p:cTn id="80" dur="500"/>
                                        <p:tgtEl>
                                          <p:spTgt spid="142"/>
                                        </p:tgtEl>
                                      </p:cBhvr>
                                    </p:animEffect>
                                  </p:childTnLst>
                                </p:cTn>
                              </p:par>
                            </p:childTnLst>
                          </p:cTn>
                        </p:par>
                        <p:par>
                          <p:cTn id="81" fill="hold">
                            <p:stCondLst>
                              <p:cond delay="3500"/>
                            </p:stCondLst>
                            <p:childTnLst>
                              <p:par>
                                <p:cTn id="82" presetID="53" presetClass="entr" presetSubtype="0" fill="hold" grpId="0" nodeType="afterEffect">
                                  <p:stCondLst>
                                    <p:cond delay="0"/>
                                  </p:stCondLst>
                                  <p:childTnLst>
                                    <p:set>
                                      <p:cBhvr>
                                        <p:cTn id="83" dur="1" fill="hold">
                                          <p:stCondLst>
                                            <p:cond delay="0"/>
                                          </p:stCondLst>
                                        </p:cTn>
                                        <p:tgtEl>
                                          <p:spTgt spid="113"/>
                                        </p:tgtEl>
                                        <p:attrNameLst>
                                          <p:attrName>style.visibility</p:attrName>
                                        </p:attrNameLst>
                                      </p:cBhvr>
                                      <p:to>
                                        <p:strVal val="visible"/>
                                      </p:to>
                                    </p:set>
                                    <p:anim calcmode="lin" valueType="num">
                                      <p:cBhvr>
                                        <p:cTn id="84" dur="500" fill="hold"/>
                                        <p:tgtEl>
                                          <p:spTgt spid="113"/>
                                        </p:tgtEl>
                                        <p:attrNameLst>
                                          <p:attrName>ppt_w</p:attrName>
                                        </p:attrNameLst>
                                      </p:cBhvr>
                                      <p:tavLst>
                                        <p:tav tm="0">
                                          <p:val>
                                            <p:fltVal val="0"/>
                                          </p:val>
                                        </p:tav>
                                        <p:tav tm="100000">
                                          <p:val>
                                            <p:strVal val="#ppt_w"/>
                                          </p:val>
                                        </p:tav>
                                      </p:tavLst>
                                    </p:anim>
                                    <p:anim calcmode="lin" valueType="num">
                                      <p:cBhvr>
                                        <p:cTn id="85" dur="500" fill="hold"/>
                                        <p:tgtEl>
                                          <p:spTgt spid="113"/>
                                        </p:tgtEl>
                                        <p:attrNameLst>
                                          <p:attrName>ppt_h</p:attrName>
                                        </p:attrNameLst>
                                      </p:cBhvr>
                                      <p:tavLst>
                                        <p:tav tm="0">
                                          <p:val>
                                            <p:fltVal val="0"/>
                                          </p:val>
                                        </p:tav>
                                        <p:tav tm="100000">
                                          <p:val>
                                            <p:strVal val="#ppt_h"/>
                                          </p:val>
                                        </p:tav>
                                      </p:tavLst>
                                    </p:anim>
                                    <p:animEffect transition="in" filter="fade">
                                      <p:cBhvr>
                                        <p:cTn id="86" dur="500"/>
                                        <p:tgtEl>
                                          <p:spTgt spid="113"/>
                                        </p:tgtEl>
                                      </p:cBhvr>
                                    </p:animEffect>
                                  </p:childTnLst>
                                </p:cTn>
                              </p:par>
                              <p:par>
                                <p:cTn id="87" presetID="53" presetClass="entr" presetSubtype="0" fill="hold" grpId="0" nodeType="withEffect">
                                  <p:stCondLst>
                                    <p:cond delay="0"/>
                                  </p:stCondLst>
                                  <p:childTnLst>
                                    <p:set>
                                      <p:cBhvr>
                                        <p:cTn id="88" dur="1" fill="hold">
                                          <p:stCondLst>
                                            <p:cond delay="0"/>
                                          </p:stCondLst>
                                        </p:cTn>
                                        <p:tgtEl>
                                          <p:spTgt spid="143"/>
                                        </p:tgtEl>
                                        <p:attrNameLst>
                                          <p:attrName>style.visibility</p:attrName>
                                        </p:attrNameLst>
                                      </p:cBhvr>
                                      <p:to>
                                        <p:strVal val="visible"/>
                                      </p:to>
                                    </p:set>
                                    <p:anim calcmode="lin" valueType="num">
                                      <p:cBhvr>
                                        <p:cTn id="89" dur="500" fill="hold"/>
                                        <p:tgtEl>
                                          <p:spTgt spid="143"/>
                                        </p:tgtEl>
                                        <p:attrNameLst>
                                          <p:attrName>ppt_w</p:attrName>
                                        </p:attrNameLst>
                                      </p:cBhvr>
                                      <p:tavLst>
                                        <p:tav tm="0">
                                          <p:val>
                                            <p:fltVal val="0"/>
                                          </p:val>
                                        </p:tav>
                                        <p:tav tm="100000">
                                          <p:val>
                                            <p:strVal val="#ppt_w"/>
                                          </p:val>
                                        </p:tav>
                                      </p:tavLst>
                                    </p:anim>
                                    <p:anim calcmode="lin" valueType="num">
                                      <p:cBhvr>
                                        <p:cTn id="90" dur="500" fill="hold"/>
                                        <p:tgtEl>
                                          <p:spTgt spid="143"/>
                                        </p:tgtEl>
                                        <p:attrNameLst>
                                          <p:attrName>ppt_h</p:attrName>
                                        </p:attrNameLst>
                                      </p:cBhvr>
                                      <p:tavLst>
                                        <p:tav tm="0">
                                          <p:val>
                                            <p:fltVal val="0"/>
                                          </p:val>
                                        </p:tav>
                                        <p:tav tm="100000">
                                          <p:val>
                                            <p:strVal val="#ppt_h"/>
                                          </p:val>
                                        </p:tav>
                                      </p:tavLst>
                                    </p:anim>
                                    <p:animEffect transition="in" filter="fade">
                                      <p:cBhvr>
                                        <p:cTn id="91" dur="500"/>
                                        <p:tgtEl>
                                          <p:spTgt spid="143"/>
                                        </p:tgtEl>
                                      </p:cBhvr>
                                    </p:animEffect>
                                  </p:childTnLst>
                                </p:cTn>
                              </p:par>
                            </p:childTnLst>
                          </p:cTn>
                        </p:par>
                        <p:par>
                          <p:cTn id="92" fill="hold">
                            <p:stCondLst>
                              <p:cond delay="4000"/>
                            </p:stCondLst>
                            <p:childTnLst>
                              <p:par>
                                <p:cTn id="93" presetID="53" presetClass="entr" presetSubtype="0" fill="hold" grpId="0" nodeType="afterEffect">
                                  <p:stCondLst>
                                    <p:cond delay="0"/>
                                  </p:stCondLst>
                                  <p:childTnLst>
                                    <p:set>
                                      <p:cBhvr>
                                        <p:cTn id="94" dur="1" fill="hold">
                                          <p:stCondLst>
                                            <p:cond delay="0"/>
                                          </p:stCondLst>
                                        </p:cTn>
                                        <p:tgtEl>
                                          <p:spTgt spid="115"/>
                                        </p:tgtEl>
                                        <p:attrNameLst>
                                          <p:attrName>style.visibility</p:attrName>
                                        </p:attrNameLst>
                                      </p:cBhvr>
                                      <p:to>
                                        <p:strVal val="visible"/>
                                      </p:to>
                                    </p:set>
                                    <p:anim calcmode="lin" valueType="num">
                                      <p:cBhvr>
                                        <p:cTn id="95" dur="500" fill="hold"/>
                                        <p:tgtEl>
                                          <p:spTgt spid="115"/>
                                        </p:tgtEl>
                                        <p:attrNameLst>
                                          <p:attrName>ppt_w</p:attrName>
                                        </p:attrNameLst>
                                      </p:cBhvr>
                                      <p:tavLst>
                                        <p:tav tm="0">
                                          <p:val>
                                            <p:fltVal val="0"/>
                                          </p:val>
                                        </p:tav>
                                        <p:tav tm="100000">
                                          <p:val>
                                            <p:strVal val="#ppt_w"/>
                                          </p:val>
                                        </p:tav>
                                      </p:tavLst>
                                    </p:anim>
                                    <p:anim calcmode="lin" valueType="num">
                                      <p:cBhvr>
                                        <p:cTn id="96" dur="500" fill="hold"/>
                                        <p:tgtEl>
                                          <p:spTgt spid="115"/>
                                        </p:tgtEl>
                                        <p:attrNameLst>
                                          <p:attrName>ppt_h</p:attrName>
                                        </p:attrNameLst>
                                      </p:cBhvr>
                                      <p:tavLst>
                                        <p:tav tm="0">
                                          <p:val>
                                            <p:fltVal val="0"/>
                                          </p:val>
                                        </p:tav>
                                        <p:tav tm="100000">
                                          <p:val>
                                            <p:strVal val="#ppt_h"/>
                                          </p:val>
                                        </p:tav>
                                      </p:tavLst>
                                    </p:anim>
                                    <p:animEffect transition="in" filter="fade">
                                      <p:cBhvr>
                                        <p:cTn id="97" dur="500"/>
                                        <p:tgtEl>
                                          <p:spTgt spid="115"/>
                                        </p:tgtEl>
                                      </p:cBhvr>
                                    </p:animEffect>
                                  </p:childTnLst>
                                </p:cTn>
                              </p:par>
                              <p:par>
                                <p:cTn id="98" presetID="53" presetClass="entr" presetSubtype="0" fill="hold" grpId="0" nodeType="withEffect">
                                  <p:stCondLst>
                                    <p:cond delay="0"/>
                                  </p:stCondLst>
                                  <p:childTnLst>
                                    <p:set>
                                      <p:cBhvr>
                                        <p:cTn id="99" dur="1" fill="hold">
                                          <p:stCondLst>
                                            <p:cond delay="0"/>
                                          </p:stCondLst>
                                        </p:cTn>
                                        <p:tgtEl>
                                          <p:spTgt spid="144"/>
                                        </p:tgtEl>
                                        <p:attrNameLst>
                                          <p:attrName>style.visibility</p:attrName>
                                        </p:attrNameLst>
                                      </p:cBhvr>
                                      <p:to>
                                        <p:strVal val="visible"/>
                                      </p:to>
                                    </p:set>
                                    <p:anim calcmode="lin" valueType="num">
                                      <p:cBhvr>
                                        <p:cTn id="100" dur="500" fill="hold"/>
                                        <p:tgtEl>
                                          <p:spTgt spid="144"/>
                                        </p:tgtEl>
                                        <p:attrNameLst>
                                          <p:attrName>ppt_w</p:attrName>
                                        </p:attrNameLst>
                                      </p:cBhvr>
                                      <p:tavLst>
                                        <p:tav tm="0">
                                          <p:val>
                                            <p:fltVal val="0"/>
                                          </p:val>
                                        </p:tav>
                                        <p:tav tm="100000">
                                          <p:val>
                                            <p:strVal val="#ppt_w"/>
                                          </p:val>
                                        </p:tav>
                                      </p:tavLst>
                                    </p:anim>
                                    <p:anim calcmode="lin" valueType="num">
                                      <p:cBhvr>
                                        <p:cTn id="101" dur="500" fill="hold"/>
                                        <p:tgtEl>
                                          <p:spTgt spid="144"/>
                                        </p:tgtEl>
                                        <p:attrNameLst>
                                          <p:attrName>ppt_h</p:attrName>
                                        </p:attrNameLst>
                                      </p:cBhvr>
                                      <p:tavLst>
                                        <p:tav tm="0">
                                          <p:val>
                                            <p:fltVal val="0"/>
                                          </p:val>
                                        </p:tav>
                                        <p:tav tm="100000">
                                          <p:val>
                                            <p:strVal val="#ppt_h"/>
                                          </p:val>
                                        </p:tav>
                                      </p:tavLst>
                                    </p:anim>
                                    <p:animEffect transition="in" filter="fade">
                                      <p:cBhvr>
                                        <p:cTn id="102" dur="500"/>
                                        <p:tgtEl>
                                          <p:spTgt spid="144"/>
                                        </p:tgtEl>
                                      </p:cBhvr>
                                    </p:animEffect>
                                  </p:childTnLst>
                                </p:cTn>
                              </p:par>
                            </p:childTnLst>
                          </p:cTn>
                        </p:par>
                        <p:par>
                          <p:cTn id="103" fill="hold">
                            <p:stCondLst>
                              <p:cond delay="4500"/>
                            </p:stCondLst>
                            <p:childTnLst>
                              <p:par>
                                <p:cTn id="104" presetID="37" presetClass="entr" presetSubtype="0" fill="hold" grpId="0" nodeType="afterEffect">
                                  <p:stCondLst>
                                    <p:cond delay="0"/>
                                  </p:stCondLst>
                                  <p:childTnLst>
                                    <p:set>
                                      <p:cBhvr>
                                        <p:cTn id="105" dur="1" fill="hold">
                                          <p:stCondLst>
                                            <p:cond delay="0"/>
                                          </p:stCondLst>
                                        </p:cTn>
                                        <p:tgtEl>
                                          <p:spTgt spid="33"/>
                                        </p:tgtEl>
                                        <p:attrNameLst>
                                          <p:attrName>style.visibility</p:attrName>
                                        </p:attrNameLst>
                                      </p:cBhvr>
                                      <p:to>
                                        <p:strVal val="visible"/>
                                      </p:to>
                                    </p:set>
                                    <p:animEffect transition="in" filter="fade">
                                      <p:cBhvr>
                                        <p:cTn id="106" dur="1000"/>
                                        <p:tgtEl>
                                          <p:spTgt spid="33"/>
                                        </p:tgtEl>
                                      </p:cBhvr>
                                    </p:animEffect>
                                    <p:anim calcmode="lin" valueType="num">
                                      <p:cBhvr>
                                        <p:cTn id="107" dur="1000" fill="hold"/>
                                        <p:tgtEl>
                                          <p:spTgt spid="33"/>
                                        </p:tgtEl>
                                        <p:attrNameLst>
                                          <p:attrName>ppt_x</p:attrName>
                                        </p:attrNameLst>
                                      </p:cBhvr>
                                      <p:tavLst>
                                        <p:tav tm="0">
                                          <p:val>
                                            <p:strVal val="#ppt_x"/>
                                          </p:val>
                                        </p:tav>
                                        <p:tav tm="100000">
                                          <p:val>
                                            <p:strVal val="#ppt_x"/>
                                          </p:val>
                                        </p:tav>
                                      </p:tavLst>
                                    </p:anim>
                                    <p:anim calcmode="lin" valueType="num">
                                      <p:cBhvr>
                                        <p:cTn id="108" dur="900" decel="100000" fill="hold"/>
                                        <p:tgtEl>
                                          <p:spTgt spid="33"/>
                                        </p:tgtEl>
                                        <p:attrNameLst>
                                          <p:attrName>ppt_y</p:attrName>
                                        </p:attrNameLst>
                                      </p:cBhvr>
                                      <p:tavLst>
                                        <p:tav tm="0">
                                          <p:val>
                                            <p:strVal val="#ppt_y+1"/>
                                          </p:val>
                                        </p:tav>
                                        <p:tav tm="100000">
                                          <p:val>
                                            <p:strVal val="#ppt_y-.03"/>
                                          </p:val>
                                        </p:tav>
                                      </p:tavLst>
                                    </p:anim>
                                    <p:anim calcmode="lin" valueType="num">
                                      <p:cBhvr>
                                        <p:cTn id="109" dur="100" accel="100000" fill="hold">
                                          <p:stCondLst>
                                            <p:cond delay="900"/>
                                          </p:stCondLst>
                                        </p:cTn>
                                        <p:tgtEl>
                                          <p:spTgt spid="33"/>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106" grpId="0"/>
      <p:bldP spid="107" grpId="0"/>
      <p:bldP spid="108" grpId="0"/>
      <p:bldP spid="109" grpId="0"/>
      <p:bldP spid="110" grpId="0"/>
      <p:bldP spid="111" grpId="0"/>
      <p:bldP spid="112" grpId="0"/>
      <p:bldP spid="113" grpId="0"/>
      <p:bldP spid="115" grpId="0"/>
      <p:bldP spid="136" grpId="0" animBg="1"/>
      <p:bldP spid="137" grpId="0" animBg="1"/>
      <p:bldP spid="138" grpId="0" animBg="1"/>
      <p:bldP spid="139" grpId="0" animBg="1"/>
      <p:bldP spid="140" grpId="0" animBg="1"/>
      <p:bldP spid="141" grpId="0" animBg="1"/>
      <p:bldP spid="142" grpId="0" animBg="1"/>
      <p:bldP spid="143" grpId="0" animBg="1"/>
      <p:bldP spid="144" grpId="0" animBg="1"/>
    </p:bld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3" cstate="print"/>
          <a:srcRect l="696" t="873" r="1314" b="1464"/>
          <a:stretch>
            <a:fillRect/>
          </a:stretch>
        </p:blipFill>
        <p:spPr bwMode="auto">
          <a:xfrm>
            <a:off x="3429001" y="1755648"/>
            <a:ext cx="5394960" cy="3907628"/>
          </a:xfrm>
          <a:prstGeom prst="rect">
            <a:avLst/>
          </a:prstGeom>
          <a:ln>
            <a:noFill/>
          </a:ln>
          <a:effectLst>
            <a:outerShdw blurRad="190500" algn="tl" rotWithShape="0">
              <a:srgbClr val="000000">
                <a:alpha val="70000"/>
              </a:srgbClr>
            </a:outerShdw>
          </a:effectLst>
        </p:spPr>
      </p:pic>
      <p:sp>
        <p:nvSpPr>
          <p:cNvPr id="22" name="Action Button: Home 21">
            <a:hlinkClick r:id="" action="ppaction://hlinkshowjump?jump=firstslide" highlightClick="1"/>
          </p:cNvPr>
          <p:cNvSpPr/>
          <p:nvPr/>
        </p:nvSpPr>
        <p:spPr>
          <a:xfrm>
            <a:off x="8547717" y="6400800"/>
            <a:ext cx="574675" cy="457200"/>
          </a:xfrm>
          <a:prstGeom prst="actionButtonHome">
            <a:avLst/>
          </a:prstGeom>
          <a:gradFill flip="none" rotWithShape="1">
            <a:gsLst>
              <a:gs pos="0">
                <a:srgbClr val="FFEFD1"/>
              </a:gs>
              <a:gs pos="64999">
                <a:srgbClr val="F0EBD5"/>
              </a:gs>
              <a:gs pos="100000">
                <a:srgbClr val="D1C39F"/>
              </a:gs>
            </a:gsLst>
            <a:lin ang="5400000" scaled="1"/>
            <a:tileRect/>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23" name="Action Button: Beginning 22">
            <a:hlinkClick r:id="rId4" action="ppaction://hlinksldjump" highlightClick="1"/>
          </p:cNvPr>
          <p:cNvSpPr/>
          <p:nvPr/>
        </p:nvSpPr>
        <p:spPr>
          <a:xfrm>
            <a:off x="8080992" y="6400800"/>
            <a:ext cx="457200" cy="457200"/>
          </a:xfrm>
          <a:prstGeom prst="actionButtonBeginning">
            <a:avLst/>
          </a:prstGeom>
          <a:gradFill>
            <a:gsLst>
              <a:gs pos="0">
                <a:srgbClr val="FFEFD1"/>
              </a:gs>
              <a:gs pos="64999">
                <a:srgbClr val="F0EBD5"/>
              </a:gs>
              <a:gs pos="100000">
                <a:srgbClr val="D1C39F"/>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33" name="Action Button: Custom 32">
            <a:hlinkClick r:id="rId5" action="ppaction://hlinksldjump" highlightClick="1"/>
          </p:cNvPr>
          <p:cNvSpPr/>
          <p:nvPr/>
        </p:nvSpPr>
        <p:spPr>
          <a:xfrm>
            <a:off x="5638800" y="6279380"/>
            <a:ext cx="2377440" cy="548640"/>
          </a:xfrm>
          <a:prstGeom prst="actionButtonBlank">
            <a:avLst/>
          </a:prstGeom>
          <a:solidFill>
            <a:srgbClr val="C00000"/>
          </a:solidFill>
          <a:ln>
            <a:no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latin typeface="Trebuchet MS" pitchFamily="34" charset="0"/>
              </a:rPr>
              <a:t>Touch here for Challenge #3</a:t>
            </a:r>
            <a:endParaRPr lang="en-US" sz="1600" dirty="0">
              <a:latin typeface="Trebuchet MS" pitchFamily="34" charset="0"/>
            </a:endParaRPr>
          </a:p>
        </p:txBody>
      </p:sp>
      <p:sp>
        <p:nvSpPr>
          <p:cNvPr id="24" name="Rectangle 23"/>
          <p:cNvSpPr/>
          <p:nvPr/>
        </p:nvSpPr>
        <p:spPr>
          <a:xfrm>
            <a:off x="0" y="0"/>
            <a:ext cx="9144000" cy="838200"/>
          </a:xfrm>
          <a:prstGeom prst="rect">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r>
              <a:rPr lang="en-US" sz="4400" dirty="0" smtClean="0">
                <a:latin typeface="Trebuchet MS" pitchFamily="34" charset="0"/>
              </a:rPr>
              <a:t>How To Read LOBO Data</a:t>
            </a:r>
            <a:endParaRPr lang="en-US" sz="4400" dirty="0">
              <a:latin typeface="Trebuchet MS" pitchFamily="34" charset="0"/>
            </a:endParaRPr>
          </a:p>
        </p:txBody>
      </p:sp>
      <p:sp>
        <p:nvSpPr>
          <p:cNvPr id="39" name="Flowchart: Delay 38"/>
          <p:cNvSpPr/>
          <p:nvPr/>
        </p:nvSpPr>
        <p:spPr>
          <a:xfrm>
            <a:off x="0" y="0"/>
            <a:ext cx="1752600" cy="6858000"/>
          </a:xfrm>
          <a:prstGeom prst="flowChartDelay">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40" name="TextBox 39">
            <a:hlinkClick r:id="rId6" action="ppaction://hlinksldjump"/>
          </p:cNvPr>
          <p:cNvSpPr txBox="1"/>
          <p:nvPr/>
        </p:nvSpPr>
        <p:spPr>
          <a:xfrm>
            <a:off x="0" y="609600"/>
            <a:ext cx="1371600" cy="8382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Build </a:t>
            </a:r>
            <a:r>
              <a:rPr lang="en-US" sz="1600" dirty="0" smtClean="0">
                <a:solidFill>
                  <a:schemeClr val="accent1">
                    <a:lumMod val="75000"/>
                  </a:schemeClr>
                </a:solidFill>
                <a:latin typeface="Trebuchet MS" pitchFamily="34" charset="0"/>
                <a:cs typeface="+mn-cs"/>
              </a:rPr>
              <a:t>A </a:t>
            </a:r>
            <a:r>
              <a:rPr lang="en-US" sz="1600" dirty="0">
                <a:solidFill>
                  <a:schemeClr val="accent1">
                    <a:lumMod val="75000"/>
                  </a:schemeClr>
                </a:solidFill>
                <a:latin typeface="Trebuchet MS" pitchFamily="34" charset="0"/>
                <a:cs typeface="+mn-cs"/>
              </a:rPr>
              <a:t>G</a:t>
            </a:r>
            <a:r>
              <a:rPr lang="en-US" sz="1600" dirty="0" smtClean="0">
                <a:solidFill>
                  <a:schemeClr val="accent1">
                    <a:lumMod val="75000"/>
                  </a:schemeClr>
                </a:solidFill>
                <a:latin typeface="Trebuchet MS" pitchFamily="34" charset="0"/>
                <a:cs typeface="+mn-cs"/>
              </a:rPr>
              <a:t>raph </a:t>
            </a:r>
            <a:endParaRPr lang="en-US" sz="1600" dirty="0">
              <a:solidFill>
                <a:schemeClr val="accent1">
                  <a:lumMod val="75000"/>
                </a:schemeClr>
              </a:solidFill>
              <a:latin typeface="Trebuchet MS" pitchFamily="34" charset="0"/>
              <a:cs typeface="+mn-cs"/>
            </a:endParaRP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1)</a:t>
            </a:r>
            <a:endParaRPr lang="en-US" sz="1600" dirty="0">
              <a:solidFill>
                <a:schemeClr val="accent1">
                  <a:lumMod val="75000"/>
                </a:schemeClr>
              </a:solidFill>
              <a:latin typeface="Trebuchet MS" pitchFamily="34" charset="0"/>
              <a:cs typeface="+mn-cs"/>
            </a:endParaRPr>
          </a:p>
        </p:txBody>
      </p:sp>
      <p:sp>
        <p:nvSpPr>
          <p:cNvPr id="42" name="TextBox 41">
            <a:hlinkClick r:id="rId7" action="ppaction://hlinksldjump"/>
          </p:cNvPr>
          <p:cNvSpPr txBox="1"/>
          <p:nvPr/>
        </p:nvSpPr>
        <p:spPr>
          <a:xfrm>
            <a:off x="0" y="2743200"/>
            <a:ext cx="1554480" cy="1066800"/>
          </a:xfrm>
          <a:prstGeom prst="roundRect">
            <a:avLst/>
          </a:prstGeom>
          <a:solidFill>
            <a:schemeClr val="accent5">
              <a:lumMod val="40000"/>
              <a:lumOff val="60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Read LOBO Graphs </a:t>
            </a:r>
            <a:r>
              <a:rPr lang="en-US" sz="1600" dirty="0" smtClean="0">
                <a:solidFill>
                  <a:schemeClr val="accent1">
                    <a:lumMod val="75000"/>
                  </a:schemeClr>
                </a:solidFill>
                <a:latin typeface="Trebuchet MS" pitchFamily="34" charset="0"/>
                <a:cs typeface="+mn-cs"/>
              </a:rPr>
              <a:t>   (Level 3)</a:t>
            </a:r>
            <a:endParaRPr lang="en-US" sz="1600" dirty="0">
              <a:solidFill>
                <a:schemeClr val="accent1">
                  <a:lumMod val="75000"/>
                </a:schemeClr>
              </a:solidFill>
              <a:latin typeface="Trebuchet MS" pitchFamily="34" charset="0"/>
              <a:cs typeface="+mn-cs"/>
            </a:endParaRPr>
          </a:p>
        </p:txBody>
      </p:sp>
      <p:sp>
        <p:nvSpPr>
          <p:cNvPr id="43" name="TextBox 42">
            <a:hlinkClick r:id="rId8" action="ppaction://hlinksldjump"/>
          </p:cNvPr>
          <p:cNvSpPr txBox="1"/>
          <p:nvPr/>
        </p:nvSpPr>
        <p:spPr>
          <a:xfrm>
            <a:off x="0" y="3953470"/>
            <a:ext cx="1447800" cy="99953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LOBO Data Match-up</a:t>
            </a:r>
            <a:endParaRPr lang="en-US" sz="1600" dirty="0">
              <a:solidFill>
                <a:schemeClr val="accent1">
                  <a:lumMod val="75000"/>
                </a:schemeClr>
              </a:solidFill>
              <a:latin typeface="Trebuchet MS" pitchFamily="34" charset="0"/>
              <a:cs typeface="+mn-cs"/>
            </a:endParaRP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4)</a:t>
            </a:r>
            <a:endParaRPr lang="en-US" sz="1600" dirty="0">
              <a:solidFill>
                <a:schemeClr val="accent1">
                  <a:lumMod val="75000"/>
                </a:schemeClr>
              </a:solidFill>
              <a:latin typeface="Trebuchet MS" pitchFamily="34" charset="0"/>
              <a:cs typeface="+mn-cs"/>
            </a:endParaRPr>
          </a:p>
        </p:txBody>
      </p:sp>
      <p:sp>
        <p:nvSpPr>
          <p:cNvPr id="44" name="TextBox 43">
            <a:hlinkClick r:id="rId9" action="ppaction://hlinksldjump"/>
          </p:cNvPr>
          <p:cNvSpPr txBox="1"/>
          <p:nvPr/>
        </p:nvSpPr>
        <p:spPr>
          <a:xfrm>
            <a:off x="0" y="5105400"/>
            <a:ext cx="1371600" cy="11430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Test Your LOBO Abilities</a:t>
            </a: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5)</a:t>
            </a:r>
            <a:endParaRPr lang="en-US" sz="1600" dirty="0">
              <a:solidFill>
                <a:schemeClr val="accent1">
                  <a:lumMod val="75000"/>
                </a:schemeClr>
              </a:solidFill>
              <a:latin typeface="Trebuchet MS" pitchFamily="34" charset="0"/>
              <a:cs typeface="+mn-cs"/>
            </a:endParaRPr>
          </a:p>
        </p:txBody>
      </p:sp>
      <p:sp>
        <p:nvSpPr>
          <p:cNvPr id="45" name="TextBox 44">
            <a:hlinkClick r:id="rId10" action="ppaction://hlinksldjump"/>
          </p:cNvPr>
          <p:cNvSpPr txBox="1"/>
          <p:nvPr/>
        </p:nvSpPr>
        <p:spPr>
          <a:xfrm>
            <a:off x="0" y="1600200"/>
            <a:ext cx="1447800" cy="9906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Interpret Graphs</a:t>
            </a: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2)</a:t>
            </a:r>
            <a:endParaRPr lang="en-US" sz="1600" dirty="0">
              <a:solidFill>
                <a:schemeClr val="accent1">
                  <a:lumMod val="75000"/>
                </a:schemeClr>
              </a:solidFill>
              <a:latin typeface="Trebuchet MS" pitchFamily="34" charset="0"/>
              <a:cs typeface="+mn-cs"/>
            </a:endParaRPr>
          </a:p>
        </p:txBody>
      </p:sp>
      <p:sp>
        <p:nvSpPr>
          <p:cNvPr id="46" name="TextBox 45">
            <a:hlinkClick r:id="rId11" action="ppaction://hlinksldjump"/>
          </p:cNvPr>
          <p:cNvSpPr txBox="1"/>
          <p:nvPr/>
        </p:nvSpPr>
        <p:spPr>
          <a:xfrm>
            <a:off x="0" y="6324600"/>
            <a:ext cx="914400" cy="5334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More info</a:t>
            </a:r>
            <a:endParaRPr lang="en-US" sz="1600" dirty="0">
              <a:solidFill>
                <a:schemeClr val="accent1">
                  <a:lumMod val="75000"/>
                </a:schemeClr>
              </a:solidFill>
              <a:latin typeface="Trebuchet MS" pitchFamily="34" charset="0"/>
              <a:cs typeface="+mn-cs"/>
            </a:endParaRPr>
          </a:p>
        </p:txBody>
      </p:sp>
      <p:pic>
        <p:nvPicPr>
          <p:cNvPr id="74" name="Picture 73" descr="dungeness - Copy.jpg"/>
          <p:cNvPicPr>
            <a:picLocks noChangeAspect="1"/>
          </p:cNvPicPr>
          <p:nvPr/>
        </p:nvPicPr>
        <p:blipFill>
          <a:blip r:embed="rId12" cstate="print"/>
          <a:stretch>
            <a:fillRect/>
          </a:stretch>
        </p:blipFill>
        <p:spPr>
          <a:xfrm>
            <a:off x="1676400" y="914400"/>
            <a:ext cx="1568450" cy="941070"/>
          </a:xfrm>
          <a:prstGeom prst="rect">
            <a:avLst/>
          </a:prstGeom>
        </p:spPr>
      </p:pic>
      <p:sp>
        <p:nvSpPr>
          <p:cNvPr id="77" name="Up Ribbon 76"/>
          <p:cNvSpPr/>
          <p:nvPr/>
        </p:nvSpPr>
        <p:spPr>
          <a:xfrm>
            <a:off x="3505200" y="990600"/>
            <a:ext cx="4419600" cy="609600"/>
          </a:xfrm>
          <a:prstGeom prst="ribbon2">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latin typeface="Trebuchet MS" pitchFamily="34" charset="0"/>
              </a:rPr>
              <a:t>Tide Challenge #2</a:t>
            </a:r>
            <a:endParaRPr lang="en-US" dirty="0">
              <a:latin typeface="Trebuchet MS" pitchFamily="34" charset="0"/>
            </a:endParaRPr>
          </a:p>
        </p:txBody>
      </p:sp>
      <p:sp>
        <p:nvSpPr>
          <p:cNvPr id="79" name="Oval 78"/>
          <p:cNvSpPr/>
          <p:nvPr/>
        </p:nvSpPr>
        <p:spPr>
          <a:xfrm>
            <a:off x="4343400" y="3581400"/>
            <a:ext cx="406756" cy="838200"/>
          </a:xfrm>
          <a:prstGeom prst="ellipse">
            <a:avLst/>
          </a:prstGeom>
          <a:solidFill>
            <a:srgbClr val="00B0F0">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0" name="Oval 79"/>
          <p:cNvSpPr/>
          <p:nvPr/>
        </p:nvSpPr>
        <p:spPr>
          <a:xfrm>
            <a:off x="4642262" y="3264724"/>
            <a:ext cx="292354" cy="457200"/>
          </a:xfrm>
          <a:prstGeom prst="ellipse">
            <a:avLst/>
          </a:prstGeom>
          <a:solidFill>
            <a:srgbClr val="00B0F0">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1" name="Oval 80"/>
          <p:cNvSpPr/>
          <p:nvPr/>
        </p:nvSpPr>
        <p:spPr>
          <a:xfrm>
            <a:off x="4953000" y="3429000"/>
            <a:ext cx="533400" cy="933717"/>
          </a:xfrm>
          <a:prstGeom prst="ellipse">
            <a:avLst/>
          </a:prstGeom>
          <a:solidFill>
            <a:srgbClr val="00B0F0">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Oval 81"/>
          <p:cNvSpPr/>
          <p:nvPr/>
        </p:nvSpPr>
        <p:spPr>
          <a:xfrm>
            <a:off x="5486400" y="3124200"/>
            <a:ext cx="304800" cy="533400"/>
          </a:xfrm>
          <a:prstGeom prst="ellipse">
            <a:avLst/>
          </a:prstGeom>
          <a:solidFill>
            <a:srgbClr val="00B0F0">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Oval 82"/>
          <p:cNvSpPr/>
          <p:nvPr/>
        </p:nvSpPr>
        <p:spPr>
          <a:xfrm>
            <a:off x="5715000" y="3657600"/>
            <a:ext cx="457200" cy="762000"/>
          </a:xfrm>
          <a:prstGeom prst="ellipse">
            <a:avLst/>
          </a:prstGeom>
          <a:solidFill>
            <a:srgbClr val="00B0F0">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4" name="Oval 83"/>
          <p:cNvSpPr/>
          <p:nvPr/>
        </p:nvSpPr>
        <p:spPr>
          <a:xfrm>
            <a:off x="6248400" y="3200400"/>
            <a:ext cx="304800" cy="685800"/>
          </a:xfrm>
          <a:prstGeom prst="ellipse">
            <a:avLst/>
          </a:prstGeom>
          <a:solidFill>
            <a:srgbClr val="00B0F0">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Oval 84"/>
          <p:cNvSpPr/>
          <p:nvPr/>
        </p:nvSpPr>
        <p:spPr>
          <a:xfrm>
            <a:off x="6553200" y="3657600"/>
            <a:ext cx="457200" cy="762000"/>
          </a:xfrm>
          <a:prstGeom prst="ellipse">
            <a:avLst/>
          </a:prstGeom>
          <a:solidFill>
            <a:srgbClr val="00B0F0">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Oval 85"/>
          <p:cNvSpPr/>
          <p:nvPr/>
        </p:nvSpPr>
        <p:spPr>
          <a:xfrm>
            <a:off x="7034152" y="3124200"/>
            <a:ext cx="228600" cy="990600"/>
          </a:xfrm>
          <a:prstGeom prst="ellipse">
            <a:avLst/>
          </a:prstGeom>
          <a:solidFill>
            <a:srgbClr val="00B0F0">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7" name="Oval 86"/>
          <p:cNvSpPr/>
          <p:nvPr/>
        </p:nvSpPr>
        <p:spPr>
          <a:xfrm>
            <a:off x="7391400" y="3505200"/>
            <a:ext cx="304800" cy="990600"/>
          </a:xfrm>
          <a:prstGeom prst="ellipse">
            <a:avLst/>
          </a:prstGeom>
          <a:solidFill>
            <a:srgbClr val="00B0F0">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8" name="Oval 87"/>
          <p:cNvSpPr/>
          <p:nvPr/>
        </p:nvSpPr>
        <p:spPr>
          <a:xfrm>
            <a:off x="4419600" y="2895600"/>
            <a:ext cx="381000" cy="457199"/>
          </a:xfrm>
          <a:prstGeom prst="ellipse">
            <a:avLst/>
          </a:prstGeom>
          <a:solidFill>
            <a:srgbClr val="00CC00">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6" name="Oval 145"/>
          <p:cNvSpPr/>
          <p:nvPr/>
        </p:nvSpPr>
        <p:spPr>
          <a:xfrm>
            <a:off x="4800600" y="2743200"/>
            <a:ext cx="381000" cy="609600"/>
          </a:xfrm>
          <a:prstGeom prst="ellipse">
            <a:avLst/>
          </a:prstGeom>
          <a:solidFill>
            <a:srgbClr val="00CC00">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7" name="Oval 146"/>
          <p:cNvSpPr/>
          <p:nvPr/>
        </p:nvSpPr>
        <p:spPr>
          <a:xfrm>
            <a:off x="5334000" y="2819400"/>
            <a:ext cx="228600" cy="609600"/>
          </a:xfrm>
          <a:prstGeom prst="ellipse">
            <a:avLst/>
          </a:prstGeom>
          <a:solidFill>
            <a:srgbClr val="00CC00">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8" name="Oval 147"/>
          <p:cNvSpPr/>
          <p:nvPr/>
        </p:nvSpPr>
        <p:spPr>
          <a:xfrm>
            <a:off x="5638800" y="2819400"/>
            <a:ext cx="304800" cy="676275"/>
          </a:xfrm>
          <a:prstGeom prst="ellipse">
            <a:avLst/>
          </a:prstGeom>
          <a:solidFill>
            <a:srgbClr val="00CC00">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9" name="Oval 148"/>
          <p:cNvSpPr/>
          <p:nvPr/>
        </p:nvSpPr>
        <p:spPr>
          <a:xfrm>
            <a:off x="6096000" y="2895600"/>
            <a:ext cx="228600" cy="685800"/>
          </a:xfrm>
          <a:prstGeom prst="ellipse">
            <a:avLst/>
          </a:prstGeom>
          <a:solidFill>
            <a:srgbClr val="00CC00">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0" name="Oval 149"/>
          <p:cNvSpPr/>
          <p:nvPr/>
        </p:nvSpPr>
        <p:spPr>
          <a:xfrm>
            <a:off x="6400800" y="2819400"/>
            <a:ext cx="381000" cy="685800"/>
          </a:xfrm>
          <a:prstGeom prst="ellipse">
            <a:avLst/>
          </a:prstGeom>
          <a:solidFill>
            <a:srgbClr val="00CC00">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1" name="Oval 150"/>
          <p:cNvSpPr/>
          <p:nvPr/>
        </p:nvSpPr>
        <p:spPr>
          <a:xfrm>
            <a:off x="6858000" y="2819400"/>
            <a:ext cx="228600" cy="533400"/>
          </a:xfrm>
          <a:prstGeom prst="ellipse">
            <a:avLst/>
          </a:prstGeom>
          <a:solidFill>
            <a:srgbClr val="00CC00">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2" name="Oval 151"/>
          <p:cNvSpPr/>
          <p:nvPr/>
        </p:nvSpPr>
        <p:spPr>
          <a:xfrm>
            <a:off x="7239000" y="2743200"/>
            <a:ext cx="228600" cy="685800"/>
          </a:xfrm>
          <a:prstGeom prst="ellipse">
            <a:avLst/>
          </a:prstGeom>
          <a:solidFill>
            <a:srgbClr val="00CC00">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3" name="Oval 152"/>
          <p:cNvSpPr/>
          <p:nvPr/>
        </p:nvSpPr>
        <p:spPr>
          <a:xfrm>
            <a:off x="7620000" y="2590800"/>
            <a:ext cx="228600" cy="838200"/>
          </a:xfrm>
          <a:prstGeom prst="ellipse">
            <a:avLst/>
          </a:prstGeom>
          <a:solidFill>
            <a:srgbClr val="00CC00">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4" name="Oval 153"/>
          <p:cNvSpPr/>
          <p:nvPr/>
        </p:nvSpPr>
        <p:spPr>
          <a:xfrm>
            <a:off x="7772400" y="3352800"/>
            <a:ext cx="381000" cy="914400"/>
          </a:xfrm>
          <a:prstGeom prst="ellipse">
            <a:avLst/>
          </a:prstGeom>
          <a:solidFill>
            <a:srgbClr val="00CC00">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5" name="Rounded Rectangle 154"/>
          <p:cNvSpPr/>
          <p:nvPr/>
        </p:nvSpPr>
        <p:spPr>
          <a:xfrm>
            <a:off x="7696200" y="1295400"/>
            <a:ext cx="1447800" cy="533400"/>
          </a:xfrm>
          <a:prstGeom prst="roundRect">
            <a:avLst/>
          </a:prstGeom>
          <a:solidFill>
            <a:srgbClr val="00B8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600" dirty="0" smtClean="0">
                <a:latin typeface="Trebuchet MS" pitchFamily="34" charset="0"/>
              </a:rPr>
              <a:t>There are 9 high tides.</a:t>
            </a:r>
            <a:endParaRPr lang="en-US" sz="1600" dirty="0">
              <a:latin typeface="Trebuchet MS" pitchFamily="34" charset="0"/>
            </a:endParaRPr>
          </a:p>
        </p:txBody>
      </p:sp>
      <p:sp>
        <p:nvSpPr>
          <p:cNvPr id="156" name="Rounded Rectangle 155"/>
          <p:cNvSpPr/>
          <p:nvPr/>
        </p:nvSpPr>
        <p:spPr>
          <a:xfrm>
            <a:off x="7696200" y="5562600"/>
            <a:ext cx="1447800" cy="533400"/>
          </a:xfrm>
          <a:prstGeom prst="roundRect">
            <a:avLst/>
          </a:prstGeom>
          <a:solidFill>
            <a:srgbClr val="00A1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600" dirty="0" smtClean="0">
                <a:latin typeface="Trebuchet MS" pitchFamily="34" charset="0"/>
              </a:rPr>
              <a:t>There are 10 low tides.</a:t>
            </a:r>
            <a:endParaRPr lang="en-US" sz="1600" dirty="0">
              <a:latin typeface="Trebuchet MS" pitchFamily="34" charset="0"/>
            </a:endParaRPr>
          </a:p>
        </p:txBody>
      </p:sp>
      <p:sp>
        <p:nvSpPr>
          <p:cNvPr id="157" name="Rounded Rectangle 156"/>
          <p:cNvSpPr/>
          <p:nvPr/>
        </p:nvSpPr>
        <p:spPr>
          <a:xfrm>
            <a:off x="1524000" y="5943600"/>
            <a:ext cx="4038600" cy="533400"/>
          </a:xfrm>
          <a:prstGeom prst="roundRect">
            <a:avLst/>
          </a:prstGeom>
          <a:solidFill>
            <a:srgbClr val="70AC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600" dirty="0" smtClean="0">
                <a:latin typeface="Trebuchet MS" pitchFamily="34" charset="0"/>
              </a:rPr>
              <a:t>How do you think the salinity range plays a role in the salinity response to tides?</a:t>
            </a:r>
            <a:endParaRPr lang="en-US" sz="1600" dirty="0">
              <a:latin typeface="Trebuchet MS" pitchFamily="34" charset="0"/>
            </a:endParaRPr>
          </a:p>
        </p:txBody>
      </p:sp>
      <p:sp>
        <p:nvSpPr>
          <p:cNvPr id="158" name="Rounded Rectangular Callout 157"/>
          <p:cNvSpPr/>
          <p:nvPr/>
        </p:nvSpPr>
        <p:spPr>
          <a:xfrm>
            <a:off x="1774208" y="1905000"/>
            <a:ext cx="1883392" cy="1066800"/>
          </a:xfrm>
          <a:prstGeom prst="wedgeRoundRectCallout">
            <a:avLst>
              <a:gd name="adj1" fmla="val -24191"/>
              <a:gd name="adj2" fmla="val -59535"/>
              <a:gd name="adj3" fmla="val 16667"/>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600" dirty="0" smtClean="0">
                <a:latin typeface="Trebuchet MS" pitchFamily="34" charset="0"/>
              </a:rPr>
              <a:t>How did you do? Does the salinity follow the tides exactly?</a:t>
            </a:r>
            <a:endParaRPr lang="en-US" sz="1600" dirty="0">
              <a:latin typeface="Trebuchet MS" pitchFamily="34" charset="0"/>
            </a:endParaRPr>
          </a:p>
        </p:txBody>
      </p:sp>
      <p:sp>
        <p:nvSpPr>
          <p:cNvPr id="159" name="Rounded Rectangular Callout 158"/>
          <p:cNvSpPr/>
          <p:nvPr/>
        </p:nvSpPr>
        <p:spPr>
          <a:xfrm>
            <a:off x="1676400" y="3200400"/>
            <a:ext cx="1856096" cy="2209800"/>
          </a:xfrm>
          <a:prstGeom prst="wedgeRoundRectCallout">
            <a:avLst>
              <a:gd name="adj1" fmla="val -24970"/>
              <a:gd name="adj2" fmla="val -59017"/>
              <a:gd name="adj3" fmla="val 16667"/>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600" dirty="0" smtClean="0">
                <a:latin typeface="Trebuchet MS" pitchFamily="34" charset="0"/>
              </a:rPr>
              <a:t>Does the salinity here look the same as the salinity in Challenge #1? (Challenge #1 salinity range: 31-34 PSU.  </a:t>
            </a:r>
            <a:endParaRPr lang="en-US" sz="1600" dirty="0">
              <a:latin typeface="Trebuchet MS" pitchFamily="34" charset="0"/>
            </a:endParaRPr>
          </a:p>
        </p:txBody>
      </p:sp>
      <p:sp>
        <p:nvSpPr>
          <p:cNvPr id="41" name="TextBox 40"/>
          <p:cNvSpPr txBox="1"/>
          <p:nvPr/>
        </p:nvSpPr>
        <p:spPr>
          <a:xfrm>
            <a:off x="1066800" y="6553200"/>
            <a:ext cx="3429000" cy="369332"/>
          </a:xfrm>
          <a:prstGeom prst="rect">
            <a:avLst/>
          </a:prstGeom>
          <a:noFill/>
        </p:spPr>
        <p:txBody>
          <a:bodyPr wrap="square" rtlCol="0">
            <a:spAutoFit/>
          </a:bodyPr>
          <a:lstStyle/>
          <a:p>
            <a:r>
              <a:rPr lang="en-US" dirty="0" smtClean="0">
                <a:latin typeface="Trebuchet MS" pitchFamily="34" charset="0"/>
              </a:rPr>
              <a:t>Tide Challenge: 2/4</a:t>
            </a:r>
            <a:endParaRPr lang="en-US" dirty="0">
              <a:latin typeface="Trebuchet MS" pitchFamily="34" charset="0"/>
            </a:endParaRPr>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grpId="0" nodeType="withEffect">
                                  <p:stCondLst>
                                    <p:cond delay="0"/>
                                  </p:stCondLst>
                                  <p:childTnLst>
                                    <p:set>
                                      <p:cBhvr>
                                        <p:cTn id="6" dur="1" fill="hold">
                                          <p:stCondLst>
                                            <p:cond delay="0"/>
                                          </p:stCondLst>
                                        </p:cTn>
                                        <p:tgtEl>
                                          <p:spTgt spid="155"/>
                                        </p:tgtEl>
                                        <p:attrNameLst>
                                          <p:attrName>style.visibility</p:attrName>
                                        </p:attrNameLst>
                                      </p:cBhvr>
                                      <p:to>
                                        <p:strVal val="visible"/>
                                      </p:to>
                                    </p:set>
                                    <p:anim calcmode="lin" valueType="num">
                                      <p:cBhvr>
                                        <p:cTn id="7" dur="500" fill="hold"/>
                                        <p:tgtEl>
                                          <p:spTgt spid="155"/>
                                        </p:tgtEl>
                                        <p:attrNameLst>
                                          <p:attrName>ppt_w</p:attrName>
                                        </p:attrNameLst>
                                      </p:cBhvr>
                                      <p:tavLst>
                                        <p:tav tm="0">
                                          <p:val>
                                            <p:fltVal val="0"/>
                                          </p:val>
                                        </p:tav>
                                        <p:tav tm="100000">
                                          <p:val>
                                            <p:strVal val="#ppt_w"/>
                                          </p:val>
                                        </p:tav>
                                      </p:tavLst>
                                    </p:anim>
                                    <p:anim calcmode="lin" valueType="num">
                                      <p:cBhvr>
                                        <p:cTn id="8" dur="500" fill="hold"/>
                                        <p:tgtEl>
                                          <p:spTgt spid="155"/>
                                        </p:tgtEl>
                                        <p:attrNameLst>
                                          <p:attrName>ppt_h</p:attrName>
                                        </p:attrNameLst>
                                      </p:cBhvr>
                                      <p:tavLst>
                                        <p:tav tm="0">
                                          <p:val>
                                            <p:fltVal val="0"/>
                                          </p:val>
                                        </p:tav>
                                        <p:tav tm="100000">
                                          <p:val>
                                            <p:strVal val="#ppt_h"/>
                                          </p:val>
                                        </p:tav>
                                      </p:tavLst>
                                    </p:anim>
                                    <p:animEffect transition="in" filter="fade">
                                      <p:cBhvr>
                                        <p:cTn id="9" dur="500"/>
                                        <p:tgtEl>
                                          <p:spTgt spid="155"/>
                                        </p:tgtEl>
                                      </p:cBhvr>
                                    </p:animEffect>
                                  </p:childTnLst>
                                </p:cTn>
                              </p:par>
                              <p:par>
                                <p:cTn id="10" presetID="53" presetClass="entr" presetSubtype="0" fill="hold" grpId="0" nodeType="withEffect">
                                  <p:stCondLst>
                                    <p:cond delay="0"/>
                                  </p:stCondLst>
                                  <p:childTnLst>
                                    <p:set>
                                      <p:cBhvr>
                                        <p:cTn id="11" dur="1" fill="hold">
                                          <p:stCondLst>
                                            <p:cond delay="0"/>
                                          </p:stCondLst>
                                        </p:cTn>
                                        <p:tgtEl>
                                          <p:spTgt spid="156"/>
                                        </p:tgtEl>
                                        <p:attrNameLst>
                                          <p:attrName>style.visibility</p:attrName>
                                        </p:attrNameLst>
                                      </p:cBhvr>
                                      <p:to>
                                        <p:strVal val="visible"/>
                                      </p:to>
                                    </p:set>
                                    <p:anim calcmode="lin" valueType="num">
                                      <p:cBhvr>
                                        <p:cTn id="12" dur="500" fill="hold"/>
                                        <p:tgtEl>
                                          <p:spTgt spid="156"/>
                                        </p:tgtEl>
                                        <p:attrNameLst>
                                          <p:attrName>ppt_w</p:attrName>
                                        </p:attrNameLst>
                                      </p:cBhvr>
                                      <p:tavLst>
                                        <p:tav tm="0">
                                          <p:val>
                                            <p:fltVal val="0"/>
                                          </p:val>
                                        </p:tav>
                                        <p:tav tm="100000">
                                          <p:val>
                                            <p:strVal val="#ppt_w"/>
                                          </p:val>
                                        </p:tav>
                                      </p:tavLst>
                                    </p:anim>
                                    <p:anim calcmode="lin" valueType="num">
                                      <p:cBhvr>
                                        <p:cTn id="13" dur="500" fill="hold"/>
                                        <p:tgtEl>
                                          <p:spTgt spid="156"/>
                                        </p:tgtEl>
                                        <p:attrNameLst>
                                          <p:attrName>ppt_h</p:attrName>
                                        </p:attrNameLst>
                                      </p:cBhvr>
                                      <p:tavLst>
                                        <p:tav tm="0">
                                          <p:val>
                                            <p:fltVal val="0"/>
                                          </p:val>
                                        </p:tav>
                                        <p:tav tm="100000">
                                          <p:val>
                                            <p:strVal val="#ppt_h"/>
                                          </p:val>
                                        </p:tav>
                                      </p:tavLst>
                                    </p:anim>
                                    <p:animEffect transition="in" filter="fade">
                                      <p:cBhvr>
                                        <p:cTn id="14" dur="500"/>
                                        <p:tgtEl>
                                          <p:spTgt spid="156"/>
                                        </p:tgtEl>
                                      </p:cBhvr>
                                    </p:animEffect>
                                  </p:childTnLst>
                                </p:cTn>
                              </p:par>
                              <p:par>
                                <p:cTn id="15" presetID="53" presetClass="entr" presetSubtype="0" fill="hold" grpId="0" nodeType="withEffect">
                                  <p:stCondLst>
                                    <p:cond delay="500"/>
                                  </p:stCondLst>
                                  <p:childTnLst>
                                    <p:set>
                                      <p:cBhvr>
                                        <p:cTn id="16" dur="1" fill="hold">
                                          <p:stCondLst>
                                            <p:cond delay="0"/>
                                          </p:stCondLst>
                                        </p:cTn>
                                        <p:tgtEl>
                                          <p:spTgt spid="79"/>
                                        </p:tgtEl>
                                        <p:attrNameLst>
                                          <p:attrName>style.visibility</p:attrName>
                                        </p:attrNameLst>
                                      </p:cBhvr>
                                      <p:to>
                                        <p:strVal val="visible"/>
                                      </p:to>
                                    </p:set>
                                    <p:anim calcmode="lin" valueType="num">
                                      <p:cBhvr>
                                        <p:cTn id="17" dur="500" fill="hold"/>
                                        <p:tgtEl>
                                          <p:spTgt spid="79"/>
                                        </p:tgtEl>
                                        <p:attrNameLst>
                                          <p:attrName>ppt_w</p:attrName>
                                        </p:attrNameLst>
                                      </p:cBhvr>
                                      <p:tavLst>
                                        <p:tav tm="0">
                                          <p:val>
                                            <p:fltVal val="0"/>
                                          </p:val>
                                        </p:tav>
                                        <p:tav tm="100000">
                                          <p:val>
                                            <p:strVal val="#ppt_w"/>
                                          </p:val>
                                        </p:tav>
                                      </p:tavLst>
                                    </p:anim>
                                    <p:anim calcmode="lin" valueType="num">
                                      <p:cBhvr>
                                        <p:cTn id="18" dur="500" fill="hold"/>
                                        <p:tgtEl>
                                          <p:spTgt spid="79"/>
                                        </p:tgtEl>
                                        <p:attrNameLst>
                                          <p:attrName>ppt_h</p:attrName>
                                        </p:attrNameLst>
                                      </p:cBhvr>
                                      <p:tavLst>
                                        <p:tav tm="0">
                                          <p:val>
                                            <p:fltVal val="0"/>
                                          </p:val>
                                        </p:tav>
                                        <p:tav tm="100000">
                                          <p:val>
                                            <p:strVal val="#ppt_h"/>
                                          </p:val>
                                        </p:tav>
                                      </p:tavLst>
                                    </p:anim>
                                    <p:animEffect transition="in" filter="fade">
                                      <p:cBhvr>
                                        <p:cTn id="19" dur="500"/>
                                        <p:tgtEl>
                                          <p:spTgt spid="79"/>
                                        </p:tgtEl>
                                      </p:cBhvr>
                                    </p:animEffect>
                                  </p:childTnLst>
                                </p:cTn>
                              </p:par>
                              <p:par>
                                <p:cTn id="20" presetID="53" presetClass="entr" presetSubtype="0" fill="hold" grpId="0" nodeType="withEffect">
                                  <p:stCondLst>
                                    <p:cond delay="1000"/>
                                  </p:stCondLst>
                                  <p:childTnLst>
                                    <p:set>
                                      <p:cBhvr>
                                        <p:cTn id="21" dur="1" fill="hold">
                                          <p:stCondLst>
                                            <p:cond delay="0"/>
                                          </p:stCondLst>
                                        </p:cTn>
                                        <p:tgtEl>
                                          <p:spTgt spid="88"/>
                                        </p:tgtEl>
                                        <p:attrNameLst>
                                          <p:attrName>style.visibility</p:attrName>
                                        </p:attrNameLst>
                                      </p:cBhvr>
                                      <p:to>
                                        <p:strVal val="visible"/>
                                      </p:to>
                                    </p:set>
                                    <p:anim calcmode="lin" valueType="num">
                                      <p:cBhvr>
                                        <p:cTn id="22" dur="500" fill="hold"/>
                                        <p:tgtEl>
                                          <p:spTgt spid="88"/>
                                        </p:tgtEl>
                                        <p:attrNameLst>
                                          <p:attrName>ppt_w</p:attrName>
                                        </p:attrNameLst>
                                      </p:cBhvr>
                                      <p:tavLst>
                                        <p:tav tm="0">
                                          <p:val>
                                            <p:fltVal val="0"/>
                                          </p:val>
                                        </p:tav>
                                        <p:tav tm="100000">
                                          <p:val>
                                            <p:strVal val="#ppt_w"/>
                                          </p:val>
                                        </p:tav>
                                      </p:tavLst>
                                    </p:anim>
                                    <p:anim calcmode="lin" valueType="num">
                                      <p:cBhvr>
                                        <p:cTn id="23" dur="500" fill="hold"/>
                                        <p:tgtEl>
                                          <p:spTgt spid="88"/>
                                        </p:tgtEl>
                                        <p:attrNameLst>
                                          <p:attrName>ppt_h</p:attrName>
                                        </p:attrNameLst>
                                      </p:cBhvr>
                                      <p:tavLst>
                                        <p:tav tm="0">
                                          <p:val>
                                            <p:fltVal val="0"/>
                                          </p:val>
                                        </p:tav>
                                        <p:tav tm="100000">
                                          <p:val>
                                            <p:strVal val="#ppt_h"/>
                                          </p:val>
                                        </p:tav>
                                      </p:tavLst>
                                    </p:anim>
                                    <p:animEffect transition="in" filter="fade">
                                      <p:cBhvr>
                                        <p:cTn id="24" dur="500"/>
                                        <p:tgtEl>
                                          <p:spTgt spid="88"/>
                                        </p:tgtEl>
                                      </p:cBhvr>
                                    </p:animEffect>
                                  </p:childTnLst>
                                </p:cTn>
                              </p:par>
                              <p:par>
                                <p:cTn id="25" presetID="53" presetClass="entr" presetSubtype="0" fill="hold" grpId="0" nodeType="withEffect">
                                  <p:stCondLst>
                                    <p:cond delay="1500"/>
                                  </p:stCondLst>
                                  <p:childTnLst>
                                    <p:set>
                                      <p:cBhvr>
                                        <p:cTn id="26" dur="1" fill="hold">
                                          <p:stCondLst>
                                            <p:cond delay="0"/>
                                          </p:stCondLst>
                                        </p:cTn>
                                        <p:tgtEl>
                                          <p:spTgt spid="80"/>
                                        </p:tgtEl>
                                        <p:attrNameLst>
                                          <p:attrName>style.visibility</p:attrName>
                                        </p:attrNameLst>
                                      </p:cBhvr>
                                      <p:to>
                                        <p:strVal val="visible"/>
                                      </p:to>
                                    </p:set>
                                    <p:anim calcmode="lin" valueType="num">
                                      <p:cBhvr>
                                        <p:cTn id="27" dur="500" fill="hold"/>
                                        <p:tgtEl>
                                          <p:spTgt spid="80"/>
                                        </p:tgtEl>
                                        <p:attrNameLst>
                                          <p:attrName>ppt_w</p:attrName>
                                        </p:attrNameLst>
                                      </p:cBhvr>
                                      <p:tavLst>
                                        <p:tav tm="0">
                                          <p:val>
                                            <p:fltVal val="0"/>
                                          </p:val>
                                        </p:tav>
                                        <p:tav tm="100000">
                                          <p:val>
                                            <p:strVal val="#ppt_w"/>
                                          </p:val>
                                        </p:tav>
                                      </p:tavLst>
                                    </p:anim>
                                    <p:anim calcmode="lin" valueType="num">
                                      <p:cBhvr>
                                        <p:cTn id="28" dur="500" fill="hold"/>
                                        <p:tgtEl>
                                          <p:spTgt spid="80"/>
                                        </p:tgtEl>
                                        <p:attrNameLst>
                                          <p:attrName>ppt_h</p:attrName>
                                        </p:attrNameLst>
                                      </p:cBhvr>
                                      <p:tavLst>
                                        <p:tav tm="0">
                                          <p:val>
                                            <p:fltVal val="0"/>
                                          </p:val>
                                        </p:tav>
                                        <p:tav tm="100000">
                                          <p:val>
                                            <p:strVal val="#ppt_h"/>
                                          </p:val>
                                        </p:tav>
                                      </p:tavLst>
                                    </p:anim>
                                    <p:animEffect transition="in" filter="fade">
                                      <p:cBhvr>
                                        <p:cTn id="29" dur="500"/>
                                        <p:tgtEl>
                                          <p:spTgt spid="80"/>
                                        </p:tgtEl>
                                      </p:cBhvr>
                                    </p:animEffect>
                                  </p:childTnLst>
                                </p:cTn>
                              </p:par>
                              <p:par>
                                <p:cTn id="30" presetID="53" presetClass="entr" presetSubtype="0" fill="hold" grpId="0" nodeType="withEffect">
                                  <p:stCondLst>
                                    <p:cond delay="2000"/>
                                  </p:stCondLst>
                                  <p:childTnLst>
                                    <p:set>
                                      <p:cBhvr>
                                        <p:cTn id="31" dur="1" fill="hold">
                                          <p:stCondLst>
                                            <p:cond delay="0"/>
                                          </p:stCondLst>
                                        </p:cTn>
                                        <p:tgtEl>
                                          <p:spTgt spid="146"/>
                                        </p:tgtEl>
                                        <p:attrNameLst>
                                          <p:attrName>style.visibility</p:attrName>
                                        </p:attrNameLst>
                                      </p:cBhvr>
                                      <p:to>
                                        <p:strVal val="visible"/>
                                      </p:to>
                                    </p:set>
                                    <p:anim calcmode="lin" valueType="num">
                                      <p:cBhvr>
                                        <p:cTn id="32" dur="500" fill="hold"/>
                                        <p:tgtEl>
                                          <p:spTgt spid="146"/>
                                        </p:tgtEl>
                                        <p:attrNameLst>
                                          <p:attrName>ppt_w</p:attrName>
                                        </p:attrNameLst>
                                      </p:cBhvr>
                                      <p:tavLst>
                                        <p:tav tm="0">
                                          <p:val>
                                            <p:fltVal val="0"/>
                                          </p:val>
                                        </p:tav>
                                        <p:tav tm="100000">
                                          <p:val>
                                            <p:strVal val="#ppt_w"/>
                                          </p:val>
                                        </p:tav>
                                      </p:tavLst>
                                    </p:anim>
                                    <p:anim calcmode="lin" valueType="num">
                                      <p:cBhvr>
                                        <p:cTn id="33" dur="500" fill="hold"/>
                                        <p:tgtEl>
                                          <p:spTgt spid="146"/>
                                        </p:tgtEl>
                                        <p:attrNameLst>
                                          <p:attrName>ppt_h</p:attrName>
                                        </p:attrNameLst>
                                      </p:cBhvr>
                                      <p:tavLst>
                                        <p:tav tm="0">
                                          <p:val>
                                            <p:fltVal val="0"/>
                                          </p:val>
                                        </p:tav>
                                        <p:tav tm="100000">
                                          <p:val>
                                            <p:strVal val="#ppt_h"/>
                                          </p:val>
                                        </p:tav>
                                      </p:tavLst>
                                    </p:anim>
                                    <p:animEffect transition="in" filter="fade">
                                      <p:cBhvr>
                                        <p:cTn id="34" dur="500"/>
                                        <p:tgtEl>
                                          <p:spTgt spid="146"/>
                                        </p:tgtEl>
                                      </p:cBhvr>
                                    </p:animEffect>
                                  </p:childTnLst>
                                </p:cTn>
                              </p:par>
                              <p:par>
                                <p:cTn id="35" presetID="53" presetClass="entr" presetSubtype="0" fill="hold" grpId="0" nodeType="withEffect">
                                  <p:stCondLst>
                                    <p:cond delay="2500"/>
                                  </p:stCondLst>
                                  <p:childTnLst>
                                    <p:set>
                                      <p:cBhvr>
                                        <p:cTn id="36" dur="1" fill="hold">
                                          <p:stCondLst>
                                            <p:cond delay="0"/>
                                          </p:stCondLst>
                                        </p:cTn>
                                        <p:tgtEl>
                                          <p:spTgt spid="81"/>
                                        </p:tgtEl>
                                        <p:attrNameLst>
                                          <p:attrName>style.visibility</p:attrName>
                                        </p:attrNameLst>
                                      </p:cBhvr>
                                      <p:to>
                                        <p:strVal val="visible"/>
                                      </p:to>
                                    </p:set>
                                    <p:anim calcmode="lin" valueType="num">
                                      <p:cBhvr>
                                        <p:cTn id="37" dur="500" fill="hold"/>
                                        <p:tgtEl>
                                          <p:spTgt spid="81"/>
                                        </p:tgtEl>
                                        <p:attrNameLst>
                                          <p:attrName>ppt_w</p:attrName>
                                        </p:attrNameLst>
                                      </p:cBhvr>
                                      <p:tavLst>
                                        <p:tav tm="0">
                                          <p:val>
                                            <p:fltVal val="0"/>
                                          </p:val>
                                        </p:tav>
                                        <p:tav tm="100000">
                                          <p:val>
                                            <p:strVal val="#ppt_w"/>
                                          </p:val>
                                        </p:tav>
                                      </p:tavLst>
                                    </p:anim>
                                    <p:anim calcmode="lin" valueType="num">
                                      <p:cBhvr>
                                        <p:cTn id="38" dur="500" fill="hold"/>
                                        <p:tgtEl>
                                          <p:spTgt spid="81"/>
                                        </p:tgtEl>
                                        <p:attrNameLst>
                                          <p:attrName>ppt_h</p:attrName>
                                        </p:attrNameLst>
                                      </p:cBhvr>
                                      <p:tavLst>
                                        <p:tav tm="0">
                                          <p:val>
                                            <p:fltVal val="0"/>
                                          </p:val>
                                        </p:tav>
                                        <p:tav tm="100000">
                                          <p:val>
                                            <p:strVal val="#ppt_h"/>
                                          </p:val>
                                        </p:tav>
                                      </p:tavLst>
                                    </p:anim>
                                    <p:animEffect transition="in" filter="fade">
                                      <p:cBhvr>
                                        <p:cTn id="39" dur="500"/>
                                        <p:tgtEl>
                                          <p:spTgt spid="81"/>
                                        </p:tgtEl>
                                      </p:cBhvr>
                                    </p:animEffect>
                                  </p:childTnLst>
                                </p:cTn>
                              </p:par>
                              <p:par>
                                <p:cTn id="40" presetID="53" presetClass="entr" presetSubtype="0" fill="hold" grpId="0" nodeType="withEffect">
                                  <p:stCondLst>
                                    <p:cond delay="3000"/>
                                  </p:stCondLst>
                                  <p:childTnLst>
                                    <p:set>
                                      <p:cBhvr>
                                        <p:cTn id="41" dur="1" fill="hold">
                                          <p:stCondLst>
                                            <p:cond delay="0"/>
                                          </p:stCondLst>
                                        </p:cTn>
                                        <p:tgtEl>
                                          <p:spTgt spid="147"/>
                                        </p:tgtEl>
                                        <p:attrNameLst>
                                          <p:attrName>style.visibility</p:attrName>
                                        </p:attrNameLst>
                                      </p:cBhvr>
                                      <p:to>
                                        <p:strVal val="visible"/>
                                      </p:to>
                                    </p:set>
                                    <p:anim calcmode="lin" valueType="num">
                                      <p:cBhvr>
                                        <p:cTn id="42" dur="500" fill="hold"/>
                                        <p:tgtEl>
                                          <p:spTgt spid="147"/>
                                        </p:tgtEl>
                                        <p:attrNameLst>
                                          <p:attrName>ppt_w</p:attrName>
                                        </p:attrNameLst>
                                      </p:cBhvr>
                                      <p:tavLst>
                                        <p:tav tm="0">
                                          <p:val>
                                            <p:fltVal val="0"/>
                                          </p:val>
                                        </p:tav>
                                        <p:tav tm="100000">
                                          <p:val>
                                            <p:strVal val="#ppt_w"/>
                                          </p:val>
                                        </p:tav>
                                      </p:tavLst>
                                    </p:anim>
                                    <p:anim calcmode="lin" valueType="num">
                                      <p:cBhvr>
                                        <p:cTn id="43" dur="500" fill="hold"/>
                                        <p:tgtEl>
                                          <p:spTgt spid="147"/>
                                        </p:tgtEl>
                                        <p:attrNameLst>
                                          <p:attrName>ppt_h</p:attrName>
                                        </p:attrNameLst>
                                      </p:cBhvr>
                                      <p:tavLst>
                                        <p:tav tm="0">
                                          <p:val>
                                            <p:fltVal val="0"/>
                                          </p:val>
                                        </p:tav>
                                        <p:tav tm="100000">
                                          <p:val>
                                            <p:strVal val="#ppt_h"/>
                                          </p:val>
                                        </p:tav>
                                      </p:tavLst>
                                    </p:anim>
                                    <p:animEffect transition="in" filter="fade">
                                      <p:cBhvr>
                                        <p:cTn id="44" dur="500"/>
                                        <p:tgtEl>
                                          <p:spTgt spid="147"/>
                                        </p:tgtEl>
                                      </p:cBhvr>
                                    </p:animEffect>
                                  </p:childTnLst>
                                </p:cTn>
                              </p:par>
                              <p:par>
                                <p:cTn id="45" presetID="53" presetClass="entr" presetSubtype="0" fill="hold" grpId="0" nodeType="withEffect">
                                  <p:stCondLst>
                                    <p:cond delay="3500"/>
                                  </p:stCondLst>
                                  <p:childTnLst>
                                    <p:set>
                                      <p:cBhvr>
                                        <p:cTn id="46" dur="1" fill="hold">
                                          <p:stCondLst>
                                            <p:cond delay="0"/>
                                          </p:stCondLst>
                                        </p:cTn>
                                        <p:tgtEl>
                                          <p:spTgt spid="82"/>
                                        </p:tgtEl>
                                        <p:attrNameLst>
                                          <p:attrName>style.visibility</p:attrName>
                                        </p:attrNameLst>
                                      </p:cBhvr>
                                      <p:to>
                                        <p:strVal val="visible"/>
                                      </p:to>
                                    </p:set>
                                    <p:anim calcmode="lin" valueType="num">
                                      <p:cBhvr>
                                        <p:cTn id="47" dur="500" fill="hold"/>
                                        <p:tgtEl>
                                          <p:spTgt spid="82"/>
                                        </p:tgtEl>
                                        <p:attrNameLst>
                                          <p:attrName>ppt_w</p:attrName>
                                        </p:attrNameLst>
                                      </p:cBhvr>
                                      <p:tavLst>
                                        <p:tav tm="0">
                                          <p:val>
                                            <p:fltVal val="0"/>
                                          </p:val>
                                        </p:tav>
                                        <p:tav tm="100000">
                                          <p:val>
                                            <p:strVal val="#ppt_w"/>
                                          </p:val>
                                        </p:tav>
                                      </p:tavLst>
                                    </p:anim>
                                    <p:anim calcmode="lin" valueType="num">
                                      <p:cBhvr>
                                        <p:cTn id="48" dur="500" fill="hold"/>
                                        <p:tgtEl>
                                          <p:spTgt spid="82"/>
                                        </p:tgtEl>
                                        <p:attrNameLst>
                                          <p:attrName>ppt_h</p:attrName>
                                        </p:attrNameLst>
                                      </p:cBhvr>
                                      <p:tavLst>
                                        <p:tav tm="0">
                                          <p:val>
                                            <p:fltVal val="0"/>
                                          </p:val>
                                        </p:tav>
                                        <p:tav tm="100000">
                                          <p:val>
                                            <p:strVal val="#ppt_h"/>
                                          </p:val>
                                        </p:tav>
                                      </p:tavLst>
                                    </p:anim>
                                    <p:animEffect transition="in" filter="fade">
                                      <p:cBhvr>
                                        <p:cTn id="49" dur="500"/>
                                        <p:tgtEl>
                                          <p:spTgt spid="82"/>
                                        </p:tgtEl>
                                      </p:cBhvr>
                                    </p:animEffect>
                                  </p:childTnLst>
                                </p:cTn>
                              </p:par>
                              <p:par>
                                <p:cTn id="50" presetID="53" presetClass="entr" presetSubtype="0" fill="hold" grpId="0" nodeType="withEffect">
                                  <p:stCondLst>
                                    <p:cond delay="4000"/>
                                  </p:stCondLst>
                                  <p:childTnLst>
                                    <p:set>
                                      <p:cBhvr>
                                        <p:cTn id="51" dur="1" fill="hold">
                                          <p:stCondLst>
                                            <p:cond delay="0"/>
                                          </p:stCondLst>
                                        </p:cTn>
                                        <p:tgtEl>
                                          <p:spTgt spid="148"/>
                                        </p:tgtEl>
                                        <p:attrNameLst>
                                          <p:attrName>style.visibility</p:attrName>
                                        </p:attrNameLst>
                                      </p:cBhvr>
                                      <p:to>
                                        <p:strVal val="visible"/>
                                      </p:to>
                                    </p:set>
                                    <p:anim calcmode="lin" valueType="num">
                                      <p:cBhvr>
                                        <p:cTn id="52" dur="500" fill="hold"/>
                                        <p:tgtEl>
                                          <p:spTgt spid="148"/>
                                        </p:tgtEl>
                                        <p:attrNameLst>
                                          <p:attrName>ppt_w</p:attrName>
                                        </p:attrNameLst>
                                      </p:cBhvr>
                                      <p:tavLst>
                                        <p:tav tm="0">
                                          <p:val>
                                            <p:fltVal val="0"/>
                                          </p:val>
                                        </p:tav>
                                        <p:tav tm="100000">
                                          <p:val>
                                            <p:strVal val="#ppt_w"/>
                                          </p:val>
                                        </p:tav>
                                      </p:tavLst>
                                    </p:anim>
                                    <p:anim calcmode="lin" valueType="num">
                                      <p:cBhvr>
                                        <p:cTn id="53" dur="500" fill="hold"/>
                                        <p:tgtEl>
                                          <p:spTgt spid="148"/>
                                        </p:tgtEl>
                                        <p:attrNameLst>
                                          <p:attrName>ppt_h</p:attrName>
                                        </p:attrNameLst>
                                      </p:cBhvr>
                                      <p:tavLst>
                                        <p:tav tm="0">
                                          <p:val>
                                            <p:fltVal val="0"/>
                                          </p:val>
                                        </p:tav>
                                        <p:tav tm="100000">
                                          <p:val>
                                            <p:strVal val="#ppt_h"/>
                                          </p:val>
                                        </p:tav>
                                      </p:tavLst>
                                    </p:anim>
                                    <p:animEffect transition="in" filter="fade">
                                      <p:cBhvr>
                                        <p:cTn id="54" dur="500"/>
                                        <p:tgtEl>
                                          <p:spTgt spid="148"/>
                                        </p:tgtEl>
                                      </p:cBhvr>
                                    </p:animEffect>
                                  </p:childTnLst>
                                </p:cTn>
                              </p:par>
                              <p:par>
                                <p:cTn id="55" presetID="53" presetClass="entr" presetSubtype="0" fill="hold" grpId="0" nodeType="withEffect">
                                  <p:stCondLst>
                                    <p:cond delay="4500"/>
                                  </p:stCondLst>
                                  <p:childTnLst>
                                    <p:set>
                                      <p:cBhvr>
                                        <p:cTn id="56" dur="1" fill="hold">
                                          <p:stCondLst>
                                            <p:cond delay="0"/>
                                          </p:stCondLst>
                                        </p:cTn>
                                        <p:tgtEl>
                                          <p:spTgt spid="83"/>
                                        </p:tgtEl>
                                        <p:attrNameLst>
                                          <p:attrName>style.visibility</p:attrName>
                                        </p:attrNameLst>
                                      </p:cBhvr>
                                      <p:to>
                                        <p:strVal val="visible"/>
                                      </p:to>
                                    </p:set>
                                    <p:anim calcmode="lin" valueType="num">
                                      <p:cBhvr>
                                        <p:cTn id="57" dur="500" fill="hold"/>
                                        <p:tgtEl>
                                          <p:spTgt spid="83"/>
                                        </p:tgtEl>
                                        <p:attrNameLst>
                                          <p:attrName>ppt_w</p:attrName>
                                        </p:attrNameLst>
                                      </p:cBhvr>
                                      <p:tavLst>
                                        <p:tav tm="0">
                                          <p:val>
                                            <p:fltVal val="0"/>
                                          </p:val>
                                        </p:tav>
                                        <p:tav tm="100000">
                                          <p:val>
                                            <p:strVal val="#ppt_w"/>
                                          </p:val>
                                        </p:tav>
                                      </p:tavLst>
                                    </p:anim>
                                    <p:anim calcmode="lin" valueType="num">
                                      <p:cBhvr>
                                        <p:cTn id="58" dur="500" fill="hold"/>
                                        <p:tgtEl>
                                          <p:spTgt spid="83"/>
                                        </p:tgtEl>
                                        <p:attrNameLst>
                                          <p:attrName>ppt_h</p:attrName>
                                        </p:attrNameLst>
                                      </p:cBhvr>
                                      <p:tavLst>
                                        <p:tav tm="0">
                                          <p:val>
                                            <p:fltVal val="0"/>
                                          </p:val>
                                        </p:tav>
                                        <p:tav tm="100000">
                                          <p:val>
                                            <p:strVal val="#ppt_h"/>
                                          </p:val>
                                        </p:tav>
                                      </p:tavLst>
                                    </p:anim>
                                    <p:animEffect transition="in" filter="fade">
                                      <p:cBhvr>
                                        <p:cTn id="59" dur="500"/>
                                        <p:tgtEl>
                                          <p:spTgt spid="83"/>
                                        </p:tgtEl>
                                      </p:cBhvr>
                                    </p:animEffect>
                                  </p:childTnLst>
                                </p:cTn>
                              </p:par>
                              <p:par>
                                <p:cTn id="60" presetID="53" presetClass="entr" presetSubtype="0" fill="hold" grpId="0" nodeType="withEffect">
                                  <p:stCondLst>
                                    <p:cond delay="5000"/>
                                  </p:stCondLst>
                                  <p:childTnLst>
                                    <p:set>
                                      <p:cBhvr>
                                        <p:cTn id="61" dur="1" fill="hold">
                                          <p:stCondLst>
                                            <p:cond delay="0"/>
                                          </p:stCondLst>
                                        </p:cTn>
                                        <p:tgtEl>
                                          <p:spTgt spid="149"/>
                                        </p:tgtEl>
                                        <p:attrNameLst>
                                          <p:attrName>style.visibility</p:attrName>
                                        </p:attrNameLst>
                                      </p:cBhvr>
                                      <p:to>
                                        <p:strVal val="visible"/>
                                      </p:to>
                                    </p:set>
                                    <p:anim calcmode="lin" valueType="num">
                                      <p:cBhvr>
                                        <p:cTn id="62" dur="500" fill="hold"/>
                                        <p:tgtEl>
                                          <p:spTgt spid="149"/>
                                        </p:tgtEl>
                                        <p:attrNameLst>
                                          <p:attrName>ppt_w</p:attrName>
                                        </p:attrNameLst>
                                      </p:cBhvr>
                                      <p:tavLst>
                                        <p:tav tm="0">
                                          <p:val>
                                            <p:fltVal val="0"/>
                                          </p:val>
                                        </p:tav>
                                        <p:tav tm="100000">
                                          <p:val>
                                            <p:strVal val="#ppt_w"/>
                                          </p:val>
                                        </p:tav>
                                      </p:tavLst>
                                    </p:anim>
                                    <p:anim calcmode="lin" valueType="num">
                                      <p:cBhvr>
                                        <p:cTn id="63" dur="500" fill="hold"/>
                                        <p:tgtEl>
                                          <p:spTgt spid="149"/>
                                        </p:tgtEl>
                                        <p:attrNameLst>
                                          <p:attrName>ppt_h</p:attrName>
                                        </p:attrNameLst>
                                      </p:cBhvr>
                                      <p:tavLst>
                                        <p:tav tm="0">
                                          <p:val>
                                            <p:fltVal val="0"/>
                                          </p:val>
                                        </p:tav>
                                        <p:tav tm="100000">
                                          <p:val>
                                            <p:strVal val="#ppt_h"/>
                                          </p:val>
                                        </p:tav>
                                      </p:tavLst>
                                    </p:anim>
                                    <p:animEffect transition="in" filter="fade">
                                      <p:cBhvr>
                                        <p:cTn id="64" dur="500"/>
                                        <p:tgtEl>
                                          <p:spTgt spid="149"/>
                                        </p:tgtEl>
                                      </p:cBhvr>
                                    </p:animEffect>
                                  </p:childTnLst>
                                </p:cTn>
                              </p:par>
                              <p:par>
                                <p:cTn id="65" presetID="53" presetClass="entr" presetSubtype="0" fill="hold" grpId="0" nodeType="withEffect">
                                  <p:stCondLst>
                                    <p:cond delay="5500"/>
                                  </p:stCondLst>
                                  <p:childTnLst>
                                    <p:set>
                                      <p:cBhvr>
                                        <p:cTn id="66" dur="1" fill="hold">
                                          <p:stCondLst>
                                            <p:cond delay="0"/>
                                          </p:stCondLst>
                                        </p:cTn>
                                        <p:tgtEl>
                                          <p:spTgt spid="84"/>
                                        </p:tgtEl>
                                        <p:attrNameLst>
                                          <p:attrName>style.visibility</p:attrName>
                                        </p:attrNameLst>
                                      </p:cBhvr>
                                      <p:to>
                                        <p:strVal val="visible"/>
                                      </p:to>
                                    </p:set>
                                    <p:anim calcmode="lin" valueType="num">
                                      <p:cBhvr>
                                        <p:cTn id="67" dur="500" fill="hold"/>
                                        <p:tgtEl>
                                          <p:spTgt spid="84"/>
                                        </p:tgtEl>
                                        <p:attrNameLst>
                                          <p:attrName>ppt_w</p:attrName>
                                        </p:attrNameLst>
                                      </p:cBhvr>
                                      <p:tavLst>
                                        <p:tav tm="0">
                                          <p:val>
                                            <p:fltVal val="0"/>
                                          </p:val>
                                        </p:tav>
                                        <p:tav tm="100000">
                                          <p:val>
                                            <p:strVal val="#ppt_w"/>
                                          </p:val>
                                        </p:tav>
                                      </p:tavLst>
                                    </p:anim>
                                    <p:anim calcmode="lin" valueType="num">
                                      <p:cBhvr>
                                        <p:cTn id="68" dur="500" fill="hold"/>
                                        <p:tgtEl>
                                          <p:spTgt spid="84"/>
                                        </p:tgtEl>
                                        <p:attrNameLst>
                                          <p:attrName>ppt_h</p:attrName>
                                        </p:attrNameLst>
                                      </p:cBhvr>
                                      <p:tavLst>
                                        <p:tav tm="0">
                                          <p:val>
                                            <p:fltVal val="0"/>
                                          </p:val>
                                        </p:tav>
                                        <p:tav tm="100000">
                                          <p:val>
                                            <p:strVal val="#ppt_h"/>
                                          </p:val>
                                        </p:tav>
                                      </p:tavLst>
                                    </p:anim>
                                    <p:animEffect transition="in" filter="fade">
                                      <p:cBhvr>
                                        <p:cTn id="69" dur="500"/>
                                        <p:tgtEl>
                                          <p:spTgt spid="84"/>
                                        </p:tgtEl>
                                      </p:cBhvr>
                                    </p:animEffect>
                                  </p:childTnLst>
                                </p:cTn>
                              </p:par>
                              <p:par>
                                <p:cTn id="70" presetID="53" presetClass="entr" presetSubtype="0" fill="hold" grpId="0" nodeType="withEffect">
                                  <p:stCondLst>
                                    <p:cond delay="6000"/>
                                  </p:stCondLst>
                                  <p:childTnLst>
                                    <p:set>
                                      <p:cBhvr>
                                        <p:cTn id="71" dur="1" fill="hold">
                                          <p:stCondLst>
                                            <p:cond delay="0"/>
                                          </p:stCondLst>
                                        </p:cTn>
                                        <p:tgtEl>
                                          <p:spTgt spid="150"/>
                                        </p:tgtEl>
                                        <p:attrNameLst>
                                          <p:attrName>style.visibility</p:attrName>
                                        </p:attrNameLst>
                                      </p:cBhvr>
                                      <p:to>
                                        <p:strVal val="visible"/>
                                      </p:to>
                                    </p:set>
                                    <p:anim calcmode="lin" valueType="num">
                                      <p:cBhvr>
                                        <p:cTn id="72" dur="500" fill="hold"/>
                                        <p:tgtEl>
                                          <p:spTgt spid="150"/>
                                        </p:tgtEl>
                                        <p:attrNameLst>
                                          <p:attrName>ppt_w</p:attrName>
                                        </p:attrNameLst>
                                      </p:cBhvr>
                                      <p:tavLst>
                                        <p:tav tm="0">
                                          <p:val>
                                            <p:fltVal val="0"/>
                                          </p:val>
                                        </p:tav>
                                        <p:tav tm="100000">
                                          <p:val>
                                            <p:strVal val="#ppt_w"/>
                                          </p:val>
                                        </p:tav>
                                      </p:tavLst>
                                    </p:anim>
                                    <p:anim calcmode="lin" valueType="num">
                                      <p:cBhvr>
                                        <p:cTn id="73" dur="500" fill="hold"/>
                                        <p:tgtEl>
                                          <p:spTgt spid="150"/>
                                        </p:tgtEl>
                                        <p:attrNameLst>
                                          <p:attrName>ppt_h</p:attrName>
                                        </p:attrNameLst>
                                      </p:cBhvr>
                                      <p:tavLst>
                                        <p:tav tm="0">
                                          <p:val>
                                            <p:fltVal val="0"/>
                                          </p:val>
                                        </p:tav>
                                        <p:tav tm="100000">
                                          <p:val>
                                            <p:strVal val="#ppt_h"/>
                                          </p:val>
                                        </p:tav>
                                      </p:tavLst>
                                    </p:anim>
                                    <p:animEffect transition="in" filter="fade">
                                      <p:cBhvr>
                                        <p:cTn id="74" dur="500"/>
                                        <p:tgtEl>
                                          <p:spTgt spid="150"/>
                                        </p:tgtEl>
                                      </p:cBhvr>
                                    </p:animEffect>
                                  </p:childTnLst>
                                </p:cTn>
                              </p:par>
                              <p:par>
                                <p:cTn id="75" presetID="53" presetClass="entr" presetSubtype="0" fill="hold" grpId="0" nodeType="withEffect">
                                  <p:stCondLst>
                                    <p:cond delay="6500"/>
                                  </p:stCondLst>
                                  <p:childTnLst>
                                    <p:set>
                                      <p:cBhvr>
                                        <p:cTn id="76" dur="1" fill="hold">
                                          <p:stCondLst>
                                            <p:cond delay="0"/>
                                          </p:stCondLst>
                                        </p:cTn>
                                        <p:tgtEl>
                                          <p:spTgt spid="85"/>
                                        </p:tgtEl>
                                        <p:attrNameLst>
                                          <p:attrName>style.visibility</p:attrName>
                                        </p:attrNameLst>
                                      </p:cBhvr>
                                      <p:to>
                                        <p:strVal val="visible"/>
                                      </p:to>
                                    </p:set>
                                    <p:anim calcmode="lin" valueType="num">
                                      <p:cBhvr>
                                        <p:cTn id="77" dur="500" fill="hold"/>
                                        <p:tgtEl>
                                          <p:spTgt spid="85"/>
                                        </p:tgtEl>
                                        <p:attrNameLst>
                                          <p:attrName>ppt_w</p:attrName>
                                        </p:attrNameLst>
                                      </p:cBhvr>
                                      <p:tavLst>
                                        <p:tav tm="0">
                                          <p:val>
                                            <p:fltVal val="0"/>
                                          </p:val>
                                        </p:tav>
                                        <p:tav tm="100000">
                                          <p:val>
                                            <p:strVal val="#ppt_w"/>
                                          </p:val>
                                        </p:tav>
                                      </p:tavLst>
                                    </p:anim>
                                    <p:anim calcmode="lin" valueType="num">
                                      <p:cBhvr>
                                        <p:cTn id="78" dur="500" fill="hold"/>
                                        <p:tgtEl>
                                          <p:spTgt spid="85"/>
                                        </p:tgtEl>
                                        <p:attrNameLst>
                                          <p:attrName>ppt_h</p:attrName>
                                        </p:attrNameLst>
                                      </p:cBhvr>
                                      <p:tavLst>
                                        <p:tav tm="0">
                                          <p:val>
                                            <p:fltVal val="0"/>
                                          </p:val>
                                        </p:tav>
                                        <p:tav tm="100000">
                                          <p:val>
                                            <p:strVal val="#ppt_h"/>
                                          </p:val>
                                        </p:tav>
                                      </p:tavLst>
                                    </p:anim>
                                    <p:animEffect transition="in" filter="fade">
                                      <p:cBhvr>
                                        <p:cTn id="79" dur="500"/>
                                        <p:tgtEl>
                                          <p:spTgt spid="85"/>
                                        </p:tgtEl>
                                      </p:cBhvr>
                                    </p:animEffect>
                                  </p:childTnLst>
                                </p:cTn>
                              </p:par>
                              <p:par>
                                <p:cTn id="80" presetID="53" presetClass="entr" presetSubtype="0" fill="hold" grpId="0" nodeType="withEffect">
                                  <p:stCondLst>
                                    <p:cond delay="7000"/>
                                  </p:stCondLst>
                                  <p:childTnLst>
                                    <p:set>
                                      <p:cBhvr>
                                        <p:cTn id="81" dur="1" fill="hold">
                                          <p:stCondLst>
                                            <p:cond delay="0"/>
                                          </p:stCondLst>
                                        </p:cTn>
                                        <p:tgtEl>
                                          <p:spTgt spid="151"/>
                                        </p:tgtEl>
                                        <p:attrNameLst>
                                          <p:attrName>style.visibility</p:attrName>
                                        </p:attrNameLst>
                                      </p:cBhvr>
                                      <p:to>
                                        <p:strVal val="visible"/>
                                      </p:to>
                                    </p:set>
                                    <p:anim calcmode="lin" valueType="num">
                                      <p:cBhvr>
                                        <p:cTn id="82" dur="500" fill="hold"/>
                                        <p:tgtEl>
                                          <p:spTgt spid="151"/>
                                        </p:tgtEl>
                                        <p:attrNameLst>
                                          <p:attrName>ppt_w</p:attrName>
                                        </p:attrNameLst>
                                      </p:cBhvr>
                                      <p:tavLst>
                                        <p:tav tm="0">
                                          <p:val>
                                            <p:fltVal val="0"/>
                                          </p:val>
                                        </p:tav>
                                        <p:tav tm="100000">
                                          <p:val>
                                            <p:strVal val="#ppt_w"/>
                                          </p:val>
                                        </p:tav>
                                      </p:tavLst>
                                    </p:anim>
                                    <p:anim calcmode="lin" valueType="num">
                                      <p:cBhvr>
                                        <p:cTn id="83" dur="500" fill="hold"/>
                                        <p:tgtEl>
                                          <p:spTgt spid="151"/>
                                        </p:tgtEl>
                                        <p:attrNameLst>
                                          <p:attrName>ppt_h</p:attrName>
                                        </p:attrNameLst>
                                      </p:cBhvr>
                                      <p:tavLst>
                                        <p:tav tm="0">
                                          <p:val>
                                            <p:fltVal val="0"/>
                                          </p:val>
                                        </p:tav>
                                        <p:tav tm="100000">
                                          <p:val>
                                            <p:strVal val="#ppt_h"/>
                                          </p:val>
                                        </p:tav>
                                      </p:tavLst>
                                    </p:anim>
                                    <p:animEffect transition="in" filter="fade">
                                      <p:cBhvr>
                                        <p:cTn id="84" dur="500"/>
                                        <p:tgtEl>
                                          <p:spTgt spid="151"/>
                                        </p:tgtEl>
                                      </p:cBhvr>
                                    </p:animEffect>
                                  </p:childTnLst>
                                </p:cTn>
                              </p:par>
                              <p:par>
                                <p:cTn id="85" presetID="53" presetClass="entr" presetSubtype="0" fill="hold" grpId="0" nodeType="withEffect">
                                  <p:stCondLst>
                                    <p:cond delay="7500"/>
                                  </p:stCondLst>
                                  <p:childTnLst>
                                    <p:set>
                                      <p:cBhvr>
                                        <p:cTn id="86" dur="1" fill="hold">
                                          <p:stCondLst>
                                            <p:cond delay="0"/>
                                          </p:stCondLst>
                                        </p:cTn>
                                        <p:tgtEl>
                                          <p:spTgt spid="86"/>
                                        </p:tgtEl>
                                        <p:attrNameLst>
                                          <p:attrName>style.visibility</p:attrName>
                                        </p:attrNameLst>
                                      </p:cBhvr>
                                      <p:to>
                                        <p:strVal val="visible"/>
                                      </p:to>
                                    </p:set>
                                    <p:anim calcmode="lin" valueType="num">
                                      <p:cBhvr>
                                        <p:cTn id="87" dur="500" fill="hold"/>
                                        <p:tgtEl>
                                          <p:spTgt spid="86"/>
                                        </p:tgtEl>
                                        <p:attrNameLst>
                                          <p:attrName>ppt_w</p:attrName>
                                        </p:attrNameLst>
                                      </p:cBhvr>
                                      <p:tavLst>
                                        <p:tav tm="0">
                                          <p:val>
                                            <p:fltVal val="0"/>
                                          </p:val>
                                        </p:tav>
                                        <p:tav tm="100000">
                                          <p:val>
                                            <p:strVal val="#ppt_w"/>
                                          </p:val>
                                        </p:tav>
                                      </p:tavLst>
                                    </p:anim>
                                    <p:anim calcmode="lin" valueType="num">
                                      <p:cBhvr>
                                        <p:cTn id="88" dur="500" fill="hold"/>
                                        <p:tgtEl>
                                          <p:spTgt spid="86"/>
                                        </p:tgtEl>
                                        <p:attrNameLst>
                                          <p:attrName>ppt_h</p:attrName>
                                        </p:attrNameLst>
                                      </p:cBhvr>
                                      <p:tavLst>
                                        <p:tav tm="0">
                                          <p:val>
                                            <p:fltVal val="0"/>
                                          </p:val>
                                        </p:tav>
                                        <p:tav tm="100000">
                                          <p:val>
                                            <p:strVal val="#ppt_h"/>
                                          </p:val>
                                        </p:tav>
                                      </p:tavLst>
                                    </p:anim>
                                    <p:animEffect transition="in" filter="fade">
                                      <p:cBhvr>
                                        <p:cTn id="89" dur="500"/>
                                        <p:tgtEl>
                                          <p:spTgt spid="86"/>
                                        </p:tgtEl>
                                      </p:cBhvr>
                                    </p:animEffect>
                                  </p:childTnLst>
                                </p:cTn>
                              </p:par>
                              <p:par>
                                <p:cTn id="90" presetID="53" presetClass="entr" presetSubtype="0" fill="hold" grpId="0" nodeType="withEffect">
                                  <p:stCondLst>
                                    <p:cond delay="8000"/>
                                  </p:stCondLst>
                                  <p:childTnLst>
                                    <p:set>
                                      <p:cBhvr>
                                        <p:cTn id="91" dur="1" fill="hold">
                                          <p:stCondLst>
                                            <p:cond delay="0"/>
                                          </p:stCondLst>
                                        </p:cTn>
                                        <p:tgtEl>
                                          <p:spTgt spid="152"/>
                                        </p:tgtEl>
                                        <p:attrNameLst>
                                          <p:attrName>style.visibility</p:attrName>
                                        </p:attrNameLst>
                                      </p:cBhvr>
                                      <p:to>
                                        <p:strVal val="visible"/>
                                      </p:to>
                                    </p:set>
                                    <p:anim calcmode="lin" valueType="num">
                                      <p:cBhvr>
                                        <p:cTn id="92" dur="500" fill="hold"/>
                                        <p:tgtEl>
                                          <p:spTgt spid="152"/>
                                        </p:tgtEl>
                                        <p:attrNameLst>
                                          <p:attrName>ppt_w</p:attrName>
                                        </p:attrNameLst>
                                      </p:cBhvr>
                                      <p:tavLst>
                                        <p:tav tm="0">
                                          <p:val>
                                            <p:fltVal val="0"/>
                                          </p:val>
                                        </p:tav>
                                        <p:tav tm="100000">
                                          <p:val>
                                            <p:strVal val="#ppt_w"/>
                                          </p:val>
                                        </p:tav>
                                      </p:tavLst>
                                    </p:anim>
                                    <p:anim calcmode="lin" valueType="num">
                                      <p:cBhvr>
                                        <p:cTn id="93" dur="500" fill="hold"/>
                                        <p:tgtEl>
                                          <p:spTgt spid="152"/>
                                        </p:tgtEl>
                                        <p:attrNameLst>
                                          <p:attrName>ppt_h</p:attrName>
                                        </p:attrNameLst>
                                      </p:cBhvr>
                                      <p:tavLst>
                                        <p:tav tm="0">
                                          <p:val>
                                            <p:fltVal val="0"/>
                                          </p:val>
                                        </p:tav>
                                        <p:tav tm="100000">
                                          <p:val>
                                            <p:strVal val="#ppt_h"/>
                                          </p:val>
                                        </p:tav>
                                      </p:tavLst>
                                    </p:anim>
                                    <p:animEffect transition="in" filter="fade">
                                      <p:cBhvr>
                                        <p:cTn id="94" dur="500"/>
                                        <p:tgtEl>
                                          <p:spTgt spid="152"/>
                                        </p:tgtEl>
                                      </p:cBhvr>
                                    </p:animEffect>
                                  </p:childTnLst>
                                </p:cTn>
                              </p:par>
                              <p:par>
                                <p:cTn id="95" presetID="53" presetClass="entr" presetSubtype="0" fill="hold" grpId="0" nodeType="withEffect">
                                  <p:stCondLst>
                                    <p:cond delay="8500"/>
                                  </p:stCondLst>
                                  <p:childTnLst>
                                    <p:set>
                                      <p:cBhvr>
                                        <p:cTn id="96" dur="1" fill="hold">
                                          <p:stCondLst>
                                            <p:cond delay="0"/>
                                          </p:stCondLst>
                                        </p:cTn>
                                        <p:tgtEl>
                                          <p:spTgt spid="87"/>
                                        </p:tgtEl>
                                        <p:attrNameLst>
                                          <p:attrName>style.visibility</p:attrName>
                                        </p:attrNameLst>
                                      </p:cBhvr>
                                      <p:to>
                                        <p:strVal val="visible"/>
                                      </p:to>
                                    </p:set>
                                    <p:anim calcmode="lin" valueType="num">
                                      <p:cBhvr>
                                        <p:cTn id="97" dur="500" fill="hold"/>
                                        <p:tgtEl>
                                          <p:spTgt spid="87"/>
                                        </p:tgtEl>
                                        <p:attrNameLst>
                                          <p:attrName>ppt_w</p:attrName>
                                        </p:attrNameLst>
                                      </p:cBhvr>
                                      <p:tavLst>
                                        <p:tav tm="0">
                                          <p:val>
                                            <p:fltVal val="0"/>
                                          </p:val>
                                        </p:tav>
                                        <p:tav tm="100000">
                                          <p:val>
                                            <p:strVal val="#ppt_w"/>
                                          </p:val>
                                        </p:tav>
                                      </p:tavLst>
                                    </p:anim>
                                    <p:anim calcmode="lin" valueType="num">
                                      <p:cBhvr>
                                        <p:cTn id="98" dur="500" fill="hold"/>
                                        <p:tgtEl>
                                          <p:spTgt spid="87"/>
                                        </p:tgtEl>
                                        <p:attrNameLst>
                                          <p:attrName>ppt_h</p:attrName>
                                        </p:attrNameLst>
                                      </p:cBhvr>
                                      <p:tavLst>
                                        <p:tav tm="0">
                                          <p:val>
                                            <p:fltVal val="0"/>
                                          </p:val>
                                        </p:tav>
                                        <p:tav tm="100000">
                                          <p:val>
                                            <p:strVal val="#ppt_h"/>
                                          </p:val>
                                        </p:tav>
                                      </p:tavLst>
                                    </p:anim>
                                    <p:animEffect transition="in" filter="fade">
                                      <p:cBhvr>
                                        <p:cTn id="99" dur="500"/>
                                        <p:tgtEl>
                                          <p:spTgt spid="87"/>
                                        </p:tgtEl>
                                      </p:cBhvr>
                                    </p:animEffect>
                                  </p:childTnLst>
                                </p:cTn>
                              </p:par>
                              <p:par>
                                <p:cTn id="100" presetID="53" presetClass="entr" presetSubtype="0" fill="hold" grpId="0" nodeType="withEffect">
                                  <p:stCondLst>
                                    <p:cond delay="9000"/>
                                  </p:stCondLst>
                                  <p:childTnLst>
                                    <p:set>
                                      <p:cBhvr>
                                        <p:cTn id="101" dur="1" fill="hold">
                                          <p:stCondLst>
                                            <p:cond delay="0"/>
                                          </p:stCondLst>
                                        </p:cTn>
                                        <p:tgtEl>
                                          <p:spTgt spid="153"/>
                                        </p:tgtEl>
                                        <p:attrNameLst>
                                          <p:attrName>style.visibility</p:attrName>
                                        </p:attrNameLst>
                                      </p:cBhvr>
                                      <p:to>
                                        <p:strVal val="visible"/>
                                      </p:to>
                                    </p:set>
                                    <p:anim calcmode="lin" valueType="num">
                                      <p:cBhvr>
                                        <p:cTn id="102" dur="500" fill="hold"/>
                                        <p:tgtEl>
                                          <p:spTgt spid="153"/>
                                        </p:tgtEl>
                                        <p:attrNameLst>
                                          <p:attrName>ppt_w</p:attrName>
                                        </p:attrNameLst>
                                      </p:cBhvr>
                                      <p:tavLst>
                                        <p:tav tm="0">
                                          <p:val>
                                            <p:fltVal val="0"/>
                                          </p:val>
                                        </p:tav>
                                        <p:tav tm="100000">
                                          <p:val>
                                            <p:strVal val="#ppt_w"/>
                                          </p:val>
                                        </p:tav>
                                      </p:tavLst>
                                    </p:anim>
                                    <p:anim calcmode="lin" valueType="num">
                                      <p:cBhvr>
                                        <p:cTn id="103" dur="500" fill="hold"/>
                                        <p:tgtEl>
                                          <p:spTgt spid="153"/>
                                        </p:tgtEl>
                                        <p:attrNameLst>
                                          <p:attrName>ppt_h</p:attrName>
                                        </p:attrNameLst>
                                      </p:cBhvr>
                                      <p:tavLst>
                                        <p:tav tm="0">
                                          <p:val>
                                            <p:fltVal val="0"/>
                                          </p:val>
                                        </p:tav>
                                        <p:tav tm="100000">
                                          <p:val>
                                            <p:strVal val="#ppt_h"/>
                                          </p:val>
                                        </p:tav>
                                      </p:tavLst>
                                    </p:anim>
                                    <p:animEffect transition="in" filter="fade">
                                      <p:cBhvr>
                                        <p:cTn id="104" dur="500"/>
                                        <p:tgtEl>
                                          <p:spTgt spid="153"/>
                                        </p:tgtEl>
                                      </p:cBhvr>
                                    </p:animEffect>
                                  </p:childTnLst>
                                </p:cTn>
                              </p:par>
                              <p:par>
                                <p:cTn id="105" presetID="53" presetClass="entr" presetSubtype="0" fill="hold" grpId="0" nodeType="withEffect">
                                  <p:stCondLst>
                                    <p:cond delay="9500"/>
                                  </p:stCondLst>
                                  <p:childTnLst>
                                    <p:set>
                                      <p:cBhvr>
                                        <p:cTn id="106" dur="1" fill="hold">
                                          <p:stCondLst>
                                            <p:cond delay="0"/>
                                          </p:stCondLst>
                                        </p:cTn>
                                        <p:tgtEl>
                                          <p:spTgt spid="154"/>
                                        </p:tgtEl>
                                        <p:attrNameLst>
                                          <p:attrName>style.visibility</p:attrName>
                                        </p:attrNameLst>
                                      </p:cBhvr>
                                      <p:to>
                                        <p:strVal val="visible"/>
                                      </p:to>
                                    </p:set>
                                    <p:anim calcmode="lin" valueType="num">
                                      <p:cBhvr>
                                        <p:cTn id="107" dur="500" fill="hold"/>
                                        <p:tgtEl>
                                          <p:spTgt spid="154"/>
                                        </p:tgtEl>
                                        <p:attrNameLst>
                                          <p:attrName>ppt_w</p:attrName>
                                        </p:attrNameLst>
                                      </p:cBhvr>
                                      <p:tavLst>
                                        <p:tav tm="0">
                                          <p:val>
                                            <p:fltVal val="0"/>
                                          </p:val>
                                        </p:tav>
                                        <p:tav tm="100000">
                                          <p:val>
                                            <p:strVal val="#ppt_w"/>
                                          </p:val>
                                        </p:tav>
                                      </p:tavLst>
                                    </p:anim>
                                    <p:anim calcmode="lin" valueType="num">
                                      <p:cBhvr>
                                        <p:cTn id="108" dur="500" fill="hold"/>
                                        <p:tgtEl>
                                          <p:spTgt spid="154"/>
                                        </p:tgtEl>
                                        <p:attrNameLst>
                                          <p:attrName>ppt_h</p:attrName>
                                        </p:attrNameLst>
                                      </p:cBhvr>
                                      <p:tavLst>
                                        <p:tav tm="0">
                                          <p:val>
                                            <p:fltVal val="0"/>
                                          </p:val>
                                        </p:tav>
                                        <p:tav tm="100000">
                                          <p:val>
                                            <p:strVal val="#ppt_h"/>
                                          </p:val>
                                        </p:tav>
                                      </p:tavLst>
                                    </p:anim>
                                    <p:animEffect transition="in" filter="fade">
                                      <p:cBhvr>
                                        <p:cTn id="109" dur="500"/>
                                        <p:tgtEl>
                                          <p:spTgt spid="154"/>
                                        </p:tgtEl>
                                      </p:cBhvr>
                                    </p:animEffect>
                                  </p:childTnLst>
                                </p:cTn>
                              </p:par>
                              <p:par>
                                <p:cTn id="110" presetID="34" presetClass="entr" presetSubtype="0" fill="hold" grpId="0" nodeType="withEffect">
                                  <p:stCondLst>
                                    <p:cond delay="9200"/>
                                  </p:stCondLst>
                                  <p:childTnLst>
                                    <p:set>
                                      <p:cBhvr>
                                        <p:cTn id="111" dur="1" fill="hold">
                                          <p:stCondLst>
                                            <p:cond delay="0"/>
                                          </p:stCondLst>
                                        </p:cTn>
                                        <p:tgtEl>
                                          <p:spTgt spid="158"/>
                                        </p:tgtEl>
                                        <p:attrNameLst>
                                          <p:attrName>style.visibility</p:attrName>
                                        </p:attrNameLst>
                                      </p:cBhvr>
                                      <p:to>
                                        <p:strVal val="visible"/>
                                      </p:to>
                                    </p:set>
                                    <p:anim from="(-#ppt_w/2)" to="(#ppt_x)" calcmode="lin" valueType="num">
                                      <p:cBhvr>
                                        <p:cTn id="112" dur="600" fill="hold">
                                          <p:stCondLst>
                                            <p:cond delay="0"/>
                                          </p:stCondLst>
                                        </p:cTn>
                                        <p:tgtEl>
                                          <p:spTgt spid="158"/>
                                        </p:tgtEl>
                                        <p:attrNameLst>
                                          <p:attrName>ppt_x</p:attrName>
                                        </p:attrNameLst>
                                      </p:cBhvr>
                                    </p:anim>
                                    <p:anim from="0" to="-1.0" calcmode="lin" valueType="num">
                                      <p:cBhvr>
                                        <p:cTn id="113" dur="200" decel="50000" autoRev="1" fill="hold">
                                          <p:stCondLst>
                                            <p:cond delay="600"/>
                                          </p:stCondLst>
                                        </p:cTn>
                                        <p:tgtEl>
                                          <p:spTgt spid="158"/>
                                        </p:tgtEl>
                                        <p:attrNameLst>
                                          <p:attrName>xshear</p:attrName>
                                        </p:attrNameLst>
                                      </p:cBhvr>
                                    </p:anim>
                                    <p:animScale>
                                      <p:cBhvr>
                                        <p:cTn id="114" dur="200" decel="100000" autoRev="1" fill="hold">
                                          <p:stCondLst>
                                            <p:cond delay="600"/>
                                          </p:stCondLst>
                                        </p:cTn>
                                        <p:tgtEl>
                                          <p:spTgt spid="158"/>
                                        </p:tgtEl>
                                      </p:cBhvr>
                                      <p:from x="100000" y="100000"/>
                                      <p:to x="80000" y="100000"/>
                                    </p:animScale>
                                    <p:anim by="(#ppt_h/3+#ppt_w*0.1)" calcmode="lin" valueType="num">
                                      <p:cBhvr additive="sum">
                                        <p:cTn id="115" dur="200" decel="100000" autoRev="1" fill="hold">
                                          <p:stCondLst>
                                            <p:cond delay="600"/>
                                          </p:stCondLst>
                                        </p:cTn>
                                        <p:tgtEl>
                                          <p:spTgt spid="158"/>
                                        </p:tgtEl>
                                        <p:attrNameLst>
                                          <p:attrName>ppt_x</p:attrName>
                                        </p:attrNameLst>
                                      </p:cBhvr>
                                    </p:anim>
                                  </p:childTnLst>
                                </p:cTn>
                              </p:par>
                              <p:par>
                                <p:cTn id="116" presetID="34" presetClass="entr" presetSubtype="0" fill="hold" grpId="0" nodeType="withEffect">
                                  <p:stCondLst>
                                    <p:cond delay="11000"/>
                                  </p:stCondLst>
                                  <p:childTnLst>
                                    <p:set>
                                      <p:cBhvr>
                                        <p:cTn id="117" dur="1" fill="hold">
                                          <p:stCondLst>
                                            <p:cond delay="0"/>
                                          </p:stCondLst>
                                        </p:cTn>
                                        <p:tgtEl>
                                          <p:spTgt spid="159"/>
                                        </p:tgtEl>
                                        <p:attrNameLst>
                                          <p:attrName>style.visibility</p:attrName>
                                        </p:attrNameLst>
                                      </p:cBhvr>
                                      <p:to>
                                        <p:strVal val="visible"/>
                                      </p:to>
                                    </p:set>
                                    <p:anim from="(-#ppt_w/2)" to="(#ppt_x)" calcmode="lin" valueType="num">
                                      <p:cBhvr>
                                        <p:cTn id="118" dur="600" fill="hold">
                                          <p:stCondLst>
                                            <p:cond delay="0"/>
                                          </p:stCondLst>
                                        </p:cTn>
                                        <p:tgtEl>
                                          <p:spTgt spid="159"/>
                                        </p:tgtEl>
                                        <p:attrNameLst>
                                          <p:attrName>ppt_x</p:attrName>
                                        </p:attrNameLst>
                                      </p:cBhvr>
                                    </p:anim>
                                    <p:anim from="0" to="-1.0" calcmode="lin" valueType="num">
                                      <p:cBhvr>
                                        <p:cTn id="119" dur="200" decel="50000" autoRev="1" fill="hold">
                                          <p:stCondLst>
                                            <p:cond delay="600"/>
                                          </p:stCondLst>
                                        </p:cTn>
                                        <p:tgtEl>
                                          <p:spTgt spid="159"/>
                                        </p:tgtEl>
                                        <p:attrNameLst>
                                          <p:attrName>xshear</p:attrName>
                                        </p:attrNameLst>
                                      </p:cBhvr>
                                    </p:anim>
                                    <p:animScale>
                                      <p:cBhvr>
                                        <p:cTn id="120" dur="200" decel="100000" autoRev="1" fill="hold">
                                          <p:stCondLst>
                                            <p:cond delay="600"/>
                                          </p:stCondLst>
                                        </p:cTn>
                                        <p:tgtEl>
                                          <p:spTgt spid="159"/>
                                        </p:tgtEl>
                                      </p:cBhvr>
                                      <p:from x="100000" y="100000"/>
                                      <p:to x="80000" y="100000"/>
                                    </p:animScale>
                                    <p:anim by="(#ppt_h/3+#ppt_w*0.1)" calcmode="lin" valueType="num">
                                      <p:cBhvr additive="sum">
                                        <p:cTn id="121" dur="200" decel="100000" autoRev="1" fill="hold">
                                          <p:stCondLst>
                                            <p:cond delay="600"/>
                                          </p:stCondLst>
                                        </p:cTn>
                                        <p:tgtEl>
                                          <p:spTgt spid="159"/>
                                        </p:tgtEl>
                                        <p:attrNameLst>
                                          <p:attrName>ppt_x</p:attrName>
                                        </p:attrNameLst>
                                      </p:cBhvr>
                                    </p:anim>
                                  </p:childTnLst>
                                </p:cTn>
                              </p:par>
                              <p:par>
                                <p:cTn id="122" presetID="9" presetClass="entr" presetSubtype="0" fill="hold" grpId="0" nodeType="withEffect">
                                  <p:stCondLst>
                                    <p:cond delay="12500"/>
                                  </p:stCondLst>
                                  <p:childTnLst>
                                    <p:set>
                                      <p:cBhvr>
                                        <p:cTn id="123" dur="1" fill="hold">
                                          <p:stCondLst>
                                            <p:cond delay="0"/>
                                          </p:stCondLst>
                                        </p:cTn>
                                        <p:tgtEl>
                                          <p:spTgt spid="157"/>
                                        </p:tgtEl>
                                        <p:attrNameLst>
                                          <p:attrName>style.visibility</p:attrName>
                                        </p:attrNameLst>
                                      </p:cBhvr>
                                      <p:to>
                                        <p:strVal val="visible"/>
                                      </p:to>
                                    </p:set>
                                    <p:animEffect transition="in" filter="dissolve">
                                      <p:cBhvr>
                                        <p:cTn id="124" dur="500"/>
                                        <p:tgtEl>
                                          <p:spTgt spid="1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 grpId="0" animBg="1"/>
      <p:bldP spid="80" grpId="0" animBg="1"/>
      <p:bldP spid="81" grpId="0" animBg="1"/>
      <p:bldP spid="82" grpId="0" animBg="1"/>
      <p:bldP spid="83" grpId="0" animBg="1"/>
      <p:bldP spid="84" grpId="0" animBg="1"/>
      <p:bldP spid="85" grpId="0" animBg="1"/>
      <p:bldP spid="86" grpId="0" animBg="1"/>
      <p:bldP spid="87" grpId="0" animBg="1"/>
      <p:bldP spid="88" grpId="0" animBg="1"/>
      <p:bldP spid="146" grpId="0" animBg="1"/>
      <p:bldP spid="147" grpId="0" animBg="1"/>
      <p:bldP spid="148" grpId="0" animBg="1"/>
      <p:bldP spid="149" grpId="0" animBg="1"/>
      <p:bldP spid="150" grpId="0" animBg="1"/>
      <p:bldP spid="151" grpId="0" animBg="1"/>
      <p:bldP spid="152" grpId="0" animBg="1"/>
      <p:bldP spid="153" grpId="0" animBg="1"/>
      <p:bldP spid="154" grpId="0" animBg="1"/>
      <p:bldP spid="155" grpId="0" animBg="1"/>
      <p:bldP spid="156" grpId="0" animBg="1"/>
      <p:bldP spid="157" grpId="0" animBg="1"/>
      <p:bldP spid="158" grpId="0" animBg="1"/>
      <p:bldP spid="159" grpId="0" animBg="1"/>
    </p:bld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left hand chart"/>
          <p:cNvGrpSpPr/>
          <p:nvPr/>
        </p:nvGrpSpPr>
        <p:grpSpPr>
          <a:xfrm>
            <a:off x="914400" y="3413312"/>
            <a:ext cx="4410812" cy="2606488"/>
            <a:chOff x="1066800" y="974912"/>
            <a:chExt cx="4410812" cy="2606488"/>
          </a:xfrm>
        </p:grpSpPr>
        <p:pic>
          <p:nvPicPr>
            <p:cNvPr id="7170" name="Picture 2"/>
            <p:cNvPicPr>
              <a:picLocks noChangeAspect="1" noChangeArrowheads="1"/>
            </p:cNvPicPr>
            <p:nvPr/>
          </p:nvPicPr>
          <p:blipFill>
            <a:blip r:embed="rId3" cstate="print"/>
            <a:srcRect l="990" t="804" r="920" b="1579"/>
            <a:stretch>
              <a:fillRect/>
            </a:stretch>
          </p:blipFill>
          <p:spPr bwMode="auto">
            <a:xfrm>
              <a:off x="1893971" y="974912"/>
              <a:ext cx="3583641" cy="2588559"/>
            </a:xfrm>
            <a:prstGeom prst="rect">
              <a:avLst/>
            </a:prstGeom>
            <a:ln>
              <a:noFill/>
            </a:ln>
            <a:effectLst>
              <a:outerShdw blurRad="190500" algn="tl" rotWithShape="0">
                <a:srgbClr val="000000">
                  <a:alpha val="70000"/>
                </a:srgbClr>
              </a:outerShdw>
            </a:effectLst>
          </p:spPr>
        </p:pic>
        <p:sp>
          <p:nvSpPr>
            <p:cNvPr id="18" name="Rectangle 17"/>
            <p:cNvSpPr/>
            <p:nvPr/>
          </p:nvSpPr>
          <p:spPr>
            <a:xfrm>
              <a:off x="1066800" y="990600"/>
              <a:ext cx="2438400" cy="1746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latin typeface="Trebuchet MS" pitchFamily="34" charset="0"/>
              </a:endParaRPr>
            </a:p>
          </p:txBody>
        </p:sp>
        <p:sp>
          <p:nvSpPr>
            <p:cNvPr id="21" name="Rectangle 20"/>
            <p:cNvSpPr/>
            <p:nvPr/>
          </p:nvSpPr>
          <p:spPr>
            <a:xfrm>
              <a:off x="1915274" y="3276600"/>
              <a:ext cx="3429000" cy="304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latin typeface="Trebuchet MS" pitchFamily="34" charset="0"/>
              </a:endParaRPr>
            </a:p>
          </p:txBody>
        </p:sp>
      </p:grpSp>
      <p:grpSp>
        <p:nvGrpSpPr>
          <p:cNvPr id="27" name="right hand chart"/>
          <p:cNvGrpSpPr/>
          <p:nvPr/>
        </p:nvGrpSpPr>
        <p:grpSpPr>
          <a:xfrm>
            <a:off x="5540189" y="3420036"/>
            <a:ext cx="3603811" cy="2599764"/>
            <a:chOff x="1828801" y="3953436"/>
            <a:chExt cx="3603811" cy="2599764"/>
          </a:xfrm>
        </p:grpSpPr>
        <p:pic>
          <p:nvPicPr>
            <p:cNvPr id="7171" name="Picture 3"/>
            <p:cNvPicPr>
              <a:picLocks noChangeAspect="1" noChangeArrowheads="1"/>
            </p:cNvPicPr>
            <p:nvPr/>
          </p:nvPicPr>
          <p:blipFill>
            <a:blip r:embed="rId4" cstate="print"/>
            <a:srcRect l="851" t="1454" r="936" b="1437"/>
            <a:stretch>
              <a:fillRect/>
            </a:stretch>
          </p:blipFill>
          <p:spPr bwMode="auto">
            <a:xfrm>
              <a:off x="1848971" y="3953436"/>
              <a:ext cx="3583641" cy="2575112"/>
            </a:xfrm>
            <a:prstGeom prst="rect">
              <a:avLst/>
            </a:prstGeom>
            <a:ln>
              <a:noFill/>
            </a:ln>
            <a:effectLst>
              <a:outerShdw blurRad="190500" algn="tl" rotWithShape="0">
                <a:srgbClr val="000000">
                  <a:alpha val="70000"/>
                </a:srgbClr>
              </a:outerShdw>
            </a:effectLst>
          </p:spPr>
        </p:pic>
        <p:sp>
          <p:nvSpPr>
            <p:cNvPr id="19" name="Rectangle 18"/>
            <p:cNvSpPr/>
            <p:nvPr/>
          </p:nvSpPr>
          <p:spPr>
            <a:xfrm>
              <a:off x="1981200" y="3962400"/>
              <a:ext cx="1219200" cy="1952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latin typeface="Trebuchet MS" pitchFamily="34" charset="0"/>
              </a:endParaRPr>
            </a:p>
          </p:txBody>
        </p:sp>
        <p:sp>
          <p:nvSpPr>
            <p:cNvPr id="20" name="Rectangle 19"/>
            <p:cNvSpPr/>
            <p:nvPr/>
          </p:nvSpPr>
          <p:spPr>
            <a:xfrm>
              <a:off x="1828801" y="6248400"/>
              <a:ext cx="3505200" cy="304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latin typeface="Trebuchet MS" pitchFamily="34" charset="0"/>
              </a:endParaRPr>
            </a:p>
          </p:txBody>
        </p:sp>
      </p:grpSp>
      <p:pic>
        <p:nvPicPr>
          <p:cNvPr id="31" name="crab pic" descr="dungeness - Copy.jpg"/>
          <p:cNvPicPr>
            <a:picLocks noChangeAspect="1"/>
          </p:cNvPicPr>
          <p:nvPr/>
        </p:nvPicPr>
        <p:blipFill>
          <a:blip r:embed="rId5" cstate="print"/>
          <a:stretch>
            <a:fillRect/>
          </a:stretch>
        </p:blipFill>
        <p:spPr>
          <a:xfrm>
            <a:off x="1752600" y="914400"/>
            <a:ext cx="1568450" cy="941070"/>
          </a:xfrm>
          <a:prstGeom prst="rect">
            <a:avLst/>
          </a:prstGeom>
        </p:spPr>
      </p:pic>
      <p:sp>
        <p:nvSpPr>
          <p:cNvPr id="22" name="home button">
            <a:hlinkClick r:id="" action="ppaction://hlinkshowjump?jump=firstslide" highlightClick="1"/>
          </p:cNvPr>
          <p:cNvSpPr/>
          <p:nvPr/>
        </p:nvSpPr>
        <p:spPr>
          <a:xfrm>
            <a:off x="8543925" y="6400800"/>
            <a:ext cx="574675" cy="457200"/>
          </a:xfrm>
          <a:prstGeom prst="actionButtonHome">
            <a:avLst/>
          </a:prstGeom>
          <a:gradFill flip="none" rotWithShape="1">
            <a:gsLst>
              <a:gs pos="0">
                <a:srgbClr val="FFEFD1"/>
              </a:gs>
              <a:gs pos="64999">
                <a:srgbClr val="F0EBD5"/>
              </a:gs>
              <a:gs pos="100000">
                <a:srgbClr val="D1C39F"/>
              </a:gs>
            </a:gsLst>
            <a:lin ang="5400000" scaled="1"/>
            <a:tileRect/>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23" name="back button">
            <a:hlinkClick r:id="rId6" action="ppaction://hlinksldjump" highlightClick="1"/>
          </p:cNvPr>
          <p:cNvSpPr/>
          <p:nvPr/>
        </p:nvSpPr>
        <p:spPr>
          <a:xfrm>
            <a:off x="8077200" y="6400800"/>
            <a:ext cx="457200" cy="457200"/>
          </a:xfrm>
          <a:prstGeom prst="actionButtonBeginning">
            <a:avLst/>
          </a:prstGeom>
          <a:gradFill>
            <a:gsLst>
              <a:gs pos="0">
                <a:srgbClr val="FFEFD1"/>
              </a:gs>
              <a:gs pos="64999">
                <a:srgbClr val="F0EBD5"/>
              </a:gs>
              <a:gs pos="100000">
                <a:srgbClr val="D1C39F"/>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24" name="continue button">
            <a:hlinkClick r:id="rId7" action="ppaction://hlinksldjump" highlightClick="1"/>
          </p:cNvPr>
          <p:cNvSpPr/>
          <p:nvPr/>
        </p:nvSpPr>
        <p:spPr>
          <a:xfrm>
            <a:off x="5623560" y="6248400"/>
            <a:ext cx="2377440" cy="548640"/>
          </a:xfrm>
          <a:prstGeom prst="actionButtonBlank">
            <a:avLst/>
          </a:prstGeom>
          <a:solidFill>
            <a:srgbClr val="C00000"/>
          </a:solidFill>
          <a:ln>
            <a:no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600" dirty="0" smtClean="0">
                <a:latin typeface="Trebuchet MS" pitchFamily="34" charset="0"/>
              </a:rPr>
              <a:t>Touch here to see the answer</a:t>
            </a:r>
            <a:endParaRPr lang="en-US" sz="1600" dirty="0">
              <a:latin typeface="Trebuchet MS" pitchFamily="34" charset="0"/>
            </a:endParaRPr>
          </a:p>
        </p:txBody>
      </p:sp>
      <p:sp>
        <p:nvSpPr>
          <p:cNvPr id="64520" name="1st text box"/>
          <p:cNvSpPr txBox="1">
            <a:spLocks noChangeArrowheads="1"/>
          </p:cNvSpPr>
          <p:nvPr/>
        </p:nvSpPr>
        <p:spPr bwMode="auto">
          <a:xfrm>
            <a:off x="3048000" y="1905000"/>
            <a:ext cx="5486400" cy="919401"/>
          </a:xfrm>
          <a:prstGeom prst="wedgeRoundRectCallout">
            <a:avLst>
              <a:gd name="adj1" fmla="val -55983"/>
              <a:gd name="adj2" fmla="val -45414"/>
              <a:gd name="adj3" fmla="val 16667"/>
            </a:avLst>
          </a:prstGeom>
          <a:solidFill>
            <a:schemeClr val="accent5">
              <a:lumMod val="75000"/>
            </a:schemeClr>
          </a:solidFill>
          <a:ln w="9525">
            <a:noFill/>
            <a:miter lim="800000"/>
            <a:headEnd/>
            <a:tailEnd/>
          </a:ln>
        </p:spPr>
        <p:txBody>
          <a:bodyPr wrap="square">
            <a:spAutoFit/>
          </a:bodyPr>
          <a:lstStyle/>
          <a:p>
            <a:r>
              <a:rPr lang="en-US" sz="1600" dirty="0" smtClean="0">
                <a:solidFill>
                  <a:schemeClr val="bg1"/>
                </a:solidFill>
                <a:latin typeface="Trebuchet MS" pitchFamily="34" charset="0"/>
              </a:rPr>
              <a:t>Here are graphs of salinity over two 9-week periods. Using your tide sleuthing skills, can </a:t>
            </a:r>
            <a:r>
              <a:rPr lang="en-US" sz="1600" dirty="0">
                <a:solidFill>
                  <a:schemeClr val="bg1"/>
                </a:solidFill>
                <a:latin typeface="Trebuchet MS" pitchFamily="34" charset="0"/>
              </a:rPr>
              <a:t>you tell which graph is from the summer and which graph is from the winter?</a:t>
            </a:r>
          </a:p>
        </p:txBody>
      </p:sp>
      <p:sp>
        <p:nvSpPr>
          <p:cNvPr id="34" name="title bar"/>
          <p:cNvSpPr/>
          <p:nvPr/>
        </p:nvSpPr>
        <p:spPr>
          <a:xfrm>
            <a:off x="0" y="0"/>
            <a:ext cx="9144000" cy="838200"/>
          </a:xfrm>
          <a:prstGeom prst="rect">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r>
              <a:rPr lang="en-US" sz="4400" dirty="0" smtClean="0">
                <a:latin typeface="Trebuchet MS" pitchFamily="34" charset="0"/>
              </a:rPr>
              <a:t>How To Read LOBO Data</a:t>
            </a:r>
            <a:endParaRPr lang="en-US" sz="4400" dirty="0">
              <a:latin typeface="Trebuchet MS" pitchFamily="34" charset="0"/>
            </a:endParaRPr>
          </a:p>
        </p:txBody>
      </p:sp>
      <p:sp>
        <p:nvSpPr>
          <p:cNvPr id="35" name="side bar"/>
          <p:cNvSpPr/>
          <p:nvPr/>
        </p:nvSpPr>
        <p:spPr>
          <a:xfrm>
            <a:off x="0" y="0"/>
            <a:ext cx="1752600" cy="6858000"/>
          </a:xfrm>
          <a:prstGeom prst="flowChartDelay">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36" name="L1">
            <a:hlinkClick r:id="rId8" action="ppaction://hlinksldjump"/>
          </p:cNvPr>
          <p:cNvSpPr txBox="1"/>
          <p:nvPr/>
        </p:nvSpPr>
        <p:spPr>
          <a:xfrm>
            <a:off x="0" y="609600"/>
            <a:ext cx="1371600" cy="8382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Build </a:t>
            </a:r>
            <a:r>
              <a:rPr lang="en-US" sz="1600" dirty="0" smtClean="0">
                <a:solidFill>
                  <a:schemeClr val="accent1">
                    <a:lumMod val="75000"/>
                  </a:schemeClr>
                </a:solidFill>
                <a:latin typeface="Trebuchet MS" pitchFamily="34" charset="0"/>
                <a:cs typeface="+mn-cs"/>
              </a:rPr>
              <a:t>A </a:t>
            </a:r>
            <a:r>
              <a:rPr lang="en-US" sz="1600" dirty="0">
                <a:solidFill>
                  <a:schemeClr val="accent1">
                    <a:lumMod val="75000"/>
                  </a:schemeClr>
                </a:solidFill>
                <a:latin typeface="Trebuchet MS" pitchFamily="34" charset="0"/>
                <a:cs typeface="+mn-cs"/>
              </a:rPr>
              <a:t>G</a:t>
            </a:r>
            <a:r>
              <a:rPr lang="en-US" sz="1600" dirty="0" smtClean="0">
                <a:solidFill>
                  <a:schemeClr val="accent1">
                    <a:lumMod val="75000"/>
                  </a:schemeClr>
                </a:solidFill>
                <a:latin typeface="Trebuchet MS" pitchFamily="34" charset="0"/>
                <a:cs typeface="+mn-cs"/>
              </a:rPr>
              <a:t>raph </a:t>
            </a:r>
            <a:endParaRPr lang="en-US" sz="1600" dirty="0">
              <a:solidFill>
                <a:schemeClr val="accent1">
                  <a:lumMod val="75000"/>
                </a:schemeClr>
              </a:solidFill>
              <a:latin typeface="Trebuchet MS" pitchFamily="34" charset="0"/>
              <a:cs typeface="+mn-cs"/>
            </a:endParaRP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1)</a:t>
            </a:r>
            <a:endParaRPr lang="en-US" sz="1600" dirty="0">
              <a:solidFill>
                <a:schemeClr val="accent1">
                  <a:lumMod val="75000"/>
                </a:schemeClr>
              </a:solidFill>
              <a:latin typeface="Trebuchet MS" pitchFamily="34" charset="0"/>
              <a:cs typeface="+mn-cs"/>
            </a:endParaRPr>
          </a:p>
        </p:txBody>
      </p:sp>
      <p:sp>
        <p:nvSpPr>
          <p:cNvPr id="37" name="L3">
            <a:hlinkClick r:id="rId9" action="ppaction://hlinksldjump"/>
          </p:cNvPr>
          <p:cNvSpPr txBox="1"/>
          <p:nvPr/>
        </p:nvSpPr>
        <p:spPr>
          <a:xfrm>
            <a:off x="0" y="2743200"/>
            <a:ext cx="1554480" cy="1066800"/>
          </a:xfrm>
          <a:prstGeom prst="roundRect">
            <a:avLst/>
          </a:prstGeom>
          <a:solidFill>
            <a:schemeClr val="accent5">
              <a:lumMod val="40000"/>
              <a:lumOff val="60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Read LOBO Graphs </a:t>
            </a:r>
            <a:r>
              <a:rPr lang="en-US" sz="1600" dirty="0" smtClean="0">
                <a:solidFill>
                  <a:schemeClr val="accent1">
                    <a:lumMod val="75000"/>
                  </a:schemeClr>
                </a:solidFill>
                <a:latin typeface="Trebuchet MS" pitchFamily="34" charset="0"/>
                <a:cs typeface="+mn-cs"/>
              </a:rPr>
              <a:t>   (Level 3)</a:t>
            </a:r>
            <a:endParaRPr lang="en-US" sz="1600" dirty="0">
              <a:solidFill>
                <a:schemeClr val="accent1">
                  <a:lumMod val="75000"/>
                </a:schemeClr>
              </a:solidFill>
              <a:latin typeface="Trebuchet MS" pitchFamily="34" charset="0"/>
              <a:cs typeface="+mn-cs"/>
            </a:endParaRPr>
          </a:p>
        </p:txBody>
      </p:sp>
      <p:sp>
        <p:nvSpPr>
          <p:cNvPr id="39" name="L4">
            <a:hlinkClick r:id="rId10" action="ppaction://hlinksldjump"/>
          </p:cNvPr>
          <p:cNvSpPr txBox="1"/>
          <p:nvPr/>
        </p:nvSpPr>
        <p:spPr>
          <a:xfrm>
            <a:off x="0" y="3953470"/>
            <a:ext cx="1447800" cy="99953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LOBO Data Match-up</a:t>
            </a:r>
            <a:endParaRPr lang="en-US" sz="1600" dirty="0">
              <a:solidFill>
                <a:schemeClr val="accent1">
                  <a:lumMod val="75000"/>
                </a:schemeClr>
              </a:solidFill>
              <a:latin typeface="Trebuchet MS" pitchFamily="34" charset="0"/>
              <a:cs typeface="+mn-cs"/>
            </a:endParaRP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4)</a:t>
            </a:r>
            <a:endParaRPr lang="en-US" sz="1600" dirty="0">
              <a:solidFill>
                <a:schemeClr val="accent1">
                  <a:lumMod val="75000"/>
                </a:schemeClr>
              </a:solidFill>
              <a:latin typeface="Trebuchet MS" pitchFamily="34" charset="0"/>
              <a:cs typeface="+mn-cs"/>
            </a:endParaRPr>
          </a:p>
        </p:txBody>
      </p:sp>
      <p:sp>
        <p:nvSpPr>
          <p:cNvPr id="40" name="L5">
            <a:hlinkClick r:id="rId11" action="ppaction://hlinksldjump"/>
          </p:cNvPr>
          <p:cNvSpPr txBox="1"/>
          <p:nvPr/>
        </p:nvSpPr>
        <p:spPr>
          <a:xfrm>
            <a:off x="0" y="5105400"/>
            <a:ext cx="1371600" cy="11430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Test Your LOBO Abilities</a:t>
            </a: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5)</a:t>
            </a:r>
            <a:endParaRPr lang="en-US" sz="1600" dirty="0">
              <a:solidFill>
                <a:schemeClr val="accent1">
                  <a:lumMod val="75000"/>
                </a:schemeClr>
              </a:solidFill>
              <a:latin typeface="Trebuchet MS" pitchFamily="34" charset="0"/>
              <a:cs typeface="+mn-cs"/>
            </a:endParaRPr>
          </a:p>
        </p:txBody>
      </p:sp>
      <p:sp>
        <p:nvSpPr>
          <p:cNvPr id="41" name="L2">
            <a:hlinkClick r:id="rId12" action="ppaction://hlinksldjump"/>
          </p:cNvPr>
          <p:cNvSpPr txBox="1"/>
          <p:nvPr/>
        </p:nvSpPr>
        <p:spPr>
          <a:xfrm>
            <a:off x="0" y="1600200"/>
            <a:ext cx="1447800" cy="9906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Interpret Graphs</a:t>
            </a: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2)</a:t>
            </a:r>
            <a:endParaRPr lang="en-US" sz="1600" dirty="0">
              <a:solidFill>
                <a:schemeClr val="accent1">
                  <a:lumMod val="75000"/>
                </a:schemeClr>
              </a:solidFill>
              <a:latin typeface="Trebuchet MS" pitchFamily="34" charset="0"/>
              <a:cs typeface="+mn-cs"/>
            </a:endParaRPr>
          </a:p>
        </p:txBody>
      </p:sp>
      <p:sp>
        <p:nvSpPr>
          <p:cNvPr id="42" name="help">
            <a:hlinkClick r:id="rId13" action="ppaction://hlinksldjump"/>
          </p:cNvPr>
          <p:cNvSpPr txBox="1"/>
          <p:nvPr/>
        </p:nvSpPr>
        <p:spPr>
          <a:xfrm>
            <a:off x="0" y="6324600"/>
            <a:ext cx="914400" cy="5334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More info</a:t>
            </a:r>
            <a:endParaRPr lang="en-US" sz="1600" dirty="0">
              <a:solidFill>
                <a:schemeClr val="accent1">
                  <a:lumMod val="75000"/>
                </a:schemeClr>
              </a:solidFill>
              <a:latin typeface="Trebuchet MS" pitchFamily="34" charset="0"/>
              <a:cs typeface="+mn-cs"/>
            </a:endParaRPr>
          </a:p>
        </p:txBody>
      </p:sp>
      <p:sp>
        <p:nvSpPr>
          <p:cNvPr id="25" name="challenge ribbon"/>
          <p:cNvSpPr/>
          <p:nvPr/>
        </p:nvSpPr>
        <p:spPr>
          <a:xfrm>
            <a:off x="3505200" y="990600"/>
            <a:ext cx="4419600" cy="609600"/>
          </a:xfrm>
          <a:prstGeom prst="ribbon2">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latin typeface="Trebuchet MS" pitchFamily="34" charset="0"/>
              </a:rPr>
              <a:t>Tide Challenge #3</a:t>
            </a:r>
            <a:endParaRPr lang="en-US" dirty="0">
              <a:latin typeface="Trebuchet MS" pitchFamily="34" charset="0"/>
            </a:endParaRPr>
          </a:p>
        </p:txBody>
      </p:sp>
      <p:sp>
        <p:nvSpPr>
          <p:cNvPr id="28" name="TextBox 27"/>
          <p:cNvSpPr txBox="1"/>
          <p:nvPr/>
        </p:nvSpPr>
        <p:spPr>
          <a:xfrm>
            <a:off x="1066800" y="6553200"/>
            <a:ext cx="3429000" cy="369332"/>
          </a:xfrm>
          <a:prstGeom prst="rect">
            <a:avLst/>
          </a:prstGeom>
          <a:noFill/>
        </p:spPr>
        <p:txBody>
          <a:bodyPr wrap="square" rtlCol="0">
            <a:spAutoFit/>
          </a:bodyPr>
          <a:lstStyle/>
          <a:p>
            <a:r>
              <a:rPr lang="en-US" dirty="0" smtClean="0">
                <a:latin typeface="Trebuchet MS" pitchFamily="34" charset="0"/>
              </a:rPr>
              <a:t>Tide Challenge: 3/4</a:t>
            </a:r>
            <a:endParaRPr lang="en-US" dirty="0">
              <a:latin typeface="Trebuchet MS" pitchFamily="34" charset="0"/>
            </a:endParaRPr>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grpId="0" nodeType="with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p:cTn id="7" dur="500" decel="50000" fill="hold">
                                          <p:stCondLst>
                                            <p:cond delay="0"/>
                                          </p:stCondLst>
                                        </p:cTn>
                                        <p:tgtEl>
                                          <p:spTgt spid="25"/>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25"/>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25"/>
                                        </p:tgtEl>
                                        <p:attrNameLst>
                                          <p:attrName>ppt_w</p:attrName>
                                        </p:attrNameLst>
                                      </p:cBhvr>
                                      <p:tavLst>
                                        <p:tav tm="0">
                                          <p:val>
                                            <p:strVal val="#ppt_w*.05"/>
                                          </p:val>
                                        </p:tav>
                                        <p:tav tm="100000">
                                          <p:val>
                                            <p:strVal val="#ppt_w"/>
                                          </p:val>
                                        </p:tav>
                                      </p:tavLst>
                                    </p:anim>
                                    <p:anim calcmode="lin" valueType="num">
                                      <p:cBhvr>
                                        <p:cTn id="10" dur="1000" fill="hold"/>
                                        <p:tgtEl>
                                          <p:spTgt spid="25"/>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25"/>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25"/>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25"/>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25"/>
                                        </p:tgtEl>
                                      </p:cBhvr>
                                    </p:animEffect>
                                  </p:childTnLst>
                                </p:cTn>
                              </p:par>
                              <p:par>
                                <p:cTn id="15" presetID="34" presetClass="entr" presetSubtype="0" fill="hold" grpId="0" nodeType="withEffect">
                                  <p:stCondLst>
                                    <p:cond delay="1000"/>
                                  </p:stCondLst>
                                  <p:childTnLst>
                                    <p:set>
                                      <p:cBhvr>
                                        <p:cTn id="16" dur="1" fill="hold">
                                          <p:stCondLst>
                                            <p:cond delay="0"/>
                                          </p:stCondLst>
                                        </p:cTn>
                                        <p:tgtEl>
                                          <p:spTgt spid="64520"/>
                                        </p:tgtEl>
                                        <p:attrNameLst>
                                          <p:attrName>style.visibility</p:attrName>
                                        </p:attrNameLst>
                                      </p:cBhvr>
                                      <p:to>
                                        <p:strVal val="visible"/>
                                      </p:to>
                                    </p:set>
                                    <p:anim from="(-#ppt_w/2)" to="(#ppt_x)" calcmode="lin" valueType="num">
                                      <p:cBhvr>
                                        <p:cTn id="17" dur="600" fill="hold">
                                          <p:stCondLst>
                                            <p:cond delay="0"/>
                                          </p:stCondLst>
                                        </p:cTn>
                                        <p:tgtEl>
                                          <p:spTgt spid="64520"/>
                                        </p:tgtEl>
                                        <p:attrNameLst>
                                          <p:attrName>ppt_x</p:attrName>
                                        </p:attrNameLst>
                                      </p:cBhvr>
                                    </p:anim>
                                    <p:anim from="0" to="-1.0" calcmode="lin" valueType="num">
                                      <p:cBhvr>
                                        <p:cTn id="18" dur="200" decel="50000" autoRev="1" fill="hold">
                                          <p:stCondLst>
                                            <p:cond delay="600"/>
                                          </p:stCondLst>
                                        </p:cTn>
                                        <p:tgtEl>
                                          <p:spTgt spid="64520"/>
                                        </p:tgtEl>
                                        <p:attrNameLst>
                                          <p:attrName>xshear</p:attrName>
                                        </p:attrNameLst>
                                      </p:cBhvr>
                                    </p:anim>
                                    <p:animScale>
                                      <p:cBhvr>
                                        <p:cTn id="19" dur="200" decel="100000" autoRev="1" fill="hold">
                                          <p:stCondLst>
                                            <p:cond delay="600"/>
                                          </p:stCondLst>
                                        </p:cTn>
                                        <p:tgtEl>
                                          <p:spTgt spid="64520"/>
                                        </p:tgtEl>
                                      </p:cBhvr>
                                      <p:from x="100000" y="100000"/>
                                      <p:to x="80000" y="100000"/>
                                    </p:animScale>
                                    <p:anim by="(#ppt_h/3+#ppt_w*0.1)" calcmode="lin" valueType="num">
                                      <p:cBhvr additive="sum">
                                        <p:cTn id="20" dur="200" decel="100000" autoRev="1" fill="hold">
                                          <p:stCondLst>
                                            <p:cond delay="600"/>
                                          </p:stCondLst>
                                        </p:cTn>
                                        <p:tgtEl>
                                          <p:spTgt spid="64520"/>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520" grpId="0" animBg="1"/>
      <p:bldP spid="25" grpId="0" animBg="1"/>
    </p:bld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TextBox 34"/>
          <p:cNvSpPr txBox="1">
            <a:spLocks noChangeArrowheads="1"/>
          </p:cNvSpPr>
          <p:nvPr/>
        </p:nvSpPr>
        <p:spPr bwMode="auto">
          <a:xfrm>
            <a:off x="5486400" y="1828800"/>
            <a:ext cx="3505200" cy="1191816"/>
          </a:xfrm>
          <a:prstGeom prst="wedgeRoundRectCallout">
            <a:avLst>
              <a:gd name="adj1" fmla="val -56418"/>
              <a:gd name="adj2" fmla="val -28112"/>
              <a:gd name="adj3" fmla="val 16667"/>
            </a:avLst>
          </a:prstGeom>
          <a:solidFill>
            <a:schemeClr val="accent5">
              <a:lumMod val="75000"/>
            </a:schemeClr>
          </a:solidFill>
          <a:ln w="9525">
            <a:noFill/>
            <a:miter lim="800000"/>
            <a:headEnd/>
            <a:tailEnd/>
          </a:ln>
        </p:spPr>
        <p:txBody>
          <a:bodyPr wrap="square">
            <a:spAutoFit/>
          </a:bodyPr>
          <a:lstStyle/>
          <a:p>
            <a:r>
              <a:rPr lang="en-US" sz="1600" dirty="0" smtClean="0">
                <a:solidFill>
                  <a:schemeClr val="bg1"/>
                </a:solidFill>
                <a:latin typeface="Trebuchet MS" pitchFamily="34" charset="0"/>
              </a:rPr>
              <a:t>Also, the salinity during the winter has a larger range (15-30 PSU), whereas the summer has a higher, smaller range (30-34 PSU).</a:t>
            </a:r>
            <a:endParaRPr lang="en-US" sz="1600" dirty="0">
              <a:solidFill>
                <a:schemeClr val="bg1"/>
              </a:solidFill>
              <a:latin typeface="Trebuchet MS" pitchFamily="34" charset="0"/>
            </a:endParaRPr>
          </a:p>
        </p:txBody>
      </p:sp>
      <p:pic>
        <p:nvPicPr>
          <p:cNvPr id="39" name="Picture 38" descr="dungeness - Copy.jpg"/>
          <p:cNvPicPr>
            <a:picLocks noChangeAspect="1"/>
          </p:cNvPicPr>
          <p:nvPr/>
        </p:nvPicPr>
        <p:blipFill>
          <a:blip r:embed="rId3" cstate="print"/>
          <a:stretch>
            <a:fillRect/>
          </a:stretch>
        </p:blipFill>
        <p:spPr>
          <a:xfrm>
            <a:off x="1752600" y="914400"/>
            <a:ext cx="1568450" cy="941070"/>
          </a:xfrm>
          <a:prstGeom prst="rect">
            <a:avLst/>
          </a:prstGeom>
        </p:spPr>
      </p:pic>
      <p:sp>
        <p:nvSpPr>
          <p:cNvPr id="22" name="Action Button: Home 21">
            <a:hlinkClick r:id="" action="ppaction://hlinkshowjump?jump=firstslide" highlightClick="1"/>
          </p:cNvPr>
          <p:cNvSpPr/>
          <p:nvPr/>
        </p:nvSpPr>
        <p:spPr>
          <a:xfrm>
            <a:off x="8547717" y="6400800"/>
            <a:ext cx="574675" cy="457200"/>
          </a:xfrm>
          <a:prstGeom prst="actionButtonHome">
            <a:avLst/>
          </a:prstGeom>
          <a:gradFill flip="none" rotWithShape="1">
            <a:gsLst>
              <a:gs pos="0">
                <a:srgbClr val="FFEFD1"/>
              </a:gs>
              <a:gs pos="64999">
                <a:srgbClr val="F0EBD5"/>
              </a:gs>
              <a:gs pos="100000">
                <a:srgbClr val="D1C39F"/>
              </a:gs>
            </a:gsLst>
            <a:lin ang="5400000" scaled="1"/>
            <a:tileRect/>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23" name="Action Button: Beginning 22">
            <a:hlinkClick r:id="rId4" action="ppaction://hlinksldjump" highlightClick="1"/>
          </p:cNvPr>
          <p:cNvSpPr/>
          <p:nvPr/>
        </p:nvSpPr>
        <p:spPr>
          <a:xfrm>
            <a:off x="8080992" y="6400800"/>
            <a:ext cx="457200" cy="457200"/>
          </a:xfrm>
          <a:prstGeom prst="actionButtonBeginning">
            <a:avLst/>
          </a:prstGeom>
          <a:gradFill>
            <a:gsLst>
              <a:gs pos="0">
                <a:srgbClr val="FFEFD1"/>
              </a:gs>
              <a:gs pos="64999">
                <a:srgbClr val="F0EBD5"/>
              </a:gs>
              <a:gs pos="100000">
                <a:srgbClr val="D1C39F"/>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18" name="Action Button: Custom 17">
            <a:hlinkClick r:id="rId5" action="ppaction://hlinksldjump" highlightClick="1"/>
          </p:cNvPr>
          <p:cNvSpPr/>
          <p:nvPr/>
        </p:nvSpPr>
        <p:spPr>
          <a:xfrm>
            <a:off x="5638800" y="6309360"/>
            <a:ext cx="2377440" cy="548640"/>
          </a:xfrm>
          <a:prstGeom prst="actionButtonBlank">
            <a:avLst/>
          </a:prstGeom>
          <a:solidFill>
            <a:srgbClr val="C00000"/>
          </a:solidFill>
          <a:ln>
            <a:no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600" dirty="0" smtClean="0">
                <a:latin typeface="Trebuchet MS" pitchFamily="34" charset="0"/>
              </a:rPr>
              <a:t>Touch here for Challenge #4</a:t>
            </a:r>
            <a:endParaRPr lang="en-US" sz="1600" dirty="0">
              <a:latin typeface="Trebuchet MS" pitchFamily="34" charset="0"/>
            </a:endParaRPr>
          </a:p>
        </p:txBody>
      </p:sp>
      <p:sp>
        <p:nvSpPr>
          <p:cNvPr id="65566" name="TextBox 34"/>
          <p:cNvSpPr txBox="1">
            <a:spLocks noChangeArrowheads="1"/>
          </p:cNvSpPr>
          <p:nvPr/>
        </p:nvSpPr>
        <p:spPr bwMode="auto">
          <a:xfrm>
            <a:off x="1905000" y="1905000"/>
            <a:ext cx="3352800" cy="1191816"/>
          </a:xfrm>
          <a:prstGeom prst="wedgeRoundRectCallout">
            <a:avLst>
              <a:gd name="adj1" fmla="val -28411"/>
              <a:gd name="adj2" fmla="val -68245"/>
              <a:gd name="adj3" fmla="val 16667"/>
            </a:avLst>
          </a:prstGeom>
          <a:solidFill>
            <a:schemeClr val="accent5">
              <a:lumMod val="75000"/>
            </a:schemeClr>
          </a:solidFill>
          <a:ln w="9525">
            <a:noFill/>
            <a:miter lim="800000"/>
            <a:headEnd/>
            <a:tailEnd/>
          </a:ln>
        </p:spPr>
        <p:txBody>
          <a:bodyPr wrap="square">
            <a:spAutoFit/>
          </a:bodyPr>
          <a:lstStyle/>
          <a:p>
            <a:r>
              <a:rPr lang="en-US" sz="1600" dirty="0" smtClean="0">
                <a:solidFill>
                  <a:schemeClr val="bg1"/>
                </a:solidFill>
                <a:latin typeface="Trebuchet MS" pitchFamily="34" charset="0"/>
              </a:rPr>
              <a:t>How did you do? Even though the tidal salinity pattern is very similar, it is more variable during the winter than the summer.</a:t>
            </a:r>
            <a:endParaRPr lang="en-US" sz="1600" dirty="0">
              <a:solidFill>
                <a:schemeClr val="bg1"/>
              </a:solidFill>
              <a:latin typeface="Trebuchet MS" pitchFamily="34" charset="0"/>
            </a:endParaRPr>
          </a:p>
        </p:txBody>
      </p:sp>
      <p:sp>
        <p:nvSpPr>
          <p:cNvPr id="24" name="Rectangle 23"/>
          <p:cNvSpPr/>
          <p:nvPr/>
        </p:nvSpPr>
        <p:spPr>
          <a:xfrm>
            <a:off x="0" y="0"/>
            <a:ext cx="9144000" cy="838200"/>
          </a:xfrm>
          <a:prstGeom prst="rect">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r>
              <a:rPr lang="en-US" sz="4400" dirty="0" smtClean="0">
                <a:latin typeface="Trebuchet MS" pitchFamily="34" charset="0"/>
              </a:rPr>
              <a:t>How To Read LOBO Data</a:t>
            </a:r>
            <a:endParaRPr lang="en-US" sz="4400" dirty="0">
              <a:latin typeface="Trebuchet MS" pitchFamily="34" charset="0"/>
            </a:endParaRPr>
          </a:p>
        </p:txBody>
      </p:sp>
      <p:sp>
        <p:nvSpPr>
          <p:cNvPr id="32" name="Flowchart: Delay 31"/>
          <p:cNvSpPr/>
          <p:nvPr/>
        </p:nvSpPr>
        <p:spPr>
          <a:xfrm>
            <a:off x="0" y="0"/>
            <a:ext cx="1752600" cy="6858000"/>
          </a:xfrm>
          <a:prstGeom prst="flowChartDelay">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33" name="TextBox 32">
            <a:hlinkClick r:id="rId6" action="ppaction://hlinksldjump"/>
          </p:cNvPr>
          <p:cNvSpPr txBox="1"/>
          <p:nvPr/>
        </p:nvSpPr>
        <p:spPr>
          <a:xfrm>
            <a:off x="0" y="609600"/>
            <a:ext cx="1371600" cy="8382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Build </a:t>
            </a:r>
            <a:r>
              <a:rPr lang="en-US" sz="1600" dirty="0" smtClean="0">
                <a:solidFill>
                  <a:schemeClr val="accent1">
                    <a:lumMod val="75000"/>
                  </a:schemeClr>
                </a:solidFill>
                <a:latin typeface="Trebuchet MS" pitchFamily="34" charset="0"/>
                <a:cs typeface="+mn-cs"/>
              </a:rPr>
              <a:t>A </a:t>
            </a:r>
            <a:r>
              <a:rPr lang="en-US" sz="1600" dirty="0">
                <a:solidFill>
                  <a:schemeClr val="accent1">
                    <a:lumMod val="75000"/>
                  </a:schemeClr>
                </a:solidFill>
                <a:latin typeface="Trebuchet MS" pitchFamily="34" charset="0"/>
                <a:cs typeface="+mn-cs"/>
              </a:rPr>
              <a:t>G</a:t>
            </a:r>
            <a:r>
              <a:rPr lang="en-US" sz="1600" dirty="0" smtClean="0">
                <a:solidFill>
                  <a:schemeClr val="accent1">
                    <a:lumMod val="75000"/>
                  </a:schemeClr>
                </a:solidFill>
                <a:latin typeface="Trebuchet MS" pitchFamily="34" charset="0"/>
                <a:cs typeface="+mn-cs"/>
              </a:rPr>
              <a:t>raph </a:t>
            </a:r>
            <a:endParaRPr lang="en-US" sz="1600" dirty="0">
              <a:solidFill>
                <a:schemeClr val="accent1">
                  <a:lumMod val="75000"/>
                </a:schemeClr>
              </a:solidFill>
              <a:latin typeface="Trebuchet MS" pitchFamily="34" charset="0"/>
              <a:cs typeface="+mn-cs"/>
            </a:endParaRP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1)</a:t>
            </a:r>
            <a:endParaRPr lang="en-US" sz="1600" dirty="0">
              <a:solidFill>
                <a:schemeClr val="accent1">
                  <a:lumMod val="75000"/>
                </a:schemeClr>
              </a:solidFill>
              <a:latin typeface="Trebuchet MS" pitchFamily="34" charset="0"/>
              <a:cs typeface="+mn-cs"/>
            </a:endParaRPr>
          </a:p>
        </p:txBody>
      </p:sp>
      <p:sp>
        <p:nvSpPr>
          <p:cNvPr id="34" name="TextBox 33">
            <a:hlinkClick r:id="rId7" action="ppaction://hlinksldjump"/>
          </p:cNvPr>
          <p:cNvSpPr txBox="1"/>
          <p:nvPr/>
        </p:nvSpPr>
        <p:spPr>
          <a:xfrm>
            <a:off x="0" y="2743200"/>
            <a:ext cx="1554480" cy="1066800"/>
          </a:xfrm>
          <a:prstGeom prst="roundRect">
            <a:avLst/>
          </a:prstGeom>
          <a:solidFill>
            <a:schemeClr val="accent5">
              <a:lumMod val="40000"/>
              <a:lumOff val="60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Read LOBO Graphs </a:t>
            </a:r>
            <a:r>
              <a:rPr lang="en-US" sz="1600" dirty="0" smtClean="0">
                <a:solidFill>
                  <a:schemeClr val="accent1">
                    <a:lumMod val="75000"/>
                  </a:schemeClr>
                </a:solidFill>
                <a:latin typeface="Trebuchet MS" pitchFamily="34" charset="0"/>
                <a:cs typeface="+mn-cs"/>
              </a:rPr>
              <a:t>   (Level 3)</a:t>
            </a:r>
            <a:endParaRPr lang="en-US" sz="1600" dirty="0">
              <a:solidFill>
                <a:schemeClr val="accent1">
                  <a:lumMod val="75000"/>
                </a:schemeClr>
              </a:solidFill>
              <a:latin typeface="Trebuchet MS" pitchFamily="34" charset="0"/>
              <a:cs typeface="+mn-cs"/>
            </a:endParaRPr>
          </a:p>
        </p:txBody>
      </p:sp>
      <p:sp>
        <p:nvSpPr>
          <p:cNvPr id="35" name="TextBox 34">
            <a:hlinkClick r:id="rId8" action="ppaction://hlinksldjump"/>
          </p:cNvPr>
          <p:cNvSpPr txBox="1"/>
          <p:nvPr/>
        </p:nvSpPr>
        <p:spPr>
          <a:xfrm>
            <a:off x="0" y="3953470"/>
            <a:ext cx="1447800" cy="99953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LOBO Data Match-up</a:t>
            </a:r>
            <a:endParaRPr lang="en-US" sz="1600" dirty="0">
              <a:solidFill>
                <a:schemeClr val="accent1">
                  <a:lumMod val="75000"/>
                </a:schemeClr>
              </a:solidFill>
              <a:latin typeface="Trebuchet MS" pitchFamily="34" charset="0"/>
              <a:cs typeface="+mn-cs"/>
            </a:endParaRP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4)</a:t>
            </a:r>
            <a:endParaRPr lang="en-US" sz="1600" dirty="0">
              <a:solidFill>
                <a:schemeClr val="accent1">
                  <a:lumMod val="75000"/>
                </a:schemeClr>
              </a:solidFill>
              <a:latin typeface="Trebuchet MS" pitchFamily="34" charset="0"/>
              <a:cs typeface="+mn-cs"/>
            </a:endParaRPr>
          </a:p>
        </p:txBody>
      </p:sp>
      <p:sp>
        <p:nvSpPr>
          <p:cNvPr id="36" name="TextBox 35">
            <a:hlinkClick r:id="rId9" action="ppaction://hlinksldjump"/>
          </p:cNvPr>
          <p:cNvSpPr txBox="1"/>
          <p:nvPr/>
        </p:nvSpPr>
        <p:spPr>
          <a:xfrm>
            <a:off x="0" y="5105400"/>
            <a:ext cx="1371600" cy="11430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Test Your LOBO Abilities</a:t>
            </a: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5)</a:t>
            </a:r>
            <a:endParaRPr lang="en-US" sz="1600" dirty="0">
              <a:solidFill>
                <a:schemeClr val="accent1">
                  <a:lumMod val="75000"/>
                </a:schemeClr>
              </a:solidFill>
              <a:latin typeface="Trebuchet MS" pitchFamily="34" charset="0"/>
              <a:cs typeface="+mn-cs"/>
            </a:endParaRPr>
          </a:p>
        </p:txBody>
      </p:sp>
      <p:sp>
        <p:nvSpPr>
          <p:cNvPr id="37" name="TextBox 36">
            <a:hlinkClick r:id="rId10" action="ppaction://hlinksldjump"/>
          </p:cNvPr>
          <p:cNvSpPr txBox="1"/>
          <p:nvPr/>
        </p:nvSpPr>
        <p:spPr>
          <a:xfrm>
            <a:off x="0" y="1600200"/>
            <a:ext cx="1447800" cy="9906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Interpret Graphs</a:t>
            </a: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2)</a:t>
            </a:r>
            <a:endParaRPr lang="en-US" sz="1600" dirty="0">
              <a:solidFill>
                <a:schemeClr val="accent1">
                  <a:lumMod val="75000"/>
                </a:schemeClr>
              </a:solidFill>
              <a:latin typeface="Trebuchet MS" pitchFamily="34" charset="0"/>
              <a:cs typeface="+mn-cs"/>
            </a:endParaRPr>
          </a:p>
        </p:txBody>
      </p:sp>
      <p:sp>
        <p:nvSpPr>
          <p:cNvPr id="38" name="TextBox 37">
            <a:hlinkClick r:id="rId11" action="ppaction://hlinksldjump"/>
          </p:cNvPr>
          <p:cNvSpPr txBox="1"/>
          <p:nvPr/>
        </p:nvSpPr>
        <p:spPr>
          <a:xfrm>
            <a:off x="0" y="6324600"/>
            <a:ext cx="914400" cy="5334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More info</a:t>
            </a:r>
            <a:endParaRPr lang="en-US" sz="1600" dirty="0">
              <a:solidFill>
                <a:schemeClr val="accent1">
                  <a:lumMod val="75000"/>
                </a:schemeClr>
              </a:solidFill>
              <a:latin typeface="Trebuchet MS" pitchFamily="34" charset="0"/>
              <a:cs typeface="+mn-cs"/>
            </a:endParaRPr>
          </a:p>
        </p:txBody>
      </p:sp>
      <p:pic>
        <p:nvPicPr>
          <p:cNvPr id="21" name="Picture 2"/>
          <p:cNvPicPr>
            <a:picLocks noChangeAspect="1" noChangeArrowheads="1"/>
          </p:cNvPicPr>
          <p:nvPr/>
        </p:nvPicPr>
        <p:blipFill>
          <a:blip r:embed="rId12" cstate="print"/>
          <a:srcRect l="990" t="804" r="920" b="1579"/>
          <a:stretch>
            <a:fillRect/>
          </a:stretch>
        </p:blipFill>
        <p:spPr bwMode="auto">
          <a:xfrm>
            <a:off x="1741571" y="3413312"/>
            <a:ext cx="3583641" cy="2588559"/>
          </a:xfrm>
          <a:prstGeom prst="rect">
            <a:avLst/>
          </a:prstGeom>
          <a:ln>
            <a:noFill/>
          </a:ln>
          <a:effectLst>
            <a:outerShdw blurRad="190500" algn="tl" rotWithShape="0">
              <a:srgbClr val="000000">
                <a:alpha val="70000"/>
              </a:srgbClr>
            </a:outerShdw>
          </a:effectLst>
        </p:spPr>
      </p:pic>
      <p:pic>
        <p:nvPicPr>
          <p:cNvPr id="29" name="Picture 3"/>
          <p:cNvPicPr>
            <a:picLocks noChangeAspect="1" noChangeArrowheads="1"/>
          </p:cNvPicPr>
          <p:nvPr/>
        </p:nvPicPr>
        <p:blipFill>
          <a:blip r:embed="rId13" cstate="print"/>
          <a:srcRect l="851" t="1454" r="936" b="1437"/>
          <a:stretch>
            <a:fillRect/>
          </a:stretch>
        </p:blipFill>
        <p:spPr bwMode="auto">
          <a:xfrm>
            <a:off x="5560359" y="3420036"/>
            <a:ext cx="3583641" cy="2575112"/>
          </a:xfrm>
          <a:prstGeom prst="rect">
            <a:avLst/>
          </a:prstGeom>
          <a:ln>
            <a:noFill/>
          </a:ln>
          <a:effectLst>
            <a:outerShdw blurRad="190500" algn="tl" rotWithShape="0">
              <a:srgbClr val="000000">
                <a:alpha val="70000"/>
              </a:srgbClr>
            </a:outerShdw>
          </a:effectLst>
        </p:spPr>
      </p:pic>
      <p:sp>
        <p:nvSpPr>
          <p:cNvPr id="40" name="Up Ribbon 39"/>
          <p:cNvSpPr/>
          <p:nvPr/>
        </p:nvSpPr>
        <p:spPr>
          <a:xfrm>
            <a:off x="3505200" y="914400"/>
            <a:ext cx="4419600" cy="609600"/>
          </a:xfrm>
          <a:prstGeom prst="ribbon2">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latin typeface="Trebuchet MS" pitchFamily="34" charset="0"/>
              </a:rPr>
              <a:t>Tide Challenge #3</a:t>
            </a:r>
            <a:endParaRPr lang="en-US" dirty="0">
              <a:latin typeface="Trebuchet MS" pitchFamily="34" charset="0"/>
            </a:endParaRPr>
          </a:p>
        </p:txBody>
      </p:sp>
      <p:sp>
        <p:nvSpPr>
          <p:cNvPr id="42" name="Rounded Rectangle 41"/>
          <p:cNvSpPr/>
          <p:nvPr/>
        </p:nvSpPr>
        <p:spPr>
          <a:xfrm>
            <a:off x="2895600" y="3200400"/>
            <a:ext cx="1371600" cy="228600"/>
          </a:xfrm>
          <a:prstGeom prst="roundRect">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latin typeface="Trebuchet MS" pitchFamily="34" charset="0"/>
              </a:rPr>
              <a:t>Winter</a:t>
            </a:r>
            <a:endParaRPr lang="en-US" sz="1600" dirty="0">
              <a:latin typeface="Trebuchet MS" pitchFamily="34" charset="0"/>
            </a:endParaRPr>
          </a:p>
        </p:txBody>
      </p:sp>
      <p:sp>
        <p:nvSpPr>
          <p:cNvPr id="43" name="Rounded Rectangle 42"/>
          <p:cNvSpPr/>
          <p:nvPr/>
        </p:nvSpPr>
        <p:spPr>
          <a:xfrm>
            <a:off x="6705600" y="3200400"/>
            <a:ext cx="1371600" cy="228600"/>
          </a:xfrm>
          <a:prstGeom prst="roundRect">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latin typeface="Trebuchet MS" pitchFamily="34" charset="0"/>
              </a:rPr>
              <a:t>Summer</a:t>
            </a:r>
            <a:endParaRPr lang="en-US" sz="1600" dirty="0">
              <a:latin typeface="Trebuchet MS" pitchFamily="34" charset="0"/>
            </a:endParaRPr>
          </a:p>
        </p:txBody>
      </p:sp>
      <p:sp>
        <p:nvSpPr>
          <p:cNvPr id="25" name="TextBox 24"/>
          <p:cNvSpPr txBox="1"/>
          <p:nvPr/>
        </p:nvSpPr>
        <p:spPr>
          <a:xfrm>
            <a:off x="1066800" y="6553200"/>
            <a:ext cx="3429000" cy="369332"/>
          </a:xfrm>
          <a:prstGeom prst="rect">
            <a:avLst/>
          </a:prstGeom>
          <a:noFill/>
        </p:spPr>
        <p:txBody>
          <a:bodyPr wrap="square" rtlCol="0">
            <a:spAutoFit/>
          </a:bodyPr>
          <a:lstStyle/>
          <a:p>
            <a:r>
              <a:rPr lang="en-US" dirty="0" smtClean="0">
                <a:latin typeface="Trebuchet MS" pitchFamily="34" charset="0"/>
              </a:rPr>
              <a:t>Tide Challenge: 3/4</a:t>
            </a:r>
            <a:endParaRPr lang="en-US" dirty="0">
              <a:latin typeface="Trebuchet MS" pitchFamily="34" charset="0"/>
            </a:endParaRPr>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dissolve">
                                      <p:cBhvr>
                                        <p:cTn id="7" dur="500"/>
                                        <p:tgtEl>
                                          <p:spTgt spid="42"/>
                                        </p:tgtEl>
                                      </p:cBhvr>
                                    </p:animEffect>
                                  </p:childTnLst>
                                </p:cTn>
                              </p:par>
                              <p:par>
                                <p:cTn id="8" presetID="9" presetClass="entr" presetSubtype="0" fill="hold" grpId="0" nodeType="withEffect">
                                  <p:stCondLst>
                                    <p:cond delay="0"/>
                                  </p:stCondLst>
                                  <p:childTnLst>
                                    <p:set>
                                      <p:cBhvr>
                                        <p:cTn id="9" dur="1" fill="hold">
                                          <p:stCondLst>
                                            <p:cond delay="0"/>
                                          </p:stCondLst>
                                        </p:cTn>
                                        <p:tgtEl>
                                          <p:spTgt spid="43"/>
                                        </p:tgtEl>
                                        <p:attrNameLst>
                                          <p:attrName>style.visibility</p:attrName>
                                        </p:attrNameLst>
                                      </p:cBhvr>
                                      <p:to>
                                        <p:strVal val="visible"/>
                                      </p:to>
                                    </p:set>
                                    <p:animEffect transition="in" filter="dissolve">
                                      <p:cBhvr>
                                        <p:cTn id="10" dur="500"/>
                                        <p:tgtEl>
                                          <p:spTgt spid="43"/>
                                        </p:tgtEl>
                                      </p:cBhvr>
                                    </p:animEffect>
                                  </p:childTnLst>
                                </p:cTn>
                              </p:par>
                              <p:par>
                                <p:cTn id="11" presetID="34" presetClass="entr" presetSubtype="0" fill="hold" grpId="0" nodeType="withEffect">
                                  <p:stCondLst>
                                    <p:cond delay="700"/>
                                  </p:stCondLst>
                                  <p:childTnLst>
                                    <p:set>
                                      <p:cBhvr>
                                        <p:cTn id="12" dur="1" fill="hold">
                                          <p:stCondLst>
                                            <p:cond delay="0"/>
                                          </p:stCondLst>
                                        </p:cTn>
                                        <p:tgtEl>
                                          <p:spTgt spid="65566"/>
                                        </p:tgtEl>
                                        <p:attrNameLst>
                                          <p:attrName>style.visibility</p:attrName>
                                        </p:attrNameLst>
                                      </p:cBhvr>
                                      <p:to>
                                        <p:strVal val="visible"/>
                                      </p:to>
                                    </p:set>
                                    <p:anim from="(-#ppt_w/2)" to="(#ppt_x)" calcmode="lin" valueType="num">
                                      <p:cBhvr>
                                        <p:cTn id="13" dur="600" fill="hold">
                                          <p:stCondLst>
                                            <p:cond delay="0"/>
                                          </p:stCondLst>
                                        </p:cTn>
                                        <p:tgtEl>
                                          <p:spTgt spid="65566"/>
                                        </p:tgtEl>
                                        <p:attrNameLst>
                                          <p:attrName>ppt_x</p:attrName>
                                        </p:attrNameLst>
                                      </p:cBhvr>
                                    </p:anim>
                                    <p:anim from="0" to="-1.0" calcmode="lin" valueType="num">
                                      <p:cBhvr>
                                        <p:cTn id="14" dur="200" decel="50000" autoRev="1" fill="hold">
                                          <p:stCondLst>
                                            <p:cond delay="600"/>
                                          </p:stCondLst>
                                        </p:cTn>
                                        <p:tgtEl>
                                          <p:spTgt spid="65566"/>
                                        </p:tgtEl>
                                        <p:attrNameLst>
                                          <p:attrName>xshear</p:attrName>
                                        </p:attrNameLst>
                                      </p:cBhvr>
                                    </p:anim>
                                    <p:animScale>
                                      <p:cBhvr>
                                        <p:cTn id="15" dur="200" decel="100000" autoRev="1" fill="hold">
                                          <p:stCondLst>
                                            <p:cond delay="600"/>
                                          </p:stCondLst>
                                        </p:cTn>
                                        <p:tgtEl>
                                          <p:spTgt spid="65566"/>
                                        </p:tgtEl>
                                      </p:cBhvr>
                                      <p:from x="100000" y="100000"/>
                                      <p:to x="80000" y="100000"/>
                                    </p:animScale>
                                    <p:anim by="(#ppt_h/3+#ppt_w*0.1)" calcmode="lin" valueType="num">
                                      <p:cBhvr additive="sum">
                                        <p:cTn id="16" dur="200" decel="100000" autoRev="1" fill="hold">
                                          <p:stCondLst>
                                            <p:cond delay="600"/>
                                          </p:stCondLst>
                                        </p:cTn>
                                        <p:tgtEl>
                                          <p:spTgt spid="65566"/>
                                        </p:tgtEl>
                                        <p:attrNameLst>
                                          <p:attrName>ppt_x</p:attrName>
                                        </p:attrNameLst>
                                      </p:cBhvr>
                                    </p:anim>
                                  </p:childTnLst>
                                </p:cTn>
                              </p:par>
                              <p:par>
                                <p:cTn id="17" presetID="34" presetClass="entr" presetSubtype="0" fill="hold" grpId="0" nodeType="withEffect">
                                  <p:stCondLst>
                                    <p:cond delay="2700"/>
                                  </p:stCondLst>
                                  <p:childTnLst>
                                    <p:set>
                                      <p:cBhvr>
                                        <p:cTn id="18" dur="1" fill="hold">
                                          <p:stCondLst>
                                            <p:cond delay="0"/>
                                          </p:stCondLst>
                                        </p:cTn>
                                        <p:tgtEl>
                                          <p:spTgt spid="41"/>
                                        </p:tgtEl>
                                        <p:attrNameLst>
                                          <p:attrName>style.visibility</p:attrName>
                                        </p:attrNameLst>
                                      </p:cBhvr>
                                      <p:to>
                                        <p:strVal val="visible"/>
                                      </p:to>
                                    </p:set>
                                    <p:anim from="(-#ppt_w/2)" to="(#ppt_x)" calcmode="lin" valueType="num">
                                      <p:cBhvr>
                                        <p:cTn id="19" dur="600" fill="hold">
                                          <p:stCondLst>
                                            <p:cond delay="0"/>
                                          </p:stCondLst>
                                        </p:cTn>
                                        <p:tgtEl>
                                          <p:spTgt spid="41"/>
                                        </p:tgtEl>
                                        <p:attrNameLst>
                                          <p:attrName>ppt_x</p:attrName>
                                        </p:attrNameLst>
                                      </p:cBhvr>
                                    </p:anim>
                                    <p:anim from="0" to="-1.0" calcmode="lin" valueType="num">
                                      <p:cBhvr>
                                        <p:cTn id="20" dur="200" decel="50000" autoRev="1" fill="hold">
                                          <p:stCondLst>
                                            <p:cond delay="600"/>
                                          </p:stCondLst>
                                        </p:cTn>
                                        <p:tgtEl>
                                          <p:spTgt spid="41"/>
                                        </p:tgtEl>
                                        <p:attrNameLst>
                                          <p:attrName>xshear</p:attrName>
                                        </p:attrNameLst>
                                      </p:cBhvr>
                                    </p:anim>
                                    <p:animScale>
                                      <p:cBhvr>
                                        <p:cTn id="21" dur="200" decel="100000" autoRev="1" fill="hold">
                                          <p:stCondLst>
                                            <p:cond delay="600"/>
                                          </p:stCondLst>
                                        </p:cTn>
                                        <p:tgtEl>
                                          <p:spTgt spid="41"/>
                                        </p:tgtEl>
                                      </p:cBhvr>
                                      <p:from x="100000" y="100000"/>
                                      <p:to x="80000" y="100000"/>
                                    </p:animScale>
                                    <p:anim by="(#ppt_h/3+#ppt_w*0.1)" calcmode="lin" valueType="num">
                                      <p:cBhvr additive="sum">
                                        <p:cTn id="22" dur="200" decel="100000" autoRev="1" fill="hold">
                                          <p:stCondLst>
                                            <p:cond delay="600"/>
                                          </p:stCondLst>
                                        </p:cTn>
                                        <p:tgtEl>
                                          <p:spTgt spid="41"/>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p:bldP spid="65566" grpId="0" animBg="1"/>
      <p:bldP spid="42" grpId="0" animBg="1"/>
      <p:bldP spid="43" grpId="0" animBg="1"/>
    </p:bld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9" name="Picture 5"/>
          <p:cNvPicPr>
            <a:picLocks noChangeAspect="1" noChangeArrowheads="1"/>
          </p:cNvPicPr>
          <p:nvPr/>
        </p:nvPicPr>
        <p:blipFill>
          <a:blip r:embed="rId3" cstate="print"/>
          <a:srcRect l="673" t="584" r="503" b="643"/>
          <a:stretch>
            <a:fillRect/>
          </a:stretch>
        </p:blipFill>
        <p:spPr bwMode="auto">
          <a:xfrm>
            <a:off x="1752600" y="3581400"/>
            <a:ext cx="3605939" cy="2619214"/>
          </a:xfrm>
          <a:prstGeom prst="rect">
            <a:avLst/>
          </a:prstGeom>
          <a:ln>
            <a:noFill/>
          </a:ln>
          <a:effectLst>
            <a:outerShdw blurRad="190500" algn="tl" rotWithShape="0">
              <a:srgbClr val="000000">
                <a:alpha val="70000"/>
              </a:srgbClr>
            </a:outerShdw>
          </a:effectLst>
        </p:spPr>
      </p:pic>
      <p:sp>
        <p:nvSpPr>
          <p:cNvPr id="22" name="Action Button: Home 21">
            <a:hlinkClick r:id="" action="ppaction://hlinkshowjump?jump=firstslide" highlightClick="1"/>
          </p:cNvPr>
          <p:cNvSpPr/>
          <p:nvPr/>
        </p:nvSpPr>
        <p:spPr>
          <a:xfrm>
            <a:off x="8547717" y="6400800"/>
            <a:ext cx="574675" cy="457200"/>
          </a:xfrm>
          <a:prstGeom prst="actionButtonHome">
            <a:avLst/>
          </a:prstGeom>
          <a:gradFill flip="none" rotWithShape="1">
            <a:gsLst>
              <a:gs pos="0">
                <a:srgbClr val="FFEFD1"/>
              </a:gs>
              <a:gs pos="64999">
                <a:srgbClr val="F0EBD5"/>
              </a:gs>
              <a:gs pos="100000">
                <a:srgbClr val="D1C39F"/>
              </a:gs>
            </a:gsLst>
            <a:lin ang="5400000" scaled="1"/>
            <a:tileRect/>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23" name="Action Button: Beginning 22">
            <a:hlinkClick r:id="rId4" action="ppaction://hlinksldjump" highlightClick="1"/>
          </p:cNvPr>
          <p:cNvSpPr/>
          <p:nvPr/>
        </p:nvSpPr>
        <p:spPr>
          <a:xfrm>
            <a:off x="8080992" y="6400800"/>
            <a:ext cx="457200" cy="457200"/>
          </a:xfrm>
          <a:prstGeom prst="actionButtonBeginning">
            <a:avLst/>
          </a:prstGeom>
          <a:gradFill>
            <a:gsLst>
              <a:gs pos="0">
                <a:srgbClr val="FFEFD1"/>
              </a:gs>
              <a:gs pos="64999">
                <a:srgbClr val="F0EBD5"/>
              </a:gs>
              <a:gs pos="100000">
                <a:srgbClr val="D1C39F"/>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18" name="Action Button: Custom 17">
            <a:hlinkClick r:id="rId5" action="ppaction://hlinksldjump" highlightClick="1"/>
          </p:cNvPr>
          <p:cNvSpPr/>
          <p:nvPr/>
        </p:nvSpPr>
        <p:spPr>
          <a:xfrm>
            <a:off x="5638800" y="6309360"/>
            <a:ext cx="2377440" cy="548640"/>
          </a:xfrm>
          <a:prstGeom prst="actionButtonBlank">
            <a:avLst/>
          </a:prstGeom>
          <a:solidFill>
            <a:srgbClr val="C00000"/>
          </a:solidFill>
          <a:ln>
            <a:no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600" dirty="0" smtClean="0">
                <a:latin typeface="Trebuchet MS" pitchFamily="34" charset="0"/>
              </a:rPr>
              <a:t>Touch here to see the answer</a:t>
            </a:r>
            <a:endParaRPr lang="en-US" sz="1600" dirty="0">
              <a:latin typeface="Trebuchet MS" pitchFamily="34" charset="0"/>
            </a:endParaRPr>
          </a:p>
        </p:txBody>
      </p:sp>
      <p:pic>
        <p:nvPicPr>
          <p:cNvPr id="26" name="Picture 25" descr="dungeness - Copy.jpg"/>
          <p:cNvPicPr>
            <a:picLocks noChangeAspect="1"/>
          </p:cNvPicPr>
          <p:nvPr/>
        </p:nvPicPr>
        <p:blipFill>
          <a:blip r:embed="rId6" cstate="print"/>
          <a:stretch>
            <a:fillRect/>
          </a:stretch>
        </p:blipFill>
        <p:spPr>
          <a:xfrm>
            <a:off x="1676400" y="914400"/>
            <a:ext cx="1568450" cy="941070"/>
          </a:xfrm>
          <a:prstGeom prst="rect">
            <a:avLst/>
          </a:prstGeom>
        </p:spPr>
      </p:pic>
      <p:sp>
        <p:nvSpPr>
          <p:cNvPr id="66565" name="TextBox 34"/>
          <p:cNvSpPr txBox="1">
            <a:spLocks noChangeArrowheads="1"/>
          </p:cNvSpPr>
          <p:nvPr/>
        </p:nvSpPr>
        <p:spPr bwMode="auto">
          <a:xfrm>
            <a:off x="1828800" y="2052399"/>
            <a:ext cx="2133600" cy="919401"/>
          </a:xfrm>
          <a:prstGeom prst="wedgeRoundRectCallout">
            <a:avLst>
              <a:gd name="adj1" fmla="val -22804"/>
              <a:gd name="adj2" fmla="val -78001"/>
              <a:gd name="adj3" fmla="val 16667"/>
            </a:avLst>
          </a:prstGeom>
          <a:solidFill>
            <a:schemeClr val="accent5">
              <a:lumMod val="75000"/>
            </a:schemeClr>
          </a:solidFill>
          <a:ln w="9525">
            <a:noFill/>
            <a:miter lim="800000"/>
            <a:headEnd/>
            <a:tailEnd/>
          </a:ln>
        </p:spPr>
        <p:txBody>
          <a:bodyPr wrap="square">
            <a:spAutoFit/>
          </a:bodyPr>
          <a:lstStyle/>
          <a:p>
            <a:r>
              <a:rPr lang="en-US" sz="1600" dirty="0" smtClean="0">
                <a:solidFill>
                  <a:schemeClr val="bg1"/>
                </a:solidFill>
                <a:latin typeface="Trebuchet MS" pitchFamily="34" charset="0"/>
              </a:rPr>
              <a:t>This last challenge tests your storm detecting skills!</a:t>
            </a:r>
            <a:endParaRPr lang="en-US" sz="1600" dirty="0">
              <a:solidFill>
                <a:schemeClr val="bg1"/>
              </a:solidFill>
              <a:latin typeface="Trebuchet MS" pitchFamily="34" charset="0"/>
            </a:endParaRPr>
          </a:p>
        </p:txBody>
      </p:sp>
      <p:sp>
        <p:nvSpPr>
          <p:cNvPr id="24" name="Rectangle 23"/>
          <p:cNvSpPr/>
          <p:nvPr/>
        </p:nvSpPr>
        <p:spPr>
          <a:xfrm>
            <a:off x="0" y="0"/>
            <a:ext cx="9144000" cy="838200"/>
          </a:xfrm>
          <a:prstGeom prst="rect">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r>
              <a:rPr lang="en-US" sz="4400" dirty="0" smtClean="0">
                <a:latin typeface="Trebuchet MS" pitchFamily="34" charset="0"/>
              </a:rPr>
              <a:t>How To Read LOBO Data</a:t>
            </a:r>
            <a:endParaRPr lang="en-US" sz="4400" dirty="0">
              <a:latin typeface="Trebuchet MS" pitchFamily="34" charset="0"/>
            </a:endParaRPr>
          </a:p>
        </p:txBody>
      </p:sp>
      <p:sp>
        <p:nvSpPr>
          <p:cNvPr id="34" name="Flowchart: Delay 33"/>
          <p:cNvSpPr/>
          <p:nvPr/>
        </p:nvSpPr>
        <p:spPr>
          <a:xfrm>
            <a:off x="0" y="0"/>
            <a:ext cx="1752600" cy="6858000"/>
          </a:xfrm>
          <a:prstGeom prst="flowChartDelay">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35" name="TextBox 34">
            <a:hlinkClick r:id="rId7" action="ppaction://hlinksldjump"/>
          </p:cNvPr>
          <p:cNvSpPr txBox="1"/>
          <p:nvPr/>
        </p:nvSpPr>
        <p:spPr>
          <a:xfrm>
            <a:off x="0" y="609600"/>
            <a:ext cx="1371600" cy="8382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Build </a:t>
            </a:r>
            <a:r>
              <a:rPr lang="en-US" sz="1600" dirty="0" smtClean="0">
                <a:solidFill>
                  <a:schemeClr val="accent1">
                    <a:lumMod val="75000"/>
                  </a:schemeClr>
                </a:solidFill>
                <a:latin typeface="Trebuchet MS" pitchFamily="34" charset="0"/>
                <a:cs typeface="+mn-cs"/>
              </a:rPr>
              <a:t>A </a:t>
            </a:r>
            <a:r>
              <a:rPr lang="en-US" sz="1600" dirty="0">
                <a:solidFill>
                  <a:schemeClr val="accent1">
                    <a:lumMod val="75000"/>
                  </a:schemeClr>
                </a:solidFill>
                <a:latin typeface="Trebuchet MS" pitchFamily="34" charset="0"/>
                <a:cs typeface="+mn-cs"/>
              </a:rPr>
              <a:t>G</a:t>
            </a:r>
            <a:r>
              <a:rPr lang="en-US" sz="1600" dirty="0" smtClean="0">
                <a:solidFill>
                  <a:schemeClr val="accent1">
                    <a:lumMod val="75000"/>
                  </a:schemeClr>
                </a:solidFill>
                <a:latin typeface="Trebuchet MS" pitchFamily="34" charset="0"/>
                <a:cs typeface="+mn-cs"/>
              </a:rPr>
              <a:t>raph </a:t>
            </a:r>
            <a:endParaRPr lang="en-US" sz="1600" dirty="0">
              <a:solidFill>
                <a:schemeClr val="accent1">
                  <a:lumMod val="75000"/>
                </a:schemeClr>
              </a:solidFill>
              <a:latin typeface="Trebuchet MS" pitchFamily="34" charset="0"/>
              <a:cs typeface="+mn-cs"/>
            </a:endParaRP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1)</a:t>
            </a:r>
            <a:endParaRPr lang="en-US" sz="1600" dirty="0">
              <a:solidFill>
                <a:schemeClr val="accent1">
                  <a:lumMod val="75000"/>
                </a:schemeClr>
              </a:solidFill>
              <a:latin typeface="Trebuchet MS" pitchFamily="34" charset="0"/>
              <a:cs typeface="+mn-cs"/>
            </a:endParaRPr>
          </a:p>
        </p:txBody>
      </p:sp>
      <p:sp>
        <p:nvSpPr>
          <p:cNvPr id="36" name="TextBox 35">
            <a:hlinkClick r:id="rId8" action="ppaction://hlinksldjump"/>
          </p:cNvPr>
          <p:cNvSpPr txBox="1"/>
          <p:nvPr/>
        </p:nvSpPr>
        <p:spPr>
          <a:xfrm>
            <a:off x="0" y="2743200"/>
            <a:ext cx="1554480" cy="1066800"/>
          </a:xfrm>
          <a:prstGeom prst="roundRect">
            <a:avLst/>
          </a:prstGeom>
          <a:solidFill>
            <a:schemeClr val="accent5">
              <a:lumMod val="40000"/>
              <a:lumOff val="60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Read LOBO Graphs </a:t>
            </a:r>
            <a:r>
              <a:rPr lang="en-US" sz="1600" dirty="0" smtClean="0">
                <a:solidFill>
                  <a:schemeClr val="accent1">
                    <a:lumMod val="75000"/>
                  </a:schemeClr>
                </a:solidFill>
                <a:latin typeface="Trebuchet MS" pitchFamily="34" charset="0"/>
                <a:cs typeface="+mn-cs"/>
              </a:rPr>
              <a:t>   (Level 3)</a:t>
            </a:r>
            <a:endParaRPr lang="en-US" sz="1600" dirty="0">
              <a:solidFill>
                <a:schemeClr val="accent1">
                  <a:lumMod val="75000"/>
                </a:schemeClr>
              </a:solidFill>
              <a:latin typeface="Trebuchet MS" pitchFamily="34" charset="0"/>
              <a:cs typeface="+mn-cs"/>
            </a:endParaRPr>
          </a:p>
        </p:txBody>
      </p:sp>
      <p:sp>
        <p:nvSpPr>
          <p:cNvPr id="37" name="TextBox 36">
            <a:hlinkClick r:id="rId9" action="ppaction://hlinksldjump"/>
          </p:cNvPr>
          <p:cNvSpPr txBox="1"/>
          <p:nvPr/>
        </p:nvSpPr>
        <p:spPr>
          <a:xfrm>
            <a:off x="0" y="3953470"/>
            <a:ext cx="1447800" cy="99953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LOBO Data Match-up</a:t>
            </a:r>
            <a:endParaRPr lang="en-US" sz="1600" dirty="0">
              <a:solidFill>
                <a:schemeClr val="accent1">
                  <a:lumMod val="75000"/>
                </a:schemeClr>
              </a:solidFill>
              <a:latin typeface="Trebuchet MS" pitchFamily="34" charset="0"/>
              <a:cs typeface="+mn-cs"/>
            </a:endParaRP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4)</a:t>
            </a:r>
            <a:endParaRPr lang="en-US" sz="1600" dirty="0">
              <a:solidFill>
                <a:schemeClr val="accent1">
                  <a:lumMod val="75000"/>
                </a:schemeClr>
              </a:solidFill>
              <a:latin typeface="Trebuchet MS" pitchFamily="34" charset="0"/>
              <a:cs typeface="+mn-cs"/>
            </a:endParaRPr>
          </a:p>
        </p:txBody>
      </p:sp>
      <p:sp>
        <p:nvSpPr>
          <p:cNvPr id="38" name="TextBox 37">
            <a:hlinkClick r:id="rId10" action="ppaction://hlinksldjump"/>
          </p:cNvPr>
          <p:cNvSpPr txBox="1"/>
          <p:nvPr/>
        </p:nvSpPr>
        <p:spPr>
          <a:xfrm>
            <a:off x="0" y="5105400"/>
            <a:ext cx="1371600" cy="11430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Test Your LOBO Abilities</a:t>
            </a: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5)</a:t>
            </a:r>
            <a:endParaRPr lang="en-US" sz="1600" dirty="0">
              <a:solidFill>
                <a:schemeClr val="accent1">
                  <a:lumMod val="75000"/>
                </a:schemeClr>
              </a:solidFill>
              <a:latin typeface="Trebuchet MS" pitchFamily="34" charset="0"/>
              <a:cs typeface="+mn-cs"/>
            </a:endParaRPr>
          </a:p>
        </p:txBody>
      </p:sp>
      <p:sp>
        <p:nvSpPr>
          <p:cNvPr id="39" name="TextBox 38">
            <a:hlinkClick r:id="rId11" action="ppaction://hlinksldjump"/>
          </p:cNvPr>
          <p:cNvSpPr txBox="1"/>
          <p:nvPr/>
        </p:nvSpPr>
        <p:spPr>
          <a:xfrm>
            <a:off x="0" y="1600200"/>
            <a:ext cx="1447800" cy="9906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Interpret Graphs</a:t>
            </a: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2)</a:t>
            </a:r>
            <a:endParaRPr lang="en-US" sz="1600" dirty="0">
              <a:solidFill>
                <a:schemeClr val="accent1">
                  <a:lumMod val="75000"/>
                </a:schemeClr>
              </a:solidFill>
              <a:latin typeface="Trebuchet MS" pitchFamily="34" charset="0"/>
              <a:cs typeface="+mn-cs"/>
            </a:endParaRPr>
          </a:p>
        </p:txBody>
      </p:sp>
      <p:sp>
        <p:nvSpPr>
          <p:cNvPr id="40" name="TextBox 39">
            <a:hlinkClick r:id="rId12" action="ppaction://hlinksldjump"/>
          </p:cNvPr>
          <p:cNvSpPr txBox="1"/>
          <p:nvPr/>
        </p:nvSpPr>
        <p:spPr>
          <a:xfrm>
            <a:off x="0" y="6324600"/>
            <a:ext cx="914400" cy="5334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More info</a:t>
            </a:r>
            <a:endParaRPr lang="en-US" sz="1600" dirty="0">
              <a:solidFill>
                <a:schemeClr val="accent1">
                  <a:lumMod val="75000"/>
                </a:schemeClr>
              </a:solidFill>
              <a:latin typeface="Trebuchet MS" pitchFamily="34" charset="0"/>
              <a:cs typeface="+mn-cs"/>
            </a:endParaRPr>
          </a:p>
        </p:txBody>
      </p:sp>
      <p:pic>
        <p:nvPicPr>
          <p:cNvPr id="1027" name="Picture 3"/>
          <p:cNvPicPr>
            <a:picLocks noChangeAspect="1" noChangeArrowheads="1"/>
          </p:cNvPicPr>
          <p:nvPr/>
        </p:nvPicPr>
        <p:blipFill>
          <a:blip r:embed="rId13" cstate="print"/>
          <a:srcRect l="672" t="545" r="628" b="487"/>
          <a:stretch>
            <a:fillRect/>
          </a:stretch>
        </p:blipFill>
        <p:spPr bwMode="auto">
          <a:xfrm>
            <a:off x="5434739" y="3581400"/>
            <a:ext cx="3605939" cy="2624380"/>
          </a:xfrm>
          <a:prstGeom prst="rect">
            <a:avLst/>
          </a:prstGeom>
          <a:ln>
            <a:noFill/>
          </a:ln>
          <a:effectLst>
            <a:outerShdw blurRad="190500" algn="tl" rotWithShape="0">
              <a:srgbClr val="000000">
                <a:alpha val="70000"/>
              </a:srgbClr>
            </a:outerShdw>
          </a:effectLst>
        </p:spPr>
      </p:pic>
      <p:sp>
        <p:nvSpPr>
          <p:cNvPr id="25" name="Up Ribbon 24"/>
          <p:cNvSpPr/>
          <p:nvPr/>
        </p:nvSpPr>
        <p:spPr>
          <a:xfrm>
            <a:off x="4343400" y="914400"/>
            <a:ext cx="4419600" cy="609600"/>
          </a:xfrm>
          <a:prstGeom prst="ribbon2">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latin typeface="Trebuchet MS" pitchFamily="34" charset="0"/>
              </a:rPr>
              <a:t>Tide Challenge #4</a:t>
            </a:r>
            <a:endParaRPr lang="en-US" dirty="0">
              <a:latin typeface="Trebuchet MS" pitchFamily="34" charset="0"/>
            </a:endParaRPr>
          </a:p>
        </p:txBody>
      </p:sp>
      <p:sp>
        <p:nvSpPr>
          <p:cNvPr id="27" name="TextBox 34"/>
          <p:cNvSpPr txBox="1">
            <a:spLocks noChangeArrowheads="1"/>
          </p:cNvSpPr>
          <p:nvPr/>
        </p:nvSpPr>
        <p:spPr bwMode="auto">
          <a:xfrm>
            <a:off x="4267200" y="2057400"/>
            <a:ext cx="4648200" cy="914400"/>
          </a:xfrm>
          <a:prstGeom prst="wedgeRoundRectCallout">
            <a:avLst>
              <a:gd name="adj1" fmla="val -55401"/>
              <a:gd name="adj2" fmla="val -40472"/>
              <a:gd name="adj3" fmla="val 16667"/>
            </a:avLst>
          </a:prstGeom>
          <a:solidFill>
            <a:schemeClr val="accent5">
              <a:lumMod val="75000"/>
            </a:schemeClr>
          </a:solidFill>
          <a:ln w="9525">
            <a:noFill/>
            <a:miter lim="800000"/>
            <a:headEnd/>
            <a:tailEnd/>
          </a:ln>
        </p:spPr>
        <p:txBody>
          <a:bodyPr wrap="square">
            <a:spAutoFit/>
          </a:bodyPr>
          <a:lstStyle/>
          <a:p>
            <a:r>
              <a:rPr lang="en-US" sz="1600" dirty="0" smtClean="0">
                <a:solidFill>
                  <a:schemeClr val="bg1"/>
                </a:solidFill>
                <a:latin typeface="Trebuchet MS" pitchFamily="34" charset="0"/>
              </a:rPr>
              <a:t>I chose two years with very different rain patterns.  How many distinct storm periods can you count for the same 9 weeks in each year?</a:t>
            </a:r>
            <a:endParaRPr lang="en-US" sz="1600" dirty="0">
              <a:solidFill>
                <a:schemeClr val="bg1"/>
              </a:solidFill>
              <a:latin typeface="Trebuchet MS" pitchFamily="34" charset="0"/>
            </a:endParaRPr>
          </a:p>
        </p:txBody>
      </p:sp>
      <p:sp>
        <p:nvSpPr>
          <p:cNvPr id="20" name="TextBox 19"/>
          <p:cNvSpPr txBox="1"/>
          <p:nvPr/>
        </p:nvSpPr>
        <p:spPr>
          <a:xfrm>
            <a:off x="1066800" y="6553200"/>
            <a:ext cx="3429000" cy="369332"/>
          </a:xfrm>
          <a:prstGeom prst="rect">
            <a:avLst/>
          </a:prstGeom>
          <a:noFill/>
        </p:spPr>
        <p:txBody>
          <a:bodyPr wrap="square" rtlCol="0">
            <a:spAutoFit/>
          </a:bodyPr>
          <a:lstStyle/>
          <a:p>
            <a:r>
              <a:rPr lang="en-US" dirty="0" smtClean="0">
                <a:latin typeface="Trebuchet MS" pitchFamily="34" charset="0"/>
              </a:rPr>
              <a:t>Tide Challenge: 4/4</a:t>
            </a:r>
            <a:endParaRPr lang="en-US" dirty="0">
              <a:latin typeface="Trebuchet MS" pitchFamily="34" charset="0"/>
            </a:endParaRPr>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grpId="0" nodeType="with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p:cTn id="7" dur="500" decel="50000" fill="hold">
                                          <p:stCondLst>
                                            <p:cond delay="0"/>
                                          </p:stCondLst>
                                        </p:cTn>
                                        <p:tgtEl>
                                          <p:spTgt spid="25"/>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25"/>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25"/>
                                        </p:tgtEl>
                                        <p:attrNameLst>
                                          <p:attrName>ppt_w</p:attrName>
                                        </p:attrNameLst>
                                      </p:cBhvr>
                                      <p:tavLst>
                                        <p:tav tm="0">
                                          <p:val>
                                            <p:strVal val="#ppt_w*.05"/>
                                          </p:val>
                                        </p:tav>
                                        <p:tav tm="100000">
                                          <p:val>
                                            <p:strVal val="#ppt_w"/>
                                          </p:val>
                                        </p:tav>
                                      </p:tavLst>
                                    </p:anim>
                                    <p:anim calcmode="lin" valueType="num">
                                      <p:cBhvr>
                                        <p:cTn id="10" dur="1000" fill="hold"/>
                                        <p:tgtEl>
                                          <p:spTgt spid="25"/>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25"/>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25"/>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25"/>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25"/>
                                        </p:tgtEl>
                                      </p:cBhvr>
                                    </p:animEffect>
                                  </p:childTnLst>
                                </p:cTn>
                              </p:par>
                              <p:par>
                                <p:cTn id="15" presetID="34" presetClass="entr" presetSubtype="0" fill="hold" grpId="0" nodeType="withEffect">
                                  <p:stCondLst>
                                    <p:cond delay="1200"/>
                                  </p:stCondLst>
                                  <p:childTnLst>
                                    <p:set>
                                      <p:cBhvr>
                                        <p:cTn id="16" dur="1" fill="hold">
                                          <p:stCondLst>
                                            <p:cond delay="0"/>
                                          </p:stCondLst>
                                        </p:cTn>
                                        <p:tgtEl>
                                          <p:spTgt spid="66565"/>
                                        </p:tgtEl>
                                        <p:attrNameLst>
                                          <p:attrName>style.visibility</p:attrName>
                                        </p:attrNameLst>
                                      </p:cBhvr>
                                      <p:to>
                                        <p:strVal val="visible"/>
                                      </p:to>
                                    </p:set>
                                    <p:anim from="(-#ppt_w/2)" to="(#ppt_x)" calcmode="lin" valueType="num">
                                      <p:cBhvr>
                                        <p:cTn id="17" dur="600" fill="hold">
                                          <p:stCondLst>
                                            <p:cond delay="0"/>
                                          </p:stCondLst>
                                        </p:cTn>
                                        <p:tgtEl>
                                          <p:spTgt spid="66565"/>
                                        </p:tgtEl>
                                        <p:attrNameLst>
                                          <p:attrName>ppt_x</p:attrName>
                                        </p:attrNameLst>
                                      </p:cBhvr>
                                    </p:anim>
                                    <p:anim from="0" to="-1.0" calcmode="lin" valueType="num">
                                      <p:cBhvr>
                                        <p:cTn id="18" dur="200" decel="50000" autoRev="1" fill="hold">
                                          <p:stCondLst>
                                            <p:cond delay="600"/>
                                          </p:stCondLst>
                                        </p:cTn>
                                        <p:tgtEl>
                                          <p:spTgt spid="66565"/>
                                        </p:tgtEl>
                                        <p:attrNameLst>
                                          <p:attrName>xshear</p:attrName>
                                        </p:attrNameLst>
                                      </p:cBhvr>
                                    </p:anim>
                                    <p:animScale>
                                      <p:cBhvr>
                                        <p:cTn id="19" dur="200" decel="100000" autoRev="1" fill="hold">
                                          <p:stCondLst>
                                            <p:cond delay="600"/>
                                          </p:stCondLst>
                                        </p:cTn>
                                        <p:tgtEl>
                                          <p:spTgt spid="66565"/>
                                        </p:tgtEl>
                                      </p:cBhvr>
                                      <p:from x="100000" y="100000"/>
                                      <p:to x="80000" y="100000"/>
                                    </p:animScale>
                                    <p:anim by="(#ppt_h/3+#ppt_w*0.1)" calcmode="lin" valueType="num">
                                      <p:cBhvr additive="sum">
                                        <p:cTn id="20" dur="200" decel="100000" autoRev="1" fill="hold">
                                          <p:stCondLst>
                                            <p:cond delay="600"/>
                                          </p:stCondLst>
                                        </p:cTn>
                                        <p:tgtEl>
                                          <p:spTgt spid="66565"/>
                                        </p:tgtEl>
                                        <p:attrNameLst>
                                          <p:attrName>ppt_x</p:attrName>
                                        </p:attrNameLst>
                                      </p:cBhvr>
                                    </p:anim>
                                  </p:childTnLst>
                                </p:cTn>
                              </p:par>
                              <p:par>
                                <p:cTn id="21" presetID="34" presetClass="entr" presetSubtype="0" fill="hold" grpId="0" nodeType="withEffect">
                                  <p:stCondLst>
                                    <p:cond delay="3300"/>
                                  </p:stCondLst>
                                  <p:childTnLst>
                                    <p:set>
                                      <p:cBhvr>
                                        <p:cTn id="22" dur="1" fill="hold">
                                          <p:stCondLst>
                                            <p:cond delay="0"/>
                                          </p:stCondLst>
                                        </p:cTn>
                                        <p:tgtEl>
                                          <p:spTgt spid="27"/>
                                        </p:tgtEl>
                                        <p:attrNameLst>
                                          <p:attrName>style.visibility</p:attrName>
                                        </p:attrNameLst>
                                      </p:cBhvr>
                                      <p:to>
                                        <p:strVal val="visible"/>
                                      </p:to>
                                    </p:set>
                                    <p:anim from="(-#ppt_w/2)" to="(#ppt_x)" calcmode="lin" valueType="num">
                                      <p:cBhvr>
                                        <p:cTn id="23" dur="600" fill="hold">
                                          <p:stCondLst>
                                            <p:cond delay="0"/>
                                          </p:stCondLst>
                                        </p:cTn>
                                        <p:tgtEl>
                                          <p:spTgt spid="27"/>
                                        </p:tgtEl>
                                        <p:attrNameLst>
                                          <p:attrName>ppt_x</p:attrName>
                                        </p:attrNameLst>
                                      </p:cBhvr>
                                    </p:anim>
                                    <p:anim from="0" to="-1.0" calcmode="lin" valueType="num">
                                      <p:cBhvr>
                                        <p:cTn id="24" dur="200" decel="50000" autoRev="1" fill="hold">
                                          <p:stCondLst>
                                            <p:cond delay="600"/>
                                          </p:stCondLst>
                                        </p:cTn>
                                        <p:tgtEl>
                                          <p:spTgt spid="27"/>
                                        </p:tgtEl>
                                        <p:attrNameLst>
                                          <p:attrName>xshear</p:attrName>
                                        </p:attrNameLst>
                                      </p:cBhvr>
                                    </p:anim>
                                    <p:animScale>
                                      <p:cBhvr>
                                        <p:cTn id="25" dur="200" decel="100000" autoRev="1" fill="hold">
                                          <p:stCondLst>
                                            <p:cond delay="600"/>
                                          </p:stCondLst>
                                        </p:cTn>
                                        <p:tgtEl>
                                          <p:spTgt spid="27"/>
                                        </p:tgtEl>
                                      </p:cBhvr>
                                      <p:from x="100000" y="100000"/>
                                      <p:to x="80000" y="100000"/>
                                    </p:animScale>
                                    <p:anim by="(#ppt_h/3+#ppt_w*0.1)" calcmode="lin" valueType="num">
                                      <p:cBhvr additive="sum">
                                        <p:cTn id="26" dur="200" decel="100000" autoRev="1" fill="hold">
                                          <p:stCondLst>
                                            <p:cond delay="600"/>
                                          </p:stCondLst>
                                        </p:cTn>
                                        <p:tgtEl>
                                          <p:spTgt spid="27"/>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565" grpId="0" animBg="1"/>
      <p:bldP spid="25" grpId="0" animBg="1"/>
      <p:bldP spid="27" grpId="0" animBg="1"/>
    </p:bld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 name="Picture 5"/>
          <p:cNvPicPr>
            <a:picLocks noChangeAspect="1" noChangeArrowheads="1"/>
          </p:cNvPicPr>
          <p:nvPr/>
        </p:nvPicPr>
        <p:blipFill>
          <a:blip r:embed="rId3" cstate="print"/>
          <a:srcRect l="673" t="584" r="503" b="643"/>
          <a:stretch>
            <a:fillRect/>
          </a:stretch>
        </p:blipFill>
        <p:spPr bwMode="auto">
          <a:xfrm>
            <a:off x="1752600" y="3581400"/>
            <a:ext cx="3605939" cy="2619214"/>
          </a:xfrm>
          <a:prstGeom prst="rect">
            <a:avLst/>
          </a:prstGeom>
          <a:ln>
            <a:noFill/>
          </a:ln>
          <a:effectLst>
            <a:outerShdw blurRad="190500" algn="tl" rotWithShape="0">
              <a:srgbClr val="000000">
                <a:alpha val="70000"/>
              </a:srgbClr>
            </a:outerShdw>
          </a:effectLst>
        </p:spPr>
      </p:pic>
      <p:pic>
        <p:nvPicPr>
          <p:cNvPr id="43" name="Picture 3"/>
          <p:cNvPicPr>
            <a:picLocks noChangeAspect="1" noChangeArrowheads="1"/>
          </p:cNvPicPr>
          <p:nvPr/>
        </p:nvPicPr>
        <p:blipFill>
          <a:blip r:embed="rId4" cstate="print"/>
          <a:srcRect l="672" t="545" r="628" b="487"/>
          <a:stretch>
            <a:fillRect/>
          </a:stretch>
        </p:blipFill>
        <p:spPr bwMode="auto">
          <a:xfrm>
            <a:off x="5434739" y="3581400"/>
            <a:ext cx="3605939" cy="2624380"/>
          </a:xfrm>
          <a:prstGeom prst="rect">
            <a:avLst/>
          </a:prstGeom>
          <a:ln>
            <a:noFill/>
          </a:ln>
          <a:effectLst>
            <a:outerShdw blurRad="190500" algn="tl" rotWithShape="0">
              <a:srgbClr val="000000">
                <a:alpha val="70000"/>
              </a:srgbClr>
            </a:outerShdw>
          </a:effectLst>
        </p:spPr>
      </p:pic>
      <p:sp>
        <p:nvSpPr>
          <p:cNvPr id="22" name="Action Button: Home 21">
            <a:hlinkClick r:id="" action="ppaction://hlinkshowjump?jump=firstslide" highlightClick="1"/>
          </p:cNvPr>
          <p:cNvSpPr/>
          <p:nvPr/>
        </p:nvSpPr>
        <p:spPr>
          <a:xfrm>
            <a:off x="8547717" y="6400800"/>
            <a:ext cx="574675" cy="457200"/>
          </a:xfrm>
          <a:prstGeom prst="actionButtonHome">
            <a:avLst/>
          </a:prstGeom>
          <a:gradFill flip="none" rotWithShape="1">
            <a:gsLst>
              <a:gs pos="0">
                <a:srgbClr val="FFEFD1"/>
              </a:gs>
              <a:gs pos="64999">
                <a:srgbClr val="F0EBD5"/>
              </a:gs>
              <a:gs pos="100000">
                <a:srgbClr val="D1C39F"/>
              </a:gs>
            </a:gsLst>
            <a:lin ang="5400000" scaled="1"/>
            <a:tileRect/>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23" name="Action Button: Beginning 22">
            <a:hlinkClick r:id="rId5" action="ppaction://hlinksldjump" highlightClick="1"/>
          </p:cNvPr>
          <p:cNvSpPr/>
          <p:nvPr/>
        </p:nvSpPr>
        <p:spPr>
          <a:xfrm>
            <a:off x="8080992" y="6400800"/>
            <a:ext cx="457200" cy="457200"/>
          </a:xfrm>
          <a:prstGeom prst="actionButtonBeginning">
            <a:avLst/>
          </a:prstGeom>
          <a:gradFill>
            <a:gsLst>
              <a:gs pos="0">
                <a:srgbClr val="FFEFD1"/>
              </a:gs>
              <a:gs pos="64999">
                <a:srgbClr val="F0EBD5"/>
              </a:gs>
              <a:gs pos="100000">
                <a:srgbClr val="D1C39F"/>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18" name="Action Button: Custom 17">
            <a:hlinkClick r:id="rId6" action="ppaction://hlinksldjump" highlightClick="1"/>
          </p:cNvPr>
          <p:cNvSpPr/>
          <p:nvPr/>
        </p:nvSpPr>
        <p:spPr>
          <a:xfrm>
            <a:off x="5638800" y="6309360"/>
            <a:ext cx="2377440" cy="548640"/>
          </a:xfrm>
          <a:prstGeom prst="actionButtonBlank">
            <a:avLst/>
          </a:prstGeom>
          <a:solidFill>
            <a:srgbClr val="C00000"/>
          </a:solidFill>
          <a:ln>
            <a:no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600" dirty="0" smtClean="0">
                <a:latin typeface="Trebuchet MS" pitchFamily="34" charset="0"/>
              </a:rPr>
              <a:t>Touch here to continue to Level 4!</a:t>
            </a:r>
            <a:endParaRPr lang="en-US" sz="1600" dirty="0">
              <a:latin typeface="Trebuchet MS" pitchFamily="34" charset="0"/>
            </a:endParaRPr>
          </a:p>
        </p:txBody>
      </p:sp>
      <p:pic>
        <p:nvPicPr>
          <p:cNvPr id="26" name="Picture 25" descr="dungeness - Copy.jpg"/>
          <p:cNvPicPr>
            <a:picLocks noChangeAspect="1"/>
          </p:cNvPicPr>
          <p:nvPr/>
        </p:nvPicPr>
        <p:blipFill>
          <a:blip r:embed="rId7" cstate="print"/>
          <a:stretch>
            <a:fillRect/>
          </a:stretch>
        </p:blipFill>
        <p:spPr>
          <a:xfrm>
            <a:off x="1676400" y="914400"/>
            <a:ext cx="1568450" cy="941070"/>
          </a:xfrm>
          <a:prstGeom prst="rect">
            <a:avLst/>
          </a:prstGeom>
        </p:spPr>
      </p:pic>
      <p:sp>
        <p:nvSpPr>
          <p:cNvPr id="66565" name="TextBox 34"/>
          <p:cNvSpPr txBox="1">
            <a:spLocks noChangeArrowheads="1"/>
          </p:cNvSpPr>
          <p:nvPr/>
        </p:nvSpPr>
        <p:spPr bwMode="auto">
          <a:xfrm>
            <a:off x="1981200" y="2286000"/>
            <a:ext cx="3429000" cy="646986"/>
          </a:xfrm>
          <a:prstGeom prst="wedgeRoundRectCallout">
            <a:avLst>
              <a:gd name="adj1" fmla="val -31646"/>
              <a:gd name="adj2" fmla="val -95892"/>
              <a:gd name="adj3" fmla="val 16667"/>
            </a:avLst>
          </a:prstGeom>
          <a:solidFill>
            <a:schemeClr val="accent5">
              <a:lumMod val="75000"/>
            </a:schemeClr>
          </a:solidFill>
          <a:ln w="9525">
            <a:noFill/>
            <a:miter lim="800000"/>
            <a:headEnd/>
            <a:tailEnd/>
          </a:ln>
        </p:spPr>
        <p:txBody>
          <a:bodyPr wrap="square">
            <a:spAutoFit/>
          </a:bodyPr>
          <a:lstStyle/>
          <a:p>
            <a:r>
              <a:rPr lang="en-US" sz="1600" dirty="0" smtClean="0">
                <a:solidFill>
                  <a:schemeClr val="bg1"/>
                </a:solidFill>
                <a:latin typeface="Trebuchet MS" pitchFamily="34" charset="0"/>
              </a:rPr>
              <a:t>Here are the 4 storm periods I see in 2006 and 2 I see in 2008.</a:t>
            </a:r>
          </a:p>
        </p:txBody>
      </p:sp>
      <p:sp>
        <p:nvSpPr>
          <p:cNvPr id="24" name="Rectangle 23"/>
          <p:cNvSpPr/>
          <p:nvPr/>
        </p:nvSpPr>
        <p:spPr>
          <a:xfrm>
            <a:off x="0" y="0"/>
            <a:ext cx="9144000" cy="838200"/>
          </a:xfrm>
          <a:prstGeom prst="rect">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r>
              <a:rPr lang="en-US" sz="4400" dirty="0" smtClean="0">
                <a:latin typeface="Trebuchet MS" pitchFamily="34" charset="0"/>
              </a:rPr>
              <a:t>How To Read LOBO Data</a:t>
            </a:r>
            <a:endParaRPr lang="en-US" sz="4400" dirty="0">
              <a:latin typeface="Trebuchet MS" pitchFamily="34" charset="0"/>
            </a:endParaRPr>
          </a:p>
        </p:txBody>
      </p:sp>
      <p:sp>
        <p:nvSpPr>
          <p:cNvPr id="34" name="Flowchart: Delay 33"/>
          <p:cNvSpPr/>
          <p:nvPr/>
        </p:nvSpPr>
        <p:spPr>
          <a:xfrm>
            <a:off x="0" y="0"/>
            <a:ext cx="1752600" cy="6858000"/>
          </a:xfrm>
          <a:prstGeom prst="flowChartDelay">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35" name="TextBox 34">
            <a:hlinkClick r:id="rId8" action="ppaction://hlinksldjump"/>
          </p:cNvPr>
          <p:cNvSpPr txBox="1"/>
          <p:nvPr/>
        </p:nvSpPr>
        <p:spPr>
          <a:xfrm>
            <a:off x="0" y="609600"/>
            <a:ext cx="1371600" cy="8382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Build </a:t>
            </a:r>
            <a:r>
              <a:rPr lang="en-US" sz="1600" dirty="0" smtClean="0">
                <a:solidFill>
                  <a:schemeClr val="accent1">
                    <a:lumMod val="75000"/>
                  </a:schemeClr>
                </a:solidFill>
                <a:latin typeface="Trebuchet MS" pitchFamily="34" charset="0"/>
                <a:cs typeface="+mn-cs"/>
              </a:rPr>
              <a:t>A </a:t>
            </a:r>
            <a:r>
              <a:rPr lang="en-US" sz="1600" dirty="0">
                <a:solidFill>
                  <a:schemeClr val="accent1">
                    <a:lumMod val="75000"/>
                  </a:schemeClr>
                </a:solidFill>
                <a:latin typeface="Trebuchet MS" pitchFamily="34" charset="0"/>
                <a:cs typeface="+mn-cs"/>
              </a:rPr>
              <a:t>G</a:t>
            </a:r>
            <a:r>
              <a:rPr lang="en-US" sz="1600" dirty="0" smtClean="0">
                <a:solidFill>
                  <a:schemeClr val="accent1">
                    <a:lumMod val="75000"/>
                  </a:schemeClr>
                </a:solidFill>
                <a:latin typeface="Trebuchet MS" pitchFamily="34" charset="0"/>
                <a:cs typeface="+mn-cs"/>
              </a:rPr>
              <a:t>raph </a:t>
            </a:r>
            <a:endParaRPr lang="en-US" sz="1600" dirty="0">
              <a:solidFill>
                <a:schemeClr val="accent1">
                  <a:lumMod val="75000"/>
                </a:schemeClr>
              </a:solidFill>
              <a:latin typeface="Trebuchet MS" pitchFamily="34" charset="0"/>
              <a:cs typeface="+mn-cs"/>
            </a:endParaRP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1)</a:t>
            </a:r>
            <a:endParaRPr lang="en-US" sz="1600" dirty="0">
              <a:solidFill>
                <a:schemeClr val="accent1">
                  <a:lumMod val="75000"/>
                </a:schemeClr>
              </a:solidFill>
              <a:latin typeface="Trebuchet MS" pitchFamily="34" charset="0"/>
              <a:cs typeface="+mn-cs"/>
            </a:endParaRPr>
          </a:p>
        </p:txBody>
      </p:sp>
      <p:sp>
        <p:nvSpPr>
          <p:cNvPr id="36" name="TextBox 35">
            <a:hlinkClick r:id="rId9" action="ppaction://hlinksldjump"/>
          </p:cNvPr>
          <p:cNvSpPr txBox="1"/>
          <p:nvPr/>
        </p:nvSpPr>
        <p:spPr>
          <a:xfrm>
            <a:off x="0" y="2743200"/>
            <a:ext cx="1554480" cy="1066800"/>
          </a:xfrm>
          <a:prstGeom prst="roundRect">
            <a:avLst/>
          </a:prstGeom>
          <a:solidFill>
            <a:schemeClr val="accent5">
              <a:lumMod val="40000"/>
              <a:lumOff val="60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Read LOBO Graphs </a:t>
            </a:r>
            <a:r>
              <a:rPr lang="en-US" sz="1600" dirty="0" smtClean="0">
                <a:solidFill>
                  <a:schemeClr val="accent1">
                    <a:lumMod val="75000"/>
                  </a:schemeClr>
                </a:solidFill>
                <a:latin typeface="Trebuchet MS" pitchFamily="34" charset="0"/>
                <a:cs typeface="+mn-cs"/>
              </a:rPr>
              <a:t>   (Level 3)</a:t>
            </a:r>
            <a:endParaRPr lang="en-US" sz="1600" dirty="0">
              <a:solidFill>
                <a:schemeClr val="accent1">
                  <a:lumMod val="75000"/>
                </a:schemeClr>
              </a:solidFill>
              <a:latin typeface="Trebuchet MS" pitchFamily="34" charset="0"/>
              <a:cs typeface="+mn-cs"/>
            </a:endParaRPr>
          </a:p>
        </p:txBody>
      </p:sp>
      <p:sp>
        <p:nvSpPr>
          <p:cNvPr id="37" name="TextBox 36">
            <a:hlinkClick r:id="rId6" action="ppaction://hlinksldjump"/>
          </p:cNvPr>
          <p:cNvSpPr txBox="1"/>
          <p:nvPr/>
        </p:nvSpPr>
        <p:spPr>
          <a:xfrm>
            <a:off x="0" y="3953470"/>
            <a:ext cx="1447800" cy="99953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LOBO Data Match-up</a:t>
            </a:r>
            <a:endParaRPr lang="en-US" sz="1600" dirty="0">
              <a:solidFill>
                <a:schemeClr val="accent1">
                  <a:lumMod val="75000"/>
                </a:schemeClr>
              </a:solidFill>
              <a:latin typeface="Trebuchet MS" pitchFamily="34" charset="0"/>
              <a:cs typeface="+mn-cs"/>
            </a:endParaRP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4)</a:t>
            </a:r>
            <a:endParaRPr lang="en-US" sz="1600" dirty="0">
              <a:solidFill>
                <a:schemeClr val="accent1">
                  <a:lumMod val="75000"/>
                </a:schemeClr>
              </a:solidFill>
              <a:latin typeface="Trebuchet MS" pitchFamily="34" charset="0"/>
              <a:cs typeface="+mn-cs"/>
            </a:endParaRPr>
          </a:p>
        </p:txBody>
      </p:sp>
      <p:sp>
        <p:nvSpPr>
          <p:cNvPr id="38" name="TextBox 37">
            <a:hlinkClick r:id="rId10" action="ppaction://hlinksldjump"/>
          </p:cNvPr>
          <p:cNvSpPr txBox="1"/>
          <p:nvPr/>
        </p:nvSpPr>
        <p:spPr>
          <a:xfrm>
            <a:off x="0" y="5105400"/>
            <a:ext cx="1371600" cy="11430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Test Your LOBO Abilities</a:t>
            </a: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5)</a:t>
            </a:r>
            <a:endParaRPr lang="en-US" sz="1600" dirty="0">
              <a:solidFill>
                <a:schemeClr val="accent1">
                  <a:lumMod val="75000"/>
                </a:schemeClr>
              </a:solidFill>
              <a:latin typeface="Trebuchet MS" pitchFamily="34" charset="0"/>
              <a:cs typeface="+mn-cs"/>
            </a:endParaRPr>
          </a:p>
        </p:txBody>
      </p:sp>
      <p:sp>
        <p:nvSpPr>
          <p:cNvPr id="39" name="TextBox 38">
            <a:hlinkClick r:id="rId11" action="ppaction://hlinksldjump"/>
          </p:cNvPr>
          <p:cNvSpPr txBox="1"/>
          <p:nvPr/>
        </p:nvSpPr>
        <p:spPr>
          <a:xfrm>
            <a:off x="0" y="1600200"/>
            <a:ext cx="1447800" cy="9906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Interpret Graphs</a:t>
            </a: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2)</a:t>
            </a:r>
            <a:endParaRPr lang="en-US" sz="1600" dirty="0">
              <a:solidFill>
                <a:schemeClr val="accent1">
                  <a:lumMod val="75000"/>
                </a:schemeClr>
              </a:solidFill>
              <a:latin typeface="Trebuchet MS" pitchFamily="34" charset="0"/>
              <a:cs typeface="+mn-cs"/>
            </a:endParaRPr>
          </a:p>
        </p:txBody>
      </p:sp>
      <p:sp>
        <p:nvSpPr>
          <p:cNvPr id="40" name="TextBox 39">
            <a:hlinkClick r:id="rId12" action="ppaction://hlinksldjump"/>
          </p:cNvPr>
          <p:cNvSpPr txBox="1"/>
          <p:nvPr/>
        </p:nvSpPr>
        <p:spPr>
          <a:xfrm>
            <a:off x="0" y="6324600"/>
            <a:ext cx="914400" cy="5334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More info</a:t>
            </a:r>
            <a:endParaRPr lang="en-US" sz="1600" dirty="0">
              <a:solidFill>
                <a:schemeClr val="accent1">
                  <a:lumMod val="75000"/>
                </a:schemeClr>
              </a:solidFill>
              <a:latin typeface="Trebuchet MS" pitchFamily="34" charset="0"/>
              <a:cs typeface="+mn-cs"/>
            </a:endParaRPr>
          </a:p>
        </p:txBody>
      </p:sp>
      <p:sp>
        <p:nvSpPr>
          <p:cNvPr id="25" name="Up Ribbon 24"/>
          <p:cNvSpPr/>
          <p:nvPr/>
        </p:nvSpPr>
        <p:spPr>
          <a:xfrm>
            <a:off x="3962400" y="914400"/>
            <a:ext cx="4419600" cy="609600"/>
          </a:xfrm>
          <a:prstGeom prst="ribbon2">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latin typeface="Trebuchet MS" pitchFamily="34" charset="0"/>
              </a:rPr>
              <a:t>Tide Challenge #4</a:t>
            </a:r>
            <a:endParaRPr lang="en-US" dirty="0">
              <a:latin typeface="Trebuchet MS" pitchFamily="34" charset="0"/>
            </a:endParaRPr>
          </a:p>
        </p:txBody>
      </p:sp>
      <p:sp>
        <p:nvSpPr>
          <p:cNvPr id="20" name="Rectangle 19"/>
          <p:cNvSpPr/>
          <p:nvPr/>
        </p:nvSpPr>
        <p:spPr>
          <a:xfrm>
            <a:off x="2537872" y="3858904"/>
            <a:ext cx="381000" cy="1905000"/>
          </a:xfrm>
          <a:prstGeom prst="rect">
            <a:avLst/>
          </a:prstGeom>
          <a:solidFill>
            <a:srgbClr val="A6A6A6">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p:cNvSpPr/>
          <p:nvPr/>
        </p:nvSpPr>
        <p:spPr>
          <a:xfrm>
            <a:off x="3249304" y="3858904"/>
            <a:ext cx="381000" cy="1905000"/>
          </a:xfrm>
          <a:prstGeom prst="rect">
            <a:avLst/>
          </a:prstGeom>
          <a:solidFill>
            <a:srgbClr val="A6A6A6">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7"/>
          <p:cNvSpPr/>
          <p:nvPr/>
        </p:nvSpPr>
        <p:spPr>
          <a:xfrm>
            <a:off x="4163704" y="3858904"/>
            <a:ext cx="304800" cy="1905000"/>
          </a:xfrm>
          <a:prstGeom prst="rect">
            <a:avLst/>
          </a:prstGeom>
          <a:solidFill>
            <a:srgbClr val="A6A6A6">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p:cNvSpPr/>
          <p:nvPr/>
        </p:nvSpPr>
        <p:spPr>
          <a:xfrm>
            <a:off x="4849504" y="3858904"/>
            <a:ext cx="152400" cy="1905000"/>
          </a:xfrm>
          <a:prstGeom prst="rect">
            <a:avLst/>
          </a:prstGeom>
          <a:solidFill>
            <a:srgbClr val="A6A6A6">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ectangle 32"/>
          <p:cNvSpPr/>
          <p:nvPr/>
        </p:nvSpPr>
        <p:spPr>
          <a:xfrm>
            <a:off x="6373504" y="3862112"/>
            <a:ext cx="304800" cy="1905000"/>
          </a:xfrm>
          <a:prstGeom prst="rect">
            <a:avLst/>
          </a:prstGeom>
          <a:solidFill>
            <a:srgbClr val="A6A6A6">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Rectangle 40"/>
          <p:cNvSpPr/>
          <p:nvPr/>
        </p:nvSpPr>
        <p:spPr>
          <a:xfrm>
            <a:off x="8126104" y="3866326"/>
            <a:ext cx="762000" cy="1905000"/>
          </a:xfrm>
          <a:prstGeom prst="rect">
            <a:avLst/>
          </a:prstGeom>
          <a:solidFill>
            <a:srgbClr val="A6A6A6">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TextBox 34"/>
          <p:cNvSpPr txBox="1">
            <a:spLocks noChangeArrowheads="1"/>
          </p:cNvSpPr>
          <p:nvPr/>
        </p:nvSpPr>
        <p:spPr bwMode="auto">
          <a:xfrm>
            <a:off x="5791200" y="2362200"/>
            <a:ext cx="2819400" cy="374571"/>
          </a:xfrm>
          <a:prstGeom prst="wedgeRoundRectCallout">
            <a:avLst>
              <a:gd name="adj1" fmla="val -61114"/>
              <a:gd name="adj2" fmla="val -38013"/>
              <a:gd name="adj3" fmla="val 16667"/>
            </a:avLst>
          </a:prstGeom>
          <a:solidFill>
            <a:schemeClr val="accent5">
              <a:lumMod val="75000"/>
            </a:schemeClr>
          </a:solidFill>
          <a:ln w="9525">
            <a:noFill/>
            <a:miter lim="800000"/>
            <a:headEnd/>
            <a:tailEnd/>
          </a:ln>
        </p:spPr>
        <p:txBody>
          <a:bodyPr wrap="square">
            <a:spAutoFit/>
          </a:bodyPr>
          <a:lstStyle/>
          <a:p>
            <a:r>
              <a:rPr lang="en-US" sz="1600" dirty="0" smtClean="0">
                <a:solidFill>
                  <a:schemeClr val="bg1"/>
                </a:solidFill>
                <a:latin typeface="Trebuchet MS" pitchFamily="34" charset="0"/>
              </a:rPr>
              <a:t>Did you find the same ones?</a:t>
            </a:r>
            <a:endParaRPr lang="en-US" sz="1600" dirty="0">
              <a:solidFill>
                <a:schemeClr val="bg1"/>
              </a:solidFill>
              <a:latin typeface="Trebuchet MS" pitchFamily="34" charset="0"/>
            </a:endParaRPr>
          </a:p>
        </p:txBody>
      </p:sp>
      <p:sp>
        <p:nvSpPr>
          <p:cNvPr id="44" name="TextBox 43"/>
          <p:cNvSpPr txBox="1"/>
          <p:nvPr/>
        </p:nvSpPr>
        <p:spPr>
          <a:xfrm>
            <a:off x="1066800" y="6553200"/>
            <a:ext cx="3429000" cy="369332"/>
          </a:xfrm>
          <a:prstGeom prst="rect">
            <a:avLst/>
          </a:prstGeom>
          <a:noFill/>
        </p:spPr>
        <p:txBody>
          <a:bodyPr wrap="square" rtlCol="0">
            <a:spAutoFit/>
          </a:bodyPr>
          <a:lstStyle/>
          <a:p>
            <a:r>
              <a:rPr lang="en-US" dirty="0" smtClean="0">
                <a:latin typeface="Trebuchet MS" pitchFamily="34" charset="0"/>
              </a:rPr>
              <a:t>Tide Challenge: 4/4</a:t>
            </a:r>
            <a:endParaRPr lang="en-US" dirty="0">
              <a:latin typeface="Trebuchet MS" pitchFamily="34" charset="0"/>
            </a:endParaRPr>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4" presetClass="entr" presetSubtype="0" fill="hold" grpId="0" nodeType="withEffect">
                                  <p:stCondLst>
                                    <p:cond delay="0"/>
                                  </p:stCondLst>
                                  <p:childTnLst>
                                    <p:set>
                                      <p:cBhvr>
                                        <p:cTn id="6" dur="1" fill="hold">
                                          <p:stCondLst>
                                            <p:cond delay="0"/>
                                          </p:stCondLst>
                                        </p:cTn>
                                        <p:tgtEl>
                                          <p:spTgt spid="66565"/>
                                        </p:tgtEl>
                                        <p:attrNameLst>
                                          <p:attrName>style.visibility</p:attrName>
                                        </p:attrNameLst>
                                      </p:cBhvr>
                                      <p:to>
                                        <p:strVal val="visible"/>
                                      </p:to>
                                    </p:set>
                                    <p:anim from="(-#ppt_w/2)" to="(#ppt_x)" calcmode="lin" valueType="num">
                                      <p:cBhvr>
                                        <p:cTn id="7" dur="600" fill="hold">
                                          <p:stCondLst>
                                            <p:cond delay="0"/>
                                          </p:stCondLst>
                                        </p:cTn>
                                        <p:tgtEl>
                                          <p:spTgt spid="66565"/>
                                        </p:tgtEl>
                                        <p:attrNameLst>
                                          <p:attrName>ppt_x</p:attrName>
                                        </p:attrNameLst>
                                      </p:cBhvr>
                                    </p:anim>
                                    <p:anim from="0" to="-1.0" calcmode="lin" valueType="num">
                                      <p:cBhvr>
                                        <p:cTn id="8" dur="200" decel="50000" autoRev="1" fill="hold">
                                          <p:stCondLst>
                                            <p:cond delay="600"/>
                                          </p:stCondLst>
                                        </p:cTn>
                                        <p:tgtEl>
                                          <p:spTgt spid="66565"/>
                                        </p:tgtEl>
                                        <p:attrNameLst>
                                          <p:attrName>xshear</p:attrName>
                                        </p:attrNameLst>
                                      </p:cBhvr>
                                    </p:anim>
                                    <p:animScale>
                                      <p:cBhvr>
                                        <p:cTn id="9" dur="200" decel="100000" autoRev="1" fill="hold">
                                          <p:stCondLst>
                                            <p:cond delay="600"/>
                                          </p:stCondLst>
                                        </p:cTn>
                                        <p:tgtEl>
                                          <p:spTgt spid="66565"/>
                                        </p:tgtEl>
                                      </p:cBhvr>
                                      <p:from x="100000" y="100000"/>
                                      <p:to x="80000" y="100000"/>
                                    </p:animScale>
                                    <p:anim by="(#ppt_h/3+#ppt_w*0.1)" calcmode="lin" valueType="num">
                                      <p:cBhvr additive="sum">
                                        <p:cTn id="10" dur="200" decel="100000" autoRev="1" fill="hold">
                                          <p:stCondLst>
                                            <p:cond delay="600"/>
                                          </p:stCondLst>
                                        </p:cTn>
                                        <p:tgtEl>
                                          <p:spTgt spid="66565"/>
                                        </p:tgtEl>
                                        <p:attrNameLst>
                                          <p:attrName>ppt_x</p:attrName>
                                        </p:attrNameLst>
                                      </p:cBhvr>
                                    </p:anim>
                                  </p:childTnLst>
                                </p:cTn>
                              </p:par>
                              <p:par>
                                <p:cTn id="11" presetID="9" presetClass="entr" presetSubtype="0" fill="hold" grpId="0" nodeType="withEffect">
                                  <p:stCondLst>
                                    <p:cond delay="2000"/>
                                  </p:stCondLst>
                                  <p:childTnLst>
                                    <p:set>
                                      <p:cBhvr>
                                        <p:cTn id="12" dur="1" fill="hold">
                                          <p:stCondLst>
                                            <p:cond delay="0"/>
                                          </p:stCondLst>
                                        </p:cTn>
                                        <p:tgtEl>
                                          <p:spTgt spid="20"/>
                                        </p:tgtEl>
                                        <p:attrNameLst>
                                          <p:attrName>style.visibility</p:attrName>
                                        </p:attrNameLst>
                                      </p:cBhvr>
                                      <p:to>
                                        <p:strVal val="visible"/>
                                      </p:to>
                                    </p:set>
                                    <p:animEffect transition="in" filter="dissolve">
                                      <p:cBhvr>
                                        <p:cTn id="13" dur="500"/>
                                        <p:tgtEl>
                                          <p:spTgt spid="20"/>
                                        </p:tgtEl>
                                      </p:cBhvr>
                                    </p:animEffect>
                                  </p:childTnLst>
                                </p:cTn>
                              </p:par>
                            </p:childTnLst>
                          </p:cTn>
                        </p:par>
                        <p:par>
                          <p:cTn id="14" fill="hold">
                            <p:stCondLst>
                              <p:cond delay="2500"/>
                            </p:stCondLst>
                            <p:childTnLst>
                              <p:par>
                                <p:cTn id="15" presetID="9" presetClass="entr" presetSubtype="0" fill="hold" grpId="0" nodeType="after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dissolve">
                                      <p:cBhvr>
                                        <p:cTn id="17" dur="500"/>
                                        <p:tgtEl>
                                          <p:spTgt spid="21"/>
                                        </p:tgtEl>
                                      </p:cBhvr>
                                    </p:animEffect>
                                  </p:childTnLst>
                                </p:cTn>
                              </p:par>
                            </p:childTnLst>
                          </p:cTn>
                        </p:par>
                        <p:par>
                          <p:cTn id="18" fill="hold">
                            <p:stCondLst>
                              <p:cond delay="3000"/>
                            </p:stCondLst>
                            <p:childTnLst>
                              <p:par>
                                <p:cTn id="19" presetID="9" presetClass="entr" presetSubtype="0" fill="hold" grpId="0" nodeType="afterEffect">
                                  <p:stCondLst>
                                    <p:cond delay="0"/>
                                  </p:stCondLst>
                                  <p:childTnLst>
                                    <p:set>
                                      <p:cBhvr>
                                        <p:cTn id="20" dur="1" fill="hold">
                                          <p:stCondLst>
                                            <p:cond delay="0"/>
                                          </p:stCondLst>
                                        </p:cTn>
                                        <p:tgtEl>
                                          <p:spTgt spid="28"/>
                                        </p:tgtEl>
                                        <p:attrNameLst>
                                          <p:attrName>style.visibility</p:attrName>
                                        </p:attrNameLst>
                                      </p:cBhvr>
                                      <p:to>
                                        <p:strVal val="visible"/>
                                      </p:to>
                                    </p:set>
                                    <p:animEffect transition="in" filter="dissolve">
                                      <p:cBhvr>
                                        <p:cTn id="21" dur="500"/>
                                        <p:tgtEl>
                                          <p:spTgt spid="28"/>
                                        </p:tgtEl>
                                      </p:cBhvr>
                                    </p:animEffect>
                                  </p:childTnLst>
                                </p:cTn>
                              </p:par>
                            </p:childTnLst>
                          </p:cTn>
                        </p:par>
                        <p:par>
                          <p:cTn id="22" fill="hold">
                            <p:stCondLst>
                              <p:cond delay="3500"/>
                            </p:stCondLst>
                            <p:childTnLst>
                              <p:par>
                                <p:cTn id="23" presetID="9" presetClass="entr" presetSubtype="0" fill="hold" grpId="0" nodeType="afterEffect">
                                  <p:stCondLst>
                                    <p:cond delay="0"/>
                                  </p:stCondLst>
                                  <p:childTnLst>
                                    <p:set>
                                      <p:cBhvr>
                                        <p:cTn id="24" dur="1" fill="hold">
                                          <p:stCondLst>
                                            <p:cond delay="0"/>
                                          </p:stCondLst>
                                        </p:cTn>
                                        <p:tgtEl>
                                          <p:spTgt spid="29"/>
                                        </p:tgtEl>
                                        <p:attrNameLst>
                                          <p:attrName>style.visibility</p:attrName>
                                        </p:attrNameLst>
                                      </p:cBhvr>
                                      <p:to>
                                        <p:strVal val="visible"/>
                                      </p:to>
                                    </p:set>
                                    <p:animEffect transition="in" filter="dissolve">
                                      <p:cBhvr>
                                        <p:cTn id="25" dur="500"/>
                                        <p:tgtEl>
                                          <p:spTgt spid="29"/>
                                        </p:tgtEl>
                                      </p:cBhvr>
                                    </p:animEffect>
                                  </p:childTnLst>
                                </p:cTn>
                              </p:par>
                            </p:childTnLst>
                          </p:cTn>
                        </p:par>
                        <p:par>
                          <p:cTn id="26" fill="hold">
                            <p:stCondLst>
                              <p:cond delay="4000"/>
                            </p:stCondLst>
                            <p:childTnLst>
                              <p:par>
                                <p:cTn id="27" presetID="9" presetClass="entr" presetSubtype="0" fill="hold" grpId="0" nodeType="afterEffect">
                                  <p:stCondLst>
                                    <p:cond delay="0"/>
                                  </p:stCondLst>
                                  <p:childTnLst>
                                    <p:set>
                                      <p:cBhvr>
                                        <p:cTn id="28" dur="1" fill="hold">
                                          <p:stCondLst>
                                            <p:cond delay="0"/>
                                          </p:stCondLst>
                                        </p:cTn>
                                        <p:tgtEl>
                                          <p:spTgt spid="33"/>
                                        </p:tgtEl>
                                        <p:attrNameLst>
                                          <p:attrName>style.visibility</p:attrName>
                                        </p:attrNameLst>
                                      </p:cBhvr>
                                      <p:to>
                                        <p:strVal val="visible"/>
                                      </p:to>
                                    </p:set>
                                    <p:animEffect transition="in" filter="dissolve">
                                      <p:cBhvr>
                                        <p:cTn id="29" dur="500"/>
                                        <p:tgtEl>
                                          <p:spTgt spid="33"/>
                                        </p:tgtEl>
                                      </p:cBhvr>
                                    </p:animEffect>
                                  </p:childTnLst>
                                </p:cTn>
                              </p:par>
                            </p:childTnLst>
                          </p:cTn>
                        </p:par>
                        <p:par>
                          <p:cTn id="30" fill="hold">
                            <p:stCondLst>
                              <p:cond delay="4500"/>
                            </p:stCondLst>
                            <p:childTnLst>
                              <p:par>
                                <p:cTn id="31" presetID="9" presetClass="entr" presetSubtype="0" fill="hold" grpId="0" nodeType="afterEffect">
                                  <p:stCondLst>
                                    <p:cond delay="0"/>
                                  </p:stCondLst>
                                  <p:childTnLst>
                                    <p:set>
                                      <p:cBhvr>
                                        <p:cTn id="32" dur="1" fill="hold">
                                          <p:stCondLst>
                                            <p:cond delay="0"/>
                                          </p:stCondLst>
                                        </p:cTn>
                                        <p:tgtEl>
                                          <p:spTgt spid="41"/>
                                        </p:tgtEl>
                                        <p:attrNameLst>
                                          <p:attrName>style.visibility</p:attrName>
                                        </p:attrNameLst>
                                      </p:cBhvr>
                                      <p:to>
                                        <p:strVal val="visible"/>
                                      </p:to>
                                    </p:set>
                                    <p:animEffect transition="in" filter="dissolve">
                                      <p:cBhvr>
                                        <p:cTn id="33" dur="500"/>
                                        <p:tgtEl>
                                          <p:spTgt spid="41"/>
                                        </p:tgtEl>
                                      </p:cBhvr>
                                    </p:animEffect>
                                  </p:childTnLst>
                                </p:cTn>
                              </p:par>
                              <p:par>
                                <p:cTn id="34" presetID="34" presetClass="entr" presetSubtype="0" fill="hold" grpId="0" nodeType="withEffect">
                                  <p:stCondLst>
                                    <p:cond delay="600"/>
                                  </p:stCondLst>
                                  <p:childTnLst>
                                    <p:set>
                                      <p:cBhvr>
                                        <p:cTn id="35" dur="1" fill="hold">
                                          <p:stCondLst>
                                            <p:cond delay="0"/>
                                          </p:stCondLst>
                                        </p:cTn>
                                        <p:tgtEl>
                                          <p:spTgt spid="27"/>
                                        </p:tgtEl>
                                        <p:attrNameLst>
                                          <p:attrName>style.visibility</p:attrName>
                                        </p:attrNameLst>
                                      </p:cBhvr>
                                      <p:to>
                                        <p:strVal val="visible"/>
                                      </p:to>
                                    </p:set>
                                    <p:anim from="(-#ppt_w/2)" to="(#ppt_x)" calcmode="lin" valueType="num">
                                      <p:cBhvr>
                                        <p:cTn id="36" dur="600" fill="hold">
                                          <p:stCondLst>
                                            <p:cond delay="0"/>
                                          </p:stCondLst>
                                        </p:cTn>
                                        <p:tgtEl>
                                          <p:spTgt spid="27"/>
                                        </p:tgtEl>
                                        <p:attrNameLst>
                                          <p:attrName>ppt_x</p:attrName>
                                        </p:attrNameLst>
                                      </p:cBhvr>
                                    </p:anim>
                                    <p:anim from="0" to="-1.0" calcmode="lin" valueType="num">
                                      <p:cBhvr>
                                        <p:cTn id="37" dur="200" decel="50000" autoRev="1" fill="hold">
                                          <p:stCondLst>
                                            <p:cond delay="600"/>
                                          </p:stCondLst>
                                        </p:cTn>
                                        <p:tgtEl>
                                          <p:spTgt spid="27"/>
                                        </p:tgtEl>
                                        <p:attrNameLst>
                                          <p:attrName>xshear</p:attrName>
                                        </p:attrNameLst>
                                      </p:cBhvr>
                                    </p:anim>
                                    <p:animScale>
                                      <p:cBhvr>
                                        <p:cTn id="38" dur="200" decel="100000" autoRev="1" fill="hold">
                                          <p:stCondLst>
                                            <p:cond delay="600"/>
                                          </p:stCondLst>
                                        </p:cTn>
                                        <p:tgtEl>
                                          <p:spTgt spid="27"/>
                                        </p:tgtEl>
                                      </p:cBhvr>
                                      <p:from x="100000" y="100000"/>
                                      <p:to x="80000" y="100000"/>
                                    </p:animScale>
                                    <p:anim by="(#ppt_h/3+#ppt_w*0.1)" calcmode="lin" valueType="num">
                                      <p:cBhvr additive="sum">
                                        <p:cTn id="39" dur="200" decel="100000" autoRev="1" fill="hold">
                                          <p:stCondLst>
                                            <p:cond delay="600"/>
                                          </p:stCondLst>
                                        </p:cTn>
                                        <p:tgtEl>
                                          <p:spTgt spid="27"/>
                                        </p:tgtEl>
                                        <p:attrNameLst>
                                          <p:attrName>ppt_x</p:attrName>
                                        </p:attrNameLst>
                                      </p:cBhvr>
                                    </p:anim>
                                  </p:childTnLst>
                                </p:cTn>
                              </p:par>
                              <p:par>
                                <p:cTn id="40" presetID="37" presetClass="entr" presetSubtype="0" fill="hold" grpId="0" nodeType="withEffect">
                                  <p:stCondLst>
                                    <p:cond delay="1600"/>
                                  </p:stCondLst>
                                  <p:childTnLst>
                                    <p:set>
                                      <p:cBhvr>
                                        <p:cTn id="41" dur="1" fill="hold">
                                          <p:stCondLst>
                                            <p:cond delay="0"/>
                                          </p:stCondLst>
                                        </p:cTn>
                                        <p:tgtEl>
                                          <p:spTgt spid="18"/>
                                        </p:tgtEl>
                                        <p:attrNameLst>
                                          <p:attrName>style.visibility</p:attrName>
                                        </p:attrNameLst>
                                      </p:cBhvr>
                                      <p:to>
                                        <p:strVal val="visible"/>
                                      </p:to>
                                    </p:set>
                                    <p:animEffect transition="in" filter="fade">
                                      <p:cBhvr>
                                        <p:cTn id="42" dur="1000"/>
                                        <p:tgtEl>
                                          <p:spTgt spid="18"/>
                                        </p:tgtEl>
                                      </p:cBhvr>
                                    </p:animEffect>
                                    <p:anim calcmode="lin" valueType="num">
                                      <p:cBhvr>
                                        <p:cTn id="43" dur="1000" fill="hold"/>
                                        <p:tgtEl>
                                          <p:spTgt spid="18"/>
                                        </p:tgtEl>
                                        <p:attrNameLst>
                                          <p:attrName>ppt_x</p:attrName>
                                        </p:attrNameLst>
                                      </p:cBhvr>
                                      <p:tavLst>
                                        <p:tav tm="0">
                                          <p:val>
                                            <p:strVal val="#ppt_x"/>
                                          </p:val>
                                        </p:tav>
                                        <p:tav tm="100000">
                                          <p:val>
                                            <p:strVal val="#ppt_x"/>
                                          </p:val>
                                        </p:tav>
                                      </p:tavLst>
                                    </p:anim>
                                    <p:anim calcmode="lin" valueType="num">
                                      <p:cBhvr>
                                        <p:cTn id="44" dur="900" decel="100000" fill="hold"/>
                                        <p:tgtEl>
                                          <p:spTgt spid="18"/>
                                        </p:tgtEl>
                                        <p:attrNameLst>
                                          <p:attrName>ppt_y</p:attrName>
                                        </p:attrNameLst>
                                      </p:cBhvr>
                                      <p:tavLst>
                                        <p:tav tm="0">
                                          <p:val>
                                            <p:strVal val="#ppt_y+1"/>
                                          </p:val>
                                        </p:tav>
                                        <p:tav tm="100000">
                                          <p:val>
                                            <p:strVal val="#ppt_y-.03"/>
                                          </p:val>
                                        </p:tav>
                                      </p:tavLst>
                                    </p:anim>
                                    <p:anim calcmode="lin" valueType="num">
                                      <p:cBhvr>
                                        <p:cTn id="45" dur="100" accel="100000" fill="hold">
                                          <p:stCondLst>
                                            <p:cond delay="900"/>
                                          </p:stCondLst>
                                        </p:cTn>
                                        <p:tgtEl>
                                          <p:spTgt spid="18"/>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66565" grpId="0" animBg="1"/>
      <p:bldP spid="20" grpId="0" animBg="1"/>
      <p:bldP spid="21" grpId="0" animBg="1"/>
      <p:bldP spid="28" grpId="0" animBg="1"/>
      <p:bldP spid="29" grpId="0" animBg="1"/>
      <p:bldP spid="33" grpId="0" animBg="1"/>
      <p:bldP spid="41" grpId="0" animBg="1"/>
      <p:bldP spid="27" grpId="0" animBg="1"/>
    </p:bld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Picture 29" descr="black.jpg"/>
          <p:cNvPicPr>
            <a:picLocks noChangeAspect="1"/>
          </p:cNvPicPr>
          <p:nvPr/>
        </p:nvPicPr>
        <p:blipFill>
          <a:blip r:embed="rId3" cstate="print"/>
          <a:srcRect t="16667" r="11111" b="16667"/>
          <a:stretch>
            <a:fillRect/>
          </a:stretch>
        </p:blipFill>
        <p:spPr bwMode="auto">
          <a:xfrm>
            <a:off x="1752600" y="1752600"/>
            <a:ext cx="1828800" cy="914400"/>
          </a:xfrm>
          <a:prstGeom prst="rect">
            <a:avLst/>
          </a:prstGeom>
          <a:noFill/>
          <a:ln w="9525">
            <a:noFill/>
            <a:miter lim="800000"/>
            <a:headEnd/>
            <a:tailEnd/>
          </a:ln>
        </p:spPr>
      </p:pic>
      <p:sp>
        <p:nvSpPr>
          <p:cNvPr id="19" name="TextBox 18">
            <a:hlinkClick r:id="rId4" action="ppaction://hlinksldjump"/>
          </p:cNvPr>
          <p:cNvSpPr txBox="1"/>
          <p:nvPr/>
        </p:nvSpPr>
        <p:spPr>
          <a:xfrm>
            <a:off x="5181600" y="5858470"/>
            <a:ext cx="2362200" cy="923330"/>
          </a:xfrm>
          <a:prstGeom prst="rect">
            <a:avLst/>
          </a:prstGeom>
          <a:solidFill>
            <a:srgbClr val="C00000"/>
          </a:solidFill>
          <a:scene3d>
            <a:camera prst="orthographicFront"/>
            <a:lightRig rig="threePt" dir="t"/>
          </a:scene3d>
          <a:sp3d>
            <a:bevelT w="114300" prst="artDeco"/>
          </a:sp3d>
        </p:spPr>
        <p:style>
          <a:lnRef idx="0">
            <a:scrgbClr r="0" g="0" b="0"/>
          </a:lnRef>
          <a:fillRef idx="1003">
            <a:schemeClr val="dk2"/>
          </a:fillRef>
          <a:effectRef idx="0">
            <a:scrgbClr r="0" g="0" b="0"/>
          </a:effectRef>
          <a:fontRef idx="major"/>
        </p:style>
        <p:txBody>
          <a:bodyPr wrap="square">
            <a:spAutoFit/>
          </a:bodyPr>
          <a:lstStyle/>
          <a:p>
            <a:pPr algn="ctr" fontAlgn="auto">
              <a:spcBef>
                <a:spcPts val="0"/>
              </a:spcBef>
              <a:spcAft>
                <a:spcPts val="0"/>
              </a:spcAft>
              <a:defRPr/>
            </a:pPr>
            <a:r>
              <a:rPr lang="en-US" dirty="0" smtClean="0">
                <a:solidFill>
                  <a:schemeClr val="bg1"/>
                </a:solidFill>
                <a:latin typeface="Trebuchet MS" pitchFamily="34" charset="0"/>
              </a:rPr>
              <a:t>Touch </a:t>
            </a:r>
            <a:r>
              <a:rPr lang="en-US" dirty="0">
                <a:solidFill>
                  <a:schemeClr val="bg1"/>
                </a:solidFill>
                <a:latin typeface="Trebuchet MS" pitchFamily="34" charset="0"/>
              </a:rPr>
              <a:t>here </a:t>
            </a:r>
            <a:r>
              <a:rPr lang="en-US" dirty="0" smtClean="0">
                <a:solidFill>
                  <a:schemeClr val="bg1"/>
                </a:solidFill>
                <a:latin typeface="Trebuchet MS" pitchFamily="34" charset="0"/>
              </a:rPr>
              <a:t>to start your Yaquina Bay data investigation!</a:t>
            </a:r>
            <a:endParaRPr lang="en-US" dirty="0">
              <a:solidFill>
                <a:schemeClr val="bg1"/>
              </a:solidFill>
              <a:latin typeface="Trebuchet MS" pitchFamily="34" charset="0"/>
            </a:endParaRPr>
          </a:p>
        </p:txBody>
      </p:sp>
      <p:sp>
        <p:nvSpPr>
          <p:cNvPr id="22" name="Action Button: Home 21">
            <a:hlinkClick r:id="" action="ppaction://hlinkshowjump?jump=firstslide" highlightClick="1"/>
          </p:cNvPr>
          <p:cNvSpPr/>
          <p:nvPr/>
        </p:nvSpPr>
        <p:spPr>
          <a:xfrm>
            <a:off x="8553405" y="6400800"/>
            <a:ext cx="574675" cy="457200"/>
          </a:xfrm>
          <a:prstGeom prst="actionButtonHome">
            <a:avLst/>
          </a:prstGeom>
          <a:gradFill flip="none" rotWithShape="1">
            <a:gsLst>
              <a:gs pos="0">
                <a:srgbClr val="FFEFD1"/>
              </a:gs>
              <a:gs pos="64999">
                <a:srgbClr val="F0EBD5"/>
              </a:gs>
              <a:gs pos="100000">
                <a:srgbClr val="D1C39F"/>
              </a:gs>
            </a:gsLst>
            <a:lin ang="5400000" scaled="1"/>
            <a:tileRect/>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23" name="Action Button: Beginning 22">
            <a:hlinkClick r:id="" action="ppaction://hlinkshowjump?jump=lastslideviewed" highlightClick="1"/>
          </p:cNvPr>
          <p:cNvSpPr/>
          <p:nvPr/>
        </p:nvSpPr>
        <p:spPr>
          <a:xfrm>
            <a:off x="8086680" y="6400800"/>
            <a:ext cx="457200" cy="457200"/>
          </a:xfrm>
          <a:prstGeom prst="actionButtonBeginning">
            <a:avLst/>
          </a:prstGeom>
          <a:gradFill>
            <a:gsLst>
              <a:gs pos="0">
                <a:srgbClr val="FFEFD1"/>
              </a:gs>
              <a:gs pos="64999">
                <a:srgbClr val="F0EBD5"/>
              </a:gs>
              <a:gs pos="100000">
                <a:srgbClr val="D1C39F"/>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26" name="TextBox 25"/>
          <p:cNvSpPr txBox="1">
            <a:spLocks noChangeArrowheads="1"/>
          </p:cNvSpPr>
          <p:nvPr/>
        </p:nvSpPr>
        <p:spPr bwMode="auto">
          <a:xfrm>
            <a:off x="2819400" y="990600"/>
            <a:ext cx="6019800" cy="646986"/>
          </a:xfrm>
          <a:prstGeom prst="wedgeRoundRectCallout">
            <a:avLst>
              <a:gd name="adj1" fmla="val -37836"/>
              <a:gd name="adj2" fmla="val 92033"/>
              <a:gd name="adj3" fmla="val 16667"/>
            </a:avLst>
          </a:prstGeom>
          <a:solidFill>
            <a:schemeClr val="accent5">
              <a:lumMod val="75000"/>
            </a:schemeClr>
          </a:solidFill>
          <a:ln w="9525">
            <a:noFill/>
            <a:miter lim="800000"/>
            <a:headEnd/>
            <a:tailEnd/>
          </a:ln>
        </p:spPr>
        <p:txBody>
          <a:bodyPr>
            <a:spAutoFit/>
          </a:bodyPr>
          <a:lstStyle/>
          <a:p>
            <a:pPr algn="ctr"/>
            <a:r>
              <a:rPr lang="en-US" sz="1600" dirty="0" smtClean="0">
                <a:solidFill>
                  <a:schemeClr val="bg1"/>
                </a:solidFill>
                <a:latin typeface="Trebuchet MS" pitchFamily="34" charset="0"/>
              </a:rPr>
              <a:t>Hey, I’m Seb the Rockfish.  In this section, you will help me match up graphs of rain and salinity!  </a:t>
            </a:r>
            <a:endParaRPr lang="en-US" sz="1600" dirty="0">
              <a:solidFill>
                <a:schemeClr val="bg1"/>
              </a:solidFill>
              <a:latin typeface="Trebuchet MS" pitchFamily="34" charset="0"/>
            </a:endParaRPr>
          </a:p>
        </p:txBody>
      </p:sp>
      <p:sp>
        <p:nvSpPr>
          <p:cNvPr id="28" name="TextBox 17"/>
          <p:cNvSpPr txBox="1">
            <a:spLocks noChangeArrowheads="1"/>
          </p:cNvSpPr>
          <p:nvPr/>
        </p:nvSpPr>
        <p:spPr bwMode="auto">
          <a:xfrm>
            <a:off x="3962400" y="1905000"/>
            <a:ext cx="5105400" cy="919401"/>
          </a:xfrm>
          <a:prstGeom prst="wedgeRoundRectCallout">
            <a:avLst>
              <a:gd name="adj1" fmla="val -57278"/>
              <a:gd name="adj2" fmla="val -21863"/>
              <a:gd name="adj3" fmla="val 16667"/>
            </a:avLst>
          </a:prstGeom>
          <a:solidFill>
            <a:schemeClr val="accent5">
              <a:lumMod val="75000"/>
            </a:schemeClr>
          </a:solidFill>
          <a:ln w="9525">
            <a:noFill/>
            <a:miter lim="800000"/>
            <a:headEnd/>
            <a:tailEnd/>
          </a:ln>
        </p:spPr>
        <p:txBody>
          <a:bodyPr wrap="square">
            <a:spAutoFit/>
          </a:bodyPr>
          <a:lstStyle/>
          <a:p>
            <a:r>
              <a:rPr lang="en-US" sz="1600" dirty="0">
                <a:solidFill>
                  <a:schemeClr val="bg1"/>
                </a:solidFill>
                <a:latin typeface="Trebuchet MS" pitchFamily="34" charset="0"/>
              </a:rPr>
              <a:t>LOBO is measuring </a:t>
            </a:r>
            <a:r>
              <a:rPr lang="en-US" sz="1600" dirty="0" smtClean="0">
                <a:solidFill>
                  <a:schemeClr val="bg1"/>
                </a:solidFill>
                <a:latin typeface="Trebuchet MS" pitchFamily="34" charset="0"/>
              </a:rPr>
              <a:t>rhythms of Yaquina Bay </a:t>
            </a:r>
            <a:r>
              <a:rPr lang="en-US" sz="1600" dirty="0">
                <a:solidFill>
                  <a:schemeClr val="bg1"/>
                </a:solidFill>
                <a:latin typeface="Trebuchet MS" pitchFamily="34" charset="0"/>
              </a:rPr>
              <a:t>right now, and since it takes measurements every hour, we can look closely at these rhythms.  </a:t>
            </a:r>
          </a:p>
        </p:txBody>
      </p:sp>
      <p:sp>
        <p:nvSpPr>
          <p:cNvPr id="29" name="TextBox 17"/>
          <p:cNvSpPr txBox="1">
            <a:spLocks noChangeArrowheads="1"/>
          </p:cNvSpPr>
          <p:nvPr/>
        </p:nvSpPr>
        <p:spPr bwMode="auto">
          <a:xfrm>
            <a:off x="2438400" y="3124200"/>
            <a:ext cx="6172200" cy="646986"/>
          </a:xfrm>
          <a:prstGeom prst="wedgeRoundRectCallout">
            <a:avLst>
              <a:gd name="adj1" fmla="val -37299"/>
              <a:gd name="adj2" fmla="val -133756"/>
              <a:gd name="adj3" fmla="val 16667"/>
            </a:avLst>
          </a:prstGeom>
          <a:solidFill>
            <a:schemeClr val="accent5">
              <a:lumMod val="75000"/>
            </a:schemeClr>
          </a:solidFill>
          <a:ln w="9525">
            <a:noFill/>
            <a:miter lim="800000"/>
            <a:headEnd/>
            <a:tailEnd/>
          </a:ln>
        </p:spPr>
        <p:txBody>
          <a:bodyPr wrap="square">
            <a:spAutoFit/>
          </a:bodyPr>
          <a:lstStyle/>
          <a:p>
            <a:r>
              <a:rPr lang="en-US" sz="1600" dirty="0" smtClean="0">
                <a:solidFill>
                  <a:schemeClr val="bg1"/>
                </a:solidFill>
                <a:latin typeface="Trebuchet MS" pitchFamily="34" charset="0"/>
              </a:rPr>
              <a:t>Do you have the skills to figure out how much rain changes the salinity of the Bay on a day to day basis?  Lets find out!</a:t>
            </a:r>
            <a:endParaRPr lang="en-US" sz="1600" dirty="0">
              <a:solidFill>
                <a:schemeClr val="bg1"/>
              </a:solidFill>
              <a:latin typeface="Trebuchet MS" pitchFamily="34" charset="0"/>
            </a:endParaRPr>
          </a:p>
        </p:txBody>
      </p:sp>
      <p:pic>
        <p:nvPicPr>
          <p:cNvPr id="31" name="Picture 2"/>
          <p:cNvPicPr>
            <a:picLocks noChangeAspect="1" noChangeArrowheads="1"/>
          </p:cNvPicPr>
          <p:nvPr/>
        </p:nvPicPr>
        <p:blipFill>
          <a:blip r:embed="rId5" cstate="print"/>
          <a:srcRect l="13750" t="18000" r="7500" b="7000"/>
          <a:stretch>
            <a:fillRect/>
          </a:stretch>
        </p:blipFill>
        <p:spPr bwMode="auto">
          <a:xfrm>
            <a:off x="1835150" y="3886200"/>
            <a:ext cx="3194050" cy="1900863"/>
          </a:xfrm>
          <a:prstGeom prst="rect">
            <a:avLst/>
          </a:prstGeom>
          <a:ln>
            <a:noFill/>
          </a:ln>
          <a:effectLst>
            <a:outerShdw blurRad="292100" dist="139700" dir="2700000" algn="tl" rotWithShape="0">
              <a:srgbClr val="333333">
                <a:alpha val="65000"/>
              </a:srgbClr>
            </a:outerShdw>
          </a:effectLst>
        </p:spPr>
      </p:pic>
      <p:pic>
        <p:nvPicPr>
          <p:cNvPr id="32" name="Picture 2"/>
          <p:cNvPicPr>
            <a:picLocks noChangeAspect="1" noChangeArrowheads="1"/>
          </p:cNvPicPr>
          <p:nvPr/>
        </p:nvPicPr>
        <p:blipFill>
          <a:blip r:embed="rId6" cstate="print"/>
          <a:srcRect l="6875" t="21000" r="29375" b="27000"/>
          <a:stretch>
            <a:fillRect/>
          </a:stretch>
        </p:blipFill>
        <p:spPr bwMode="auto">
          <a:xfrm>
            <a:off x="5776912" y="3962400"/>
            <a:ext cx="3138488" cy="1600200"/>
          </a:xfrm>
          <a:prstGeom prst="rect">
            <a:avLst/>
          </a:prstGeom>
          <a:ln>
            <a:noFill/>
          </a:ln>
          <a:effectLst>
            <a:outerShdw blurRad="292100" dist="139700" dir="2700000" algn="tl" rotWithShape="0">
              <a:srgbClr val="333333">
                <a:alpha val="65000"/>
              </a:srgbClr>
            </a:outerShdw>
          </a:effectLst>
        </p:spPr>
      </p:pic>
      <p:sp>
        <p:nvSpPr>
          <p:cNvPr id="33" name="Rectangle 32"/>
          <p:cNvSpPr/>
          <p:nvPr/>
        </p:nvSpPr>
        <p:spPr>
          <a:xfrm>
            <a:off x="0" y="0"/>
            <a:ext cx="9144000" cy="838200"/>
          </a:xfrm>
          <a:prstGeom prst="rect">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r>
              <a:rPr lang="en-US" sz="4400" dirty="0" smtClean="0">
                <a:latin typeface="Trebuchet MS" pitchFamily="34" charset="0"/>
              </a:rPr>
              <a:t>LOBO Data Match-up</a:t>
            </a:r>
            <a:endParaRPr lang="en-US" sz="4400" dirty="0">
              <a:latin typeface="Trebuchet MS" pitchFamily="34" charset="0"/>
            </a:endParaRPr>
          </a:p>
        </p:txBody>
      </p:sp>
      <p:sp>
        <p:nvSpPr>
          <p:cNvPr id="34" name="Flowchart: Delay 33"/>
          <p:cNvSpPr/>
          <p:nvPr/>
        </p:nvSpPr>
        <p:spPr>
          <a:xfrm>
            <a:off x="0" y="0"/>
            <a:ext cx="1752600" cy="6858000"/>
          </a:xfrm>
          <a:prstGeom prst="flowChartDelay">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35" name="TextBox 34">
            <a:hlinkClick r:id="rId7" action="ppaction://hlinksldjump"/>
          </p:cNvPr>
          <p:cNvSpPr txBox="1"/>
          <p:nvPr/>
        </p:nvSpPr>
        <p:spPr>
          <a:xfrm>
            <a:off x="0" y="609600"/>
            <a:ext cx="1371600" cy="8382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Build </a:t>
            </a:r>
            <a:r>
              <a:rPr lang="en-US" sz="1600" dirty="0" smtClean="0">
                <a:solidFill>
                  <a:schemeClr val="accent1">
                    <a:lumMod val="75000"/>
                  </a:schemeClr>
                </a:solidFill>
                <a:latin typeface="Trebuchet MS" pitchFamily="34" charset="0"/>
                <a:cs typeface="+mn-cs"/>
              </a:rPr>
              <a:t>A </a:t>
            </a:r>
            <a:r>
              <a:rPr lang="en-US" sz="1600" dirty="0">
                <a:solidFill>
                  <a:schemeClr val="accent1">
                    <a:lumMod val="75000"/>
                  </a:schemeClr>
                </a:solidFill>
                <a:latin typeface="Trebuchet MS" pitchFamily="34" charset="0"/>
                <a:cs typeface="+mn-cs"/>
              </a:rPr>
              <a:t>G</a:t>
            </a:r>
            <a:r>
              <a:rPr lang="en-US" sz="1600" dirty="0" smtClean="0">
                <a:solidFill>
                  <a:schemeClr val="accent1">
                    <a:lumMod val="75000"/>
                  </a:schemeClr>
                </a:solidFill>
                <a:latin typeface="Trebuchet MS" pitchFamily="34" charset="0"/>
                <a:cs typeface="+mn-cs"/>
              </a:rPr>
              <a:t>raph </a:t>
            </a:r>
            <a:endParaRPr lang="en-US" sz="1600" dirty="0">
              <a:solidFill>
                <a:schemeClr val="accent1">
                  <a:lumMod val="75000"/>
                </a:schemeClr>
              </a:solidFill>
              <a:latin typeface="Trebuchet MS" pitchFamily="34" charset="0"/>
              <a:cs typeface="+mn-cs"/>
            </a:endParaRP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1)</a:t>
            </a:r>
            <a:endParaRPr lang="en-US" sz="1600" dirty="0">
              <a:solidFill>
                <a:schemeClr val="accent1">
                  <a:lumMod val="75000"/>
                </a:schemeClr>
              </a:solidFill>
              <a:latin typeface="Trebuchet MS" pitchFamily="34" charset="0"/>
              <a:cs typeface="+mn-cs"/>
            </a:endParaRPr>
          </a:p>
        </p:txBody>
      </p:sp>
      <p:sp>
        <p:nvSpPr>
          <p:cNvPr id="36" name="TextBox 35">
            <a:hlinkClick r:id="rId8" action="ppaction://hlinksldjump"/>
          </p:cNvPr>
          <p:cNvSpPr txBox="1"/>
          <p:nvPr/>
        </p:nvSpPr>
        <p:spPr>
          <a:xfrm>
            <a:off x="0" y="2743200"/>
            <a:ext cx="1554480" cy="10668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Read LOBO Graphs </a:t>
            </a:r>
            <a:r>
              <a:rPr lang="en-US" sz="1600" dirty="0" smtClean="0">
                <a:solidFill>
                  <a:schemeClr val="accent1">
                    <a:lumMod val="75000"/>
                  </a:schemeClr>
                </a:solidFill>
                <a:latin typeface="Trebuchet MS" pitchFamily="34" charset="0"/>
                <a:cs typeface="+mn-cs"/>
              </a:rPr>
              <a:t>   (Level 3)</a:t>
            </a:r>
            <a:endParaRPr lang="en-US" sz="1600" dirty="0">
              <a:solidFill>
                <a:schemeClr val="accent1">
                  <a:lumMod val="75000"/>
                </a:schemeClr>
              </a:solidFill>
              <a:latin typeface="Trebuchet MS" pitchFamily="34" charset="0"/>
              <a:cs typeface="+mn-cs"/>
            </a:endParaRPr>
          </a:p>
        </p:txBody>
      </p:sp>
      <p:sp>
        <p:nvSpPr>
          <p:cNvPr id="37" name="TextBox 36">
            <a:hlinkClick r:id="rId9" action="ppaction://hlinksldjump"/>
          </p:cNvPr>
          <p:cNvSpPr txBox="1"/>
          <p:nvPr/>
        </p:nvSpPr>
        <p:spPr>
          <a:xfrm>
            <a:off x="0" y="3953470"/>
            <a:ext cx="1447800" cy="999530"/>
          </a:xfrm>
          <a:prstGeom prst="roundRect">
            <a:avLst/>
          </a:prstGeom>
          <a:solidFill>
            <a:schemeClr val="accent5">
              <a:lumMod val="40000"/>
              <a:lumOff val="60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LOBO Data Match-up</a:t>
            </a:r>
            <a:endParaRPr lang="en-US" sz="1600" dirty="0">
              <a:solidFill>
                <a:schemeClr val="accent1">
                  <a:lumMod val="75000"/>
                </a:schemeClr>
              </a:solidFill>
              <a:latin typeface="Trebuchet MS" pitchFamily="34" charset="0"/>
              <a:cs typeface="+mn-cs"/>
            </a:endParaRP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4)</a:t>
            </a:r>
            <a:endParaRPr lang="en-US" sz="1600" dirty="0">
              <a:solidFill>
                <a:schemeClr val="accent1">
                  <a:lumMod val="75000"/>
                </a:schemeClr>
              </a:solidFill>
              <a:latin typeface="Trebuchet MS" pitchFamily="34" charset="0"/>
              <a:cs typeface="+mn-cs"/>
            </a:endParaRPr>
          </a:p>
        </p:txBody>
      </p:sp>
      <p:sp>
        <p:nvSpPr>
          <p:cNvPr id="38" name="TextBox 37">
            <a:hlinkClick r:id="rId10" action="ppaction://hlinksldjump"/>
          </p:cNvPr>
          <p:cNvSpPr txBox="1"/>
          <p:nvPr/>
        </p:nvSpPr>
        <p:spPr>
          <a:xfrm>
            <a:off x="0" y="5105400"/>
            <a:ext cx="1371600" cy="11430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Test Your LOBO Abilities</a:t>
            </a: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5)</a:t>
            </a:r>
            <a:endParaRPr lang="en-US" sz="1600" dirty="0">
              <a:solidFill>
                <a:schemeClr val="accent1">
                  <a:lumMod val="75000"/>
                </a:schemeClr>
              </a:solidFill>
              <a:latin typeface="Trebuchet MS" pitchFamily="34" charset="0"/>
              <a:cs typeface="+mn-cs"/>
            </a:endParaRPr>
          </a:p>
        </p:txBody>
      </p:sp>
      <p:sp>
        <p:nvSpPr>
          <p:cNvPr id="39" name="TextBox 38">
            <a:hlinkClick r:id="rId11" action="ppaction://hlinksldjump"/>
          </p:cNvPr>
          <p:cNvSpPr txBox="1"/>
          <p:nvPr/>
        </p:nvSpPr>
        <p:spPr>
          <a:xfrm>
            <a:off x="0" y="1600200"/>
            <a:ext cx="1447800" cy="9906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Interpret Graphs</a:t>
            </a: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2)</a:t>
            </a:r>
            <a:endParaRPr lang="en-US" sz="1600" dirty="0">
              <a:solidFill>
                <a:schemeClr val="accent1">
                  <a:lumMod val="75000"/>
                </a:schemeClr>
              </a:solidFill>
              <a:latin typeface="Trebuchet MS" pitchFamily="34" charset="0"/>
              <a:cs typeface="+mn-cs"/>
            </a:endParaRPr>
          </a:p>
        </p:txBody>
      </p:sp>
      <p:sp>
        <p:nvSpPr>
          <p:cNvPr id="40" name="TextBox 39">
            <a:hlinkClick r:id="rId12" action="ppaction://hlinksldjump"/>
          </p:cNvPr>
          <p:cNvSpPr txBox="1"/>
          <p:nvPr/>
        </p:nvSpPr>
        <p:spPr>
          <a:xfrm>
            <a:off x="0" y="6324600"/>
            <a:ext cx="914400" cy="5334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More info</a:t>
            </a:r>
            <a:endParaRPr lang="en-US" sz="1600" dirty="0">
              <a:solidFill>
                <a:schemeClr val="accent1">
                  <a:lumMod val="75000"/>
                </a:schemeClr>
              </a:solidFill>
              <a:latin typeface="Trebuchet MS" pitchFamily="34" charset="0"/>
              <a:cs typeface="+mn-cs"/>
            </a:endParaRPr>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4" presetClass="entr" presetSubtype="0" fill="hold" nodeType="withEffect">
                                  <p:stCondLst>
                                    <p:cond delay="0"/>
                                  </p:stCondLst>
                                  <p:childTnLst>
                                    <p:set>
                                      <p:cBhvr>
                                        <p:cTn id="6" dur="1" fill="hold">
                                          <p:stCondLst>
                                            <p:cond delay="0"/>
                                          </p:stCondLst>
                                        </p:cTn>
                                        <p:tgtEl>
                                          <p:spTgt spid="21"/>
                                        </p:tgtEl>
                                        <p:attrNameLst>
                                          <p:attrName>style.visibility</p:attrName>
                                        </p:attrNameLst>
                                      </p:cBhvr>
                                      <p:to>
                                        <p:strVal val="visible"/>
                                      </p:to>
                                    </p:set>
                                    <p:anim from="(-#ppt_w/2)" to="(#ppt_x)" calcmode="lin" valueType="num">
                                      <p:cBhvr>
                                        <p:cTn id="7" dur="600" fill="hold">
                                          <p:stCondLst>
                                            <p:cond delay="0"/>
                                          </p:stCondLst>
                                        </p:cTn>
                                        <p:tgtEl>
                                          <p:spTgt spid="21"/>
                                        </p:tgtEl>
                                        <p:attrNameLst>
                                          <p:attrName>ppt_x</p:attrName>
                                        </p:attrNameLst>
                                      </p:cBhvr>
                                    </p:anim>
                                    <p:anim from="0" to="-1.0" calcmode="lin" valueType="num">
                                      <p:cBhvr>
                                        <p:cTn id="8" dur="200" decel="50000" autoRev="1" fill="hold">
                                          <p:stCondLst>
                                            <p:cond delay="600"/>
                                          </p:stCondLst>
                                        </p:cTn>
                                        <p:tgtEl>
                                          <p:spTgt spid="21"/>
                                        </p:tgtEl>
                                        <p:attrNameLst>
                                          <p:attrName>xshear</p:attrName>
                                        </p:attrNameLst>
                                      </p:cBhvr>
                                    </p:anim>
                                    <p:animScale>
                                      <p:cBhvr>
                                        <p:cTn id="9" dur="200" decel="100000" autoRev="1" fill="hold">
                                          <p:stCondLst>
                                            <p:cond delay="600"/>
                                          </p:stCondLst>
                                        </p:cTn>
                                        <p:tgtEl>
                                          <p:spTgt spid="21"/>
                                        </p:tgtEl>
                                      </p:cBhvr>
                                      <p:from x="100000" y="100000"/>
                                      <p:to x="80000" y="100000"/>
                                    </p:animScale>
                                    <p:anim by="(#ppt_h/3+#ppt_w*0.1)" calcmode="lin" valueType="num">
                                      <p:cBhvr additive="sum">
                                        <p:cTn id="10" dur="200" decel="100000" autoRev="1" fill="hold">
                                          <p:stCondLst>
                                            <p:cond delay="600"/>
                                          </p:stCondLst>
                                        </p:cTn>
                                        <p:tgtEl>
                                          <p:spTgt spid="21"/>
                                        </p:tgtEl>
                                        <p:attrNameLst>
                                          <p:attrName>ppt_x</p:attrName>
                                        </p:attrNameLst>
                                      </p:cBhvr>
                                    </p:anim>
                                  </p:childTnLst>
                                </p:cTn>
                              </p:par>
                              <p:par>
                                <p:cTn id="11" presetID="34" presetClass="entr" presetSubtype="0" fill="hold" grpId="0" nodeType="withEffect">
                                  <p:stCondLst>
                                    <p:cond delay="0"/>
                                  </p:stCondLst>
                                  <p:childTnLst>
                                    <p:set>
                                      <p:cBhvr>
                                        <p:cTn id="12" dur="1" fill="hold">
                                          <p:stCondLst>
                                            <p:cond delay="0"/>
                                          </p:stCondLst>
                                        </p:cTn>
                                        <p:tgtEl>
                                          <p:spTgt spid="26"/>
                                        </p:tgtEl>
                                        <p:attrNameLst>
                                          <p:attrName>style.visibility</p:attrName>
                                        </p:attrNameLst>
                                      </p:cBhvr>
                                      <p:to>
                                        <p:strVal val="visible"/>
                                      </p:to>
                                    </p:set>
                                    <p:anim from="(-#ppt_w/2)" to="(#ppt_x)" calcmode="lin" valueType="num">
                                      <p:cBhvr>
                                        <p:cTn id="13" dur="600" fill="hold">
                                          <p:stCondLst>
                                            <p:cond delay="0"/>
                                          </p:stCondLst>
                                        </p:cTn>
                                        <p:tgtEl>
                                          <p:spTgt spid="26"/>
                                        </p:tgtEl>
                                        <p:attrNameLst>
                                          <p:attrName>ppt_x</p:attrName>
                                        </p:attrNameLst>
                                      </p:cBhvr>
                                    </p:anim>
                                    <p:anim from="0" to="-1.0" calcmode="lin" valueType="num">
                                      <p:cBhvr>
                                        <p:cTn id="14" dur="200" decel="50000" autoRev="1" fill="hold">
                                          <p:stCondLst>
                                            <p:cond delay="600"/>
                                          </p:stCondLst>
                                        </p:cTn>
                                        <p:tgtEl>
                                          <p:spTgt spid="26"/>
                                        </p:tgtEl>
                                        <p:attrNameLst>
                                          <p:attrName>xshear</p:attrName>
                                        </p:attrNameLst>
                                      </p:cBhvr>
                                    </p:anim>
                                    <p:animScale>
                                      <p:cBhvr>
                                        <p:cTn id="15" dur="200" decel="100000" autoRev="1" fill="hold">
                                          <p:stCondLst>
                                            <p:cond delay="600"/>
                                          </p:stCondLst>
                                        </p:cTn>
                                        <p:tgtEl>
                                          <p:spTgt spid="26"/>
                                        </p:tgtEl>
                                      </p:cBhvr>
                                      <p:from x="100000" y="100000"/>
                                      <p:to x="80000" y="100000"/>
                                    </p:animScale>
                                    <p:anim by="(#ppt_h/3+#ppt_w*0.1)" calcmode="lin" valueType="num">
                                      <p:cBhvr additive="sum">
                                        <p:cTn id="16" dur="200" decel="100000" autoRev="1" fill="hold">
                                          <p:stCondLst>
                                            <p:cond delay="600"/>
                                          </p:stCondLst>
                                        </p:cTn>
                                        <p:tgtEl>
                                          <p:spTgt spid="26"/>
                                        </p:tgtEl>
                                        <p:attrNameLst>
                                          <p:attrName>ppt_x</p:attrName>
                                        </p:attrNameLst>
                                      </p:cBhvr>
                                    </p:anim>
                                  </p:childTnLst>
                                </p:cTn>
                              </p:par>
                              <p:par>
                                <p:cTn id="17" presetID="37" presetClass="entr" presetSubtype="0" fill="hold" grpId="0" nodeType="withEffect">
                                  <p:stCondLst>
                                    <p:cond delay="5500"/>
                                  </p:stCondLst>
                                  <p:childTnLst>
                                    <p:set>
                                      <p:cBhvr>
                                        <p:cTn id="18" dur="1" fill="hold">
                                          <p:stCondLst>
                                            <p:cond delay="0"/>
                                          </p:stCondLst>
                                        </p:cTn>
                                        <p:tgtEl>
                                          <p:spTgt spid="19"/>
                                        </p:tgtEl>
                                        <p:attrNameLst>
                                          <p:attrName>style.visibility</p:attrName>
                                        </p:attrNameLst>
                                      </p:cBhvr>
                                      <p:to>
                                        <p:strVal val="visible"/>
                                      </p:to>
                                    </p:set>
                                    <p:animEffect transition="in" filter="fade">
                                      <p:cBhvr>
                                        <p:cTn id="19" dur="1000"/>
                                        <p:tgtEl>
                                          <p:spTgt spid="19"/>
                                        </p:tgtEl>
                                      </p:cBhvr>
                                    </p:animEffect>
                                    <p:anim calcmode="lin" valueType="num">
                                      <p:cBhvr>
                                        <p:cTn id="20" dur="1000" fill="hold"/>
                                        <p:tgtEl>
                                          <p:spTgt spid="19"/>
                                        </p:tgtEl>
                                        <p:attrNameLst>
                                          <p:attrName>ppt_x</p:attrName>
                                        </p:attrNameLst>
                                      </p:cBhvr>
                                      <p:tavLst>
                                        <p:tav tm="0">
                                          <p:val>
                                            <p:strVal val="#ppt_x"/>
                                          </p:val>
                                        </p:tav>
                                        <p:tav tm="100000">
                                          <p:val>
                                            <p:strVal val="#ppt_x"/>
                                          </p:val>
                                        </p:tav>
                                      </p:tavLst>
                                    </p:anim>
                                    <p:anim calcmode="lin" valueType="num">
                                      <p:cBhvr>
                                        <p:cTn id="21" dur="900" decel="100000" fill="hold"/>
                                        <p:tgtEl>
                                          <p:spTgt spid="19"/>
                                        </p:tgtEl>
                                        <p:attrNameLst>
                                          <p:attrName>ppt_y</p:attrName>
                                        </p:attrNameLst>
                                      </p:cBhvr>
                                      <p:tavLst>
                                        <p:tav tm="0">
                                          <p:val>
                                            <p:strVal val="#ppt_y+1"/>
                                          </p:val>
                                        </p:tav>
                                        <p:tav tm="100000">
                                          <p:val>
                                            <p:strVal val="#ppt_y-.03"/>
                                          </p:val>
                                        </p:tav>
                                      </p:tavLst>
                                    </p:anim>
                                    <p:anim calcmode="lin" valueType="num">
                                      <p:cBhvr>
                                        <p:cTn id="22" dur="100" accel="100000" fill="hold">
                                          <p:stCondLst>
                                            <p:cond delay="900"/>
                                          </p:stCondLst>
                                        </p:cTn>
                                        <p:tgtEl>
                                          <p:spTgt spid="19"/>
                                        </p:tgtEl>
                                        <p:attrNameLst>
                                          <p:attrName>ppt_y</p:attrName>
                                        </p:attrNameLst>
                                      </p:cBhvr>
                                      <p:tavLst>
                                        <p:tav tm="0">
                                          <p:val>
                                            <p:strVal val="#ppt_y-.03"/>
                                          </p:val>
                                        </p:tav>
                                        <p:tav tm="100000">
                                          <p:val>
                                            <p:strVal val="#ppt_y"/>
                                          </p:val>
                                        </p:tav>
                                      </p:tavLst>
                                    </p:anim>
                                  </p:childTnLst>
                                </p:cTn>
                              </p:par>
                              <p:par>
                                <p:cTn id="23" presetID="34" presetClass="entr" presetSubtype="0" fill="hold" grpId="0" nodeType="withEffect">
                                  <p:stCondLst>
                                    <p:cond delay="2500"/>
                                  </p:stCondLst>
                                  <p:childTnLst>
                                    <p:set>
                                      <p:cBhvr>
                                        <p:cTn id="24" dur="1" fill="hold">
                                          <p:stCondLst>
                                            <p:cond delay="0"/>
                                          </p:stCondLst>
                                        </p:cTn>
                                        <p:tgtEl>
                                          <p:spTgt spid="28"/>
                                        </p:tgtEl>
                                        <p:attrNameLst>
                                          <p:attrName>style.visibility</p:attrName>
                                        </p:attrNameLst>
                                      </p:cBhvr>
                                      <p:to>
                                        <p:strVal val="visible"/>
                                      </p:to>
                                    </p:set>
                                    <p:anim from="(-#ppt_w/2)" to="(#ppt_x)" calcmode="lin" valueType="num">
                                      <p:cBhvr>
                                        <p:cTn id="25" dur="600" fill="hold">
                                          <p:stCondLst>
                                            <p:cond delay="0"/>
                                          </p:stCondLst>
                                        </p:cTn>
                                        <p:tgtEl>
                                          <p:spTgt spid="28"/>
                                        </p:tgtEl>
                                        <p:attrNameLst>
                                          <p:attrName>ppt_x</p:attrName>
                                        </p:attrNameLst>
                                      </p:cBhvr>
                                    </p:anim>
                                    <p:anim from="0" to="-1.0" calcmode="lin" valueType="num">
                                      <p:cBhvr>
                                        <p:cTn id="26" dur="200" decel="50000" autoRev="1" fill="hold">
                                          <p:stCondLst>
                                            <p:cond delay="600"/>
                                          </p:stCondLst>
                                        </p:cTn>
                                        <p:tgtEl>
                                          <p:spTgt spid="28"/>
                                        </p:tgtEl>
                                        <p:attrNameLst>
                                          <p:attrName>xshear</p:attrName>
                                        </p:attrNameLst>
                                      </p:cBhvr>
                                    </p:anim>
                                    <p:animScale>
                                      <p:cBhvr>
                                        <p:cTn id="27" dur="200" decel="100000" autoRev="1" fill="hold">
                                          <p:stCondLst>
                                            <p:cond delay="600"/>
                                          </p:stCondLst>
                                        </p:cTn>
                                        <p:tgtEl>
                                          <p:spTgt spid="28"/>
                                        </p:tgtEl>
                                      </p:cBhvr>
                                      <p:from x="100000" y="100000"/>
                                      <p:to x="80000" y="100000"/>
                                    </p:animScale>
                                    <p:anim by="(#ppt_h/3+#ppt_w*0.1)" calcmode="lin" valueType="num">
                                      <p:cBhvr additive="sum">
                                        <p:cTn id="28" dur="200" decel="100000" autoRev="1" fill="hold">
                                          <p:stCondLst>
                                            <p:cond delay="600"/>
                                          </p:stCondLst>
                                        </p:cTn>
                                        <p:tgtEl>
                                          <p:spTgt spid="28"/>
                                        </p:tgtEl>
                                        <p:attrNameLst>
                                          <p:attrName>ppt_x</p:attrName>
                                        </p:attrNameLst>
                                      </p:cBhvr>
                                    </p:anim>
                                  </p:childTnLst>
                                </p:cTn>
                              </p:par>
                              <p:par>
                                <p:cTn id="29" presetID="34" presetClass="entr" presetSubtype="0" fill="hold" grpId="0" nodeType="withEffect">
                                  <p:stCondLst>
                                    <p:cond delay="5500"/>
                                  </p:stCondLst>
                                  <p:childTnLst>
                                    <p:set>
                                      <p:cBhvr>
                                        <p:cTn id="30" dur="1" fill="hold">
                                          <p:stCondLst>
                                            <p:cond delay="0"/>
                                          </p:stCondLst>
                                        </p:cTn>
                                        <p:tgtEl>
                                          <p:spTgt spid="29"/>
                                        </p:tgtEl>
                                        <p:attrNameLst>
                                          <p:attrName>style.visibility</p:attrName>
                                        </p:attrNameLst>
                                      </p:cBhvr>
                                      <p:to>
                                        <p:strVal val="visible"/>
                                      </p:to>
                                    </p:set>
                                    <p:anim from="(-#ppt_w/2)" to="(#ppt_x)" calcmode="lin" valueType="num">
                                      <p:cBhvr>
                                        <p:cTn id="31" dur="600" fill="hold">
                                          <p:stCondLst>
                                            <p:cond delay="0"/>
                                          </p:stCondLst>
                                        </p:cTn>
                                        <p:tgtEl>
                                          <p:spTgt spid="29"/>
                                        </p:tgtEl>
                                        <p:attrNameLst>
                                          <p:attrName>ppt_x</p:attrName>
                                        </p:attrNameLst>
                                      </p:cBhvr>
                                    </p:anim>
                                    <p:anim from="0" to="-1.0" calcmode="lin" valueType="num">
                                      <p:cBhvr>
                                        <p:cTn id="32" dur="200" decel="50000" autoRev="1" fill="hold">
                                          <p:stCondLst>
                                            <p:cond delay="600"/>
                                          </p:stCondLst>
                                        </p:cTn>
                                        <p:tgtEl>
                                          <p:spTgt spid="29"/>
                                        </p:tgtEl>
                                        <p:attrNameLst>
                                          <p:attrName>xshear</p:attrName>
                                        </p:attrNameLst>
                                      </p:cBhvr>
                                    </p:anim>
                                    <p:animScale>
                                      <p:cBhvr>
                                        <p:cTn id="33" dur="200" decel="100000" autoRev="1" fill="hold">
                                          <p:stCondLst>
                                            <p:cond delay="600"/>
                                          </p:stCondLst>
                                        </p:cTn>
                                        <p:tgtEl>
                                          <p:spTgt spid="29"/>
                                        </p:tgtEl>
                                      </p:cBhvr>
                                      <p:from x="100000" y="100000"/>
                                      <p:to x="80000" y="100000"/>
                                    </p:animScale>
                                    <p:anim by="(#ppt_h/3+#ppt_w*0.1)" calcmode="lin" valueType="num">
                                      <p:cBhvr additive="sum">
                                        <p:cTn id="34" dur="200" decel="100000" autoRev="1" fill="hold">
                                          <p:stCondLst>
                                            <p:cond delay="600"/>
                                          </p:stCondLst>
                                        </p:cTn>
                                        <p:tgtEl>
                                          <p:spTgt spid="29"/>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6" grpId="0" animBg="1"/>
      <p:bldP spid="28" grpId="0" animBg="1"/>
      <p:bldP spid="29"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ction Button: Home 3">
            <a:hlinkClick r:id="" action="ppaction://hlinkshowjump?jump=firstslide" highlightClick="1"/>
          </p:cNvPr>
          <p:cNvSpPr/>
          <p:nvPr/>
        </p:nvSpPr>
        <p:spPr>
          <a:xfrm>
            <a:off x="8547717" y="6400800"/>
            <a:ext cx="574675" cy="457200"/>
          </a:xfrm>
          <a:prstGeom prst="actionButtonHome">
            <a:avLst/>
          </a:prstGeom>
          <a:gradFill flip="none" rotWithShape="1">
            <a:gsLst>
              <a:gs pos="0">
                <a:srgbClr val="FFEFD1"/>
              </a:gs>
              <a:gs pos="64999">
                <a:srgbClr val="F0EBD5"/>
              </a:gs>
              <a:gs pos="100000">
                <a:srgbClr val="D1C39F"/>
              </a:gs>
            </a:gsLst>
            <a:lin ang="5400000" scaled="1"/>
            <a:tileRect/>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5" name="Action Button: Beginning 4">
            <a:hlinkClick r:id="rId3" action="ppaction://hlinksldjump" highlightClick="1"/>
          </p:cNvPr>
          <p:cNvSpPr/>
          <p:nvPr/>
        </p:nvSpPr>
        <p:spPr>
          <a:xfrm>
            <a:off x="8080992" y="6400800"/>
            <a:ext cx="457200" cy="457200"/>
          </a:xfrm>
          <a:prstGeom prst="actionButtonBeginning">
            <a:avLst/>
          </a:prstGeom>
          <a:gradFill>
            <a:gsLst>
              <a:gs pos="0">
                <a:srgbClr val="FFEFD1"/>
              </a:gs>
              <a:gs pos="64999">
                <a:srgbClr val="F0EBD5"/>
              </a:gs>
              <a:gs pos="100000">
                <a:srgbClr val="D1C39F"/>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grpSp>
        <p:nvGrpSpPr>
          <p:cNvPr id="2" name="Group 27"/>
          <p:cNvGrpSpPr>
            <a:grpSpLocks/>
          </p:cNvGrpSpPr>
          <p:nvPr/>
        </p:nvGrpSpPr>
        <p:grpSpPr bwMode="auto">
          <a:xfrm>
            <a:off x="2438400" y="2438400"/>
            <a:ext cx="6170613" cy="773109"/>
            <a:chOff x="2438400" y="2705401"/>
            <a:chExt cx="6171126" cy="773596"/>
          </a:xfrm>
        </p:grpSpPr>
        <p:cxnSp>
          <p:nvCxnSpPr>
            <p:cNvPr id="16" name="Straight Connector 15"/>
            <p:cNvCxnSpPr/>
            <p:nvPr/>
          </p:nvCxnSpPr>
          <p:spPr>
            <a:xfrm>
              <a:off x="2819432" y="3277257"/>
              <a:ext cx="5334443" cy="1589"/>
            </a:xfrm>
            <a:prstGeom prst="line">
              <a:avLst/>
            </a:prstGeom>
            <a:ln w="38100"/>
          </p:spPr>
          <p:style>
            <a:lnRef idx="1">
              <a:schemeClr val="dk1"/>
            </a:lnRef>
            <a:fillRef idx="0">
              <a:schemeClr val="dk1"/>
            </a:fillRef>
            <a:effectRef idx="0">
              <a:schemeClr val="dk1"/>
            </a:effectRef>
            <a:fontRef idx="minor">
              <a:schemeClr val="tx1"/>
            </a:fontRef>
          </p:style>
        </p:cxnSp>
        <p:cxnSp>
          <p:nvCxnSpPr>
            <p:cNvPr id="18" name="Straight Connector 17"/>
            <p:cNvCxnSpPr/>
            <p:nvPr/>
          </p:nvCxnSpPr>
          <p:spPr>
            <a:xfrm rot="5400000">
              <a:off x="2628019" y="3276463"/>
              <a:ext cx="381240" cy="1587"/>
            </a:xfrm>
            <a:prstGeom prst="line">
              <a:avLst/>
            </a:prstGeom>
            <a:ln w="38100"/>
          </p:spPr>
          <p:style>
            <a:lnRef idx="1">
              <a:schemeClr val="dk1"/>
            </a:lnRef>
            <a:fillRef idx="0">
              <a:schemeClr val="dk1"/>
            </a:fillRef>
            <a:effectRef idx="0">
              <a:schemeClr val="dk1"/>
            </a:effectRef>
            <a:fontRef idx="minor">
              <a:schemeClr val="tx1"/>
            </a:fontRef>
          </p:style>
        </p:cxnSp>
        <p:cxnSp>
          <p:nvCxnSpPr>
            <p:cNvPr id="19" name="Straight Connector 18"/>
            <p:cNvCxnSpPr/>
            <p:nvPr/>
          </p:nvCxnSpPr>
          <p:spPr>
            <a:xfrm rot="5400000">
              <a:off x="7987864" y="3287583"/>
              <a:ext cx="381240" cy="1587"/>
            </a:xfrm>
            <a:prstGeom prst="line">
              <a:avLst/>
            </a:prstGeom>
            <a:ln w="38100"/>
          </p:spPr>
          <p:style>
            <a:lnRef idx="1">
              <a:schemeClr val="dk1"/>
            </a:lnRef>
            <a:fillRef idx="0">
              <a:schemeClr val="dk1"/>
            </a:fillRef>
            <a:effectRef idx="0">
              <a:schemeClr val="dk1"/>
            </a:effectRef>
            <a:fontRef idx="minor">
              <a:schemeClr val="tx1"/>
            </a:fontRef>
          </p:style>
        </p:cxnSp>
        <p:cxnSp>
          <p:nvCxnSpPr>
            <p:cNvPr id="20" name="Straight Connector 19"/>
            <p:cNvCxnSpPr/>
            <p:nvPr/>
          </p:nvCxnSpPr>
          <p:spPr>
            <a:xfrm rot="5400000">
              <a:off x="5371447" y="3287583"/>
              <a:ext cx="381240" cy="1587"/>
            </a:xfrm>
            <a:prstGeom prst="line">
              <a:avLst/>
            </a:prstGeom>
            <a:ln w="28575"/>
          </p:spPr>
          <p:style>
            <a:lnRef idx="1">
              <a:schemeClr val="dk1"/>
            </a:lnRef>
            <a:fillRef idx="0">
              <a:schemeClr val="dk1"/>
            </a:fillRef>
            <a:effectRef idx="0">
              <a:schemeClr val="dk1"/>
            </a:effectRef>
            <a:fontRef idx="minor">
              <a:schemeClr val="tx1"/>
            </a:fontRef>
          </p:style>
        </p:cxnSp>
        <p:cxnSp>
          <p:nvCxnSpPr>
            <p:cNvPr id="21" name="Straight Connector 20"/>
            <p:cNvCxnSpPr/>
            <p:nvPr/>
          </p:nvCxnSpPr>
          <p:spPr>
            <a:xfrm rot="5400000">
              <a:off x="3923527" y="3276463"/>
              <a:ext cx="381240" cy="1587"/>
            </a:xfrm>
            <a:prstGeom prst="line">
              <a:avLst/>
            </a:prstGeom>
            <a:ln w="28575"/>
          </p:spPr>
          <p:style>
            <a:lnRef idx="1">
              <a:schemeClr val="dk1"/>
            </a:lnRef>
            <a:fillRef idx="0">
              <a:schemeClr val="dk1"/>
            </a:fillRef>
            <a:effectRef idx="0">
              <a:schemeClr val="dk1"/>
            </a:effectRef>
            <a:fontRef idx="minor">
              <a:schemeClr val="tx1"/>
            </a:fontRef>
          </p:style>
        </p:cxnSp>
        <p:cxnSp>
          <p:nvCxnSpPr>
            <p:cNvPr id="22" name="Straight Connector 21"/>
            <p:cNvCxnSpPr/>
            <p:nvPr/>
          </p:nvCxnSpPr>
          <p:spPr>
            <a:xfrm rot="5400000">
              <a:off x="6668542" y="3287583"/>
              <a:ext cx="381240" cy="1588"/>
            </a:xfrm>
            <a:prstGeom prst="line">
              <a:avLst/>
            </a:prstGeom>
            <a:ln w="28575"/>
          </p:spPr>
          <p:style>
            <a:lnRef idx="1">
              <a:schemeClr val="dk1"/>
            </a:lnRef>
            <a:fillRef idx="0">
              <a:schemeClr val="dk1"/>
            </a:fillRef>
            <a:effectRef idx="0">
              <a:schemeClr val="dk1"/>
            </a:effectRef>
            <a:fontRef idx="minor">
              <a:schemeClr val="tx1"/>
            </a:fontRef>
          </p:style>
        </p:cxnSp>
        <p:sp>
          <p:nvSpPr>
            <p:cNvPr id="7212" name="TextBox 22"/>
            <p:cNvSpPr txBox="1">
              <a:spLocks noChangeArrowheads="1"/>
            </p:cNvSpPr>
            <p:nvPr/>
          </p:nvSpPr>
          <p:spPr bwMode="auto">
            <a:xfrm>
              <a:off x="2438400" y="2705401"/>
              <a:ext cx="762000" cy="369333"/>
            </a:xfrm>
            <a:prstGeom prst="rect">
              <a:avLst/>
            </a:prstGeom>
            <a:noFill/>
            <a:ln w="9525">
              <a:noFill/>
              <a:miter lim="800000"/>
              <a:headEnd/>
              <a:tailEnd/>
            </a:ln>
          </p:spPr>
          <p:txBody>
            <a:bodyPr>
              <a:spAutoFit/>
            </a:bodyPr>
            <a:lstStyle/>
            <a:p>
              <a:pPr algn="ctr"/>
              <a:r>
                <a:rPr lang="en-US" dirty="0">
                  <a:latin typeface="Trebuchet MS" pitchFamily="34" charset="0"/>
                </a:rPr>
                <a:t>0 psu</a:t>
              </a:r>
            </a:p>
          </p:txBody>
        </p:sp>
        <p:sp>
          <p:nvSpPr>
            <p:cNvPr id="7213" name="TextBox 23"/>
            <p:cNvSpPr txBox="1">
              <a:spLocks noChangeArrowheads="1"/>
            </p:cNvSpPr>
            <p:nvPr/>
          </p:nvSpPr>
          <p:spPr bwMode="auto">
            <a:xfrm>
              <a:off x="5142963" y="2705401"/>
              <a:ext cx="838200" cy="369333"/>
            </a:xfrm>
            <a:prstGeom prst="rect">
              <a:avLst/>
            </a:prstGeom>
            <a:noFill/>
            <a:ln w="9525">
              <a:noFill/>
              <a:miter lim="800000"/>
              <a:headEnd/>
              <a:tailEnd/>
            </a:ln>
          </p:spPr>
          <p:txBody>
            <a:bodyPr>
              <a:spAutoFit/>
            </a:bodyPr>
            <a:lstStyle/>
            <a:p>
              <a:pPr algn="ctr"/>
              <a:r>
                <a:rPr lang="en-US" dirty="0">
                  <a:latin typeface="Trebuchet MS" pitchFamily="34" charset="0"/>
                </a:rPr>
                <a:t>20 psu</a:t>
              </a:r>
            </a:p>
          </p:txBody>
        </p:sp>
        <p:sp>
          <p:nvSpPr>
            <p:cNvPr id="7214" name="TextBox 24"/>
            <p:cNvSpPr txBox="1">
              <a:spLocks noChangeArrowheads="1"/>
            </p:cNvSpPr>
            <p:nvPr/>
          </p:nvSpPr>
          <p:spPr bwMode="auto">
            <a:xfrm>
              <a:off x="6438363" y="2705401"/>
              <a:ext cx="838200" cy="369333"/>
            </a:xfrm>
            <a:prstGeom prst="rect">
              <a:avLst/>
            </a:prstGeom>
            <a:noFill/>
            <a:ln w="9525">
              <a:noFill/>
              <a:miter lim="800000"/>
              <a:headEnd/>
              <a:tailEnd/>
            </a:ln>
          </p:spPr>
          <p:txBody>
            <a:bodyPr>
              <a:spAutoFit/>
            </a:bodyPr>
            <a:lstStyle/>
            <a:p>
              <a:pPr algn="ctr"/>
              <a:r>
                <a:rPr lang="en-US" dirty="0">
                  <a:latin typeface="Trebuchet MS" pitchFamily="34" charset="0"/>
                </a:rPr>
                <a:t>30 psu</a:t>
              </a:r>
            </a:p>
          </p:txBody>
        </p:sp>
        <p:sp>
          <p:nvSpPr>
            <p:cNvPr id="7215" name="TextBox 25"/>
            <p:cNvSpPr txBox="1">
              <a:spLocks noChangeArrowheads="1"/>
            </p:cNvSpPr>
            <p:nvPr/>
          </p:nvSpPr>
          <p:spPr bwMode="auto">
            <a:xfrm>
              <a:off x="7771326" y="2705401"/>
              <a:ext cx="838200" cy="369333"/>
            </a:xfrm>
            <a:prstGeom prst="rect">
              <a:avLst/>
            </a:prstGeom>
            <a:noFill/>
            <a:ln w="9525">
              <a:noFill/>
              <a:miter lim="800000"/>
              <a:headEnd/>
              <a:tailEnd/>
            </a:ln>
          </p:spPr>
          <p:txBody>
            <a:bodyPr>
              <a:spAutoFit/>
            </a:bodyPr>
            <a:lstStyle/>
            <a:p>
              <a:pPr algn="ctr"/>
              <a:r>
                <a:rPr lang="en-US" dirty="0">
                  <a:latin typeface="Trebuchet MS" pitchFamily="34" charset="0"/>
                </a:rPr>
                <a:t>40 psu</a:t>
              </a:r>
            </a:p>
          </p:txBody>
        </p:sp>
        <p:sp>
          <p:nvSpPr>
            <p:cNvPr id="7216" name="TextBox 26"/>
            <p:cNvSpPr txBox="1">
              <a:spLocks noChangeArrowheads="1"/>
            </p:cNvSpPr>
            <p:nvPr/>
          </p:nvSpPr>
          <p:spPr bwMode="auto">
            <a:xfrm>
              <a:off x="3682284" y="2705401"/>
              <a:ext cx="838200" cy="369333"/>
            </a:xfrm>
            <a:prstGeom prst="rect">
              <a:avLst/>
            </a:prstGeom>
            <a:noFill/>
            <a:ln w="9525">
              <a:noFill/>
              <a:miter lim="800000"/>
              <a:headEnd/>
              <a:tailEnd/>
            </a:ln>
          </p:spPr>
          <p:txBody>
            <a:bodyPr>
              <a:spAutoFit/>
            </a:bodyPr>
            <a:lstStyle/>
            <a:p>
              <a:pPr algn="ctr"/>
              <a:r>
                <a:rPr lang="en-US" dirty="0">
                  <a:latin typeface="Trebuchet MS" pitchFamily="34" charset="0"/>
                </a:rPr>
                <a:t>10 psu</a:t>
              </a:r>
            </a:p>
          </p:txBody>
        </p:sp>
      </p:grpSp>
      <p:pic>
        <p:nvPicPr>
          <p:cNvPr id="7194" name="Picture 29" descr="black.jpg"/>
          <p:cNvPicPr>
            <a:picLocks noChangeAspect="1"/>
          </p:cNvPicPr>
          <p:nvPr/>
        </p:nvPicPr>
        <p:blipFill>
          <a:blip r:embed="rId4" cstate="print"/>
          <a:stretch>
            <a:fillRect/>
          </a:stretch>
        </p:blipFill>
        <p:spPr bwMode="auto">
          <a:xfrm>
            <a:off x="2590800" y="4953000"/>
            <a:ext cx="1371600" cy="1371600"/>
          </a:xfrm>
          <a:prstGeom prst="rect">
            <a:avLst/>
          </a:prstGeom>
          <a:noFill/>
          <a:ln w="9525">
            <a:noFill/>
            <a:miter lim="800000"/>
            <a:headEnd/>
            <a:tailEnd/>
          </a:ln>
        </p:spPr>
      </p:pic>
      <p:sp>
        <p:nvSpPr>
          <p:cNvPr id="31" name="Rounded Rectangular Callout 30"/>
          <p:cNvSpPr/>
          <p:nvPr/>
        </p:nvSpPr>
        <p:spPr>
          <a:xfrm>
            <a:off x="4038600" y="3810000"/>
            <a:ext cx="3505200" cy="914400"/>
          </a:xfrm>
          <a:prstGeom prst="wedgeRoundRectCallout">
            <a:avLst>
              <a:gd name="adj1" fmla="val -58291"/>
              <a:gd name="adj2" fmla="val 114152"/>
              <a:gd name="adj3" fmla="val 16667"/>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dirty="0" smtClean="0">
                <a:latin typeface="Trebuchet MS" pitchFamily="34" charset="0"/>
              </a:rPr>
              <a:t>The </a:t>
            </a:r>
            <a:r>
              <a:rPr lang="en-US" dirty="0">
                <a:latin typeface="Trebuchet MS" pitchFamily="34" charset="0"/>
              </a:rPr>
              <a:t>average salinity of Yaquina Bay is actually 28 psu!</a:t>
            </a:r>
          </a:p>
        </p:txBody>
      </p:sp>
      <p:sp>
        <p:nvSpPr>
          <p:cNvPr id="32" name="Action Button: Custom 31">
            <a:hlinkClick r:id="rId5" action="ppaction://hlinksldjump" highlightClick="1"/>
          </p:cNvPr>
          <p:cNvSpPr/>
          <p:nvPr/>
        </p:nvSpPr>
        <p:spPr>
          <a:xfrm>
            <a:off x="5638800" y="6309360"/>
            <a:ext cx="2377440" cy="548640"/>
          </a:xfrm>
          <a:prstGeom prst="actionButtonBlank">
            <a:avLst/>
          </a:prstGeom>
          <a:solidFill>
            <a:srgbClr val="C00000"/>
          </a:solidFill>
          <a:ln>
            <a:no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600" dirty="0" smtClean="0">
                <a:latin typeface="Trebuchet MS" pitchFamily="34" charset="0"/>
              </a:rPr>
              <a:t>Touch here </a:t>
            </a:r>
            <a:r>
              <a:rPr lang="en-US" sz="1600" dirty="0">
                <a:latin typeface="Trebuchet MS" pitchFamily="34" charset="0"/>
              </a:rPr>
              <a:t>to </a:t>
            </a:r>
            <a:r>
              <a:rPr lang="en-US" sz="1600" dirty="0" smtClean="0">
                <a:latin typeface="Trebuchet MS" pitchFamily="34" charset="0"/>
              </a:rPr>
              <a:t>continue</a:t>
            </a:r>
            <a:endParaRPr lang="en-US" sz="1600" dirty="0">
              <a:latin typeface="Trebuchet MS" pitchFamily="34" charset="0"/>
            </a:endParaRPr>
          </a:p>
        </p:txBody>
      </p:sp>
      <p:sp>
        <p:nvSpPr>
          <p:cNvPr id="7197" name="TextBox 34"/>
          <p:cNvSpPr txBox="1">
            <a:spLocks noChangeArrowheads="1"/>
          </p:cNvSpPr>
          <p:nvPr/>
        </p:nvSpPr>
        <p:spPr bwMode="auto">
          <a:xfrm>
            <a:off x="6934200" y="1438275"/>
            <a:ext cx="1600200" cy="923925"/>
          </a:xfrm>
          <a:prstGeom prst="rect">
            <a:avLst/>
          </a:prstGeom>
          <a:noFill/>
          <a:ln w="9525">
            <a:noFill/>
            <a:miter lim="800000"/>
            <a:headEnd/>
            <a:tailEnd/>
          </a:ln>
        </p:spPr>
        <p:txBody>
          <a:bodyPr>
            <a:spAutoFit/>
          </a:bodyPr>
          <a:lstStyle/>
          <a:p>
            <a:r>
              <a:rPr lang="en-US" dirty="0">
                <a:latin typeface="Trebuchet MS" pitchFamily="34" charset="0"/>
              </a:rPr>
              <a:t>Pacific Ocean</a:t>
            </a:r>
          </a:p>
          <a:p>
            <a:r>
              <a:rPr lang="en-US" dirty="0">
                <a:latin typeface="Trebuchet MS" pitchFamily="34" charset="0"/>
              </a:rPr>
              <a:t>Entire Year</a:t>
            </a:r>
          </a:p>
          <a:p>
            <a:r>
              <a:rPr lang="en-US" dirty="0">
                <a:latin typeface="Trebuchet MS" pitchFamily="34" charset="0"/>
              </a:rPr>
              <a:t>35 psu</a:t>
            </a:r>
          </a:p>
        </p:txBody>
      </p:sp>
      <p:sp>
        <p:nvSpPr>
          <p:cNvPr id="42" name="5-Point Star 41"/>
          <p:cNvSpPr/>
          <p:nvPr/>
        </p:nvSpPr>
        <p:spPr>
          <a:xfrm>
            <a:off x="7467600" y="914400"/>
            <a:ext cx="457200" cy="482600"/>
          </a:xfrm>
          <a:prstGeom prst="star5">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latin typeface="Trebuchet MS" pitchFamily="34" charset="0"/>
              </a:rPr>
              <a:t>O</a:t>
            </a:r>
          </a:p>
        </p:txBody>
      </p:sp>
      <p:grpSp>
        <p:nvGrpSpPr>
          <p:cNvPr id="3" name="Group 35"/>
          <p:cNvGrpSpPr>
            <a:grpSpLocks/>
          </p:cNvGrpSpPr>
          <p:nvPr/>
        </p:nvGrpSpPr>
        <p:grpSpPr bwMode="auto">
          <a:xfrm>
            <a:off x="3733800" y="838200"/>
            <a:ext cx="1600200" cy="1533525"/>
            <a:chOff x="3733800" y="838200"/>
            <a:chExt cx="1600200" cy="1533525"/>
          </a:xfrm>
        </p:grpSpPr>
        <p:sp>
          <p:nvSpPr>
            <p:cNvPr id="38" name="5-Point Star 37"/>
            <p:cNvSpPr/>
            <p:nvPr/>
          </p:nvSpPr>
          <p:spPr>
            <a:xfrm>
              <a:off x="4191000" y="914400"/>
              <a:ext cx="457200" cy="482600"/>
            </a:xfrm>
            <a:prstGeom prst="star5">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latin typeface="Trebuchet MS" pitchFamily="34" charset="0"/>
                </a:rPr>
                <a:t>B</a:t>
              </a:r>
            </a:p>
          </p:txBody>
        </p:sp>
        <p:sp>
          <p:nvSpPr>
            <p:cNvPr id="7204" name="TextBox 38"/>
            <p:cNvSpPr txBox="1">
              <a:spLocks noChangeArrowheads="1"/>
            </p:cNvSpPr>
            <p:nvPr/>
          </p:nvSpPr>
          <p:spPr bwMode="auto">
            <a:xfrm>
              <a:off x="3810000" y="1447800"/>
              <a:ext cx="1447800" cy="923925"/>
            </a:xfrm>
            <a:prstGeom prst="rect">
              <a:avLst/>
            </a:prstGeom>
            <a:noFill/>
            <a:ln w="9525">
              <a:noFill/>
              <a:miter lim="800000"/>
              <a:headEnd/>
              <a:tailEnd/>
            </a:ln>
          </p:spPr>
          <p:txBody>
            <a:bodyPr>
              <a:spAutoFit/>
            </a:bodyPr>
            <a:lstStyle/>
            <a:p>
              <a:r>
                <a:rPr lang="en-US" dirty="0">
                  <a:latin typeface="Trebuchet MS" pitchFamily="34" charset="0"/>
                </a:rPr>
                <a:t>Yaquina Bay</a:t>
              </a:r>
            </a:p>
            <a:p>
              <a:r>
                <a:rPr lang="en-US" dirty="0">
                  <a:latin typeface="Trebuchet MS" pitchFamily="34" charset="0"/>
                </a:rPr>
                <a:t>Entire Year</a:t>
              </a:r>
            </a:p>
            <a:p>
              <a:r>
                <a:rPr lang="en-US" dirty="0">
                  <a:latin typeface="Trebuchet MS" pitchFamily="34" charset="0"/>
                </a:rPr>
                <a:t>28 psu</a:t>
              </a:r>
            </a:p>
          </p:txBody>
        </p:sp>
        <p:sp>
          <p:nvSpPr>
            <p:cNvPr id="46" name="Rectangle 45"/>
            <p:cNvSpPr/>
            <p:nvPr/>
          </p:nvSpPr>
          <p:spPr>
            <a:xfrm>
              <a:off x="3733800" y="838200"/>
              <a:ext cx="1600200" cy="15240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grpSp>
      <p:sp>
        <p:nvSpPr>
          <p:cNvPr id="48" name="Rectangle 47"/>
          <p:cNvSpPr/>
          <p:nvPr/>
        </p:nvSpPr>
        <p:spPr>
          <a:xfrm>
            <a:off x="6934200" y="838200"/>
            <a:ext cx="1600200" cy="15240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49" name="5-Point Star 48"/>
          <p:cNvSpPr/>
          <p:nvPr/>
        </p:nvSpPr>
        <p:spPr>
          <a:xfrm>
            <a:off x="6324600" y="2743200"/>
            <a:ext cx="457200" cy="482600"/>
          </a:xfrm>
          <a:prstGeom prst="star5">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latin typeface="Trebuchet MS" pitchFamily="34" charset="0"/>
              </a:rPr>
              <a:t>B</a:t>
            </a:r>
          </a:p>
        </p:txBody>
      </p:sp>
      <p:sp>
        <p:nvSpPr>
          <p:cNvPr id="51" name="5-Point Star 50"/>
          <p:cNvSpPr/>
          <p:nvPr/>
        </p:nvSpPr>
        <p:spPr>
          <a:xfrm>
            <a:off x="7315200" y="2743200"/>
            <a:ext cx="457200" cy="482600"/>
          </a:xfrm>
          <a:prstGeom prst="star5">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latin typeface="Trebuchet MS" pitchFamily="34" charset="0"/>
              </a:rPr>
              <a:t>O</a:t>
            </a:r>
          </a:p>
        </p:txBody>
      </p:sp>
      <p:sp>
        <p:nvSpPr>
          <p:cNvPr id="47" name="Oval Callout 46"/>
          <p:cNvSpPr/>
          <p:nvPr/>
        </p:nvSpPr>
        <p:spPr>
          <a:xfrm>
            <a:off x="1905000" y="4114800"/>
            <a:ext cx="1905000" cy="609600"/>
          </a:xfrm>
          <a:prstGeom prst="wedgeEllipseCallout">
            <a:avLst>
              <a:gd name="adj1" fmla="val 16823"/>
              <a:gd name="adj2" fmla="val 117328"/>
            </a:avLst>
          </a:prstGeom>
          <a:solidFill>
            <a:srgbClr val="33CC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latin typeface="Trebuchet MS" pitchFamily="34" charset="0"/>
              </a:rPr>
              <a:t>Not quite!</a:t>
            </a:r>
            <a:endParaRPr lang="en-US" dirty="0">
              <a:latin typeface="Trebuchet MS" pitchFamily="34" charset="0"/>
            </a:endParaRPr>
          </a:p>
        </p:txBody>
      </p:sp>
      <p:sp>
        <p:nvSpPr>
          <p:cNvPr id="50" name="Rectangle 49"/>
          <p:cNvSpPr/>
          <p:nvPr/>
        </p:nvSpPr>
        <p:spPr>
          <a:xfrm>
            <a:off x="0" y="0"/>
            <a:ext cx="9144000" cy="838200"/>
          </a:xfrm>
          <a:prstGeom prst="rect">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r>
              <a:rPr lang="en-US" sz="4400" dirty="0" smtClean="0">
                <a:latin typeface="Trebuchet MS" pitchFamily="34" charset="0"/>
              </a:rPr>
              <a:t>How To Build A Graph</a:t>
            </a:r>
            <a:endParaRPr lang="en-US" sz="4400" dirty="0">
              <a:latin typeface="Trebuchet MS" pitchFamily="34" charset="0"/>
            </a:endParaRPr>
          </a:p>
        </p:txBody>
      </p:sp>
      <p:sp>
        <p:nvSpPr>
          <p:cNvPr id="52" name="Flowchart: Delay 51"/>
          <p:cNvSpPr/>
          <p:nvPr/>
        </p:nvSpPr>
        <p:spPr>
          <a:xfrm>
            <a:off x="0" y="0"/>
            <a:ext cx="1752600" cy="6858000"/>
          </a:xfrm>
          <a:prstGeom prst="flowChartDelay">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53" name="TextBox 52">
            <a:hlinkClick r:id="rId6" action="ppaction://hlinksldjump"/>
          </p:cNvPr>
          <p:cNvSpPr txBox="1"/>
          <p:nvPr/>
        </p:nvSpPr>
        <p:spPr>
          <a:xfrm>
            <a:off x="0" y="609600"/>
            <a:ext cx="1371600" cy="838200"/>
          </a:xfrm>
          <a:prstGeom prst="roundRect">
            <a:avLst/>
          </a:prstGeom>
          <a:solidFill>
            <a:schemeClr val="accent5">
              <a:lumMod val="40000"/>
              <a:lumOff val="60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Build </a:t>
            </a:r>
            <a:r>
              <a:rPr lang="en-US" sz="1600" dirty="0" smtClean="0">
                <a:solidFill>
                  <a:schemeClr val="accent1">
                    <a:lumMod val="75000"/>
                  </a:schemeClr>
                </a:solidFill>
                <a:latin typeface="Trebuchet MS" pitchFamily="34" charset="0"/>
                <a:cs typeface="+mn-cs"/>
              </a:rPr>
              <a:t>A </a:t>
            </a:r>
            <a:r>
              <a:rPr lang="en-US" sz="1600" dirty="0">
                <a:solidFill>
                  <a:schemeClr val="accent1">
                    <a:lumMod val="75000"/>
                  </a:schemeClr>
                </a:solidFill>
                <a:latin typeface="Trebuchet MS" pitchFamily="34" charset="0"/>
                <a:cs typeface="+mn-cs"/>
              </a:rPr>
              <a:t>G</a:t>
            </a:r>
            <a:r>
              <a:rPr lang="en-US" sz="1600" dirty="0" smtClean="0">
                <a:solidFill>
                  <a:schemeClr val="accent1">
                    <a:lumMod val="75000"/>
                  </a:schemeClr>
                </a:solidFill>
                <a:latin typeface="Trebuchet MS" pitchFamily="34" charset="0"/>
                <a:cs typeface="+mn-cs"/>
              </a:rPr>
              <a:t>raph </a:t>
            </a:r>
            <a:endParaRPr lang="en-US" sz="1600" dirty="0">
              <a:solidFill>
                <a:schemeClr val="accent1">
                  <a:lumMod val="75000"/>
                </a:schemeClr>
              </a:solidFill>
              <a:latin typeface="Trebuchet MS" pitchFamily="34" charset="0"/>
              <a:cs typeface="+mn-cs"/>
            </a:endParaRP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1)</a:t>
            </a:r>
            <a:endParaRPr lang="en-US" sz="1600" dirty="0">
              <a:solidFill>
                <a:schemeClr val="accent1">
                  <a:lumMod val="75000"/>
                </a:schemeClr>
              </a:solidFill>
              <a:latin typeface="Trebuchet MS" pitchFamily="34" charset="0"/>
              <a:cs typeface="+mn-cs"/>
            </a:endParaRPr>
          </a:p>
        </p:txBody>
      </p:sp>
      <p:sp>
        <p:nvSpPr>
          <p:cNvPr id="54" name="TextBox 53">
            <a:hlinkClick r:id="rId7" action="ppaction://hlinksldjump"/>
          </p:cNvPr>
          <p:cNvSpPr txBox="1"/>
          <p:nvPr/>
        </p:nvSpPr>
        <p:spPr>
          <a:xfrm>
            <a:off x="0" y="2743200"/>
            <a:ext cx="1554480" cy="10668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Read LOBO Graphs </a:t>
            </a:r>
            <a:r>
              <a:rPr lang="en-US" sz="1600" dirty="0" smtClean="0">
                <a:solidFill>
                  <a:schemeClr val="accent1">
                    <a:lumMod val="75000"/>
                  </a:schemeClr>
                </a:solidFill>
                <a:latin typeface="Trebuchet MS" pitchFamily="34" charset="0"/>
                <a:cs typeface="+mn-cs"/>
              </a:rPr>
              <a:t>   (Level 3)</a:t>
            </a:r>
            <a:endParaRPr lang="en-US" sz="1600" dirty="0">
              <a:solidFill>
                <a:schemeClr val="accent1">
                  <a:lumMod val="75000"/>
                </a:schemeClr>
              </a:solidFill>
              <a:latin typeface="Trebuchet MS" pitchFamily="34" charset="0"/>
              <a:cs typeface="+mn-cs"/>
            </a:endParaRPr>
          </a:p>
        </p:txBody>
      </p:sp>
      <p:sp>
        <p:nvSpPr>
          <p:cNvPr id="55" name="TextBox 54">
            <a:hlinkClick r:id="rId8" action="ppaction://hlinksldjump"/>
          </p:cNvPr>
          <p:cNvSpPr txBox="1"/>
          <p:nvPr/>
        </p:nvSpPr>
        <p:spPr>
          <a:xfrm>
            <a:off x="0" y="3953470"/>
            <a:ext cx="1447800" cy="99953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LOBO Data Match-up</a:t>
            </a:r>
            <a:endParaRPr lang="en-US" sz="1600" dirty="0">
              <a:solidFill>
                <a:schemeClr val="accent1">
                  <a:lumMod val="75000"/>
                </a:schemeClr>
              </a:solidFill>
              <a:latin typeface="Trebuchet MS" pitchFamily="34" charset="0"/>
              <a:cs typeface="+mn-cs"/>
            </a:endParaRP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4)</a:t>
            </a:r>
            <a:endParaRPr lang="en-US" sz="1600" dirty="0">
              <a:solidFill>
                <a:schemeClr val="accent1">
                  <a:lumMod val="75000"/>
                </a:schemeClr>
              </a:solidFill>
              <a:latin typeface="Trebuchet MS" pitchFamily="34" charset="0"/>
              <a:cs typeface="+mn-cs"/>
            </a:endParaRPr>
          </a:p>
        </p:txBody>
      </p:sp>
      <p:sp>
        <p:nvSpPr>
          <p:cNvPr id="56" name="TextBox 55">
            <a:hlinkClick r:id="rId9" action="ppaction://hlinksldjump"/>
          </p:cNvPr>
          <p:cNvSpPr txBox="1"/>
          <p:nvPr/>
        </p:nvSpPr>
        <p:spPr>
          <a:xfrm>
            <a:off x="0" y="5105400"/>
            <a:ext cx="1371600" cy="11430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Test Your LOBO Abilities</a:t>
            </a: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5)</a:t>
            </a:r>
            <a:endParaRPr lang="en-US" sz="1600" dirty="0">
              <a:solidFill>
                <a:schemeClr val="accent1">
                  <a:lumMod val="75000"/>
                </a:schemeClr>
              </a:solidFill>
              <a:latin typeface="Trebuchet MS" pitchFamily="34" charset="0"/>
              <a:cs typeface="+mn-cs"/>
            </a:endParaRPr>
          </a:p>
        </p:txBody>
      </p:sp>
      <p:sp>
        <p:nvSpPr>
          <p:cNvPr id="57" name="TextBox 56">
            <a:hlinkClick r:id="rId10" action="ppaction://hlinksldjump"/>
          </p:cNvPr>
          <p:cNvSpPr txBox="1"/>
          <p:nvPr/>
        </p:nvSpPr>
        <p:spPr>
          <a:xfrm>
            <a:off x="0" y="1600200"/>
            <a:ext cx="1447800" cy="9906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Interpret Graphs</a:t>
            </a: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2)</a:t>
            </a:r>
            <a:endParaRPr lang="en-US" sz="1600" dirty="0">
              <a:solidFill>
                <a:schemeClr val="accent1">
                  <a:lumMod val="75000"/>
                </a:schemeClr>
              </a:solidFill>
              <a:latin typeface="Trebuchet MS" pitchFamily="34" charset="0"/>
              <a:cs typeface="+mn-cs"/>
            </a:endParaRPr>
          </a:p>
        </p:txBody>
      </p:sp>
      <p:sp>
        <p:nvSpPr>
          <p:cNvPr id="58" name="TextBox 57">
            <a:hlinkClick r:id="rId11" action="ppaction://hlinksldjump"/>
          </p:cNvPr>
          <p:cNvSpPr txBox="1"/>
          <p:nvPr/>
        </p:nvSpPr>
        <p:spPr>
          <a:xfrm>
            <a:off x="0" y="6324600"/>
            <a:ext cx="914400" cy="5334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More info</a:t>
            </a:r>
            <a:endParaRPr lang="en-US" sz="1600" dirty="0">
              <a:solidFill>
                <a:schemeClr val="accent1">
                  <a:lumMod val="75000"/>
                </a:schemeClr>
              </a:solidFill>
              <a:latin typeface="Trebuchet MS" pitchFamily="34" charset="0"/>
              <a:cs typeface="+mn-cs"/>
            </a:endParaRPr>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26" presetClass="entr" presetSubtype="0" fill="hold" grpId="0" nodeType="withEffect">
                                  <p:stCondLst>
                                    <p:cond delay="1000"/>
                                  </p:stCondLst>
                                  <p:childTnLst>
                                    <p:set>
                                      <p:cBhvr>
                                        <p:cTn id="11" dur="1" fill="hold">
                                          <p:stCondLst>
                                            <p:cond delay="0"/>
                                          </p:stCondLst>
                                        </p:cTn>
                                        <p:tgtEl>
                                          <p:spTgt spid="49"/>
                                        </p:tgtEl>
                                        <p:attrNameLst>
                                          <p:attrName>style.visibility</p:attrName>
                                        </p:attrNameLst>
                                      </p:cBhvr>
                                      <p:to>
                                        <p:strVal val="visible"/>
                                      </p:to>
                                    </p:set>
                                    <p:animEffect transition="in" filter="wipe(down)">
                                      <p:cBhvr>
                                        <p:cTn id="12" dur="580">
                                          <p:stCondLst>
                                            <p:cond delay="0"/>
                                          </p:stCondLst>
                                        </p:cTn>
                                        <p:tgtEl>
                                          <p:spTgt spid="49"/>
                                        </p:tgtEl>
                                      </p:cBhvr>
                                    </p:animEffect>
                                    <p:anim calcmode="lin" valueType="num">
                                      <p:cBhvr>
                                        <p:cTn id="13" dur="1822" tmFilter="0,0; 0.14,0.36; 0.43,0.73; 0.71,0.91; 1.0,1.0">
                                          <p:stCondLst>
                                            <p:cond delay="0"/>
                                          </p:stCondLst>
                                        </p:cTn>
                                        <p:tgtEl>
                                          <p:spTgt spid="49"/>
                                        </p:tgtEl>
                                        <p:attrNameLst>
                                          <p:attrName>ppt_x</p:attrName>
                                        </p:attrNameLst>
                                      </p:cBhvr>
                                      <p:tavLst>
                                        <p:tav tm="0">
                                          <p:val>
                                            <p:strVal val="#ppt_x-0.25"/>
                                          </p:val>
                                        </p:tav>
                                        <p:tav tm="100000">
                                          <p:val>
                                            <p:strVal val="#ppt_x"/>
                                          </p:val>
                                        </p:tav>
                                      </p:tavLst>
                                    </p:anim>
                                    <p:anim calcmode="lin" valueType="num">
                                      <p:cBhvr>
                                        <p:cTn id="14" dur="664" tmFilter="0.0,0.0; 0.25,0.07; 0.50,0.2; 0.75,0.467; 1.0,1.0">
                                          <p:stCondLst>
                                            <p:cond delay="0"/>
                                          </p:stCondLst>
                                        </p:cTn>
                                        <p:tgtEl>
                                          <p:spTgt spid="49"/>
                                        </p:tgtEl>
                                        <p:attrNameLst>
                                          <p:attrName>ppt_y</p:attrName>
                                        </p:attrNameLst>
                                      </p:cBhvr>
                                      <p:tavLst>
                                        <p:tav tm="0" fmla="#ppt_y-sin(pi*$)/3">
                                          <p:val>
                                            <p:fltVal val="0.5"/>
                                          </p:val>
                                        </p:tav>
                                        <p:tav tm="100000">
                                          <p:val>
                                            <p:fltVal val="1"/>
                                          </p:val>
                                        </p:tav>
                                      </p:tavLst>
                                    </p:anim>
                                    <p:anim calcmode="lin" valueType="num">
                                      <p:cBhvr>
                                        <p:cTn id="15" dur="664" tmFilter="0, 0; 0.125,0.2665; 0.25,0.4; 0.375,0.465; 0.5,0.5;  0.625,0.535; 0.75,0.6; 0.875,0.7335; 1,1">
                                          <p:stCondLst>
                                            <p:cond delay="664"/>
                                          </p:stCondLst>
                                        </p:cTn>
                                        <p:tgtEl>
                                          <p:spTgt spid="49"/>
                                        </p:tgtEl>
                                        <p:attrNameLst>
                                          <p:attrName>ppt_y</p:attrName>
                                        </p:attrNameLst>
                                      </p:cBhvr>
                                      <p:tavLst>
                                        <p:tav tm="0" fmla="#ppt_y-sin(pi*$)/9">
                                          <p:val>
                                            <p:fltVal val="0"/>
                                          </p:val>
                                        </p:tav>
                                        <p:tav tm="100000">
                                          <p:val>
                                            <p:fltVal val="1"/>
                                          </p:val>
                                        </p:tav>
                                      </p:tavLst>
                                    </p:anim>
                                    <p:anim calcmode="lin" valueType="num">
                                      <p:cBhvr>
                                        <p:cTn id="16" dur="332" tmFilter="0, 0; 0.125,0.2665; 0.25,0.4; 0.375,0.465; 0.5,0.5;  0.625,0.535; 0.75,0.6; 0.875,0.7335; 1,1">
                                          <p:stCondLst>
                                            <p:cond delay="1324"/>
                                          </p:stCondLst>
                                        </p:cTn>
                                        <p:tgtEl>
                                          <p:spTgt spid="49"/>
                                        </p:tgtEl>
                                        <p:attrNameLst>
                                          <p:attrName>ppt_y</p:attrName>
                                        </p:attrNameLst>
                                      </p:cBhvr>
                                      <p:tavLst>
                                        <p:tav tm="0" fmla="#ppt_y-sin(pi*$)/27">
                                          <p:val>
                                            <p:fltVal val="0"/>
                                          </p:val>
                                        </p:tav>
                                        <p:tav tm="100000">
                                          <p:val>
                                            <p:fltVal val="1"/>
                                          </p:val>
                                        </p:tav>
                                      </p:tavLst>
                                    </p:anim>
                                    <p:anim calcmode="lin" valueType="num">
                                      <p:cBhvr>
                                        <p:cTn id="17" dur="164" tmFilter="0, 0; 0.125,0.2665; 0.25,0.4; 0.375,0.465; 0.5,0.5;  0.625,0.535; 0.75,0.6; 0.875,0.7335; 1,1">
                                          <p:stCondLst>
                                            <p:cond delay="1656"/>
                                          </p:stCondLst>
                                        </p:cTn>
                                        <p:tgtEl>
                                          <p:spTgt spid="49"/>
                                        </p:tgtEl>
                                        <p:attrNameLst>
                                          <p:attrName>ppt_y</p:attrName>
                                        </p:attrNameLst>
                                      </p:cBhvr>
                                      <p:tavLst>
                                        <p:tav tm="0" fmla="#ppt_y-sin(pi*$)/81">
                                          <p:val>
                                            <p:fltVal val="0"/>
                                          </p:val>
                                        </p:tav>
                                        <p:tav tm="100000">
                                          <p:val>
                                            <p:fltVal val="1"/>
                                          </p:val>
                                        </p:tav>
                                      </p:tavLst>
                                    </p:anim>
                                    <p:animScale>
                                      <p:cBhvr>
                                        <p:cTn id="18" dur="26">
                                          <p:stCondLst>
                                            <p:cond delay="650"/>
                                          </p:stCondLst>
                                        </p:cTn>
                                        <p:tgtEl>
                                          <p:spTgt spid="49"/>
                                        </p:tgtEl>
                                      </p:cBhvr>
                                      <p:to x="100000" y="60000"/>
                                    </p:animScale>
                                    <p:animScale>
                                      <p:cBhvr>
                                        <p:cTn id="19" dur="166" decel="50000">
                                          <p:stCondLst>
                                            <p:cond delay="676"/>
                                          </p:stCondLst>
                                        </p:cTn>
                                        <p:tgtEl>
                                          <p:spTgt spid="49"/>
                                        </p:tgtEl>
                                      </p:cBhvr>
                                      <p:to x="100000" y="100000"/>
                                    </p:animScale>
                                    <p:animScale>
                                      <p:cBhvr>
                                        <p:cTn id="20" dur="26">
                                          <p:stCondLst>
                                            <p:cond delay="1312"/>
                                          </p:stCondLst>
                                        </p:cTn>
                                        <p:tgtEl>
                                          <p:spTgt spid="49"/>
                                        </p:tgtEl>
                                      </p:cBhvr>
                                      <p:to x="100000" y="80000"/>
                                    </p:animScale>
                                    <p:animScale>
                                      <p:cBhvr>
                                        <p:cTn id="21" dur="166" decel="50000">
                                          <p:stCondLst>
                                            <p:cond delay="1338"/>
                                          </p:stCondLst>
                                        </p:cTn>
                                        <p:tgtEl>
                                          <p:spTgt spid="49"/>
                                        </p:tgtEl>
                                      </p:cBhvr>
                                      <p:to x="100000" y="100000"/>
                                    </p:animScale>
                                    <p:animScale>
                                      <p:cBhvr>
                                        <p:cTn id="22" dur="26">
                                          <p:stCondLst>
                                            <p:cond delay="1642"/>
                                          </p:stCondLst>
                                        </p:cTn>
                                        <p:tgtEl>
                                          <p:spTgt spid="49"/>
                                        </p:tgtEl>
                                      </p:cBhvr>
                                      <p:to x="100000" y="90000"/>
                                    </p:animScale>
                                    <p:animScale>
                                      <p:cBhvr>
                                        <p:cTn id="23" dur="166" decel="50000">
                                          <p:stCondLst>
                                            <p:cond delay="1668"/>
                                          </p:stCondLst>
                                        </p:cTn>
                                        <p:tgtEl>
                                          <p:spTgt spid="49"/>
                                        </p:tgtEl>
                                      </p:cBhvr>
                                      <p:to x="100000" y="100000"/>
                                    </p:animScale>
                                    <p:animScale>
                                      <p:cBhvr>
                                        <p:cTn id="24" dur="26">
                                          <p:stCondLst>
                                            <p:cond delay="1808"/>
                                          </p:stCondLst>
                                        </p:cTn>
                                        <p:tgtEl>
                                          <p:spTgt spid="49"/>
                                        </p:tgtEl>
                                      </p:cBhvr>
                                      <p:to x="100000" y="95000"/>
                                    </p:animScale>
                                    <p:animScale>
                                      <p:cBhvr>
                                        <p:cTn id="25" dur="166" decel="50000">
                                          <p:stCondLst>
                                            <p:cond delay="1834"/>
                                          </p:stCondLst>
                                        </p:cTn>
                                        <p:tgtEl>
                                          <p:spTgt spid="49"/>
                                        </p:tgtEl>
                                      </p:cBhvr>
                                      <p:to x="100000" y="100000"/>
                                    </p:animScale>
                                  </p:childTnLst>
                                </p:cTn>
                              </p:par>
                              <p:par>
                                <p:cTn id="26" presetID="34" presetClass="entr" presetSubtype="0" fill="hold" grpId="0" nodeType="withEffect">
                                  <p:stCondLst>
                                    <p:cond delay="2000"/>
                                  </p:stCondLst>
                                  <p:childTnLst>
                                    <p:set>
                                      <p:cBhvr>
                                        <p:cTn id="27" dur="1" fill="hold">
                                          <p:stCondLst>
                                            <p:cond delay="0"/>
                                          </p:stCondLst>
                                        </p:cTn>
                                        <p:tgtEl>
                                          <p:spTgt spid="31"/>
                                        </p:tgtEl>
                                        <p:attrNameLst>
                                          <p:attrName>style.visibility</p:attrName>
                                        </p:attrNameLst>
                                      </p:cBhvr>
                                      <p:to>
                                        <p:strVal val="visible"/>
                                      </p:to>
                                    </p:set>
                                    <p:anim from="(-#ppt_w/2)" to="(#ppt_x)" calcmode="lin" valueType="num">
                                      <p:cBhvr>
                                        <p:cTn id="28" dur="600" fill="hold">
                                          <p:stCondLst>
                                            <p:cond delay="0"/>
                                          </p:stCondLst>
                                        </p:cTn>
                                        <p:tgtEl>
                                          <p:spTgt spid="31"/>
                                        </p:tgtEl>
                                        <p:attrNameLst>
                                          <p:attrName>ppt_x</p:attrName>
                                        </p:attrNameLst>
                                      </p:cBhvr>
                                    </p:anim>
                                    <p:anim from="0" to="-1.0" calcmode="lin" valueType="num">
                                      <p:cBhvr>
                                        <p:cTn id="29" dur="200" decel="50000" autoRev="1" fill="hold">
                                          <p:stCondLst>
                                            <p:cond delay="600"/>
                                          </p:stCondLst>
                                        </p:cTn>
                                        <p:tgtEl>
                                          <p:spTgt spid="31"/>
                                        </p:tgtEl>
                                        <p:attrNameLst>
                                          <p:attrName>xshear</p:attrName>
                                        </p:attrNameLst>
                                      </p:cBhvr>
                                    </p:anim>
                                    <p:animScale>
                                      <p:cBhvr>
                                        <p:cTn id="30" dur="200" decel="100000" autoRev="1" fill="hold">
                                          <p:stCondLst>
                                            <p:cond delay="600"/>
                                          </p:stCondLst>
                                        </p:cTn>
                                        <p:tgtEl>
                                          <p:spTgt spid="31"/>
                                        </p:tgtEl>
                                      </p:cBhvr>
                                      <p:from x="100000" y="100000"/>
                                      <p:to x="80000" y="100000"/>
                                    </p:animScale>
                                    <p:anim by="(#ppt_h/3+#ppt_w*0.1)" calcmode="lin" valueType="num">
                                      <p:cBhvr additive="sum">
                                        <p:cTn id="31" dur="200" decel="100000" autoRev="1" fill="hold">
                                          <p:stCondLst>
                                            <p:cond delay="600"/>
                                          </p:stCondLst>
                                        </p:cTn>
                                        <p:tgtEl>
                                          <p:spTgt spid="31"/>
                                        </p:tgtEl>
                                        <p:attrNameLst>
                                          <p:attrName>ppt_x</p:attrName>
                                        </p:attrNameLst>
                                      </p:cBhvr>
                                    </p:anim>
                                  </p:childTnLst>
                                </p:cTn>
                              </p:par>
                              <p:par>
                                <p:cTn id="32" presetID="37" presetClass="entr" presetSubtype="0" fill="hold" grpId="0" nodeType="withEffect">
                                  <p:stCondLst>
                                    <p:cond delay="2000"/>
                                  </p:stCondLst>
                                  <p:childTnLst>
                                    <p:set>
                                      <p:cBhvr>
                                        <p:cTn id="33" dur="1" fill="hold">
                                          <p:stCondLst>
                                            <p:cond delay="0"/>
                                          </p:stCondLst>
                                        </p:cTn>
                                        <p:tgtEl>
                                          <p:spTgt spid="32"/>
                                        </p:tgtEl>
                                        <p:attrNameLst>
                                          <p:attrName>style.visibility</p:attrName>
                                        </p:attrNameLst>
                                      </p:cBhvr>
                                      <p:to>
                                        <p:strVal val="visible"/>
                                      </p:to>
                                    </p:set>
                                    <p:animEffect transition="in" filter="fade">
                                      <p:cBhvr>
                                        <p:cTn id="34" dur="1000"/>
                                        <p:tgtEl>
                                          <p:spTgt spid="32"/>
                                        </p:tgtEl>
                                      </p:cBhvr>
                                    </p:animEffect>
                                    <p:anim calcmode="lin" valueType="num">
                                      <p:cBhvr>
                                        <p:cTn id="35" dur="1000" fill="hold"/>
                                        <p:tgtEl>
                                          <p:spTgt spid="32"/>
                                        </p:tgtEl>
                                        <p:attrNameLst>
                                          <p:attrName>ppt_x</p:attrName>
                                        </p:attrNameLst>
                                      </p:cBhvr>
                                      <p:tavLst>
                                        <p:tav tm="0">
                                          <p:val>
                                            <p:strVal val="#ppt_x"/>
                                          </p:val>
                                        </p:tav>
                                        <p:tav tm="100000">
                                          <p:val>
                                            <p:strVal val="#ppt_x"/>
                                          </p:val>
                                        </p:tav>
                                      </p:tavLst>
                                    </p:anim>
                                    <p:anim calcmode="lin" valueType="num">
                                      <p:cBhvr>
                                        <p:cTn id="36" dur="900" decel="100000" fill="hold"/>
                                        <p:tgtEl>
                                          <p:spTgt spid="32"/>
                                        </p:tgtEl>
                                        <p:attrNameLst>
                                          <p:attrName>ppt_y</p:attrName>
                                        </p:attrNameLst>
                                      </p:cBhvr>
                                      <p:tavLst>
                                        <p:tav tm="0">
                                          <p:val>
                                            <p:strVal val="#ppt_y+1"/>
                                          </p:val>
                                        </p:tav>
                                        <p:tav tm="100000">
                                          <p:val>
                                            <p:strVal val="#ppt_y-.03"/>
                                          </p:val>
                                        </p:tav>
                                      </p:tavLst>
                                    </p:anim>
                                    <p:anim calcmode="lin" valueType="num">
                                      <p:cBhvr>
                                        <p:cTn id="37" dur="100" accel="100000" fill="hold">
                                          <p:stCondLst>
                                            <p:cond delay="900"/>
                                          </p:stCondLst>
                                        </p:cTn>
                                        <p:tgtEl>
                                          <p:spTgt spid="32"/>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2" grpId="0" animBg="1"/>
      <p:bldP spid="49" grpId="0" animBg="1"/>
    </p:bld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Action Button: Home 21">
            <a:hlinkClick r:id="" action="ppaction://hlinkshowjump?jump=firstslide" highlightClick="1"/>
          </p:cNvPr>
          <p:cNvSpPr/>
          <p:nvPr/>
        </p:nvSpPr>
        <p:spPr>
          <a:xfrm>
            <a:off x="8547717" y="6400800"/>
            <a:ext cx="574675" cy="457200"/>
          </a:xfrm>
          <a:prstGeom prst="actionButtonHome">
            <a:avLst/>
          </a:prstGeom>
          <a:gradFill flip="none" rotWithShape="1">
            <a:gsLst>
              <a:gs pos="0">
                <a:srgbClr val="FFEFD1"/>
              </a:gs>
              <a:gs pos="64999">
                <a:srgbClr val="F0EBD5"/>
              </a:gs>
              <a:gs pos="100000">
                <a:srgbClr val="D1C39F"/>
              </a:gs>
            </a:gsLst>
            <a:lin ang="5400000" scaled="1"/>
            <a:tileRect/>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23" name="Action Button: Beginning 22">
            <a:hlinkClick r:id="rId3" action="ppaction://hlinksldjump" highlightClick="1"/>
          </p:cNvPr>
          <p:cNvSpPr/>
          <p:nvPr/>
        </p:nvSpPr>
        <p:spPr>
          <a:xfrm>
            <a:off x="8080992" y="6400800"/>
            <a:ext cx="457200" cy="457200"/>
          </a:xfrm>
          <a:prstGeom prst="actionButtonBeginning">
            <a:avLst/>
          </a:prstGeom>
          <a:gradFill>
            <a:gsLst>
              <a:gs pos="0">
                <a:srgbClr val="FFEFD1"/>
              </a:gs>
              <a:gs pos="64999">
                <a:srgbClr val="F0EBD5"/>
              </a:gs>
              <a:gs pos="100000">
                <a:srgbClr val="D1C39F"/>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pic>
        <p:nvPicPr>
          <p:cNvPr id="26" name="Picture 29" descr="black.jpg"/>
          <p:cNvPicPr>
            <a:picLocks noChangeAspect="1"/>
          </p:cNvPicPr>
          <p:nvPr/>
        </p:nvPicPr>
        <p:blipFill>
          <a:blip r:embed="rId4" cstate="print"/>
          <a:srcRect t="16667" r="11111" b="16667"/>
          <a:stretch>
            <a:fillRect/>
          </a:stretch>
        </p:blipFill>
        <p:spPr bwMode="auto">
          <a:xfrm>
            <a:off x="1752600" y="1905000"/>
            <a:ext cx="1828800" cy="914400"/>
          </a:xfrm>
          <a:prstGeom prst="rect">
            <a:avLst/>
          </a:prstGeom>
          <a:noFill/>
          <a:ln w="9525">
            <a:noFill/>
            <a:miter lim="800000"/>
            <a:headEnd/>
            <a:tailEnd/>
          </a:ln>
        </p:spPr>
      </p:pic>
      <p:sp>
        <p:nvSpPr>
          <p:cNvPr id="77826" name="TextBox 17"/>
          <p:cNvSpPr txBox="1">
            <a:spLocks noChangeArrowheads="1"/>
          </p:cNvSpPr>
          <p:nvPr/>
        </p:nvSpPr>
        <p:spPr bwMode="auto">
          <a:xfrm>
            <a:off x="1676400" y="904875"/>
            <a:ext cx="6705600" cy="919401"/>
          </a:xfrm>
          <a:prstGeom prst="wedgeRoundRectCallout">
            <a:avLst>
              <a:gd name="adj1" fmla="val -25651"/>
              <a:gd name="adj2" fmla="val 77782"/>
              <a:gd name="adj3" fmla="val 16667"/>
            </a:avLst>
          </a:prstGeom>
          <a:solidFill>
            <a:schemeClr val="accent5">
              <a:lumMod val="75000"/>
            </a:schemeClr>
          </a:solidFill>
          <a:ln w="9525">
            <a:noFill/>
            <a:miter lim="800000"/>
            <a:headEnd/>
            <a:tailEnd/>
          </a:ln>
        </p:spPr>
        <p:txBody>
          <a:bodyPr wrap="square">
            <a:spAutoFit/>
          </a:bodyPr>
          <a:lstStyle/>
          <a:p>
            <a:r>
              <a:rPr lang="en-US" sz="1600" dirty="0" smtClean="0">
                <a:solidFill>
                  <a:schemeClr val="bg1"/>
                </a:solidFill>
                <a:latin typeface="Trebuchet MS" pitchFamily="34" charset="0"/>
              </a:rPr>
              <a:t>Here are graphs of daily rainfall for four 20-day periods (they are also on one of the signs next to the computer).  Touch the buttons below to look at the salinity data graphs of those same 20-day time periods.</a:t>
            </a:r>
            <a:endParaRPr lang="en-US" sz="1600" dirty="0">
              <a:solidFill>
                <a:schemeClr val="bg1"/>
              </a:solidFill>
              <a:latin typeface="Trebuchet MS" pitchFamily="34" charset="0"/>
            </a:endParaRPr>
          </a:p>
        </p:txBody>
      </p:sp>
      <p:sp>
        <p:nvSpPr>
          <p:cNvPr id="28" name="Action Button: Custom 27">
            <a:hlinkClick r:id="rId5" highlightClick="1"/>
          </p:cNvPr>
          <p:cNvSpPr/>
          <p:nvPr/>
        </p:nvSpPr>
        <p:spPr>
          <a:xfrm>
            <a:off x="1828800" y="3124200"/>
            <a:ext cx="1737360" cy="640080"/>
          </a:xfrm>
          <a:prstGeom prst="actionButtonBlank">
            <a:avLst/>
          </a:prstGeom>
          <a:solidFill>
            <a:srgbClr val="C00000"/>
          </a:solidFill>
          <a:ln>
            <a:no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solidFill>
                  <a:schemeClr val="bg1"/>
                </a:solidFill>
                <a:latin typeface="Trebuchet MS" pitchFamily="34" charset="0"/>
              </a:rPr>
              <a:t>Nov 25, 2007 to Dec 11, 2007</a:t>
            </a:r>
            <a:endParaRPr lang="en-US" sz="1600" dirty="0">
              <a:latin typeface="Trebuchet MS" pitchFamily="34" charset="0"/>
            </a:endParaRPr>
          </a:p>
        </p:txBody>
      </p:sp>
      <p:sp>
        <p:nvSpPr>
          <p:cNvPr id="32" name="Action Button: Custom 31">
            <a:hlinkClick r:id="rId6" highlightClick="1"/>
          </p:cNvPr>
          <p:cNvSpPr/>
          <p:nvPr/>
        </p:nvSpPr>
        <p:spPr>
          <a:xfrm>
            <a:off x="1828800" y="3855720"/>
            <a:ext cx="1737360" cy="640080"/>
          </a:xfrm>
          <a:prstGeom prst="actionButtonBlank">
            <a:avLst/>
          </a:prstGeom>
          <a:solidFill>
            <a:srgbClr val="C00000"/>
          </a:solidFill>
          <a:ln>
            <a:no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solidFill>
                  <a:schemeClr val="bg1"/>
                </a:solidFill>
                <a:latin typeface="Trebuchet MS" pitchFamily="34" charset="0"/>
              </a:rPr>
              <a:t>Feb 1, 2008 to Feb 20, 2008 </a:t>
            </a:r>
            <a:endParaRPr lang="en-US" sz="1600" dirty="0">
              <a:latin typeface="Trebuchet MS" pitchFamily="34" charset="0"/>
            </a:endParaRPr>
          </a:p>
        </p:txBody>
      </p:sp>
      <p:sp>
        <p:nvSpPr>
          <p:cNvPr id="33" name="Action Button: Custom 32">
            <a:hlinkClick r:id="rId7" highlightClick="1"/>
          </p:cNvPr>
          <p:cNvSpPr/>
          <p:nvPr/>
        </p:nvSpPr>
        <p:spPr>
          <a:xfrm>
            <a:off x="1828800" y="4572000"/>
            <a:ext cx="1737360" cy="640080"/>
          </a:xfrm>
          <a:prstGeom prst="actionButtonBlank">
            <a:avLst/>
          </a:prstGeom>
          <a:solidFill>
            <a:srgbClr val="C00000"/>
          </a:solidFill>
          <a:ln>
            <a:no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solidFill>
                  <a:schemeClr val="bg1"/>
                </a:solidFill>
                <a:latin typeface="Trebuchet MS" pitchFamily="34" charset="0"/>
              </a:rPr>
              <a:t>May 19, 2008 to June 7, 2008</a:t>
            </a:r>
            <a:endParaRPr lang="en-US" sz="1600" dirty="0">
              <a:latin typeface="Trebuchet MS" pitchFamily="34" charset="0"/>
            </a:endParaRPr>
          </a:p>
        </p:txBody>
      </p:sp>
      <p:sp>
        <p:nvSpPr>
          <p:cNvPr id="34" name="Action Button: Custom 33">
            <a:hlinkClick r:id="rId8" highlightClick="1"/>
          </p:cNvPr>
          <p:cNvSpPr/>
          <p:nvPr/>
        </p:nvSpPr>
        <p:spPr>
          <a:xfrm>
            <a:off x="1828800" y="5303520"/>
            <a:ext cx="1737360" cy="640080"/>
          </a:xfrm>
          <a:prstGeom prst="actionButtonBlank">
            <a:avLst/>
          </a:prstGeom>
          <a:solidFill>
            <a:srgbClr val="C00000"/>
          </a:solidFill>
          <a:ln>
            <a:no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solidFill>
                  <a:schemeClr val="bg1"/>
                </a:solidFill>
                <a:latin typeface="Trebuchet MS" pitchFamily="34" charset="0"/>
              </a:rPr>
              <a:t>Aug 11, 2008 to Aug 30, 2008</a:t>
            </a:r>
            <a:endParaRPr lang="en-US" sz="1600" dirty="0">
              <a:latin typeface="Trebuchet MS" pitchFamily="34" charset="0"/>
            </a:endParaRPr>
          </a:p>
        </p:txBody>
      </p:sp>
      <p:pic>
        <p:nvPicPr>
          <p:cNvPr id="1027" name="Picture 3"/>
          <p:cNvPicPr>
            <a:picLocks noChangeAspect="1" noChangeArrowheads="1"/>
          </p:cNvPicPr>
          <p:nvPr/>
        </p:nvPicPr>
        <p:blipFill>
          <a:blip r:embed="rId9" cstate="print"/>
          <a:srcRect l="677" t="1323" r="6371" b="4589"/>
          <a:stretch>
            <a:fillRect/>
          </a:stretch>
        </p:blipFill>
        <p:spPr bwMode="auto">
          <a:xfrm>
            <a:off x="3733800" y="2841428"/>
            <a:ext cx="2549857" cy="1585415"/>
          </a:xfrm>
          <a:prstGeom prst="rect">
            <a:avLst/>
          </a:prstGeom>
          <a:ln>
            <a:noFill/>
          </a:ln>
          <a:effectLst>
            <a:outerShdw blurRad="190500" algn="tl" rotWithShape="0">
              <a:srgbClr val="000000">
                <a:alpha val="70000"/>
              </a:srgbClr>
            </a:outerShdw>
          </a:effectLst>
        </p:spPr>
      </p:pic>
      <p:pic>
        <p:nvPicPr>
          <p:cNvPr id="1028" name="Picture 4"/>
          <p:cNvPicPr>
            <a:picLocks noChangeAspect="1" noChangeArrowheads="1"/>
          </p:cNvPicPr>
          <p:nvPr/>
        </p:nvPicPr>
        <p:blipFill>
          <a:blip r:embed="rId10" cstate="print"/>
          <a:srcRect l="949" t="1228" r="6804" b="6936"/>
          <a:stretch>
            <a:fillRect/>
          </a:stretch>
        </p:blipFill>
        <p:spPr bwMode="auto">
          <a:xfrm>
            <a:off x="3733800" y="4670228"/>
            <a:ext cx="2530522" cy="1528549"/>
          </a:xfrm>
          <a:prstGeom prst="rect">
            <a:avLst/>
          </a:prstGeom>
          <a:ln>
            <a:noFill/>
          </a:ln>
          <a:effectLst>
            <a:outerShdw blurRad="190500" algn="tl" rotWithShape="0">
              <a:srgbClr val="000000">
                <a:alpha val="70000"/>
              </a:srgbClr>
            </a:outerShdw>
          </a:effectLst>
        </p:spPr>
      </p:pic>
      <p:pic>
        <p:nvPicPr>
          <p:cNvPr id="1029" name="Picture 5"/>
          <p:cNvPicPr>
            <a:picLocks noChangeAspect="1" noChangeArrowheads="1"/>
          </p:cNvPicPr>
          <p:nvPr/>
        </p:nvPicPr>
        <p:blipFill>
          <a:blip r:embed="rId11" cstate="print"/>
          <a:srcRect l="745" t="1120" r="6301" b="5961"/>
          <a:stretch>
            <a:fillRect/>
          </a:stretch>
        </p:blipFill>
        <p:spPr bwMode="auto">
          <a:xfrm>
            <a:off x="6441688" y="4670228"/>
            <a:ext cx="2549912" cy="1542197"/>
          </a:xfrm>
          <a:prstGeom prst="rect">
            <a:avLst/>
          </a:prstGeom>
          <a:ln>
            <a:noFill/>
          </a:ln>
          <a:effectLst>
            <a:outerShdw blurRad="190500" algn="tl" rotWithShape="0">
              <a:srgbClr val="000000">
                <a:alpha val="70000"/>
              </a:srgbClr>
            </a:outerShdw>
          </a:effectLst>
        </p:spPr>
      </p:pic>
      <p:grpSp>
        <p:nvGrpSpPr>
          <p:cNvPr id="36" name="Group 35"/>
          <p:cNvGrpSpPr/>
          <p:nvPr/>
        </p:nvGrpSpPr>
        <p:grpSpPr>
          <a:xfrm>
            <a:off x="6437970" y="2841428"/>
            <a:ext cx="2528609" cy="1605776"/>
            <a:chOff x="6110868" y="2081561"/>
            <a:chExt cx="2528609" cy="1605776"/>
          </a:xfrm>
        </p:grpSpPr>
        <p:pic>
          <p:nvPicPr>
            <p:cNvPr id="1026" name="Picture 2"/>
            <p:cNvPicPr>
              <a:picLocks noChangeAspect="1" noChangeArrowheads="1"/>
            </p:cNvPicPr>
            <p:nvPr/>
          </p:nvPicPr>
          <p:blipFill>
            <a:blip r:embed="rId12" cstate="print"/>
            <a:srcRect l="542" t="1459" r="7281" b="1596"/>
            <a:stretch>
              <a:fillRect/>
            </a:stretch>
          </p:blipFill>
          <p:spPr bwMode="auto">
            <a:xfrm>
              <a:off x="6110868" y="2081561"/>
              <a:ext cx="2528609" cy="1605776"/>
            </a:xfrm>
            <a:prstGeom prst="rect">
              <a:avLst/>
            </a:prstGeom>
            <a:ln>
              <a:noFill/>
            </a:ln>
            <a:effectLst>
              <a:outerShdw blurRad="190500" algn="tl" rotWithShape="0">
                <a:srgbClr val="000000">
                  <a:alpha val="70000"/>
                </a:srgbClr>
              </a:outerShdw>
            </a:effectLst>
          </p:spPr>
        </p:pic>
        <p:sp>
          <p:nvSpPr>
            <p:cNvPr id="35" name="Rectangle 34"/>
            <p:cNvSpPr/>
            <p:nvPr/>
          </p:nvSpPr>
          <p:spPr>
            <a:xfrm>
              <a:off x="6454698" y="3330497"/>
              <a:ext cx="2170770" cy="12266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Trebuchet MS" pitchFamily="34" charset="0"/>
              </a:endParaRPr>
            </a:p>
          </p:txBody>
        </p:sp>
      </p:grpSp>
      <p:sp>
        <p:nvSpPr>
          <p:cNvPr id="37" name="Rounded Rectangle 36"/>
          <p:cNvSpPr/>
          <p:nvPr/>
        </p:nvSpPr>
        <p:spPr>
          <a:xfrm>
            <a:off x="4267200" y="1905000"/>
            <a:ext cx="4724400" cy="762000"/>
          </a:xfrm>
          <a:prstGeom prst="roundRect">
            <a:avLst/>
          </a:prstGeom>
          <a:solidFill>
            <a:srgbClr val="70AC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600" dirty="0" smtClean="0">
                <a:latin typeface="Trebuchet MS" pitchFamily="34" charset="0"/>
              </a:rPr>
              <a:t>Your task: Compare the rainfall graphs here and the salinity graphs on the web site to match up the correct dates with each rainfall graph.</a:t>
            </a:r>
            <a:endParaRPr lang="en-US" sz="1600" dirty="0">
              <a:latin typeface="Trebuchet MS" pitchFamily="34" charset="0"/>
            </a:endParaRPr>
          </a:p>
        </p:txBody>
      </p:sp>
      <p:sp>
        <p:nvSpPr>
          <p:cNvPr id="30" name="Rounded Rectangle 29"/>
          <p:cNvSpPr/>
          <p:nvPr/>
        </p:nvSpPr>
        <p:spPr>
          <a:xfrm>
            <a:off x="3776004" y="4145036"/>
            <a:ext cx="914400" cy="22860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latin typeface="Trebuchet MS" pitchFamily="34" charset="0"/>
              </a:rPr>
              <a:t>Graph 1</a:t>
            </a:r>
            <a:endParaRPr lang="en-US" sz="1400" dirty="0">
              <a:latin typeface="Trebuchet MS" pitchFamily="34" charset="0"/>
            </a:endParaRPr>
          </a:p>
        </p:txBody>
      </p:sp>
      <p:sp>
        <p:nvSpPr>
          <p:cNvPr id="38" name="Rounded Rectangle 37"/>
          <p:cNvSpPr/>
          <p:nvPr/>
        </p:nvSpPr>
        <p:spPr>
          <a:xfrm>
            <a:off x="6477000" y="4130968"/>
            <a:ext cx="914400" cy="22860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latin typeface="Trebuchet MS" pitchFamily="34" charset="0"/>
              </a:rPr>
              <a:t>Graph 2</a:t>
            </a:r>
            <a:endParaRPr lang="en-US" sz="1400" dirty="0">
              <a:latin typeface="Trebuchet MS" pitchFamily="34" charset="0"/>
            </a:endParaRPr>
          </a:p>
        </p:txBody>
      </p:sp>
      <p:sp>
        <p:nvSpPr>
          <p:cNvPr id="39" name="Rounded Rectangle 38"/>
          <p:cNvSpPr/>
          <p:nvPr/>
        </p:nvSpPr>
        <p:spPr>
          <a:xfrm>
            <a:off x="3761936" y="5945700"/>
            <a:ext cx="914400" cy="22860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latin typeface="Trebuchet MS" pitchFamily="34" charset="0"/>
              </a:rPr>
              <a:t>Graph 3</a:t>
            </a:r>
            <a:endParaRPr lang="en-US" sz="1400" dirty="0">
              <a:latin typeface="Trebuchet MS" pitchFamily="34" charset="0"/>
            </a:endParaRPr>
          </a:p>
        </p:txBody>
      </p:sp>
      <p:sp>
        <p:nvSpPr>
          <p:cNvPr id="40" name="Rounded Rectangle 39"/>
          <p:cNvSpPr/>
          <p:nvPr/>
        </p:nvSpPr>
        <p:spPr>
          <a:xfrm>
            <a:off x="6496928" y="5937492"/>
            <a:ext cx="914400" cy="22860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latin typeface="Trebuchet MS" pitchFamily="34" charset="0"/>
              </a:rPr>
              <a:t>Graph 4</a:t>
            </a:r>
            <a:endParaRPr lang="en-US" sz="1400" dirty="0">
              <a:latin typeface="Trebuchet MS" pitchFamily="34" charset="0"/>
            </a:endParaRPr>
          </a:p>
        </p:txBody>
      </p:sp>
      <p:sp>
        <p:nvSpPr>
          <p:cNvPr id="41" name="Action Button: Custom 40">
            <a:hlinkClick r:id="rId13" action="ppaction://hlinksldjump" highlightClick="1"/>
          </p:cNvPr>
          <p:cNvSpPr/>
          <p:nvPr/>
        </p:nvSpPr>
        <p:spPr>
          <a:xfrm>
            <a:off x="4191000" y="6324600"/>
            <a:ext cx="3810000" cy="533400"/>
          </a:xfrm>
          <a:prstGeom prst="actionButtonBlank">
            <a:avLst/>
          </a:prstGeom>
          <a:solidFill>
            <a:srgbClr val="C00000"/>
          </a:solidFill>
          <a:ln>
            <a:no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latin typeface="Trebuchet MS" pitchFamily="34" charset="0"/>
              </a:rPr>
              <a:t>Think you figured it out? </a:t>
            </a:r>
          </a:p>
          <a:p>
            <a:pPr algn="ctr"/>
            <a:r>
              <a:rPr lang="en-US" sz="1600" dirty="0" smtClean="0">
                <a:latin typeface="Trebuchet MS" pitchFamily="34" charset="0"/>
              </a:rPr>
              <a:t>Touch here to check your answers!</a:t>
            </a:r>
            <a:endParaRPr lang="en-US" sz="1600" dirty="0">
              <a:latin typeface="Trebuchet MS" pitchFamily="34" charset="0"/>
            </a:endParaRPr>
          </a:p>
        </p:txBody>
      </p:sp>
      <p:sp>
        <p:nvSpPr>
          <p:cNvPr id="48" name="Rectangle 47"/>
          <p:cNvSpPr/>
          <p:nvPr/>
        </p:nvSpPr>
        <p:spPr>
          <a:xfrm>
            <a:off x="0" y="0"/>
            <a:ext cx="9144000" cy="838200"/>
          </a:xfrm>
          <a:prstGeom prst="rect">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r>
              <a:rPr lang="en-US" sz="4400" dirty="0" smtClean="0">
                <a:latin typeface="Trebuchet MS" pitchFamily="34" charset="0"/>
              </a:rPr>
              <a:t>LOBO Data Match-up</a:t>
            </a:r>
            <a:endParaRPr lang="en-US" sz="4400" dirty="0">
              <a:latin typeface="Trebuchet MS" pitchFamily="34" charset="0"/>
            </a:endParaRPr>
          </a:p>
        </p:txBody>
      </p:sp>
      <p:sp>
        <p:nvSpPr>
          <p:cNvPr id="49" name="Flowchart: Delay 48"/>
          <p:cNvSpPr/>
          <p:nvPr/>
        </p:nvSpPr>
        <p:spPr>
          <a:xfrm>
            <a:off x="0" y="0"/>
            <a:ext cx="1752600" cy="6858000"/>
          </a:xfrm>
          <a:prstGeom prst="flowChartDelay">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50" name="TextBox 49">
            <a:hlinkClick r:id="rId14" action="ppaction://hlinksldjump"/>
          </p:cNvPr>
          <p:cNvSpPr txBox="1"/>
          <p:nvPr/>
        </p:nvSpPr>
        <p:spPr>
          <a:xfrm>
            <a:off x="0" y="609600"/>
            <a:ext cx="1371600" cy="8382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Build </a:t>
            </a:r>
            <a:r>
              <a:rPr lang="en-US" sz="1600" dirty="0" smtClean="0">
                <a:solidFill>
                  <a:schemeClr val="accent1">
                    <a:lumMod val="75000"/>
                  </a:schemeClr>
                </a:solidFill>
                <a:latin typeface="Trebuchet MS" pitchFamily="34" charset="0"/>
                <a:cs typeface="+mn-cs"/>
              </a:rPr>
              <a:t>A </a:t>
            </a:r>
            <a:r>
              <a:rPr lang="en-US" sz="1600" dirty="0">
                <a:solidFill>
                  <a:schemeClr val="accent1">
                    <a:lumMod val="75000"/>
                  </a:schemeClr>
                </a:solidFill>
                <a:latin typeface="Trebuchet MS" pitchFamily="34" charset="0"/>
                <a:cs typeface="+mn-cs"/>
              </a:rPr>
              <a:t>G</a:t>
            </a:r>
            <a:r>
              <a:rPr lang="en-US" sz="1600" dirty="0" smtClean="0">
                <a:solidFill>
                  <a:schemeClr val="accent1">
                    <a:lumMod val="75000"/>
                  </a:schemeClr>
                </a:solidFill>
                <a:latin typeface="Trebuchet MS" pitchFamily="34" charset="0"/>
                <a:cs typeface="+mn-cs"/>
              </a:rPr>
              <a:t>raph </a:t>
            </a:r>
            <a:endParaRPr lang="en-US" sz="1600" dirty="0">
              <a:solidFill>
                <a:schemeClr val="accent1">
                  <a:lumMod val="75000"/>
                </a:schemeClr>
              </a:solidFill>
              <a:latin typeface="Trebuchet MS" pitchFamily="34" charset="0"/>
              <a:cs typeface="+mn-cs"/>
            </a:endParaRP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1)</a:t>
            </a:r>
            <a:endParaRPr lang="en-US" sz="1600" dirty="0">
              <a:solidFill>
                <a:schemeClr val="accent1">
                  <a:lumMod val="75000"/>
                </a:schemeClr>
              </a:solidFill>
              <a:latin typeface="Trebuchet MS" pitchFamily="34" charset="0"/>
              <a:cs typeface="+mn-cs"/>
            </a:endParaRPr>
          </a:p>
        </p:txBody>
      </p:sp>
      <p:sp>
        <p:nvSpPr>
          <p:cNvPr id="51" name="TextBox 50">
            <a:hlinkClick r:id="rId15" action="ppaction://hlinksldjump"/>
          </p:cNvPr>
          <p:cNvSpPr txBox="1"/>
          <p:nvPr/>
        </p:nvSpPr>
        <p:spPr>
          <a:xfrm>
            <a:off x="0" y="2743200"/>
            <a:ext cx="1554480" cy="10668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Read LOBO Graphs </a:t>
            </a:r>
            <a:r>
              <a:rPr lang="en-US" sz="1600" dirty="0" smtClean="0">
                <a:solidFill>
                  <a:schemeClr val="accent1">
                    <a:lumMod val="75000"/>
                  </a:schemeClr>
                </a:solidFill>
                <a:latin typeface="Trebuchet MS" pitchFamily="34" charset="0"/>
                <a:cs typeface="+mn-cs"/>
              </a:rPr>
              <a:t>   (Level 3)</a:t>
            </a:r>
            <a:endParaRPr lang="en-US" sz="1600" dirty="0">
              <a:solidFill>
                <a:schemeClr val="accent1">
                  <a:lumMod val="75000"/>
                </a:schemeClr>
              </a:solidFill>
              <a:latin typeface="Trebuchet MS" pitchFamily="34" charset="0"/>
              <a:cs typeface="+mn-cs"/>
            </a:endParaRPr>
          </a:p>
        </p:txBody>
      </p:sp>
      <p:sp>
        <p:nvSpPr>
          <p:cNvPr id="52" name="TextBox 51">
            <a:hlinkClick r:id="rId3" action="ppaction://hlinksldjump"/>
          </p:cNvPr>
          <p:cNvSpPr txBox="1"/>
          <p:nvPr/>
        </p:nvSpPr>
        <p:spPr>
          <a:xfrm>
            <a:off x="0" y="3953470"/>
            <a:ext cx="1447800" cy="999530"/>
          </a:xfrm>
          <a:prstGeom prst="roundRect">
            <a:avLst/>
          </a:prstGeom>
          <a:solidFill>
            <a:schemeClr val="accent5">
              <a:lumMod val="40000"/>
              <a:lumOff val="60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LOBO Data Match-up</a:t>
            </a:r>
            <a:endParaRPr lang="en-US" sz="1600" dirty="0">
              <a:solidFill>
                <a:schemeClr val="accent1">
                  <a:lumMod val="75000"/>
                </a:schemeClr>
              </a:solidFill>
              <a:latin typeface="Trebuchet MS" pitchFamily="34" charset="0"/>
              <a:cs typeface="+mn-cs"/>
            </a:endParaRP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4)</a:t>
            </a:r>
            <a:endParaRPr lang="en-US" sz="1600" dirty="0">
              <a:solidFill>
                <a:schemeClr val="accent1">
                  <a:lumMod val="75000"/>
                </a:schemeClr>
              </a:solidFill>
              <a:latin typeface="Trebuchet MS" pitchFamily="34" charset="0"/>
              <a:cs typeface="+mn-cs"/>
            </a:endParaRPr>
          </a:p>
        </p:txBody>
      </p:sp>
      <p:sp>
        <p:nvSpPr>
          <p:cNvPr id="53" name="TextBox 52">
            <a:hlinkClick r:id="rId16" action="ppaction://hlinksldjump"/>
          </p:cNvPr>
          <p:cNvSpPr txBox="1"/>
          <p:nvPr/>
        </p:nvSpPr>
        <p:spPr>
          <a:xfrm>
            <a:off x="0" y="5105400"/>
            <a:ext cx="1371600" cy="11430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Test Your LOBO Abilities</a:t>
            </a: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5)</a:t>
            </a:r>
            <a:endParaRPr lang="en-US" sz="1600" dirty="0">
              <a:solidFill>
                <a:schemeClr val="accent1">
                  <a:lumMod val="75000"/>
                </a:schemeClr>
              </a:solidFill>
              <a:latin typeface="Trebuchet MS" pitchFamily="34" charset="0"/>
              <a:cs typeface="+mn-cs"/>
            </a:endParaRPr>
          </a:p>
        </p:txBody>
      </p:sp>
      <p:sp>
        <p:nvSpPr>
          <p:cNvPr id="54" name="TextBox 53">
            <a:hlinkClick r:id="rId17" action="ppaction://hlinksldjump"/>
          </p:cNvPr>
          <p:cNvSpPr txBox="1"/>
          <p:nvPr/>
        </p:nvSpPr>
        <p:spPr>
          <a:xfrm>
            <a:off x="0" y="1600200"/>
            <a:ext cx="1447800" cy="9906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Interpret Graphs</a:t>
            </a: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2)</a:t>
            </a:r>
            <a:endParaRPr lang="en-US" sz="1600" dirty="0">
              <a:solidFill>
                <a:schemeClr val="accent1">
                  <a:lumMod val="75000"/>
                </a:schemeClr>
              </a:solidFill>
              <a:latin typeface="Trebuchet MS" pitchFamily="34" charset="0"/>
              <a:cs typeface="+mn-cs"/>
            </a:endParaRPr>
          </a:p>
        </p:txBody>
      </p:sp>
      <p:sp>
        <p:nvSpPr>
          <p:cNvPr id="55" name="TextBox 54">
            <a:hlinkClick r:id="rId18" action="ppaction://hlinksldjump"/>
          </p:cNvPr>
          <p:cNvSpPr txBox="1"/>
          <p:nvPr/>
        </p:nvSpPr>
        <p:spPr>
          <a:xfrm>
            <a:off x="0" y="6324600"/>
            <a:ext cx="914400" cy="5334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More info</a:t>
            </a:r>
            <a:endParaRPr lang="en-US" sz="1600" dirty="0">
              <a:solidFill>
                <a:schemeClr val="accent1">
                  <a:lumMod val="75000"/>
                </a:schemeClr>
              </a:solidFill>
              <a:latin typeface="Trebuchet MS" pitchFamily="34" charset="0"/>
              <a:cs typeface="+mn-cs"/>
            </a:endParaRPr>
          </a:p>
        </p:txBody>
      </p:sp>
      <p:sp>
        <p:nvSpPr>
          <p:cNvPr id="31" name="Rounded Rectangle 30">
            <a:hlinkClick r:id="rId19" action="ppaction://hlinksldjump" highlightClick="1"/>
          </p:cNvPr>
          <p:cNvSpPr/>
          <p:nvPr/>
        </p:nvSpPr>
        <p:spPr>
          <a:xfrm>
            <a:off x="1447800" y="6309360"/>
            <a:ext cx="1463040" cy="548640"/>
          </a:xfrm>
          <a:prstGeom prst="roundRect">
            <a:avLst/>
          </a:prstGeom>
          <a:solidFill>
            <a:srgbClr val="C00000"/>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latin typeface="Trebuchet MS" pitchFamily="34" charset="0"/>
              </a:rPr>
              <a:t>What is PSU?</a:t>
            </a:r>
            <a:endParaRPr lang="en-US" sz="1600" dirty="0">
              <a:latin typeface="Trebuchet MS" pitchFamily="34" charset="0"/>
            </a:endParaRPr>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4" presetClass="entr" presetSubtype="0" fill="hold" nodeType="withEffect">
                                  <p:stCondLst>
                                    <p:cond delay="0"/>
                                  </p:stCondLst>
                                  <p:childTnLst>
                                    <p:set>
                                      <p:cBhvr>
                                        <p:cTn id="6" dur="1" fill="hold">
                                          <p:stCondLst>
                                            <p:cond delay="0"/>
                                          </p:stCondLst>
                                        </p:cTn>
                                        <p:tgtEl>
                                          <p:spTgt spid="26"/>
                                        </p:tgtEl>
                                        <p:attrNameLst>
                                          <p:attrName>style.visibility</p:attrName>
                                        </p:attrNameLst>
                                      </p:cBhvr>
                                      <p:to>
                                        <p:strVal val="visible"/>
                                      </p:to>
                                    </p:set>
                                    <p:anim from="(-#ppt_w/2)" to="(#ppt_x)" calcmode="lin" valueType="num">
                                      <p:cBhvr>
                                        <p:cTn id="7" dur="600" fill="hold">
                                          <p:stCondLst>
                                            <p:cond delay="0"/>
                                          </p:stCondLst>
                                        </p:cTn>
                                        <p:tgtEl>
                                          <p:spTgt spid="26"/>
                                        </p:tgtEl>
                                        <p:attrNameLst>
                                          <p:attrName>ppt_x</p:attrName>
                                        </p:attrNameLst>
                                      </p:cBhvr>
                                    </p:anim>
                                    <p:anim from="0" to="-1.0" calcmode="lin" valueType="num">
                                      <p:cBhvr>
                                        <p:cTn id="8" dur="200" decel="50000" autoRev="1" fill="hold">
                                          <p:stCondLst>
                                            <p:cond delay="600"/>
                                          </p:stCondLst>
                                        </p:cTn>
                                        <p:tgtEl>
                                          <p:spTgt spid="26"/>
                                        </p:tgtEl>
                                        <p:attrNameLst>
                                          <p:attrName>xshear</p:attrName>
                                        </p:attrNameLst>
                                      </p:cBhvr>
                                    </p:anim>
                                    <p:animScale>
                                      <p:cBhvr>
                                        <p:cTn id="9" dur="200" decel="100000" autoRev="1" fill="hold">
                                          <p:stCondLst>
                                            <p:cond delay="600"/>
                                          </p:stCondLst>
                                        </p:cTn>
                                        <p:tgtEl>
                                          <p:spTgt spid="26"/>
                                        </p:tgtEl>
                                      </p:cBhvr>
                                      <p:from x="100000" y="100000"/>
                                      <p:to x="80000" y="100000"/>
                                    </p:animScale>
                                    <p:anim by="(#ppt_h/3+#ppt_w*0.1)" calcmode="lin" valueType="num">
                                      <p:cBhvr additive="sum">
                                        <p:cTn id="10" dur="200" decel="100000" autoRev="1" fill="hold">
                                          <p:stCondLst>
                                            <p:cond delay="600"/>
                                          </p:stCondLst>
                                        </p:cTn>
                                        <p:tgtEl>
                                          <p:spTgt spid="26"/>
                                        </p:tgtEl>
                                        <p:attrNameLst>
                                          <p:attrName>ppt_x</p:attrName>
                                        </p:attrNameLst>
                                      </p:cBhvr>
                                    </p:anim>
                                  </p:childTnLst>
                                </p:cTn>
                              </p:par>
                              <p:par>
                                <p:cTn id="11" presetID="34" presetClass="entr" presetSubtype="0" fill="hold" grpId="0" nodeType="withEffect">
                                  <p:stCondLst>
                                    <p:cond delay="0"/>
                                  </p:stCondLst>
                                  <p:childTnLst>
                                    <p:set>
                                      <p:cBhvr>
                                        <p:cTn id="12" dur="1" fill="hold">
                                          <p:stCondLst>
                                            <p:cond delay="0"/>
                                          </p:stCondLst>
                                        </p:cTn>
                                        <p:tgtEl>
                                          <p:spTgt spid="77826"/>
                                        </p:tgtEl>
                                        <p:attrNameLst>
                                          <p:attrName>style.visibility</p:attrName>
                                        </p:attrNameLst>
                                      </p:cBhvr>
                                      <p:to>
                                        <p:strVal val="visible"/>
                                      </p:to>
                                    </p:set>
                                    <p:anim from="(-#ppt_w/2)" to="(#ppt_x)" calcmode="lin" valueType="num">
                                      <p:cBhvr>
                                        <p:cTn id="13" dur="600" fill="hold">
                                          <p:stCondLst>
                                            <p:cond delay="0"/>
                                          </p:stCondLst>
                                        </p:cTn>
                                        <p:tgtEl>
                                          <p:spTgt spid="77826"/>
                                        </p:tgtEl>
                                        <p:attrNameLst>
                                          <p:attrName>ppt_x</p:attrName>
                                        </p:attrNameLst>
                                      </p:cBhvr>
                                    </p:anim>
                                    <p:anim from="0" to="-1.0" calcmode="lin" valueType="num">
                                      <p:cBhvr>
                                        <p:cTn id="14" dur="200" decel="50000" autoRev="1" fill="hold">
                                          <p:stCondLst>
                                            <p:cond delay="600"/>
                                          </p:stCondLst>
                                        </p:cTn>
                                        <p:tgtEl>
                                          <p:spTgt spid="77826"/>
                                        </p:tgtEl>
                                        <p:attrNameLst>
                                          <p:attrName>xshear</p:attrName>
                                        </p:attrNameLst>
                                      </p:cBhvr>
                                    </p:anim>
                                    <p:animScale>
                                      <p:cBhvr>
                                        <p:cTn id="15" dur="200" decel="100000" autoRev="1" fill="hold">
                                          <p:stCondLst>
                                            <p:cond delay="600"/>
                                          </p:stCondLst>
                                        </p:cTn>
                                        <p:tgtEl>
                                          <p:spTgt spid="77826"/>
                                        </p:tgtEl>
                                      </p:cBhvr>
                                      <p:from x="100000" y="100000"/>
                                      <p:to x="80000" y="100000"/>
                                    </p:animScale>
                                    <p:anim by="(#ppt_h/3+#ppt_w*0.1)" calcmode="lin" valueType="num">
                                      <p:cBhvr additive="sum">
                                        <p:cTn id="16" dur="200" decel="100000" autoRev="1" fill="hold">
                                          <p:stCondLst>
                                            <p:cond delay="600"/>
                                          </p:stCondLst>
                                        </p:cTn>
                                        <p:tgtEl>
                                          <p:spTgt spid="77826"/>
                                        </p:tgtEl>
                                        <p:attrNameLst>
                                          <p:attrName>ppt_x</p:attrName>
                                        </p:attrNameLst>
                                      </p:cBhvr>
                                    </p:anim>
                                  </p:childTnLst>
                                </p:cTn>
                              </p:par>
                              <p:par>
                                <p:cTn id="17" presetID="9" presetClass="entr" presetSubtype="0" fill="hold" grpId="0" nodeType="withEffect">
                                  <p:stCondLst>
                                    <p:cond delay="2500"/>
                                  </p:stCondLst>
                                  <p:childTnLst>
                                    <p:set>
                                      <p:cBhvr>
                                        <p:cTn id="18" dur="1" fill="hold">
                                          <p:stCondLst>
                                            <p:cond delay="0"/>
                                          </p:stCondLst>
                                        </p:cTn>
                                        <p:tgtEl>
                                          <p:spTgt spid="37"/>
                                        </p:tgtEl>
                                        <p:attrNameLst>
                                          <p:attrName>style.visibility</p:attrName>
                                        </p:attrNameLst>
                                      </p:cBhvr>
                                      <p:to>
                                        <p:strVal val="visible"/>
                                      </p:to>
                                    </p:set>
                                    <p:animEffect transition="in" filter="dissolve">
                                      <p:cBhvr>
                                        <p:cTn id="19"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826" grpId="0" animBg="1"/>
      <p:bldP spid="37" grpId="0" animBg="1"/>
    </p:bld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Action Button: Home 21">
            <a:hlinkClick r:id="" action="ppaction://hlinkshowjump?jump=firstslide" highlightClick="1"/>
          </p:cNvPr>
          <p:cNvSpPr/>
          <p:nvPr/>
        </p:nvSpPr>
        <p:spPr>
          <a:xfrm>
            <a:off x="8547717" y="6400800"/>
            <a:ext cx="574675" cy="457200"/>
          </a:xfrm>
          <a:prstGeom prst="actionButtonHome">
            <a:avLst/>
          </a:prstGeom>
          <a:gradFill flip="none" rotWithShape="1">
            <a:gsLst>
              <a:gs pos="0">
                <a:srgbClr val="FFEFD1"/>
              </a:gs>
              <a:gs pos="64999">
                <a:srgbClr val="F0EBD5"/>
              </a:gs>
              <a:gs pos="100000">
                <a:srgbClr val="D1C39F"/>
              </a:gs>
            </a:gsLst>
            <a:lin ang="5400000" scaled="1"/>
            <a:tileRect/>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23" name="Action Button: Beginning 22">
            <a:hlinkClick r:id="rId3" action="ppaction://hlinksldjump" highlightClick="1"/>
          </p:cNvPr>
          <p:cNvSpPr/>
          <p:nvPr/>
        </p:nvSpPr>
        <p:spPr>
          <a:xfrm>
            <a:off x="8080992" y="6400800"/>
            <a:ext cx="457200" cy="457200"/>
          </a:xfrm>
          <a:prstGeom prst="actionButtonBeginning">
            <a:avLst/>
          </a:prstGeom>
          <a:gradFill>
            <a:gsLst>
              <a:gs pos="0">
                <a:srgbClr val="FFEFD1"/>
              </a:gs>
              <a:gs pos="64999">
                <a:srgbClr val="F0EBD5"/>
              </a:gs>
              <a:gs pos="100000">
                <a:srgbClr val="D1C39F"/>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pic>
        <p:nvPicPr>
          <p:cNvPr id="26" name="Picture 29" descr="black.jpg"/>
          <p:cNvPicPr>
            <a:picLocks noChangeAspect="1"/>
          </p:cNvPicPr>
          <p:nvPr/>
        </p:nvPicPr>
        <p:blipFill>
          <a:blip r:embed="rId4" cstate="print"/>
          <a:srcRect t="16667" r="11111" b="16667"/>
          <a:stretch>
            <a:fillRect/>
          </a:stretch>
        </p:blipFill>
        <p:spPr bwMode="auto">
          <a:xfrm>
            <a:off x="1752600" y="914400"/>
            <a:ext cx="1828800" cy="914400"/>
          </a:xfrm>
          <a:prstGeom prst="rect">
            <a:avLst/>
          </a:prstGeom>
          <a:noFill/>
          <a:ln w="9525">
            <a:noFill/>
            <a:miter lim="800000"/>
            <a:headEnd/>
            <a:tailEnd/>
          </a:ln>
        </p:spPr>
      </p:pic>
      <p:sp>
        <p:nvSpPr>
          <p:cNvPr id="77826" name="TextBox 17"/>
          <p:cNvSpPr txBox="1">
            <a:spLocks noChangeArrowheads="1"/>
          </p:cNvSpPr>
          <p:nvPr/>
        </p:nvSpPr>
        <p:spPr bwMode="auto">
          <a:xfrm>
            <a:off x="4419600" y="914400"/>
            <a:ext cx="3429000" cy="646986"/>
          </a:xfrm>
          <a:prstGeom prst="wedgeRoundRectCallout">
            <a:avLst>
              <a:gd name="adj1" fmla="val -74063"/>
              <a:gd name="adj2" fmla="val -4448"/>
              <a:gd name="adj3" fmla="val 16667"/>
            </a:avLst>
          </a:prstGeom>
          <a:solidFill>
            <a:schemeClr val="accent5">
              <a:lumMod val="75000"/>
            </a:schemeClr>
          </a:solidFill>
          <a:ln w="9525">
            <a:noFill/>
            <a:miter lim="800000"/>
            <a:headEnd/>
            <a:tailEnd/>
          </a:ln>
        </p:spPr>
        <p:txBody>
          <a:bodyPr wrap="square">
            <a:spAutoFit/>
          </a:bodyPr>
          <a:lstStyle/>
          <a:p>
            <a:pPr algn="ctr"/>
            <a:r>
              <a:rPr lang="en-US" sz="1600" dirty="0" smtClean="0">
                <a:solidFill>
                  <a:schemeClr val="bg1"/>
                </a:solidFill>
                <a:latin typeface="Trebuchet MS" pitchFamily="34" charset="0"/>
              </a:rPr>
              <a:t>How did you do matching up the rainfall and salinity graphs?</a:t>
            </a:r>
            <a:endParaRPr lang="en-US" sz="1600" dirty="0">
              <a:solidFill>
                <a:schemeClr val="bg1"/>
              </a:solidFill>
              <a:latin typeface="Trebuchet MS" pitchFamily="34" charset="0"/>
            </a:endParaRPr>
          </a:p>
        </p:txBody>
      </p:sp>
      <p:sp>
        <p:nvSpPr>
          <p:cNvPr id="36" name="Rectangle 35"/>
          <p:cNvSpPr/>
          <p:nvPr/>
        </p:nvSpPr>
        <p:spPr>
          <a:xfrm>
            <a:off x="0" y="0"/>
            <a:ext cx="9144000" cy="838200"/>
          </a:xfrm>
          <a:prstGeom prst="rect">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r>
              <a:rPr lang="en-US" sz="4400" dirty="0" smtClean="0">
                <a:latin typeface="Trebuchet MS" pitchFamily="34" charset="0"/>
              </a:rPr>
              <a:t>LOBO Data Match-up</a:t>
            </a:r>
            <a:endParaRPr lang="en-US" sz="4400" dirty="0">
              <a:latin typeface="Trebuchet MS" pitchFamily="34" charset="0"/>
            </a:endParaRPr>
          </a:p>
        </p:txBody>
      </p:sp>
      <p:sp>
        <p:nvSpPr>
          <p:cNvPr id="42" name="Flowchart: Delay 41"/>
          <p:cNvSpPr/>
          <p:nvPr/>
        </p:nvSpPr>
        <p:spPr>
          <a:xfrm>
            <a:off x="0" y="0"/>
            <a:ext cx="1752600" cy="6858000"/>
          </a:xfrm>
          <a:prstGeom prst="flowChartDelay">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43" name="TextBox 42">
            <a:hlinkClick r:id="rId5" action="ppaction://hlinksldjump"/>
          </p:cNvPr>
          <p:cNvSpPr txBox="1"/>
          <p:nvPr/>
        </p:nvSpPr>
        <p:spPr>
          <a:xfrm>
            <a:off x="0" y="609600"/>
            <a:ext cx="1371600" cy="8382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Build </a:t>
            </a:r>
            <a:r>
              <a:rPr lang="en-US" sz="1600" dirty="0" smtClean="0">
                <a:solidFill>
                  <a:schemeClr val="accent1">
                    <a:lumMod val="75000"/>
                  </a:schemeClr>
                </a:solidFill>
                <a:latin typeface="Trebuchet MS" pitchFamily="34" charset="0"/>
                <a:cs typeface="+mn-cs"/>
              </a:rPr>
              <a:t>A </a:t>
            </a:r>
            <a:r>
              <a:rPr lang="en-US" sz="1600" dirty="0">
                <a:solidFill>
                  <a:schemeClr val="accent1">
                    <a:lumMod val="75000"/>
                  </a:schemeClr>
                </a:solidFill>
                <a:latin typeface="Trebuchet MS" pitchFamily="34" charset="0"/>
                <a:cs typeface="+mn-cs"/>
              </a:rPr>
              <a:t>G</a:t>
            </a:r>
            <a:r>
              <a:rPr lang="en-US" sz="1600" dirty="0" smtClean="0">
                <a:solidFill>
                  <a:schemeClr val="accent1">
                    <a:lumMod val="75000"/>
                  </a:schemeClr>
                </a:solidFill>
                <a:latin typeface="Trebuchet MS" pitchFamily="34" charset="0"/>
                <a:cs typeface="+mn-cs"/>
              </a:rPr>
              <a:t>raph </a:t>
            </a:r>
            <a:endParaRPr lang="en-US" sz="1600" dirty="0">
              <a:solidFill>
                <a:schemeClr val="accent1">
                  <a:lumMod val="75000"/>
                </a:schemeClr>
              </a:solidFill>
              <a:latin typeface="Trebuchet MS" pitchFamily="34" charset="0"/>
              <a:cs typeface="+mn-cs"/>
            </a:endParaRP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1)</a:t>
            </a:r>
            <a:endParaRPr lang="en-US" sz="1600" dirty="0">
              <a:solidFill>
                <a:schemeClr val="accent1">
                  <a:lumMod val="75000"/>
                </a:schemeClr>
              </a:solidFill>
              <a:latin typeface="Trebuchet MS" pitchFamily="34" charset="0"/>
              <a:cs typeface="+mn-cs"/>
            </a:endParaRPr>
          </a:p>
        </p:txBody>
      </p:sp>
      <p:sp>
        <p:nvSpPr>
          <p:cNvPr id="44" name="TextBox 43">
            <a:hlinkClick r:id="rId6" action="ppaction://hlinksldjump"/>
          </p:cNvPr>
          <p:cNvSpPr txBox="1"/>
          <p:nvPr/>
        </p:nvSpPr>
        <p:spPr>
          <a:xfrm>
            <a:off x="0" y="2743200"/>
            <a:ext cx="1554480" cy="10668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Read LOBO Graphs </a:t>
            </a:r>
            <a:r>
              <a:rPr lang="en-US" sz="1600" dirty="0" smtClean="0">
                <a:solidFill>
                  <a:schemeClr val="accent1">
                    <a:lumMod val="75000"/>
                  </a:schemeClr>
                </a:solidFill>
                <a:latin typeface="Trebuchet MS" pitchFamily="34" charset="0"/>
                <a:cs typeface="+mn-cs"/>
              </a:rPr>
              <a:t>   (Level 3)</a:t>
            </a:r>
            <a:endParaRPr lang="en-US" sz="1600" dirty="0">
              <a:solidFill>
                <a:schemeClr val="accent1">
                  <a:lumMod val="75000"/>
                </a:schemeClr>
              </a:solidFill>
              <a:latin typeface="Trebuchet MS" pitchFamily="34" charset="0"/>
              <a:cs typeface="+mn-cs"/>
            </a:endParaRPr>
          </a:p>
        </p:txBody>
      </p:sp>
      <p:sp>
        <p:nvSpPr>
          <p:cNvPr id="45" name="TextBox 44">
            <a:hlinkClick r:id="rId3" action="ppaction://hlinksldjump"/>
          </p:cNvPr>
          <p:cNvSpPr txBox="1"/>
          <p:nvPr/>
        </p:nvSpPr>
        <p:spPr>
          <a:xfrm>
            <a:off x="0" y="3953470"/>
            <a:ext cx="1447800" cy="999530"/>
          </a:xfrm>
          <a:prstGeom prst="roundRect">
            <a:avLst/>
          </a:prstGeom>
          <a:solidFill>
            <a:schemeClr val="accent5">
              <a:lumMod val="40000"/>
              <a:lumOff val="60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LOBO Data Match-up</a:t>
            </a:r>
            <a:endParaRPr lang="en-US" sz="1600" dirty="0">
              <a:solidFill>
                <a:schemeClr val="accent1">
                  <a:lumMod val="75000"/>
                </a:schemeClr>
              </a:solidFill>
              <a:latin typeface="Trebuchet MS" pitchFamily="34" charset="0"/>
              <a:cs typeface="+mn-cs"/>
            </a:endParaRP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4)</a:t>
            </a:r>
            <a:endParaRPr lang="en-US" sz="1600" dirty="0">
              <a:solidFill>
                <a:schemeClr val="accent1">
                  <a:lumMod val="75000"/>
                </a:schemeClr>
              </a:solidFill>
              <a:latin typeface="Trebuchet MS" pitchFamily="34" charset="0"/>
              <a:cs typeface="+mn-cs"/>
            </a:endParaRPr>
          </a:p>
        </p:txBody>
      </p:sp>
      <p:sp>
        <p:nvSpPr>
          <p:cNvPr id="46" name="TextBox 45">
            <a:hlinkClick r:id="rId7" action="ppaction://hlinksldjump"/>
          </p:cNvPr>
          <p:cNvSpPr txBox="1"/>
          <p:nvPr/>
        </p:nvSpPr>
        <p:spPr>
          <a:xfrm>
            <a:off x="0" y="5105400"/>
            <a:ext cx="1371600" cy="11430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Test Your LOBO Abilities</a:t>
            </a: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5)</a:t>
            </a:r>
            <a:endParaRPr lang="en-US" sz="1600" dirty="0">
              <a:solidFill>
                <a:schemeClr val="accent1">
                  <a:lumMod val="75000"/>
                </a:schemeClr>
              </a:solidFill>
              <a:latin typeface="Trebuchet MS" pitchFamily="34" charset="0"/>
              <a:cs typeface="+mn-cs"/>
            </a:endParaRPr>
          </a:p>
        </p:txBody>
      </p:sp>
      <p:sp>
        <p:nvSpPr>
          <p:cNvPr id="47" name="TextBox 46">
            <a:hlinkClick r:id="rId8" action="ppaction://hlinksldjump"/>
          </p:cNvPr>
          <p:cNvSpPr txBox="1"/>
          <p:nvPr/>
        </p:nvSpPr>
        <p:spPr>
          <a:xfrm>
            <a:off x="0" y="1600200"/>
            <a:ext cx="1447800" cy="9906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Interpret Graphs</a:t>
            </a: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2)</a:t>
            </a:r>
            <a:endParaRPr lang="en-US" sz="1600" dirty="0">
              <a:solidFill>
                <a:schemeClr val="accent1">
                  <a:lumMod val="75000"/>
                </a:schemeClr>
              </a:solidFill>
              <a:latin typeface="Trebuchet MS" pitchFamily="34" charset="0"/>
              <a:cs typeface="+mn-cs"/>
            </a:endParaRPr>
          </a:p>
        </p:txBody>
      </p:sp>
      <p:sp>
        <p:nvSpPr>
          <p:cNvPr id="48" name="TextBox 47">
            <a:hlinkClick r:id="rId9" action="ppaction://hlinksldjump"/>
          </p:cNvPr>
          <p:cNvSpPr txBox="1"/>
          <p:nvPr/>
        </p:nvSpPr>
        <p:spPr>
          <a:xfrm>
            <a:off x="0" y="6324600"/>
            <a:ext cx="914400" cy="5334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More info</a:t>
            </a:r>
            <a:endParaRPr lang="en-US" sz="1600" dirty="0">
              <a:solidFill>
                <a:schemeClr val="accent1">
                  <a:lumMod val="75000"/>
                </a:schemeClr>
              </a:solidFill>
              <a:latin typeface="Trebuchet MS" pitchFamily="34" charset="0"/>
              <a:cs typeface="+mn-cs"/>
            </a:endParaRPr>
          </a:p>
        </p:txBody>
      </p:sp>
      <p:pic>
        <p:nvPicPr>
          <p:cNvPr id="5122" name="Picture 2"/>
          <p:cNvPicPr>
            <a:picLocks noChangeAspect="1" noChangeArrowheads="1"/>
          </p:cNvPicPr>
          <p:nvPr/>
        </p:nvPicPr>
        <p:blipFill>
          <a:blip r:embed="rId10" cstate="print"/>
          <a:srcRect/>
          <a:stretch>
            <a:fillRect/>
          </a:stretch>
        </p:blipFill>
        <p:spPr bwMode="auto">
          <a:xfrm>
            <a:off x="5486400" y="1905000"/>
            <a:ext cx="3383280" cy="2158410"/>
          </a:xfrm>
          <a:prstGeom prst="rect">
            <a:avLst/>
          </a:prstGeom>
          <a:ln>
            <a:noFill/>
          </a:ln>
          <a:effectLst>
            <a:outerShdw blurRad="190500" algn="tl" rotWithShape="0">
              <a:srgbClr val="000000">
                <a:alpha val="70000"/>
              </a:srgbClr>
            </a:outerShdw>
          </a:effectLst>
        </p:spPr>
      </p:pic>
      <p:pic>
        <p:nvPicPr>
          <p:cNvPr id="5123" name="Picture 3"/>
          <p:cNvPicPr>
            <a:picLocks noChangeAspect="1" noChangeArrowheads="1"/>
          </p:cNvPicPr>
          <p:nvPr/>
        </p:nvPicPr>
        <p:blipFill>
          <a:blip r:embed="rId11" cstate="print"/>
          <a:srcRect/>
          <a:stretch>
            <a:fillRect/>
          </a:stretch>
        </p:blipFill>
        <p:spPr bwMode="auto">
          <a:xfrm>
            <a:off x="1981200" y="4159467"/>
            <a:ext cx="3383280" cy="2158410"/>
          </a:xfrm>
          <a:prstGeom prst="rect">
            <a:avLst/>
          </a:prstGeom>
          <a:ln>
            <a:noFill/>
          </a:ln>
          <a:effectLst>
            <a:outerShdw blurRad="190500" algn="tl" rotWithShape="0">
              <a:srgbClr val="000000">
                <a:alpha val="70000"/>
              </a:srgbClr>
            </a:outerShdw>
          </a:effectLst>
        </p:spPr>
      </p:pic>
      <p:pic>
        <p:nvPicPr>
          <p:cNvPr id="5124" name="Picture 4"/>
          <p:cNvPicPr>
            <a:picLocks noChangeAspect="1" noChangeArrowheads="1"/>
          </p:cNvPicPr>
          <p:nvPr/>
        </p:nvPicPr>
        <p:blipFill>
          <a:blip r:embed="rId12" cstate="print"/>
          <a:srcRect/>
          <a:stretch>
            <a:fillRect/>
          </a:stretch>
        </p:blipFill>
        <p:spPr bwMode="auto">
          <a:xfrm>
            <a:off x="5486400" y="4162098"/>
            <a:ext cx="3383280" cy="2158410"/>
          </a:xfrm>
          <a:prstGeom prst="rect">
            <a:avLst/>
          </a:prstGeom>
          <a:ln>
            <a:noFill/>
          </a:ln>
          <a:effectLst>
            <a:outerShdw blurRad="190500" algn="tl" rotWithShape="0">
              <a:srgbClr val="000000">
                <a:alpha val="70000"/>
              </a:srgbClr>
            </a:outerShdw>
          </a:effectLst>
        </p:spPr>
      </p:pic>
      <p:pic>
        <p:nvPicPr>
          <p:cNvPr id="5125" name="Picture 5"/>
          <p:cNvPicPr>
            <a:picLocks noChangeAspect="1" noChangeArrowheads="1"/>
          </p:cNvPicPr>
          <p:nvPr/>
        </p:nvPicPr>
        <p:blipFill>
          <a:blip r:embed="rId13" cstate="print"/>
          <a:srcRect/>
          <a:stretch>
            <a:fillRect/>
          </a:stretch>
        </p:blipFill>
        <p:spPr bwMode="auto">
          <a:xfrm>
            <a:off x="1981200" y="1895956"/>
            <a:ext cx="3383280" cy="2158410"/>
          </a:xfrm>
          <a:prstGeom prst="rect">
            <a:avLst/>
          </a:prstGeom>
          <a:ln>
            <a:noFill/>
          </a:ln>
          <a:effectLst>
            <a:outerShdw blurRad="190500" algn="tl" rotWithShape="0">
              <a:srgbClr val="000000">
                <a:alpha val="70000"/>
              </a:srgbClr>
            </a:outerShdw>
          </a:effectLst>
        </p:spPr>
      </p:pic>
      <p:sp>
        <p:nvSpPr>
          <p:cNvPr id="24" name="Action Button: Custom 23">
            <a:hlinkClick r:id="rId7" action="ppaction://hlinksldjump" highlightClick="1"/>
          </p:cNvPr>
          <p:cNvSpPr/>
          <p:nvPr/>
        </p:nvSpPr>
        <p:spPr>
          <a:xfrm>
            <a:off x="3200400" y="6400800"/>
            <a:ext cx="3962400" cy="457200"/>
          </a:xfrm>
          <a:prstGeom prst="actionButtonBlank">
            <a:avLst/>
          </a:prstGeom>
          <a:solidFill>
            <a:srgbClr val="C00000"/>
          </a:solidFill>
          <a:ln>
            <a:no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latin typeface="Trebuchet MS" pitchFamily="34" charset="0"/>
              </a:rPr>
              <a:t>Touch here to continue to Level 5!</a:t>
            </a:r>
            <a:endParaRPr lang="en-US" dirty="0">
              <a:latin typeface="Trebuchet MS" pitchFamily="34" charset="0"/>
            </a:endParaRPr>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4" presetClass="entr" presetSubtype="0" fill="hold" nodeType="withEffect">
                                  <p:stCondLst>
                                    <p:cond delay="0"/>
                                  </p:stCondLst>
                                  <p:childTnLst>
                                    <p:set>
                                      <p:cBhvr>
                                        <p:cTn id="6" dur="1" fill="hold">
                                          <p:stCondLst>
                                            <p:cond delay="0"/>
                                          </p:stCondLst>
                                        </p:cTn>
                                        <p:tgtEl>
                                          <p:spTgt spid="26"/>
                                        </p:tgtEl>
                                        <p:attrNameLst>
                                          <p:attrName>style.visibility</p:attrName>
                                        </p:attrNameLst>
                                      </p:cBhvr>
                                      <p:to>
                                        <p:strVal val="visible"/>
                                      </p:to>
                                    </p:set>
                                    <p:anim from="(-#ppt_w/2)" to="(#ppt_x)" calcmode="lin" valueType="num">
                                      <p:cBhvr>
                                        <p:cTn id="7" dur="600" fill="hold">
                                          <p:stCondLst>
                                            <p:cond delay="0"/>
                                          </p:stCondLst>
                                        </p:cTn>
                                        <p:tgtEl>
                                          <p:spTgt spid="26"/>
                                        </p:tgtEl>
                                        <p:attrNameLst>
                                          <p:attrName>ppt_x</p:attrName>
                                        </p:attrNameLst>
                                      </p:cBhvr>
                                    </p:anim>
                                    <p:anim from="0" to="-1.0" calcmode="lin" valueType="num">
                                      <p:cBhvr>
                                        <p:cTn id="8" dur="200" decel="50000" autoRev="1" fill="hold">
                                          <p:stCondLst>
                                            <p:cond delay="600"/>
                                          </p:stCondLst>
                                        </p:cTn>
                                        <p:tgtEl>
                                          <p:spTgt spid="26"/>
                                        </p:tgtEl>
                                        <p:attrNameLst>
                                          <p:attrName>xshear</p:attrName>
                                        </p:attrNameLst>
                                      </p:cBhvr>
                                    </p:anim>
                                    <p:animScale>
                                      <p:cBhvr>
                                        <p:cTn id="9" dur="200" decel="100000" autoRev="1" fill="hold">
                                          <p:stCondLst>
                                            <p:cond delay="600"/>
                                          </p:stCondLst>
                                        </p:cTn>
                                        <p:tgtEl>
                                          <p:spTgt spid="26"/>
                                        </p:tgtEl>
                                      </p:cBhvr>
                                      <p:from x="100000" y="100000"/>
                                      <p:to x="80000" y="100000"/>
                                    </p:animScale>
                                    <p:anim by="(#ppt_h/3+#ppt_w*0.1)" calcmode="lin" valueType="num">
                                      <p:cBhvr additive="sum">
                                        <p:cTn id="10" dur="200" decel="100000" autoRev="1" fill="hold">
                                          <p:stCondLst>
                                            <p:cond delay="600"/>
                                          </p:stCondLst>
                                        </p:cTn>
                                        <p:tgtEl>
                                          <p:spTgt spid="26"/>
                                        </p:tgtEl>
                                        <p:attrNameLst>
                                          <p:attrName>ppt_x</p:attrName>
                                        </p:attrNameLst>
                                      </p:cBhvr>
                                    </p:anim>
                                  </p:childTnLst>
                                </p:cTn>
                              </p:par>
                              <p:par>
                                <p:cTn id="11" presetID="34" presetClass="entr" presetSubtype="0" fill="hold" grpId="0" nodeType="withEffect">
                                  <p:stCondLst>
                                    <p:cond delay="0"/>
                                  </p:stCondLst>
                                  <p:childTnLst>
                                    <p:set>
                                      <p:cBhvr>
                                        <p:cTn id="12" dur="1" fill="hold">
                                          <p:stCondLst>
                                            <p:cond delay="0"/>
                                          </p:stCondLst>
                                        </p:cTn>
                                        <p:tgtEl>
                                          <p:spTgt spid="77826"/>
                                        </p:tgtEl>
                                        <p:attrNameLst>
                                          <p:attrName>style.visibility</p:attrName>
                                        </p:attrNameLst>
                                      </p:cBhvr>
                                      <p:to>
                                        <p:strVal val="visible"/>
                                      </p:to>
                                    </p:set>
                                    <p:anim from="(-#ppt_w/2)" to="(#ppt_x)" calcmode="lin" valueType="num">
                                      <p:cBhvr>
                                        <p:cTn id="13" dur="600" fill="hold">
                                          <p:stCondLst>
                                            <p:cond delay="0"/>
                                          </p:stCondLst>
                                        </p:cTn>
                                        <p:tgtEl>
                                          <p:spTgt spid="77826"/>
                                        </p:tgtEl>
                                        <p:attrNameLst>
                                          <p:attrName>ppt_x</p:attrName>
                                        </p:attrNameLst>
                                      </p:cBhvr>
                                    </p:anim>
                                    <p:anim from="0" to="-1.0" calcmode="lin" valueType="num">
                                      <p:cBhvr>
                                        <p:cTn id="14" dur="200" decel="50000" autoRev="1" fill="hold">
                                          <p:stCondLst>
                                            <p:cond delay="600"/>
                                          </p:stCondLst>
                                        </p:cTn>
                                        <p:tgtEl>
                                          <p:spTgt spid="77826"/>
                                        </p:tgtEl>
                                        <p:attrNameLst>
                                          <p:attrName>xshear</p:attrName>
                                        </p:attrNameLst>
                                      </p:cBhvr>
                                    </p:anim>
                                    <p:animScale>
                                      <p:cBhvr>
                                        <p:cTn id="15" dur="200" decel="100000" autoRev="1" fill="hold">
                                          <p:stCondLst>
                                            <p:cond delay="600"/>
                                          </p:stCondLst>
                                        </p:cTn>
                                        <p:tgtEl>
                                          <p:spTgt spid="77826"/>
                                        </p:tgtEl>
                                      </p:cBhvr>
                                      <p:from x="100000" y="100000"/>
                                      <p:to x="80000" y="100000"/>
                                    </p:animScale>
                                    <p:anim by="(#ppt_h/3+#ppt_w*0.1)" calcmode="lin" valueType="num">
                                      <p:cBhvr additive="sum">
                                        <p:cTn id="16" dur="200" decel="100000" autoRev="1" fill="hold">
                                          <p:stCondLst>
                                            <p:cond delay="600"/>
                                          </p:stCondLst>
                                        </p:cTn>
                                        <p:tgtEl>
                                          <p:spTgt spid="77826"/>
                                        </p:tgtEl>
                                        <p:attrNameLst>
                                          <p:attrName>ppt_x</p:attrName>
                                        </p:attrNameLst>
                                      </p:cBhvr>
                                    </p:anim>
                                  </p:childTnLst>
                                </p:cTn>
                              </p:par>
                              <p:par>
                                <p:cTn id="17" presetID="37" presetClass="entr" presetSubtype="0" fill="hold" grpId="0" nodeType="withEffect">
                                  <p:stCondLst>
                                    <p:cond delay="1500"/>
                                  </p:stCondLst>
                                  <p:childTnLst>
                                    <p:set>
                                      <p:cBhvr>
                                        <p:cTn id="18" dur="1" fill="hold">
                                          <p:stCondLst>
                                            <p:cond delay="0"/>
                                          </p:stCondLst>
                                        </p:cTn>
                                        <p:tgtEl>
                                          <p:spTgt spid="24"/>
                                        </p:tgtEl>
                                        <p:attrNameLst>
                                          <p:attrName>style.visibility</p:attrName>
                                        </p:attrNameLst>
                                      </p:cBhvr>
                                      <p:to>
                                        <p:strVal val="visible"/>
                                      </p:to>
                                    </p:set>
                                    <p:animEffect transition="in" filter="fade">
                                      <p:cBhvr>
                                        <p:cTn id="19" dur="1000"/>
                                        <p:tgtEl>
                                          <p:spTgt spid="24"/>
                                        </p:tgtEl>
                                      </p:cBhvr>
                                    </p:animEffect>
                                    <p:anim calcmode="lin" valueType="num">
                                      <p:cBhvr>
                                        <p:cTn id="20" dur="1000" fill="hold"/>
                                        <p:tgtEl>
                                          <p:spTgt spid="24"/>
                                        </p:tgtEl>
                                        <p:attrNameLst>
                                          <p:attrName>ppt_x</p:attrName>
                                        </p:attrNameLst>
                                      </p:cBhvr>
                                      <p:tavLst>
                                        <p:tav tm="0">
                                          <p:val>
                                            <p:strVal val="#ppt_x"/>
                                          </p:val>
                                        </p:tav>
                                        <p:tav tm="100000">
                                          <p:val>
                                            <p:strVal val="#ppt_x"/>
                                          </p:val>
                                        </p:tav>
                                      </p:tavLst>
                                    </p:anim>
                                    <p:anim calcmode="lin" valueType="num">
                                      <p:cBhvr>
                                        <p:cTn id="21" dur="900" decel="100000" fill="hold"/>
                                        <p:tgtEl>
                                          <p:spTgt spid="24"/>
                                        </p:tgtEl>
                                        <p:attrNameLst>
                                          <p:attrName>ppt_y</p:attrName>
                                        </p:attrNameLst>
                                      </p:cBhvr>
                                      <p:tavLst>
                                        <p:tav tm="0">
                                          <p:val>
                                            <p:strVal val="#ppt_y+1"/>
                                          </p:val>
                                        </p:tav>
                                        <p:tav tm="100000">
                                          <p:val>
                                            <p:strVal val="#ppt_y-.03"/>
                                          </p:val>
                                        </p:tav>
                                      </p:tavLst>
                                    </p:anim>
                                    <p:anim calcmode="lin" valueType="num">
                                      <p:cBhvr>
                                        <p:cTn id="22" dur="100" accel="100000" fill="hold">
                                          <p:stCondLst>
                                            <p:cond delay="900"/>
                                          </p:stCondLst>
                                        </p:cTn>
                                        <p:tgtEl>
                                          <p:spTgt spid="24"/>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826" grpId="0" animBg="1"/>
      <p:bldP spid="24" grpId="0" animBg="1"/>
    </p:bld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1" name="TextBox 17"/>
          <p:cNvSpPr txBox="1">
            <a:spLocks noChangeArrowheads="1"/>
          </p:cNvSpPr>
          <p:nvPr/>
        </p:nvSpPr>
        <p:spPr bwMode="auto">
          <a:xfrm>
            <a:off x="3581400" y="1454229"/>
            <a:ext cx="5486400" cy="374571"/>
          </a:xfrm>
          <a:prstGeom prst="wedgeRoundRectCallout">
            <a:avLst>
              <a:gd name="adj1" fmla="val -53309"/>
              <a:gd name="adj2" fmla="val 50439"/>
              <a:gd name="adj3" fmla="val 16667"/>
            </a:avLst>
          </a:prstGeom>
          <a:solidFill>
            <a:schemeClr val="accent5">
              <a:lumMod val="75000"/>
            </a:schemeClr>
          </a:solidFill>
          <a:ln w="9525">
            <a:noFill/>
            <a:miter lim="800000"/>
            <a:headEnd/>
            <a:tailEnd/>
          </a:ln>
        </p:spPr>
        <p:txBody>
          <a:bodyPr wrap="square">
            <a:spAutoFit/>
          </a:bodyPr>
          <a:lstStyle/>
          <a:p>
            <a:r>
              <a:rPr lang="en-US" sz="1600" dirty="0" smtClean="0">
                <a:solidFill>
                  <a:schemeClr val="bg1"/>
                </a:solidFill>
                <a:latin typeface="Trebuchet MS" pitchFamily="34" charset="0"/>
              </a:rPr>
              <a:t>Hi, I am Stella the Sea lion.  Are </a:t>
            </a:r>
            <a:r>
              <a:rPr lang="en-US" sz="1600" dirty="0">
                <a:solidFill>
                  <a:schemeClr val="bg1"/>
                </a:solidFill>
                <a:latin typeface="Trebuchet MS" pitchFamily="34" charset="0"/>
              </a:rPr>
              <a:t>you up for a challenge?  </a:t>
            </a:r>
          </a:p>
        </p:txBody>
      </p:sp>
      <p:sp>
        <p:nvSpPr>
          <p:cNvPr id="19" name="TextBox 18">
            <a:hlinkClick r:id="rId3" action="ppaction://hlinksldjump"/>
          </p:cNvPr>
          <p:cNvSpPr txBox="1"/>
          <p:nvPr/>
        </p:nvSpPr>
        <p:spPr>
          <a:xfrm>
            <a:off x="3962400" y="5657671"/>
            <a:ext cx="2970879" cy="1200329"/>
          </a:xfrm>
          <a:prstGeom prst="rect">
            <a:avLst/>
          </a:prstGeom>
          <a:solidFill>
            <a:srgbClr val="C00000"/>
          </a:solidFill>
          <a:scene3d>
            <a:camera prst="orthographicFront"/>
            <a:lightRig rig="threePt" dir="t"/>
          </a:scene3d>
          <a:sp3d>
            <a:bevelT w="114300" prst="artDeco"/>
          </a:sp3d>
        </p:spPr>
        <p:style>
          <a:lnRef idx="0">
            <a:scrgbClr r="0" g="0" b="0"/>
          </a:lnRef>
          <a:fillRef idx="1003">
            <a:schemeClr val="dk2"/>
          </a:fillRef>
          <a:effectRef idx="0">
            <a:scrgbClr r="0" g="0" b="0"/>
          </a:effectRef>
          <a:fontRef idx="major"/>
        </p:style>
        <p:txBody>
          <a:bodyPr wrap="square">
            <a:spAutoFit/>
          </a:bodyPr>
          <a:lstStyle/>
          <a:p>
            <a:pPr algn="ctr" fontAlgn="auto">
              <a:spcBef>
                <a:spcPts val="0"/>
              </a:spcBef>
              <a:spcAft>
                <a:spcPts val="0"/>
              </a:spcAft>
              <a:defRPr/>
            </a:pPr>
            <a:r>
              <a:rPr lang="en-US" sz="2400" dirty="0" smtClean="0">
                <a:solidFill>
                  <a:schemeClr val="bg1"/>
                </a:solidFill>
                <a:latin typeface="Trebuchet MS" pitchFamily="34" charset="0"/>
              </a:rPr>
              <a:t>Touch here </a:t>
            </a:r>
            <a:r>
              <a:rPr lang="en-US" sz="2400" dirty="0">
                <a:solidFill>
                  <a:schemeClr val="bg1"/>
                </a:solidFill>
                <a:latin typeface="Trebuchet MS" pitchFamily="34" charset="0"/>
              </a:rPr>
              <a:t>to test your Yaquina Bay LOBO data ability! </a:t>
            </a:r>
          </a:p>
        </p:txBody>
      </p:sp>
      <p:sp>
        <p:nvSpPr>
          <p:cNvPr id="22" name="Action Button: Home 21">
            <a:hlinkClick r:id="" action="ppaction://hlinkshowjump?jump=firstslide" highlightClick="1"/>
          </p:cNvPr>
          <p:cNvSpPr/>
          <p:nvPr/>
        </p:nvSpPr>
        <p:spPr>
          <a:xfrm>
            <a:off x="8534069" y="6400800"/>
            <a:ext cx="574675" cy="457200"/>
          </a:xfrm>
          <a:prstGeom prst="actionButtonHome">
            <a:avLst/>
          </a:prstGeom>
          <a:gradFill flip="none" rotWithShape="1">
            <a:gsLst>
              <a:gs pos="0">
                <a:srgbClr val="FFEFD1"/>
              </a:gs>
              <a:gs pos="64999">
                <a:srgbClr val="F0EBD5"/>
              </a:gs>
              <a:gs pos="100000">
                <a:srgbClr val="D1C39F"/>
              </a:gs>
            </a:gsLst>
            <a:lin ang="5400000" scaled="1"/>
            <a:tileRect/>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23" name="Action Button: Beginning 22">
            <a:hlinkClick r:id="" action="ppaction://hlinkshowjump?jump=lastslideviewed" highlightClick="1"/>
          </p:cNvPr>
          <p:cNvSpPr/>
          <p:nvPr/>
        </p:nvSpPr>
        <p:spPr>
          <a:xfrm>
            <a:off x="8067344" y="6400800"/>
            <a:ext cx="457200" cy="457200"/>
          </a:xfrm>
          <a:prstGeom prst="actionButtonBeginning">
            <a:avLst/>
          </a:prstGeom>
          <a:gradFill>
            <a:gsLst>
              <a:gs pos="0">
                <a:srgbClr val="FFEFD1"/>
              </a:gs>
              <a:gs pos="64999">
                <a:srgbClr val="F0EBD5"/>
              </a:gs>
              <a:gs pos="100000">
                <a:srgbClr val="D1C39F"/>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pic>
        <p:nvPicPr>
          <p:cNvPr id="25" name="Picture 24" descr="117.JPG"/>
          <p:cNvPicPr>
            <a:picLocks noChangeAspect="1"/>
          </p:cNvPicPr>
          <p:nvPr/>
        </p:nvPicPr>
        <p:blipFill>
          <a:blip r:embed="rId4" cstate="print"/>
          <a:srcRect l="16667" t="37778" r="45833" b="40000"/>
          <a:stretch>
            <a:fillRect/>
          </a:stretch>
        </p:blipFill>
        <p:spPr>
          <a:xfrm>
            <a:off x="1676400" y="2438400"/>
            <a:ext cx="1828800" cy="812800"/>
          </a:xfrm>
          <a:prstGeom prst="rect">
            <a:avLst/>
          </a:prstGeom>
        </p:spPr>
      </p:pic>
      <p:sp>
        <p:nvSpPr>
          <p:cNvPr id="18" name="TextBox 17"/>
          <p:cNvSpPr txBox="1">
            <a:spLocks noChangeArrowheads="1"/>
          </p:cNvSpPr>
          <p:nvPr/>
        </p:nvSpPr>
        <p:spPr bwMode="auto">
          <a:xfrm>
            <a:off x="3733800" y="3276600"/>
            <a:ext cx="5257800" cy="919401"/>
          </a:xfrm>
          <a:prstGeom prst="wedgeRoundRectCallout">
            <a:avLst>
              <a:gd name="adj1" fmla="val -64517"/>
              <a:gd name="adj2" fmla="val -32887"/>
              <a:gd name="adj3" fmla="val 16667"/>
            </a:avLst>
          </a:prstGeom>
          <a:solidFill>
            <a:schemeClr val="accent5">
              <a:lumMod val="75000"/>
            </a:schemeClr>
          </a:solidFill>
          <a:ln w="9525">
            <a:noFill/>
            <a:miter lim="800000"/>
            <a:headEnd/>
            <a:tailEnd/>
          </a:ln>
        </p:spPr>
        <p:txBody>
          <a:bodyPr wrap="square">
            <a:spAutoFit/>
          </a:bodyPr>
          <a:lstStyle/>
          <a:p>
            <a:r>
              <a:rPr lang="en-US" sz="1600" dirty="0" smtClean="0">
                <a:solidFill>
                  <a:schemeClr val="bg1"/>
                </a:solidFill>
                <a:latin typeface="Trebuchet MS" pitchFamily="34" charset="0"/>
              </a:rPr>
              <a:t>Now </a:t>
            </a:r>
            <a:r>
              <a:rPr lang="en-US" sz="1600" dirty="0">
                <a:solidFill>
                  <a:schemeClr val="bg1"/>
                </a:solidFill>
                <a:latin typeface="Trebuchet MS" pitchFamily="34" charset="0"/>
              </a:rPr>
              <a:t>is your chance to sleuth around </a:t>
            </a:r>
            <a:r>
              <a:rPr lang="en-US" sz="1600" dirty="0" smtClean="0">
                <a:solidFill>
                  <a:schemeClr val="bg1"/>
                </a:solidFill>
                <a:latin typeface="Trebuchet MS" pitchFamily="34" charset="0"/>
              </a:rPr>
              <a:t>the real-time </a:t>
            </a:r>
            <a:r>
              <a:rPr lang="en-US" sz="1600" dirty="0">
                <a:solidFill>
                  <a:schemeClr val="bg1"/>
                </a:solidFill>
                <a:latin typeface="Trebuchet MS" pitchFamily="34" charset="0"/>
              </a:rPr>
              <a:t>data </a:t>
            </a:r>
            <a:r>
              <a:rPr lang="en-US" sz="1600" dirty="0" smtClean="0">
                <a:solidFill>
                  <a:schemeClr val="bg1"/>
                </a:solidFill>
                <a:latin typeface="Trebuchet MS" pitchFamily="34" charset="0"/>
              </a:rPr>
              <a:t>collected by LOBO and </a:t>
            </a:r>
            <a:r>
              <a:rPr lang="en-US" sz="1600" dirty="0">
                <a:solidFill>
                  <a:schemeClr val="bg1"/>
                </a:solidFill>
                <a:latin typeface="Trebuchet MS" pitchFamily="34" charset="0"/>
              </a:rPr>
              <a:t>find some patterns for yourself</a:t>
            </a:r>
            <a:r>
              <a:rPr lang="en-US" sz="1600" dirty="0" smtClean="0">
                <a:solidFill>
                  <a:schemeClr val="bg1"/>
                </a:solidFill>
                <a:latin typeface="Trebuchet MS" pitchFamily="34" charset="0"/>
              </a:rPr>
              <a:t>!</a:t>
            </a:r>
            <a:endParaRPr lang="en-US" sz="1600" dirty="0">
              <a:solidFill>
                <a:schemeClr val="bg1"/>
              </a:solidFill>
              <a:latin typeface="Trebuchet MS" pitchFamily="34" charset="0"/>
            </a:endParaRPr>
          </a:p>
        </p:txBody>
      </p:sp>
      <p:sp>
        <p:nvSpPr>
          <p:cNvPr id="26" name="TextBox 17"/>
          <p:cNvSpPr txBox="1">
            <a:spLocks noChangeArrowheads="1"/>
          </p:cNvSpPr>
          <p:nvPr/>
        </p:nvSpPr>
        <p:spPr bwMode="auto">
          <a:xfrm>
            <a:off x="2895600" y="4343400"/>
            <a:ext cx="4343400" cy="646986"/>
          </a:xfrm>
          <a:prstGeom prst="wedgeRoundRectCallout">
            <a:avLst>
              <a:gd name="adj1" fmla="val -56855"/>
              <a:gd name="adj2" fmla="val -49591"/>
              <a:gd name="adj3" fmla="val 16667"/>
            </a:avLst>
          </a:prstGeom>
          <a:solidFill>
            <a:schemeClr val="accent5">
              <a:lumMod val="75000"/>
            </a:schemeClr>
          </a:solidFill>
          <a:ln w="9525">
            <a:noFill/>
            <a:miter lim="800000"/>
            <a:headEnd/>
            <a:tailEnd/>
          </a:ln>
        </p:spPr>
        <p:txBody>
          <a:bodyPr wrap="square">
            <a:spAutoFit/>
          </a:bodyPr>
          <a:lstStyle/>
          <a:p>
            <a:r>
              <a:rPr lang="en-US" sz="1600" dirty="0" smtClean="0">
                <a:solidFill>
                  <a:schemeClr val="bg1"/>
                </a:solidFill>
                <a:latin typeface="Trebuchet MS" pitchFamily="34" charset="0"/>
              </a:rPr>
              <a:t>If you think this level is too difficult, jump back a few levels for something easier.</a:t>
            </a:r>
            <a:endParaRPr lang="en-US" sz="1600" dirty="0">
              <a:solidFill>
                <a:schemeClr val="bg1"/>
              </a:solidFill>
              <a:latin typeface="Trebuchet MS" pitchFamily="34" charset="0"/>
            </a:endParaRPr>
          </a:p>
        </p:txBody>
      </p:sp>
      <p:sp>
        <p:nvSpPr>
          <p:cNvPr id="28" name="Rectangle 27"/>
          <p:cNvSpPr/>
          <p:nvPr/>
        </p:nvSpPr>
        <p:spPr>
          <a:xfrm>
            <a:off x="0" y="0"/>
            <a:ext cx="9144000" cy="838200"/>
          </a:xfrm>
          <a:prstGeom prst="rect">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r>
              <a:rPr lang="en-US" sz="4400" dirty="0" smtClean="0">
                <a:latin typeface="Trebuchet MS" pitchFamily="34" charset="0"/>
              </a:rPr>
              <a:t>Test Your LOBO Abilities</a:t>
            </a:r>
            <a:endParaRPr lang="en-US" sz="4400" dirty="0">
              <a:latin typeface="Trebuchet MS" pitchFamily="34" charset="0"/>
            </a:endParaRPr>
          </a:p>
        </p:txBody>
      </p:sp>
      <p:sp>
        <p:nvSpPr>
          <p:cNvPr id="29" name="Flowchart: Delay 28"/>
          <p:cNvSpPr/>
          <p:nvPr/>
        </p:nvSpPr>
        <p:spPr>
          <a:xfrm>
            <a:off x="0" y="0"/>
            <a:ext cx="1752600" cy="6858000"/>
          </a:xfrm>
          <a:prstGeom prst="flowChartDelay">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30" name="TextBox 29">
            <a:hlinkClick r:id="rId5" action="ppaction://hlinksldjump"/>
          </p:cNvPr>
          <p:cNvSpPr txBox="1"/>
          <p:nvPr/>
        </p:nvSpPr>
        <p:spPr>
          <a:xfrm>
            <a:off x="0" y="609600"/>
            <a:ext cx="1371600" cy="8382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Build </a:t>
            </a:r>
            <a:r>
              <a:rPr lang="en-US" sz="1600" dirty="0" smtClean="0">
                <a:solidFill>
                  <a:schemeClr val="accent1">
                    <a:lumMod val="75000"/>
                  </a:schemeClr>
                </a:solidFill>
                <a:latin typeface="Trebuchet MS" pitchFamily="34" charset="0"/>
                <a:cs typeface="+mn-cs"/>
              </a:rPr>
              <a:t>A </a:t>
            </a:r>
            <a:r>
              <a:rPr lang="en-US" sz="1600" dirty="0">
                <a:solidFill>
                  <a:schemeClr val="accent1">
                    <a:lumMod val="75000"/>
                  </a:schemeClr>
                </a:solidFill>
                <a:latin typeface="Trebuchet MS" pitchFamily="34" charset="0"/>
                <a:cs typeface="+mn-cs"/>
              </a:rPr>
              <a:t>G</a:t>
            </a:r>
            <a:r>
              <a:rPr lang="en-US" sz="1600" dirty="0" smtClean="0">
                <a:solidFill>
                  <a:schemeClr val="accent1">
                    <a:lumMod val="75000"/>
                  </a:schemeClr>
                </a:solidFill>
                <a:latin typeface="Trebuchet MS" pitchFamily="34" charset="0"/>
                <a:cs typeface="+mn-cs"/>
              </a:rPr>
              <a:t>raph </a:t>
            </a:r>
            <a:endParaRPr lang="en-US" sz="1600" dirty="0">
              <a:solidFill>
                <a:schemeClr val="accent1">
                  <a:lumMod val="75000"/>
                </a:schemeClr>
              </a:solidFill>
              <a:latin typeface="Trebuchet MS" pitchFamily="34" charset="0"/>
              <a:cs typeface="+mn-cs"/>
            </a:endParaRP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1)</a:t>
            </a:r>
            <a:endParaRPr lang="en-US" sz="1600" dirty="0">
              <a:solidFill>
                <a:schemeClr val="accent1">
                  <a:lumMod val="75000"/>
                </a:schemeClr>
              </a:solidFill>
              <a:latin typeface="Trebuchet MS" pitchFamily="34" charset="0"/>
              <a:cs typeface="+mn-cs"/>
            </a:endParaRPr>
          </a:p>
        </p:txBody>
      </p:sp>
      <p:sp>
        <p:nvSpPr>
          <p:cNvPr id="31" name="TextBox 30">
            <a:hlinkClick r:id="rId6" action="ppaction://hlinksldjump"/>
          </p:cNvPr>
          <p:cNvSpPr txBox="1"/>
          <p:nvPr/>
        </p:nvSpPr>
        <p:spPr>
          <a:xfrm>
            <a:off x="0" y="2743200"/>
            <a:ext cx="1554480" cy="10668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Read LOBO Graphs </a:t>
            </a:r>
            <a:r>
              <a:rPr lang="en-US" sz="1600" dirty="0" smtClean="0">
                <a:solidFill>
                  <a:schemeClr val="accent1">
                    <a:lumMod val="75000"/>
                  </a:schemeClr>
                </a:solidFill>
                <a:latin typeface="Trebuchet MS" pitchFamily="34" charset="0"/>
                <a:cs typeface="+mn-cs"/>
              </a:rPr>
              <a:t>   (Level 3)</a:t>
            </a:r>
            <a:endParaRPr lang="en-US" sz="1600" dirty="0">
              <a:solidFill>
                <a:schemeClr val="accent1">
                  <a:lumMod val="75000"/>
                </a:schemeClr>
              </a:solidFill>
              <a:latin typeface="Trebuchet MS" pitchFamily="34" charset="0"/>
              <a:cs typeface="+mn-cs"/>
            </a:endParaRPr>
          </a:p>
        </p:txBody>
      </p:sp>
      <p:sp>
        <p:nvSpPr>
          <p:cNvPr id="32" name="TextBox 31">
            <a:hlinkClick r:id="rId7" action="ppaction://hlinksldjump"/>
          </p:cNvPr>
          <p:cNvSpPr txBox="1"/>
          <p:nvPr/>
        </p:nvSpPr>
        <p:spPr>
          <a:xfrm>
            <a:off x="0" y="3953470"/>
            <a:ext cx="1447800" cy="99953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LOBO Data Match-up</a:t>
            </a:r>
            <a:endParaRPr lang="en-US" sz="1600" dirty="0">
              <a:solidFill>
                <a:schemeClr val="accent1">
                  <a:lumMod val="75000"/>
                </a:schemeClr>
              </a:solidFill>
              <a:latin typeface="Trebuchet MS" pitchFamily="34" charset="0"/>
              <a:cs typeface="+mn-cs"/>
            </a:endParaRP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4)</a:t>
            </a:r>
            <a:endParaRPr lang="en-US" sz="1600" dirty="0">
              <a:solidFill>
                <a:schemeClr val="accent1">
                  <a:lumMod val="75000"/>
                </a:schemeClr>
              </a:solidFill>
              <a:latin typeface="Trebuchet MS" pitchFamily="34" charset="0"/>
              <a:cs typeface="+mn-cs"/>
            </a:endParaRPr>
          </a:p>
        </p:txBody>
      </p:sp>
      <p:sp>
        <p:nvSpPr>
          <p:cNvPr id="33" name="TextBox 32">
            <a:hlinkClick r:id="rId8" action="ppaction://hlinksldjump"/>
          </p:cNvPr>
          <p:cNvSpPr txBox="1"/>
          <p:nvPr/>
        </p:nvSpPr>
        <p:spPr>
          <a:xfrm>
            <a:off x="0" y="5105400"/>
            <a:ext cx="1371600" cy="1143000"/>
          </a:xfrm>
          <a:prstGeom prst="roundRect">
            <a:avLst/>
          </a:prstGeom>
          <a:solidFill>
            <a:schemeClr val="accent5">
              <a:lumMod val="40000"/>
              <a:lumOff val="60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Test Your LOBO Abilities</a:t>
            </a: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5)</a:t>
            </a:r>
            <a:endParaRPr lang="en-US" sz="1600" dirty="0">
              <a:solidFill>
                <a:schemeClr val="accent1">
                  <a:lumMod val="75000"/>
                </a:schemeClr>
              </a:solidFill>
              <a:latin typeface="Trebuchet MS" pitchFamily="34" charset="0"/>
              <a:cs typeface="+mn-cs"/>
            </a:endParaRPr>
          </a:p>
        </p:txBody>
      </p:sp>
      <p:sp>
        <p:nvSpPr>
          <p:cNvPr id="34" name="TextBox 33">
            <a:hlinkClick r:id="rId9" action="ppaction://hlinksldjump"/>
          </p:cNvPr>
          <p:cNvSpPr txBox="1"/>
          <p:nvPr/>
        </p:nvSpPr>
        <p:spPr>
          <a:xfrm>
            <a:off x="0" y="1600200"/>
            <a:ext cx="1447800" cy="9906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Interpret Graphs</a:t>
            </a: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2)</a:t>
            </a:r>
            <a:endParaRPr lang="en-US" sz="1600" dirty="0">
              <a:solidFill>
                <a:schemeClr val="accent1">
                  <a:lumMod val="75000"/>
                </a:schemeClr>
              </a:solidFill>
              <a:latin typeface="Trebuchet MS" pitchFamily="34" charset="0"/>
              <a:cs typeface="+mn-cs"/>
            </a:endParaRPr>
          </a:p>
        </p:txBody>
      </p:sp>
      <p:sp>
        <p:nvSpPr>
          <p:cNvPr id="35" name="TextBox 34">
            <a:hlinkClick r:id="rId10" action="ppaction://hlinksldjump"/>
          </p:cNvPr>
          <p:cNvSpPr txBox="1"/>
          <p:nvPr/>
        </p:nvSpPr>
        <p:spPr>
          <a:xfrm>
            <a:off x="0" y="6324600"/>
            <a:ext cx="914400" cy="5334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More info</a:t>
            </a:r>
            <a:endParaRPr lang="en-US" sz="1600" dirty="0">
              <a:solidFill>
                <a:schemeClr val="accent1">
                  <a:lumMod val="75000"/>
                </a:schemeClr>
              </a:solidFill>
              <a:latin typeface="Trebuchet MS" pitchFamily="34" charset="0"/>
              <a:cs typeface="+mn-cs"/>
            </a:endParaRPr>
          </a:p>
        </p:txBody>
      </p:sp>
      <p:sp>
        <p:nvSpPr>
          <p:cNvPr id="17" name="TextBox 34"/>
          <p:cNvSpPr txBox="1">
            <a:spLocks noChangeArrowheads="1"/>
          </p:cNvSpPr>
          <p:nvPr/>
        </p:nvSpPr>
        <p:spPr bwMode="auto">
          <a:xfrm>
            <a:off x="3657600" y="1981200"/>
            <a:ext cx="5334000" cy="1191816"/>
          </a:xfrm>
          <a:prstGeom prst="wedgeRoundRectCallout">
            <a:avLst>
              <a:gd name="adj1" fmla="val -52881"/>
              <a:gd name="adj2" fmla="val 15567"/>
              <a:gd name="adj3" fmla="val 16667"/>
            </a:avLst>
          </a:prstGeom>
          <a:solidFill>
            <a:schemeClr val="accent5">
              <a:lumMod val="75000"/>
            </a:schemeClr>
          </a:solidFill>
          <a:ln w="9525">
            <a:noFill/>
            <a:miter lim="800000"/>
            <a:headEnd/>
            <a:tailEnd/>
          </a:ln>
        </p:spPr>
        <p:txBody>
          <a:bodyPr wrap="square">
            <a:spAutoFit/>
          </a:bodyPr>
          <a:lstStyle/>
          <a:p>
            <a:r>
              <a:rPr lang="en-US" sz="1600" dirty="0">
                <a:solidFill>
                  <a:schemeClr val="bg1"/>
                </a:solidFill>
                <a:latin typeface="Trebuchet MS" pitchFamily="34" charset="0"/>
              </a:rPr>
              <a:t>Data from LOBO is online and updated every hour.  You can make your own graphs using the website to check out what’s been going on in the Bay since it was deployed in November 2007.</a:t>
            </a:r>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4" presetClass="entr" presetSubtype="0" fill="hold" nodeType="withEffect">
                                  <p:stCondLst>
                                    <p:cond delay="0"/>
                                  </p:stCondLst>
                                  <p:childTnLst>
                                    <p:set>
                                      <p:cBhvr>
                                        <p:cTn id="6" dur="1" fill="hold">
                                          <p:stCondLst>
                                            <p:cond delay="0"/>
                                          </p:stCondLst>
                                        </p:cTn>
                                        <p:tgtEl>
                                          <p:spTgt spid="25"/>
                                        </p:tgtEl>
                                        <p:attrNameLst>
                                          <p:attrName>style.visibility</p:attrName>
                                        </p:attrNameLst>
                                      </p:cBhvr>
                                      <p:to>
                                        <p:strVal val="visible"/>
                                      </p:to>
                                    </p:set>
                                    <p:anim from="(-#ppt_w/2)" to="(#ppt_x)" calcmode="lin" valueType="num">
                                      <p:cBhvr>
                                        <p:cTn id="7" dur="600" fill="hold">
                                          <p:stCondLst>
                                            <p:cond delay="0"/>
                                          </p:stCondLst>
                                        </p:cTn>
                                        <p:tgtEl>
                                          <p:spTgt spid="25"/>
                                        </p:tgtEl>
                                        <p:attrNameLst>
                                          <p:attrName>ppt_x</p:attrName>
                                        </p:attrNameLst>
                                      </p:cBhvr>
                                    </p:anim>
                                    <p:anim from="0" to="-1.0" calcmode="lin" valueType="num">
                                      <p:cBhvr>
                                        <p:cTn id="8" dur="200" decel="50000" autoRev="1" fill="hold">
                                          <p:stCondLst>
                                            <p:cond delay="600"/>
                                          </p:stCondLst>
                                        </p:cTn>
                                        <p:tgtEl>
                                          <p:spTgt spid="25"/>
                                        </p:tgtEl>
                                        <p:attrNameLst>
                                          <p:attrName>xshear</p:attrName>
                                        </p:attrNameLst>
                                      </p:cBhvr>
                                    </p:anim>
                                    <p:animScale>
                                      <p:cBhvr>
                                        <p:cTn id="9" dur="200" decel="100000" autoRev="1" fill="hold">
                                          <p:stCondLst>
                                            <p:cond delay="600"/>
                                          </p:stCondLst>
                                        </p:cTn>
                                        <p:tgtEl>
                                          <p:spTgt spid="25"/>
                                        </p:tgtEl>
                                      </p:cBhvr>
                                      <p:from x="100000" y="100000"/>
                                      <p:to x="80000" y="100000"/>
                                    </p:animScale>
                                    <p:anim by="(#ppt_h/3+#ppt_w*0.1)" calcmode="lin" valueType="num">
                                      <p:cBhvr additive="sum">
                                        <p:cTn id="10" dur="200" decel="100000" autoRev="1" fill="hold">
                                          <p:stCondLst>
                                            <p:cond delay="600"/>
                                          </p:stCondLst>
                                        </p:cTn>
                                        <p:tgtEl>
                                          <p:spTgt spid="25"/>
                                        </p:tgtEl>
                                        <p:attrNameLst>
                                          <p:attrName>ppt_x</p:attrName>
                                        </p:attrNameLst>
                                      </p:cBhvr>
                                    </p:anim>
                                  </p:childTnLst>
                                </p:cTn>
                              </p:par>
                              <p:par>
                                <p:cTn id="11" presetID="34" presetClass="entr" presetSubtype="0" fill="hold" grpId="0" nodeType="withEffect">
                                  <p:stCondLst>
                                    <p:cond delay="0"/>
                                  </p:stCondLst>
                                  <p:childTnLst>
                                    <p:set>
                                      <p:cBhvr>
                                        <p:cTn id="12" dur="1" fill="hold">
                                          <p:stCondLst>
                                            <p:cond delay="0"/>
                                          </p:stCondLst>
                                        </p:cTn>
                                        <p:tgtEl>
                                          <p:spTgt spid="78851"/>
                                        </p:tgtEl>
                                        <p:attrNameLst>
                                          <p:attrName>style.visibility</p:attrName>
                                        </p:attrNameLst>
                                      </p:cBhvr>
                                      <p:to>
                                        <p:strVal val="visible"/>
                                      </p:to>
                                    </p:set>
                                    <p:anim from="(-#ppt_w/2)" to="(#ppt_x)" calcmode="lin" valueType="num">
                                      <p:cBhvr>
                                        <p:cTn id="13" dur="600" fill="hold">
                                          <p:stCondLst>
                                            <p:cond delay="0"/>
                                          </p:stCondLst>
                                        </p:cTn>
                                        <p:tgtEl>
                                          <p:spTgt spid="78851"/>
                                        </p:tgtEl>
                                        <p:attrNameLst>
                                          <p:attrName>ppt_x</p:attrName>
                                        </p:attrNameLst>
                                      </p:cBhvr>
                                    </p:anim>
                                    <p:anim from="0" to="-1.0" calcmode="lin" valueType="num">
                                      <p:cBhvr>
                                        <p:cTn id="14" dur="200" decel="50000" autoRev="1" fill="hold">
                                          <p:stCondLst>
                                            <p:cond delay="600"/>
                                          </p:stCondLst>
                                        </p:cTn>
                                        <p:tgtEl>
                                          <p:spTgt spid="78851"/>
                                        </p:tgtEl>
                                        <p:attrNameLst>
                                          <p:attrName>xshear</p:attrName>
                                        </p:attrNameLst>
                                      </p:cBhvr>
                                    </p:anim>
                                    <p:animScale>
                                      <p:cBhvr>
                                        <p:cTn id="15" dur="200" decel="100000" autoRev="1" fill="hold">
                                          <p:stCondLst>
                                            <p:cond delay="600"/>
                                          </p:stCondLst>
                                        </p:cTn>
                                        <p:tgtEl>
                                          <p:spTgt spid="78851"/>
                                        </p:tgtEl>
                                      </p:cBhvr>
                                      <p:from x="100000" y="100000"/>
                                      <p:to x="80000" y="100000"/>
                                    </p:animScale>
                                    <p:anim by="(#ppt_h/3+#ppt_w*0.1)" calcmode="lin" valueType="num">
                                      <p:cBhvr additive="sum">
                                        <p:cTn id="16" dur="200" decel="100000" autoRev="1" fill="hold">
                                          <p:stCondLst>
                                            <p:cond delay="600"/>
                                          </p:stCondLst>
                                        </p:cTn>
                                        <p:tgtEl>
                                          <p:spTgt spid="78851"/>
                                        </p:tgtEl>
                                        <p:attrNameLst>
                                          <p:attrName>ppt_x</p:attrName>
                                        </p:attrNameLst>
                                      </p:cBhvr>
                                    </p:anim>
                                  </p:childTnLst>
                                </p:cTn>
                              </p:par>
                              <p:par>
                                <p:cTn id="17" presetID="34" presetClass="entr" presetSubtype="0" fill="hold" grpId="0" nodeType="withEffect">
                                  <p:stCondLst>
                                    <p:cond delay="2000"/>
                                  </p:stCondLst>
                                  <p:childTnLst>
                                    <p:set>
                                      <p:cBhvr>
                                        <p:cTn id="18" dur="1" fill="hold">
                                          <p:stCondLst>
                                            <p:cond delay="0"/>
                                          </p:stCondLst>
                                        </p:cTn>
                                        <p:tgtEl>
                                          <p:spTgt spid="18"/>
                                        </p:tgtEl>
                                        <p:attrNameLst>
                                          <p:attrName>style.visibility</p:attrName>
                                        </p:attrNameLst>
                                      </p:cBhvr>
                                      <p:to>
                                        <p:strVal val="visible"/>
                                      </p:to>
                                    </p:set>
                                    <p:anim from="(-#ppt_w/2)" to="(#ppt_x)" calcmode="lin" valueType="num">
                                      <p:cBhvr>
                                        <p:cTn id="19" dur="600" fill="hold">
                                          <p:stCondLst>
                                            <p:cond delay="0"/>
                                          </p:stCondLst>
                                        </p:cTn>
                                        <p:tgtEl>
                                          <p:spTgt spid="18"/>
                                        </p:tgtEl>
                                        <p:attrNameLst>
                                          <p:attrName>ppt_x</p:attrName>
                                        </p:attrNameLst>
                                      </p:cBhvr>
                                    </p:anim>
                                    <p:anim from="0" to="-1.0" calcmode="lin" valueType="num">
                                      <p:cBhvr>
                                        <p:cTn id="20" dur="200" decel="50000" autoRev="1" fill="hold">
                                          <p:stCondLst>
                                            <p:cond delay="600"/>
                                          </p:stCondLst>
                                        </p:cTn>
                                        <p:tgtEl>
                                          <p:spTgt spid="18"/>
                                        </p:tgtEl>
                                        <p:attrNameLst>
                                          <p:attrName>xshear</p:attrName>
                                        </p:attrNameLst>
                                      </p:cBhvr>
                                    </p:anim>
                                    <p:animScale>
                                      <p:cBhvr>
                                        <p:cTn id="21" dur="200" decel="100000" autoRev="1" fill="hold">
                                          <p:stCondLst>
                                            <p:cond delay="600"/>
                                          </p:stCondLst>
                                        </p:cTn>
                                        <p:tgtEl>
                                          <p:spTgt spid="18"/>
                                        </p:tgtEl>
                                      </p:cBhvr>
                                      <p:from x="100000" y="100000"/>
                                      <p:to x="80000" y="100000"/>
                                    </p:animScale>
                                    <p:anim by="(#ppt_h/3+#ppt_w*0.1)" calcmode="lin" valueType="num">
                                      <p:cBhvr additive="sum">
                                        <p:cTn id="22" dur="200" decel="100000" autoRev="1" fill="hold">
                                          <p:stCondLst>
                                            <p:cond delay="600"/>
                                          </p:stCondLst>
                                        </p:cTn>
                                        <p:tgtEl>
                                          <p:spTgt spid="18"/>
                                        </p:tgtEl>
                                        <p:attrNameLst>
                                          <p:attrName>ppt_x</p:attrName>
                                        </p:attrNameLst>
                                      </p:cBhvr>
                                    </p:anim>
                                  </p:childTnLst>
                                </p:cTn>
                              </p:par>
                              <p:par>
                                <p:cTn id="23" presetID="34" presetClass="entr" presetSubtype="0" fill="hold" grpId="0" nodeType="withEffect">
                                  <p:stCondLst>
                                    <p:cond delay="4000"/>
                                  </p:stCondLst>
                                  <p:childTnLst>
                                    <p:set>
                                      <p:cBhvr>
                                        <p:cTn id="24" dur="1" fill="hold">
                                          <p:stCondLst>
                                            <p:cond delay="0"/>
                                          </p:stCondLst>
                                        </p:cTn>
                                        <p:tgtEl>
                                          <p:spTgt spid="26"/>
                                        </p:tgtEl>
                                        <p:attrNameLst>
                                          <p:attrName>style.visibility</p:attrName>
                                        </p:attrNameLst>
                                      </p:cBhvr>
                                      <p:to>
                                        <p:strVal val="visible"/>
                                      </p:to>
                                    </p:set>
                                    <p:anim from="(-#ppt_w/2)" to="(#ppt_x)" calcmode="lin" valueType="num">
                                      <p:cBhvr>
                                        <p:cTn id="25" dur="600" fill="hold">
                                          <p:stCondLst>
                                            <p:cond delay="0"/>
                                          </p:stCondLst>
                                        </p:cTn>
                                        <p:tgtEl>
                                          <p:spTgt spid="26"/>
                                        </p:tgtEl>
                                        <p:attrNameLst>
                                          <p:attrName>ppt_x</p:attrName>
                                        </p:attrNameLst>
                                      </p:cBhvr>
                                    </p:anim>
                                    <p:anim from="0" to="-1.0" calcmode="lin" valueType="num">
                                      <p:cBhvr>
                                        <p:cTn id="26" dur="200" decel="50000" autoRev="1" fill="hold">
                                          <p:stCondLst>
                                            <p:cond delay="600"/>
                                          </p:stCondLst>
                                        </p:cTn>
                                        <p:tgtEl>
                                          <p:spTgt spid="26"/>
                                        </p:tgtEl>
                                        <p:attrNameLst>
                                          <p:attrName>xshear</p:attrName>
                                        </p:attrNameLst>
                                      </p:cBhvr>
                                    </p:anim>
                                    <p:animScale>
                                      <p:cBhvr>
                                        <p:cTn id="27" dur="200" decel="100000" autoRev="1" fill="hold">
                                          <p:stCondLst>
                                            <p:cond delay="600"/>
                                          </p:stCondLst>
                                        </p:cTn>
                                        <p:tgtEl>
                                          <p:spTgt spid="26"/>
                                        </p:tgtEl>
                                      </p:cBhvr>
                                      <p:from x="100000" y="100000"/>
                                      <p:to x="80000" y="100000"/>
                                    </p:animScale>
                                    <p:anim by="(#ppt_h/3+#ppt_w*0.1)" calcmode="lin" valueType="num">
                                      <p:cBhvr additive="sum">
                                        <p:cTn id="28" dur="200" decel="100000" autoRev="1" fill="hold">
                                          <p:stCondLst>
                                            <p:cond delay="600"/>
                                          </p:stCondLst>
                                        </p:cTn>
                                        <p:tgtEl>
                                          <p:spTgt spid="26"/>
                                        </p:tgtEl>
                                        <p:attrNameLst>
                                          <p:attrName>ppt_x</p:attrName>
                                        </p:attrNameLst>
                                      </p:cBhvr>
                                    </p:anim>
                                  </p:childTnLst>
                                </p:cTn>
                              </p:par>
                              <p:par>
                                <p:cTn id="29" presetID="37" presetClass="entr" presetSubtype="0" fill="hold" grpId="0" nodeType="withEffect">
                                  <p:stCondLst>
                                    <p:cond delay="5500"/>
                                  </p:stCondLst>
                                  <p:childTnLst>
                                    <p:set>
                                      <p:cBhvr>
                                        <p:cTn id="30" dur="1" fill="hold">
                                          <p:stCondLst>
                                            <p:cond delay="0"/>
                                          </p:stCondLst>
                                        </p:cTn>
                                        <p:tgtEl>
                                          <p:spTgt spid="19"/>
                                        </p:tgtEl>
                                        <p:attrNameLst>
                                          <p:attrName>style.visibility</p:attrName>
                                        </p:attrNameLst>
                                      </p:cBhvr>
                                      <p:to>
                                        <p:strVal val="visible"/>
                                      </p:to>
                                    </p:set>
                                    <p:animEffect transition="in" filter="fade">
                                      <p:cBhvr>
                                        <p:cTn id="31" dur="1000"/>
                                        <p:tgtEl>
                                          <p:spTgt spid="19"/>
                                        </p:tgtEl>
                                      </p:cBhvr>
                                    </p:animEffect>
                                    <p:anim calcmode="lin" valueType="num">
                                      <p:cBhvr>
                                        <p:cTn id="32" dur="1000" fill="hold"/>
                                        <p:tgtEl>
                                          <p:spTgt spid="19"/>
                                        </p:tgtEl>
                                        <p:attrNameLst>
                                          <p:attrName>ppt_x</p:attrName>
                                        </p:attrNameLst>
                                      </p:cBhvr>
                                      <p:tavLst>
                                        <p:tav tm="0">
                                          <p:val>
                                            <p:strVal val="#ppt_x"/>
                                          </p:val>
                                        </p:tav>
                                        <p:tav tm="100000">
                                          <p:val>
                                            <p:strVal val="#ppt_x"/>
                                          </p:val>
                                        </p:tav>
                                      </p:tavLst>
                                    </p:anim>
                                    <p:anim calcmode="lin" valueType="num">
                                      <p:cBhvr>
                                        <p:cTn id="33" dur="900" decel="100000" fill="hold"/>
                                        <p:tgtEl>
                                          <p:spTgt spid="19"/>
                                        </p:tgtEl>
                                        <p:attrNameLst>
                                          <p:attrName>ppt_y</p:attrName>
                                        </p:attrNameLst>
                                      </p:cBhvr>
                                      <p:tavLst>
                                        <p:tav tm="0">
                                          <p:val>
                                            <p:strVal val="#ppt_y+1"/>
                                          </p:val>
                                        </p:tav>
                                        <p:tav tm="100000">
                                          <p:val>
                                            <p:strVal val="#ppt_y-.03"/>
                                          </p:val>
                                        </p:tav>
                                      </p:tavLst>
                                    </p:anim>
                                    <p:anim calcmode="lin" valueType="num">
                                      <p:cBhvr>
                                        <p:cTn id="34" dur="100" accel="100000" fill="hold">
                                          <p:stCondLst>
                                            <p:cond delay="900"/>
                                          </p:stCondLst>
                                        </p:cTn>
                                        <p:tgtEl>
                                          <p:spTgt spid="19"/>
                                        </p:tgtEl>
                                        <p:attrNameLst>
                                          <p:attrName>ppt_y</p:attrName>
                                        </p:attrNameLst>
                                      </p:cBhvr>
                                      <p:tavLst>
                                        <p:tav tm="0">
                                          <p:val>
                                            <p:strVal val="#ppt_y-.03"/>
                                          </p:val>
                                        </p:tav>
                                        <p:tav tm="100000">
                                          <p:val>
                                            <p:strVal val="#ppt_y"/>
                                          </p:val>
                                        </p:tav>
                                      </p:tavLst>
                                    </p:anim>
                                  </p:childTnLst>
                                </p:cTn>
                              </p:par>
                              <p:par>
                                <p:cTn id="35" presetID="34" presetClass="entr" presetSubtype="0" fill="hold" grpId="0" nodeType="withEffect">
                                  <p:stCondLst>
                                    <p:cond delay="0"/>
                                  </p:stCondLst>
                                  <p:childTnLst>
                                    <p:set>
                                      <p:cBhvr>
                                        <p:cTn id="36" dur="1" fill="hold">
                                          <p:stCondLst>
                                            <p:cond delay="0"/>
                                          </p:stCondLst>
                                        </p:cTn>
                                        <p:tgtEl>
                                          <p:spTgt spid="17"/>
                                        </p:tgtEl>
                                        <p:attrNameLst>
                                          <p:attrName>style.visibility</p:attrName>
                                        </p:attrNameLst>
                                      </p:cBhvr>
                                      <p:to>
                                        <p:strVal val="visible"/>
                                      </p:to>
                                    </p:set>
                                    <p:anim from="(-#ppt_w/2)" to="(#ppt_x)" calcmode="lin" valueType="num">
                                      <p:cBhvr>
                                        <p:cTn id="37" dur="600" fill="hold">
                                          <p:stCondLst>
                                            <p:cond delay="0"/>
                                          </p:stCondLst>
                                        </p:cTn>
                                        <p:tgtEl>
                                          <p:spTgt spid="17"/>
                                        </p:tgtEl>
                                        <p:attrNameLst>
                                          <p:attrName>ppt_x</p:attrName>
                                        </p:attrNameLst>
                                      </p:cBhvr>
                                    </p:anim>
                                    <p:anim from="0" to="-1.0" calcmode="lin" valueType="num">
                                      <p:cBhvr>
                                        <p:cTn id="38" dur="200" decel="50000" autoRev="1" fill="hold">
                                          <p:stCondLst>
                                            <p:cond delay="600"/>
                                          </p:stCondLst>
                                        </p:cTn>
                                        <p:tgtEl>
                                          <p:spTgt spid="17"/>
                                        </p:tgtEl>
                                        <p:attrNameLst>
                                          <p:attrName>xshear</p:attrName>
                                        </p:attrNameLst>
                                      </p:cBhvr>
                                    </p:anim>
                                    <p:animScale>
                                      <p:cBhvr>
                                        <p:cTn id="39" dur="200" decel="100000" autoRev="1" fill="hold">
                                          <p:stCondLst>
                                            <p:cond delay="600"/>
                                          </p:stCondLst>
                                        </p:cTn>
                                        <p:tgtEl>
                                          <p:spTgt spid="17"/>
                                        </p:tgtEl>
                                      </p:cBhvr>
                                      <p:from x="100000" y="100000"/>
                                      <p:to x="80000" y="100000"/>
                                    </p:animScale>
                                    <p:anim by="(#ppt_h/3+#ppt_w*0.1)" calcmode="lin" valueType="num">
                                      <p:cBhvr additive="sum">
                                        <p:cTn id="40" dur="200" decel="100000" autoRev="1" fill="hold">
                                          <p:stCondLst>
                                            <p:cond delay="600"/>
                                          </p:stCondLst>
                                        </p:cTn>
                                        <p:tgtEl>
                                          <p:spTgt spid="17"/>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851" grpId="0" animBg="1"/>
      <p:bldP spid="19" grpId="0" animBg="1"/>
      <p:bldP spid="18" grpId="0" animBg="1"/>
      <p:bldP spid="26" grpId="0" animBg="1"/>
      <p:bldP spid="17" grpId="0" animBg="1"/>
    </p:bld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sal border"/>
          <p:cNvSpPr/>
          <p:nvPr/>
        </p:nvSpPr>
        <p:spPr>
          <a:xfrm>
            <a:off x="1828800" y="2514600"/>
            <a:ext cx="3352800" cy="1828800"/>
          </a:xfrm>
          <a:prstGeom prst="roundRect">
            <a:avLst>
              <a:gd name="adj" fmla="val 11303"/>
            </a:avLst>
          </a:prstGeom>
          <a:noFill/>
          <a:ln>
            <a:solidFill>
              <a:srgbClr val="70AC2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what is the sal"/>
          <p:cNvSpPr/>
          <p:nvPr/>
        </p:nvSpPr>
        <p:spPr>
          <a:xfrm>
            <a:off x="1905000" y="3048000"/>
            <a:ext cx="3229302" cy="548640"/>
          </a:xfrm>
          <a:prstGeom prst="roundRect">
            <a:avLst/>
          </a:prstGeom>
          <a:solidFill>
            <a:srgbClr val="70AC2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chorCtr="0"/>
          <a:lstStyle/>
          <a:p>
            <a:pPr fontAlgn="auto">
              <a:spcBef>
                <a:spcPts val="0"/>
              </a:spcBef>
              <a:spcAft>
                <a:spcPts val="0"/>
              </a:spcAft>
              <a:defRPr/>
            </a:pPr>
            <a:r>
              <a:rPr lang="en-US" sz="1600" dirty="0" smtClean="0">
                <a:solidFill>
                  <a:schemeClr val="bg1"/>
                </a:solidFill>
                <a:latin typeface="Trebuchet MS" pitchFamily="34" charset="0"/>
              </a:rPr>
              <a:t>What is the salinity for the past 24 hours, week or month? </a:t>
            </a:r>
          </a:p>
        </p:txBody>
      </p:sp>
      <p:sp>
        <p:nvSpPr>
          <p:cNvPr id="22" name="home">
            <a:hlinkClick r:id="" action="ppaction://hlinkshowjump?jump=firstslide" highlightClick="1"/>
          </p:cNvPr>
          <p:cNvSpPr/>
          <p:nvPr/>
        </p:nvSpPr>
        <p:spPr>
          <a:xfrm>
            <a:off x="8543925" y="6400800"/>
            <a:ext cx="574675" cy="457200"/>
          </a:xfrm>
          <a:prstGeom prst="actionButtonHome">
            <a:avLst/>
          </a:prstGeom>
          <a:gradFill flip="none" rotWithShape="1">
            <a:gsLst>
              <a:gs pos="0">
                <a:srgbClr val="FFEFD1"/>
              </a:gs>
              <a:gs pos="64999">
                <a:srgbClr val="F0EBD5"/>
              </a:gs>
              <a:gs pos="100000">
                <a:srgbClr val="D1C39F"/>
              </a:gs>
            </a:gsLst>
            <a:lin ang="5400000" scaled="1"/>
            <a:tileRect/>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23" name="back">
            <a:hlinkClick r:id="rId3" action="ppaction://hlinksldjump" highlightClick="1"/>
          </p:cNvPr>
          <p:cNvSpPr/>
          <p:nvPr/>
        </p:nvSpPr>
        <p:spPr>
          <a:xfrm>
            <a:off x="8077200" y="6400800"/>
            <a:ext cx="457200" cy="457200"/>
          </a:xfrm>
          <a:prstGeom prst="actionButtonBeginning">
            <a:avLst/>
          </a:prstGeom>
          <a:gradFill>
            <a:gsLst>
              <a:gs pos="0">
                <a:srgbClr val="FFEFD1"/>
              </a:gs>
              <a:gs pos="64999">
                <a:srgbClr val="F0EBD5"/>
              </a:gs>
              <a:gs pos="100000">
                <a:srgbClr val="D1C39F"/>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19" name="see data button">
            <a:hlinkClick r:id="rId4" highlightClick="1"/>
          </p:cNvPr>
          <p:cNvSpPr/>
          <p:nvPr/>
        </p:nvSpPr>
        <p:spPr>
          <a:xfrm>
            <a:off x="1600200" y="5791200"/>
            <a:ext cx="3276600" cy="685800"/>
          </a:xfrm>
          <a:prstGeom prst="actionButtonBlank">
            <a:avLst/>
          </a:prstGeom>
          <a:solidFill>
            <a:srgbClr val="C00000"/>
          </a:solidFill>
          <a:ln>
            <a:no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600" dirty="0" smtClean="0">
                <a:latin typeface="Trebuchet MS" pitchFamily="34" charset="0"/>
              </a:rPr>
              <a:t>Touch here visit the LOBO website and see the data online!</a:t>
            </a:r>
            <a:endParaRPr lang="en-US" sz="1600" dirty="0">
              <a:latin typeface="Trebuchet MS" pitchFamily="34" charset="0"/>
            </a:endParaRPr>
          </a:p>
        </p:txBody>
      </p:sp>
      <p:sp>
        <p:nvSpPr>
          <p:cNvPr id="31" name="if you find"/>
          <p:cNvSpPr/>
          <p:nvPr/>
        </p:nvSpPr>
        <p:spPr>
          <a:xfrm>
            <a:off x="2362200" y="5029200"/>
            <a:ext cx="5867400" cy="609600"/>
          </a:xfrm>
          <a:prstGeom prst="roundRect">
            <a:avLst/>
          </a:prstGeom>
          <a:solidFill>
            <a:srgbClr val="70AC2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sz="1600" dirty="0" smtClean="0">
                <a:solidFill>
                  <a:schemeClr val="bg1"/>
                </a:solidFill>
                <a:latin typeface="Trebuchet MS" pitchFamily="34" charset="0"/>
              </a:rPr>
              <a:t>If you find any of these, share your interpretation of what is happening in the exhibit notebook. Good luck!</a:t>
            </a:r>
            <a:endParaRPr lang="en-US" sz="1600" dirty="0">
              <a:solidFill>
                <a:schemeClr val="bg1"/>
              </a:solidFill>
              <a:latin typeface="Trebuchet MS" pitchFamily="34" charset="0"/>
            </a:endParaRPr>
          </a:p>
        </p:txBody>
      </p:sp>
      <p:pic>
        <p:nvPicPr>
          <p:cNvPr id="27" name="sea lion" descr="117.JPG"/>
          <p:cNvPicPr>
            <a:picLocks noChangeAspect="1"/>
          </p:cNvPicPr>
          <p:nvPr/>
        </p:nvPicPr>
        <p:blipFill>
          <a:blip r:embed="rId5" cstate="print"/>
          <a:srcRect l="16667" t="37778" r="45833" b="40000"/>
          <a:stretch>
            <a:fillRect/>
          </a:stretch>
        </p:blipFill>
        <p:spPr>
          <a:xfrm>
            <a:off x="1676400" y="914400"/>
            <a:ext cx="1828800" cy="812800"/>
          </a:xfrm>
          <a:prstGeom prst="rect">
            <a:avLst/>
          </a:prstGeom>
        </p:spPr>
      </p:pic>
      <p:sp>
        <p:nvSpPr>
          <p:cNvPr id="30" name="speech text"/>
          <p:cNvSpPr/>
          <p:nvPr/>
        </p:nvSpPr>
        <p:spPr>
          <a:xfrm>
            <a:off x="3733800" y="887104"/>
            <a:ext cx="5334000" cy="789296"/>
          </a:xfrm>
          <a:prstGeom prst="wedgeRoundRectCallout">
            <a:avLst>
              <a:gd name="adj1" fmla="val -54302"/>
              <a:gd name="adj2" fmla="val -21736"/>
              <a:gd name="adj3" fmla="val 16667"/>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sz="1600" dirty="0" smtClean="0">
                <a:solidFill>
                  <a:schemeClr val="bg1"/>
                </a:solidFill>
                <a:latin typeface="Trebuchet MS" pitchFamily="34" charset="0"/>
              </a:rPr>
              <a:t>Can you create a story about what happened with the weather, ocean, and river water to explain the data collected from the Bay? </a:t>
            </a:r>
            <a:endParaRPr lang="en-US" sz="1600" dirty="0">
              <a:solidFill>
                <a:schemeClr val="bg1"/>
              </a:solidFill>
              <a:latin typeface="Trebuchet MS" pitchFamily="34" charset="0"/>
            </a:endParaRPr>
          </a:p>
        </p:txBody>
      </p:sp>
      <p:sp>
        <p:nvSpPr>
          <p:cNvPr id="28" name="title bar"/>
          <p:cNvSpPr/>
          <p:nvPr/>
        </p:nvSpPr>
        <p:spPr>
          <a:xfrm>
            <a:off x="0" y="0"/>
            <a:ext cx="9144000" cy="838200"/>
          </a:xfrm>
          <a:prstGeom prst="rect">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r>
              <a:rPr lang="en-US" sz="4400" dirty="0" smtClean="0">
                <a:latin typeface="Trebuchet MS" pitchFamily="34" charset="0"/>
              </a:rPr>
              <a:t>Test Your LOBO Abilities</a:t>
            </a:r>
            <a:endParaRPr lang="en-US" sz="4400" dirty="0">
              <a:latin typeface="Trebuchet MS" pitchFamily="34" charset="0"/>
            </a:endParaRPr>
          </a:p>
        </p:txBody>
      </p:sp>
      <p:sp>
        <p:nvSpPr>
          <p:cNvPr id="29" name="side bar"/>
          <p:cNvSpPr/>
          <p:nvPr/>
        </p:nvSpPr>
        <p:spPr>
          <a:xfrm>
            <a:off x="0" y="0"/>
            <a:ext cx="1752600" cy="6858000"/>
          </a:xfrm>
          <a:prstGeom prst="flowChartDelay">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35" name="l1">
            <a:hlinkClick r:id="rId6" action="ppaction://hlinksldjump"/>
          </p:cNvPr>
          <p:cNvSpPr txBox="1"/>
          <p:nvPr/>
        </p:nvSpPr>
        <p:spPr>
          <a:xfrm>
            <a:off x="0" y="609600"/>
            <a:ext cx="1371600" cy="8382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Build </a:t>
            </a:r>
            <a:r>
              <a:rPr lang="en-US" sz="1600" dirty="0" smtClean="0">
                <a:solidFill>
                  <a:schemeClr val="accent1">
                    <a:lumMod val="75000"/>
                  </a:schemeClr>
                </a:solidFill>
                <a:latin typeface="Trebuchet MS" pitchFamily="34" charset="0"/>
                <a:cs typeface="+mn-cs"/>
              </a:rPr>
              <a:t>A </a:t>
            </a:r>
            <a:r>
              <a:rPr lang="en-US" sz="1600" dirty="0">
                <a:solidFill>
                  <a:schemeClr val="accent1">
                    <a:lumMod val="75000"/>
                  </a:schemeClr>
                </a:solidFill>
                <a:latin typeface="Trebuchet MS" pitchFamily="34" charset="0"/>
                <a:cs typeface="+mn-cs"/>
              </a:rPr>
              <a:t>G</a:t>
            </a:r>
            <a:r>
              <a:rPr lang="en-US" sz="1600" dirty="0" smtClean="0">
                <a:solidFill>
                  <a:schemeClr val="accent1">
                    <a:lumMod val="75000"/>
                  </a:schemeClr>
                </a:solidFill>
                <a:latin typeface="Trebuchet MS" pitchFamily="34" charset="0"/>
                <a:cs typeface="+mn-cs"/>
              </a:rPr>
              <a:t>raph </a:t>
            </a:r>
            <a:endParaRPr lang="en-US" sz="1600" dirty="0">
              <a:solidFill>
                <a:schemeClr val="accent1">
                  <a:lumMod val="75000"/>
                </a:schemeClr>
              </a:solidFill>
              <a:latin typeface="Trebuchet MS" pitchFamily="34" charset="0"/>
              <a:cs typeface="+mn-cs"/>
            </a:endParaRP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1)</a:t>
            </a:r>
            <a:endParaRPr lang="en-US" sz="1600" dirty="0">
              <a:solidFill>
                <a:schemeClr val="accent1">
                  <a:lumMod val="75000"/>
                </a:schemeClr>
              </a:solidFill>
              <a:latin typeface="Trebuchet MS" pitchFamily="34" charset="0"/>
              <a:cs typeface="+mn-cs"/>
            </a:endParaRPr>
          </a:p>
        </p:txBody>
      </p:sp>
      <p:sp>
        <p:nvSpPr>
          <p:cNvPr id="36" name="l3">
            <a:hlinkClick r:id="rId7" action="ppaction://hlinksldjump"/>
          </p:cNvPr>
          <p:cNvSpPr txBox="1"/>
          <p:nvPr/>
        </p:nvSpPr>
        <p:spPr>
          <a:xfrm>
            <a:off x="0" y="2743200"/>
            <a:ext cx="1554480" cy="10668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Read LOBO Graphs </a:t>
            </a:r>
            <a:r>
              <a:rPr lang="en-US" sz="1600" dirty="0" smtClean="0">
                <a:solidFill>
                  <a:schemeClr val="accent1">
                    <a:lumMod val="75000"/>
                  </a:schemeClr>
                </a:solidFill>
                <a:latin typeface="Trebuchet MS" pitchFamily="34" charset="0"/>
                <a:cs typeface="+mn-cs"/>
              </a:rPr>
              <a:t>   (Level 3)</a:t>
            </a:r>
            <a:endParaRPr lang="en-US" sz="1600" dirty="0">
              <a:solidFill>
                <a:schemeClr val="accent1">
                  <a:lumMod val="75000"/>
                </a:schemeClr>
              </a:solidFill>
              <a:latin typeface="Trebuchet MS" pitchFamily="34" charset="0"/>
              <a:cs typeface="+mn-cs"/>
            </a:endParaRPr>
          </a:p>
        </p:txBody>
      </p:sp>
      <p:sp>
        <p:nvSpPr>
          <p:cNvPr id="37" name="l4">
            <a:hlinkClick r:id="rId8" action="ppaction://hlinksldjump"/>
          </p:cNvPr>
          <p:cNvSpPr txBox="1"/>
          <p:nvPr/>
        </p:nvSpPr>
        <p:spPr>
          <a:xfrm>
            <a:off x="0" y="3953470"/>
            <a:ext cx="1447800" cy="99953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LOBO Data Match-up</a:t>
            </a:r>
            <a:endParaRPr lang="en-US" sz="1600" dirty="0">
              <a:solidFill>
                <a:schemeClr val="accent1">
                  <a:lumMod val="75000"/>
                </a:schemeClr>
              </a:solidFill>
              <a:latin typeface="Trebuchet MS" pitchFamily="34" charset="0"/>
              <a:cs typeface="+mn-cs"/>
            </a:endParaRP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4)</a:t>
            </a:r>
            <a:endParaRPr lang="en-US" sz="1600" dirty="0">
              <a:solidFill>
                <a:schemeClr val="accent1">
                  <a:lumMod val="75000"/>
                </a:schemeClr>
              </a:solidFill>
              <a:latin typeface="Trebuchet MS" pitchFamily="34" charset="0"/>
              <a:cs typeface="+mn-cs"/>
            </a:endParaRPr>
          </a:p>
        </p:txBody>
      </p:sp>
      <p:sp>
        <p:nvSpPr>
          <p:cNvPr id="38" name="l5">
            <a:hlinkClick r:id="rId3" action="ppaction://hlinksldjump"/>
          </p:cNvPr>
          <p:cNvSpPr txBox="1"/>
          <p:nvPr/>
        </p:nvSpPr>
        <p:spPr>
          <a:xfrm>
            <a:off x="0" y="5105400"/>
            <a:ext cx="1371600" cy="1143000"/>
          </a:xfrm>
          <a:prstGeom prst="roundRect">
            <a:avLst/>
          </a:prstGeom>
          <a:solidFill>
            <a:schemeClr val="accent5">
              <a:lumMod val="40000"/>
              <a:lumOff val="60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Test Your LOBO Abilities</a:t>
            </a: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5)</a:t>
            </a:r>
            <a:endParaRPr lang="en-US" sz="1600" dirty="0">
              <a:solidFill>
                <a:schemeClr val="accent1">
                  <a:lumMod val="75000"/>
                </a:schemeClr>
              </a:solidFill>
              <a:latin typeface="Trebuchet MS" pitchFamily="34" charset="0"/>
              <a:cs typeface="+mn-cs"/>
            </a:endParaRPr>
          </a:p>
        </p:txBody>
      </p:sp>
      <p:sp>
        <p:nvSpPr>
          <p:cNvPr id="39" name="l2">
            <a:hlinkClick r:id="rId9" action="ppaction://hlinksldjump"/>
          </p:cNvPr>
          <p:cNvSpPr txBox="1"/>
          <p:nvPr/>
        </p:nvSpPr>
        <p:spPr>
          <a:xfrm>
            <a:off x="0" y="1600200"/>
            <a:ext cx="1447800" cy="9906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Interpret Graphs</a:t>
            </a: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2)</a:t>
            </a:r>
            <a:endParaRPr lang="en-US" sz="1600" dirty="0">
              <a:solidFill>
                <a:schemeClr val="accent1">
                  <a:lumMod val="75000"/>
                </a:schemeClr>
              </a:solidFill>
              <a:latin typeface="Trebuchet MS" pitchFamily="34" charset="0"/>
              <a:cs typeface="+mn-cs"/>
            </a:endParaRPr>
          </a:p>
        </p:txBody>
      </p:sp>
      <p:sp>
        <p:nvSpPr>
          <p:cNvPr id="40" name="more info">
            <a:hlinkClick r:id="rId10" action="ppaction://hlinksldjump"/>
          </p:cNvPr>
          <p:cNvSpPr txBox="1"/>
          <p:nvPr/>
        </p:nvSpPr>
        <p:spPr>
          <a:xfrm>
            <a:off x="0" y="6324600"/>
            <a:ext cx="914400" cy="5334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More info</a:t>
            </a:r>
            <a:endParaRPr lang="en-US" sz="1600" dirty="0">
              <a:solidFill>
                <a:schemeClr val="accent1">
                  <a:lumMod val="75000"/>
                </a:schemeClr>
              </a:solidFill>
              <a:latin typeface="Trebuchet MS" pitchFamily="34" charset="0"/>
              <a:cs typeface="+mn-cs"/>
            </a:endParaRPr>
          </a:p>
        </p:txBody>
      </p:sp>
      <p:sp>
        <p:nvSpPr>
          <p:cNvPr id="18" name="not sure button">
            <a:hlinkClick r:id="rId11" action="ppaction://hlinksldjump" highlightClick="1"/>
          </p:cNvPr>
          <p:cNvSpPr/>
          <p:nvPr/>
        </p:nvSpPr>
        <p:spPr>
          <a:xfrm>
            <a:off x="5029200" y="5791200"/>
            <a:ext cx="2971800" cy="685800"/>
          </a:xfrm>
          <a:prstGeom prst="roundRect">
            <a:avLst/>
          </a:prstGeom>
          <a:solidFill>
            <a:srgbClr val="C00000"/>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600" dirty="0" smtClean="0">
                <a:latin typeface="Trebuchet MS" pitchFamily="34" charset="0"/>
              </a:rPr>
              <a:t>Not sure how to begin? Touch here to see an example.</a:t>
            </a:r>
            <a:endParaRPr lang="en-US" sz="1600" dirty="0">
              <a:latin typeface="Trebuchet MS" pitchFamily="34" charset="0"/>
            </a:endParaRPr>
          </a:p>
        </p:txBody>
      </p:sp>
      <p:sp>
        <p:nvSpPr>
          <p:cNvPr id="25" name="your task"/>
          <p:cNvSpPr/>
          <p:nvPr/>
        </p:nvSpPr>
        <p:spPr>
          <a:xfrm>
            <a:off x="2895600" y="1813034"/>
            <a:ext cx="5486400" cy="533400"/>
          </a:xfrm>
          <a:prstGeom prst="roundRect">
            <a:avLst/>
          </a:prstGeom>
          <a:solidFill>
            <a:srgbClr val="70AC2E"/>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rIns="91440" anchor="ctr" anchorCtr="0"/>
          <a:lstStyle/>
          <a:p>
            <a:pPr fontAlgn="auto">
              <a:spcBef>
                <a:spcPts val="0"/>
              </a:spcBef>
              <a:spcAft>
                <a:spcPts val="0"/>
              </a:spcAft>
              <a:defRPr/>
            </a:pPr>
            <a:r>
              <a:rPr lang="en-US" sz="1600" dirty="0" smtClean="0">
                <a:solidFill>
                  <a:schemeClr val="bg1"/>
                </a:solidFill>
                <a:latin typeface="Trebuchet MS" pitchFamily="34" charset="0"/>
              </a:rPr>
              <a:t>Your task: Answer any of the following questions about Yaquina Bay’s salinity using data from the LOBO website.</a:t>
            </a:r>
            <a:endParaRPr lang="en-US" sz="1600" dirty="0">
              <a:solidFill>
                <a:schemeClr val="bg1"/>
              </a:solidFill>
              <a:latin typeface="Trebuchet MS" pitchFamily="34" charset="0"/>
            </a:endParaRPr>
          </a:p>
        </p:txBody>
      </p:sp>
      <p:sp>
        <p:nvSpPr>
          <p:cNvPr id="26" name="what is the lowest sal"/>
          <p:cNvSpPr/>
          <p:nvPr/>
        </p:nvSpPr>
        <p:spPr>
          <a:xfrm>
            <a:off x="1905000" y="3657600"/>
            <a:ext cx="3200400" cy="548640"/>
          </a:xfrm>
          <a:prstGeom prst="roundRect">
            <a:avLst/>
          </a:prstGeom>
          <a:solidFill>
            <a:srgbClr val="70AC2E"/>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anchor="ctr" anchorCtr="0"/>
          <a:lstStyle/>
          <a:p>
            <a:pPr fontAlgn="auto">
              <a:spcBef>
                <a:spcPts val="0"/>
              </a:spcBef>
              <a:spcAft>
                <a:spcPts val="0"/>
              </a:spcAft>
              <a:defRPr/>
            </a:pPr>
            <a:r>
              <a:rPr lang="en-US" sz="1600" dirty="0" smtClean="0">
                <a:solidFill>
                  <a:schemeClr val="bg1"/>
                </a:solidFill>
                <a:latin typeface="Trebuchet MS" pitchFamily="34" charset="0"/>
              </a:rPr>
              <a:t>What is the lowest salinity of the most recent rain storm?</a:t>
            </a:r>
            <a:endParaRPr lang="en-US" sz="1600" dirty="0">
              <a:solidFill>
                <a:schemeClr val="bg1"/>
              </a:solidFill>
              <a:latin typeface="Trebuchet MS" pitchFamily="34" charset="0"/>
            </a:endParaRPr>
          </a:p>
        </p:txBody>
      </p:sp>
      <p:sp>
        <p:nvSpPr>
          <p:cNvPr id="33" name="is there 24 hrs"/>
          <p:cNvSpPr/>
          <p:nvPr/>
        </p:nvSpPr>
        <p:spPr>
          <a:xfrm>
            <a:off x="5410200" y="3642360"/>
            <a:ext cx="3474720" cy="548640"/>
          </a:xfrm>
          <a:prstGeom prst="roundRect">
            <a:avLst/>
          </a:prstGeom>
          <a:solidFill>
            <a:srgbClr val="70AC2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chorCtr="0"/>
          <a:lstStyle/>
          <a:p>
            <a:pPr fontAlgn="auto">
              <a:spcBef>
                <a:spcPts val="0"/>
              </a:spcBef>
              <a:spcAft>
                <a:spcPts val="0"/>
              </a:spcAft>
              <a:defRPr/>
            </a:pPr>
            <a:r>
              <a:rPr lang="en-US" sz="1600" dirty="0" smtClean="0">
                <a:solidFill>
                  <a:schemeClr val="bg1"/>
                </a:solidFill>
                <a:latin typeface="Trebuchet MS" pitchFamily="34" charset="0"/>
              </a:rPr>
              <a:t>Is there 24 hours when the salinity changed at </a:t>
            </a:r>
            <a:r>
              <a:rPr lang="en-US" sz="1600" dirty="0">
                <a:solidFill>
                  <a:schemeClr val="bg1"/>
                </a:solidFill>
                <a:latin typeface="Trebuchet MS" pitchFamily="34" charset="0"/>
              </a:rPr>
              <a:t>least </a:t>
            </a:r>
            <a:r>
              <a:rPr lang="en-US" sz="1600" dirty="0" smtClean="0">
                <a:solidFill>
                  <a:schemeClr val="bg1"/>
                </a:solidFill>
                <a:latin typeface="Trebuchet MS" pitchFamily="34" charset="0"/>
              </a:rPr>
              <a:t>10, 15, or 20 PSU?</a:t>
            </a:r>
            <a:endParaRPr lang="en-US" sz="1600" dirty="0">
              <a:solidFill>
                <a:schemeClr val="bg1"/>
              </a:solidFill>
              <a:latin typeface="Trebuchet MS" pitchFamily="34" charset="0"/>
            </a:endParaRPr>
          </a:p>
        </p:txBody>
      </p:sp>
      <p:sp>
        <p:nvSpPr>
          <p:cNvPr id="34" name="is there a week"/>
          <p:cNvSpPr/>
          <p:nvPr/>
        </p:nvSpPr>
        <p:spPr>
          <a:xfrm>
            <a:off x="5410200" y="3032760"/>
            <a:ext cx="3474720" cy="548640"/>
          </a:xfrm>
          <a:prstGeom prst="roundRect">
            <a:avLst/>
          </a:prstGeom>
          <a:solidFill>
            <a:srgbClr val="70AC2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chorCtr="0"/>
          <a:lstStyle/>
          <a:p>
            <a:pPr fontAlgn="auto">
              <a:spcBef>
                <a:spcPts val="0"/>
              </a:spcBef>
              <a:spcAft>
                <a:spcPts val="0"/>
              </a:spcAft>
              <a:defRPr/>
            </a:pPr>
            <a:r>
              <a:rPr lang="en-US" sz="1600" dirty="0" smtClean="0">
                <a:solidFill>
                  <a:schemeClr val="bg1"/>
                </a:solidFill>
                <a:latin typeface="Trebuchet MS" pitchFamily="34" charset="0"/>
              </a:rPr>
              <a:t>Is there a week when </a:t>
            </a:r>
            <a:r>
              <a:rPr lang="en-US" sz="1600" dirty="0">
                <a:solidFill>
                  <a:schemeClr val="bg1"/>
                </a:solidFill>
                <a:latin typeface="Trebuchet MS" pitchFamily="34" charset="0"/>
              </a:rPr>
              <a:t>the salinity didn’t change more than 2 </a:t>
            </a:r>
            <a:r>
              <a:rPr lang="en-US" sz="1600" dirty="0" smtClean="0">
                <a:solidFill>
                  <a:schemeClr val="bg1"/>
                </a:solidFill>
                <a:latin typeface="Trebuchet MS" pitchFamily="34" charset="0"/>
              </a:rPr>
              <a:t>PSU?</a:t>
            </a:r>
            <a:endParaRPr lang="en-US" sz="1600" dirty="0">
              <a:solidFill>
                <a:schemeClr val="bg1"/>
              </a:solidFill>
              <a:latin typeface="Trebuchet MS" pitchFamily="34" charset="0"/>
            </a:endParaRPr>
          </a:p>
        </p:txBody>
      </p:sp>
      <p:sp>
        <p:nvSpPr>
          <p:cNvPr id="41" name="any other per of time"/>
          <p:cNvSpPr/>
          <p:nvPr/>
        </p:nvSpPr>
        <p:spPr>
          <a:xfrm>
            <a:off x="3352800" y="4419600"/>
            <a:ext cx="4114800" cy="533400"/>
          </a:xfrm>
          <a:prstGeom prst="roundRect">
            <a:avLst/>
          </a:prstGeom>
          <a:solidFill>
            <a:srgbClr val="70AC2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chorCtr="0"/>
          <a:lstStyle/>
          <a:p>
            <a:pPr fontAlgn="auto">
              <a:spcBef>
                <a:spcPts val="0"/>
              </a:spcBef>
              <a:spcAft>
                <a:spcPts val="0"/>
              </a:spcAft>
              <a:defRPr/>
            </a:pPr>
            <a:r>
              <a:rPr lang="en-US" sz="1600" dirty="0" smtClean="0">
                <a:solidFill>
                  <a:schemeClr val="bg1"/>
                </a:solidFill>
                <a:latin typeface="Trebuchet MS" pitchFamily="34" charset="0"/>
              </a:rPr>
              <a:t>Can you find any </a:t>
            </a:r>
            <a:r>
              <a:rPr lang="en-US" sz="1600" dirty="0">
                <a:solidFill>
                  <a:schemeClr val="bg1"/>
                </a:solidFill>
                <a:latin typeface="Trebuchet MS" pitchFamily="34" charset="0"/>
              </a:rPr>
              <a:t>other period of </a:t>
            </a:r>
            <a:r>
              <a:rPr lang="en-US" sz="1600" dirty="0" smtClean="0">
                <a:solidFill>
                  <a:schemeClr val="bg1"/>
                </a:solidFill>
                <a:latin typeface="Trebuchet MS" pitchFamily="34" charset="0"/>
              </a:rPr>
              <a:t>time or salinity pattern </a:t>
            </a:r>
            <a:r>
              <a:rPr lang="en-US" sz="1600" dirty="0">
                <a:solidFill>
                  <a:schemeClr val="bg1"/>
                </a:solidFill>
                <a:latin typeface="Trebuchet MS" pitchFamily="34" charset="0"/>
              </a:rPr>
              <a:t>that is interesting to </a:t>
            </a:r>
            <a:r>
              <a:rPr lang="en-US" sz="1600" dirty="0" smtClean="0">
                <a:solidFill>
                  <a:schemeClr val="bg1"/>
                </a:solidFill>
                <a:latin typeface="Trebuchet MS" pitchFamily="34" charset="0"/>
              </a:rPr>
              <a:t>you? </a:t>
            </a:r>
            <a:endParaRPr lang="en-US" sz="1600" dirty="0">
              <a:solidFill>
                <a:schemeClr val="bg1"/>
              </a:solidFill>
              <a:latin typeface="Trebuchet MS" pitchFamily="34" charset="0"/>
            </a:endParaRPr>
          </a:p>
        </p:txBody>
      </p:sp>
      <p:sp>
        <p:nvSpPr>
          <p:cNvPr id="43" name="find sal"/>
          <p:cNvSpPr/>
          <p:nvPr/>
        </p:nvSpPr>
        <p:spPr>
          <a:xfrm>
            <a:off x="1929531" y="2524780"/>
            <a:ext cx="3175869" cy="523220"/>
          </a:xfrm>
          <a:prstGeom prst="rect">
            <a:avLst/>
          </a:prstGeom>
          <a:noFill/>
        </p:spPr>
        <p:txBody>
          <a:bodyPr wrap="none" lIns="91440" tIns="45720" rIns="91440" bIns="45720">
            <a:spAutoFit/>
          </a:bodyPr>
          <a:lstStyle/>
          <a:p>
            <a:pPr algn="ctr"/>
            <a:r>
              <a:rPr lang="en-US" sz="2800" b="1" cap="none" spc="0" dirty="0" smtClean="0">
                <a:ln w="12700">
                  <a:solidFill>
                    <a:schemeClr val="tx2">
                      <a:satMod val="155000"/>
                    </a:schemeClr>
                  </a:solidFill>
                  <a:prstDash val="solid"/>
                </a:ln>
                <a:solidFill>
                  <a:schemeClr val="accent5">
                    <a:lumMod val="75000"/>
                  </a:schemeClr>
                </a:solidFill>
                <a:effectLst>
                  <a:outerShdw blurRad="41275" dist="20320" dir="1800000" algn="tl" rotWithShape="0">
                    <a:srgbClr val="000000">
                      <a:alpha val="40000"/>
                    </a:srgbClr>
                  </a:outerShdw>
                </a:effectLst>
                <a:latin typeface="Trebuchet MS" pitchFamily="34" charset="0"/>
              </a:rPr>
              <a:t>Find the salinity…</a:t>
            </a:r>
            <a:endParaRPr lang="en-US" sz="2800" b="1" cap="none" spc="0" dirty="0">
              <a:ln w="12700">
                <a:solidFill>
                  <a:schemeClr val="tx2">
                    <a:satMod val="155000"/>
                  </a:schemeClr>
                </a:solidFill>
                <a:prstDash val="solid"/>
              </a:ln>
              <a:solidFill>
                <a:schemeClr val="accent5">
                  <a:lumMod val="75000"/>
                </a:schemeClr>
              </a:solidFill>
              <a:effectLst>
                <a:outerShdw blurRad="41275" dist="20320" dir="1800000" algn="tl" rotWithShape="0">
                  <a:srgbClr val="000000">
                    <a:alpha val="40000"/>
                  </a:srgbClr>
                </a:outerShdw>
              </a:effectLst>
              <a:latin typeface="Trebuchet MS" pitchFamily="34" charset="0"/>
            </a:endParaRPr>
          </a:p>
        </p:txBody>
      </p:sp>
      <p:sp>
        <p:nvSpPr>
          <p:cNvPr id="44" name="when border"/>
          <p:cNvSpPr/>
          <p:nvPr/>
        </p:nvSpPr>
        <p:spPr>
          <a:xfrm>
            <a:off x="5336630" y="2514600"/>
            <a:ext cx="3639204" cy="1828800"/>
          </a:xfrm>
          <a:prstGeom prst="roundRect">
            <a:avLst>
              <a:gd name="adj" fmla="val 11303"/>
            </a:avLst>
          </a:prstGeom>
          <a:noFill/>
          <a:ln>
            <a:solidFill>
              <a:srgbClr val="70AC2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find when"/>
          <p:cNvSpPr/>
          <p:nvPr/>
        </p:nvSpPr>
        <p:spPr>
          <a:xfrm>
            <a:off x="5410200" y="2524780"/>
            <a:ext cx="3428999" cy="523220"/>
          </a:xfrm>
          <a:prstGeom prst="rect">
            <a:avLst/>
          </a:prstGeom>
          <a:noFill/>
        </p:spPr>
        <p:txBody>
          <a:bodyPr wrap="square" lIns="91440" tIns="45720" rIns="91440" bIns="45720">
            <a:spAutoFit/>
          </a:bodyPr>
          <a:lstStyle/>
          <a:p>
            <a:r>
              <a:rPr lang="en-US" sz="2800" b="1" cap="none" spc="0" dirty="0" smtClean="0">
                <a:ln w="12700">
                  <a:solidFill>
                    <a:schemeClr val="tx2">
                      <a:satMod val="155000"/>
                    </a:schemeClr>
                  </a:solidFill>
                  <a:prstDash val="solid"/>
                </a:ln>
                <a:solidFill>
                  <a:schemeClr val="accent5">
                    <a:lumMod val="75000"/>
                  </a:schemeClr>
                </a:solidFill>
                <a:effectLst>
                  <a:outerShdw blurRad="41275" dist="20320" dir="1800000" algn="tl" rotWithShape="0">
                    <a:srgbClr val="000000">
                      <a:alpha val="40000"/>
                    </a:srgbClr>
                  </a:outerShdw>
                </a:effectLst>
                <a:latin typeface="Trebuchet MS" pitchFamily="34" charset="0"/>
              </a:rPr>
              <a:t>Find when…</a:t>
            </a:r>
            <a:endParaRPr lang="en-US" sz="2800" b="1" cap="none" spc="0" dirty="0">
              <a:ln w="12700">
                <a:solidFill>
                  <a:schemeClr val="tx2">
                    <a:satMod val="155000"/>
                  </a:schemeClr>
                </a:solidFill>
                <a:prstDash val="solid"/>
              </a:ln>
              <a:solidFill>
                <a:schemeClr val="accent5">
                  <a:lumMod val="75000"/>
                </a:schemeClr>
              </a:solidFill>
              <a:effectLst>
                <a:outerShdw blurRad="41275" dist="20320" dir="1800000" algn="tl" rotWithShape="0">
                  <a:srgbClr val="000000">
                    <a:alpha val="40000"/>
                  </a:srgbClr>
                </a:outerShdw>
              </a:effectLst>
              <a:latin typeface="Trebuchet MS" pitchFamily="34" charset="0"/>
            </a:endParaRPr>
          </a:p>
        </p:txBody>
      </p:sp>
      <p:sp>
        <p:nvSpPr>
          <p:cNvPr id="46" name="Rounded Rectangle 45">
            <a:hlinkClick r:id="rId12" action="ppaction://hlinksldjump" highlightClick="1"/>
          </p:cNvPr>
          <p:cNvSpPr/>
          <p:nvPr/>
        </p:nvSpPr>
        <p:spPr>
          <a:xfrm>
            <a:off x="7620000" y="4411640"/>
            <a:ext cx="1463040" cy="548640"/>
          </a:xfrm>
          <a:prstGeom prst="roundRect">
            <a:avLst/>
          </a:prstGeom>
          <a:solidFill>
            <a:srgbClr val="C00000"/>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latin typeface="Trebuchet MS" pitchFamily="34" charset="0"/>
              </a:rPr>
              <a:t>What is PSU?</a:t>
            </a:r>
            <a:endParaRPr lang="en-US" sz="1600" dirty="0">
              <a:latin typeface="Trebuchet MS" pitchFamily="34" charset="0"/>
            </a:endParaRPr>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4" presetClass="entr" presetSubtype="0" fill="hold" nodeType="withEffect">
                                  <p:stCondLst>
                                    <p:cond delay="0"/>
                                  </p:stCondLst>
                                  <p:childTnLst>
                                    <p:set>
                                      <p:cBhvr>
                                        <p:cTn id="6" dur="1" fill="hold">
                                          <p:stCondLst>
                                            <p:cond delay="0"/>
                                          </p:stCondLst>
                                        </p:cTn>
                                        <p:tgtEl>
                                          <p:spTgt spid="27"/>
                                        </p:tgtEl>
                                        <p:attrNameLst>
                                          <p:attrName>style.visibility</p:attrName>
                                        </p:attrNameLst>
                                      </p:cBhvr>
                                      <p:to>
                                        <p:strVal val="visible"/>
                                      </p:to>
                                    </p:set>
                                    <p:anim from="(-#ppt_w/2)" to="(#ppt_x)" calcmode="lin" valueType="num">
                                      <p:cBhvr>
                                        <p:cTn id="7" dur="600" fill="hold">
                                          <p:stCondLst>
                                            <p:cond delay="0"/>
                                          </p:stCondLst>
                                        </p:cTn>
                                        <p:tgtEl>
                                          <p:spTgt spid="27"/>
                                        </p:tgtEl>
                                        <p:attrNameLst>
                                          <p:attrName>ppt_x</p:attrName>
                                        </p:attrNameLst>
                                      </p:cBhvr>
                                    </p:anim>
                                    <p:anim from="0" to="-1.0" calcmode="lin" valueType="num">
                                      <p:cBhvr>
                                        <p:cTn id="8" dur="200" decel="50000" autoRev="1" fill="hold">
                                          <p:stCondLst>
                                            <p:cond delay="600"/>
                                          </p:stCondLst>
                                        </p:cTn>
                                        <p:tgtEl>
                                          <p:spTgt spid="27"/>
                                        </p:tgtEl>
                                        <p:attrNameLst>
                                          <p:attrName>xshear</p:attrName>
                                        </p:attrNameLst>
                                      </p:cBhvr>
                                    </p:anim>
                                    <p:animScale>
                                      <p:cBhvr>
                                        <p:cTn id="9" dur="200" decel="100000" autoRev="1" fill="hold">
                                          <p:stCondLst>
                                            <p:cond delay="600"/>
                                          </p:stCondLst>
                                        </p:cTn>
                                        <p:tgtEl>
                                          <p:spTgt spid="27"/>
                                        </p:tgtEl>
                                      </p:cBhvr>
                                      <p:from x="100000" y="100000"/>
                                      <p:to x="80000" y="100000"/>
                                    </p:animScale>
                                    <p:anim by="(#ppt_h/3+#ppt_w*0.1)" calcmode="lin" valueType="num">
                                      <p:cBhvr additive="sum">
                                        <p:cTn id="10" dur="200" decel="100000" autoRev="1" fill="hold">
                                          <p:stCondLst>
                                            <p:cond delay="600"/>
                                          </p:stCondLst>
                                        </p:cTn>
                                        <p:tgtEl>
                                          <p:spTgt spid="27"/>
                                        </p:tgtEl>
                                        <p:attrNameLst>
                                          <p:attrName>ppt_x</p:attrName>
                                        </p:attrNameLst>
                                      </p:cBhvr>
                                    </p:anim>
                                  </p:childTnLst>
                                </p:cTn>
                              </p:par>
                              <p:par>
                                <p:cTn id="11" presetID="34" presetClass="entr" presetSubtype="0" fill="hold" grpId="0" nodeType="withEffect">
                                  <p:stCondLst>
                                    <p:cond delay="0"/>
                                  </p:stCondLst>
                                  <p:childTnLst>
                                    <p:set>
                                      <p:cBhvr>
                                        <p:cTn id="12" dur="1" fill="hold">
                                          <p:stCondLst>
                                            <p:cond delay="0"/>
                                          </p:stCondLst>
                                        </p:cTn>
                                        <p:tgtEl>
                                          <p:spTgt spid="30"/>
                                        </p:tgtEl>
                                        <p:attrNameLst>
                                          <p:attrName>style.visibility</p:attrName>
                                        </p:attrNameLst>
                                      </p:cBhvr>
                                      <p:to>
                                        <p:strVal val="visible"/>
                                      </p:to>
                                    </p:set>
                                    <p:anim from="(-#ppt_w/2)" to="(#ppt_x)" calcmode="lin" valueType="num">
                                      <p:cBhvr>
                                        <p:cTn id="13" dur="600" fill="hold">
                                          <p:stCondLst>
                                            <p:cond delay="0"/>
                                          </p:stCondLst>
                                        </p:cTn>
                                        <p:tgtEl>
                                          <p:spTgt spid="30"/>
                                        </p:tgtEl>
                                        <p:attrNameLst>
                                          <p:attrName>ppt_x</p:attrName>
                                        </p:attrNameLst>
                                      </p:cBhvr>
                                    </p:anim>
                                    <p:anim from="0" to="-1.0" calcmode="lin" valueType="num">
                                      <p:cBhvr>
                                        <p:cTn id="14" dur="200" decel="50000" autoRev="1" fill="hold">
                                          <p:stCondLst>
                                            <p:cond delay="600"/>
                                          </p:stCondLst>
                                        </p:cTn>
                                        <p:tgtEl>
                                          <p:spTgt spid="30"/>
                                        </p:tgtEl>
                                        <p:attrNameLst>
                                          <p:attrName>xshear</p:attrName>
                                        </p:attrNameLst>
                                      </p:cBhvr>
                                    </p:anim>
                                    <p:animScale>
                                      <p:cBhvr>
                                        <p:cTn id="15" dur="200" decel="100000" autoRev="1" fill="hold">
                                          <p:stCondLst>
                                            <p:cond delay="600"/>
                                          </p:stCondLst>
                                        </p:cTn>
                                        <p:tgtEl>
                                          <p:spTgt spid="30"/>
                                        </p:tgtEl>
                                      </p:cBhvr>
                                      <p:from x="100000" y="100000"/>
                                      <p:to x="80000" y="100000"/>
                                    </p:animScale>
                                    <p:anim by="(#ppt_h/3+#ppt_w*0.1)" calcmode="lin" valueType="num">
                                      <p:cBhvr additive="sum">
                                        <p:cTn id="16" dur="200" decel="100000" autoRev="1" fill="hold">
                                          <p:stCondLst>
                                            <p:cond delay="600"/>
                                          </p:stCondLst>
                                        </p:cTn>
                                        <p:tgtEl>
                                          <p:spTgt spid="30"/>
                                        </p:tgtEl>
                                        <p:attrNameLst>
                                          <p:attrName>ppt_x</p:attrName>
                                        </p:attrNameLst>
                                      </p:cBhvr>
                                    </p:anim>
                                  </p:childTnLst>
                                </p:cTn>
                              </p:par>
                              <p:par>
                                <p:cTn id="17" presetID="9" presetClass="entr" presetSubtype="0" fill="hold" grpId="0" nodeType="withEffect">
                                  <p:stCondLst>
                                    <p:cond delay="3000"/>
                                  </p:stCondLst>
                                  <p:childTnLst>
                                    <p:set>
                                      <p:cBhvr>
                                        <p:cTn id="18" dur="1" fill="hold">
                                          <p:stCondLst>
                                            <p:cond delay="0"/>
                                          </p:stCondLst>
                                        </p:cTn>
                                        <p:tgtEl>
                                          <p:spTgt spid="25"/>
                                        </p:tgtEl>
                                        <p:attrNameLst>
                                          <p:attrName>style.visibility</p:attrName>
                                        </p:attrNameLst>
                                      </p:cBhvr>
                                      <p:to>
                                        <p:strVal val="visible"/>
                                      </p:to>
                                    </p:set>
                                    <p:animEffect transition="in" filter="dissolve">
                                      <p:cBhvr>
                                        <p:cTn id="19" dur="1000"/>
                                        <p:tgtEl>
                                          <p:spTgt spid="25"/>
                                        </p:tgtEl>
                                      </p:cBhvr>
                                    </p:animEffect>
                                  </p:childTnLst>
                                </p:cTn>
                              </p:par>
                              <p:par>
                                <p:cTn id="20" presetID="9" presetClass="entr" presetSubtype="0" fill="hold" grpId="0" nodeType="withEffect">
                                  <p:stCondLst>
                                    <p:cond delay="5000"/>
                                  </p:stCondLst>
                                  <p:childTnLst>
                                    <p:set>
                                      <p:cBhvr>
                                        <p:cTn id="21" dur="1" fill="hold">
                                          <p:stCondLst>
                                            <p:cond delay="0"/>
                                          </p:stCondLst>
                                        </p:cTn>
                                        <p:tgtEl>
                                          <p:spTgt spid="32"/>
                                        </p:tgtEl>
                                        <p:attrNameLst>
                                          <p:attrName>style.visibility</p:attrName>
                                        </p:attrNameLst>
                                      </p:cBhvr>
                                      <p:to>
                                        <p:strVal val="visible"/>
                                      </p:to>
                                    </p:set>
                                    <p:animEffect transition="in" filter="dissolve">
                                      <p:cBhvr>
                                        <p:cTn id="22" dur="1000"/>
                                        <p:tgtEl>
                                          <p:spTgt spid="32"/>
                                        </p:tgtEl>
                                      </p:cBhvr>
                                    </p:animEffect>
                                  </p:childTnLst>
                                </p:cTn>
                              </p:par>
                              <p:par>
                                <p:cTn id="23" presetID="9" presetClass="entr" presetSubtype="0" fill="hold" grpId="0" nodeType="withEffect">
                                  <p:stCondLst>
                                    <p:cond delay="5000"/>
                                  </p:stCondLst>
                                  <p:childTnLst>
                                    <p:set>
                                      <p:cBhvr>
                                        <p:cTn id="24" dur="1" fill="hold">
                                          <p:stCondLst>
                                            <p:cond delay="0"/>
                                          </p:stCondLst>
                                        </p:cTn>
                                        <p:tgtEl>
                                          <p:spTgt spid="26"/>
                                        </p:tgtEl>
                                        <p:attrNameLst>
                                          <p:attrName>style.visibility</p:attrName>
                                        </p:attrNameLst>
                                      </p:cBhvr>
                                      <p:to>
                                        <p:strVal val="visible"/>
                                      </p:to>
                                    </p:set>
                                    <p:animEffect transition="in" filter="dissolve">
                                      <p:cBhvr>
                                        <p:cTn id="25" dur="1000"/>
                                        <p:tgtEl>
                                          <p:spTgt spid="26"/>
                                        </p:tgtEl>
                                      </p:cBhvr>
                                    </p:animEffect>
                                  </p:childTnLst>
                                </p:cTn>
                              </p:par>
                              <p:par>
                                <p:cTn id="26" presetID="9" presetClass="entr" presetSubtype="0" fill="hold" grpId="0" nodeType="withEffect">
                                  <p:stCondLst>
                                    <p:cond delay="5000"/>
                                  </p:stCondLst>
                                  <p:childTnLst>
                                    <p:set>
                                      <p:cBhvr>
                                        <p:cTn id="27" dur="1" fill="hold">
                                          <p:stCondLst>
                                            <p:cond delay="0"/>
                                          </p:stCondLst>
                                        </p:cTn>
                                        <p:tgtEl>
                                          <p:spTgt spid="43"/>
                                        </p:tgtEl>
                                        <p:attrNameLst>
                                          <p:attrName>style.visibility</p:attrName>
                                        </p:attrNameLst>
                                      </p:cBhvr>
                                      <p:to>
                                        <p:strVal val="visible"/>
                                      </p:to>
                                    </p:set>
                                    <p:animEffect transition="in" filter="dissolve">
                                      <p:cBhvr>
                                        <p:cTn id="28" dur="1000"/>
                                        <p:tgtEl>
                                          <p:spTgt spid="43"/>
                                        </p:tgtEl>
                                      </p:cBhvr>
                                    </p:animEffect>
                                  </p:childTnLst>
                                </p:cTn>
                              </p:par>
                              <p:par>
                                <p:cTn id="29" presetID="9" presetClass="entr" presetSubtype="0" fill="hold" grpId="0" nodeType="withEffect">
                                  <p:stCondLst>
                                    <p:cond delay="5000"/>
                                  </p:stCondLst>
                                  <p:childTnLst>
                                    <p:set>
                                      <p:cBhvr>
                                        <p:cTn id="30" dur="1" fill="hold">
                                          <p:stCondLst>
                                            <p:cond delay="0"/>
                                          </p:stCondLst>
                                        </p:cTn>
                                        <p:tgtEl>
                                          <p:spTgt spid="42"/>
                                        </p:tgtEl>
                                        <p:attrNameLst>
                                          <p:attrName>style.visibility</p:attrName>
                                        </p:attrNameLst>
                                      </p:cBhvr>
                                      <p:to>
                                        <p:strVal val="visible"/>
                                      </p:to>
                                    </p:set>
                                    <p:animEffect transition="in" filter="dissolve">
                                      <p:cBhvr>
                                        <p:cTn id="31" dur="1000"/>
                                        <p:tgtEl>
                                          <p:spTgt spid="42"/>
                                        </p:tgtEl>
                                      </p:cBhvr>
                                    </p:animEffect>
                                  </p:childTnLst>
                                </p:cTn>
                              </p:par>
                              <p:par>
                                <p:cTn id="32" presetID="9" presetClass="entr" presetSubtype="0" fill="hold" grpId="0" nodeType="withEffect">
                                  <p:stCondLst>
                                    <p:cond delay="7000"/>
                                  </p:stCondLst>
                                  <p:childTnLst>
                                    <p:set>
                                      <p:cBhvr>
                                        <p:cTn id="33" dur="1" fill="hold">
                                          <p:stCondLst>
                                            <p:cond delay="0"/>
                                          </p:stCondLst>
                                        </p:cTn>
                                        <p:tgtEl>
                                          <p:spTgt spid="34"/>
                                        </p:tgtEl>
                                        <p:attrNameLst>
                                          <p:attrName>style.visibility</p:attrName>
                                        </p:attrNameLst>
                                      </p:cBhvr>
                                      <p:to>
                                        <p:strVal val="visible"/>
                                      </p:to>
                                    </p:set>
                                    <p:animEffect transition="in" filter="dissolve">
                                      <p:cBhvr>
                                        <p:cTn id="34" dur="1000"/>
                                        <p:tgtEl>
                                          <p:spTgt spid="34"/>
                                        </p:tgtEl>
                                      </p:cBhvr>
                                    </p:animEffect>
                                  </p:childTnLst>
                                </p:cTn>
                              </p:par>
                              <p:par>
                                <p:cTn id="35" presetID="9" presetClass="entr" presetSubtype="0" fill="hold" grpId="0" nodeType="withEffect">
                                  <p:stCondLst>
                                    <p:cond delay="7000"/>
                                  </p:stCondLst>
                                  <p:childTnLst>
                                    <p:set>
                                      <p:cBhvr>
                                        <p:cTn id="36" dur="1" fill="hold">
                                          <p:stCondLst>
                                            <p:cond delay="0"/>
                                          </p:stCondLst>
                                        </p:cTn>
                                        <p:tgtEl>
                                          <p:spTgt spid="33"/>
                                        </p:tgtEl>
                                        <p:attrNameLst>
                                          <p:attrName>style.visibility</p:attrName>
                                        </p:attrNameLst>
                                      </p:cBhvr>
                                      <p:to>
                                        <p:strVal val="visible"/>
                                      </p:to>
                                    </p:set>
                                    <p:animEffect transition="in" filter="dissolve">
                                      <p:cBhvr>
                                        <p:cTn id="37" dur="1000"/>
                                        <p:tgtEl>
                                          <p:spTgt spid="33"/>
                                        </p:tgtEl>
                                      </p:cBhvr>
                                    </p:animEffect>
                                  </p:childTnLst>
                                </p:cTn>
                              </p:par>
                              <p:par>
                                <p:cTn id="38" presetID="9" presetClass="entr" presetSubtype="0" fill="hold" grpId="0" nodeType="withEffect">
                                  <p:stCondLst>
                                    <p:cond delay="7000"/>
                                  </p:stCondLst>
                                  <p:childTnLst>
                                    <p:set>
                                      <p:cBhvr>
                                        <p:cTn id="39" dur="1" fill="hold">
                                          <p:stCondLst>
                                            <p:cond delay="0"/>
                                          </p:stCondLst>
                                        </p:cTn>
                                        <p:tgtEl>
                                          <p:spTgt spid="45"/>
                                        </p:tgtEl>
                                        <p:attrNameLst>
                                          <p:attrName>style.visibility</p:attrName>
                                        </p:attrNameLst>
                                      </p:cBhvr>
                                      <p:to>
                                        <p:strVal val="visible"/>
                                      </p:to>
                                    </p:set>
                                    <p:animEffect transition="in" filter="dissolve">
                                      <p:cBhvr>
                                        <p:cTn id="40" dur="1000"/>
                                        <p:tgtEl>
                                          <p:spTgt spid="45"/>
                                        </p:tgtEl>
                                      </p:cBhvr>
                                    </p:animEffect>
                                  </p:childTnLst>
                                </p:cTn>
                              </p:par>
                              <p:par>
                                <p:cTn id="41" presetID="9" presetClass="entr" presetSubtype="0" fill="hold" grpId="0" nodeType="withEffect">
                                  <p:stCondLst>
                                    <p:cond delay="7000"/>
                                  </p:stCondLst>
                                  <p:childTnLst>
                                    <p:set>
                                      <p:cBhvr>
                                        <p:cTn id="42" dur="1" fill="hold">
                                          <p:stCondLst>
                                            <p:cond delay="0"/>
                                          </p:stCondLst>
                                        </p:cTn>
                                        <p:tgtEl>
                                          <p:spTgt spid="44"/>
                                        </p:tgtEl>
                                        <p:attrNameLst>
                                          <p:attrName>style.visibility</p:attrName>
                                        </p:attrNameLst>
                                      </p:cBhvr>
                                      <p:to>
                                        <p:strVal val="visible"/>
                                      </p:to>
                                    </p:set>
                                    <p:animEffect transition="in" filter="dissolve">
                                      <p:cBhvr>
                                        <p:cTn id="43" dur="1000"/>
                                        <p:tgtEl>
                                          <p:spTgt spid="44"/>
                                        </p:tgtEl>
                                      </p:cBhvr>
                                    </p:animEffect>
                                  </p:childTnLst>
                                </p:cTn>
                              </p:par>
                              <p:par>
                                <p:cTn id="44" presetID="9" presetClass="entr" presetSubtype="0" fill="hold" grpId="0" nodeType="withEffect">
                                  <p:stCondLst>
                                    <p:cond delay="9000"/>
                                  </p:stCondLst>
                                  <p:childTnLst>
                                    <p:set>
                                      <p:cBhvr>
                                        <p:cTn id="45" dur="1" fill="hold">
                                          <p:stCondLst>
                                            <p:cond delay="0"/>
                                          </p:stCondLst>
                                        </p:cTn>
                                        <p:tgtEl>
                                          <p:spTgt spid="41"/>
                                        </p:tgtEl>
                                        <p:attrNameLst>
                                          <p:attrName>style.visibility</p:attrName>
                                        </p:attrNameLst>
                                      </p:cBhvr>
                                      <p:to>
                                        <p:strVal val="visible"/>
                                      </p:to>
                                    </p:set>
                                    <p:animEffect transition="in" filter="dissolve">
                                      <p:cBhvr>
                                        <p:cTn id="46" dur="1000"/>
                                        <p:tgtEl>
                                          <p:spTgt spid="41"/>
                                        </p:tgtEl>
                                      </p:cBhvr>
                                    </p:animEffect>
                                  </p:childTnLst>
                                </p:cTn>
                              </p:par>
                              <p:par>
                                <p:cTn id="47" presetID="9" presetClass="entr" presetSubtype="0" fill="hold" grpId="0" nodeType="withEffect">
                                  <p:stCondLst>
                                    <p:cond delay="9000"/>
                                  </p:stCondLst>
                                  <p:childTnLst>
                                    <p:set>
                                      <p:cBhvr>
                                        <p:cTn id="48" dur="1" fill="hold">
                                          <p:stCondLst>
                                            <p:cond delay="0"/>
                                          </p:stCondLst>
                                        </p:cTn>
                                        <p:tgtEl>
                                          <p:spTgt spid="31"/>
                                        </p:tgtEl>
                                        <p:attrNameLst>
                                          <p:attrName>style.visibility</p:attrName>
                                        </p:attrNameLst>
                                      </p:cBhvr>
                                      <p:to>
                                        <p:strVal val="visible"/>
                                      </p:to>
                                    </p:set>
                                    <p:animEffect transition="in" filter="dissolve">
                                      <p:cBhvr>
                                        <p:cTn id="49" dur="1000"/>
                                        <p:tgtEl>
                                          <p:spTgt spid="31"/>
                                        </p:tgtEl>
                                      </p:cBhvr>
                                    </p:animEffect>
                                  </p:childTnLst>
                                </p:cTn>
                              </p:par>
                              <p:par>
                                <p:cTn id="50" presetID="37" presetClass="entr" presetSubtype="0" fill="hold" grpId="0" nodeType="withEffect">
                                  <p:stCondLst>
                                    <p:cond delay="10600"/>
                                  </p:stCondLst>
                                  <p:childTnLst>
                                    <p:set>
                                      <p:cBhvr>
                                        <p:cTn id="51" dur="1" fill="hold">
                                          <p:stCondLst>
                                            <p:cond delay="0"/>
                                          </p:stCondLst>
                                        </p:cTn>
                                        <p:tgtEl>
                                          <p:spTgt spid="19"/>
                                        </p:tgtEl>
                                        <p:attrNameLst>
                                          <p:attrName>style.visibility</p:attrName>
                                        </p:attrNameLst>
                                      </p:cBhvr>
                                      <p:to>
                                        <p:strVal val="visible"/>
                                      </p:to>
                                    </p:set>
                                    <p:animEffect transition="in" filter="fade">
                                      <p:cBhvr>
                                        <p:cTn id="52" dur="1000"/>
                                        <p:tgtEl>
                                          <p:spTgt spid="19"/>
                                        </p:tgtEl>
                                      </p:cBhvr>
                                    </p:animEffect>
                                    <p:anim calcmode="lin" valueType="num">
                                      <p:cBhvr>
                                        <p:cTn id="53" dur="1000" fill="hold"/>
                                        <p:tgtEl>
                                          <p:spTgt spid="19"/>
                                        </p:tgtEl>
                                        <p:attrNameLst>
                                          <p:attrName>ppt_x</p:attrName>
                                        </p:attrNameLst>
                                      </p:cBhvr>
                                      <p:tavLst>
                                        <p:tav tm="0">
                                          <p:val>
                                            <p:strVal val="#ppt_x"/>
                                          </p:val>
                                        </p:tav>
                                        <p:tav tm="100000">
                                          <p:val>
                                            <p:strVal val="#ppt_x"/>
                                          </p:val>
                                        </p:tav>
                                      </p:tavLst>
                                    </p:anim>
                                    <p:anim calcmode="lin" valueType="num">
                                      <p:cBhvr>
                                        <p:cTn id="54" dur="900" decel="100000" fill="hold"/>
                                        <p:tgtEl>
                                          <p:spTgt spid="19"/>
                                        </p:tgtEl>
                                        <p:attrNameLst>
                                          <p:attrName>ppt_y</p:attrName>
                                        </p:attrNameLst>
                                      </p:cBhvr>
                                      <p:tavLst>
                                        <p:tav tm="0">
                                          <p:val>
                                            <p:strVal val="#ppt_y+1"/>
                                          </p:val>
                                        </p:tav>
                                        <p:tav tm="100000">
                                          <p:val>
                                            <p:strVal val="#ppt_y-.03"/>
                                          </p:val>
                                        </p:tav>
                                      </p:tavLst>
                                    </p:anim>
                                    <p:anim calcmode="lin" valueType="num">
                                      <p:cBhvr>
                                        <p:cTn id="55" dur="100" accel="100000" fill="hold">
                                          <p:stCondLst>
                                            <p:cond delay="900"/>
                                          </p:stCondLst>
                                        </p:cTn>
                                        <p:tgtEl>
                                          <p:spTgt spid="19"/>
                                        </p:tgtEl>
                                        <p:attrNameLst>
                                          <p:attrName>ppt_y</p:attrName>
                                        </p:attrNameLst>
                                      </p:cBhvr>
                                      <p:tavLst>
                                        <p:tav tm="0">
                                          <p:val>
                                            <p:strVal val="#ppt_y-.03"/>
                                          </p:val>
                                        </p:tav>
                                        <p:tav tm="100000">
                                          <p:val>
                                            <p:strVal val="#ppt_y"/>
                                          </p:val>
                                        </p:tav>
                                      </p:tavLst>
                                    </p:anim>
                                  </p:childTnLst>
                                </p:cTn>
                              </p:par>
                              <p:par>
                                <p:cTn id="56" presetID="37" presetClass="entr" presetSubtype="0" fill="hold" grpId="0" nodeType="withEffect">
                                  <p:stCondLst>
                                    <p:cond delay="10900"/>
                                  </p:stCondLst>
                                  <p:childTnLst>
                                    <p:set>
                                      <p:cBhvr>
                                        <p:cTn id="57" dur="1" fill="hold">
                                          <p:stCondLst>
                                            <p:cond delay="0"/>
                                          </p:stCondLst>
                                        </p:cTn>
                                        <p:tgtEl>
                                          <p:spTgt spid="18"/>
                                        </p:tgtEl>
                                        <p:attrNameLst>
                                          <p:attrName>style.visibility</p:attrName>
                                        </p:attrNameLst>
                                      </p:cBhvr>
                                      <p:to>
                                        <p:strVal val="visible"/>
                                      </p:to>
                                    </p:set>
                                    <p:animEffect transition="in" filter="fade">
                                      <p:cBhvr>
                                        <p:cTn id="58" dur="1000"/>
                                        <p:tgtEl>
                                          <p:spTgt spid="18"/>
                                        </p:tgtEl>
                                      </p:cBhvr>
                                    </p:animEffect>
                                    <p:anim calcmode="lin" valueType="num">
                                      <p:cBhvr>
                                        <p:cTn id="59" dur="1000" fill="hold"/>
                                        <p:tgtEl>
                                          <p:spTgt spid="18"/>
                                        </p:tgtEl>
                                        <p:attrNameLst>
                                          <p:attrName>ppt_x</p:attrName>
                                        </p:attrNameLst>
                                      </p:cBhvr>
                                      <p:tavLst>
                                        <p:tav tm="0">
                                          <p:val>
                                            <p:strVal val="#ppt_x"/>
                                          </p:val>
                                        </p:tav>
                                        <p:tav tm="100000">
                                          <p:val>
                                            <p:strVal val="#ppt_x"/>
                                          </p:val>
                                        </p:tav>
                                      </p:tavLst>
                                    </p:anim>
                                    <p:anim calcmode="lin" valueType="num">
                                      <p:cBhvr>
                                        <p:cTn id="60" dur="900" decel="100000" fill="hold"/>
                                        <p:tgtEl>
                                          <p:spTgt spid="18"/>
                                        </p:tgtEl>
                                        <p:attrNameLst>
                                          <p:attrName>ppt_y</p:attrName>
                                        </p:attrNameLst>
                                      </p:cBhvr>
                                      <p:tavLst>
                                        <p:tav tm="0">
                                          <p:val>
                                            <p:strVal val="#ppt_y+1"/>
                                          </p:val>
                                        </p:tav>
                                        <p:tav tm="100000">
                                          <p:val>
                                            <p:strVal val="#ppt_y-.03"/>
                                          </p:val>
                                        </p:tav>
                                      </p:tavLst>
                                    </p:anim>
                                    <p:anim calcmode="lin" valueType="num">
                                      <p:cBhvr>
                                        <p:cTn id="61" dur="100" accel="100000" fill="hold">
                                          <p:stCondLst>
                                            <p:cond delay="900"/>
                                          </p:stCondLst>
                                        </p:cTn>
                                        <p:tgtEl>
                                          <p:spTgt spid="18"/>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P spid="32" grpId="0" animBg="1"/>
      <p:bldP spid="19" grpId="0" animBg="1"/>
      <p:bldP spid="31" grpId="0" animBg="1"/>
      <p:bldP spid="30" grpId="0" animBg="1"/>
      <p:bldP spid="18" grpId="0" animBg="1"/>
      <p:bldP spid="25" grpId="0" animBg="1"/>
      <p:bldP spid="26" grpId="0" animBg="1"/>
      <p:bldP spid="33" grpId="0" animBg="1"/>
      <p:bldP spid="34" grpId="0" animBg="1"/>
      <p:bldP spid="41" grpId="0" animBg="1"/>
      <p:bldP spid="43" grpId="0"/>
      <p:bldP spid="44" grpId="0" animBg="1"/>
      <p:bldP spid="45" grpId="0"/>
    </p:bld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sea lion" descr="117.JPG"/>
          <p:cNvPicPr>
            <a:picLocks noChangeAspect="1"/>
          </p:cNvPicPr>
          <p:nvPr/>
        </p:nvPicPr>
        <p:blipFill>
          <a:blip r:embed="rId3" cstate="print"/>
          <a:srcRect l="16667" t="37778" r="45833" b="40000"/>
          <a:stretch>
            <a:fillRect/>
          </a:stretch>
        </p:blipFill>
        <p:spPr>
          <a:xfrm>
            <a:off x="1676400" y="1524000"/>
            <a:ext cx="1828800" cy="812800"/>
          </a:xfrm>
          <a:prstGeom prst="rect">
            <a:avLst/>
          </a:prstGeom>
        </p:spPr>
      </p:pic>
      <p:sp>
        <p:nvSpPr>
          <p:cNvPr id="17" name="title bar"/>
          <p:cNvSpPr/>
          <p:nvPr/>
        </p:nvSpPr>
        <p:spPr>
          <a:xfrm>
            <a:off x="0" y="0"/>
            <a:ext cx="9144000" cy="838200"/>
          </a:xfrm>
          <a:prstGeom prst="rect">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r>
              <a:rPr lang="en-US" sz="4400" dirty="0" smtClean="0">
                <a:latin typeface="Trebuchet MS" pitchFamily="34" charset="0"/>
              </a:rPr>
              <a:t>Test Your LOBO Abilities</a:t>
            </a:r>
            <a:endParaRPr lang="en-US" sz="4400" dirty="0">
              <a:latin typeface="Trebuchet MS" pitchFamily="34" charset="0"/>
            </a:endParaRPr>
          </a:p>
        </p:txBody>
      </p:sp>
      <p:sp>
        <p:nvSpPr>
          <p:cNvPr id="22" name="Action Button: Home 21">
            <a:hlinkClick r:id="" action="ppaction://hlinkshowjump?jump=firstslide" highlightClick="1"/>
          </p:cNvPr>
          <p:cNvSpPr/>
          <p:nvPr/>
        </p:nvSpPr>
        <p:spPr>
          <a:xfrm>
            <a:off x="8547717" y="6400800"/>
            <a:ext cx="574675" cy="457200"/>
          </a:xfrm>
          <a:prstGeom prst="actionButtonHome">
            <a:avLst/>
          </a:prstGeom>
          <a:gradFill flip="none" rotWithShape="1">
            <a:gsLst>
              <a:gs pos="0">
                <a:srgbClr val="FFEFD1"/>
              </a:gs>
              <a:gs pos="64999">
                <a:srgbClr val="F0EBD5"/>
              </a:gs>
              <a:gs pos="100000">
                <a:srgbClr val="D1C39F"/>
              </a:gs>
            </a:gsLst>
            <a:lin ang="5400000" scaled="1"/>
            <a:tileRect/>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23" name="Action Button: Beginning 22">
            <a:hlinkClick r:id="rId4" action="ppaction://hlinksldjump" highlightClick="1"/>
          </p:cNvPr>
          <p:cNvSpPr/>
          <p:nvPr/>
        </p:nvSpPr>
        <p:spPr>
          <a:xfrm>
            <a:off x="8080992" y="6400800"/>
            <a:ext cx="457200" cy="457200"/>
          </a:xfrm>
          <a:prstGeom prst="actionButtonBeginning">
            <a:avLst/>
          </a:prstGeom>
          <a:gradFill>
            <a:gsLst>
              <a:gs pos="0">
                <a:srgbClr val="FFEFD1"/>
              </a:gs>
              <a:gs pos="64999">
                <a:srgbClr val="F0EBD5"/>
              </a:gs>
              <a:gs pos="100000">
                <a:srgbClr val="D1C39F"/>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24" name="Action Button: Custom 23">
            <a:hlinkClick r:id="rId5" action="ppaction://hlinksldjump" highlightClick="1"/>
          </p:cNvPr>
          <p:cNvSpPr/>
          <p:nvPr/>
        </p:nvSpPr>
        <p:spPr>
          <a:xfrm>
            <a:off x="5623560" y="6309360"/>
            <a:ext cx="2377440" cy="548640"/>
          </a:xfrm>
          <a:prstGeom prst="actionButtonBlank">
            <a:avLst/>
          </a:prstGeom>
          <a:solidFill>
            <a:srgbClr val="C00000"/>
          </a:solidFill>
          <a:ln>
            <a:no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600" dirty="0" smtClean="0">
                <a:latin typeface="Trebuchet MS" pitchFamily="34" charset="0"/>
              </a:rPr>
              <a:t>Touch here to continue</a:t>
            </a:r>
            <a:endParaRPr lang="en-US" sz="1600" dirty="0">
              <a:latin typeface="Trebuchet MS" pitchFamily="34" charset="0"/>
            </a:endParaRPr>
          </a:p>
        </p:txBody>
      </p:sp>
      <p:sp>
        <p:nvSpPr>
          <p:cNvPr id="68613" name="TextBox 34"/>
          <p:cNvSpPr txBox="1">
            <a:spLocks noChangeArrowheads="1"/>
          </p:cNvSpPr>
          <p:nvPr/>
        </p:nvSpPr>
        <p:spPr bwMode="auto">
          <a:xfrm>
            <a:off x="3733800" y="904875"/>
            <a:ext cx="4495800" cy="374571"/>
          </a:xfrm>
          <a:prstGeom prst="wedgeRoundRectCallout">
            <a:avLst>
              <a:gd name="adj1" fmla="val -55952"/>
              <a:gd name="adj2" fmla="val 51378"/>
              <a:gd name="adj3" fmla="val 16667"/>
            </a:avLst>
          </a:prstGeom>
          <a:solidFill>
            <a:schemeClr val="accent5">
              <a:lumMod val="75000"/>
            </a:schemeClr>
          </a:solidFill>
          <a:ln w="9525">
            <a:noFill/>
            <a:miter lim="800000"/>
            <a:headEnd/>
            <a:tailEnd/>
          </a:ln>
        </p:spPr>
        <p:txBody>
          <a:bodyPr wrap="square">
            <a:spAutoFit/>
          </a:bodyPr>
          <a:lstStyle/>
          <a:p>
            <a:r>
              <a:rPr lang="en-US" sz="1600" dirty="0" smtClean="0">
                <a:solidFill>
                  <a:schemeClr val="bg1"/>
                </a:solidFill>
                <a:latin typeface="Trebuchet MS" pitchFamily="34" charset="0"/>
              </a:rPr>
              <a:t>Welcome to the LOBO website tutorial!</a:t>
            </a:r>
            <a:endParaRPr lang="en-US" sz="1600" dirty="0">
              <a:solidFill>
                <a:schemeClr val="bg1"/>
              </a:solidFill>
              <a:latin typeface="Trebuchet MS" pitchFamily="34" charset="0"/>
            </a:endParaRPr>
          </a:p>
        </p:txBody>
      </p:sp>
      <p:sp>
        <p:nvSpPr>
          <p:cNvPr id="68635" name="TextBox 34"/>
          <p:cNvSpPr txBox="1">
            <a:spLocks noChangeArrowheads="1"/>
          </p:cNvSpPr>
          <p:nvPr/>
        </p:nvSpPr>
        <p:spPr bwMode="auto">
          <a:xfrm>
            <a:off x="3733800" y="1371600"/>
            <a:ext cx="4495800" cy="919401"/>
          </a:xfrm>
          <a:prstGeom prst="wedgeRoundRectCallout">
            <a:avLst>
              <a:gd name="adj1" fmla="val -57177"/>
              <a:gd name="adj2" fmla="val -16199"/>
              <a:gd name="adj3" fmla="val 16667"/>
            </a:avLst>
          </a:prstGeom>
          <a:solidFill>
            <a:schemeClr val="accent5">
              <a:lumMod val="75000"/>
            </a:schemeClr>
          </a:solidFill>
          <a:ln w="9525">
            <a:noFill/>
            <a:miter lim="800000"/>
            <a:headEnd/>
            <a:tailEnd/>
          </a:ln>
        </p:spPr>
        <p:txBody>
          <a:bodyPr wrap="square">
            <a:spAutoFit/>
          </a:bodyPr>
          <a:lstStyle/>
          <a:p>
            <a:r>
              <a:rPr lang="en-US" sz="1600" dirty="0" smtClean="0">
                <a:solidFill>
                  <a:schemeClr val="bg1"/>
                </a:solidFill>
                <a:latin typeface="Trebuchet MS" pitchFamily="34" charset="0"/>
              </a:rPr>
              <a:t>I will walk you through the process of making your own graph in the next </a:t>
            </a:r>
            <a:r>
              <a:rPr lang="en-US" sz="1600" dirty="0">
                <a:solidFill>
                  <a:schemeClr val="bg1"/>
                </a:solidFill>
                <a:latin typeface="Trebuchet MS" pitchFamily="34" charset="0"/>
              </a:rPr>
              <a:t>few </a:t>
            </a:r>
            <a:r>
              <a:rPr lang="en-US" sz="1600" dirty="0" smtClean="0">
                <a:solidFill>
                  <a:schemeClr val="bg1"/>
                </a:solidFill>
                <a:latin typeface="Trebuchet MS" pitchFamily="34" charset="0"/>
              </a:rPr>
              <a:t>screens so that you can explore on your own!</a:t>
            </a:r>
            <a:endParaRPr lang="en-US" sz="1600" dirty="0">
              <a:solidFill>
                <a:schemeClr val="bg1"/>
              </a:solidFill>
              <a:latin typeface="Trebuchet MS" pitchFamily="34" charset="0"/>
            </a:endParaRPr>
          </a:p>
        </p:txBody>
      </p:sp>
      <p:sp>
        <p:nvSpPr>
          <p:cNvPr id="28" name="Flowchart: Delay 27"/>
          <p:cNvSpPr/>
          <p:nvPr/>
        </p:nvSpPr>
        <p:spPr>
          <a:xfrm>
            <a:off x="0" y="0"/>
            <a:ext cx="1752600" cy="6858000"/>
          </a:xfrm>
          <a:prstGeom prst="flowChartDelay">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31" name="TextBox 30">
            <a:hlinkClick r:id="rId6" action="ppaction://hlinksldjump"/>
          </p:cNvPr>
          <p:cNvSpPr txBox="1"/>
          <p:nvPr/>
        </p:nvSpPr>
        <p:spPr>
          <a:xfrm>
            <a:off x="0" y="609600"/>
            <a:ext cx="1371600" cy="8382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Build </a:t>
            </a:r>
            <a:r>
              <a:rPr lang="en-US" sz="1600" dirty="0" smtClean="0">
                <a:solidFill>
                  <a:schemeClr val="accent1">
                    <a:lumMod val="75000"/>
                  </a:schemeClr>
                </a:solidFill>
                <a:latin typeface="Trebuchet MS" pitchFamily="34" charset="0"/>
                <a:cs typeface="+mn-cs"/>
              </a:rPr>
              <a:t>A </a:t>
            </a:r>
            <a:r>
              <a:rPr lang="en-US" sz="1600" dirty="0">
                <a:solidFill>
                  <a:schemeClr val="accent1">
                    <a:lumMod val="75000"/>
                  </a:schemeClr>
                </a:solidFill>
                <a:latin typeface="Trebuchet MS" pitchFamily="34" charset="0"/>
                <a:cs typeface="+mn-cs"/>
              </a:rPr>
              <a:t>G</a:t>
            </a:r>
            <a:r>
              <a:rPr lang="en-US" sz="1600" dirty="0" smtClean="0">
                <a:solidFill>
                  <a:schemeClr val="accent1">
                    <a:lumMod val="75000"/>
                  </a:schemeClr>
                </a:solidFill>
                <a:latin typeface="Trebuchet MS" pitchFamily="34" charset="0"/>
                <a:cs typeface="+mn-cs"/>
              </a:rPr>
              <a:t>raph </a:t>
            </a:r>
            <a:endParaRPr lang="en-US" sz="1600" dirty="0">
              <a:solidFill>
                <a:schemeClr val="accent1">
                  <a:lumMod val="75000"/>
                </a:schemeClr>
              </a:solidFill>
              <a:latin typeface="Trebuchet MS" pitchFamily="34" charset="0"/>
              <a:cs typeface="+mn-cs"/>
            </a:endParaRP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1)</a:t>
            </a:r>
            <a:endParaRPr lang="en-US" sz="1600" dirty="0">
              <a:solidFill>
                <a:schemeClr val="accent1">
                  <a:lumMod val="75000"/>
                </a:schemeClr>
              </a:solidFill>
              <a:latin typeface="Trebuchet MS" pitchFamily="34" charset="0"/>
              <a:cs typeface="+mn-cs"/>
            </a:endParaRPr>
          </a:p>
        </p:txBody>
      </p:sp>
      <p:sp>
        <p:nvSpPr>
          <p:cNvPr id="32" name="TextBox 31">
            <a:hlinkClick r:id="rId7" action="ppaction://hlinksldjump"/>
          </p:cNvPr>
          <p:cNvSpPr txBox="1"/>
          <p:nvPr/>
        </p:nvSpPr>
        <p:spPr>
          <a:xfrm>
            <a:off x="0" y="2743200"/>
            <a:ext cx="1554480" cy="10668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Read LOBO Graphs </a:t>
            </a:r>
            <a:r>
              <a:rPr lang="en-US" sz="1600" dirty="0" smtClean="0">
                <a:solidFill>
                  <a:schemeClr val="accent1">
                    <a:lumMod val="75000"/>
                  </a:schemeClr>
                </a:solidFill>
                <a:latin typeface="Trebuchet MS" pitchFamily="34" charset="0"/>
                <a:cs typeface="+mn-cs"/>
              </a:rPr>
              <a:t>   (Level 3)</a:t>
            </a:r>
            <a:endParaRPr lang="en-US" sz="1600" dirty="0">
              <a:solidFill>
                <a:schemeClr val="accent1">
                  <a:lumMod val="75000"/>
                </a:schemeClr>
              </a:solidFill>
              <a:latin typeface="Trebuchet MS" pitchFamily="34" charset="0"/>
              <a:cs typeface="+mn-cs"/>
            </a:endParaRPr>
          </a:p>
        </p:txBody>
      </p:sp>
      <p:sp>
        <p:nvSpPr>
          <p:cNvPr id="33" name="TextBox 32">
            <a:hlinkClick r:id="rId8" action="ppaction://hlinksldjump"/>
          </p:cNvPr>
          <p:cNvSpPr txBox="1"/>
          <p:nvPr/>
        </p:nvSpPr>
        <p:spPr>
          <a:xfrm>
            <a:off x="0" y="3953470"/>
            <a:ext cx="1447800" cy="99953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LOBO Data Match-up</a:t>
            </a:r>
            <a:endParaRPr lang="en-US" sz="1600" dirty="0">
              <a:solidFill>
                <a:schemeClr val="accent1">
                  <a:lumMod val="75000"/>
                </a:schemeClr>
              </a:solidFill>
              <a:latin typeface="Trebuchet MS" pitchFamily="34" charset="0"/>
              <a:cs typeface="+mn-cs"/>
            </a:endParaRP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4)</a:t>
            </a:r>
            <a:endParaRPr lang="en-US" sz="1600" dirty="0">
              <a:solidFill>
                <a:schemeClr val="accent1">
                  <a:lumMod val="75000"/>
                </a:schemeClr>
              </a:solidFill>
              <a:latin typeface="Trebuchet MS" pitchFamily="34" charset="0"/>
              <a:cs typeface="+mn-cs"/>
            </a:endParaRPr>
          </a:p>
        </p:txBody>
      </p:sp>
      <p:sp>
        <p:nvSpPr>
          <p:cNvPr id="34" name="TextBox 33">
            <a:hlinkClick r:id="rId9" action="ppaction://hlinksldjump"/>
          </p:cNvPr>
          <p:cNvSpPr txBox="1"/>
          <p:nvPr/>
        </p:nvSpPr>
        <p:spPr>
          <a:xfrm>
            <a:off x="0" y="5105400"/>
            <a:ext cx="1371600" cy="1143000"/>
          </a:xfrm>
          <a:prstGeom prst="roundRect">
            <a:avLst/>
          </a:prstGeom>
          <a:solidFill>
            <a:schemeClr val="accent5">
              <a:lumMod val="40000"/>
              <a:lumOff val="60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Test Your LOBO Abilities</a:t>
            </a: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5)</a:t>
            </a:r>
            <a:endParaRPr lang="en-US" sz="1600" dirty="0">
              <a:solidFill>
                <a:schemeClr val="accent1">
                  <a:lumMod val="75000"/>
                </a:schemeClr>
              </a:solidFill>
              <a:latin typeface="Trebuchet MS" pitchFamily="34" charset="0"/>
              <a:cs typeface="+mn-cs"/>
            </a:endParaRPr>
          </a:p>
        </p:txBody>
      </p:sp>
      <p:sp>
        <p:nvSpPr>
          <p:cNvPr id="35" name="TextBox 34">
            <a:hlinkClick r:id="rId10" action="ppaction://hlinksldjump"/>
          </p:cNvPr>
          <p:cNvSpPr txBox="1"/>
          <p:nvPr/>
        </p:nvSpPr>
        <p:spPr>
          <a:xfrm>
            <a:off x="0" y="1600200"/>
            <a:ext cx="1447800" cy="9906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Interpret Graphs</a:t>
            </a: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2)</a:t>
            </a:r>
            <a:endParaRPr lang="en-US" sz="1600" dirty="0">
              <a:solidFill>
                <a:schemeClr val="accent1">
                  <a:lumMod val="75000"/>
                </a:schemeClr>
              </a:solidFill>
              <a:latin typeface="Trebuchet MS" pitchFamily="34" charset="0"/>
              <a:cs typeface="+mn-cs"/>
            </a:endParaRPr>
          </a:p>
        </p:txBody>
      </p:sp>
      <p:sp>
        <p:nvSpPr>
          <p:cNvPr id="36" name="TextBox 35">
            <a:hlinkClick r:id="rId11" action="ppaction://hlinksldjump"/>
          </p:cNvPr>
          <p:cNvSpPr txBox="1"/>
          <p:nvPr/>
        </p:nvSpPr>
        <p:spPr>
          <a:xfrm>
            <a:off x="0" y="6324600"/>
            <a:ext cx="914400" cy="5334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More info</a:t>
            </a:r>
            <a:endParaRPr lang="en-US" sz="1600" dirty="0">
              <a:solidFill>
                <a:schemeClr val="accent1">
                  <a:lumMod val="75000"/>
                </a:schemeClr>
              </a:solidFill>
              <a:latin typeface="Trebuchet MS" pitchFamily="34" charset="0"/>
              <a:cs typeface="+mn-cs"/>
            </a:endParaRPr>
          </a:p>
        </p:txBody>
      </p:sp>
      <p:sp>
        <p:nvSpPr>
          <p:cNvPr id="19" name="TextBox 34"/>
          <p:cNvSpPr txBox="1">
            <a:spLocks noChangeArrowheads="1"/>
          </p:cNvSpPr>
          <p:nvPr/>
        </p:nvSpPr>
        <p:spPr bwMode="auto">
          <a:xfrm>
            <a:off x="3733800" y="2362200"/>
            <a:ext cx="4495800" cy="646986"/>
          </a:xfrm>
          <a:prstGeom prst="wedgeRoundRectCallout">
            <a:avLst>
              <a:gd name="adj1" fmla="val -57177"/>
              <a:gd name="adj2" fmla="val -53833"/>
              <a:gd name="adj3" fmla="val 16667"/>
            </a:avLst>
          </a:prstGeom>
          <a:solidFill>
            <a:schemeClr val="accent5">
              <a:lumMod val="75000"/>
            </a:schemeClr>
          </a:solidFill>
          <a:ln w="9525">
            <a:noFill/>
            <a:miter lim="800000"/>
            <a:headEnd/>
            <a:tailEnd/>
          </a:ln>
        </p:spPr>
        <p:txBody>
          <a:bodyPr wrap="square">
            <a:spAutoFit/>
          </a:bodyPr>
          <a:lstStyle/>
          <a:p>
            <a:r>
              <a:rPr lang="en-US" sz="1600" dirty="0" smtClean="0">
                <a:solidFill>
                  <a:schemeClr val="bg1"/>
                </a:solidFill>
                <a:latin typeface="Trebuchet MS" pitchFamily="34" charset="0"/>
              </a:rPr>
              <a:t>In this example, I will be graphing the salinity of the month of December 2008.</a:t>
            </a:r>
            <a:endParaRPr lang="en-US" sz="1600" dirty="0">
              <a:solidFill>
                <a:schemeClr val="bg1"/>
              </a:solidFill>
              <a:latin typeface="Trebuchet MS" pitchFamily="34" charset="0"/>
            </a:endParaRPr>
          </a:p>
        </p:txBody>
      </p:sp>
      <p:pic>
        <p:nvPicPr>
          <p:cNvPr id="1026" name="Picture 2"/>
          <p:cNvPicPr>
            <a:picLocks noChangeAspect="1" noChangeArrowheads="1"/>
          </p:cNvPicPr>
          <p:nvPr/>
        </p:nvPicPr>
        <p:blipFill>
          <a:blip r:embed="rId12" cstate="print"/>
          <a:srcRect l="6696" t="12917" r="28880" b="15995"/>
          <a:stretch>
            <a:fillRect/>
          </a:stretch>
        </p:blipFill>
        <p:spPr bwMode="auto">
          <a:xfrm>
            <a:off x="2895600" y="3260836"/>
            <a:ext cx="4191000" cy="2890344"/>
          </a:xfrm>
          <a:prstGeom prst="rect">
            <a:avLst/>
          </a:prstGeom>
          <a:ln>
            <a:noFill/>
          </a:ln>
          <a:effectLst>
            <a:outerShdw blurRad="190500" algn="tl" rotWithShape="0">
              <a:srgbClr val="000000">
                <a:alpha val="70000"/>
              </a:srgbClr>
            </a:outerShdw>
          </a:effectLst>
        </p:spPr>
      </p:pic>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4" presetClass="entr" presetSubtype="0"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 from="(-#ppt_w/2)" to="(#ppt_x)" calcmode="lin" valueType="num">
                                      <p:cBhvr>
                                        <p:cTn id="7" dur="600" fill="hold">
                                          <p:stCondLst>
                                            <p:cond delay="0"/>
                                          </p:stCondLst>
                                        </p:cTn>
                                        <p:tgtEl>
                                          <p:spTgt spid="18"/>
                                        </p:tgtEl>
                                        <p:attrNameLst>
                                          <p:attrName>ppt_x</p:attrName>
                                        </p:attrNameLst>
                                      </p:cBhvr>
                                    </p:anim>
                                    <p:anim from="0" to="-1.0" calcmode="lin" valueType="num">
                                      <p:cBhvr>
                                        <p:cTn id="8" dur="200" decel="50000" autoRev="1" fill="hold">
                                          <p:stCondLst>
                                            <p:cond delay="600"/>
                                          </p:stCondLst>
                                        </p:cTn>
                                        <p:tgtEl>
                                          <p:spTgt spid="18"/>
                                        </p:tgtEl>
                                        <p:attrNameLst>
                                          <p:attrName>xshear</p:attrName>
                                        </p:attrNameLst>
                                      </p:cBhvr>
                                    </p:anim>
                                    <p:animScale>
                                      <p:cBhvr>
                                        <p:cTn id="9" dur="200" decel="100000" autoRev="1" fill="hold">
                                          <p:stCondLst>
                                            <p:cond delay="600"/>
                                          </p:stCondLst>
                                        </p:cTn>
                                        <p:tgtEl>
                                          <p:spTgt spid="18"/>
                                        </p:tgtEl>
                                      </p:cBhvr>
                                      <p:from x="100000" y="100000"/>
                                      <p:to x="80000" y="100000"/>
                                    </p:animScale>
                                    <p:anim by="(#ppt_h/3+#ppt_w*0.1)" calcmode="lin" valueType="num">
                                      <p:cBhvr additive="sum">
                                        <p:cTn id="10" dur="200" decel="100000" autoRev="1" fill="hold">
                                          <p:stCondLst>
                                            <p:cond delay="600"/>
                                          </p:stCondLst>
                                        </p:cTn>
                                        <p:tgtEl>
                                          <p:spTgt spid="18"/>
                                        </p:tgtEl>
                                        <p:attrNameLst>
                                          <p:attrName>ppt_x</p:attrName>
                                        </p:attrNameLst>
                                      </p:cBhvr>
                                    </p:anim>
                                  </p:childTnLst>
                                </p:cTn>
                              </p:par>
                              <p:par>
                                <p:cTn id="11" presetID="34" presetClass="entr" presetSubtype="0" fill="hold" grpId="0" nodeType="withEffect">
                                  <p:stCondLst>
                                    <p:cond delay="0"/>
                                  </p:stCondLst>
                                  <p:childTnLst>
                                    <p:set>
                                      <p:cBhvr>
                                        <p:cTn id="12" dur="1" fill="hold">
                                          <p:stCondLst>
                                            <p:cond delay="0"/>
                                          </p:stCondLst>
                                        </p:cTn>
                                        <p:tgtEl>
                                          <p:spTgt spid="68613"/>
                                        </p:tgtEl>
                                        <p:attrNameLst>
                                          <p:attrName>style.visibility</p:attrName>
                                        </p:attrNameLst>
                                      </p:cBhvr>
                                      <p:to>
                                        <p:strVal val="visible"/>
                                      </p:to>
                                    </p:set>
                                    <p:anim from="(-#ppt_w/2)" to="(#ppt_x)" calcmode="lin" valueType="num">
                                      <p:cBhvr>
                                        <p:cTn id="13" dur="600" fill="hold">
                                          <p:stCondLst>
                                            <p:cond delay="0"/>
                                          </p:stCondLst>
                                        </p:cTn>
                                        <p:tgtEl>
                                          <p:spTgt spid="68613"/>
                                        </p:tgtEl>
                                        <p:attrNameLst>
                                          <p:attrName>ppt_x</p:attrName>
                                        </p:attrNameLst>
                                      </p:cBhvr>
                                    </p:anim>
                                    <p:anim from="0" to="-1.0" calcmode="lin" valueType="num">
                                      <p:cBhvr>
                                        <p:cTn id="14" dur="200" decel="50000" autoRev="1" fill="hold">
                                          <p:stCondLst>
                                            <p:cond delay="600"/>
                                          </p:stCondLst>
                                        </p:cTn>
                                        <p:tgtEl>
                                          <p:spTgt spid="68613"/>
                                        </p:tgtEl>
                                        <p:attrNameLst>
                                          <p:attrName>xshear</p:attrName>
                                        </p:attrNameLst>
                                      </p:cBhvr>
                                    </p:anim>
                                    <p:animScale>
                                      <p:cBhvr>
                                        <p:cTn id="15" dur="200" decel="100000" autoRev="1" fill="hold">
                                          <p:stCondLst>
                                            <p:cond delay="600"/>
                                          </p:stCondLst>
                                        </p:cTn>
                                        <p:tgtEl>
                                          <p:spTgt spid="68613"/>
                                        </p:tgtEl>
                                      </p:cBhvr>
                                      <p:from x="100000" y="100000"/>
                                      <p:to x="80000" y="100000"/>
                                    </p:animScale>
                                    <p:anim by="(#ppt_h/3+#ppt_w*0.1)" calcmode="lin" valueType="num">
                                      <p:cBhvr additive="sum">
                                        <p:cTn id="16" dur="200" decel="100000" autoRev="1" fill="hold">
                                          <p:stCondLst>
                                            <p:cond delay="600"/>
                                          </p:stCondLst>
                                        </p:cTn>
                                        <p:tgtEl>
                                          <p:spTgt spid="68613"/>
                                        </p:tgtEl>
                                        <p:attrNameLst>
                                          <p:attrName>ppt_x</p:attrName>
                                        </p:attrNameLst>
                                      </p:cBhvr>
                                    </p:anim>
                                  </p:childTnLst>
                                </p:cTn>
                              </p:par>
                              <p:par>
                                <p:cTn id="17" presetID="34" presetClass="entr" presetSubtype="0" fill="hold" grpId="0" nodeType="withEffect">
                                  <p:stCondLst>
                                    <p:cond delay="2000"/>
                                  </p:stCondLst>
                                  <p:childTnLst>
                                    <p:set>
                                      <p:cBhvr>
                                        <p:cTn id="18" dur="1" fill="hold">
                                          <p:stCondLst>
                                            <p:cond delay="0"/>
                                          </p:stCondLst>
                                        </p:cTn>
                                        <p:tgtEl>
                                          <p:spTgt spid="68635"/>
                                        </p:tgtEl>
                                        <p:attrNameLst>
                                          <p:attrName>style.visibility</p:attrName>
                                        </p:attrNameLst>
                                      </p:cBhvr>
                                      <p:to>
                                        <p:strVal val="visible"/>
                                      </p:to>
                                    </p:set>
                                    <p:anim from="(-#ppt_w/2)" to="(#ppt_x)" calcmode="lin" valueType="num">
                                      <p:cBhvr>
                                        <p:cTn id="19" dur="600" fill="hold">
                                          <p:stCondLst>
                                            <p:cond delay="0"/>
                                          </p:stCondLst>
                                        </p:cTn>
                                        <p:tgtEl>
                                          <p:spTgt spid="68635"/>
                                        </p:tgtEl>
                                        <p:attrNameLst>
                                          <p:attrName>ppt_x</p:attrName>
                                        </p:attrNameLst>
                                      </p:cBhvr>
                                    </p:anim>
                                    <p:anim from="0" to="-1.0" calcmode="lin" valueType="num">
                                      <p:cBhvr>
                                        <p:cTn id="20" dur="200" decel="50000" autoRev="1" fill="hold">
                                          <p:stCondLst>
                                            <p:cond delay="600"/>
                                          </p:stCondLst>
                                        </p:cTn>
                                        <p:tgtEl>
                                          <p:spTgt spid="68635"/>
                                        </p:tgtEl>
                                        <p:attrNameLst>
                                          <p:attrName>xshear</p:attrName>
                                        </p:attrNameLst>
                                      </p:cBhvr>
                                    </p:anim>
                                    <p:animScale>
                                      <p:cBhvr>
                                        <p:cTn id="21" dur="200" decel="100000" autoRev="1" fill="hold">
                                          <p:stCondLst>
                                            <p:cond delay="600"/>
                                          </p:stCondLst>
                                        </p:cTn>
                                        <p:tgtEl>
                                          <p:spTgt spid="68635"/>
                                        </p:tgtEl>
                                      </p:cBhvr>
                                      <p:from x="100000" y="100000"/>
                                      <p:to x="80000" y="100000"/>
                                    </p:animScale>
                                    <p:anim by="(#ppt_h/3+#ppt_w*0.1)" calcmode="lin" valueType="num">
                                      <p:cBhvr additive="sum">
                                        <p:cTn id="22" dur="200" decel="100000" autoRev="1" fill="hold">
                                          <p:stCondLst>
                                            <p:cond delay="600"/>
                                          </p:stCondLst>
                                        </p:cTn>
                                        <p:tgtEl>
                                          <p:spTgt spid="68635"/>
                                        </p:tgtEl>
                                        <p:attrNameLst>
                                          <p:attrName>ppt_x</p:attrName>
                                        </p:attrNameLst>
                                      </p:cBhvr>
                                    </p:anim>
                                  </p:childTnLst>
                                </p:cTn>
                              </p:par>
                              <p:par>
                                <p:cTn id="23" presetID="34" presetClass="entr" presetSubtype="0" fill="hold" grpId="0" nodeType="withEffect">
                                  <p:stCondLst>
                                    <p:cond delay="5000"/>
                                  </p:stCondLst>
                                  <p:childTnLst>
                                    <p:set>
                                      <p:cBhvr>
                                        <p:cTn id="24" dur="1" fill="hold">
                                          <p:stCondLst>
                                            <p:cond delay="0"/>
                                          </p:stCondLst>
                                        </p:cTn>
                                        <p:tgtEl>
                                          <p:spTgt spid="19"/>
                                        </p:tgtEl>
                                        <p:attrNameLst>
                                          <p:attrName>style.visibility</p:attrName>
                                        </p:attrNameLst>
                                      </p:cBhvr>
                                      <p:to>
                                        <p:strVal val="visible"/>
                                      </p:to>
                                    </p:set>
                                    <p:anim from="(-#ppt_w/2)" to="(#ppt_x)" calcmode="lin" valueType="num">
                                      <p:cBhvr>
                                        <p:cTn id="25" dur="600" fill="hold">
                                          <p:stCondLst>
                                            <p:cond delay="0"/>
                                          </p:stCondLst>
                                        </p:cTn>
                                        <p:tgtEl>
                                          <p:spTgt spid="19"/>
                                        </p:tgtEl>
                                        <p:attrNameLst>
                                          <p:attrName>ppt_x</p:attrName>
                                        </p:attrNameLst>
                                      </p:cBhvr>
                                    </p:anim>
                                    <p:anim from="0" to="-1.0" calcmode="lin" valueType="num">
                                      <p:cBhvr>
                                        <p:cTn id="26" dur="200" decel="50000" autoRev="1" fill="hold">
                                          <p:stCondLst>
                                            <p:cond delay="600"/>
                                          </p:stCondLst>
                                        </p:cTn>
                                        <p:tgtEl>
                                          <p:spTgt spid="19"/>
                                        </p:tgtEl>
                                        <p:attrNameLst>
                                          <p:attrName>xshear</p:attrName>
                                        </p:attrNameLst>
                                      </p:cBhvr>
                                    </p:anim>
                                    <p:animScale>
                                      <p:cBhvr>
                                        <p:cTn id="27" dur="200" decel="100000" autoRev="1" fill="hold">
                                          <p:stCondLst>
                                            <p:cond delay="600"/>
                                          </p:stCondLst>
                                        </p:cTn>
                                        <p:tgtEl>
                                          <p:spTgt spid="19"/>
                                        </p:tgtEl>
                                      </p:cBhvr>
                                      <p:from x="100000" y="100000"/>
                                      <p:to x="80000" y="100000"/>
                                    </p:animScale>
                                    <p:anim by="(#ppt_h/3+#ppt_w*0.1)" calcmode="lin" valueType="num">
                                      <p:cBhvr additive="sum">
                                        <p:cTn id="28" dur="200" decel="100000" autoRev="1" fill="hold">
                                          <p:stCondLst>
                                            <p:cond delay="600"/>
                                          </p:stCondLst>
                                        </p:cTn>
                                        <p:tgtEl>
                                          <p:spTgt spid="19"/>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613" grpId="0" animBg="1"/>
      <p:bldP spid="68635" grpId="0" animBg="1"/>
      <p:bldP spid="19" grpId="0" animBg="1"/>
    </p:bld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sea lion" descr="117.JPG"/>
          <p:cNvPicPr>
            <a:picLocks noChangeAspect="1"/>
          </p:cNvPicPr>
          <p:nvPr/>
        </p:nvPicPr>
        <p:blipFill>
          <a:blip r:embed="rId3" cstate="print"/>
          <a:srcRect l="16667" t="37778" r="45833" b="40000"/>
          <a:stretch>
            <a:fillRect/>
          </a:stretch>
        </p:blipFill>
        <p:spPr>
          <a:xfrm>
            <a:off x="1676400" y="914400"/>
            <a:ext cx="1828800" cy="812800"/>
          </a:xfrm>
          <a:prstGeom prst="rect">
            <a:avLst/>
          </a:prstGeom>
        </p:spPr>
      </p:pic>
      <p:sp>
        <p:nvSpPr>
          <p:cNvPr id="25" name="title bar"/>
          <p:cNvSpPr/>
          <p:nvPr/>
        </p:nvSpPr>
        <p:spPr>
          <a:xfrm>
            <a:off x="0" y="0"/>
            <a:ext cx="9144000" cy="838200"/>
          </a:xfrm>
          <a:prstGeom prst="rect">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r>
              <a:rPr lang="en-US" sz="4400" dirty="0" smtClean="0">
                <a:latin typeface="Trebuchet MS" pitchFamily="34" charset="0"/>
              </a:rPr>
              <a:t>Test Your LOBO Abilities</a:t>
            </a:r>
            <a:endParaRPr lang="en-US" sz="4400" dirty="0">
              <a:latin typeface="Trebuchet MS" pitchFamily="34" charset="0"/>
            </a:endParaRPr>
          </a:p>
        </p:txBody>
      </p:sp>
      <p:pic>
        <p:nvPicPr>
          <p:cNvPr id="69638" name="Picture 2"/>
          <p:cNvPicPr>
            <a:picLocks noChangeAspect="1" noChangeArrowheads="1"/>
          </p:cNvPicPr>
          <p:nvPr/>
        </p:nvPicPr>
        <p:blipFill>
          <a:blip r:embed="rId4" cstate="print"/>
          <a:srcRect l="6876"/>
          <a:stretch>
            <a:fillRect/>
          </a:stretch>
        </p:blipFill>
        <p:spPr bwMode="auto">
          <a:xfrm>
            <a:off x="2362200" y="1752600"/>
            <a:ext cx="5867400" cy="3938109"/>
          </a:xfrm>
          <a:prstGeom prst="rect">
            <a:avLst/>
          </a:prstGeom>
          <a:noFill/>
          <a:ln w="9525">
            <a:noFill/>
            <a:miter lim="800000"/>
            <a:headEnd/>
            <a:tailEnd/>
          </a:ln>
        </p:spPr>
      </p:pic>
      <p:sp>
        <p:nvSpPr>
          <p:cNvPr id="22" name="Action Button: Home 21">
            <a:hlinkClick r:id="" action="ppaction://hlinkshowjump?jump=firstslide" highlightClick="1"/>
          </p:cNvPr>
          <p:cNvSpPr/>
          <p:nvPr/>
        </p:nvSpPr>
        <p:spPr>
          <a:xfrm>
            <a:off x="8547717" y="6400800"/>
            <a:ext cx="574675" cy="457200"/>
          </a:xfrm>
          <a:prstGeom prst="actionButtonHome">
            <a:avLst/>
          </a:prstGeom>
          <a:gradFill flip="none" rotWithShape="1">
            <a:gsLst>
              <a:gs pos="0">
                <a:srgbClr val="FFEFD1"/>
              </a:gs>
              <a:gs pos="64999">
                <a:srgbClr val="F0EBD5"/>
              </a:gs>
              <a:gs pos="100000">
                <a:srgbClr val="D1C39F"/>
              </a:gs>
            </a:gsLst>
            <a:lin ang="5400000" scaled="1"/>
            <a:tileRect/>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23" name="Action Button: Beginning 22">
            <a:hlinkClick r:id="rId5" action="ppaction://hlinksldjump" highlightClick="1"/>
          </p:cNvPr>
          <p:cNvSpPr/>
          <p:nvPr/>
        </p:nvSpPr>
        <p:spPr>
          <a:xfrm>
            <a:off x="8080992" y="6400800"/>
            <a:ext cx="457200" cy="457200"/>
          </a:xfrm>
          <a:prstGeom prst="actionButtonBeginning">
            <a:avLst/>
          </a:prstGeom>
          <a:gradFill>
            <a:gsLst>
              <a:gs pos="0">
                <a:srgbClr val="FFEFD1"/>
              </a:gs>
              <a:gs pos="64999">
                <a:srgbClr val="F0EBD5"/>
              </a:gs>
              <a:gs pos="100000">
                <a:srgbClr val="D1C39F"/>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24" name="Action Button: Custom 23">
            <a:hlinkClick r:id="rId6" action="ppaction://hlinksldjump" highlightClick="1"/>
          </p:cNvPr>
          <p:cNvSpPr/>
          <p:nvPr/>
        </p:nvSpPr>
        <p:spPr>
          <a:xfrm>
            <a:off x="5638800" y="6309360"/>
            <a:ext cx="2377440" cy="548640"/>
          </a:xfrm>
          <a:prstGeom prst="actionButtonBlank">
            <a:avLst/>
          </a:prstGeom>
          <a:solidFill>
            <a:srgbClr val="C00000"/>
          </a:solidFill>
          <a:ln>
            <a:no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600" dirty="0" smtClean="0">
                <a:latin typeface="Trebuchet MS" pitchFamily="34" charset="0"/>
              </a:rPr>
              <a:t>Touch here to continue</a:t>
            </a:r>
            <a:endParaRPr lang="en-US" sz="1600" dirty="0">
              <a:latin typeface="Trebuchet MS" pitchFamily="34" charset="0"/>
            </a:endParaRPr>
          </a:p>
        </p:txBody>
      </p:sp>
      <p:sp>
        <p:nvSpPr>
          <p:cNvPr id="69639" name="TextBox 29"/>
          <p:cNvSpPr txBox="1">
            <a:spLocks noChangeArrowheads="1"/>
          </p:cNvSpPr>
          <p:nvPr/>
        </p:nvSpPr>
        <p:spPr bwMode="auto">
          <a:xfrm>
            <a:off x="1676400" y="5181600"/>
            <a:ext cx="2057400" cy="553581"/>
          </a:xfrm>
          <a:prstGeom prst="roundRect">
            <a:avLst>
              <a:gd name="adj" fmla="val 10502"/>
            </a:avLst>
          </a:prstGeom>
          <a:solidFill>
            <a:srgbClr val="70AC2E"/>
          </a:solidFill>
          <a:ln w="9525">
            <a:noFill/>
            <a:miter lim="800000"/>
            <a:headEnd/>
            <a:tailEnd/>
          </a:ln>
        </p:spPr>
        <p:txBody>
          <a:bodyPr wrap="square">
            <a:spAutoFit/>
          </a:bodyPr>
          <a:lstStyle/>
          <a:p>
            <a:r>
              <a:rPr lang="en-US" sz="1400" dirty="0" smtClean="0">
                <a:solidFill>
                  <a:schemeClr val="bg1"/>
                </a:solidFill>
                <a:latin typeface="Trebuchet MS" pitchFamily="34" charset="0"/>
              </a:rPr>
              <a:t>The current conditions in the Bay.</a:t>
            </a:r>
            <a:endParaRPr lang="en-US" sz="1400" dirty="0">
              <a:solidFill>
                <a:schemeClr val="bg1"/>
              </a:solidFill>
              <a:latin typeface="Trebuchet MS" pitchFamily="34" charset="0"/>
            </a:endParaRPr>
          </a:p>
        </p:txBody>
      </p:sp>
      <p:sp>
        <p:nvSpPr>
          <p:cNvPr id="30" name="Right Arrow 29"/>
          <p:cNvSpPr/>
          <p:nvPr/>
        </p:nvSpPr>
        <p:spPr>
          <a:xfrm rot="17908638">
            <a:off x="2090438" y="4460670"/>
            <a:ext cx="968375" cy="304799"/>
          </a:xfrm>
          <a:prstGeom prst="rightArrow">
            <a:avLst/>
          </a:prstGeom>
          <a:solidFill>
            <a:srgbClr val="92D050"/>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latin typeface="Trebuchet MS" pitchFamily="34" charset="0"/>
            </a:endParaRPr>
          </a:p>
        </p:txBody>
      </p:sp>
      <p:sp>
        <p:nvSpPr>
          <p:cNvPr id="69641" name="TextBox 29"/>
          <p:cNvSpPr txBox="1">
            <a:spLocks noChangeArrowheads="1"/>
          </p:cNvSpPr>
          <p:nvPr/>
        </p:nvSpPr>
        <p:spPr bwMode="auto">
          <a:xfrm>
            <a:off x="2819400" y="5943600"/>
            <a:ext cx="2667000" cy="558641"/>
          </a:xfrm>
          <a:prstGeom prst="roundRect">
            <a:avLst>
              <a:gd name="adj" fmla="val 12146"/>
            </a:avLst>
          </a:prstGeom>
          <a:solidFill>
            <a:srgbClr val="70AC2E"/>
          </a:solidFill>
          <a:ln w="9525">
            <a:noFill/>
            <a:miter lim="800000"/>
            <a:headEnd/>
            <a:tailEnd/>
          </a:ln>
        </p:spPr>
        <p:txBody>
          <a:bodyPr wrap="square">
            <a:spAutoFit/>
          </a:bodyPr>
          <a:lstStyle/>
          <a:p>
            <a:r>
              <a:rPr lang="en-US" sz="1400" dirty="0">
                <a:solidFill>
                  <a:schemeClr val="bg1"/>
                </a:solidFill>
                <a:latin typeface="Trebuchet MS" pitchFamily="34" charset="0"/>
              </a:rPr>
              <a:t>The data to be graphed on the horizontal or bottom axis. </a:t>
            </a:r>
          </a:p>
        </p:txBody>
      </p:sp>
      <p:sp>
        <p:nvSpPr>
          <p:cNvPr id="69642" name="TextBox 29"/>
          <p:cNvSpPr txBox="1">
            <a:spLocks noChangeArrowheads="1"/>
          </p:cNvSpPr>
          <p:nvPr/>
        </p:nvSpPr>
        <p:spPr bwMode="auto">
          <a:xfrm>
            <a:off x="4724400" y="5257800"/>
            <a:ext cx="2362200" cy="558641"/>
          </a:xfrm>
          <a:prstGeom prst="roundRect">
            <a:avLst>
              <a:gd name="adj" fmla="val 12146"/>
            </a:avLst>
          </a:prstGeom>
          <a:solidFill>
            <a:srgbClr val="70AC2E"/>
          </a:solidFill>
          <a:ln w="9525">
            <a:noFill/>
            <a:miter lim="800000"/>
            <a:headEnd/>
            <a:tailEnd/>
          </a:ln>
        </p:spPr>
        <p:txBody>
          <a:bodyPr wrap="square">
            <a:spAutoFit/>
          </a:bodyPr>
          <a:lstStyle/>
          <a:p>
            <a:r>
              <a:rPr lang="en-US" sz="1400" dirty="0">
                <a:solidFill>
                  <a:schemeClr val="bg1"/>
                </a:solidFill>
                <a:latin typeface="Trebuchet MS" pitchFamily="34" charset="0"/>
              </a:rPr>
              <a:t>The data to be graphed on the </a:t>
            </a:r>
            <a:r>
              <a:rPr lang="en-US" sz="1400" dirty="0" smtClean="0">
                <a:solidFill>
                  <a:schemeClr val="bg1"/>
                </a:solidFill>
                <a:latin typeface="Trebuchet MS" pitchFamily="34" charset="0"/>
              </a:rPr>
              <a:t>vertical </a:t>
            </a:r>
            <a:r>
              <a:rPr lang="en-US" sz="1400" dirty="0">
                <a:solidFill>
                  <a:schemeClr val="bg1"/>
                </a:solidFill>
                <a:latin typeface="Trebuchet MS" pitchFamily="34" charset="0"/>
              </a:rPr>
              <a:t>or left axis.</a:t>
            </a:r>
          </a:p>
        </p:txBody>
      </p:sp>
      <p:sp>
        <p:nvSpPr>
          <p:cNvPr id="69643" name="TextBox 29"/>
          <p:cNvSpPr txBox="1">
            <a:spLocks noChangeArrowheads="1"/>
          </p:cNvSpPr>
          <p:nvPr/>
        </p:nvSpPr>
        <p:spPr bwMode="auto">
          <a:xfrm>
            <a:off x="7391400" y="5440918"/>
            <a:ext cx="1600200" cy="578882"/>
          </a:xfrm>
          <a:prstGeom prst="roundRect">
            <a:avLst/>
          </a:prstGeom>
          <a:solidFill>
            <a:srgbClr val="70AC2E"/>
          </a:solidFill>
          <a:ln w="9525">
            <a:noFill/>
            <a:miter lim="800000"/>
            <a:headEnd/>
            <a:tailEnd/>
          </a:ln>
        </p:spPr>
        <p:txBody>
          <a:bodyPr wrap="square">
            <a:spAutoFit/>
          </a:bodyPr>
          <a:lstStyle/>
          <a:p>
            <a:r>
              <a:rPr lang="en-US" sz="1400" dirty="0">
                <a:solidFill>
                  <a:schemeClr val="bg1"/>
                </a:solidFill>
                <a:latin typeface="Trebuchet MS" pitchFamily="34" charset="0"/>
              </a:rPr>
              <a:t>The date range to be graphed.  </a:t>
            </a:r>
          </a:p>
        </p:txBody>
      </p:sp>
      <p:sp>
        <p:nvSpPr>
          <p:cNvPr id="34" name="Right Arrow 33"/>
          <p:cNvSpPr/>
          <p:nvPr/>
        </p:nvSpPr>
        <p:spPr>
          <a:xfrm rot="16200000">
            <a:off x="3792539" y="5046662"/>
            <a:ext cx="1295400" cy="346075"/>
          </a:xfrm>
          <a:prstGeom prst="rightArrow">
            <a:avLst/>
          </a:prstGeom>
          <a:solidFill>
            <a:srgbClr val="92D050"/>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latin typeface="Trebuchet MS" pitchFamily="34" charset="0"/>
            </a:endParaRPr>
          </a:p>
        </p:txBody>
      </p:sp>
      <p:sp>
        <p:nvSpPr>
          <p:cNvPr id="35" name="Right Arrow 34"/>
          <p:cNvSpPr/>
          <p:nvPr/>
        </p:nvSpPr>
        <p:spPr>
          <a:xfrm rot="16200000">
            <a:off x="5507039" y="4703762"/>
            <a:ext cx="609600" cy="346075"/>
          </a:xfrm>
          <a:prstGeom prst="rightArrow">
            <a:avLst/>
          </a:prstGeom>
          <a:solidFill>
            <a:srgbClr val="92D050"/>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latin typeface="Trebuchet MS" pitchFamily="34" charset="0"/>
            </a:endParaRPr>
          </a:p>
        </p:txBody>
      </p:sp>
      <p:sp>
        <p:nvSpPr>
          <p:cNvPr id="36" name="Right Arrow 35"/>
          <p:cNvSpPr/>
          <p:nvPr/>
        </p:nvSpPr>
        <p:spPr>
          <a:xfrm rot="14118574">
            <a:off x="7169304" y="4693249"/>
            <a:ext cx="1050614" cy="380999"/>
          </a:xfrm>
          <a:prstGeom prst="rightArrow">
            <a:avLst/>
          </a:prstGeom>
          <a:solidFill>
            <a:srgbClr val="92D050"/>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latin typeface="Trebuchet MS" pitchFamily="34" charset="0"/>
            </a:endParaRPr>
          </a:p>
        </p:txBody>
      </p:sp>
      <p:sp>
        <p:nvSpPr>
          <p:cNvPr id="69637" name="TextBox 34"/>
          <p:cNvSpPr txBox="1">
            <a:spLocks noChangeArrowheads="1"/>
          </p:cNvSpPr>
          <p:nvPr/>
        </p:nvSpPr>
        <p:spPr bwMode="auto">
          <a:xfrm>
            <a:off x="3886200" y="990600"/>
            <a:ext cx="5029200" cy="646986"/>
          </a:xfrm>
          <a:prstGeom prst="wedgeRoundRectCallout">
            <a:avLst>
              <a:gd name="adj1" fmla="val -66442"/>
              <a:gd name="adj2" fmla="val 2667"/>
              <a:gd name="adj3" fmla="val 16667"/>
            </a:avLst>
          </a:prstGeom>
          <a:solidFill>
            <a:schemeClr val="accent5">
              <a:lumMod val="75000"/>
            </a:schemeClr>
          </a:solidFill>
          <a:ln w="9525">
            <a:noFill/>
            <a:miter lim="800000"/>
            <a:headEnd/>
            <a:tailEnd/>
          </a:ln>
        </p:spPr>
        <p:txBody>
          <a:bodyPr wrap="square">
            <a:spAutoFit/>
          </a:bodyPr>
          <a:lstStyle/>
          <a:p>
            <a:r>
              <a:rPr lang="en-US" sz="1600" dirty="0">
                <a:solidFill>
                  <a:schemeClr val="bg1"/>
                </a:solidFill>
                <a:latin typeface="Trebuchet MS" pitchFamily="34" charset="0"/>
              </a:rPr>
              <a:t>The first page you will encounter is called LOBOviz.  There are 4 different columns of information.</a:t>
            </a:r>
          </a:p>
        </p:txBody>
      </p:sp>
      <p:sp>
        <p:nvSpPr>
          <p:cNvPr id="49" name="Flowchart: Delay 48"/>
          <p:cNvSpPr/>
          <p:nvPr/>
        </p:nvSpPr>
        <p:spPr>
          <a:xfrm>
            <a:off x="0" y="0"/>
            <a:ext cx="1752600" cy="6858000"/>
          </a:xfrm>
          <a:prstGeom prst="flowChartDelay">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50" name="TextBox 49">
            <a:hlinkClick r:id="rId7" action="ppaction://hlinksldjump"/>
          </p:cNvPr>
          <p:cNvSpPr txBox="1"/>
          <p:nvPr/>
        </p:nvSpPr>
        <p:spPr>
          <a:xfrm>
            <a:off x="0" y="609600"/>
            <a:ext cx="1371600" cy="8382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Build </a:t>
            </a:r>
            <a:r>
              <a:rPr lang="en-US" sz="1600" dirty="0" smtClean="0">
                <a:solidFill>
                  <a:schemeClr val="accent1">
                    <a:lumMod val="75000"/>
                  </a:schemeClr>
                </a:solidFill>
                <a:latin typeface="Trebuchet MS" pitchFamily="34" charset="0"/>
                <a:cs typeface="+mn-cs"/>
              </a:rPr>
              <a:t>A </a:t>
            </a:r>
            <a:r>
              <a:rPr lang="en-US" sz="1600" dirty="0">
                <a:solidFill>
                  <a:schemeClr val="accent1">
                    <a:lumMod val="75000"/>
                  </a:schemeClr>
                </a:solidFill>
                <a:latin typeface="Trebuchet MS" pitchFamily="34" charset="0"/>
                <a:cs typeface="+mn-cs"/>
              </a:rPr>
              <a:t>G</a:t>
            </a:r>
            <a:r>
              <a:rPr lang="en-US" sz="1600" dirty="0" smtClean="0">
                <a:solidFill>
                  <a:schemeClr val="accent1">
                    <a:lumMod val="75000"/>
                  </a:schemeClr>
                </a:solidFill>
                <a:latin typeface="Trebuchet MS" pitchFamily="34" charset="0"/>
                <a:cs typeface="+mn-cs"/>
              </a:rPr>
              <a:t>raph </a:t>
            </a:r>
            <a:endParaRPr lang="en-US" sz="1600" dirty="0">
              <a:solidFill>
                <a:schemeClr val="accent1">
                  <a:lumMod val="75000"/>
                </a:schemeClr>
              </a:solidFill>
              <a:latin typeface="Trebuchet MS" pitchFamily="34" charset="0"/>
              <a:cs typeface="+mn-cs"/>
            </a:endParaRP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1)</a:t>
            </a:r>
            <a:endParaRPr lang="en-US" sz="1600" dirty="0">
              <a:solidFill>
                <a:schemeClr val="accent1">
                  <a:lumMod val="75000"/>
                </a:schemeClr>
              </a:solidFill>
              <a:latin typeface="Trebuchet MS" pitchFamily="34" charset="0"/>
              <a:cs typeface="+mn-cs"/>
            </a:endParaRPr>
          </a:p>
        </p:txBody>
      </p:sp>
      <p:sp>
        <p:nvSpPr>
          <p:cNvPr id="51" name="TextBox 50">
            <a:hlinkClick r:id="rId8" action="ppaction://hlinksldjump"/>
          </p:cNvPr>
          <p:cNvSpPr txBox="1"/>
          <p:nvPr/>
        </p:nvSpPr>
        <p:spPr>
          <a:xfrm>
            <a:off x="0" y="2743200"/>
            <a:ext cx="1554480" cy="10668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Read LOBO Graphs </a:t>
            </a:r>
            <a:r>
              <a:rPr lang="en-US" sz="1600" dirty="0" smtClean="0">
                <a:solidFill>
                  <a:schemeClr val="accent1">
                    <a:lumMod val="75000"/>
                  </a:schemeClr>
                </a:solidFill>
                <a:latin typeface="Trebuchet MS" pitchFamily="34" charset="0"/>
                <a:cs typeface="+mn-cs"/>
              </a:rPr>
              <a:t>   (Level 3)</a:t>
            </a:r>
            <a:endParaRPr lang="en-US" sz="1600" dirty="0">
              <a:solidFill>
                <a:schemeClr val="accent1">
                  <a:lumMod val="75000"/>
                </a:schemeClr>
              </a:solidFill>
              <a:latin typeface="Trebuchet MS" pitchFamily="34" charset="0"/>
              <a:cs typeface="+mn-cs"/>
            </a:endParaRPr>
          </a:p>
        </p:txBody>
      </p:sp>
      <p:sp>
        <p:nvSpPr>
          <p:cNvPr id="52" name="TextBox 51">
            <a:hlinkClick r:id="rId9" action="ppaction://hlinksldjump"/>
          </p:cNvPr>
          <p:cNvSpPr txBox="1"/>
          <p:nvPr/>
        </p:nvSpPr>
        <p:spPr>
          <a:xfrm>
            <a:off x="0" y="3953470"/>
            <a:ext cx="1447800" cy="99953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LOBO Data Match-up</a:t>
            </a:r>
            <a:endParaRPr lang="en-US" sz="1600" dirty="0">
              <a:solidFill>
                <a:schemeClr val="accent1">
                  <a:lumMod val="75000"/>
                </a:schemeClr>
              </a:solidFill>
              <a:latin typeface="Trebuchet MS" pitchFamily="34" charset="0"/>
              <a:cs typeface="+mn-cs"/>
            </a:endParaRP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4)</a:t>
            </a:r>
            <a:endParaRPr lang="en-US" sz="1600" dirty="0">
              <a:solidFill>
                <a:schemeClr val="accent1">
                  <a:lumMod val="75000"/>
                </a:schemeClr>
              </a:solidFill>
              <a:latin typeface="Trebuchet MS" pitchFamily="34" charset="0"/>
              <a:cs typeface="+mn-cs"/>
            </a:endParaRPr>
          </a:p>
        </p:txBody>
      </p:sp>
      <p:sp>
        <p:nvSpPr>
          <p:cNvPr id="53" name="TextBox 52">
            <a:hlinkClick r:id="rId10" action="ppaction://hlinksldjump"/>
          </p:cNvPr>
          <p:cNvSpPr txBox="1"/>
          <p:nvPr/>
        </p:nvSpPr>
        <p:spPr>
          <a:xfrm>
            <a:off x="0" y="5105400"/>
            <a:ext cx="1371600" cy="1143000"/>
          </a:xfrm>
          <a:prstGeom prst="roundRect">
            <a:avLst/>
          </a:prstGeom>
          <a:solidFill>
            <a:schemeClr val="accent5">
              <a:lumMod val="40000"/>
              <a:lumOff val="60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Test Your LOBO Abilities</a:t>
            </a: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5)</a:t>
            </a:r>
            <a:endParaRPr lang="en-US" sz="1600" dirty="0">
              <a:solidFill>
                <a:schemeClr val="accent1">
                  <a:lumMod val="75000"/>
                </a:schemeClr>
              </a:solidFill>
              <a:latin typeface="Trebuchet MS" pitchFamily="34" charset="0"/>
              <a:cs typeface="+mn-cs"/>
            </a:endParaRPr>
          </a:p>
        </p:txBody>
      </p:sp>
      <p:sp>
        <p:nvSpPr>
          <p:cNvPr id="54" name="TextBox 53">
            <a:hlinkClick r:id="rId11" action="ppaction://hlinksldjump"/>
          </p:cNvPr>
          <p:cNvSpPr txBox="1"/>
          <p:nvPr/>
        </p:nvSpPr>
        <p:spPr>
          <a:xfrm>
            <a:off x="0" y="1600200"/>
            <a:ext cx="1447800" cy="9906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Interpret Graphs</a:t>
            </a: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2)</a:t>
            </a:r>
            <a:endParaRPr lang="en-US" sz="1600" dirty="0">
              <a:solidFill>
                <a:schemeClr val="accent1">
                  <a:lumMod val="75000"/>
                </a:schemeClr>
              </a:solidFill>
              <a:latin typeface="Trebuchet MS" pitchFamily="34" charset="0"/>
              <a:cs typeface="+mn-cs"/>
            </a:endParaRPr>
          </a:p>
        </p:txBody>
      </p:sp>
      <p:sp>
        <p:nvSpPr>
          <p:cNvPr id="55" name="TextBox 54">
            <a:hlinkClick r:id="rId12" action="ppaction://hlinksldjump"/>
          </p:cNvPr>
          <p:cNvSpPr txBox="1"/>
          <p:nvPr/>
        </p:nvSpPr>
        <p:spPr>
          <a:xfrm>
            <a:off x="0" y="6324600"/>
            <a:ext cx="914400" cy="5334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More info</a:t>
            </a:r>
            <a:endParaRPr lang="en-US" sz="1600" dirty="0">
              <a:solidFill>
                <a:schemeClr val="accent1">
                  <a:lumMod val="75000"/>
                </a:schemeClr>
              </a:solidFill>
              <a:latin typeface="Trebuchet MS" pitchFamily="34" charset="0"/>
              <a:cs typeface="+mn-cs"/>
            </a:endParaRPr>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4" presetClass="entr" presetSubtype="0" fill="hold" nodeType="withEffect">
                                  <p:stCondLst>
                                    <p:cond delay="0"/>
                                  </p:stCondLst>
                                  <p:childTnLst>
                                    <p:set>
                                      <p:cBhvr>
                                        <p:cTn id="6" dur="1" fill="hold">
                                          <p:stCondLst>
                                            <p:cond delay="0"/>
                                          </p:stCondLst>
                                        </p:cTn>
                                        <p:tgtEl>
                                          <p:spTgt spid="27"/>
                                        </p:tgtEl>
                                        <p:attrNameLst>
                                          <p:attrName>style.visibility</p:attrName>
                                        </p:attrNameLst>
                                      </p:cBhvr>
                                      <p:to>
                                        <p:strVal val="visible"/>
                                      </p:to>
                                    </p:set>
                                    <p:anim from="(-#ppt_w/2)" to="(#ppt_x)" calcmode="lin" valueType="num">
                                      <p:cBhvr>
                                        <p:cTn id="7" dur="600" fill="hold">
                                          <p:stCondLst>
                                            <p:cond delay="0"/>
                                          </p:stCondLst>
                                        </p:cTn>
                                        <p:tgtEl>
                                          <p:spTgt spid="27"/>
                                        </p:tgtEl>
                                        <p:attrNameLst>
                                          <p:attrName>ppt_x</p:attrName>
                                        </p:attrNameLst>
                                      </p:cBhvr>
                                    </p:anim>
                                    <p:anim from="0" to="-1.0" calcmode="lin" valueType="num">
                                      <p:cBhvr>
                                        <p:cTn id="8" dur="200" decel="50000" autoRev="1" fill="hold">
                                          <p:stCondLst>
                                            <p:cond delay="600"/>
                                          </p:stCondLst>
                                        </p:cTn>
                                        <p:tgtEl>
                                          <p:spTgt spid="27"/>
                                        </p:tgtEl>
                                        <p:attrNameLst>
                                          <p:attrName>xshear</p:attrName>
                                        </p:attrNameLst>
                                      </p:cBhvr>
                                    </p:anim>
                                    <p:animScale>
                                      <p:cBhvr>
                                        <p:cTn id="9" dur="200" decel="100000" autoRev="1" fill="hold">
                                          <p:stCondLst>
                                            <p:cond delay="600"/>
                                          </p:stCondLst>
                                        </p:cTn>
                                        <p:tgtEl>
                                          <p:spTgt spid="27"/>
                                        </p:tgtEl>
                                      </p:cBhvr>
                                      <p:from x="100000" y="100000"/>
                                      <p:to x="80000" y="100000"/>
                                    </p:animScale>
                                    <p:anim by="(#ppt_h/3+#ppt_w*0.1)" calcmode="lin" valueType="num">
                                      <p:cBhvr additive="sum">
                                        <p:cTn id="10" dur="200" decel="100000" autoRev="1" fill="hold">
                                          <p:stCondLst>
                                            <p:cond delay="600"/>
                                          </p:stCondLst>
                                        </p:cTn>
                                        <p:tgtEl>
                                          <p:spTgt spid="27"/>
                                        </p:tgtEl>
                                        <p:attrNameLst>
                                          <p:attrName>ppt_x</p:attrName>
                                        </p:attrNameLst>
                                      </p:cBhvr>
                                    </p:anim>
                                  </p:childTnLst>
                                </p:cTn>
                              </p:par>
                              <p:par>
                                <p:cTn id="11" presetID="34" presetClass="entr" presetSubtype="0" fill="hold" grpId="0" nodeType="withEffect">
                                  <p:stCondLst>
                                    <p:cond delay="0"/>
                                  </p:stCondLst>
                                  <p:childTnLst>
                                    <p:set>
                                      <p:cBhvr>
                                        <p:cTn id="12" dur="1" fill="hold">
                                          <p:stCondLst>
                                            <p:cond delay="0"/>
                                          </p:stCondLst>
                                        </p:cTn>
                                        <p:tgtEl>
                                          <p:spTgt spid="69637"/>
                                        </p:tgtEl>
                                        <p:attrNameLst>
                                          <p:attrName>style.visibility</p:attrName>
                                        </p:attrNameLst>
                                      </p:cBhvr>
                                      <p:to>
                                        <p:strVal val="visible"/>
                                      </p:to>
                                    </p:set>
                                    <p:anim from="(-#ppt_w/2)" to="(#ppt_x)" calcmode="lin" valueType="num">
                                      <p:cBhvr>
                                        <p:cTn id="13" dur="600" fill="hold">
                                          <p:stCondLst>
                                            <p:cond delay="0"/>
                                          </p:stCondLst>
                                        </p:cTn>
                                        <p:tgtEl>
                                          <p:spTgt spid="69637"/>
                                        </p:tgtEl>
                                        <p:attrNameLst>
                                          <p:attrName>ppt_x</p:attrName>
                                        </p:attrNameLst>
                                      </p:cBhvr>
                                    </p:anim>
                                    <p:anim from="0" to="-1.0" calcmode="lin" valueType="num">
                                      <p:cBhvr>
                                        <p:cTn id="14" dur="200" decel="50000" autoRev="1" fill="hold">
                                          <p:stCondLst>
                                            <p:cond delay="600"/>
                                          </p:stCondLst>
                                        </p:cTn>
                                        <p:tgtEl>
                                          <p:spTgt spid="69637"/>
                                        </p:tgtEl>
                                        <p:attrNameLst>
                                          <p:attrName>xshear</p:attrName>
                                        </p:attrNameLst>
                                      </p:cBhvr>
                                    </p:anim>
                                    <p:animScale>
                                      <p:cBhvr>
                                        <p:cTn id="15" dur="200" decel="100000" autoRev="1" fill="hold">
                                          <p:stCondLst>
                                            <p:cond delay="600"/>
                                          </p:stCondLst>
                                        </p:cTn>
                                        <p:tgtEl>
                                          <p:spTgt spid="69637"/>
                                        </p:tgtEl>
                                      </p:cBhvr>
                                      <p:from x="100000" y="100000"/>
                                      <p:to x="80000" y="100000"/>
                                    </p:animScale>
                                    <p:anim by="(#ppt_h/3+#ppt_w*0.1)" calcmode="lin" valueType="num">
                                      <p:cBhvr additive="sum">
                                        <p:cTn id="16" dur="200" decel="100000" autoRev="1" fill="hold">
                                          <p:stCondLst>
                                            <p:cond delay="600"/>
                                          </p:stCondLst>
                                        </p:cTn>
                                        <p:tgtEl>
                                          <p:spTgt spid="69637"/>
                                        </p:tgtEl>
                                        <p:attrNameLst>
                                          <p:attrName>ppt_x</p:attrName>
                                        </p:attrNameLst>
                                      </p:cBhvr>
                                    </p:anim>
                                  </p:childTnLst>
                                </p:cTn>
                              </p:par>
                              <p:par>
                                <p:cTn id="17" presetID="42" presetClass="entr" presetSubtype="0" fill="hold" grpId="0" nodeType="withEffect">
                                  <p:stCondLst>
                                    <p:cond delay="3000"/>
                                  </p:stCondLst>
                                  <p:childTnLst>
                                    <p:set>
                                      <p:cBhvr>
                                        <p:cTn id="18" dur="1" fill="hold">
                                          <p:stCondLst>
                                            <p:cond delay="0"/>
                                          </p:stCondLst>
                                        </p:cTn>
                                        <p:tgtEl>
                                          <p:spTgt spid="30"/>
                                        </p:tgtEl>
                                        <p:attrNameLst>
                                          <p:attrName>style.visibility</p:attrName>
                                        </p:attrNameLst>
                                      </p:cBhvr>
                                      <p:to>
                                        <p:strVal val="visible"/>
                                      </p:to>
                                    </p:set>
                                    <p:animEffect transition="in" filter="fade">
                                      <p:cBhvr>
                                        <p:cTn id="19" dur="500"/>
                                        <p:tgtEl>
                                          <p:spTgt spid="30"/>
                                        </p:tgtEl>
                                      </p:cBhvr>
                                    </p:animEffect>
                                    <p:anim calcmode="lin" valueType="num">
                                      <p:cBhvr>
                                        <p:cTn id="20" dur="500" fill="hold"/>
                                        <p:tgtEl>
                                          <p:spTgt spid="30"/>
                                        </p:tgtEl>
                                        <p:attrNameLst>
                                          <p:attrName>ppt_x</p:attrName>
                                        </p:attrNameLst>
                                      </p:cBhvr>
                                      <p:tavLst>
                                        <p:tav tm="0">
                                          <p:val>
                                            <p:strVal val="#ppt_x"/>
                                          </p:val>
                                        </p:tav>
                                        <p:tav tm="100000">
                                          <p:val>
                                            <p:strVal val="#ppt_x"/>
                                          </p:val>
                                        </p:tav>
                                      </p:tavLst>
                                    </p:anim>
                                    <p:anim calcmode="lin" valueType="num">
                                      <p:cBhvr>
                                        <p:cTn id="21" dur="500" fill="hold"/>
                                        <p:tgtEl>
                                          <p:spTgt spid="30"/>
                                        </p:tgtEl>
                                        <p:attrNameLst>
                                          <p:attrName>ppt_y</p:attrName>
                                        </p:attrNameLst>
                                      </p:cBhvr>
                                      <p:tavLst>
                                        <p:tav tm="0">
                                          <p:val>
                                            <p:strVal val="#ppt_y+.1"/>
                                          </p:val>
                                        </p:tav>
                                        <p:tav tm="100000">
                                          <p:val>
                                            <p:strVal val="#ppt_y"/>
                                          </p:val>
                                        </p:tav>
                                      </p:tavLst>
                                    </p:anim>
                                  </p:childTnLst>
                                </p:cTn>
                              </p:par>
                              <p:par>
                                <p:cTn id="22" presetID="9" presetClass="entr" presetSubtype="0" fill="hold" grpId="0" nodeType="withEffect">
                                  <p:stCondLst>
                                    <p:cond delay="3000"/>
                                  </p:stCondLst>
                                  <p:childTnLst>
                                    <p:set>
                                      <p:cBhvr>
                                        <p:cTn id="23" dur="1" fill="hold">
                                          <p:stCondLst>
                                            <p:cond delay="0"/>
                                          </p:stCondLst>
                                        </p:cTn>
                                        <p:tgtEl>
                                          <p:spTgt spid="69639"/>
                                        </p:tgtEl>
                                        <p:attrNameLst>
                                          <p:attrName>style.visibility</p:attrName>
                                        </p:attrNameLst>
                                      </p:cBhvr>
                                      <p:to>
                                        <p:strVal val="visible"/>
                                      </p:to>
                                    </p:set>
                                    <p:animEffect transition="in" filter="dissolve">
                                      <p:cBhvr>
                                        <p:cTn id="24" dur="500"/>
                                        <p:tgtEl>
                                          <p:spTgt spid="69639"/>
                                        </p:tgtEl>
                                      </p:cBhvr>
                                    </p:animEffect>
                                  </p:childTnLst>
                                </p:cTn>
                              </p:par>
                              <p:par>
                                <p:cTn id="25" presetID="42" presetClass="entr" presetSubtype="0" fill="hold" grpId="0" nodeType="withEffect">
                                  <p:stCondLst>
                                    <p:cond delay="5000"/>
                                  </p:stCondLst>
                                  <p:childTnLst>
                                    <p:set>
                                      <p:cBhvr>
                                        <p:cTn id="26" dur="1" fill="hold">
                                          <p:stCondLst>
                                            <p:cond delay="0"/>
                                          </p:stCondLst>
                                        </p:cTn>
                                        <p:tgtEl>
                                          <p:spTgt spid="34"/>
                                        </p:tgtEl>
                                        <p:attrNameLst>
                                          <p:attrName>style.visibility</p:attrName>
                                        </p:attrNameLst>
                                      </p:cBhvr>
                                      <p:to>
                                        <p:strVal val="visible"/>
                                      </p:to>
                                    </p:set>
                                    <p:animEffect transition="in" filter="fade">
                                      <p:cBhvr>
                                        <p:cTn id="27" dur="500"/>
                                        <p:tgtEl>
                                          <p:spTgt spid="34"/>
                                        </p:tgtEl>
                                      </p:cBhvr>
                                    </p:animEffect>
                                    <p:anim calcmode="lin" valueType="num">
                                      <p:cBhvr>
                                        <p:cTn id="28" dur="500" fill="hold"/>
                                        <p:tgtEl>
                                          <p:spTgt spid="34"/>
                                        </p:tgtEl>
                                        <p:attrNameLst>
                                          <p:attrName>ppt_x</p:attrName>
                                        </p:attrNameLst>
                                      </p:cBhvr>
                                      <p:tavLst>
                                        <p:tav tm="0">
                                          <p:val>
                                            <p:strVal val="#ppt_x"/>
                                          </p:val>
                                        </p:tav>
                                        <p:tav tm="100000">
                                          <p:val>
                                            <p:strVal val="#ppt_x"/>
                                          </p:val>
                                        </p:tav>
                                      </p:tavLst>
                                    </p:anim>
                                    <p:anim calcmode="lin" valueType="num">
                                      <p:cBhvr>
                                        <p:cTn id="29" dur="500" fill="hold"/>
                                        <p:tgtEl>
                                          <p:spTgt spid="34"/>
                                        </p:tgtEl>
                                        <p:attrNameLst>
                                          <p:attrName>ppt_y</p:attrName>
                                        </p:attrNameLst>
                                      </p:cBhvr>
                                      <p:tavLst>
                                        <p:tav tm="0">
                                          <p:val>
                                            <p:strVal val="#ppt_y+.1"/>
                                          </p:val>
                                        </p:tav>
                                        <p:tav tm="100000">
                                          <p:val>
                                            <p:strVal val="#ppt_y"/>
                                          </p:val>
                                        </p:tav>
                                      </p:tavLst>
                                    </p:anim>
                                  </p:childTnLst>
                                </p:cTn>
                              </p:par>
                              <p:par>
                                <p:cTn id="30" presetID="9" presetClass="entr" presetSubtype="0" fill="hold" grpId="0" nodeType="withEffect">
                                  <p:stCondLst>
                                    <p:cond delay="5000"/>
                                  </p:stCondLst>
                                  <p:childTnLst>
                                    <p:set>
                                      <p:cBhvr>
                                        <p:cTn id="31" dur="1" fill="hold">
                                          <p:stCondLst>
                                            <p:cond delay="0"/>
                                          </p:stCondLst>
                                        </p:cTn>
                                        <p:tgtEl>
                                          <p:spTgt spid="69641"/>
                                        </p:tgtEl>
                                        <p:attrNameLst>
                                          <p:attrName>style.visibility</p:attrName>
                                        </p:attrNameLst>
                                      </p:cBhvr>
                                      <p:to>
                                        <p:strVal val="visible"/>
                                      </p:to>
                                    </p:set>
                                    <p:animEffect transition="in" filter="dissolve">
                                      <p:cBhvr>
                                        <p:cTn id="32" dur="500"/>
                                        <p:tgtEl>
                                          <p:spTgt spid="69641"/>
                                        </p:tgtEl>
                                      </p:cBhvr>
                                    </p:animEffect>
                                  </p:childTnLst>
                                </p:cTn>
                              </p:par>
                              <p:par>
                                <p:cTn id="33" presetID="42" presetClass="entr" presetSubtype="0" fill="hold" grpId="0" nodeType="withEffect">
                                  <p:stCondLst>
                                    <p:cond delay="7000"/>
                                  </p:stCondLst>
                                  <p:childTnLst>
                                    <p:set>
                                      <p:cBhvr>
                                        <p:cTn id="34" dur="1" fill="hold">
                                          <p:stCondLst>
                                            <p:cond delay="0"/>
                                          </p:stCondLst>
                                        </p:cTn>
                                        <p:tgtEl>
                                          <p:spTgt spid="35"/>
                                        </p:tgtEl>
                                        <p:attrNameLst>
                                          <p:attrName>style.visibility</p:attrName>
                                        </p:attrNameLst>
                                      </p:cBhvr>
                                      <p:to>
                                        <p:strVal val="visible"/>
                                      </p:to>
                                    </p:set>
                                    <p:animEffect transition="in" filter="fade">
                                      <p:cBhvr>
                                        <p:cTn id="35" dur="500"/>
                                        <p:tgtEl>
                                          <p:spTgt spid="35"/>
                                        </p:tgtEl>
                                      </p:cBhvr>
                                    </p:animEffect>
                                    <p:anim calcmode="lin" valueType="num">
                                      <p:cBhvr>
                                        <p:cTn id="36" dur="500" fill="hold"/>
                                        <p:tgtEl>
                                          <p:spTgt spid="35"/>
                                        </p:tgtEl>
                                        <p:attrNameLst>
                                          <p:attrName>ppt_x</p:attrName>
                                        </p:attrNameLst>
                                      </p:cBhvr>
                                      <p:tavLst>
                                        <p:tav tm="0">
                                          <p:val>
                                            <p:strVal val="#ppt_x"/>
                                          </p:val>
                                        </p:tav>
                                        <p:tav tm="100000">
                                          <p:val>
                                            <p:strVal val="#ppt_x"/>
                                          </p:val>
                                        </p:tav>
                                      </p:tavLst>
                                    </p:anim>
                                    <p:anim calcmode="lin" valueType="num">
                                      <p:cBhvr>
                                        <p:cTn id="37" dur="500" fill="hold"/>
                                        <p:tgtEl>
                                          <p:spTgt spid="35"/>
                                        </p:tgtEl>
                                        <p:attrNameLst>
                                          <p:attrName>ppt_y</p:attrName>
                                        </p:attrNameLst>
                                      </p:cBhvr>
                                      <p:tavLst>
                                        <p:tav tm="0">
                                          <p:val>
                                            <p:strVal val="#ppt_y+.1"/>
                                          </p:val>
                                        </p:tav>
                                        <p:tav tm="100000">
                                          <p:val>
                                            <p:strVal val="#ppt_y"/>
                                          </p:val>
                                        </p:tav>
                                      </p:tavLst>
                                    </p:anim>
                                  </p:childTnLst>
                                </p:cTn>
                              </p:par>
                              <p:par>
                                <p:cTn id="38" presetID="9" presetClass="entr" presetSubtype="0" fill="hold" grpId="0" nodeType="withEffect">
                                  <p:stCondLst>
                                    <p:cond delay="7000"/>
                                  </p:stCondLst>
                                  <p:childTnLst>
                                    <p:set>
                                      <p:cBhvr>
                                        <p:cTn id="39" dur="1" fill="hold">
                                          <p:stCondLst>
                                            <p:cond delay="0"/>
                                          </p:stCondLst>
                                        </p:cTn>
                                        <p:tgtEl>
                                          <p:spTgt spid="69642"/>
                                        </p:tgtEl>
                                        <p:attrNameLst>
                                          <p:attrName>style.visibility</p:attrName>
                                        </p:attrNameLst>
                                      </p:cBhvr>
                                      <p:to>
                                        <p:strVal val="visible"/>
                                      </p:to>
                                    </p:set>
                                    <p:animEffect transition="in" filter="dissolve">
                                      <p:cBhvr>
                                        <p:cTn id="40" dur="500"/>
                                        <p:tgtEl>
                                          <p:spTgt spid="69642"/>
                                        </p:tgtEl>
                                      </p:cBhvr>
                                    </p:animEffect>
                                  </p:childTnLst>
                                </p:cTn>
                              </p:par>
                              <p:par>
                                <p:cTn id="41" presetID="42" presetClass="entr" presetSubtype="0" fill="hold" grpId="0" nodeType="withEffect">
                                  <p:stCondLst>
                                    <p:cond delay="9000"/>
                                  </p:stCondLst>
                                  <p:childTnLst>
                                    <p:set>
                                      <p:cBhvr>
                                        <p:cTn id="42" dur="1" fill="hold">
                                          <p:stCondLst>
                                            <p:cond delay="0"/>
                                          </p:stCondLst>
                                        </p:cTn>
                                        <p:tgtEl>
                                          <p:spTgt spid="36"/>
                                        </p:tgtEl>
                                        <p:attrNameLst>
                                          <p:attrName>style.visibility</p:attrName>
                                        </p:attrNameLst>
                                      </p:cBhvr>
                                      <p:to>
                                        <p:strVal val="visible"/>
                                      </p:to>
                                    </p:set>
                                    <p:animEffect transition="in" filter="fade">
                                      <p:cBhvr>
                                        <p:cTn id="43" dur="500"/>
                                        <p:tgtEl>
                                          <p:spTgt spid="36"/>
                                        </p:tgtEl>
                                      </p:cBhvr>
                                    </p:animEffect>
                                    <p:anim calcmode="lin" valueType="num">
                                      <p:cBhvr>
                                        <p:cTn id="44" dur="500" fill="hold"/>
                                        <p:tgtEl>
                                          <p:spTgt spid="36"/>
                                        </p:tgtEl>
                                        <p:attrNameLst>
                                          <p:attrName>ppt_x</p:attrName>
                                        </p:attrNameLst>
                                      </p:cBhvr>
                                      <p:tavLst>
                                        <p:tav tm="0">
                                          <p:val>
                                            <p:strVal val="#ppt_x"/>
                                          </p:val>
                                        </p:tav>
                                        <p:tav tm="100000">
                                          <p:val>
                                            <p:strVal val="#ppt_x"/>
                                          </p:val>
                                        </p:tav>
                                      </p:tavLst>
                                    </p:anim>
                                    <p:anim calcmode="lin" valueType="num">
                                      <p:cBhvr>
                                        <p:cTn id="45" dur="500" fill="hold"/>
                                        <p:tgtEl>
                                          <p:spTgt spid="36"/>
                                        </p:tgtEl>
                                        <p:attrNameLst>
                                          <p:attrName>ppt_y</p:attrName>
                                        </p:attrNameLst>
                                      </p:cBhvr>
                                      <p:tavLst>
                                        <p:tav tm="0">
                                          <p:val>
                                            <p:strVal val="#ppt_y+.1"/>
                                          </p:val>
                                        </p:tav>
                                        <p:tav tm="100000">
                                          <p:val>
                                            <p:strVal val="#ppt_y"/>
                                          </p:val>
                                        </p:tav>
                                      </p:tavLst>
                                    </p:anim>
                                  </p:childTnLst>
                                </p:cTn>
                              </p:par>
                              <p:par>
                                <p:cTn id="46" presetID="9" presetClass="entr" presetSubtype="0" fill="hold" grpId="0" nodeType="withEffect">
                                  <p:stCondLst>
                                    <p:cond delay="9000"/>
                                  </p:stCondLst>
                                  <p:childTnLst>
                                    <p:set>
                                      <p:cBhvr>
                                        <p:cTn id="47" dur="1" fill="hold">
                                          <p:stCondLst>
                                            <p:cond delay="0"/>
                                          </p:stCondLst>
                                        </p:cTn>
                                        <p:tgtEl>
                                          <p:spTgt spid="69643"/>
                                        </p:tgtEl>
                                        <p:attrNameLst>
                                          <p:attrName>style.visibility</p:attrName>
                                        </p:attrNameLst>
                                      </p:cBhvr>
                                      <p:to>
                                        <p:strVal val="visible"/>
                                      </p:to>
                                    </p:set>
                                    <p:animEffect transition="in" filter="dissolve">
                                      <p:cBhvr>
                                        <p:cTn id="48" dur="500"/>
                                        <p:tgtEl>
                                          <p:spTgt spid="69643"/>
                                        </p:tgtEl>
                                      </p:cBhvr>
                                    </p:animEffect>
                                  </p:childTnLst>
                                </p:cTn>
                              </p:par>
                              <p:par>
                                <p:cTn id="49" presetID="37" presetClass="entr" presetSubtype="0" fill="hold" grpId="0" nodeType="withEffect">
                                  <p:stCondLst>
                                    <p:cond delay="10000"/>
                                  </p:stCondLst>
                                  <p:childTnLst>
                                    <p:set>
                                      <p:cBhvr>
                                        <p:cTn id="50" dur="1" fill="hold">
                                          <p:stCondLst>
                                            <p:cond delay="0"/>
                                          </p:stCondLst>
                                        </p:cTn>
                                        <p:tgtEl>
                                          <p:spTgt spid="24"/>
                                        </p:tgtEl>
                                        <p:attrNameLst>
                                          <p:attrName>style.visibility</p:attrName>
                                        </p:attrNameLst>
                                      </p:cBhvr>
                                      <p:to>
                                        <p:strVal val="visible"/>
                                      </p:to>
                                    </p:set>
                                    <p:animEffect transition="in" filter="fade">
                                      <p:cBhvr>
                                        <p:cTn id="51" dur="1000"/>
                                        <p:tgtEl>
                                          <p:spTgt spid="24"/>
                                        </p:tgtEl>
                                      </p:cBhvr>
                                    </p:animEffect>
                                    <p:anim calcmode="lin" valueType="num">
                                      <p:cBhvr>
                                        <p:cTn id="52" dur="1000" fill="hold"/>
                                        <p:tgtEl>
                                          <p:spTgt spid="24"/>
                                        </p:tgtEl>
                                        <p:attrNameLst>
                                          <p:attrName>ppt_x</p:attrName>
                                        </p:attrNameLst>
                                      </p:cBhvr>
                                      <p:tavLst>
                                        <p:tav tm="0">
                                          <p:val>
                                            <p:strVal val="#ppt_x"/>
                                          </p:val>
                                        </p:tav>
                                        <p:tav tm="100000">
                                          <p:val>
                                            <p:strVal val="#ppt_x"/>
                                          </p:val>
                                        </p:tav>
                                      </p:tavLst>
                                    </p:anim>
                                    <p:anim calcmode="lin" valueType="num">
                                      <p:cBhvr>
                                        <p:cTn id="53" dur="900" decel="100000" fill="hold"/>
                                        <p:tgtEl>
                                          <p:spTgt spid="24"/>
                                        </p:tgtEl>
                                        <p:attrNameLst>
                                          <p:attrName>ppt_y</p:attrName>
                                        </p:attrNameLst>
                                      </p:cBhvr>
                                      <p:tavLst>
                                        <p:tav tm="0">
                                          <p:val>
                                            <p:strVal val="#ppt_y+1"/>
                                          </p:val>
                                        </p:tav>
                                        <p:tav tm="100000">
                                          <p:val>
                                            <p:strVal val="#ppt_y-.03"/>
                                          </p:val>
                                        </p:tav>
                                      </p:tavLst>
                                    </p:anim>
                                    <p:anim calcmode="lin" valueType="num">
                                      <p:cBhvr>
                                        <p:cTn id="54" dur="100" accel="100000" fill="hold">
                                          <p:stCondLst>
                                            <p:cond delay="900"/>
                                          </p:stCondLst>
                                        </p:cTn>
                                        <p:tgtEl>
                                          <p:spTgt spid="24"/>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69639" grpId="0" animBg="1"/>
      <p:bldP spid="30" grpId="0" animBg="1"/>
      <p:bldP spid="69641" grpId="0" animBg="1"/>
      <p:bldP spid="69642" grpId="0" animBg="1"/>
      <p:bldP spid="69643" grpId="0" animBg="1"/>
      <p:bldP spid="34" grpId="0" animBg="1"/>
      <p:bldP spid="35" grpId="0" animBg="1"/>
      <p:bldP spid="36" grpId="0" animBg="1"/>
      <p:bldP spid="69637" grpId="0" animBg="1"/>
    </p:bld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sea lion" descr="117.JPG"/>
          <p:cNvPicPr>
            <a:picLocks noChangeAspect="1"/>
          </p:cNvPicPr>
          <p:nvPr/>
        </p:nvPicPr>
        <p:blipFill>
          <a:blip r:embed="rId3" cstate="print"/>
          <a:srcRect l="16667" t="37778" r="45833" b="40000"/>
          <a:stretch>
            <a:fillRect/>
          </a:stretch>
        </p:blipFill>
        <p:spPr>
          <a:xfrm>
            <a:off x="1524000" y="914400"/>
            <a:ext cx="1828800" cy="812800"/>
          </a:xfrm>
          <a:prstGeom prst="rect">
            <a:avLst/>
          </a:prstGeom>
        </p:spPr>
      </p:pic>
      <p:sp>
        <p:nvSpPr>
          <p:cNvPr id="18" name="title bar"/>
          <p:cNvSpPr/>
          <p:nvPr/>
        </p:nvSpPr>
        <p:spPr>
          <a:xfrm>
            <a:off x="0" y="0"/>
            <a:ext cx="9144000" cy="838200"/>
          </a:xfrm>
          <a:prstGeom prst="rect">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r>
              <a:rPr lang="en-US" sz="4400" dirty="0" smtClean="0">
                <a:latin typeface="Trebuchet MS" pitchFamily="34" charset="0"/>
              </a:rPr>
              <a:t>Test Your LOBO Abilities</a:t>
            </a:r>
            <a:endParaRPr lang="en-US" sz="4400" dirty="0">
              <a:latin typeface="Trebuchet MS" pitchFamily="34" charset="0"/>
            </a:endParaRPr>
          </a:p>
        </p:txBody>
      </p:sp>
      <p:pic>
        <p:nvPicPr>
          <p:cNvPr id="70662" name="Picture 2"/>
          <p:cNvPicPr>
            <a:picLocks noChangeAspect="1" noChangeArrowheads="1"/>
          </p:cNvPicPr>
          <p:nvPr/>
        </p:nvPicPr>
        <p:blipFill>
          <a:blip r:embed="rId4" cstate="print"/>
          <a:srcRect l="6876"/>
          <a:stretch>
            <a:fillRect/>
          </a:stretch>
        </p:blipFill>
        <p:spPr bwMode="auto">
          <a:xfrm>
            <a:off x="2286000" y="2003425"/>
            <a:ext cx="6324600" cy="4244975"/>
          </a:xfrm>
          <a:prstGeom prst="rect">
            <a:avLst/>
          </a:prstGeom>
          <a:noFill/>
          <a:ln w="9525">
            <a:noFill/>
            <a:miter lim="800000"/>
            <a:headEnd/>
            <a:tailEnd/>
          </a:ln>
        </p:spPr>
      </p:pic>
      <p:sp>
        <p:nvSpPr>
          <p:cNvPr id="22" name="Action Button: Home 21">
            <a:hlinkClick r:id="" action="ppaction://hlinkshowjump?jump=firstslide" highlightClick="1"/>
          </p:cNvPr>
          <p:cNvSpPr/>
          <p:nvPr/>
        </p:nvSpPr>
        <p:spPr>
          <a:xfrm>
            <a:off x="8534069" y="6400800"/>
            <a:ext cx="574675" cy="457200"/>
          </a:xfrm>
          <a:prstGeom prst="actionButtonHome">
            <a:avLst/>
          </a:prstGeom>
          <a:gradFill flip="none" rotWithShape="1">
            <a:gsLst>
              <a:gs pos="0">
                <a:srgbClr val="FFEFD1"/>
              </a:gs>
              <a:gs pos="64999">
                <a:srgbClr val="F0EBD5"/>
              </a:gs>
              <a:gs pos="100000">
                <a:srgbClr val="D1C39F"/>
              </a:gs>
            </a:gsLst>
            <a:lin ang="5400000" scaled="1"/>
            <a:tileRect/>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23" name="Action Button: Beginning 22">
            <a:hlinkClick r:id="rId5" action="ppaction://hlinksldjump" highlightClick="1"/>
          </p:cNvPr>
          <p:cNvSpPr/>
          <p:nvPr/>
        </p:nvSpPr>
        <p:spPr>
          <a:xfrm>
            <a:off x="8067344" y="6400800"/>
            <a:ext cx="457200" cy="457200"/>
          </a:xfrm>
          <a:prstGeom prst="actionButtonBeginning">
            <a:avLst/>
          </a:prstGeom>
          <a:gradFill>
            <a:gsLst>
              <a:gs pos="0">
                <a:srgbClr val="FFEFD1"/>
              </a:gs>
              <a:gs pos="64999">
                <a:srgbClr val="F0EBD5"/>
              </a:gs>
              <a:gs pos="100000">
                <a:srgbClr val="D1C39F"/>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24" name="Action Button: Custom 23">
            <a:hlinkClick r:id="rId6" action="ppaction://hlinksldjump" highlightClick="1"/>
          </p:cNvPr>
          <p:cNvSpPr/>
          <p:nvPr/>
        </p:nvSpPr>
        <p:spPr>
          <a:xfrm>
            <a:off x="5638800" y="6309360"/>
            <a:ext cx="2377440" cy="548640"/>
          </a:xfrm>
          <a:prstGeom prst="actionButtonBlank">
            <a:avLst/>
          </a:prstGeom>
          <a:solidFill>
            <a:srgbClr val="C00000"/>
          </a:solidFill>
          <a:ln>
            <a:no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600" dirty="0" smtClean="0">
                <a:latin typeface="Trebuchet MS" pitchFamily="34" charset="0"/>
              </a:rPr>
              <a:t>Touch here to continue</a:t>
            </a:r>
            <a:endParaRPr lang="en-US" sz="1600" dirty="0">
              <a:latin typeface="Trebuchet MS" pitchFamily="34" charset="0"/>
            </a:endParaRPr>
          </a:p>
        </p:txBody>
      </p:sp>
      <p:sp>
        <p:nvSpPr>
          <p:cNvPr id="37" name="Rectangle 36"/>
          <p:cNvSpPr/>
          <p:nvPr/>
        </p:nvSpPr>
        <p:spPr>
          <a:xfrm>
            <a:off x="3962400" y="3429000"/>
            <a:ext cx="1295400" cy="1676400"/>
          </a:xfrm>
          <a:prstGeom prst="rect">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latin typeface="Trebuchet MS" pitchFamily="34" charset="0"/>
            </a:endParaRPr>
          </a:p>
        </p:txBody>
      </p:sp>
      <p:sp>
        <p:nvSpPr>
          <p:cNvPr id="70664" name="TextBox 34"/>
          <p:cNvSpPr txBox="1">
            <a:spLocks noChangeArrowheads="1"/>
          </p:cNvSpPr>
          <p:nvPr/>
        </p:nvSpPr>
        <p:spPr bwMode="auto">
          <a:xfrm>
            <a:off x="2133600" y="5181600"/>
            <a:ext cx="5181600" cy="646986"/>
          </a:xfrm>
          <a:prstGeom prst="roundRect">
            <a:avLst/>
          </a:prstGeom>
          <a:solidFill>
            <a:srgbClr val="70AC2E"/>
          </a:solidFill>
          <a:ln w="9525">
            <a:noFill/>
            <a:miter lim="800000"/>
            <a:headEnd/>
            <a:tailEnd/>
          </a:ln>
        </p:spPr>
        <p:txBody>
          <a:bodyPr wrap="square">
            <a:spAutoFit/>
          </a:bodyPr>
          <a:lstStyle/>
          <a:p>
            <a:r>
              <a:rPr lang="en-US" sz="1600" dirty="0" smtClean="0">
                <a:solidFill>
                  <a:schemeClr val="bg1"/>
                </a:solidFill>
                <a:latin typeface="Trebuchet MS" pitchFamily="34" charset="0"/>
              </a:rPr>
              <a:t>Date </a:t>
            </a:r>
            <a:r>
              <a:rPr lang="en-US" sz="1600" dirty="0">
                <a:solidFill>
                  <a:schemeClr val="bg1"/>
                </a:solidFill>
                <a:latin typeface="Trebuchet MS" pitchFamily="34" charset="0"/>
              </a:rPr>
              <a:t>should already be selected, so you shouldn’t have to </a:t>
            </a:r>
            <a:r>
              <a:rPr lang="en-US" sz="1600" dirty="0" smtClean="0">
                <a:solidFill>
                  <a:schemeClr val="bg1"/>
                </a:solidFill>
                <a:latin typeface="Trebuchet MS" pitchFamily="34" charset="0"/>
              </a:rPr>
              <a:t>touch </a:t>
            </a:r>
            <a:r>
              <a:rPr lang="en-US" sz="1600" dirty="0">
                <a:solidFill>
                  <a:schemeClr val="bg1"/>
                </a:solidFill>
                <a:latin typeface="Trebuchet MS" pitchFamily="34" charset="0"/>
              </a:rPr>
              <a:t>anything in this column.</a:t>
            </a:r>
          </a:p>
        </p:txBody>
      </p:sp>
      <p:sp>
        <p:nvSpPr>
          <p:cNvPr id="70661" name="TextBox 34"/>
          <p:cNvSpPr txBox="1">
            <a:spLocks noChangeArrowheads="1"/>
          </p:cNvSpPr>
          <p:nvPr/>
        </p:nvSpPr>
        <p:spPr bwMode="auto">
          <a:xfrm>
            <a:off x="3581400" y="914400"/>
            <a:ext cx="5486400" cy="919401"/>
          </a:xfrm>
          <a:prstGeom prst="wedgeRoundRectCallout">
            <a:avLst>
              <a:gd name="adj1" fmla="val -54239"/>
              <a:gd name="adj2" fmla="val -8756"/>
              <a:gd name="adj3" fmla="val 16667"/>
            </a:avLst>
          </a:prstGeom>
          <a:solidFill>
            <a:schemeClr val="accent5">
              <a:lumMod val="75000"/>
            </a:schemeClr>
          </a:solidFill>
          <a:ln w="9525">
            <a:noFill/>
            <a:miter lim="800000"/>
            <a:headEnd/>
            <a:tailEnd/>
          </a:ln>
        </p:spPr>
        <p:txBody>
          <a:bodyPr wrap="square">
            <a:spAutoFit/>
          </a:bodyPr>
          <a:lstStyle/>
          <a:p>
            <a:r>
              <a:rPr lang="en-US" sz="1600" dirty="0" smtClean="0">
                <a:solidFill>
                  <a:schemeClr val="bg1"/>
                </a:solidFill>
                <a:latin typeface="Trebuchet MS" pitchFamily="34" charset="0"/>
              </a:rPr>
              <a:t>The first step to graphing is to choose </a:t>
            </a:r>
            <a:r>
              <a:rPr lang="en-US" sz="1600" dirty="0">
                <a:solidFill>
                  <a:schemeClr val="bg1"/>
                </a:solidFill>
                <a:latin typeface="Trebuchet MS" pitchFamily="34" charset="0"/>
              </a:rPr>
              <a:t>the X Variable you want to be graphed on the horizontal or bottom axis</a:t>
            </a:r>
            <a:r>
              <a:rPr lang="en-US" sz="1600" dirty="0" smtClean="0">
                <a:solidFill>
                  <a:schemeClr val="bg1"/>
                </a:solidFill>
                <a:latin typeface="Trebuchet MS" pitchFamily="34" charset="0"/>
              </a:rPr>
              <a:t>. In this example, we want DATE as the X Variable.</a:t>
            </a:r>
            <a:endParaRPr lang="en-US" sz="1600" dirty="0">
              <a:solidFill>
                <a:schemeClr val="bg1"/>
              </a:solidFill>
              <a:latin typeface="Trebuchet MS" pitchFamily="34" charset="0"/>
            </a:endParaRPr>
          </a:p>
        </p:txBody>
      </p:sp>
      <p:sp>
        <p:nvSpPr>
          <p:cNvPr id="31" name="Flowchart: Delay 30"/>
          <p:cNvSpPr/>
          <p:nvPr/>
        </p:nvSpPr>
        <p:spPr>
          <a:xfrm>
            <a:off x="0" y="0"/>
            <a:ext cx="1752600" cy="6858000"/>
          </a:xfrm>
          <a:prstGeom prst="flowChartDelay">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32" name="TextBox 31">
            <a:hlinkClick r:id="rId7" action="ppaction://hlinksldjump"/>
          </p:cNvPr>
          <p:cNvSpPr txBox="1"/>
          <p:nvPr/>
        </p:nvSpPr>
        <p:spPr>
          <a:xfrm>
            <a:off x="0" y="609600"/>
            <a:ext cx="1371600" cy="8382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Build </a:t>
            </a:r>
            <a:r>
              <a:rPr lang="en-US" sz="1600" dirty="0" smtClean="0">
                <a:solidFill>
                  <a:schemeClr val="accent1">
                    <a:lumMod val="75000"/>
                  </a:schemeClr>
                </a:solidFill>
                <a:latin typeface="Trebuchet MS" pitchFamily="34" charset="0"/>
                <a:cs typeface="+mn-cs"/>
              </a:rPr>
              <a:t>A </a:t>
            </a:r>
            <a:r>
              <a:rPr lang="en-US" sz="1600" dirty="0">
                <a:solidFill>
                  <a:schemeClr val="accent1">
                    <a:lumMod val="75000"/>
                  </a:schemeClr>
                </a:solidFill>
                <a:latin typeface="Trebuchet MS" pitchFamily="34" charset="0"/>
                <a:cs typeface="+mn-cs"/>
              </a:rPr>
              <a:t>G</a:t>
            </a:r>
            <a:r>
              <a:rPr lang="en-US" sz="1600" dirty="0" smtClean="0">
                <a:solidFill>
                  <a:schemeClr val="accent1">
                    <a:lumMod val="75000"/>
                  </a:schemeClr>
                </a:solidFill>
                <a:latin typeface="Trebuchet MS" pitchFamily="34" charset="0"/>
                <a:cs typeface="+mn-cs"/>
              </a:rPr>
              <a:t>raph </a:t>
            </a:r>
            <a:endParaRPr lang="en-US" sz="1600" dirty="0">
              <a:solidFill>
                <a:schemeClr val="accent1">
                  <a:lumMod val="75000"/>
                </a:schemeClr>
              </a:solidFill>
              <a:latin typeface="Trebuchet MS" pitchFamily="34" charset="0"/>
              <a:cs typeface="+mn-cs"/>
            </a:endParaRP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1)</a:t>
            </a:r>
            <a:endParaRPr lang="en-US" sz="1600" dirty="0">
              <a:solidFill>
                <a:schemeClr val="accent1">
                  <a:lumMod val="75000"/>
                </a:schemeClr>
              </a:solidFill>
              <a:latin typeface="Trebuchet MS" pitchFamily="34" charset="0"/>
              <a:cs typeface="+mn-cs"/>
            </a:endParaRPr>
          </a:p>
        </p:txBody>
      </p:sp>
      <p:sp>
        <p:nvSpPr>
          <p:cNvPr id="33" name="TextBox 32">
            <a:hlinkClick r:id="rId8" action="ppaction://hlinksldjump"/>
          </p:cNvPr>
          <p:cNvSpPr txBox="1"/>
          <p:nvPr/>
        </p:nvSpPr>
        <p:spPr>
          <a:xfrm>
            <a:off x="0" y="2743200"/>
            <a:ext cx="1554480" cy="10668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Read LOBO Graphs </a:t>
            </a:r>
            <a:r>
              <a:rPr lang="en-US" sz="1600" dirty="0" smtClean="0">
                <a:solidFill>
                  <a:schemeClr val="accent1">
                    <a:lumMod val="75000"/>
                  </a:schemeClr>
                </a:solidFill>
                <a:latin typeface="Trebuchet MS" pitchFamily="34" charset="0"/>
                <a:cs typeface="+mn-cs"/>
              </a:rPr>
              <a:t>   (Level 3)</a:t>
            </a:r>
            <a:endParaRPr lang="en-US" sz="1600" dirty="0">
              <a:solidFill>
                <a:schemeClr val="accent1">
                  <a:lumMod val="75000"/>
                </a:schemeClr>
              </a:solidFill>
              <a:latin typeface="Trebuchet MS" pitchFamily="34" charset="0"/>
              <a:cs typeface="+mn-cs"/>
            </a:endParaRPr>
          </a:p>
        </p:txBody>
      </p:sp>
      <p:sp>
        <p:nvSpPr>
          <p:cNvPr id="34" name="TextBox 33">
            <a:hlinkClick r:id="rId9" action="ppaction://hlinksldjump"/>
          </p:cNvPr>
          <p:cNvSpPr txBox="1"/>
          <p:nvPr/>
        </p:nvSpPr>
        <p:spPr>
          <a:xfrm>
            <a:off x="0" y="3953470"/>
            <a:ext cx="1447800" cy="99953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LOBO Data Match-up</a:t>
            </a:r>
            <a:endParaRPr lang="en-US" sz="1600" dirty="0">
              <a:solidFill>
                <a:schemeClr val="accent1">
                  <a:lumMod val="75000"/>
                </a:schemeClr>
              </a:solidFill>
              <a:latin typeface="Trebuchet MS" pitchFamily="34" charset="0"/>
              <a:cs typeface="+mn-cs"/>
            </a:endParaRP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4)</a:t>
            </a:r>
            <a:endParaRPr lang="en-US" sz="1600" dirty="0">
              <a:solidFill>
                <a:schemeClr val="accent1">
                  <a:lumMod val="75000"/>
                </a:schemeClr>
              </a:solidFill>
              <a:latin typeface="Trebuchet MS" pitchFamily="34" charset="0"/>
              <a:cs typeface="+mn-cs"/>
            </a:endParaRPr>
          </a:p>
        </p:txBody>
      </p:sp>
      <p:sp>
        <p:nvSpPr>
          <p:cNvPr id="35" name="TextBox 34">
            <a:hlinkClick r:id="rId10" action="ppaction://hlinksldjump"/>
          </p:cNvPr>
          <p:cNvSpPr txBox="1"/>
          <p:nvPr/>
        </p:nvSpPr>
        <p:spPr>
          <a:xfrm>
            <a:off x="0" y="5105400"/>
            <a:ext cx="1371600" cy="1143000"/>
          </a:xfrm>
          <a:prstGeom prst="roundRect">
            <a:avLst/>
          </a:prstGeom>
          <a:solidFill>
            <a:schemeClr val="accent5">
              <a:lumMod val="40000"/>
              <a:lumOff val="60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Test Your LOBO Abilities</a:t>
            </a: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5)</a:t>
            </a:r>
            <a:endParaRPr lang="en-US" sz="1600" dirty="0">
              <a:solidFill>
                <a:schemeClr val="accent1">
                  <a:lumMod val="75000"/>
                </a:schemeClr>
              </a:solidFill>
              <a:latin typeface="Trebuchet MS" pitchFamily="34" charset="0"/>
              <a:cs typeface="+mn-cs"/>
            </a:endParaRPr>
          </a:p>
        </p:txBody>
      </p:sp>
      <p:sp>
        <p:nvSpPr>
          <p:cNvPr id="36" name="TextBox 35">
            <a:hlinkClick r:id="rId11" action="ppaction://hlinksldjump"/>
          </p:cNvPr>
          <p:cNvSpPr txBox="1"/>
          <p:nvPr/>
        </p:nvSpPr>
        <p:spPr>
          <a:xfrm>
            <a:off x="0" y="1600200"/>
            <a:ext cx="1447800" cy="9906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Interpret Graphs</a:t>
            </a: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2)</a:t>
            </a:r>
            <a:endParaRPr lang="en-US" sz="1600" dirty="0">
              <a:solidFill>
                <a:schemeClr val="accent1">
                  <a:lumMod val="75000"/>
                </a:schemeClr>
              </a:solidFill>
              <a:latin typeface="Trebuchet MS" pitchFamily="34" charset="0"/>
              <a:cs typeface="+mn-cs"/>
            </a:endParaRPr>
          </a:p>
        </p:txBody>
      </p:sp>
      <p:sp>
        <p:nvSpPr>
          <p:cNvPr id="38" name="TextBox 37">
            <a:hlinkClick r:id="rId12" action="ppaction://hlinksldjump"/>
          </p:cNvPr>
          <p:cNvSpPr txBox="1"/>
          <p:nvPr/>
        </p:nvSpPr>
        <p:spPr>
          <a:xfrm>
            <a:off x="0" y="6324600"/>
            <a:ext cx="914400" cy="5334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More info</a:t>
            </a:r>
            <a:endParaRPr lang="en-US" sz="1600" dirty="0">
              <a:solidFill>
                <a:schemeClr val="accent1">
                  <a:lumMod val="75000"/>
                </a:schemeClr>
              </a:solidFill>
              <a:latin typeface="Trebuchet MS" pitchFamily="34" charset="0"/>
              <a:cs typeface="+mn-cs"/>
            </a:endParaRPr>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4" presetClass="entr" presetSubtype="0" fill="hold" grpId="0" nodeType="withEffect">
                                  <p:stCondLst>
                                    <p:cond delay="0"/>
                                  </p:stCondLst>
                                  <p:childTnLst>
                                    <p:set>
                                      <p:cBhvr>
                                        <p:cTn id="6" dur="1" fill="hold">
                                          <p:stCondLst>
                                            <p:cond delay="0"/>
                                          </p:stCondLst>
                                        </p:cTn>
                                        <p:tgtEl>
                                          <p:spTgt spid="70661"/>
                                        </p:tgtEl>
                                        <p:attrNameLst>
                                          <p:attrName>style.visibility</p:attrName>
                                        </p:attrNameLst>
                                      </p:cBhvr>
                                      <p:to>
                                        <p:strVal val="visible"/>
                                      </p:to>
                                    </p:set>
                                    <p:anim from="(-#ppt_w/2)" to="(#ppt_x)" calcmode="lin" valueType="num">
                                      <p:cBhvr>
                                        <p:cTn id="7" dur="600" fill="hold">
                                          <p:stCondLst>
                                            <p:cond delay="0"/>
                                          </p:stCondLst>
                                        </p:cTn>
                                        <p:tgtEl>
                                          <p:spTgt spid="70661"/>
                                        </p:tgtEl>
                                        <p:attrNameLst>
                                          <p:attrName>ppt_x</p:attrName>
                                        </p:attrNameLst>
                                      </p:cBhvr>
                                    </p:anim>
                                    <p:anim from="0" to="-1.0" calcmode="lin" valueType="num">
                                      <p:cBhvr>
                                        <p:cTn id="8" dur="200" decel="50000" autoRev="1" fill="hold">
                                          <p:stCondLst>
                                            <p:cond delay="600"/>
                                          </p:stCondLst>
                                        </p:cTn>
                                        <p:tgtEl>
                                          <p:spTgt spid="70661"/>
                                        </p:tgtEl>
                                        <p:attrNameLst>
                                          <p:attrName>xshear</p:attrName>
                                        </p:attrNameLst>
                                      </p:cBhvr>
                                    </p:anim>
                                    <p:animScale>
                                      <p:cBhvr>
                                        <p:cTn id="9" dur="200" decel="100000" autoRev="1" fill="hold">
                                          <p:stCondLst>
                                            <p:cond delay="600"/>
                                          </p:stCondLst>
                                        </p:cTn>
                                        <p:tgtEl>
                                          <p:spTgt spid="70661"/>
                                        </p:tgtEl>
                                      </p:cBhvr>
                                      <p:from x="100000" y="100000"/>
                                      <p:to x="80000" y="100000"/>
                                    </p:animScale>
                                    <p:anim by="(#ppt_h/3+#ppt_w*0.1)" calcmode="lin" valueType="num">
                                      <p:cBhvr additive="sum">
                                        <p:cTn id="10" dur="200" decel="100000" autoRev="1" fill="hold">
                                          <p:stCondLst>
                                            <p:cond delay="600"/>
                                          </p:stCondLst>
                                        </p:cTn>
                                        <p:tgtEl>
                                          <p:spTgt spid="70661"/>
                                        </p:tgtEl>
                                        <p:attrNameLst>
                                          <p:attrName>ppt_x</p:attrName>
                                        </p:attrNameLst>
                                      </p:cBhvr>
                                    </p:anim>
                                  </p:childTnLst>
                                </p:cTn>
                              </p:par>
                              <p:par>
                                <p:cTn id="11" presetID="34" presetClass="entr" presetSubtype="0" fill="hold" nodeType="withEffect">
                                  <p:stCondLst>
                                    <p:cond delay="0"/>
                                  </p:stCondLst>
                                  <p:childTnLst>
                                    <p:set>
                                      <p:cBhvr>
                                        <p:cTn id="12" dur="1" fill="hold">
                                          <p:stCondLst>
                                            <p:cond delay="0"/>
                                          </p:stCondLst>
                                        </p:cTn>
                                        <p:tgtEl>
                                          <p:spTgt spid="20"/>
                                        </p:tgtEl>
                                        <p:attrNameLst>
                                          <p:attrName>style.visibility</p:attrName>
                                        </p:attrNameLst>
                                      </p:cBhvr>
                                      <p:to>
                                        <p:strVal val="visible"/>
                                      </p:to>
                                    </p:set>
                                    <p:anim from="(-#ppt_w/2)" to="(#ppt_x)" calcmode="lin" valueType="num">
                                      <p:cBhvr>
                                        <p:cTn id="13" dur="600" fill="hold">
                                          <p:stCondLst>
                                            <p:cond delay="0"/>
                                          </p:stCondLst>
                                        </p:cTn>
                                        <p:tgtEl>
                                          <p:spTgt spid="20"/>
                                        </p:tgtEl>
                                        <p:attrNameLst>
                                          <p:attrName>ppt_x</p:attrName>
                                        </p:attrNameLst>
                                      </p:cBhvr>
                                    </p:anim>
                                    <p:anim from="0" to="-1.0" calcmode="lin" valueType="num">
                                      <p:cBhvr>
                                        <p:cTn id="14" dur="200" decel="50000" autoRev="1" fill="hold">
                                          <p:stCondLst>
                                            <p:cond delay="600"/>
                                          </p:stCondLst>
                                        </p:cTn>
                                        <p:tgtEl>
                                          <p:spTgt spid="20"/>
                                        </p:tgtEl>
                                        <p:attrNameLst>
                                          <p:attrName>xshear</p:attrName>
                                        </p:attrNameLst>
                                      </p:cBhvr>
                                    </p:anim>
                                    <p:animScale>
                                      <p:cBhvr>
                                        <p:cTn id="15" dur="200" decel="100000" autoRev="1" fill="hold">
                                          <p:stCondLst>
                                            <p:cond delay="600"/>
                                          </p:stCondLst>
                                        </p:cTn>
                                        <p:tgtEl>
                                          <p:spTgt spid="20"/>
                                        </p:tgtEl>
                                      </p:cBhvr>
                                      <p:from x="100000" y="100000"/>
                                      <p:to x="80000" y="100000"/>
                                    </p:animScale>
                                    <p:anim by="(#ppt_h/3+#ppt_w*0.1)" calcmode="lin" valueType="num">
                                      <p:cBhvr additive="sum">
                                        <p:cTn id="16" dur="200" decel="100000" autoRev="1" fill="hold">
                                          <p:stCondLst>
                                            <p:cond delay="600"/>
                                          </p:stCondLst>
                                        </p:cTn>
                                        <p:tgtEl>
                                          <p:spTgt spid="20"/>
                                        </p:tgtEl>
                                        <p:attrNameLst>
                                          <p:attrName>ppt_x</p:attrName>
                                        </p:attrNameLst>
                                      </p:cBhvr>
                                    </p:anim>
                                  </p:childTnLst>
                                </p:cTn>
                              </p:par>
                              <p:par>
                                <p:cTn id="17" presetID="9" presetClass="entr" presetSubtype="0" fill="hold" grpId="0" nodeType="withEffect">
                                  <p:stCondLst>
                                    <p:cond delay="2000"/>
                                  </p:stCondLst>
                                  <p:childTnLst>
                                    <p:set>
                                      <p:cBhvr>
                                        <p:cTn id="18" dur="1" fill="hold">
                                          <p:stCondLst>
                                            <p:cond delay="0"/>
                                          </p:stCondLst>
                                        </p:cTn>
                                        <p:tgtEl>
                                          <p:spTgt spid="37"/>
                                        </p:tgtEl>
                                        <p:attrNameLst>
                                          <p:attrName>style.visibility</p:attrName>
                                        </p:attrNameLst>
                                      </p:cBhvr>
                                      <p:to>
                                        <p:strVal val="visible"/>
                                      </p:to>
                                    </p:set>
                                    <p:animEffect transition="in" filter="dissolve">
                                      <p:cBhvr>
                                        <p:cTn id="19" dur="500"/>
                                        <p:tgtEl>
                                          <p:spTgt spid="37"/>
                                        </p:tgtEl>
                                      </p:cBhvr>
                                    </p:animEffect>
                                  </p:childTnLst>
                                </p:cTn>
                              </p:par>
                              <p:par>
                                <p:cTn id="20" presetID="9" presetClass="entr" presetSubtype="0" fill="hold" grpId="0" nodeType="withEffect">
                                  <p:stCondLst>
                                    <p:cond delay="4000"/>
                                  </p:stCondLst>
                                  <p:childTnLst>
                                    <p:set>
                                      <p:cBhvr>
                                        <p:cTn id="21" dur="1" fill="hold">
                                          <p:stCondLst>
                                            <p:cond delay="0"/>
                                          </p:stCondLst>
                                        </p:cTn>
                                        <p:tgtEl>
                                          <p:spTgt spid="70664"/>
                                        </p:tgtEl>
                                        <p:attrNameLst>
                                          <p:attrName>style.visibility</p:attrName>
                                        </p:attrNameLst>
                                      </p:cBhvr>
                                      <p:to>
                                        <p:strVal val="visible"/>
                                      </p:to>
                                    </p:set>
                                    <p:animEffect transition="in" filter="dissolve">
                                      <p:cBhvr>
                                        <p:cTn id="22" dur="500"/>
                                        <p:tgtEl>
                                          <p:spTgt spid="70664"/>
                                        </p:tgtEl>
                                      </p:cBhvr>
                                    </p:animEffect>
                                  </p:childTnLst>
                                </p:cTn>
                              </p:par>
                              <p:par>
                                <p:cTn id="23" presetID="37" presetClass="entr" presetSubtype="0" fill="hold" grpId="0" nodeType="withEffect">
                                  <p:stCondLst>
                                    <p:cond delay="5000"/>
                                  </p:stCondLst>
                                  <p:childTnLst>
                                    <p:set>
                                      <p:cBhvr>
                                        <p:cTn id="24" dur="1" fill="hold">
                                          <p:stCondLst>
                                            <p:cond delay="0"/>
                                          </p:stCondLst>
                                        </p:cTn>
                                        <p:tgtEl>
                                          <p:spTgt spid="24"/>
                                        </p:tgtEl>
                                        <p:attrNameLst>
                                          <p:attrName>style.visibility</p:attrName>
                                        </p:attrNameLst>
                                      </p:cBhvr>
                                      <p:to>
                                        <p:strVal val="visible"/>
                                      </p:to>
                                    </p:set>
                                    <p:animEffect transition="in" filter="fade">
                                      <p:cBhvr>
                                        <p:cTn id="25" dur="1000"/>
                                        <p:tgtEl>
                                          <p:spTgt spid="24"/>
                                        </p:tgtEl>
                                      </p:cBhvr>
                                    </p:animEffect>
                                    <p:anim calcmode="lin" valueType="num">
                                      <p:cBhvr>
                                        <p:cTn id="26" dur="1000" fill="hold"/>
                                        <p:tgtEl>
                                          <p:spTgt spid="24"/>
                                        </p:tgtEl>
                                        <p:attrNameLst>
                                          <p:attrName>ppt_x</p:attrName>
                                        </p:attrNameLst>
                                      </p:cBhvr>
                                      <p:tavLst>
                                        <p:tav tm="0">
                                          <p:val>
                                            <p:strVal val="#ppt_x"/>
                                          </p:val>
                                        </p:tav>
                                        <p:tav tm="100000">
                                          <p:val>
                                            <p:strVal val="#ppt_x"/>
                                          </p:val>
                                        </p:tav>
                                      </p:tavLst>
                                    </p:anim>
                                    <p:anim calcmode="lin" valueType="num">
                                      <p:cBhvr>
                                        <p:cTn id="27" dur="900" decel="100000" fill="hold"/>
                                        <p:tgtEl>
                                          <p:spTgt spid="24"/>
                                        </p:tgtEl>
                                        <p:attrNameLst>
                                          <p:attrName>ppt_y</p:attrName>
                                        </p:attrNameLst>
                                      </p:cBhvr>
                                      <p:tavLst>
                                        <p:tav tm="0">
                                          <p:val>
                                            <p:strVal val="#ppt_y+1"/>
                                          </p:val>
                                        </p:tav>
                                        <p:tav tm="100000">
                                          <p:val>
                                            <p:strVal val="#ppt_y-.03"/>
                                          </p:val>
                                        </p:tav>
                                      </p:tavLst>
                                    </p:anim>
                                    <p:anim calcmode="lin" valueType="num">
                                      <p:cBhvr>
                                        <p:cTn id="28" dur="100" accel="100000" fill="hold">
                                          <p:stCondLst>
                                            <p:cond delay="900"/>
                                          </p:stCondLst>
                                        </p:cTn>
                                        <p:tgtEl>
                                          <p:spTgt spid="24"/>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37" grpId="0" animBg="1"/>
      <p:bldP spid="70664" grpId="0" animBg="1"/>
      <p:bldP spid="70661" grpId="0" animBg="1"/>
    </p:bld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3" cstate="print"/>
          <a:srcRect l="6944"/>
          <a:stretch>
            <a:fillRect/>
          </a:stretch>
        </p:blipFill>
        <p:spPr bwMode="auto">
          <a:xfrm>
            <a:off x="2133600" y="1981200"/>
            <a:ext cx="6466840" cy="4343400"/>
          </a:xfrm>
          <a:prstGeom prst="rect">
            <a:avLst/>
          </a:prstGeom>
          <a:ln>
            <a:noFill/>
          </a:ln>
          <a:effectLst>
            <a:outerShdw blurRad="190500" algn="tl" rotWithShape="0">
              <a:srgbClr val="000000">
                <a:alpha val="70000"/>
              </a:srgbClr>
            </a:outerShdw>
          </a:effectLst>
        </p:spPr>
      </p:pic>
      <p:pic>
        <p:nvPicPr>
          <p:cNvPr id="20" name="sea lion" descr="117.JPG"/>
          <p:cNvPicPr>
            <a:picLocks noChangeAspect="1"/>
          </p:cNvPicPr>
          <p:nvPr/>
        </p:nvPicPr>
        <p:blipFill>
          <a:blip r:embed="rId4" cstate="print"/>
          <a:srcRect l="16667" t="37778" r="45833" b="40000"/>
          <a:stretch>
            <a:fillRect/>
          </a:stretch>
        </p:blipFill>
        <p:spPr>
          <a:xfrm>
            <a:off x="1524000" y="914400"/>
            <a:ext cx="1828800" cy="812800"/>
          </a:xfrm>
          <a:prstGeom prst="rect">
            <a:avLst/>
          </a:prstGeom>
        </p:spPr>
      </p:pic>
      <p:sp>
        <p:nvSpPr>
          <p:cNvPr id="19" name="title bar"/>
          <p:cNvSpPr/>
          <p:nvPr/>
        </p:nvSpPr>
        <p:spPr>
          <a:xfrm>
            <a:off x="0" y="0"/>
            <a:ext cx="9144000" cy="838200"/>
          </a:xfrm>
          <a:prstGeom prst="rect">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r>
              <a:rPr lang="en-US" sz="4400" dirty="0" smtClean="0">
                <a:latin typeface="Trebuchet MS" pitchFamily="34" charset="0"/>
              </a:rPr>
              <a:t>Test Your LOBO Abilities</a:t>
            </a:r>
            <a:endParaRPr lang="en-US" sz="4400" dirty="0">
              <a:latin typeface="Trebuchet MS" pitchFamily="34" charset="0"/>
            </a:endParaRPr>
          </a:p>
        </p:txBody>
      </p:sp>
      <p:sp>
        <p:nvSpPr>
          <p:cNvPr id="22" name="Action Button: Home 21">
            <a:hlinkClick r:id="" action="ppaction://hlinkshowjump?jump=firstslide" highlightClick="1"/>
          </p:cNvPr>
          <p:cNvSpPr/>
          <p:nvPr/>
        </p:nvSpPr>
        <p:spPr>
          <a:xfrm>
            <a:off x="8547717" y="6400800"/>
            <a:ext cx="574675" cy="457200"/>
          </a:xfrm>
          <a:prstGeom prst="actionButtonHome">
            <a:avLst/>
          </a:prstGeom>
          <a:gradFill flip="none" rotWithShape="1">
            <a:gsLst>
              <a:gs pos="0">
                <a:srgbClr val="FFEFD1"/>
              </a:gs>
              <a:gs pos="64999">
                <a:srgbClr val="F0EBD5"/>
              </a:gs>
              <a:gs pos="100000">
                <a:srgbClr val="D1C39F"/>
              </a:gs>
            </a:gsLst>
            <a:lin ang="5400000" scaled="1"/>
            <a:tileRect/>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23" name="Action Button: Beginning 22">
            <a:hlinkClick r:id="rId5" action="ppaction://hlinksldjump" highlightClick="1"/>
          </p:cNvPr>
          <p:cNvSpPr/>
          <p:nvPr/>
        </p:nvSpPr>
        <p:spPr>
          <a:xfrm>
            <a:off x="8080992" y="6400800"/>
            <a:ext cx="457200" cy="457200"/>
          </a:xfrm>
          <a:prstGeom prst="actionButtonBeginning">
            <a:avLst/>
          </a:prstGeom>
          <a:gradFill>
            <a:gsLst>
              <a:gs pos="0">
                <a:srgbClr val="FFEFD1"/>
              </a:gs>
              <a:gs pos="64999">
                <a:srgbClr val="F0EBD5"/>
              </a:gs>
              <a:gs pos="100000">
                <a:srgbClr val="D1C39F"/>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24" name="Action Button: Custom 23">
            <a:hlinkClick r:id="rId6" action="ppaction://hlinksldjump" highlightClick="1"/>
          </p:cNvPr>
          <p:cNvSpPr/>
          <p:nvPr/>
        </p:nvSpPr>
        <p:spPr>
          <a:xfrm>
            <a:off x="5547360" y="6309360"/>
            <a:ext cx="2377440" cy="548640"/>
          </a:xfrm>
          <a:prstGeom prst="actionButtonBlank">
            <a:avLst/>
          </a:prstGeom>
          <a:solidFill>
            <a:srgbClr val="C00000"/>
          </a:solidFill>
          <a:ln>
            <a:no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600" dirty="0" smtClean="0">
                <a:latin typeface="Trebuchet MS" pitchFamily="34" charset="0"/>
              </a:rPr>
              <a:t>Touch here to continue</a:t>
            </a:r>
            <a:endParaRPr lang="en-US" sz="1600" dirty="0">
              <a:latin typeface="Trebuchet MS" pitchFamily="34" charset="0"/>
            </a:endParaRPr>
          </a:p>
        </p:txBody>
      </p:sp>
      <p:sp>
        <p:nvSpPr>
          <p:cNvPr id="37" name="Rectangle 36"/>
          <p:cNvSpPr/>
          <p:nvPr/>
        </p:nvSpPr>
        <p:spPr>
          <a:xfrm>
            <a:off x="5257800" y="3276600"/>
            <a:ext cx="1295400" cy="1676400"/>
          </a:xfrm>
          <a:prstGeom prst="rect">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latin typeface="Trebuchet MS" pitchFamily="34" charset="0"/>
            </a:endParaRPr>
          </a:p>
        </p:txBody>
      </p:sp>
      <p:sp>
        <p:nvSpPr>
          <p:cNvPr id="71688" name="TextBox 34"/>
          <p:cNvSpPr txBox="1">
            <a:spLocks noChangeArrowheads="1"/>
          </p:cNvSpPr>
          <p:nvPr/>
        </p:nvSpPr>
        <p:spPr bwMode="auto">
          <a:xfrm>
            <a:off x="1981200" y="5372814"/>
            <a:ext cx="5562600" cy="646986"/>
          </a:xfrm>
          <a:prstGeom prst="roundRect">
            <a:avLst/>
          </a:prstGeom>
          <a:solidFill>
            <a:srgbClr val="70AC2E"/>
          </a:solidFill>
          <a:ln w="9525">
            <a:noFill/>
            <a:miter lim="800000"/>
            <a:headEnd/>
            <a:tailEnd/>
          </a:ln>
        </p:spPr>
        <p:txBody>
          <a:bodyPr wrap="square">
            <a:spAutoFit/>
          </a:bodyPr>
          <a:lstStyle/>
          <a:p>
            <a:r>
              <a:rPr lang="en-US" sz="1600" dirty="0">
                <a:solidFill>
                  <a:schemeClr val="bg1"/>
                </a:solidFill>
                <a:latin typeface="Trebuchet MS" pitchFamily="34" charset="0"/>
              </a:rPr>
              <a:t>To look at salinity, uncheck Nitrate and check Salinity.  You may choose later to look at other variables as well.  </a:t>
            </a:r>
          </a:p>
        </p:txBody>
      </p:sp>
      <p:sp>
        <p:nvSpPr>
          <p:cNvPr id="71685" name="TextBox 34"/>
          <p:cNvSpPr txBox="1">
            <a:spLocks noChangeArrowheads="1"/>
          </p:cNvSpPr>
          <p:nvPr/>
        </p:nvSpPr>
        <p:spPr bwMode="auto">
          <a:xfrm>
            <a:off x="3581400" y="909399"/>
            <a:ext cx="5029200" cy="919401"/>
          </a:xfrm>
          <a:prstGeom prst="wedgeRoundRectCallout">
            <a:avLst>
              <a:gd name="adj1" fmla="val -59890"/>
              <a:gd name="adj2" fmla="val -10308"/>
              <a:gd name="adj3" fmla="val 16667"/>
            </a:avLst>
          </a:prstGeom>
          <a:solidFill>
            <a:schemeClr val="accent5">
              <a:lumMod val="75000"/>
            </a:schemeClr>
          </a:solidFill>
          <a:ln w="9525">
            <a:noFill/>
            <a:miter lim="800000"/>
            <a:headEnd/>
            <a:tailEnd/>
          </a:ln>
        </p:spPr>
        <p:txBody>
          <a:bodyPr wrap="square">
            <a:spAutoFit/>
          </a:bodyPr>
          <a:lstStyle/>
          <a:p>
            <a:r>
              <a:rPr lang="en-US" sz="1600" dirty="0">
                <a:solidFill>
                  <a:schemeClr val="bg1"/>
                </a:solidFill>
                <a:latin typeface="Trebuchet MS" pitchFamily="34" charset="0"/>
              </a:rPr>
              <a:t>Step 2: Choose the Y Variable you want to be graphed on the vertical or left axis</a:t>
            </a:r>
            <a:r>
              <a:rPr lang="en-US" sz="1600" dirty="0" smtClean="0">
                <a:solidFill>
                  <a:schemeClr val="bg1"/>
                </a:solidFill>
                <a:latin typeface="Trebuchet MS" pitchFamily="34" charset="0"/>
              </a:rPr>
              <a:t>. We want SALINITY as the Y Variable.</a:t>
            </a:r>
            <a:endParaRPr lang="en-US" sz="1600" dirty="0">
              <a:solidFill>
                <a:schemeClr val="bg1"/>
              </a:solidFill>
              <a:latin typeface="Trebuchet MS" pitchFamily="34" charset="0"/>
            </a:endParaRPr>
          </a:p>
        </p:txBody>
      </p:sp>
      <p:sp>
        <p:nvSpPr>
          <p:cNvPr id="32" name="Flowchart: Delay 31"/>
          <p:cNvSpPr/>
          <p:nvPr/>
        </p:nvSpPr>
        <p:spPr>
          <a:xfrm>
            <a:off x="0" y="0"/>
            <a:ext cx="1752600" cy="6858000"/>
          </a:xfrm>
          <a:prstGeom prst="flowChartDelay">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33" name="TextBox 32">
            <a:hlinkClick r:id="rId7" action="ppaction://hlinksldjump"/>
          </p:cNvPr>
          <p:cNvSpPr txBox="1"/>
          <p:nvPr/>
        </p:nvSpPr>
        <p:spPr>
          <a:xfrm>
            <a:off x="0" y="609600"/>
            <a:ext cx="1371600" cy="8382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Build </a:t>
            </a:r>
            <a:r>
              <a:rPr lang="en-US" sz="1600" dirty="0" smtClean="0">
                <a:solidFill>
                  <a:schemeClr val="accent1">
                    <a:lumMod val="75000"/>
                  </a:schemeClr>
                </a:solidFill>
                <a:latin typeface="Trebuchet MS" pitchFamily="34" charset="0"/>
                <a:cs typeface="+mn-cs"/>
              </a:rPr>
              <a:t>A </a:t>
            </a:r>
            <a:r>
              <a:rPr lang="en-US" sz="1600" dirty="0">
                <a:solidFill>
                  <a:schemeClr val="accent1">
                    <a:lumMod val="75000"/>
                  </a:schemeClr>
                </a:solidFill>
                <a:latin typeface="Trebuchet MS" pitchFamily="34" charset="0"/>
                <a:cs typeface="+mn-cs"/>
              </a:rPr>
              <a:t>G</a:t>
            </a:r>
            <a:r>
              <a:rPr lang="en-US" sz="1600" dirty="0" smtClean="0">
                <a:solidFill>
                  <a:schemeClr val="accent1">
                    <a:lumMod val="75000"/>
                  </a:schemeClr>
                </a:solidFill>
                <a:latin typeface="Trebuchet MS" pitchFamily="34" charset="0"/>
                <a:cs typeface="+mn-cs"/>
              </a:rPr>
              <a:t>raph </a:t>
            </a:r>
            <a:endParaRPr lang="en-US" sz="1600" dirty="0">
              <a:solidFill>
                <a:schemeClr val="accent1">
                  <a:lumMod val="75000"/>
                </a:schemeClr>
              </a:solidFill>
              <a:latin typeface="Trebuchet MS" pitchFamily="34" charset="0"/>
              <a:cs typeface="+mn-cs"/>
            </a:endParaRP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1)</a:t>
            </a:r>
            <a:endParaRPr lang="en-US" sz="1600" dirty="0">
              <a:solidFill>
                <a:schemeClr val="accent1">
                  <a:lumMod val="75000"/>
                </a:schemeClr>
              </a:solidFill>
              <a:latin typeface="Trebuchet MS" pitchFamily="34" charset="0"/>
              <a:cs typeface="+mn-cs"/>
            </a:endParaRPr>
          </a:p>
        </p:txBody>
      </p:sp>
      <p:sp>
        <p:nvSpPr>
          <p:cNvPr id="34" name="TextBox 33">
            <a:hlinkClick r:id="rId8" action="ppaction://hlinksldjump"/>
          </p:cNvPr>
          <p:cNvSpPr txBox="1"/>
          <p:nvPr/>
        </p:nvSpPr>
        <p:spPr>
          <a:xfrm>
            <a:off x="0" y="2743200"/>
            <a:ext cx="1554480" cy="10668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Read LOBO Graphs </a:t>
            </a:r>
            <a:r>
              <a:rPr lang="en-US" sz="1600" dirty="0" smtClean="0">
                <a:solidFill>
                  <a:schemeClr val="accent1">
                    <a:lumMod val="75000"/>
                  </a:schemeClr>
                </a:solidFill>
                <a:latin typeface="Trebuchet MS" pitchFamily="34" charset="0"/>
                <a:cs typeface="+mn-cs"/>
              </a:rPr>
              <a:t>   (Level 3)</a:t>
            </a:r>
            <a:endParaRPr lang="en-US" sz="1600" dirty="0">
              <a:solidFill>
                <a:schemeClr val="accent1">
                  <a:lumMod val="75000"/>
                </a:schemeClr>
              </a:solidFill>
              <a:latin typeface="Trebuchet MS" pitchFamily="34" charset="0"/>
              <a:cs typeface="+mn-cs"/>
            </a:endParaRPr>
          </a:p>
        </p:txBody>
      </p:sp>
      <p:sp>
        <p:nvSpPr>
          <p:cNvPr id="35" name="TextBox 34">
            <a:hlinkClick r:id="rId9" action="ppaction://hlinksldjump"/>
          </p:cNvPr>
          <p:cNvSpPr txBox="1"/>
          <p:nvPr/>
        </p:nvSpPr>
        <p:spPr>
          <a:xfrm>
            <a:off x="0" y="3953470"/>
            <a:ext cx="1447800" cy="99953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LOBO Data Match-up</a:t>
            </a:r>
            <a:endParaRPr lang="en-US" sz="1600" dirty="0">
              <a:solidFill>
                <a:schemeClr val="accent1">
                  <a:lumMod val="75000"/>
                </a:schemeClr>
              </a:solidFill>
              <a:latin typeface="Trebuchet MS" pitchFamily="34" charset="0"/>
              <a:cs typeface="+mn-cs"/>
            </a:endParaRP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4)</a:t>
            </a:r>
            <a:endParaRPr lang="en-US" sz="1600" dirty="0">
              <a:solidFill>
                <a:schemeClr val="accent1">
                  <a:lumMod val="75000"/>
                </a:schemeClr>
              </a:solidFill>
              <a:latin typeface="Trebuchet MS" pitchFamily="34" charset="0"/>
              <a:cs typeface="+mn-cs"/>
            </a:endParaRPr>
          </a:p>
        </p:txBody>
      </p:sp>
      <p:sp>
        <p:nvSpPr>
          <p:cNvPr id="36" name="TextBox 35">
            <a:hlinkClick r:id="rId10" action="ppaction://hlinksldjump"/>
          </p:cNvPr>
          <p:cNvSpPr txBox="1"/>
          <p:nvPr/>
        </p:nvSpPr>
        <p:spPr>
          <a:xfrm>
            <a:off x="0" y="5105400"/>
            <a:ext cx="1371600" cy="1143000"/>
          </a:xfrm>
          <a:prstGeom prst="roundRect">
            <a:avLst/>
          </a:prstGeom>
          <a:solidFill>
            <a:schemeClr val="accent5">
              <a:lumMod val="40000"/>
              <a:lumOff val="60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Test Your LOBO Abilities</a:t>
            </a: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5)</a:t>
            </a:r>
            <a:endParaRPr lang="en-US" sz="1600" dirty="0">
              <a:solidFill>
                <a:schemeClr val="accent1">
                  <a:lumMod val="75000"/>
                </a:schemeClr>
              </a:solidFill>
              <a:latin typeface="Trebuchet MS" pitchFamily="34" charset="0"/>
              <a:cs typeface="+mn-cs"/>
            </a:endParaRPr>
          </a:p>
        </p:txBody>
      </p:sp>
      <p:sp>
        <p:nvSpPr>
          <p:cNvPr id="38" name="TextBox 37">
            <a:hlinkClick r:id="rId11" action="ppaction://hlinksldjump"/>
          </p:cNvPr>
          <p:cNvSpPr txBox="1"/>
          <p:nvPr/>
        </p:nvSpPr>
        <p:spPr>
          <a:xfrm>
            <a:off x="0" y="1600200"/>
            <a:ext cx="1447800" cy="9906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Interpret Graphs</a:t>
            </a: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2)</a:t>
            </a:r>
            <a:endParaRPr lang="en-US" sz="1600" dirty="0">
              <a:solidFill>
                <a:schemeClr val="accent1">
                  <a:lumMod val="75000"/>
                </a:schemeClr>
              </a:solidFill>
              <a:latin typeface="Trebuchet MS" pitchFamily="34" charset="0"/>
              <a:cs typeface="+mn-cs"/>
            </a:endParaRPr>
          </a:p>
        </p:txBody>
      </p:sp>
      <p:sp>
        <p:nvSpPr>
          <p:cNvPr id="39" name="TextBox 38">
            <a:hlinkClick r:id="rId12" action="ppaction://hlinksldjump"/>
          </p:cNvPr>
          <p:cNvSpPr txBox="1"/>
          <p:nvPr/>
        </p:nvSpPr>
        <p:spPr>
          <a:xfrm>
            <a:off x="0" y="6324600"/>
            <a:ext cx="914400" cy="5334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More info</a:t>
            </a:r>
            <a:endParaRPr lang="en-US" sz="1600" dirty="0">
              <a:solidFill>
                <a:schemeClr val="accent1">
                  <a:lumMod val="75000"/>
                </a:schemeClr>
              </a:solidFill>
              <a:latin typeface="Trebuchet MS" pitchFamily="34" charset="0"/>
              <a:cs typeface="+mn-cs"/>
            </a:endParaRPr>
          </a:p>
        </p:txBody>
      </p:sp>
      <p:sp>
        <p:nvSpPr>
          <p:cNvPr id="21" name="Right Arrow 20"/>
          <p:cNvSpPr/>
          <p:nvPr/>
        </p:nvSpPr>
        <p:spPr>
          <a:xfrm>
            <a:off x="4093192" y="3850944"/>
            <a:ext cx="1066800" cy="228600"/>
          </a:xfrm>
          <a:prstGeom prst="rightArrow">
            <a:avLst/>
          </a:prstGeom>
          <a:solidFill>
            <a:srgbClr val="92D050"/>
          </a:solidFill>
          <a:ln>
            <a:solidFill>
              <a:srgbClr val="70AC2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ight Arrow 24"/>
          <p:cNvSpPr/>
          <p:nvPr/>
        </p:nvSpPr>
        <p:spPr>
          <a:xfrm>
            <a:off x="4114800" y="4357048"/>
            <a:ext cx="1066800" cy="228600"/>
          </a:xfrm>
          <a:prstGeom prst="rightArrow">
            <a:avLst/>
          </a:prstGeom>
          <a:solidFill>
            <a:srgbClr val="92D050"/>
          </a:solidFill>
          <a:ln>
            <a:solidFill>
              <a:srgbClr val="70AC2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4" presetClass="entr" presetSubtype="0" fill="hold" grpId="0" nodeType="withEffect">
                                  <p:stCondLst>
                                    <p:cond delay="0"/>
                                  </p:stCondLst>
                                  <p:childTnLst>
                                    <p:set>
                                      <p:cBhvr>
                                        <p:cTn id="6" dur="1" fill="hold">
                                          <p:stCondLst>
                                            <p:cond delay="0"/>
                                          </p:stCondLst>
                                        </p:cTn>
                                        <p:tgtEl>
                                          <p:spTgt spid="71685"/>
                                        </p:tgtEl>
                                        <p:attrNameLst>
                                          <p:attrName>style.visibility</p:attrName>
                                        </p:attrNameLst>
                                      </p:cBhvr>
                                      <p:to>
                                        <p:strVal val="visible"/>
                                      </p:to>
                                    </p:set>
                                    <p:anim from="(-#ppt_w/2)" to="(#ppt_x)" calcmode="lin" valueType="num">
                                      <p:cBhvr>
                                        <p:cTn id="7" dur="600" fill="hold">
                                          <p:stCondLst>
                                            <p:cond delay="0"/>
                                          </p:stCondLst>
                                        </p:cTn>
                                        <p:tgtEl>
                                          <p:spTgt spid="71685"/>
                                        </p:tgtEl>
                                        <p:attrNameLst>
                                          <p:attrName>ppt_x</p:attrName>
                                        </p:attrNameLst>
                                      </p:cBhvr>
                                    </p:anim>
                                    <p:anim from="0" to="-1.0" calcmode="lin" valueType="num">
                                      <p:cBhvr>
                                        <p:cTn id="8" dur="200" decel="50000" autoRev="1" fill="hold">
                                          <p:stCondLst>
                                            <p:cond delay="600"/>
                                          </p:stCondLst>
                                        </p:cTn>
                                        <p:tgtEl>
                                          <p:spTgt spid="71685"/>
                                        </p:tgtEl>
                                        <p:attrNameLst>
                                          <p:attrName>xshear</p:attrName>
                                        </p:attrNameLst>
                                      </p:cBhvr>
                                    </p:anim>
                                    <p:animScale>
                                      <p:cBhvr>
                                        <p:cTn id="9" dur="200" decel="100000" autoRev="1" fill="hold">
                                          <p:stCondLst>
                                            <p:cond delay="600"/>
                                          </p:stCondLst>
                                        </p:cTn>
                                        <p:tgtEl>
                                          <p:spTgt spid="71685"/>
                                        </p:tgtEl>
                                      </p:cBhvr>
                                      <p:from x="100000" y="100000"/>
                                      <p:to x="80000" y="100000"/>
                                    </p:animScale>
                                    <p:anim by="(#ppt_h/3+#ppt_w*0.1)" calcmode="lin" valueType="num">
                                      <p:cBhvr additive="sum">
                                        <p:cTn id="10" dur="200" decel="100000" autoRev="1" fill="hold">
                                          <p:stCondLst>
                                            <p:cond delay="600"/>
                                          </p:stCondLst>
                                        </p:cTn>
                                        <p:tgtEl>
                                          <p:spTgt spid="71685"/>
                                        </p:tgtEl>
                                        <p:attrNameLst>
                                          <p:attrName>ppt_x</p:attrName>
                                        </p:attrNameLst>
                                      </p:cBhvr>
                                    </p:anim>
                                  </p:childTnLst>
                                </p:cTn>
                              </p:par>
                              <p:par>
                                <p:cTn id="11" presetID="34" presetClass="entr" presetSubtype="0" fill="hold" nodeType="withEffect">
                                  <p:stCondLst>
                                    <p:cond delay="0"/>
                                  </p:stCondLst>
                                  <p:childTnLst>
                                    <p:set>
                                      <p:cBhvr>
                                        <p:cTn id="12" dur="1" fill="hold">
                                          <p:stCondLst>
                                            <p:cond delay="0"/>
                                          </p:stCondLst>
                                        </p:cTn>
                                        <p:tgtEl>
                                          <p:spTgt spid="20"/>
                                        </p:tgtEl>
                                        <p:attrNameLst>
                                          <p:attrName>style.visibility</p:attrName>
                                        </p:attrNameLst>
                                      </p:cBhvr>
                                      <p:to>
                                        <p:strVal val="visible"/>
                                      </p:to>
                                    </p:set>
                                    <p:anim from="(-#ppt_w/2)" to="(#ppt_x)" calcmode="lin" valueType="num">
                                      <p:cBhvr>
                                        <p:cTn id="13" dur="600" fill="hold">
                                          <p:stCondLst>
                                            <p:cond delay="0"/>
                                          </p:stCondLst>
                                        </p:cTn>
                                        <p:tgtEl>
                                          <p:spTgt spid="20"/>
                                        </p:tgtEl>
                                        <p:attrNameLst>
                                          <p:attrName>ppt_x</p:attrName>
                                        </p:attrNameLst>
                                      </p:cBhvr>
                                    </p:anim>
                                    <p:anim from="0" to="-1.0" calcmode="lin" valueType="num">
                                      <p:cBhvr>
                                        <p:cTn id="14" dur="200" decel="50000" autoRev="1" fill="hold">
                                          <p:stCondLst>
                                            <p:cond delay="600"/>
                                          </p:stCondLst>
                                        </p:cTn>
                                        <p:tgtEl>
                                          <p:spTgt spid="20"/>
                                        </p:tgtEl>
                                        <p:attrNameLst>
                                          <p:attrName>xshear</p:attrName>
                                        </p:attrNameLst>
                                      </p:cBhvr>
                                    </p:anim>
                                    <p:animScale>
                                      <p:cBhvr>
                                        <p:cTn id="15" dur="200" decel="100000" autoRev="1" fill="hold">
                                          <p:stCondLst>
                                            <p:cond delay="600"/>
                                          </p:stCondLst>
                                        </p:cTn>
                                        <p:tgtEl>
                                          <p:spTgt spid="20"/>
                                        </p:tgtEl>
                                      </p:cBhvr>
                                      <p:from x="100000" y="100000"/>
                                      <p:to x="80000" y="100000"/>
                                    </p:animScale>
                                    <p:anim by="(#ppt_h/3+#ppt_w*0.1)" calcmode="lin" valueType="num">
                                      <p:cBhvr additive="sum">
                                        <p:cTn id="16" dur="200" decel="100000" autoRev="1" fill="hold">
                                          <p:stCondLst>
                                            <p:cond delay="600"/>
                                          </p:stCondLst>
                                        </p:cTn>
                                        <p:tgtEl>
                                          <p:spTgt spid="20"/>
                                        </p:tgtEl>
                                        <p:attrNameLst>
                                          <p:attrName>ppt_x</p:attrName>
                                        </p:attrNameLst>
                                      </p:cBhvr>
                                    </p:anim>
                                  </p:childTnLst>
                                </p:cTn>
                              </p:par>
                              <p:par>
                                <p:cTn id="17" presetID="9" presetClass="entr" presetSubtype="0" fill="hold" grpId="0" nodeType="withEffect">
                                  <p:stCondLst>
                                    <p:cond delay="2000"/>
                                  </p:stCondLst>
                                  <p:childTnLst>
                                    <p:set>
                                      <p:cBhvr>
                                        <p:cTn id="18" dur="1" fill="hold">
                                          <p:stCondLst>
                                            <p:cond delay="0"/>
                                          </p:stCondLst>
                                        </p:cTn>
                                        <p:tgtEl>
                                          <p:spTgt spid="37"/>
                                        </p:tgtEl>
                                        <p:attrNameLst>
                                          <p:attrName>style.visibility</p:attrName>
                                        </p:attrNameLst>
                                      </p:cBhvr>
                                      <p:to>
                                        <p:strVal val="visible"/>
                                      </p:to>
                                    </p:set>
                                    <p:animEffect transition="in" filter="dissolve">
                                      <p:cBhvr>
                                        <p:cTn id="19" dur="500"/>
                                        <p:tgtEl>
                                          <p:spTgt spid="37"/>
                                        </p:tgtEl>
                                      </p:cBhvr>
                                    </p:animEffect>
                                  </p:childTnLst>
                                </p:cTn>
                              </p:par>
                              <p:par>
                                <p:cTn id="20" presetID="9" presetClass="entr" presetSubtype="0" fill="hold" grpId="0" nodeType="withEffect">
                                  <p:stCondLst>
                                    <p:cond delay="4000"/>
                                  </p:stCondLst>
                                  <p:childTnLst>
                                    <p:set>
                                      <p:cBhvr>
                                        <p:cTn id="21" dur="1" fill="hold">
                                          <p:stCondLst>
                                            <p:cond delay="0"/>
                                          </p:stCondLst>
                                        </p:cTn>
                                        <p:tgtEl>
                                          <p:spTgt spid="71688"/>
                                        </p:tgtEl>
                                        <p:attrNameLst>
                                          <p:attrName>style.visibility</p:attrName>
                                        </p:attrNameLst>
                                      </p:cBhvr>
                                      <p:to>
                                        <p:strVal val="visible"/>
                                      </p:to>
                                    </p:set>
                                    <p:animEffect transition="in" filter="dissolve">
                                      <p:cBhvr>
                                        <p:cTn id="22" dur="500"/>
                                        <p:tgtEl>
                                          <p:spTgt spid="71688"/>
                                        </p:tgtEl>
                                      </p:cBhvr>
                                    </p:animEffect>
                                  </p:childTnLst>
                                </p:cTn>
                              </p:par>
                              <p:par>
                                <p:cTn id="23" presetID="22" presetClass="entr" presetSubtype="8" fill="hold" grpId="0" nodeType="withEffect">
                                  <p:stCondLst>
                                    <p:cond delay="4500"/>
                                  </p:stCondLst>
                                  <p:childTnLst>
                                    <p:set>
                                      <p:cBhvr>
                                        <p:cTn id="24" dur="1" fill="hold">
                                          <p:stCondLst>
                                            <p:cond delay="0"/>
                                          </p:stCondLst>
                                        </p:cTn>
                                        <p:tgtEl>
                                          <p:spTgt spid="21"/>
                                        </p:tgtEl>
                                        <p:attrNameLst>
                                          <p:attrName>style.visibility</p:attrName>
                                        </p:attrNameLst>
                                      </p:cBhvr>
                                      <p:to>
                                        <p:strVal val="visible"/>
                                      </p:to>
                                    </p:set>
                                    <p:animEffect transition="in" filter="wipe(left)">
                                      <p:cBhvr>
                                        <p:cTn id="25" dur="1000"/>
                                        <p:tgtEl>
                                          <p:spTgt spid="21"/>
                                        </p:tgtEl>
                                      </p:cBhvr>
                                    </p:animEffect>
                                  </p:childTnLst>
                                </p:cTn>
                              </p:par>
                              <p:par>
                                <p:cTn id="26" presetID="22" presetClass="entr" presetSubtype="8" fill="hold" grpId="0" nodeType="withEffect">
                                  <p:stCondLst>
                                    <p:cond delay="5000"/>
                                  </p:stCondLst>
                                  <p:childTnLst>
                                    <p:set>
                                      <p:cBhvr>
                                        <p:cTn id="27" dur="1" fill="hold">
                                          <p:stCondLst>
                                            <p:cond delay="0"/>
                                          </p:stCondLst>
                                        </p:cTn>
                                        <p:tgtEl>
                                          <p:spTgt spid="25"/>
                                        </p:tgtEl>
                                        <p:attrNameLst>
                                          <p:attrName>style.visibility</p:attrName>
                                        </p:attrNameLst>
                                      </p:cBhvr>
                                      <p:to>
                                        <p:strVal val="visible"/>
                                      </p:to>
                                    </p:set>
                                    <p:animEffect transition="in" filter="wipe(left)">
                                      <p:cBhvr>
                                        <p:cTn id="28" dur="1000"/>
                                        <p:tgtEl>
                                          <p:spTgt spid="25"/>
                                        </p:tgtEl>
                                      </p:cBhvr>
                                    </p:animEffect>
                                  </p:childTnLst>
                                </p:cTn>
                              </p:par>
                              <p:par>
                                <p:cTn id="29" presetID="37" presetClass="entr" presetSubtype="0" fill="hold" grpId="0" nodeType="withEffect">
                                  <p:stCondLst>
                                    <p:cond delay="6500"/>
                                  </p:stCondLst>
                                  <p:childTnLst>
                                    <p:set>
                                      <p:cBhvr>
                                        <p:cTn id="30" dur="1" fill="hold">
                                          <p:stCondLst>
                                            <p:cond delay="0"/>
                                          </p:stCondLst>
                                        </p:cTn>
                                        <p:tgtEl>
                                          <p:spTgt spid="24"/>
                                        </p:tgtEl>
                                        <p:attrNameLst>
                                          <p:attrName>style.visibility</p:attrName>
                                        </p:attrNameLst>
                                      </p:cBhvr>
                                      <p:to>
                                        <p:strVal val="visible"/>
                                      </p:to>
                                    </p:set>
                                    <p:animEffect transition="in" filter="fade">
                                      <p:cBhvr>
                                        <p:cTn id="31" dur="1000"/>
                                        <p:tgtEl>
                                          <p:spTgt spid="24"/>
                                        </p:tgtEl>
                                      </p:cBhvr>
                                    </p:animEffect>
                                    <p:anim calcmode="lin" valueType="num">
                                      <p:cBhvr>
                                        <p:cTn id="32" dur="1000" fill="hold"/>
                                        <p:tgtEl>
                                          <p:spTgt spid="24"/>
                                        </p:tgtEl>
                                        <p:attrNameLst>
                                          <p:attrName>ppt_x</p:attrName>
                                        </p:attrNameLst>
                                      </p:cBhvr>
                                      <p:tavLst>
                                        <p:tav tm="0">
                                          <p:val>
                                            <p:strVal val="#ppt_x"/>
                                          </p:val>
                                        </p:tav>
                                        <p:tav tm="100000">
                                          <p:val>
                                            <p:strVal val="#ppt_x"/>
                                          </p:val>
                                        </p:tav>
                                      </p:tavLst>
                                    </p:anim>
                                    <p:anim calcmode="lin" valueType="num">
                                      <p:cBhvr>
                                        <p:cTn id="33" dur="900" decel="100000" fill="hold"/>
                                        <p:tgtEl>
                                          <p:spTgt spid="24"/>
                                        </p:tgtEl>
                                        <p:attrNameLst>
                                          <p:attrName>ppt_y</p:attrName>
                                        </p:attrNameLst>
                                      </p:cBhvr>
                                      <p:tavLst>
                                        <p:tav tm="0">
                                          <p:val>
                                            <p:strVal val="#ppt_y+1"/>
                                          </p:val>
                                        </p:tav>
                                        <p:tav tm="100000">
                                          <p:val>
                                            <p:strVal val="#ppt_y-.03"/>
                                          </p:val>
                                        </p:tav>
                                      </p:tavLst>
                                    </p:anim>
                                    <p:anim calcmode="lin" valueType="num">
                                      <p:cBhvr>
                                        <p:cTn id="34" dur="100" accel="100000" fill="hold">
                                          <p:stCondLst>
                                            <p:cond delay="900"/>
                                          </p:stCondLst>
                                        </p:cTn>
                                        <p:tgtEl>
                                          <p:spTgt spid="24"/>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37" grpId="0" animBg="1"/>
      <p:bldP spid="71688" grpId="0" animBg="1"/>
      <p:bldP spid="71685" grpId="0" animBg="1"/>
      <p:bldP spid="21" grpId="0" animBg="1"/>
      <p:bldP spid="25" grpId="0" animBg="1"/>
    </p:bld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3" cstate="print"/>
          <a:srcRect l="7087"/>
          <a:stretch>
            <a:fillRect/>
          </a:stretch>
        </p:blipFill>
        <p:spPr bwMode="auto">
          <a:xfrm>
            <a:off x="2362200" y="1981200"/>
            <a:ext cx="6324600" cy="4254365"/>
          </a:xfrm>
          <a:prstGeom prst="rect">
            <a:avLst/>
          </a:prstGeom>
          <a:ln>
            <a:noFill/>
          </a:ln>
          <a:effectLst>
            <a:outerShdw blurRad="190500" algn="tl" rotWithShape="0">
              <a:srgbClr val="000000">
                <a:alpha val="70000"/>
              </a:srgbClr>
            </a:outerShdw>
          </a:effectLst>
        </p:spPr>
      </p:pic>
      <p:pic>
        <p:nvPicPr>
          <p:cNvPr id="19" name="sea lion" descr="117.JPG"/>
          <p:cNvPicPr>
            <a:picLocks noChangeAspect="1"/>
          </p:cNvPicPr>
          <p:nvPr/>
        </p:nvPicPr>
        <p:blipFill>
          <a:blip r:embed="rId4" cstate="print"/>
          <a:srcRect l="16667" t="37778" r="45833" b="40000"/>
          <a:stretch>
            <a:fillRect/>
          </a:stretch>
        </p:blipFill>
        <p:spPr>
          <a:xfrm>
            <a:off x="1524000" y="914400"/>
            <a:ext cx="1828800" cy="812800"/>
          </a:xfrm>
          <a:prstGeom prst="rect">
            <a:avLst/>
          </a:prstGeom>
        </p:spPr>
      </p:pic>
      <p:sp>
        <p:nvSpPr>
          <p:cNvPr id="18" name="title bar"/>
          <p:cNvSpPr/>
          <p:nvPr/>
        </p:nvSpPr>
        <p:spPr>
          <a:xfrm>
            <a:off x="0" y="0"/>
            <a:ext cx="9144000" cy="838200"/>
          </a:xfrm>
          <a:prstGeom prst="rect">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r>
              <a:rPr lang="en-US" sz="4400" dirty="0" smtClean="0">
                <a:latin typeface="Trebuchet MS" pitchFamily="34" charset="0"/>
              </a:rPr>
              <a:t>Test Your LOBO Abilities</a:t>
            </a:r>
            <a:endParaRPr lang="en-US" sz="4400" dirty="0">
              <a:latin typeface="Trebuchet MS" pitchFamily="34" charset="0"/>
            </a:endParaRPr>
          </a:p>
        </p:txBody>
      </p:sp>
      <p:sp>
        <p:nvSpPr>
          <p:cNvPr id="22" name="Action Button: Home 21">
            <a:hlinkClick r:id="" action="ppaction://hlinkshowjump?jump=firstslide" highlightClick="1"/>
          </p:cNvPr>
          <p:cNvSpPr/>
          <p:nvPr/>
        </p:nvSpPr>
        <p:spPr>
          <a:xfrm>
            <a:off x="8555677" y="6400800"/>
            <a:ext cx="574675" cy="457200"/>
          </a:xfrm>
          <a:prstGeom prst="actionButtonHome">
            <a:avLst/>
          </a:prstGeom>
          <a:gradFill flip="none" rotWithShape="1">
            <a:gsLst>
              <a:gs pos="0">
                <a:srgbClr val="FFEFD1"/>
              </a:gs>
              <a:gs pos="64999">
                <a:srgbClr val="F0EBD5"/>
              </a:gs>
              <a:gs pos="100000">
                <a:srgbClr val="D1C39F"/>
              </a:gs>
            </a:gsLst>
            <a:lin ang="5400000" scaled="1"/>
            <a:tileRect/>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23" name="Action Button: Beginning 22">
            <a:hlinkClick r:id="rId5" action="ppaction://hlinksldjump" highlightClick="1"/>
          </p:cNvPr>
          <p:cNvSpPr/>
          <p:nvPr/>
        </p:nvSpPr>
        <p:spPr>
          <a:xfrm>
            <a:off x="8088952" y="6400800"/>
            <a:ext cx="457200" cy="457200"/>
          </a:xfrm>
          <a:prstGeom prst="actionButtonBeginning">
            <a:avLst/>
          </a:prstGeom>
          <a:gradFill>
            <a:gsLst>
              <a:gs pos="0">
                <a:srgbClr val="FFEFD1"/>
              </a:gs>
              <a:gs pos="64999">
                <a:srgbClr val="F0EBD5"/>
              </a:gs>
              <a:gs pos="100000">
                <a:srgbClr val="D1C39F"/>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24" name="Action Button: Custom 23">
            <a:hlinkClick r:id="rId6" action="ppaction://hlinksldjump" highlightClick="1"/>
          </p:cNvPr>
          <p:cNvSpPr/>
          <p:nvPr/>
        </p:nvSpPr>
        <p:spPr>
          <a:xfrm>
            <a:off x="5638800" y="6309360"/>
            <a:ext cx="2377440" cy="548640"/>
          </a:xfrm>
          <a:prstGeom prst="actionButtonBlank">
            <a:avLst/>
          </a:prstGeom>
          <a:solidFill>
            <a:srgbClr val="C00000"/>
          </a:solidFill>
          <a:ln>
            <a:no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600" dirty="0" smtClean="0">
                <a:latin typeface="Trebuchet MS" pitchFamily="34" charset="0"/>
              </a:rPr>
              <a:t>Touch here to continue</a:t>
            </a:r>
            <a:endParaRPr lang="en-US" sz="1600" dirty="0">
              <a:latin typeface="Trebuchet MS" pitchFamily="34" charset="0"/>
            </a:endParaRPr>
          </a:p>
        </p:txBody>
      </p:sp>
      <p:sp>
        <p:nvSpPr>
          <p:cNvPr id="37" name="Rectangle 36"/>
          <p:cNvSpPr/>
          <p:nvPr/>
        </p:nvSpPr>
        <p:spPr>
          <a:xfrm>
            <a:off x="6705600" y="3276600"/>
            <a:ext cx="1295400" cy="2971800"/>
          </a:xfrm>
          <a:prstGeom prst="rect">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latin typeface="Trebuchet MS" pitchFamily="34" charset="0"/>
            </a:endParaRPr>
          </a:p>
        </p:txBody>
      </p:sp>
      <p:sp>
        <p:nvSpPr>
          <p:cNvPr id="72712" name="TextBox 34"/>
          <p:cNvSpPr txBox="1">
            <a:spLocks noChangeArrowheads="1"/>
          </p:cNvSpPr>
          <p:nvPr/>
        </p:nvSpPr>
        <p:spPr bwMode="auto">
          <a:xfrm>
            <a:off x="1752600" y="5449014"/>
            <a:ext cx="5334000" cy="646986"/>
          </a:xfrm>
          <a:prstGeom prst="roundRect">
            <a:avLst/>
          </a:prstGeom>
          <a:solidFill>
            <a:srgbClr val="70AC2E"/>
          </a:solidFill>
          <a:ln w="9525">
            <a:noFill/>
            <a:miter lim="800000"/>
            <a:headEnd/>
            <a:tailEnd/>
          </a:ln>
        </p:spPr>
        <p:txBody>
          <a:bodyPr wrap="square">
            <a:spAutoFit/>
          </a:bodyPr>
          <a:lstStyle/>
          <a:p>
            <a:r>
              <a:rPr lang="en-US" sz="1600" dirty="0" smtClean="0">
                <a:solidFill>
                  <a:schemeClr val="bg1"/>
                </a:solidFill>
                <a:latin typeface="Trebuchet MS" pitchFamily="34" charset="0"/>
              </a:rPr>
              <a:t>Select “Specify Start and End”, and using the pull-down menus, input the date range you want to look at.</a:t>
            </a:r>
            <a:endParaRPr lang="en-US" sz="1600" dirty="0">
              <a:solidFill>
                <a:schemeClr val="bg1"/>
              </a:solidFill>
              <a:latin typeface="Trebuchet MS" pitchFamily="34" charset="0"/>
            </a:endParaRPr>
          </a:p>
        </p:txBody>
      </p:sp>
      <p:sp>
        <p:nvSpPr>
          <p:cNvPr id="72709" name="TextBox 34"/>
          <p:cNvSpPr txBox="1">
            <a:spLocks noChangeArrowheads="1"/>
          </p:cNvSpPr>
          <p:nvPr/>
        </p:nvSpPr>
        <p:spPr bwMode="auto">
          <a:xfrm>
            <a:off x="3581400" y="914400"/>
            <a:ext cx="5410200" cy="919401"/>
          </a:xfrm>
          <a:prstGeom prst="wedgeRoundRectCallout">
            <a:avLst>
              <a:gd name="adj1" fmla="val -55476"/>
              <a:gd name="adj2" fmla="val -14592"/>
              <a:gd name="adj3" fmla="val 16667"/>
            </a:avLst>
          </a:prstGeom>
          <a:solidFill>
            <a:schemeClr val="accent5">
              <a:lumMod val="75000"/>
            </a:schemeClr>
          </a:solidFill>
          <a:ln w="9525">
            <a:noFill/>
            <a:miter lim="800000"/>
            <a:headEnd/>
            <a:tailEnd/>
          </a:ln>
        </p:spPr>
        <p:txBody>
          <a:bodyPr wrap="square">
            <a:spAutoFit/>
          </a:bodyPr>
          <a:lstStyle/>
          <a:p>
            <a:r>
              <a:rPr lang="en-US" sz="1600" dirty="0">
                <a:solidFill>
                  <a:schemeClr val="bg1"/>
                </a:solidFill>
                <a:latin typeface="Trebuchet MS" pitchFamily="34" charset="0"/>
              </a:rPr>
              <a:t>Step 3: Choose the date range that you want to graph</a:t>
            </a:r>
            <a:r>
              <a:rPr lang="en-US" sz="1600" dirty="0" smtClean="0">
                <a:solidFill>
                  <a:schemeClr val="bg1"/>
                </a:solidFill>
                <a:latin typeface="Trebuchet MS" pitchFamily="34" charset="0"/>
              </a:rPr>
              <a:t>. We want the month of DECEMBER 2008, so we will have to specify Start and End dates.</a:t>
            </a:r>
            <a:endParaRPr lang="en-US" sz="1600" dirty="0">
              <a:solidFill>
                <a:schemeClr val="bg1"/>
              </a:solidFill>
              <a:latin typeface="Trebuchet MS" pitchFamily="34" charset="0"/>
            </a:endParaRPr>
          </a:p>
        </p:txBody>
      </p:sp>
      <p:sp>
        <p:nvSpPr>
          <p:cNvPr id="31" name="Flowchart: Delay 30"/>
          <p:cNvSpPr/>
          <p:nvPr/>
        </p:nvSpPr>
        <p:spPr>
          <a:xfrm>
            <a:off x="0" y="0"/>
            <a:ext cx="1752600" cy="6858000"/>
          </a:xfrm>
          <a:prstGeom prst="flowChartDelay">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32" name="TextBox 31">
            <a:hlinkClick r:id="rId7" action="ppaction://hlinksldjump"/>
          </p:cNvPr>
          <p:cNvSpPr txBox="1"/>
          <p:nvPr/>
        </p:nvSpPr>
        <p:spPr>
          <a:xfrm>
            <a:off x="0" y="609600"/>
            <a:ext cx="1371600" cy="8382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Build </a:t>
            </a:r>
            <a:r>
              <a:rPr lang="en-US" sz="1600" dirty="0" smtClean="0">
                <a:solidFill>
                  <a:schemeClr val="accent1">
                    <a:lumMod val="75000"/>
                  </a:schemeClr>
                </a:solidFill>
                <a:latin typeface="Trebuchet MS" pitchFamily="34" charset="0"/>
                <a:cs typeface="+mn-cs"/>
              </a:rPr>
              <a:t>A </a:t>
            </a:r>
            <a:r>
              <a:rPr lang="en-US" sz="1600" dirty="0">
                <a:solidFill>
                  <a:schemeClr val="accent1">
                    <a:lumMod val="75000"/>
                  </a:schemeClr>
                </a:solidFill>
                <a:latin typeface="Trebuchet MS" pitchFamily="34" charset="0"/>
                <a:cs typeface="+mn-cs"/>
              </a:rPr>
              <a:t>G</a:t>
            </a:r>
            <a:r>
              <a:rPr lang="en-US" sz="1600" dirty="0" smtClean="0">
                <a:solidFill>
                  <a:schemeClr val="accent1">
                    <a:lumMod val="75000"/>
                  </a:schemeClr>
                </a:solidFill>
                <a:latin typeface="Trebuchet MS" pitchFamily="34" charset="0"/>
                <a:cs typeface="+mn-cs"/>
              </a:rPr>
              <a:t>raph </a:t>
            </a:r>
            <a:endParaRPr lang="en-US" sz="1600" dirty="0">
              <a:solidFill>
                <a:schemeClr val="accent1">
                  <a:lumMod val="75000"/>
                </a:schemeClr>
              </a:solidFill>
              <a:latin typeface="Trebuchet MS" pitchFamily="34" charset="0"/>
              <a:cs typeface="+mn-cs"/>
            </a:endParaRP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1)</a:t>
            </a:r>
            <a:endParaRPr lang="en-US" sz="1600" dirty="0">
              <a:solidFill>
                <a:schemeClr val="accent1">
                  <a:lumMod val="75000"/>
                </a:schemeClr>
              </a:solidFill>
              <a:latin typeface="Trebuchet MS" pitchFamily="34" charset="0"/>
              <a:cs typeface="+mn-cs"/>
            </a:endParaRPr>
          </a:p>
        </p:txBody>
      </p:sp>
      <p:sp>
        <p:nvSpPr>
          <p:cNvPr id="33" name="TextBox 32">
            <a:hlinkClick r:id="rId8" action="ppaction://hlinksldjump"/>
          </p:cNvPr>
          <p:cNvSpPr txBox="1"/>
          <p:nvPr/>
        </p:nvSpPr>
        <p:spPr>
          <a:xfrm>
            <a:off x="0" y="2743200"/>
            <a:ext cx="1554480" cy="10668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Read LOBO Graphs </a:t>
            </a:r>
            <a:r>
              <a:rPr lang="en-US" sz="1600" dirty="0" smtClean="0">
                <a:solidFill>
                  <a:schemeClr val="accent1">
                    <a:lumMod val="75000"/>
                  </a:schemeClr>
                </a:solidFill>
                <a:latin typeface="Trebuchet MS" pitchFamily="34" charset="0"/>
                <a:cs typeface="+mn-cs"/>
              </a:rPr>
              <a:t>   (Level 3)</a:t>
            </a:r>
            <a:endParaRPr lang="en-US" sz="1600" dirty="0">
              <a:solidFill>
                <a:schemeClr val="accent1">
                  <a:lumMod val="75000"/>
                </a:schemeClr>
              </a:solidFill>
              <a:latin typeface="Trebuchet MS" pitchFamily="34" charset="0"/>
              <a:cs typeface="+mn-cs"/>
            </a:endParaRPr>
          </a:p>
        </p:txBody>
      </p:sp>
      <p:sp>
        <p:nvSpPr>
          <p:cNvPr id="34" name="TextBox 33">
            <a:hlinkClick r:id="rId9" action="ppaction://hlinksldjump"/>
          </p:cNvPr>
          <p:cNvSpPr txBox="1"/>
          <p:nvPr/>
        </p:nvSpPr>
        <p:spPr>
          <a:xfrm>
            <a:off x="0" y="3953470"/>
            <a:ext cx="1447800" cy="99953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LOBO Data Match-up</a:t>
            </a:r>
            <a:endParaRPr lang="en-US" sz="1600" dirty="0">
              <a:solidFill>
                <a:schemeClr val="accent1">
                  <a:lumMod val="75000"/>
                </a:schemeClr>
              </a:solidFill>
              <a:latin typeface="Trebuchet MS" pitchFamily="34" charset="0"/>
              <a:cs typeface="+mn-cs"/>
            </a:endParaRP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4)</a:t>
            </a:r>
            <a:endParaRPr lang="en-US" sz="1600" dirty="0">
              <a:solidFill>
                <a:schemeClr val="accent1">
                  <a:lumMod val="75000"/>
                </a:schemeClr>
              </a:solidFill>
              <a:latin typeface="Trebuchet MS" pitchFamily="34" charset="0"/>
              <a:cs typeface="+mn-cs"/>
            </a:endParaRPr>
          </a:p>
        </p:txBody>
      </p:sp>
      <p:sp>
        <p:nvSpPr>
          <p:cNvPr id="35" name="TextBox 34">
            <a:hlinkClick r:id="rId10" action="ppaction://hlinksldjump"/>
          </p:cNvPr>
          <p:cNvSpPr txBox="1"/>
          <p:nvPr/>
        </p:nvSpPr>
        <p:spPr>
          <a:xfrm>
            <a:off x="0" y="5105400"/>
            <a:ext cx="1371600" cy="1143000"/>
          </a:xfrm>
          <a:prstGeom prst="roundRect">
            <a:avLst/>
          </a:prstGeom>
          <a:solidFill>
            <a:schemeClr val="accent5">
              <a:lumMod val="40000"/>
              <a:lumOff val="60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Test Your LOBO Abilities</a:t>
            </a: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5)</a:t>
            </a:r>
            <a:endParaRPr lang="en-US" sz="1600" dirty="0">
              <a:solidFill>
                <a:schemeClr val="accent1">
                  <a:lumMod val="75000"/>
                </a:schemeClr>
              </a:solidFill>
              <a:latin typeface="Trebuchet MS" pitchFamily="34" charset="0"/>
              <a:cs typeface="+mn-cs"/>
            </a:endParaRPr>
          </a:p>
        </p:txBody>
      </p:sp>
      <p:sp>
        <p:nvSpPr>
          <p:cNvPr id="36" name="TextBox 35">
            <a:hlinkClick r:id="rId11" action="ppaction://hlinksldjump"/>
          </p:cNvPr>
          <p:cNvSpPr txBox="1"/>
          <p:nvPr/>
        </p:nvSpPr>
        <p:spPr>
          <a:xfrm>
            <a:off x="0" y="1600200"/>
            <a:ext cx="1447800" cy="9906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Interpret Graphs</a:t>
            </a: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2)</a:t>
            </a:r>
            <a:endParaRPr lang="en-US" sz="1600" dirty="0">
              <a:solidFill>
                <a:schemeClr val="accent1">
                  <a:lumMod val="75000"/>
                </a:schemeClr>
              </a:solidFill>
              <a:latin typeface="Trebuchet MS" pitchFamily="34" charset="0"/>
              <a:cs typeface="+mn-cs"/>
            </a:endParaRPr>
          </a:p>
        </p:txBody>
      </p:sp>
      <p:sp>
        <p:nvSpPr>
          <p:cNvPr id="38" name="TextBox 37">
            <a:hlinkClick r:id="rId12" action="ppaction://hlinksldjump"/>
          </p:cNvPr>
          <p:cNvSpPr txBox="1"/>
          <p:nvPr/>
        </p:nvSpPr>
        <p:spPr>
          <a:xfrm>
            <a:off x="0" y="6324600"/>
            <a:ext cx="914400" cy="5334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More info</a:t>
            </a:r>
            <a:endParaRPr lang="en-US" sz="1600" dirty="0">
              <a:solidFill>
                <a:schemeClr val="accent1">
                  <a:lumMod val="75000"/>
                </a:schemeClr>
              </a:solidFill>
              <a:latin typeface="Trebuchet MS" pitchFamily="34" charset="0"/>
              <a:cs typeface="+mn-cs"/>
            </a:endParaRPr>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4" presetClass="entr" presetSubtype="0" fill="hold" grpId="0" nodeType="withEffect">
                                  <p:stCondLst>
                                    <p:cond delay="0"/>
                                  </p:stCondLst>
                                  <p:childTnLst>
                                    <p:set>
                                      <p:cBhvr>
                                        <p:cTn id="6" dur="1" fill="hold">
                                          <p:stCondLst>
                                            <p:cond delay="0"/>
                                          </p:stCondLst>
                                        </p:cTn>
                                        <p:tgtEl>
                                          <p:spTgt spid="72709"/>
                                        </p:tgtEl>
                                        <p:attrNameLst>
                                          <p:attrName>style.visibility</p:attrName>
                                        </p:attrNameLst>
                                      </p:cBhvr>
                                      <p:to>
                                        <p:strVal val="visible"/>
                                      </p:to>
                                    </p:set>
                                    <p:anim from="(-#ppt_w/2)" to="(#ppt_x)" calcmode="lin" valueType="num">
                                      <p:cBhvr>
                                        <p:cTn id="7" dur="600" fill="hold">
                                          <p:stCondLst>
                                            <p:cond delay="0"/>
                                          </p:stCondLst>
                                        </p:cTn>
                                        <p:tgtEl>
                                          <p:spTgt spid="72709"/>
                                        </p:tgtEl>
                                        <p:attrNameLst>
                                          <p:attrName>ppt_x</p:attrName>
                                        </p:attrNameLst>
                                      </p:cBhvr>
                                    </p:anim>
                                    <p:anim from="0" to="-1.0" calcmode="lin" valueType="num">
                                      <p:cBhvr>
                                        <p:cTn id="8" dur="200" decel="50000" autoRev="1" fill="hold">
                                          <p:stCondLst>
                                            <p:cond delay="600"/>
                                          </p:stCondLst>
                                        </p:cTn>
                                        <p:tgtEl>
                                          <p:spTgt spid="72709"/>
                                        </p:tgtEl>
                                        <p:attrNameLst>
                                          <p:attrName>xshear</p:attrName>
                                        </p:attrNameLst>
                                      </p:cBhvr>
                                    </p:anim>
                                    <p:animScale>
                                      <p:cBhvr>
                                        <p:cTn id="9" dur="200" decel="100000" autoRev="1" fill="hold">
                                          <p:stCondLst>
                                            <p:cond delay="600"/>
                                          </p:stCondLst>
                                        </p:cTn>
                                        <p:tgtEl>
                                          <p:spTgt spid="72709"/>
                                        </p:tgtEl>
                                      </p:cBhvr>
                                      <p:from x="100000" y="100000"/>
                                      <p:to x="80000" y="100000"/>
                                    </p:animScale>
                                    <p:anim by="(#ppt_h/3+#ppt_w*0.1)" calcmode="lin" valueType="num">
                                      <p:cBhvr additive="sum">
                                        <p:cTn id="10" dur="200" decel="100000" autoRev="1" fill="hold">
                                          <p:stCondLst>
                                            <p:cond delay="600"/>
                                          </p:stCondLst>
                                        </p:cTn>
                                        <p:tgtEl>
                                          <p:spTgt spid="72709"/>
                                        </p:tgtEl>
                                        <p:attrNameLst>
                                          <p:attrName>ppt_x</p:attrName>
                                        </p:attrNameLst>
                                      </p:cBhvr>
                                    </p:anim>
                                  </p:childTnLst>
                                </p:cTn>
                              </p:par>
                              <p:par>
                                <p:cTn id="11" presetID="34" presetClass="entr" presetSubtype="0" fill="hold" nodeType="withEffect">
                                  <p:stCondLst>
                                    <p:cond delay="0"/>
                                  </p:stCondLst>
                                  <p:childTnLst>
                                    <p:set>
                                      <p:cBhvr>
                                        <p:cTn id="12" dur="1" fill="hold">
                                          <p:stCondLst>
                                            <p:cond delay="0"/>
                                          </p:stCondLst>
                                        </p:cTn>
                                        <p:tgtEl>
                                          <p:spTgt spid="19"/>
                                        </p:tgtEl>
                                        <p:attrNameLst>
                                          <p:attrName>style.visibility</p:attrName>
                                        </p:attrNameLst>
                                      </p:cBhvr>
                                      <p:to>
                                        <p:strVal val="visible"/>
                                      </p:to>
                                    </p:set>
                                    <p:anim from="(-#ppt_w/2)" to="(#ppt_x)" calcmode="lin" valueType="num">
                                      <p:cBhvr>
                                        <p:cTn id="13" dur="600" fill="hold">
                                          <p:stCondLst>
                                            <p:cond delay="0"/>
                                          </p:stCondLst>
                                        </p:cTn>
                                        <p:tgtEl>
                                          <p:spTgt spid="19"/>
                                        </p:tgtEl>
                                        <p:attrNameLst>
                                          <p:attrName>ppt_x</p:attrName>
                                        </p:attrNameLst>
                                      </p:cBhvr>
                                    </p:anim>
                                    <p:anim from="0" to="-1.0" calcmode="lin" valueType="num">
                                      <p:cBhvr>
                                        <p:cTn id="14" dur="200" decel="50000" autoRev="1" fill="hold">
                                          <p:stCondLst>
                                            <p:cond delay="600"/>
                                          </p:stCondLst>
                                        </p:cTn>
                                        <p:tgtEl>
                                          <p:spTgt spid="19"/>
                                        </p:tgtEl>
                                        <p:attrNameLst>
                                          <p:attrName>xshear</p:attrName>
                                        </p:attrNameLst>
                                      </p:cBhvr>
                                    </p:anim>
                                    <p:animScale>
                                      <p:cBhvr>
                                        <p:cTn id="15" dur="200" decel="100000" autoRev="1" fill="hold">
                                          <p:stCondLst>
                                            <p:cond delay="600"/>
                                          </p:stCondLst>
                                        </p:cTn>
                                        <p:tgtEl>
                                          <p:spTgt spid="19"/>
                                        </p:tgtEl>
                                      </p:cBhvr>
                                      <p:from x="100000" y="100000"/>
                                      <p:to x="80000" y="100000"/>
                                    </p:animScale>
                                    <p:anim by="(#ppt_h/3+#ppt_w*0.1)" calcmode="lin" valueType="num">
                                      <p:cBhvr additive="sum">
                                        <p:cTn id="16" dur="200" decel="100000" autoRev="1" fill="hold">
                                          <p:stCondLst>
                                            <p:cond delay="600"/>
                                          </p:stCondLst>
                                        </p:cTn>
                                        <p:tgtEl>
                                          <p:spTgt spid="19"/>
                                        </p:tgtEl>
                                        <p:attrNameLst>
                                          <p:attrName>ppt_x</p:attrName>
                                        </p:attrNameLst>
                                      </p:cBhvr>
                                    </p:anim>
                                  </p:childTnLst>
                                </p:cTn>
                              </p:par>
                              <p:par>
                                <p:cTn id="17" presetID="9" presetClass="entr" presetSubtype="0" fill="hold" grpId="0" nodeType="withEffect">
                                  <p:stCondLst>
                                    <p:cond delay="2500"/>
                                  </p:stCondLst>
                                  <p:childTnLst>
                                    <p:set>
                                      <p:cBhvr>
                                        <p:cTn id="18" dur="1" fill="hold">
                                          <p:stCondLst>
                                            <p:cond delay="0"/>
                                          </p:stCondLst>
                                        </p:cTn>
                                        <p:tgtEl>
                                          <p:spTgt spid="37"/>
                                        </p:tgtEl>
                                        <p:attrNameLst>
                                          <p:attrName>style.visibility</p:attrName>
                                        </p:attrNameLst>
                                      </p:cBhvr>
                                      <p:to>
                                        <p:strVal val="visible"/>
                                      </p:to>
                                    </p:set>
                                    <p:animEffect transition="in" filter="dissolve">
                                      <p:cBhvr>
                                        <p:cTn id="19" dur="500"/>
                                        <p:tgtEl>
                                          <p:spTgt spid="37"/>
                                        </p:tgtEl>
                                      </p:cBhvr>
                                    </p:animEffect>
                                  </p:childTnLst>
                                </p:cTn>
                              </p:par>
                              <p:par>
                                <p:cTn id="20" presetID="9" presetClass="entr" presetSubtype="0" fill="hold" grpId="0" nodeType="withEffect">
                                  <p:stCondLst>
                                    <p:cond delay="4500"/>
                                  </p:stCondLst>
                                  <p:childTnLst>
                                    <p:set>
                                      <p:cBhvr>
                                        <p:cTn id="21" dur="1" fill="hold">
                                          <p:stCondLst>
                                            <p:cond delay="0"/>
                                          </p:stCondLst>
                                        </p:cTn>
                                        <p:tgtEl>
                                          <p:spTgt spid="72712"/>
                                        </p:tgtEl>
                                        <p:attrNameLst>
                                          <p:attrName>style.visibility</p:attrName>
                                        </p:attrNameLst>
                                      </p:cBhvr>
                                      <p:to>
                                        <p:strVal val="visible"/>
                                      </p:to>
                                    </p:set>
                                    <p:animEffect transition="in" filter="dissolve">
                                      <p:cBhvr>
                                        <p:cTn id="22" dur="500"/>
                                        <p:tgtEl>
                                          <p:spTgt spid="72712"/>
                                        </p:tgtEl>
                                      </p:cBhvr>
                                    </p:animEffect>
                                  </p:childTnLst>
                                </p:cTn>
                              </p:par>
                              <p:par>
                                <p:cTn id="23" presetID="37" presetClass="entr" presetSubtype="0" fill="hold" grpId="0" nodeType="withEffect">
                                  <p:stCondLst>
                                    <p:cond delay="5600"/>
                                  </p:stCondLst>
                                  <p:childTnLst>
                                    <p:set>
                                      <p:cBhvr>
                                        <p:cTn id="24" dur="1" fill="hold">
                                          <p:stCondLst>
                                            <p:cond delay="0"/>
                                          </p:stCondLst>
                                        </p:cTn>
                                        <p:tgtEl>
                                          <p:spTgt spid="24"/>
                                        </p:tgtEl>
                                        <p:attrNameLst>
                                          <p:attrName>style.visibility</p:attrName>
                                        </p:attrNameLst>
                                      </p:cBhvr>
                                      <p:to>
                                        <p:strVal val="visible"/>
                                      </p:to>
                                    </p:set>
                                    <p:animEffect transition="in" filter="fade">
                                      <p:cBhvr>
                                        <p:cTn id="25" dur="1000"/>
                                        <p:tgtEl>
                                          <p:spTgt spid="24"/>
                                        </p:tgtEl>
                                      </p:cBhvr>
                                    </p:animEffect>
                                    <p:anim calcmode="lin" valueType="num">
                                      <p:cBhvr>
                                        <p:cTn id="26" dur="1000" fill="hold"/>
                                        <p:tgtEl>
                                          <p:spTgt spid="24"/>
                                        </p:tgtEl>
                                        <p:attrNameLst>
                                          <p:attrName>ppt_x</p:attrName>
                                        </p:attrNameLst>
                                      </p:cBhvr>
                                      <p:tavLst>
                                        <p:tav tm="0">
                                          <p:val>
                                            <p:strVal val="#ppt_x"/>
                                          </p:val>
                                        </p:tav>
                                        <p:tav tm="100000">
                                          <p:val>
                                            <p:strVal val="#ppt_x"/>
                                          </p:val>
                                        </p:tav>
                                      </p:tavLst>
                                    </p:anim>
                                    <p:anim calcmode="lin" valueType="num">
                                      <p:cBhvr>
                                        <p:cTn id="27" dur="900" decel="100000" fill="hold"/>
                                        <p:tgtEl>
                                          <p:spTgt spid="24"/>
                                        </p:tgtEl>
                                        <p:attrNameLst>
                                          <p:attrName>ppt_y</p:attrName>
                                        </p:attrNameLst>
                                      </p:cBhvr>
                                      <p:tavLst>
                                        <p:tav tm="0">
                                          <p:val>
                                            <p:strVal val="#ppt_y+1"/>
                                          </p:val>
                                        </p:tav>
                                        <p:tav tm="100000">
                                          <p:val>
                                            <p:strVal val="#ppt_y-.03"/>
                                          </p:val>
                                        </p:tav>
                                      </p:tavLst>
                                    </p:anim>
                                    <p:anim calcmode="lin" valueType="num">
                                      <p:cBhvr>
                                        <p:cTn id="28" dur="100" accel="100000" fill="hold">
                                          <p:stCondLst>
                                            <p:cond delay="900"/>
                                          </p:stCondLst>
                                        </p:cTn>
                                        <p:tgtEl>
                                          <p:spTgt spid="24"/>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37" grpId="0" animBg="1"/>
      <p:bldP spid="72712" grpId="0" animBg="1"/>
      <p:bldP spid="72709" grpId="0" animBg="1"/>
    </p:bld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sea lion" descr="117.JPG"/>
          <p:cNvPicPr>
            <a:picLocks noChangeAspect="1"/>
          </p:cNvPicPr>
          <p:nvPr/>
        </p:nvPicPr>
        <p:blipFill>
          <a:blip r:embed="rId3" cstate="print"/>
          <a:srcRect l="16667" t="37778" r="45833" b="40000"/>
          <a:stretch>
            <a:fillRect/>
          </a:stretch>
        </p:blipFill>
        <p:spPr>
          <a:xfrm>
            <a:off x="1524000" y="914400"/>
            <a:ext cx="1828800" cy="812800"/>
          </a:xfrm>
          <a:prstGeom prst="rect">
            <a:avLst/>
          </a:prstGeom>
        </p:spPr>
      </p:pic>
      <p:pic>
        <p:nvPicPr>
          <p:cNvPr id="4098" name="Picture 2"/>
          <p:cNvPicPr>
            <a:picLocks noChangeAspect="1" noChangeArrowheads="1"/>
          </p:cNvPicPr>
          <p:nvPr/>
        </p:nvPicPr>
        <p:blipFill>
          <a:blip r:embed="rId4" cstate="print"/>
          <a:srcRect l="7292"/>
          <a:stretch>
            <a:fillRect/>
          </a:stretch>
        </p:blipFill>
        <p:spPr bwMode="auto">
          <a:xfrm>
            <a:off x="1905000" y="1752600"/>
            <a:ext cx="6781800" cy="4572000"/>
          </a:xfrm>
          <a:prstGeom prst="rect">
            <a:avLst/>
          </a:prstGeom>
          <a:ln>
            <a:noFill/>
          </a:ln>
          <a:effectLst>
            <a:outerShdw blurRad="190500" algn="tl" rotWithShape="0">
              <a:srgbClr val="000000">
                <a:alpha val="70000"/>
              </a:srgbClr>
            </a:outerShdw>
          </a:effectLst>
        </p:spPr>
      </p:pic>
      <p:sp>
        <p:nvSpPr>
          <p:cNvPr id="18" name="title bar"/>
          <p:cNvSpPr/>
          <p:nvPr/>
        </p:nvSpPr>
        <p:spPr>
          <a:xfrm>
            <a:off x="0" y="0"/>
            <a:ext cx="9144000" cy="838200"/>
          </a:xfrm>
          <a:prstGeom prst="rect">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r>
              <a:rPr lang="en-US" sz="4400" dirty="0" smtClean="0">
                <a:latin typeface="Trebuchet MS" pitchFamily="34" charset="0"/>
              </a:rPr>
              <a:t>Test Your LOBO Abilities</a:t>
            </a:r>
            <a:endParaRPr lang="en-US" sz="4400" dirty="0">
              <a:latin typeface="Trebuchet MS" pitchFamily="34" charset="0"/>
            </a:endParaRPr>
          </a:p>
        </p:txBody>
      </p:sp>
      <p:sp>
        <p:nvSpPr>
          <p:cNvPr id="22" name="Action Button: Home 21">
            <a:hlinkClick r:id="" action="ppaction://hlinkshowjump?jump=firstslide" highlightClick="1"/>
          </p:cNvPr>
          <p:cNvSpPr/>
          <p:nvPr/>
        </p:nvSpPr>
        <p:spPr>
          <a:xfrm>
            <a:off x="8553405" y="6387152"/>
            <a:ext cx="574675" cy="457200"/>
          </a:xfrm>
          <a:prstGeom prst="actionButtonHome">
            <a:avLst/>
          </a:prstGeom>
          <a:gradFill flip="none" rotWithShape="1">
            <a:gsLst>
              <a:gs pos="0">
                <a:srgbClr val="FFEFD1"/>
              </a:gs>
              <a:gs pos="64999">
                <a:srgbClr val="F0EBD5"/>
              </a:gs>
              <a:gs pos="100000">
                <a:srgbClr val="D1C39F"/>
              </a:gs>
            </a:gsLst>
            <a:lin ang="5400000" scaled="1"/>
            <a:tileRect/>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23" name="Action Button: Beginning 22">
            <a:hlinkClick r:id="rId5" action="ppaction://hlinksldjump" highlightClick="1"/>
          </p:cNvPr>
          <p:cNvSpPr/>
          <p:nvPr/>
        </p:nvSpPr>
        <p:spPr>
          <a:xfrm>
            <a:off x="8086680" y="6387152"/>
            <a:ext cx="457200" cy="457200"/>
          </a:xfrm>
          <a:prstGeom prst="actionButtonBeginning">
            <a:avLst/>
          </a:prstGeom>
          <a:gradFill>
            <a:gsLst>
              <a:gs pos="0">
                <a:srgbClr val="FFEFD1"/>
              </a:gs>
              <a:gs pos="64999">
                <a:srgbClr val="F0EBD5"/>
              </a:gs>
              <a:gs pos="100000">
                <a:srgbClr val="D1C39F"/>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24" name="Action Button: Custom 23">
            <a:hlinkClick r:id="rId6" action="ppaction://hlinksldjump" highlightClick="1"/>
          </p:cNvPr>
          <p:cNvSpPr/>
          <p:nvPr/>
        </p:nvSpPr>
        <p:spPr>
          <a:xfrm>
            <a:off x="5638800" y="6309360"/>
            <a:ext cx="2377440" cy="548640"/>
          </a:xfrm>
          <a:prstGeom prst="actionButtonBlank">
            <a:avLst/>
          </a:prstGeom>
          <a:solidFill>
            <a:srgbClr val="C00000"/>
          </a:solidFill>
          <a:ln>
            <a:no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600" dirty="0" smtClean="0">
                <a:latin typeface="Trebuchet MS" pitchFamily="34" charset="0"/>
              </a:rPr>
              <a:t>Touch here to continue</a:t>
            </a:r>
            <a:endParaRPr lang="en-US" sz="1600" dirty="0">
              <a:latin typeface="Trebuchet MS" pitchFamily="34" charset="0"/>
            </a:endParaRPr>
          </a:p>
        </p:txBody>
      </p:sp>
      <p:sp>
        <p:nvSpPr>
          <p:cNvPr id="73733" name="TextBox 34"/>
          <p:cNvSpPr txBox="1">
            <a:spLocks noChangeArrowheads="1"/>
          </p:cNvSpPr>
          <p:nvPr/>
        </p:nvSpPr>
        <p:spPr bwMode="auto">
          <a:xfrm>
            <a:off x="3581400" y="941696"/>
            <a:ext cx="5410200" cy="646986"/>
          </a:xfrm>
          <a:prstGeom prst="wedgeRoundRectCallout">
            <a:avLst>
              <a:gd name="adj1" fmla="val -58023"/>
              <a:gd name="adj2" fmla="val 14416"/>
              <a:gd name="adj3" fmla="val 16667"/>
            </a:avLst>
          </a:prstGeom>
          <a:solidFill>
            <a:schemeClr val="accent5">
              <a:lumMod val="75000"/>
            </a:schemeClr>
          </a:solidFill>
          <a:ln w="9525">
            <a:noFill/>
            <a:miter lim="800000"/>
            <a:headEnd/>
            <a:tailEnd/>
          </a:ln>
        </p:spPr>
        <p:txBody>
          <a:bodyPr wrap="square">
            <a:spAutoFit/>
          </a:bodyPr>
          <a:lstStyle/>
          <a:p>
            <a:r>
              <a:rPr lang="en-US" sz="1600" dirty="0">
                <a:solidFill>
                  <a:schemeClr val="bg1"/>
                </a:solidFill>
                <a:latin typeface="Trebuchet MS" pitchFamily="34" charset="0"/>
              </a:rPr>
              <a:t>Step 4</a:t>
            </a:r>
            <a:r>
              <a:rPr lang="en-US" sz="1600" dirty="0" smtClean="0">
                <a:solidFill>
                  <a:schemeClr val="bg1"/>
                </a:solidFill>
                <a:latin typeface="Trebuchet MS" pitchFamily="34" charset="0"/>
              </a:rPr>
              <a:t>: Make sure you selected everything correctly then touch “Plot </a:t>
            </a:r>
            <a:r>
              <a:rPr lang="en-US" sz="1600" dirty="0">
                <a:solidFill>
                  <a:schemeClr val="bg1"/>
                </a:solidFill>
                <a:latin typeface="Trebuchet MS" pitchFamily="34" charset="0"/>
              </a:rPr>
              <a:t>the data</a:t>
            </a:r>
            <a:r>
              <a:rPr lang="en-US" sz="1600" dirty="0" smtClean="0">
                <a:solidFill>
                  <a:schemeClr val="bg1"/>
                </a:solidFill>
                <a:latin typeface="Trebuchet MS" pitchFamily="34" charset="0"/>
              </a:rPr>
              <a:t>” to </a:t>
            </a:r>
            <a:r>
              <a:rPr lang="en-US" sz="1600" dirty="0">
                <a:solidFill>
                  <a:schemeClr val="bg1"/>
                </a:solidFill>
                <a:latin typeface="Trebuchet MS" pitchFamily="34" charset="0"/>
              </a:rPr>
              <a:t>make your graph!</a:t>
            </a:r>
          </a:p>
        </p:txBody>
      </p:sp>
      <p:sp>
        <p:nvSpPr>
          <p:cNvPr id="37" name="Rectangle 36"/>
          <p:cNvSpPr/>
          <p:nvPr/>
        </p:nvSpPr>
        <p:spPr>
          <a:xfrm>
            <a:off x="6588456" y="4468504"/>
            <a:ext cx="685800" cy="228600"/>
          </a:xfrm>
          <a:prstGeom prst="rect">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latin typeface="Trebuchet MS" pitchFamily="34" charset="0"/>
            </a:endParaRPr>
          </a:p>
        </p:txBody>
      </p:sp>
      <p:sp>
        <p:nvSpPr>
          <p:cNvPr id="73736" name="TextBox 34"/>
          <p:cNvSpPr txBox="1">
            <a:spLocks noChangeArrowheads="1"/>
          </p:cNvSpPr>
          <p:nvPr/>
        </p:nvSpPr>
        <p:spPr bwMode="auto">
          <a:xfrm>
            <a:off x="4191000" y="5486400"/>
            <a:ext cx="4267200" cy="374571"/>
          </a:xfrm>
          <a:prstGeom prst="roundRect">
            <a:avLst/>
          </a:prstGeom>
          <a:solidFill>
            <a:srgbClr val="70AC2E"/>
          </a:solidFill>
          <a:ln w="9525">
            <a:noFill/>
            <a:miter lim="800000"/>
            <a:headEnd/>
            <a:tailEnd/>
          </a:ln>
        </p:spPr>
        <p:txBody>
          <a:bodyPr wrap="square">
            <a:spAutoFit/>
          </a:bodyPr>
          <a:lstStyle/>
          <a:p>
            <a:r>
              <a:rPr lang="en-US" sz="1600" dirty="0">
                <a:solidFill>
                  <a:schemeClr val="bg1"/>
                </a:solidFill>
                <a:latin typeface="Trebuchet MS" pitchFamily="34" charset="0"/>
              </a:rPr>
              <a:t>The graph will show up in a new web page.</a:t>
            </a:r>
          </a:p>
        </p:txBody>
      </p:sp>
      <p:sp>
        <p:nvSpPr>
          <p:cNvPr id="31" name="Flowchart: Delay 30"/>
          <p:cNvSpPr/>
          <p:nvPr/>
        </p:nvSpPr>
        <p:spPr>
          <a:xfrm>
            <a:off x="0" y="0"/>
            <a:ext cx="1752600" cy="6858000"/>
          </a:xfrm>
          <a:prstGeom prst="flowChartDelay">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32" name="TextBox 31">
            <a:hlinkClick r:id="rId7" action="ppaction://hlinksldjump"/>
          </p:cNvPr>
          <p:cNvSpPr txBox="1"/>
          <p:nvPr/>
        </p:nvSpPr>
        <p:spPr>
          <a:xfrm>
            <a:off x="0" y="609600"/>
            <a:ext cx="1371600" cy="8382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Build </a:t>
            </a:r>
            <a:r>
              <a:rPr lang="en-US" sz="1600" dirty="0" smtClean="0">
                <a:solidFill>
                  <a:schemeClr val="accent1">
                    <a:lumMod val="75000"/>
                  </a:schemeClr>
                </a:solidFill>
                <a:latin typeface="Trebuchet MS" pitchFamily="34" charset="0"/>
                <a:cs typeface="+mn-cs"/>
              </a:rPr>
              <a:t>A </a:t>
            </a:r>
            <a:r>
              <a:rPr lang="en-US" sz="1600" dirty="0">
                <a:solidFill>
                  <a:schemeClr val="accent1">
                    <a:lumMod val="75000"/>
                  </a:schemeClr>
                </a:solidFill>
                <a:latin typeface="Trebuchet MS" pitchFamily="34" charset="0"/>
                <a:cs typeface="+mn-cs"/>
              </a:rPr>
              <a:t>G</a:t>
            </a:r>
            <a:r>
              <a:rPr lang="en-US" sz="1600" dirty="0" smtClean="0">
                <a:solidFill>
                  <a:schemeClr val="accent1">
                    <a:lumMod val="75000"/>
                  </a:schemeClr>
                </a:solidFill>
                <a:latin typeface="Trebuchet MS" pitchFamily="34" charset="0"/>
                <a:cs typeface="+mn-cs"/>
              </a:rPr>
              <a:t>raph </a:t>
            </a:r>
            <a:endParaRPr lang="en-US" sz="1600" dirty="0">
              <a:solidFill>
                <a:schemeClr val="accent1">
                  <a:lumMod val="75000"/>
                </a:schemeClr>
              </a:solidFill>
              <a:latin typeface="Trebuchet MS" pitchFamily="34" charset="0"/>
              <a:cs typeface="+mn-cs"/>
            </a:endParaRP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1)</a:t>
            </a:r>
            <a:endParaRPr lang="en-US" sz="1600" dirty="0">
              <a:solidFill>
                <a:schemeClr val="accent1">
                  <a:lumMod val="75000"/>
                </a:schemeClr>
              </a:solidFill>
              <a:latin typeface="Trebuchet MS" pitchFamily="34" charset="0"/>
              <a:cs typeface="+mn-cs"/>
            </a:endParaRPr>
          </a:p>
        </p:txBody>
      </p:sp>
      <p:sp>
        <p:nvSpPr>
          <p:cNvPr id="33" name="TextBox 32">
            <a:hlinkClick r:id="rId8" action="ppaction://hlinksldjump"/>
          </p:cNvPr>
          <p:cNvSpPr txBox="1"/>
          <p:nvPr/>
        </p:nvSpPr>
        <p:spPr>
          <a:xfrm>
            <a:off x="0" y="2743200"/>
            <a:ext cx="1554480" cy="10668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Read LOBO Graphs </a:t>
            </a:r>
            <a:r>
              <a:rPr lang="en-US" sz="1600" dirty="0" smtClean="0">
                <a:solidFill>
                  <a:schemeClr val="accent1">
                    <a:lumMod val="75000"/>
                  </a:schemeClr>
                </a:solidFill>
                <a:latin typeface="Trebuchet MS" pitchFamily="34" charset="0"/>
                <a:cs typeface="+mn-cs"/>
              </a:rPr>
              <a:t>   (Level 3)</a:t>
            </a:r>
            <a:endParaRPr lang="en-US" sz="1600" dirty="0">
              <a:solidFill>
                <a:schemeClr val="accent1">
                  <a:lumMod val="75000"/>
                </a:schemeClr>
              </a:solidFill>
              <a:latin typeface="Trebuchet MS" pitchFamily="34" charset="0"/>
              <a:cs typeface="+mn-cs"/>
            </a:endParaRPr>
          </a:p>
        </p:txBody>
      </p:sp>
      <p:sp>
        <p:nvSpPr>
          <p:cNvPr id="34" name="TextBox 33">
            <a:hlinkClick r:id="rId9" action="ppaction://hlinksldjump"/>
          </p:cNvPr>
          <p:cNvSpPr txBox="1"/>
          <p:nvPr/>
        </p:nvSpPr>
        <p:spPr>
          <a:xfrm>
            <a:off x="0" y="3953470"/>
            <a:ext cx="1447800" cy="99953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LOBO Data Match-up</a:t>
            </a:r>
            <a:endParaRPr lang="en-US" sz="1600" dirty="0">
              <a:solidFill>
                <a:schemeClr val="accent1">
                  <a:lumMod val="75000"/>
                </a:schemeClr>
              </a:solidFill>
              <a:latin typeface="Trebuchet MS" pitchFamily="34" charset="0"/>
              <a:cs typeface="+mn-cs"/>
            </a:endParaRP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4)</a:t>
            </a:r>
            <a:endParaRPr lang="en-US" sz="1600" dirty="0">
              <a:solidFill>
                <a:schemeClr val="accent1">
                  <a:lumMod val="75000"/>
                </a:schemeClr>
              </a:solidFill>
              <a:latin typeface="Trebuchet MS" pitchFamily="34" charset="0"/>
              <a:cs typeface="+mn-cs"/>
            </a:endParaRPr>
          </a:p>
        </p:txBody>
      </p:sp>
      <p:sp>
        <p:nvSpPr>
          <p:cNvPr id="35" name="TextBox 34">
            <a:hlinkClick r:id="rId10" action="ppaction://hlinksldjump"/>
          </p:cNvPr>
          <p:cNvSpPr txBox="1"/>
          <p:nvPr/>
        </p:nvSpPr>
        <p:spPr>
          <a:xfrm>
            <a:off x="0" y="5105400"/>
            <a:ext cx="1371600" cy="1143000"/>
          </a:xfrm>
          <a:prstGeom prst="roundRect">
            <a:avLst/>
          </a:prstGeom>
          <a:solidFill>
            <a:schemeClr val="accent5">
              <a:lumMod val="40000"/>
              <a:lumOff val="60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Test Your LOBO Abilities</a:t>
            </a: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5)</a:t>
            </a:r>
            <a:endParaRPr lang="en-US" sz="1600" dirty="0">
              <a:solidFill>
                <a:schemeClr val="accent1">
                  <a:lumMod val="75000"/>
                </a:schemeClr>
              </a:solidFill>
              <a:latin typeface="Trebuchet MS" pitchFamily="34" charset="0"/>
              <a:cs typeface="+mn-cs"/>
            </a:endParaRPr>
          </a:p>
        </p:txBody>
      </p:sp>
      <p:sp>
        <p:nvSpPr>
          <p:cNvPr id="36" name="TextBox 35">
            <a:hlinkClick r:id="rId11" action="ppaction://hlinksldjump"/>
          </p:cNvPr>
          <p:cNvSpPr txBox="1"/>
          <p:nvPr/>
        </p:nvSpPr>
        <p:spPr>
          <a:xfrm>
            <a:off x="0" y="1600200"/>
            <a:ext cx="1447800" cy="9906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Interpret Graphs</a:t>
            </a: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2)</a:t>
            </a:r>
            <a:endParaRPr lang="en-US" sz="1600" dirty="0">
              <a:solidFill>
                <a:schemeClr val="accent1">
                  <a:lumMod val="75000"/>
                </a:schemeClr>
              </a:solidFill>
              <a:latin typeface="Trebuchet MS" pitchFamily="34" charset="0"/>
              <a:cs typeface="+mn-cs"/>
            </a:endParaRPr>
          </a:p>
        </p:txBody>
      </p:sp>
      <p:sp>
        <p:nvSpPr>
          <p:cNvPr id="38" name="TextBox 37">
            <a:hlinkClick r:id="rId12" action="ppaction://hlinksldjump"/>
          </p:cNvPr>
          <p:cNvSpPr txBox="1"/>
          <p:nvPr/>
        </p:nvSpPr>
        <p:spPr>
          <a:xfrm>
            <a:off x="0" y="6324600"/>
            <a:ext cx="914400" cy="5334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More info</a:t>
            </a:r>
            <a:endParaRPr lang="en-US" sz="1600" dirty="0">
              <a:solidFill>
                <a:schemeClr val="accent1">
                  <a:lumMod val="75000"/>
                </a:schemeClr>
              </a:solidFill>
              <a:latin typeface="Trebuchet MS" pitchFamily="34" charset="0"/>
              <a:cs typeface="+mn-cs"/>
            </a:endParaRPr>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4" presetClass="entr" presetSubtype="0" fill="hold" grpId="0" nodeType="withEffect">
                                  <p:stCondLst>
                                    <p:cond delay="0"/>
                                  </p:stCondLst>
                                  <p:childTnLst>
                                    <p:set>
                                      <p:cBhvr>
                                        <p:cTn id="6" dur="1" fill="hold">
                                          <p:stCondLst>
                                            <p:cond delay="0"/>
                                          </p:stCondLst>
                                        </p:cTn>
                                        <p:tgtEl>
                                          <p:spTgt spid="73733"/>
                                        </p:tgtEl>
                                        <p:attrNameLst>
                                          <p:attrName>style.visibility</p:attrName>
                                        </p:attrNameLst>
                                      </p:cBhvr>
                                      <p:to>
                                        <p:strVal val="visible"/>
                                      </p:to>
                                    </p:set>
                                    <p:anim from="(-#ppt_w/2)" to="(#ppt_x)" calcmode="lin" valueType="num">
                                      <p:cBhvr>
                                        <p:cTn id="7" dur="600" fill="hold">
                                          <p:stCondLst>
                                            <p:cond delay="0"/>
                                          </p:stCondLst>
                                        </p:cTn>
                                        <p:tgtEl>
                                          <p:spTgt spid="73733"/>
                                        </p:tgtEl>
                                        <p:attrNameLst>
                                          <p:attrName>ppt_x</p:attrName>
                                        </p:attrNameLst>
                                      </p:cBhvr>
                                    </p:anim>
                                    <p:anim from="0" to="-1.0" calcmode="lin" valueType="num">
                                      <p:cBhvr>
                                        <p:cTn id="8" dur="200" decel="50000" autoRev="1" fill="hold">
                                          <p:stCondLst>
                                            <p:cond delay="600"/>
                                          </p:stCondLst>
                                        </p:cTn>
                                        <p:tgtEl>
                                          <p:spTgt spid="73733"/>
                                        </p:tgtEl>
                                        <p:attrNameLst>
                                          <p:attrName>xshear</p:attrName>
                                        </p:attrNameLst>
                                      </p:cBhvr>
                                    </p:anim>
                                    <p:animScale>
                                      <p:cBhvr>
                                        <p:cTn id="9" dur="200" decel="100000" autoRev="1" fill="hold">
                                          <p:stCondLst>
                                            <p:cond delay="600"/>
                                          </p:stCondLst>
                                        </p:cTn>
                                        <p:tgtEl>
                                          <p:spTgt spid="73733"/>
                                        </p:tgtEl>
                                      </p:cBhvr>
                                      <p:from x="100000" y="100000"/>
                                      <p:to x="80000" y="100000"/>
                                    </p:animScale>
                                    <p:anim by="(#ppt_h/3+#ppt_w*0.1)" calcmode="lin" valueType="num">
                                      <p:cBhvr additive="sum">
                                        <p:cTn id="10" dur="200" decel="100000" autoRev="1" fill="hold">
                                          <p:stCondLst>
                                            <p:cond delay="600"/>
                                          </p:stCondLst>
                                        </p:cTn>
                                        <p:tgtEl>
                                          <p:spTgt spid="73733"/>
                                        </p:tgtEl>
                                        <p:attrNameLst>
                                          <p:attrName>ppt_x</p:attrName>
                                        </p:attrNameLst>
                                      </p:cBhvr>
                                    </p:anim>
                                  </p:childTnLst>
                                </p:cTn>
                              </p:par>
                              <p:par>
                                <p:cTn id="11" presetID="34" presetClass="entr" presetSubtype="0" fill="hold" nodeType="withEffect">
                                  <p:stCondLst>
                                    <p:cond delay="0"/>
                                  </p:stCondLst>
                                  <p:childTnLst>
                                    <p:set>
                                      <p:cBhvr>
                                        <p:cTn id="12" dur="1" fill="hold">
                                          <p:stCondLst>
                                            <p:cond delay="0"/>
                                          </p:stCondLst>
                                        </p:cTn>
                                        <p:tgtEl>
                                          <p:spTgt spid="19"/>
                                        </p:tgtEl>
                                        <p:attrNameLst>
                                          <p:attrName>style.visibility</p:attrName>
                                        </p:attrNameLst>
                                      </p:cBhvr>
                                      <p:to>
                                        <p:strVal val="visible"/>
                                      </p:to>
                                    </p:set>
                                    <p:anim from="(-#ppt_w/2)" to="(#ppt_x)" calcmode="lin" valueType="num">
                                      <p:cBhvr>
                                        <p:cTn id="13" dur="600" fill="hold">
                                          <p:stCondLst>
                                            <p:cond delay="0"/>
                                          </p:stCondLst>
                                        </p:cTn>
                                        <p:tgtEl>
                                          <p:spTgt spid="19"/>
                                        </p:tgtEl>
                                        <p:attrNameLst>
                                          <p:attrName>ppt_x</p:attrName>
                                        </p:attrNameLst>
                                      </p:cBhvr>
                                    </p:anim>
                                    <p:anim from="0" to="-1.0" calcmode="lin" valueType="num">
                                      <p:cBhvr>
                                        <p:cTn id="14" dur="200" decel="50000" autoRev="1" fill="hold">
                                          <p:stCondLst>
                                            <p:cond delay="600"/>
                                          </p:stCondLst>
                                        </p:cTn>
                                        <p:tgtEl>
                                          <p:spTgt spid="19"/>
                                        </p:tgtEl>
                                        <p:attrNameLst>
                                          <p:attrName>xshear</p:attrName>
                                        </p:attrNameLst>
                                      </p:cBhvr>
                                    </p:anim>
                                    <p:animScale>
                                      <p:cBhvr>
                                        <p:cTn id="15" dur="200" decel="100000" autoRev="1" fill="hold">
                                          <p:stCondLst>
                                            <p:cond delay="600"/>
                                          </p:stCondLst>
                                        </p:cTn>
                                        <p:tgtEl>
                                          <p:spTgt spid="19"/>
                                        </p:tgtEl>
                                      </p:cBhvr>
                                      <p:from x="100000" y="100000"/>
                                      <p:to x="80000" y="100000"/>
                                    </p:animScale>
                                    <p:anim by="(#ppt_h/3+#ppt_w*0.1)" calcmode="lin" valueType="num">
                                      <p:cBhvr additive="sum">
                                        <p:cTn id="16" dur="200" decel="100000" autoRev="1" fill="hold">
                                          <p:stCondLst>
                                            <p:cond delay="600"/>
                                          </p:stCondLst>
                                        </p:cTn>
                                        <p:tgtEl>
                                          <p:spTgt spid="19"/>
                                        </p:tgtEl>
                                        <p:attrNameLst>
                                          <p:attrName>ppt_x</p:attrName>
                                        </p:attrNameLst>
                                      </p:cBhvr>
                                    </p:anim>
                                  </p:childTnLst>
                                </p:cTn>
                              </p:par>
                              <p:par>
                                <p:cTn id="17" presetID="9" presetClass="entr" presetSubtype="0" fill="hold" grpId="0" nodeType="withEffect">
                                  <p:stCondLst>
                                    <p:cond delay="2000"/>
                                  </p:stCondLst>
                                  <p:childTnLst>
                                    <p:set>
                                      <p:cBhvr>
                                        <p:cTn id="18" dur="1" fill="hold">
                                          <p:stCondLst>
                                            <p:cond delay="0"/>
                                          </p:stCondLst>
                                        </p:cTn>
                                        <p:tgtEl>
                                          <p:spTgt spid="37"/>
                                        </p:tgtEl>
                                        <p:attrNameLst>
                                          <p:attrName>style.visibility</p:attrName>
                                        </p:attrNameLst>
                                      </p:cBhvr>
                                      <p:to>
                                        <p:strVal val="visible"/>
                                      </p:to>
                                    </p:set>
                                    <p:animEffect transition="in" filter="dissolve">
                                      <p:cBhvr>
                                        <p:cTn id="19" dur="500"/>
                                        <p:tgtEl>
                                          <p:spTgt spid="37"/>
                                        </p:tgtEl>
                                      </p:cBhvr>
                                    </p:animEffect>
                                  </p:childTnLst>
                                </p:cTn>
                              </p:par>
                              <p:par>
                                <p:cTn id="20" presetID="9" presetClass="entr" presetSubtype="0" fill="hold" grpId="0" nodeType="withEffect">
                                  <p:stCondLst>
                                    <p:cond delay="4000"/>
                                  </p:stCondLst>
                                  <p:childTnLst>
                                    <p:set>
                                      <p:cBhvr>
                                        <p:cTn id="21" dur="1" fill="hold">
                                          <p:stCondLst>
                                            <p:cond delay="0"/>
                                          </p:stCondLst>
                                        </p:cTn>
                                        <p:tgtEl>
                                          <p:spTgt spid="73736"/>
                                        </p:tgtEl>
                                        <p:attrNameLst>
                                          <p:attrName>style.visibility</p:attrName>
                                        </p:attrNameLst>
                                      </p:cBhvr>
                                      <p:to>
                                        <p:strVal val="visible"/>
                                      </p:to>
                                    </p:set>
                                    <p:animEffect transition="in" filter="dissolve">
                                      <p:cBhvr>
                                        <p:cTn id="22" dur="500"/>
                                        <p:tgtEl>
                                          <p:spTgt spid="73736"/>
                                        </p:tgtEl>
                                      </p:cBhvr>
                                    </p:animEffect>
                                  </p:childTnLst>
                                </p:cTn>
                              </p:par>
                              <p:par>
                                <p:cTn id="23" presetID="37" presetClass="entr" presetSubtype="0" fill="hold" grpId="0" nodeType="withEffect">
                                  <p:stCondLst>
                                    <p:cond delay="5000"/>
                                  </p:stCondLst>
                                  <p:childTnLst>
                                    <p:set>
                                      <p:cBhvr>
                                        <p:cTn id="24" dur="1" fill="hold">
                                          <p:stCondLst>
                                            <p:cond delay="0"/>
                                          </p:stCondLst>
                                        </p:cTn>
                                        <p:tgtEl>
                                          <p:spTgt spid="24"/>
                                        </p:tgtEl>
                                        <p:attrNameLst>
                                          <p:attrName>style.visibility</p:attrName>
                                        </p:attrNameLst>
                                      </p:cBhvr>
                                      <p:to>
                                        <p:strVal val="visible"/>
                                      </p:to>
                                    </p:set>
                                    <p:animEffect transition="in" filter="fade">
                                      <p:cBhvr>
                                        <p:cTn id="25" dur="1000"/>
                                        <p:tgtEl>
                                          <p:spTgt spid="24"/>
                                        </p:tgtEl>
                                      </p:cBhvr>
                                    </p:animEffect>
                                    <p:anim calcmode="lin" valueType="num">
                                      <p:cBhvr>
                                        <p:cTn id="26" dur="1000" fill="hold"/>
                                        <p:tgtEl>
                                          <p:spTgt spid="24"/>
                                        </p:tgtEl>
                                        <p:attrNameLst>
                                          <p:attrName>ppt_x</p:attrName>
                                        </p:attrNameLst>
                                      </p:cBhvr>
                                      <p:tavLst>
                                        <p:tav tm="0">
                                          <p:val>
                                            <p:strVal val="#ppt_x"/>
                                          </p:val>
                                        </p:tav>
                                        <p:tav tm="100000">
                                          <p:val>
                                            <p:strVal val="#ppt_x"/>
                                          </p:val>
                                        </p:tav>
                                      </p:tavLst>
                                    </p:anim>
                                    <p:anim calcmode="lin" valueType="num">
                                      <p:cBhvr>
                                        <p:cTn id="27" dur="900" decel="100000" fill="hold"/>
                                        <p:tgtEl>
                                          <p:spTgt spid="24"/>
                                        </p:tgtEl>
                                        <p:attrNameLst>
                                          <p:attrName>ppt_y</p:attrName>
                                        </p:attrNameLst>
                                      </p:cBhvr>
                                      <p:tavLst>
                                        <p:tav tm="0">
                                          <p:val>
                                            <p:strVal val="#ppt_y+1"/>
                                          </p:val>
                                        </p:tav>
                                        <p:tav tm="100000">
                                          <p:val>
                                            <p:strVal val="#ppt_y-.03"/>
                                          </p:val>
                                        </p:tav>
                                      </p:tavLst>
                                    </p:anim>
                                    <p:anim calcmode="lin" valueType="num">
                                      <p:cBhvr>
                                        <p:cTn id="28" dur="100" accel="100000" fill="hold">
                                          <p:stCondLst>
                                            <p:cond delay="900"/>
                                          </p:stCondLst>
                                        </p:cTn>
                                        <p:tgtEl>
                                          <p:spTgt spid="24"/>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73733" grpId="0" animBg="1"/>
      <p:bldP spid="37" grpId="0" animBg="1"/>
      <p:bldP spid="73736"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Rectangle 32">
            <a:hlinkClick r:id="rId3" action="ppaction://hlinksldjump"/>
          </p:cNvPr>
          <p:cNvSpPr/>
          <p:nvPr/>
        </p:nvSpPr>
        <p:spPr>
          <a:xfrm>
            <a:off x="5867400" y="3276600"/>
            <a:ext cx="685800" cy="685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34" name="Rectangle 33">
            <a:hlinkClick r:id="rId4" action="ppaction://hlinksldjump"/>
          </p:cNvPr>
          <p:cNvSpPr/>
          <p:nvPr/>
        </p:nvSpPr>
        <p:spPr>
          <a:xfrm>
            <a:off x="2819400" y="3276600"/>
            <a:ext cx="3048000" cy="685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35" name="Rectangle 34">
            <a:hlinkClick r:id="rId4" action="ppaction://hlinksldjump"/>
          </p:cNvPr>
          <p:cNvSpPr/>
          <p:nvPr/>
        </p:nvSpPr>
        <p:spPr>
          <a:xfrm>
            <a:off x="6553200" y="3276600"/>
            <a:ext cx="1676400" cy="685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4" name="Action Button: Home 3">
            <a:hlinkClick r:id="" action="ppaction://hlinkshowjump?jump=firstslide" highlightClick="1"/>
          </p:cNvPr>
          <p:cNvSpPr/>
          <p:nvPr/>
        </p:nvSpPr>
        <p:spPr>
          <a:xfrm>
            <a:off x="8543925" y="6400800"/>
            <a:ext cx="574675" cy="457200"/>
          </a:xfrm>
          <a:prstGeom prst="actionButtonHome">
            <a:avLst/>
          </a:prstGeom>
          <a:gradFill flip="none" rotWithShape="1">
            <a:gsLst>
              <a:gs pos="0">
                <a:srgbClr val="FFEFD1"/>
              </a:gs>
              <a:gs pos="64999">
                <a:srgbClr val="F0EBD5"/>
              </a:gs>
              <a:gs pos="100000">
                <a:srgbClr val="D1C39F"/>
              </a:gs>
            </a:gsLst>
            <a:lin ang="5400000" scaled="1"/>
            <a:tileRect/>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5" name="Action Button: Beginning 4">
            <a:hlinkClick r:id="" action="ppaction://hlinkshowjump?jump=lastslideviewed" highlightClick="1"/>
          </p:cNvPr>
          <p:cNvSpPr/>
          <p:nvPr/>
        </p:nvSpPr>
        <p:spPr>
          <a:xfrm>
            <a:off x="8077200" y="6400800"/>
            <a:ext cx="457200" cy="457200"/>
          </a:xfrm>
          <a:prstGeom prst="actionButtonBeginning">
            <a:avLst/>
          </a:prstGeom>
          <a:gradFill>
            <a:gsLst>
              <a:gs pos="0">
                <a:srgbClr val="FFEFD1"/>
              </a:gs>
              <a:gs pos="64999">
                <a:srgbClr val="F0EBD5"/>
              </a:gs>
              <a:gs pos="100000">
                <a:srgbClr val="D1C39F"/>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grpSp>
        <p:nvGrpSpPr>
          <p:cNvPr id="2" name="Group 27"/>
          <p:cNvGrpSpPr>
            <a:grpSpLocks/>
          </p:cNvGrpSpPr>
          <p:nvPr/>
        </p:nvGrpSpPr>
        <p:grpSpPr bwMode="auto">
          <a:xfrm>
            <a:off x="2438400" y="2438400"/>
            <a:ext cx="6170613" cy="773109"/>
            <a:chOff x="2438400" y="2705401"/>
            <a:chExt cx="6171126" cy="773596"/>
          </a:xfrm>
        </p:grpSpPr>
        <p:cxnSp>
          <p:nvCxnSpPr>
            <p:cNvPr id="16" name="Straight Connector 15"/>
            <p:cNvCxnSpPr/>
            <p:nvPr/>
          </p:nvCxnSpPr>
          <p:spPr>
            <a:xfrm>
              <a:off x="2819432" y="3277257"/>
              <a:ext cx="5334443" cy="1589"/>
            </a:xfrm>
            <a:prstGeom prst="line">
              <a:avLst/>
            </a:prstGeom>
            <a:ln w="38100"/>
          </p:spPr>
          <p:style>
            <a:lnRef idx="1">
              <a:schemeClr val="dk1"/>
            </a:lnRef>
            <a:fillRef idx="0">
              <a:schemeClr val="dk1"/>
            </a:fillRef>
            <a:effectRef idx="0">
              <a:schemeClr val="dk1"/>
            </a:effectRef>
            <a:fontRef idx="minor">
              <a:schemeClr val="tx1"/>
            </a:fontRef>
          </p:style>
        </p:cxnSp>
        <p:cxnSp>
          <p:nvCxnSpPr>
            <p:cNvPr id="18" name="Straight Connector 17"/>
            <p:cNvCxnSpPr/>
            <p:nvPr/>
          </p:nvCxnSpPr>
          <p:spPr>
            <a:xfrm rot="5400000">
              <a:off x="2628019" y="3276463"/>
              <a:ext cx="381240" cy="1587"/>
            </a:xfrm>
            <a:prstGeom prst="line">
              <a:avLst/>
            </a:prstGeom>
            <a:ln w="38100"/>
          </p:spPr>
          <p:style>
            <a:lnRef idx="1">
              <a:schemeClr val="dk1"/>
            </a:lnRef>
            <a:fillRef idx="0">
              <a:schemeClr val="dk1"/>
            </a:fillRef>
            <a:effectRef idx="0">
              <a:schemeClr val="dk1"/>
            </a:effectRef>
            <a:fontRef idx="minor">
              <a:schemeClr val="tx1"/>
            </a:fontRef>
          </p:style>
        </p:cxnSp>
        <p:cxnSp>
          <p:nvCxnSpPr>
            <p:cNvPr id="19" name="Straight Connector 18"/>
            <p:cNvCxnSpPr/>
            <p:nvPr/>
          </p:nvCxnSpPr>
          <p:spPr>
            <a:xfrm rot="5400000">
              <a:off x="7987864" y="3287583"/>
              <a:ext cx="381240" cy="1587"/>
            </a:xfrm>
            <a:prstGeom prst="line">
              <a:avLst/>
            </a:prstGeom>
            <a:ln w="38100"/>
          </p:spPr>
          <p:style>
            <a:lnRef idx="1">
              <a:schemeClr val="dk1"/>
            </a:lnRef>
            <a:fillRef idx="0">
              <a:schemeClr val="dk1"/>
            </a:fillRef>
            <a:effectRef idx="0">
              <a:schemeClr val="dk1"/>
            </a:effectRef>
            <a:fontRef idx="minor">
              <a:schemeClr val="tx1"/>
            </a:fontRef>
          </p:style>
        </p:cxnSp>
        <p:cxnSp>
          <p:nvCxnSpPr>
            <p:cNvPr id="20" name="Straight Connector 19"/>
            <p:cNvCxnSpPr/>
            <p:nvPr/>
          </p:nvCxnSpPr>
          <p:spPr>
            <a:xfrm rot="5400000">
              <a:off x="5371447" y="3287583"/>
              <a:ext cx="381240" cy="1587"/>
            </a:xfrm>
            <a:prstGeom prst="line">
              <a:avLst/>
            </a:prstGeom>
            <a:ln w="28575"/>
          </p:spPr>
          <p:style>
            <a:lnRef idx="1">
              <a:schemeClr val="dk1"/>
            </a:lnRef>
            <a:fillRef idx="0">
              <a:schemeClr val="dk1"/>
            </a:fillRef>
            <a:effectRef idx="0">
              <a:schemeClr val="dk1"/>
            </a:effectRef>
            <a:fontRef idx="minor">
              <a:schemeClr val="tx1"/>
            </a:fontRef>
          </p:style>
        </p:cxnSp>
        <p:cxnSp>
          <p:nvCxnSpPr>
            <p:cNvPr id="21" name="Straight Connector 20"/>
            <p:cNvCxnSpPr/>
            <p:nvPr/>
          </p:nvCxnSpPr>
          <p:spPr>
            <a:xfrm rot="5400000">
              <a:off x="3923527" y="3276463"/>
              <a:ext cx="381240" cy="1587"/>
            </a:xfrm>
            <a:prstGeom prst="line">
              <a:avLst/>
            </a:prstGeom>
            <a:ln w="28575"/>
          </p:spPr>
          <p:style>
            <a:lnRef idx="1">
              <a:schemeClr val="dk1"/>
            </a:lnRef>
            <a:fillRef idx="0">
              <a:schemeClr val="dk1"/>
            </a:fillRef>
            <a:effectRef idx="0">
              <a:schemeClr val="dk1"/>
            </a:effectRef>
            <a:fontRef idx="minor">
              <a:schemeClr val="tx1"/>
            </a:fontRef>
          </p:style>
        </p:cxnSp>
        <p:cxnSp>
          <p:nvCxnSpPr>
            <p:cNvPr id="22" name="Straight Connector 21"/>
            <p:cNvCxnSpPr/>
            <p:nvPr/>
          </p:nvCxnSpPr>
          <p:spPr>
            <a:xfrm rot="5400000">
              <a:off x="6668542" y="3287583"/>
              <a:ext cx="381240" cy="1588"/>
            </a:xfrm>
            <a:prstGeom prst="line">
              <a:avLst/>
            </a:prstGeom>
            <a:ln w="28575"/>
          </p:spPr>
          <p:style>
            <a:lnRef idx="1">
              <a:schemeClr val="dk1"/>
            </a:lnRef>
            <a:fillRef idx="0">
              <a:schemeClr val="dk1"/>
            </a:fillRef>
            <a:effectRef idx="0">
              <a:schemeClr val="dk1"/>
            </a:effectRef>
            <a:fontRef idx="minor">
              <a:schemeClr val="tx1"/>
            </a:fontRef>
          </p:style>
        </p:cxnSp>
        <p:sp>
          <p:nvSpPr>
            <p:cNvPr id="8237" name="TextBox 22"/>
            <p:cNvSpPr txBox="1">
              <a:spLocks noChangeArrowheads="1"/>
            </p:cNvSpPr>
            <p:nvPr/>
          </p:nvSpPr>
          <p:spPr bwMode="auto">
            <a:xfrm>
              <a:off x="2438400" y="2705401"/>
              <a:ext cx="762000" cy="369333"/>
            </a:xfrm>
            <a:prstGeom prst="rect">
              <a:avLst/>
            </a:prstGeom>
            <a:noFill/>
            <a:ln w="9525">
              <a:noFill/>
              <a:miter lim="800000"/>
              <a:headEnd/>
              <a:tailEnd/>
            </a:ln>
          </p:spPr>
          <p:txBody>
            <a:bodyPr>
              <a:spAutoFit/>
            </a:bodyPr>
            <a:lstStyle/>
            <a:p>
              <a:pPr algn="ctr"/>
              <a:r>
                <a:rPr lang="en-US" dirty="0">
                  <a:latin typeface="Trebuchet MS" pitchFamily="34" charset="0"/>
                </a:rPr>
                <a:t>0 psu</a:t>
              </a:r>
            </a:p>
          </p:txBody>
        </p:sp>
        <p:sp>
          <p:nvSpPr>
            <p:cNvPr id="8238" name="TextBox 23"/>
            <p:cNvSpPr txBox="1">
              <a:spLocks noChangeArrowheads="1"/>
            </p:cNvSpPr>
            <p:nvPr/>
          </p:nvSpPr>
          <p:spPr bwMode="auto">
            <a:xfrm>
              <a:off x="5142963" y="2705401"/>
              <a:ext cx="838200" cy="369333"/>
            </a:xfrm>
            <a:prstGeom prst="rect">
              <a:avLst/>
            </a:prstGeom>
            <a:noFill/>
            <a:ln w="9525">
              <a:noFill/>
              <a:miter lim="800000"/>
              <a:headEnd/>
              <a:tailEnd/>
            </a:ln>
          </p:spPr>
          <p:txBody>
            <a:bodyPr>
              <a:spAutoFit/>
            </a:bodyPr>
            <a:lstStyle/>
            <a:p>
              <a:pPr algn="ctr"/>
              <a:r>
                <a:rPr lang="en-US" dirty="0">
                  <a:latin typeface="Trebuchet MS" pitchFamily="34" charset="0"/>
                </a:rPr>
                <a:t>20 psu</a:t>
              </a:r>
            </a:p>
          </p:txBody>
        </p:sp>
        <p:sp>
          <p:nvSpPr>
            <p:cNvPr id="8239" name="TextBox 24"/>
            <p:cNvSpPr txBox="1">
              <a:spLocks noChangeArrowheads="1"/>
            </p:cNvSpPr>
            <p:nvPr/>
          </p:nvSpPr>
          <p:spPr bwMode="auto">
            <a:xfrm>
              <a:off x="6438363" y="2705401"/>
              <a:ext cx="838200" cy="369333"/>
            </a:xfrm>
            <a:prstGeom prst="rect">
              <a:avLst/>
            </a:prstGeom>
            <a:noFill/>
            <a:ln w="9525">
              <a:noFill/>
              <a:miter lim="800000"/>
              <a:headEnd/>
              <a:tailEnd/>
            </a:ln>
          </p:spPr>
          <p:txBody>
            <a:bodyPr>
              <a:spAutoFit/>
            </a:bodyPr>
            <a:lstStyle/>
            <a:p>
              <a:pPr algn="ctr"/>
              <a:r>
                <a:rPr lang="en-US" dirty="0">
                  <a:latin typeface="Trebuchet MS" pitchFamily="34" charset="0"/>
                </a:rPr>
                <a:t>30 psu</a:t>
              </a:r>
            </a:p>
          </p:txBody>
        </p:sp>
        <p:sp>
          <p:nvSpPr>
            <p:cNvPr id="8240" name="TextBox 25"/>
            <p:cNvSpPr txBox="1">
              <a:spLocks noChangeArrowheads="1"/>
            </p:cNvSpPr>
            <p:nvPr/>
          </p:nvSpPr>
          <p:spPr bwMode="auto">
            <a:xfrm>
              <a:off x="7771326" y="2705401"/>
              <a:ext cx="838200" cy="369333"/>
            </a:xfrm>
            <a:prstGeom prst="rect">
              <a:avLst/>
            </a:prstGeom>
            <a:noFill/>
            <a:ln w="9525">
              <a:noFill/>
              <a:miter lim="800000"/>
              <a:headEnd/>
              <a:tailEnd/>
            </a:ln>
          </p:spPr>
          <p:txBody>
            <a:bodyPr>
              <a:spAutoFit/>
            </a:bodyPr>
            <a:lstStyle/>
            <a:p>
              <a:pPr algn="ctr"/>
              <a:r>
                <a:rPr lang="en-US" dirty="0">
                  <a:latin typeface="Trebuchet MS" pitchFamily="34" charset="0"/>
                </a:rPr>
                <a:t>40 psu</a:t>
              </a:r>
            </a:p>
          </p:txBody>
        </p:sp>
        <p:sp>
          <p:nvSpPr>
            <p:cNvPr id="8241" name="TextBox 26"/>
            <p:cNvSpPr txBox="1">
              <a:spLocks noChangeArrowheads="1"/>
            </p:cNvSpPr>
            <p:nvPr/>
          </p:nvSpPr>
          <p:spPr bwMode="auto">
            <a:xfrm>
              <a:off x="3682284" y="2705401"/>
              <a:ext cx="838200" cy="369333"/>
            </a:xfrm>
            <a:prstGeom prst="rect">
              <a:avLst/>
            </a:prstGeom>
            <a:noFill/>
            <a:ln w="9525">
              <a:noFill/>
              <a:miter lim="800000"/>
              <a:headEnd/>
              <a:tailEnd/>
            </a:ln>
          </p:spPr>
          <p:txBody>
            <a:bodyPr>
              <a:spAutoFit/>
            </a:bodyPr>
            <a:lstStyle/>
            <a:p>
              <a:pPr algn="ctr"/>
              <a:r>
                <a:rPr lang="en-US" dirty="0">
                  <a:latin typeface="Trebuchet MS" pitchFamily="34" charset="0"/>
                </a:rPr>
                <a:t>10 psu</a:t>
              </a:r>
            </a:p>
          </p:txBody>
        </p:sp>
      </p:grpSp>
      <p:pic>
        <p:nvPicPr>
          <p:cNvPr id="8217" name="Picture 29" descr="black.jpg"/>
          <p:cNvPicPr>
            <a:picLocks noChangeAspect="1"/>
          </p:cNvPicPr>
          <p:nvPr/>
        </p:nvPicPr>
        <p:blipFill>
          <a:blip r:embed="rId5" cstate="print"/>
          <a:stretch>
            <a:fillRect/>
          </a:stretch>
        </p:blipFill>
        <p:spPr bwMode="auto">
          <a:xfrm>
            <a:off x="1572064" y="5486400"/>
            <a:ext cx="1371600" cy="1371600"/>
          </a:xfrm>
          <a:prstGeom prst="rect">
            <a:avLst/>
          </a:prstGeom>
          <a:noFill/>
          <a:ln w="9525">
            <a:noFill/>
            <a:miter lim="800000"/>
            <a:headEnd/>
            <a:tailEnd/>
          </a:ln>
        </p:spPr>
      </p:pic>
      <p:sp>
        <p:nvSpPr>
          <p:cNvPr id="31" name="Rounded Rectangular Callout 30"/>
          <p:cNvSpPr/>
          <p:nvPr/>
        </p:nvSpPr>
        <p:spPr>
          <a:xfrm>
            <a:off x="2805332" y="4953000"/>
            <a:ext cx="6324600" cy="1143000"/>
          </a:xfrm>
          <a:prstGeom prst="wedgeRoundRectCallout">
            <a:avLst>
              <a:gd name="adj1" fmla="val -52797"/>
              <a:gd name="adj2" fmla="val 24236"/>
              <a:gd name="adj3" fmla="val 16667"/>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dirty="0">
                <a:latin typeface="Trebuchet MS" pitchFamily="34" charset="0"/>
              </a:rPr>
              <a:t>Because of our seasonal weather patterns here on the coast of Oregon, the salinity in the Bay does not stay constant through out the year.  Do you know what the average salinity is in YAQUINA BAY during the rainy winter?</a:t>
            </a:r>
          </a:p>
        </p:txBody>
      </p:sp>
      <p:sp>
        <p:nvSpPr>
          <p:cNvPr id="8223" name="TextBox 39"/>
          <p:cNvSpPr txBox="1">
            <a:spLocks noChangeArrowheads="1"/>
          </p:cNvSpPr>
          <p:nvPr/>
        </p:nvSpPr>
        <p:spPr bwMode="auto">
          <a:xfrm>
            <a:off x="6934200" y="1438275"/>
            <a:ext cx="1600200" cy="923925"/>
          </a:xfrm>
          <a:prstGeom prst="rect">
            <a:avLst/>
          </a:prstGeom>
          <a:noFill/>
          <a:ln w="9525">
            <a:noFill/>
            <a:miter lim="800000"/>
            <a:headEnd/>
            <a:tailEnd/>
          </a:ln>
        </p:spPr>
        <p:txBody>
          <a:bodyPr>
            <a:spAutoFit/>
          </a:bodyPr>
          <a:lstStyle/>
          <a:p>
            <a:r>
              <a:rPr lang="en-US" dirty="0">
                <a:latin typeface="Trebuchet MS" pitchFamily="34" charset="0"/>
              </a:rPr>
              <a:t>Pacific Ocean</a:t>
            </a:r>
          </a:p>
          <a:p>
            <a:r>
              <a:rPr lang="en-US" dirty="0">
                <a:latin typeface="Trebuchet MS" pitchFamily="34" charset="0"/>
              </a:rPr>
              <a:t>Entire Year</a:t>
            </a:r>
          </a:p>
          <a:p>
            <a:r>
              <a:rPr lang="en-US" dirty="0">
                <a:latin typeface="Trebuchet MS" pitchFamily="34" charset="0"/>
              </a:rPr>
              <a:t>35 psu</a:t>
            </a:r>
          </a:p>
        </p:txBody>
      </p:sp>
      <p:sp>
        <p:nvSpPr>
          <p:cNvPr id="41" name="5-Point Star 40"/>
          <p:cNvSpPr/>
          <p:nvPr/>
        </p:nvSpPr>
        <p:spPr>
          <a:xfrm>
            <a:off x="4191000" y="914400"/>
            <a:ext cx="457200" cy="482600"/>
          </a:xfrm>
          <a:prstGeom prst="star5">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latin typeface="Trebuchet MS" pitchFamily="34" charset="0"/>
              </a:rPr>
              <a:t>B</a:t>
            </a:r>
          </a:p>
        </p:txBody>
      </p:sp>
      <p:sp>
        <p:nvSpPr>
          <p:cNvPr id="8225" name="TextBox 41"/>
          <p:cNvSpPr txBox="1">
            <a:spLocks noChangeArrowheads="1"/>
          </p:cNvSpPr>
          <p:nvPr/>
        </p:nvSpPr>
        <p:spPr bwMode="auto">
          <a:xfrm>
            <a:off x="3810000" y="1447800"/>
            <a:ext cx="1447800" cy="923925"/>
          </a:xfrm>
          <a:prstGeom prst="rect">
            <a:avLst/>
          </a:prstGeom>
          <a:noFill/>
          <a:ln w="9525">
            <a:noFill/>
            <a:miter lim="800000"/>
            <a:headEnd/>
            <a:tailEnd/>
          </a:ln>
        </p:spPr>
        <p:txBody>
          <a:bodyPr>
            <a:spAutoFit/>
          </a:bodyPr>
          <a:lstStyle/>
          <a:p>
            <a:r>
              <a:rPr lang="en-US" dirty="0">
                <a:latin typeface="Trebuchet MS" pitchFamily="34" charset="0"/>
              </a:rPr>
              <a:t>Yaquina Bay</a:t>
            </a:r>
          </a:p>
          <a:p>
            <a:r>
              <a:rPr lang="en-US" dirty="0">
                <a:latin typeface="Trebuchet MS" pitchFamily="34" charset="0"/>
              </a:rPr>
              <a:t>Entire Year</a:t>
            </a:r>
          </a:p>
          <a:p>
            <a:r>
              <a:rPr lang="en-US" dirty="0">
                <a:latin typeface="Trebuchet MS" pitchFamily="34" charset="0"/>
              </a:rPr>
              <a:t>28 psu</a:t>
            </a:r>
          </a:p>
        </p:txBody>
      </p:sp>
      <p:sp>
        <p:nvSpPr>
          <p:cNvPr id="45" name="5-Point Star 44"/>
          <p:cNvSpPr/>
          <p:nvPr/>
        </p:nvSpPr>
        <p:spPr>
          <a:xfrm>
            <a:off x="7467600" y="914400"/>
            <a:ext cx="457200" cy="482600"/>
          </a:xfrm>
          <a:prstGeom prst="star5">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latin typeface="Trebuchet MS" pitchFamily="34" charset="0"/>
              </a:rPr>
              <a:t>O</a:t>
            </a:r>
          </a:p>
        </p:txBody>
      </p:sp>
      <p:sp>
        <p:nvSpPr>
          <p:cNvPr id="49" name="Rectangle 48"/>
          <p:cNvSpPr/>
          <p:nvPr/>
        </p:nvSpPr>
        <p:spPr>
          <a:xfrm>
            <a:off x="3733800" y="838200"/>
            <a:ext cx="1600200" cy="15240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51" name="Rectangle 50"/>
          <p:cNvSpPr/>
          <p:nvPr/>
        </p:nvSpPr>
        <p:spPr>
          <a:xfrm>
            <a:off x="6934200" y="838200"/>
            <a:ext cx="1600200" cy="15240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52" name="5-Point Star 51"/>
          <p:cNvSpPr/>
          <p:nvPr/>
        </p:nvSpPr>
        <p:spPr>
          <a:xfrm>
            <a:off x="6324600" y="2743200"/>
            <a:ext cx="457200" cy="482600"/>
          </a:xfrm>
          <a:prstGeom prst="star5">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latin typeface="Trebuchet MS" pitchFamily="34" charset="0"/>
              </a:rPr>
              <a:t>B</a:t>
            </a:r>
          </a:p>
        </p:txBody>
      </p:sp>
      <p:sp>
        <p:nvSpPr>
          <p:cNvPr id="54" name="5-Point Star 53"/>
          <p:cNvSpPr/>
          <p:nvPr/>
        </p:nvSpPr>
        <p:spPr>
          <a:xfrm>
            <a:off x="7315200" y="2743200"/>
            <a:ext cx="457200" cy="482600"/>
          </a:xfrm>
          <a:prstGeom prst="star5">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latin typeface="Trebuchet MS" pitchFamily="34" charset="0"/>
              </a:rPr>
              <a:t>O</a:t>
            </a:r>
          </a:p>
        </p:txBody>
      </p:sp>
      <p:sp>
        <p:nvSpPr>
          <p:cNvPr id="47" name="Rectangle 46"/>
          <p:cNvSpPr/>
          <p:nvPr/>
        </p:nvSpPr>
        <p:spPr>
          <a:xfrm>
            <a:off x="0" y="0"/>
            <a:ext cx="9144000" cy="838200"/>
          </a:xfrm>
          <a:prstGeom prst="rect">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r>
              <a:rPr lang="en-US" sz="4400" dirty="0" smtClean="0">
                <a:latin typeface="Trebuchet MS" pitchFamily="34" charset="0"/>
              </a:rPr>
              <a:t>How To Build A Graph</a:t>
            </a:r>
            <a:endParaRPr lang="en-US" sz="4400" dirty="0">
              <a:latin typeface="Trebuchet MS" pitchFamily="34" charset="0"/>
            </a:endParaRPr>
          </a:p>
        </p:txBody>
      </p:sp>
      <p:sp>
        <p:nvSpPr>
          <p:cNvPr id="48" name="Flowchart: Delay 47"/>
          <p:cNvSpPr/>
          <p:nvPr/>
        </p:nvSpPr>
        <p:spPr>
          <a:xfrm>
            <a:off x="0" y="0"/>
            <a:ext cx="1752600" cy="6858000"/>
          </a:xfrm>
          <a:prstGeom prst="flowChartDelay">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50" name="TextBox 49">
            <a:hlinkClick r:id="rId6" action="ppaction://hlinksldjump"/>
          </p:cNvPr>
          <p:cNvSpPr txBox="1"/>
          <p:nvPr/>
        </p:nvSpPr>
        <p:spPr>
          <a:xfrm>
            <a:off x="0" y="609600"/>
            <a:ext cx="1371600" cy="838200"/>
          </a:xfrm>
          <a:prstGeom prst="roundRect">
            <a:avLst/>
          </a:prstGeom>
          <a:solidFill>
            <a:schemeClr val="accent5">
              <a:lumMod val="40000"/>
              <a:lumOff val="60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Build </a:t>
            </a:r>
            <a:r>
              <a:rPr lang="en-US" sz="1600" dirty="0" smtClean="0">
                <a:solidFill>
                  <a:schemeClr val="accent1">
                    <a:lumMod val="75000"/>
                  </a:schemeClr>
                </a:solidFill>
                <a:latin typeface="Trebuchet MS" pitchFamily="34" charset="0"/>
                <a:cs typeface="+mn-cs"/>
              </a:rPr>
              <a:t>A </a:t>
            </a:r>
            <a:r>
              <a:rPr lang="en-US" sz="1600" dirty="0">
                <a:solidFill>
                  <a:schemeClr val="accent1">
                    <a:lumMod val="75000"/>
                  </a:schemeClr>
                </a:solidFill>
                <a:latin typeface="Trebuchet MS" pitchFamily="34" charset="0"/>
                <a:cs typeface="+mn-cs"/>
              </a:rPr>
              <a:t>G</a:t>
            </a:r>
            <a:r>
              <a:rPr lang="en-US" sz="1600" dirty="0" smtClean="0">
                <a:solidFill>
                  <a:schemeClr val="accent1">
                    <a:lumMod val="75000"/>
                  </a:schemeClr>
                </a:solidFill>
                <a:latin typeface="Trebuchet MS" pitchFamily="34" charset="0"/>
                <a:cs typeface="+mn-cs"/>
              </a:rPr>
              <a:t>raph </a:t>
            </a:r>
            <a:endParaRPr lang="en-US" sz="1600" dirty="0">
              <a:solidFill>
                <a:schemeClr val="accent1">
                  <a:lumMod val="75000"/>
                </a:schemeClr>
              </a:solidFill>
              <a:latin typeface="Trebuchet MS" pitchFamily="34" charset="0"/>
              <a:cs typeface="+mn-cs"/>
            </a:endParaRP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1)</a:t>
            </a:r>
            <a:endParaRPr lang="en-US" sz="1600" dirty="0">
              <a:solidFill>
                <a:schemeClr val="accent1">
                  <a:lumMod val="75000"/>
                </a:schemeClr>
              </a:solidFill>
              <a:latin typeface="Trebuchet MS" pitchFamily="34" charset="0"/>
              <a:cs typeface="+mn-cs"/>
            </a:endParaRPr>
          </a:p>
        </p:txBody>
      </p:sp>
      <p:sp>
        <p:nvSpPr>
          <p:cNvPr id="53" name="TextBox 52">
            <a:hlinkClick r:id="rId7" action="ppaction://hlinksldjump"/>
          </p:cNvPr>
          <p:cNvSpPr txBox="1"/>
          <p:nvPr/>
        </p:nvSpPr>
        <p:spPr>
          <a:xfrm>
            <a:off x="0" y="2743200"/>
            <a:ext cx="1554480" cy="10668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Read LOBO Graphs </a:t>
            </a:r>
            <a:r>
              <a:rPr lang="en-US" sz="1600" dirty="0" smtClean="0">
                <a:solidFill>
                  <a:schemeClr val="accent1">
                    <a:lumMod val="75000"/>
                  </a:schemeClr>
                </a:solidFill>
                <a:latin typeface="Trebuchet MS" pitchFamily="34" charset="0"/>
                <a:cs typeface="+mn-cs"/>
              </a:rPr>
              <a:t>   (Level 3)</a:t>
            </a:r>
            <a:endParaRPr lang="en-US" sz="1600" dirty="0">
              <a:solidFill>
                <a:schemeClr val="accent1">
                  <a:lumMod val="75000"/>
                </a:schemeClr>
              </a:solidFill>
              <a:latin typeface="Trebuchet MS" pitchFamily="34" charset="0"/>
              <a:cs typeface="+mn-cs"/>
            </a:endParaRPr>
          </a:p>
        </p:txBody>
      </p:sp>
      <p:sp>
        <p:nvSpPr>
          <p:cNvPr id="55" name="TextBox 54">
            <a:hlinkClick r:id="rId8" action="ppaction://hlinksldjump"/>
          </p:cNvPr>
          <p:cNvSpPr txBox="1"/>
          <p:nvPr/>
        </p:nvSpPr>
        <p:spPr>
          <a:xfrm>
            <a:off x="0" y="3953470"/>
            <a:ext cx="1447800" cy="99953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LOBO Data Match-up</a:t>
            </a:r>
            <a:endParaRPr lang="en-US" sz="1600" dirty="0">
              <a:solidFill>
                <a:schemeClr val="accent1">
                  <a:lumMod val="75000"/>
                </a:schemeClr>
              </a:solidFill>
              <a:latin typeface="Trebuchet MS" pitchFamily="34" charset="0"/>
              <a:cs typeface="+mn-cs"/>
            </a:endParaRP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4)</a:t>
            </a:r>
            <a:endParaRPr lang="en-US" sz="1600" dirty="0">
              <a:solidFill>
                <a:schemeClr val="accent1">
                  <a:lumMod val="75000"/>
                </a:schemeClr>
              </a:solidFill>
              <a:latin typeface="Trebuchet MS" pitchFamily="34" charset="0"/>
              <a:cs typeface="+mn-cs"/>
            </a:endParaRPr>
          </a:p>
        </p:txBody>
      </p:sp>
      <p:sp>
        <p:nvSpPr>
          <p:cNvPr id="56" name="TextBox 55">
            <a:hlinkClick r:id="rId9" action="ppaction://hlinksldjump"/>
          </p:cNvPr>
          <p:cNvSpPr txBox="1"/>
          <p:nvPr/>
        </p:nvSpPr>
        <p:spPr>
          <a:xfrm>
            <a:off x="0" y="5105400"/>
            <a:ext cx="1371600" cy="11430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Test Your LOBO Abilities</a:t>
            </a: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5)</a:t>
            </a:r>
            <a:endParaRPr lang="en-US" sz="1600" dirty="0">
              <a:solidFill>
                <a:schemeClr val="accent1">
                  <a:lumMod val="75000"/>
                </a:schemeClr>
              </a:solidFill>
              <a:latin typeface="Trebuchet MS" pitchFamily="34" charset="0"/>
              <a:cs typeface="+mn-cs"/>
            </a:endParaRPr>
          </a:p>
        </p:txBody>
      </p:sp>
      <p:sp>
        <p:nvSpPr>
          <p:cNvPr id="57" name="TextBox 56">
            <a:hlinkClick r:id="rId10" action="ppaction://hlinksldjump"/>
          </p:cNvPr>
          <p:cNvSpPr txBox="1"/>
          <p:nvPr/>
        </p:nvSpPr>
        <p:spPr>
          <a:xfrm>
            <a:off x="0" y="1600200"/>
            <a:ext cx="1447800" cy="9906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Interpret Graphs</a:t>
            </a: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2)</a:t>
            </a:r>
            <a:endParaRPr lang="en-US" sz="1600" dirty="0">
              <a:solidFill>
                <a:schemeClr val="accent1">
                  <a:lumMod val="75000"/>
                </a:schemeClr>
              </a:solidFill>
              <a:latin typeface="Trebuchet MS" pitchFamily="34" charset="0"/>
              <a:cs typeface="+mn-cs"/>
            </a:endParaRPr>
          </a:p>
        </p:txBody>
      </p:sp>
      <p:sp>
        <p:nvSpPr>
          <p:cNvPr id="58" name="TextBox 57">
            <a:hlinkClick r:id="rId11" action="ppaction://hlinksldjump"/>
          </p:cNvPr>
          <p:cNvSpPr txBox="1"/>
          <p:nvPr/>
        </p:nvSpPr>
        <p:spPr>
          <a:xfrm>
            <a:off x="0" y="6324600"/>
            <a:ext cx="914400" cy="5334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More info</a:t>
            </a:r>
            <a:endParaRPr lang="en-US" sz="1600" dirty="0">
              <a:solidFill>
                <a:schemeClr val="accent1">
                  <a:lumMod val="75000"/>
                </a:schemeClr>
              </a:solidFill>
              <a:latin typeface="Trebuchet MS" pitchFamily="34" charset="0"/>
              <a:cs typeface="+mn-cs"/>
            </a:endParaRPr>
          </a:p>
        </p:txBody>
      </p:sp>
      <p:sp>
        <p:nvSpPr>
          <p:cNvPr id="59" name="Rounded Rectangle 58"/>
          <p:cNvSpPr/>
          <p:nvPr/>
        </p:nvSpPr>
        <p:spPr>
          <a:xfrm>
            <a:off x="2971800" y="4072596"/>
            <a:ext cx="5181600" cy="533400"/>
          </a:xfrm>
          <a:prstGeom prst="roundRect">
            <a:avLst/>
          </a:prstGeom>
          <a:solidFill>
            <a:srgbClr val="70AC2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sz="1600" dirty="0" smtClean="0">
                <a:latin typeface="Trebuchet MS" pitchFamily="34" charset="0"/>
              </a:rPr>
              <a:t>Touch in the box above where you think the average winter Yaquina Bay salinity is located along the line.</a:t>
            </a:r>
            <a:endParaRPr lang="en-US" sz="1600" dirty="0">
              <a:latin typeface="Trebuchet MS" pitchFamily="34" charset="0"/>
            </a:endParaRPr>
          </a:p>
        </p:txBody>
      </p:sp>
      <p:sp>
        <p:nvSpPr>
          <p:cNvPr id="60" name="Rectangle 59"/>
          <p:cNvSpPr/>
          <p:nvPr/>
        </p:nvSpPr>
        <p:spPr>
          <a:xfrm>
            <a:off x="2743200" y="3241344"/>
            <a:ext cx="5562600" cy="762000"/>
          </a:xfrm>
          <a:prstGeom prst="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Trebuchet MS" pitchFamily="34" charset="0"/>
            </a:endParaRPr>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4" presetClass="entr" presetSubtype="0" fill="hold" grpId="0" nodeType="withEffect">
                                  <p:stCondLst>
                                    <p:cond delay="0"/>
                                  </p:stCondLst>
                                  <p:childTnLst>
                                    <p:set>
                                      <p:cBhvr>
                                        <p:cTn id="6" dur="1" fill="hold">
                                          <p:stCondLst>
                                            <p:cond delay="0"/>
                                          </p:stCondLst>
                                        </p:cTn>
                                        <p:tgtEl>
                                          <p:spTgt spid="31"/>
                                        </p:tgtEl>
                                        <p:attrNameLst>
                                          <p:attrName>style.visibility</p:attrName>
                                        </p:attrNameLst>
                                      </p:cBhvr>
                                      <p:to>
                                        <p:strVal val="visible"/>
                                      </p:to>
                                    </p:set>
                                    <p:anim from="(-#ppt_w/2)" to="(#ppt_x)" calcmode="lin" valueType="num">
                                      <p:cBhvr>
                                        <p:cTn id="7" dur="600" fill="hold">
                                          <p:stCondLst>
                                            <p:cond delay="0"/>
                                          </p:stCondLst>
                                        </p:cTn>
                                        <p:tgtEl>
                                          <p:spTgt spid="31"/>
                                        </p:tgtEl>
                                        <p:attrNameLst>
                                          <p:attrName>ppt_x</p:attrName>
                                        </p:attrNameLst>
                                      </p:cBhvr>
                                    </p:anim>
                                    <p:anim from="0" to="-1.0" calcmode="lin" valueType="num">
                                      <p:cBhvr>
                                        <p:cTn id="8" dur="200" decel="50000" autoRev="1" fill="hold">
                                          <p:stCondLst>
                                            <p:cond delay="600"/>
                                          </p:stCondLst>
                                        </p:cTn>
                                        <p:tgtEl>
                                          <p:spTgt spid="31"/>
                                        </p:tgtEl>
                                        <p:attrNameLst>
                                          <p:attrName>xshear</p:attrName>
                                        </p:attrNameLst>
                                      </p:cBhvr>
                                    </p:anim>
                                    <p:animScale>
                                      <p:cBhvr>
                                        <p:cTn id="9" dur="200" decel="100000" autoRev="1" fill="hold">
                                          <p:stCondLst>
                                            <p:cond delay="600"/>
                                          </p:stCondLst>
                                        </p:cTn>
                                        <p:tgtEl>
                                          <p:spTgt spid="31"/>
                                        </p:tgtEl>
                                      </p:cBhvr>
                                      <p:from x="100000" y="100000"/>
                                      <p:to x="80000" y="100000"/>
                                    </p:animScale>
                                    <p:anim by="(#ppt_h/3+#ppt_w*0.1)" calcmode="lin" valueType="num">
                                      <p:cBhvr additive="sum">
                                        <p:cTn id="10" dur="200" decel="100000" autoRev="1" fill="hold">
                                          <p:stCondLst>
                                            <p:cond delay="600"/>
                                          </p:stCondLst>
                                        </p:cTn>
                                        <p:tgtEl>
                                          <p:spTgt spid="31"/>
                                        </p:tgtEl>
                                        <p:attrNameLst>
                                          <p:attrName>ppt_x</p:attrName>
                                        </p:attrNameLst>
                                      </p:cBhvr>
                                    </p:anim>
                                  </p:childTnLst>
                                </p:cTn>
                              </p:par>
                              <p:par>
                                <p:cTn id="11" presetID="34" presetClass="entr" presetSubtype="0" fill="hold" nodeType="withEffect">
                                  <p:stCondLst>
                                    <p:cond delay="0"/>
                                  </p:stCondLst>
                                  <p:childTnLst>
                                    <p:set>
                                      <p:cBhvr>
                                        <p:cTn id="12" dur="1" fill="hold">
                                          <p:stCondLst>
                                            <p:cond delay="0"/>
                                          </p:stCondLst>
                                        </p:cTn>
                                        <p:tgtEl>
                                          <p:spTgt spid="8217"/>
                                        </p:tgtEl>
                                        <p:attrNameLst>
                                          <p:attrName>style.visibility</p:attrName>
                                        </p:attrNameLst>
                                      </p:cBhvr>
                                      <p:to>
                                        <p:strVal val="visible"/>
                                      </p:to>
                                    </p:set>
                                    <p:anim from="(-#ppt_w/2)" to="(#ppt_x)" calcmode="lin" valueType="num">
                                      <p:cBhvr>
                                        <p:cTn id="13" dur="600" fill="hold">
                                          <p:stCondLst>
                                            <p:cond delay="0"/>
                                          </p:stCondLst>
                                        </p:cTn>
                                        <p:tgtEl>
                                          <p:spTgt spid="8217"/>
                                        </p:tgtEl>
                                        <p:attrNameLst>
                                          <p:attrName>ppt_x</p:attrName>
                                        </p:attrNameLst>
                                      </p:cBhvr>
                                    </p:anim>
                                    <p:anim from="0" to="-1.0" calcmode="lin" valueType="num">
                                      <p:cBhvr>
                                        <p:cTn id="14" dur="200" decel="50000" autoRev="1" fill="hold">
                                          <p:stCondLst>
                                            <p:cond delay="600"/>
                                          </p:stCondLst>
                                        </p:cTn>
                                        <p:tgtEl>
                                          <p:spTgt spid="8217"/>
                                        </p:tgtEl>
                                        <p:attrNameLst>
                                          <p:attrName>xshear</p:attrName>
                                        </p:attrNameLst>
                                      </p:cBhvr>
                                    </p:anim>
                                    <p:animScale>
                                      <p:cBhvr>
                                        <p:cTn id="15" dur="200" decel="100000" autoRev="1" fill="hold">
                                          <p:stCondLst>
                                            <p:cond delay="600"/>
                                          </p:stCondLst>
                                        </p:cTn>
                                        <p:tgtEl>
                                          <p:spTgt spid="8217"/>
                                        </p:tgtEl>
                                      </p:cBhvr>
                                      <p:from x="100000" y="100000"/>
                                      <p:to x="80000" y="100000"/>
                                    </p:animScale>
                                    <p:anim by="(#ppt_h/3+#ppt_w*0.1)" calcmode="lin" valueType="num">
                                      <p:cBhvr additive="sum">
                                        <p:cTn id="16" dur="200" decel="100000" autoRev="1" fill="hold">
                                          <p:stCondLst>
                                            <p:cond delay="600"/>
                                          </p:stCondLst>
                                        </p:cTn>
                                        <p:tgtEl>
                                          <p:spTgt spid="8217"/>
                                        </p:tgtEl>
                                        <p:attrNameLst>
                                          <p:attrName>ppt_x</p:attrName>
                                        </p:attrNameLst>
                                      </p:cBhvr>
                                    </p:anim>
                                  </p:childTnLst>
                                </p:cTn>
                              </p:par>
                              <p:par>
                                <p:cTn id="17" presetID="9" presetClass="entr" presetSubtype="0" fill="hold" grpId="0" nodeType="withEffect">
                                  <p:stCondLst>
                                    <p:cond delay="5000"/>
                                  </p:stCondLst>
                                  <p:childTnLst>
                                    <p:set>
                                      <p:cBhvr>
                                        <p:cTn id="18" dur="1" fill="hold">
                                          <p:stCondLst>
                                            <p:cond delay="0"/>
                                          </p:stCondLst>
                                        </p:cTn>
                                        <p:tgtEl>
                                          <p:spTgt spid="59"/>
                                        </p:tgtEl>
                                        <p:attrNameLst>
                                          <p:attrName>style.visibility</p:attrName>
                                        </p:attrNameLst>
                                      </p:cBhvr>
                                      <p:to>
                                        <p:strVal val="visible"/>
                                      </p:to>
                                    </p:set>
                                    <p:animEffect transition="in" filter="dissolve">
                                      <p:cBhvr>
                                        <p:cTn id="19"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59" grpId="0" animBg="1"/>
    </p:bld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sea lion" descr="117.JPG"/>
          <p:cNvPicPr>
            <a:picLocks noChangeAspect="1"/>
          </p:cNvPicPr>
          <p:nvPr/>
        </p:nvPicPr>
        <p:blipFill>
          <a:blip r:embed="rId3" cstate="print"/>
          <a:srcRect l="16667" t="37778" r="45833" b="40000"/>
          <a:stretch>
            <a:fillRect/>
          </a:stretch>
        </p:blipFill>
        <p:spPr>
          <a:xfrm>
            <a:off x="1524000" y="914400"/>
            <a:ext cx="1828800" cy="812800"/>
          </a:xfrm>
          <a:prstGeom prst="rect">
            <a:avLst/>
          </a:prstGeom>
        </p:spPr>
      </p:pic>
      <p:pic>
        <p:nvPicPr>
          <p:cNvPr id="5122" name="Picture 2"/>
          <p:cNvPicPr>
            <a:picLocks noChangeAspect="1" noChangeArrowheads="1"/>
          </p:cNvPicPr>
          <p:nvPr/>
        </p:nvPicPr>
        <p:blipFill>
          <a:blip r:embed="rId4" cstate="print"/>
          <a:srcRect l="6793"/>
          <a:stretch>
            <a:fillRect/>
          </a:stretch>
        </p:blipFill>
        <p:spPr bwMode="auto">
          <a:xfrm>
            <a:off x="2057400" y="1879230"/>
            <a:ext cx="6629400" cy="4445370"/>
          </a:xfrm>
          <a:prstGeom prst="rect">
            <a:avLst/>
          </a:prstGeom>
          <a:noFill/>
          <a:ln w="9525">
            <a:noFill/>
            <a:miter lim="800000"/>
            <a:headEnd/>
            <a:tailEnd/>
          </a:ln>
          <a:effectLst/>
        </p:spPr>
      </p:pic>
      <p:sp>
        <p:nvSpPr>
          <p:cNvPr id="21" name="title bar"/>
          <p:cNvSpPr/>
          <p:nvPr/>
        </p:nvSpPr>
        <p:spPr>
          <a:xfrm>
            <a:off x="0" y="0"/>
            <a:ext cx="9144000" cy="838200"/>
          </a:xfrm>
          <a:prstGeom prst="rect">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r>
              <a:rPr lang="en-US" sz="4400" dirty="0" smtClean="0">
                <a:latin typeface="Trebuchet MS" pitchFamily="34" charset="0"/>
              </a:rPr>
              <a:t>Test Your LOBO Abilities</a:t>
            </a:r>
            <a:endParaRPr lang="en-US" sz="4400" dirty="0">
              <a:latin typeface="Trebuchet MS" pitchFamily="34" charset="0"/>
            </a:endParaRPr>
          </a:p>
        </p:txBody>
      </p:sp>
      <p:sp>
        <p:nvSpPr>
          <p:cNvPr id="22" name="Action Button: Home 21">
            <a:hlinkClick r:id="" action="ppaction://hlinkshowjump?jump=firstslide" highlightClick="1"/>
          </p:cNvPr>
          <p:cNvSpPr/>
          <p:nvPr/>
        </p:nvSpPr>
        <p:spPr>
          <a:xfrm>
            <a:off x="8547717" y="6400800"/>
            <a:ext cx="574675" cy="457200"/>
          </a:xfrm>
          <a:prstGeom prst="actionButtonHome">
            <a:avLst/>
          </a:prstGeom>
          <a:gradFill flip="none" rotWithShape="1">
            <a:gsLst>
              <a:gs pos="0">
                <a:srgbClr val="FFEFD1"/>
              </a:gs>
              <a:gs pos="64999">
                <a:srgbClr val="F0EBD5"/>
              </a:gs>
              <a:gs pos="100000">
                <a:srgbClr val="D1C39F"/>
              </a:gs>
            </a:gsLst>
            <a:lin ang="5400000" scaled="1"/>
            <a:tileRect/>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23" name="Action Button: Beginning 22">
            <a:hlinkClick r:id="rId5" action="ppaction://hlinksldjump" highlightClick="1"/>
          </p:cNvPr>
          <p:cNvSpPr/>
          <p:nvPr/>
        </p:nvSpPr>
        <p:spPr>
          <a:xfrm>
            <a:off x="8080992" y="6400800"/>
            <a:ext cx="457200" cy="457200"/>
          </a:xfrm>
          <a:prstGeom prst="actionButtonBeginning">
            <a:avLst/>
          </a:prstGeom>
          <a:gradFill>
            <a:gsLst>
              <a:gs pos="0">
                <a:srgbClr val="FFEFD1"/>
              </a:gs>
              <a:gs pos="64999">
                <a:srgbClr val="F0EBD5"/>
              </a:gs>
              <a:gs pos="100000">
                <a:srgbClr val="D1C39F"/>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24" name="Action Button: Custom 23">
            <a:hlinkClick r:id="rId6" action="ppaction://hlinksldjump" highlightClick="1"/>
          </p:cNvPr>
          <p:cNvSpPr/>
          <p:nvPr/>
        </p:nvSpPr>
        <p:spPr>
          <a:xfrm>
            <a:off x="5638800" y="6309360"/>
            <a:ext cx="2377440" cy="548640"/>
          </a:xfrm>
          <a:prstGeom prst="actionButtonBlank">
            <a:avLst/>
          </a:prstGeom>
          <a:solidFill>
            <a:srgbClr val="C00000"/>
          </a:solidFill>
          <a:ln>
            <a:no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600" dirty="0" smtClean="0">
                <a:latin typeface="Trebuchet MS" pitchFamily="34" charset="0"/>
              </a:rPr>
              <a:t>Touch here to go make your own graph!</a:t>
            </a:r>
            <a:endParaRPr lang="en-US" sz="1600" dirty="0">
              <a:latin typeface="Trebuchet MS" pitchFamily="34" charset="0"/>
            </a:endParaRPr>
          </a:p>
        </p:txBody>
      </p:sp>
      <p:sp>
        <p:nvSpPr>
          <p:cNvPr id="74759" name="TextBox 34"/>
          <p:cNvSpPr txBox="1">
            <a:spLocks noChangeArrowheads="1"/>
          </p:cNvSpPr>
          <p:nvPr/>
        </p:nvSpPr>
        <p:spPr bwMode="auto">
          <a:xfrm>
            <a:off x="1676400" y="5867400"/>
            <a:ext cx="4800600" cy="374571"/>
          </a:xfrm>
          <a:prstGeom prst="roundRect">
            <a:avLst/>
          </a:prstGeom>
          <a:solidFill>
            <a:srgbClr val="70AC2E"/>
          </a:solidFill>
          <a:ln w="9525">
            <a:noFill/>
            <a:miter lim="800000"/>
            <a:headEnd/>
            <a:tailEnd/>
          </a:ln>
        </p:spPr>
        <p:txBody>
          <a:bodyPr wrap="square">
            <a:spAutoFit/>
          </a:bodyPr>
          <a:lstStyle/>
          <a:p>
            <a:r>
              <a:rPr lang="en-US" sz="1600" dirty="0">
                <a:solidFill>
                  <a:schemeClr val="bg1"/>
                </a:solidFill>
                <a:latin typeface="Trebuchet MS" pitchFamily="34" charset="0"/>
              </a:rPr>
              <a:t>The range of the Y axis changes to fit the graph.</a:t>
            </a:r>
          </a:p>
        </p:txBody>
      </p:sp>
      <p:sp>
        <p:nvSpPr>
          <p:cNvPr id="74761" name="TextBox 34"/>
          <p:cNvSpPr txBox="1">
            <a:spLocks noChangeArrowheads="1"/>
          </p:cNvSpPr>
          <p:nvPr/>
        </p:nvSpPr>
        <p:spPr bwMode="auto">
          <a:xfrm>
            <a:off x="5715000" y="3733800"/>
            <a:ext cx="3276600" cy="919401"/>
          </a:xfrm>
          <a:prstGeom prst="roundRect">
            <a:avLst/>
          </a:prstGeom>
          <a:solidFill>
            <a:srgbClr val="70AC2E"/>
          </a:solidFill>
          <a:ln w="9525">
            <a:noFill/>
            <a:miter lim="800000"/>
            <a:headEnd/>
            <a:tailEnd/>
          </a:ln>
        </p:spPr>
        <p:txBody>
          <a:bodyPr wrap="square">
            <a:spAutoFit/>
          </a:bodyPr>
          <a:lstStyle/>
          <a:p>
            <a:r>
              <a:rPr lang="en-US" sz="1600" dirty="0">
                <a:solidFill>
                  <a:schemeClr val="bg1"/>
                </a:solidFill>
                <a:latin typeface="Trebuchet MS" pitchFamily="34" charset="0"/>
              </a:rPr>
              <a:t>Close the window by </a:t>
            </a:r>
            <a:r>
              <a:rPr lang="en-US" sz="1600" dirty="0" smtClean="0">
                <a:solidFill>
                  <a:schemeClr val="bg1"/>
                </a:solidFill>
                <a:latin typeface="Trebuchet MS" pitchFamily="34" charset="0"/>
              </a:rPr>
              <a:t>touching </a:t>
            </a:r>
            <a:r>
              <a:rPr lang="en-US" sz="1600" dirty="0">
                <a:solidFill>
                  <a:schemeClr val="bg1"/>
                </a:solidFill>
                <a:latin typeface="Trebuchet MS" pitchFamily="34" charset="0"/>
              </a:rPr>
              <a:t>the button on the page or X-ing out in the upper right corner.</a:t>
            </a:r>
          </a:p>
        </p:txBody>
      </p:sp>
      <p:sp>
        <p:nvSpPr>
          <p:cNvPr id="34" name="Up Arrow 33"/>
          <p:cNvSpPr/>
          <p:nvPr/>
        </p:nvSpPr>
        <p:spPr>
          <a:xfrm rot="17939869">
            <a:off x="6580175" y="2663626"/>
            <a:ext cx="186438" cy="1216969"/>
          </a:xfrm>
          <a:prstGeom prst="upArrow">
            <a:avLst/>
          </a:prstGeom>
          <a:solidFill>
            <a:srgbClr val="92D050"/>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latin typeface="Trebuchet MS" pitchFamily="34" charset="0"/>
            </a:endParaRPr>
          </a:p>
        </p:txBody>
      </p:sp>
      <p:sp>
        <p:nvSpPr>
          <p:cNvPr id="35" name="Up Arrow 34"/>
          <p:cNvSpPr/>
          <p:nvPr/>
        </p:nvSpPr>
        <p:spPr>
          <a:xfrm rot="961040">
            <a:off x="8146825" y="1980885"/>
            <a:ext cx="228665" cy="1641475"/>
          </a:xfrm>
          <a:prstGeom prst="upArrow">
            <a:avLst/>
          </a:prstGeom>
          <a:solidFill>
            <a:srgbClr val="92D050"/>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latin typeface="Trebuchet MS" pitchFamily="34" charset="0"/>
            </a:endParaRPr>
          </a:p>
        </p:txBody>
      </p:sp>
      <p:sp>
        <p:nvSpPr>
          <p:cNvPr id="74758" name="TextBox 34"/>
          <p:cNvSpPr txBox="1">
            <a:spLocks noChangeArrowheads="1"/>
          </p:cNvSpPr>
          <p:nvPr/>
        </p:nvSpPr>
        <p:spPr bwMode="auto">
          <a:xfrm>
            <a:off x="3810000" y="914400"/>
            <a:ext cx="4800600" cy="919401"/>
          </a:xfrm>
          <a:prstGeom prst="wedgeRoundRectCallout">
            <a:avLst>
              <a:gd name="adj1" fmla="val -60137"/>
              <a:gd name="adj2" fmla="val -18290"/>
              <a:gd name="adj3" fmla="val 16667"/>
            </a:avLst>
          </a:prstGeom>
          <a:solidFill>
            <a:schemeClr val="accent5">
              <a:lumMod val="75000"/>
            </a:schemeClr>
          </a:solidFill>
          <a:ln w="9525">
            <a:noFill/>
            <a:miter lim="800000"/>
            <a:headEnd/>
            <a:tailEnd/>
          </a:ln>
        </p:spPr>
        <p:txBody>
          <a:bodyPr wrap="square">
            <a:spAutoFit/>
          </a:bodyPr>
          <a:lstStyle/>
          <a:p>
            <a:r>
              <a:rPr lang="en-US" sz="1600" dirty="0">
                <a:solidFill>
                  <a:schemeClr val="bg1"/>
                </a:solidFill>
                <a:latin typeface="Trebuchet MS" pitchFamily="34" charset="0"/>
              </a:rPr>
              <a:t>Step 5: Check out the graph you made</a:t>
            </a:r>
            <a:r>
              <a:rPr lang="en-US" sz="1600" dirty="0" smtClean="0">
                <a:solidFill>
                  <a:schemeClr val="bg1"/>
                </a:solidFill>
                <a:latin typeface="Trebuchet MS" pitchFamily="34" charset="0"/>
              </a:rPr>
              <a:t>!  Can you think of any reasons why the first half of the month looks so different from the second half?</a:t>
            </a:r>
            <a:endParaRPr lang="en-US" sz="1600" dirty="0">
              <a:solidFill>
                <a:schemeClr val="bg1"/>
              </a:solidFill>
              <a:latin typeface="Trebuchet MS" pitchFamily="34" charset="0"/>
            </a:endParaRPr>
          </a:p>
        </p:txBody>
      </p:sp>
      <p:sp>
        <p:nvSpPr>
          <p:cNvPr id="27" name="Up Arrow 26"/>
          <p:cNvSpPr/>
          <p:nvPr/>
        </p:nvSpPr>
        <p:spPr>
          <a:xfrm flipH="1">
            <a:off x="2133600" y="5181600"/>
            <a:ext cx="331338" cy="603250"/>
          </a:xfrm>
          <a:prstGeom prst="upArrow">
            <a:avLst/>
          </a:prstGeom>
          <a:solidFill>
            <a:srgbClr val="92D050"/>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latin typeface="Trebuchet MS" pitchFamily="34" charset="0"/>
            </a:endParaRPr>
          </a:p>
        </p:txBody>
      </p:sp>
      <p:sp>
        <p:nvSpPr>
          <p:cNvPr id="36" name="Flowchart: Delay 35"/>
          <p:cNvSpPr/>
          <p:nvPr/>
        </p:nvSpPr>
        <p:spPr>
          <a:xfrm>
            <a:off x="0" y="0"/>
            <a:ext cx="1752600" cy="6858000"/>
          </a:xfrm>
          <a:prstGeom prst="flowChartDelay">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37" name="TextBox 36">
            <a:hlinkClick r:id="rId7" action="ppaction://hlinksldjump"/>
          </p:cNvPr>
          <p:cNvSpPr txBox="1"/>
          <p:nvPr/>
        </p:nvSpPr>
        <p:spPr>
          <a:xfrm>
            <a:off x="0" y="609600"/>
            <a:ext cx="1371600" cy="8382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Build </a:t>
            </a:r>
            <a:r>
              <a:rPr lang="en-US" sz="1600" dirty="0" smtClean="0">
                <a:solidFill>
                  <a:schemeClr val="accent1">
                    <a:lumMod val="75000"/>
                  </a:schemeClr>
                </a:solidFill>
                <a:latin typeface="Trebuchet MS" pitchFamily="34" charset="0"/>
                <a:cs typeface="+mn-cs"/>
              </a:rPr>
              <a:t>A </a:t>
            </a:r>
            <a:r>
              <a:rPr lang="en-US" sz="1600" dirty="0">
                <a:solidFill>
                  <a:schemeClr val="accent1">
                    <a:lumMod val="75000"/>
                  </a:schemeClr>
                </a:solidFill>
                <a:latin typeface="Trebuchet MS" pitchFamily="34" charset="0"/>
                <a:cs typeface="+mn-cs"/>
              </a:rPr>
              <a:t>G</a:t>
            </a:r>
            <a:r>
              <a:rPr lang="en-US" sz="1600" dirty="0" smtClean="0">
                <a:solidFill>
                  <a:schemeClr val="accent1">
                    <a:lumMod val="75000"/>
                  </a:schemeClr>
                </a:solidFill>
                <a:latin typeface="Trebuchet MS" pitchFamily="34" charset="0"/>
                <a:cs typeface="+mn-cs"/>
              </a:rPr>
              <a:t>raph </a:t>
            </a:r>
            <a:endParaRPr lang="en-US" sz="1600" dirty="0">
              <a:solidFill>
                <a:schemeClr val="accent1">
                  <a:lumMod val="75000"/>
                </a:schemeClr>
              </a:solidFill>
              <a:latin typeface="Trebuchet MS" pitchFamily="34" charset="0"/>
              <a:cs typeface="+mn-cs"/>
            </a:endParaRP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1)</a:t>
            </a:r>
            <a:endParaRPr lang="en-US" sz="1600" dirty="0">
              <a:solidFill>
                <a:schemeClr val="accent1">
                  <a:lumMod val="75000"/>
                </a:schemeClr>
              </a:solidFill>
              <a:latin typeface="Trebuchet MS" pitchFamily="34" charset="0"/>
              <a:cs typeface="+mn-cs"/>
            </a:endParaRPr>
          </a:p>
        </p:txBody>
      </p:sp>
      <p:sp>
        <p:nvSpPr>
          <p:cNvPr id="38" name="TextBox 37">
            <a:hlinkClick r:id="rId8" action="ppaction://hlinksldjump"/>
          </p:cNvPr>
          <p:cNvSpPr txBox="1"/>
          <p:nvPr/>
        </p:nvSpPr>
        <p:spPr>
          <a:xfrm>
            <a:off x="0" y="2743200"/>
            <a:ext cx="1554480" cy="10668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Read LOBO Graphs </a:t>
            </a:r>
            <a:r>
              <a:rPr lang="en-US" sz="1600" dirty="0" smtClean="0">
                <a:solidFill>
                  <a:schemeClr val="accent1">
                    <a:lumMod val="75000"/>
                  </a:schemeClr>
                </a:solidFill>
                <a:latin typeface="Trebuchet MS" pitchFamily="34" charset="0"/>
                <a:cs typeface="+mn-cs"/>
              </a:rPr>
              <a:t>   (Level 3)</a:t>
            </a:r>
            <a:endParaRPr lang="en-US" sz="1600" dirty="0">
              <a:solidFill>
                <a:schemeClr val="accent1">
                  <a:lumMod val="75000"/>
                </a:schemeClr>
              </a:solidFill>
              <a:latin typeface="Trebuchet MS" pitchFamily="34" charset="0"/>
              <a:cs typeface="+mn-cs"/>
            </a:endParaRPr>
          </a:p>
        </p:txBody>
      </p:sp>
      <p:sp>
        <p:nvSpPr>
          <p:cNvPr id="39" name="TextBox 38">
            <a:hlinkClick r:id="rId9" action="ppaction://hlinksldjump"/>
          </p:cNvPr>
          <p:cNvSpPr txBox="1"/>
          <p:nvPr/>
        </p:nvSpPr>
        <p:spPr>
          <a:xfrm>
            <a:off x="0" y="3953470"/>
            <a:ext cx="1447800" cy="99953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LOBO Data Match-up</a:t>
            </a:r>
            <a:endParaRPr lang="en-US" sz="1600" dirty="0">
              <a:solidFill>
                <a:schemeClr val="accent1">
                  <a:lumMod val="75000"/>
                </a:schemeClr>
              </a:solidFill>
              <a:latin typeface="Trebuchet MS" pitchFamily="34" charset="0"/>
              <a:cs typeface="+mn-cs"/>
            </a:endParaRP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4)</a:t>
            </a:r>
            <a:endParaRPr lang="en-US" sz="1600" dirty="0">
              <a:solidFill>
                <a:schemeClr val="accent1">
                  <a:lumMod val="75000"/>
                </a:schemeClr>
              </a:solidFill>
              <a:latin typeface="Trebuchet MS" pitchFamily="34" charset="0"/>
              <a:cs typeface="+mn-cs"/>
            </a:endParaRPr>
          </a:p>
        </p:txBody>
      </p:sp>
      <p:sp>
        <p:nvSpPr>
          <p:cNvPr id="40" name="TextBox 39">
            <a:hlinkClick r:id="rId10" action="ppaction://hlinksldjump"/>
          </p:cNvPr>
          <p:cNvSpPr txBox="1"/>
          <p:nvPr/>
        </p:nvSpPr>
        <p:spPr>
          <a:xfrm>
            <a:off x="0" y="5105400"/>
            <a:ext cx="1371600" cy="1143000"/>
          </a:xfrm>
          <a:prstGeom prst="roundRect">
            <a:avLst/>
          </a:prstGeom>
          <a:solidFill>
            <a:schemeClr val="accent5">
              <a:lumMod val="40000"/>
              <a:lumOff val="60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Test Your LOBO Abilities</a:t>
            </a: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5)</a:t>
            </a:r>
            <a:endParaRPr lang="en-US" sz="1600" dirty="0">
              <a:solidFill>
                <a:schemeClr val="accent1">
                  <a:lumMod val="75000"/>
                </a:schemeClr>
              </a:solidFill>
              <a:latin typeface="Trebuchet MS" pitchFamily="34" charset="0"/>
              <a:cs typeface="+mn-cs"/>
            </a:endParaRPr>
          </a:p>
        </p:txBody>
      </p:sp>
      <p:sp>
        <p:nvSpPr>
          <p:cNvPr id="41" name="TextBox 40">
            <a:hlinkClick r:id="rId11" action="ppaction://hlinksldjump"/>
          </p:cNvPr>
          <p:cNvSpPr txBox="1"/>
          <p:nvPr/>
        </p:nvSpPr>
        <p:spPr>
          <a:xfrm>
            <a:off x="0" y="1600200"/>
            <a:ext cx="1447800" cy="9906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Interpret Graphs</a:t>
            </a: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2)</a:t>
            </a:r>
            <a:endParaRPr lang="en-US" sz="1600" dirty="0">
              <a:solidFill>
                <a:schemeClr val="accent1">
                  <a:lumMod val="75000"/>
                </a:schemeClr>
              </a:solidFill>
              <a:latin typeface="Trebuchet MS" pitchFamily="34" charset="0"/>
              <a:cs typeface="+mn-cs"/>
            </a:endParaRPr>
          </a:p>
        </p:txBody>
      </p:sp>
      <p:sp>
        <p:nvSpPr>
          <p:cNvPr id="42" name="TextBox 41">
            <a:hlinkClick r:id="rId12" action="ppaction://hlinksldjump"/>
          </p:cNvPr>
          <p:cNvSpPr txBox="1"/>
          <p:nvPr/>
        </p:nvSpPr>
        <p:spPr>
          <a:xfrm>
            <a:off x="0" y="6324600"/>
            <a:ext cx="914400" cy="5334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More info</a:t>
            </a:r>
            <a:endParaRPr lang="en-US" sz="1600" dirty="0">
              <a:solidFill>
                <a:schemeClr val="accent1">
                  <a:lumMod val="75000"/>
                </a:schemeClr>
              </a:solidFill>
              <a:latin typeface="Trebuchet MS" pitchFamily="34" charset="0"/>
              <a:cs typeface="+mn-cs"/>
            </a:endParaRPr>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4" presetClass="entr" presetSubtype="0" fill="hold" grpId="0" nodeType="withEffect">
                                  <p:stCondLst>
                                    <p:cond delay="0"/>
                                  </p:stCondLst>
                                  <p:childTnLst>
                                    <p:set>
                                      <p:cBhvr>
                                        <p:cTn id="6" dur="1" fill="hold">
                                          <p:stCondLst>
                                            <p:cond delay="0"/>
                                          </p:stCondLst>
                                        </p:cTn>
                                        <p:tgtEl>
                                          <p:spTgt spid="74758"/>
                                        </p:tgtEl>
                                        <p:attrNameLst>
                                          <p:attrName>style.visibility</p:attrName>
                                        </p:attrNameLst>
                                      </p:cBhvr>
                                      <p:to>
                                        <p:strVal val="visible"/>
                                      </p:to>
                                    </p:set>
                                    <p:anim from="(-#ppt_w/2)" to="(#ppt_x)" calcmode="lin" valueType="num">
                                      <p:cBhvr>
                                        <p:cTn id="7" dur="600" fill="hold">
                                          <p:stCondLst>
                                            <p:cond delay="0"/>
                                          </p:stCondLst>
                                        </p:cTn>
                                        <p:tgtEl>
                                          <p:spTgt spid="74758"/>
                                        </p:tgtEl>
                                        <p:attrNameLst>
                                          <p:attrName>ppt_x</p:attrName>
                                        </p:attrNameLst>
                                      </p:cBhvr>
                                    </p:anim>
                                    <p:anim from="0" to="-1.0" calcmode="lin" valueType="num">
                                      <p:cBhvr>
                                        <p:cTn id="8" dur="200" decel="50000" autoRev="1" fill="hold">
                                          <p:stCondLst>
                                            <p:cond delay="600"/>
                                          </p:stCondLst>
                                        </p:cTn>
                                        <p:tgtEl>
                                          <p:spTgt spid="74758"/>
                                        </p:tgtEl>
                                        <p:attrNameLst>
                                          <p:attrName>xshear</p:attrName>
                                        </p:attrNameLst>
                                      </p:cBhvr>
                                    </p:anim>
                                    <p:animScale>
                                      <p:cBhvr>
                                        <p:cTn id="9" dur="200" decel="100000" autoRev="1" fill="hold">
                                          <p:stCondLst>
                                            <p:cond delay="600"/>
                                          </p:stCondLst>
                                        </p:cTn>
                                        <p:tgtEl>
                                          <p:spTgt spid="74758"/>
                                        </p:tgtEl>
                                      </p:cBhvr>
                                      <p:from x="100000" y="100000"/>
                                      <p:to x="80000" y="100000"/>
                                    </p:animScale>
                                    <p:anim by="(#ppt_h/3+#ppt_w*0.1)" calcmode="lin" valueType="num">
                                      <p:cBhvr additive="sum">
                                        <p:cTn id="10" dur="200" decel="100000" autoRev="1" fill="hold">
                                          <p:stCondLst>
                                            <p:cond delay="600"/>
                                          </p:stCondLst>
                                        </p:cTn>
                                        <p:tgtEl>
                                          <p:spTgt spid="74758"/>
                                        </p:tgtEl>
                                        <p:attrNameLst>
                                          <p:attrName>ppt_x</p:attrName>
                                        </p:attrNameLst>
                                      </p:cBhvr>
                                    </p:anim>
                                  </p:childTnLst>
                                </p:cTn>
                              </p:par>
                              <p:par>
                                <p:cTn id="11" presetID="42" presetClass="entr" presetSubtype="0" fill="hold" grpId="0" nodeType="withEffect">
                                  <p:stCondLst>
                                    <p:cond delay="2000"/>
                                  </p:stCondLst>
                                  <p:childTnLst>
                                    <p:set>
                                      <p:cBhvr>
                                        <p:cTn id="12" dur="1" fill="hold">
                                          <p:stCondLst>
                                            <p:cond delay="0"/>
                                          </p:stCondLst>
                                        </p:cTn>
                                        <p:tgtEl>
                                          <p:spTgt spid="27"/>
                                        </p:tgtEl>
                                        <p:attrNameLst>
                                          <p:attrName>style.visibility</p:attrName>
                                        </p:attrNameLst>
                                      </p:cBhvr>
                                      <p:to>
                                        <p:strVal val="visible"/>
                                      </p:to>
                                    </p:set>
                                    <p:animEffect transition="in" filter="fade">
                                      <p:cBhvr>
                                        <p:cTn id="13" dur="500"/>
                                        <p:tgtEl>
                                          <p:spTgt spid="27"/>
                                        </p:tgtEl>
                                      </p:cBhvr>
                                    </p:animEffect>
                                    <p:anim calcmode="lin" valueType="num">
                                      <p:cBhvr>
                                        <p:cTn id="14" dur="500" fill="hold"/>
                                        <p:tgtEl>
                                          <p:spTgt spid="27"/>
                                        </p:tgtEl>
                                        <p:attrNameLst>
                                          <p:attrName>ppt_x</p:attrName>
                                        </p:attrNameLst>
                                      </p:cBhvr>
                                      <p:tavLst>
                                        <p:tav tm="0">
                                          <p:val>
                                            <p:strVal val="#ppt_x"/>
                                          </p:val>
                                        </p:tav>
                                        <p:tav tm="100000">
                                          <p:val>
                                            <p:strVal val="#ppt_x"/>
                                          </p:val>
                                        </p:tav>
                                      </p:tavLst>
                                    </p:anim>
                                    <p:anim calcmode="lin" valueType="num">
                                      <p:cBhvr>
                                        <p:cTn id="15" dur="500" fill="hold"/>
                                        <p:tgtEl>
                                          <p:spTgt spid="27"/>
                                        </p:tgtEl>
                                        <p:attrNameLst>
                                          <p:attrName>ppt_y</p:attrName>
                                        </p:attrNameLst>
                                      </p:cBhvr>
                                      <p:tavLst>
                                        <p:tav tm="0">
                                          <p:val>
                                            <p:strVal val="#ppt_y+.1"/>
                                          </p:val>
                                        </p:tav>
                                        <p:tav tm="100000">
                                          <p:val>
                                            <p:strVal val="#ppt_y"/>
                                          </p:val>
                                        </p:tav>
                                      </p:tavLst>
                                    </p:anim>
                                  </p:childTnLst>
                                </p:cTn>
                              </p:par>
                              <p:par>
                                <p:cTn id="16" presetID="9" presetClass="entr" presetSubtype="0" fill="hold" grpId="0" nodeType="withEffect">
                                  <p:stCondLst>
                                    <p:cond delay="2000"/>
                                  </p:stCondLst>
                                  <p:childTnLst>
                                    <p:set>
                                      <p:cBhvr>
                                        <p:cTn id="17" dur="1" fill="hold">
                                          <p:stCondLst>
                                            <p:cond delay="0"/>
                                          </p:stCondLst>
                                        </p:cTn>
                                        <p:tgtEl>
                                          <p:spTgt spid="74759"/>
                                        </p:tgtEl>
                                        <p:attrNameLst>
                                          <p:attrName>style.visibility</p:attrName>
                                        </p:attrNameLst>
                                      </p:cBhvr>
                                      <p:to>
                                        <p:strVal val="visible"/>
                                      </p:to>
                                    </p:set>
                                    <p:animEffect transition="in" filter="dissolve">
                                      <p:cBhvr>
                                        <p:cTn id="18" dur="500"/>
                                        <p:tgtEl>
                                          <p:spTgt spid="74759"/>
                                        </p:tgtEl>
                                      </p:cBhvr>
                                    </p:animEffect>
                                  </p:childTnLst>
                                </p:cTn>
                              </p:par>
                              <p:par>
                                <p:cTn id="19" presetID="42" presetClass="entr" presetSubtype="0" fill="hold" grpId="0" nodeType="withEffect">
                                  <p:stCondLst>
                                    <p:cond delay="4000"/>
                                  </p:stCondLst>
                                  <p:childTnLst>
                                    <p:set>
                                      <p:cBhvr>
                                        <p:cTn id="20" dur="1" fill="hold">
                                          <p:stCondLst>
                                            <p:cond delay="0"/>
                                          </p:stCondLst>
                                        </p:cTn>
                                        <p:tgtEl>
                                          <p:spTgt spid="35"/>
                                        </p:tgtEl>
                                        <p:attrNameLst>
                                          <p:attrName>style.visibility</p:attrName>
                                        </p:attrNameLst>
                                      </p:cBhvr>
                                      <p:to>
                                        <p:strVal val="visible"/>
                                      </p:to>
                                    </p:set>
                                    <p:animEffect transition="in" filter="fade">
                                      <p:cBhvr>
                                        <p:cTn id="21" dur="500"/>
                                        <p:tgtEl>
                                          <p:spTgt spid="35"/>
                                        </p:tgtEl>
                                      </p:cBhvr>
                                    </p:animEffect>
                                    <p:anim calcmode="lin" valueType="num">
                                      <p:cBhvr>
                                        <p:cTn id="22" dur="500" fill="hold"/>
                                        <p:tgtEl>
                                          <p:spTgt spid="35"/>
                                        </p:tgtEl>
                                        <p:attrNameLst>
                                          <p:attrName>ppt_x</p:attrName>
                                        </p:attrNameLst>
                                      </p:cBhvr>
                                      <p:tavLst>
                                        <p:tav tm="0">
                                          <p:val>
                                            <p:strVal val="#ppt_x"/>
                                          </p:val>
                                        </p:tav>
                                        <p:tav tm="100000">
                                          <p:val>
                                            <p:strVal val="#ppt_x"/>
                                          </p:val>
                                        </p:tav>
                                      </p:tavLst>
                                    </p:anim>
                                    <p:anim calcmode="lin" valueType="num">
                                      <p:cBhvr>
                                        <p:cTn id="23" dur="500" fill="hold"/>
                                        <p:tgtEl>
                                          <p:spTgt spid="35"/>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4000"/>
                                  </p:stCondLst>
                                  <p:childTnLst>
                                    <p:set>
                                      <p:cBhvr>
                                        <p:cTn id="25" dur="1" fill="hold">
                                          <p:stCondLst>
                                            <p:cond delay="0"/>
                                          </p:stCondLst>
                                        </p:cTn>
                                        <p:tgtEl>
                                          <p:spTgt spid="34"/>
                                        </p:tgtEl>
                                        <p:attrNameLst>
                                          <p:attrName>style.visibility</p:attrName>
                                        </p:attrNameLst>
                                      </p:cBhvr>
                                      <p:to>
                                        <p:strVal val="visible"/>
                                      </p:to>
                                    </p:set>
                                    <p:animEffect transition="in" filter="fade">
                                      <p:cBhvr>
                                        <p:cTn id="26" dur="500"/>
                                        <p:tgtEl>
                                          <p:spTgt spid="34"/>
                                        </p:tgtEl>
                                      </p:cBhvr>
                                    </p:animEffect>
                                    <p:anim calcmode="lin" valueType="num">
                                      <p:cBhvr>
                                        <p:cTn id="27" dur="500" fill="hold"/>
                                        <p:tgtEl>
                                          <p:spTgt spid="34"/>
                                        </p:tgtEl>
                                        <p:attrNameLst>
                                          <p:attrName>ppt_x</p:attrName>
                                        </p:attrNameLst>
                                      </p:cBhvr>
                                      <p:tavLst>
                                        <p:tav tm="0">
                                          <p:val>
                                            <p:strVal val="#ppt_x"/>
                                          </p:val>
                                        </p:tav>
                                        <p:tav tm="100000">
                                          <p:val>
                                            <p:strVal val="#ppt_x"/>
                                          </p:val>
                                        </p:tav>
                                      </p:tavLst>
                                    </p:anim>
                                    <p:anim calcmode="lin" valueType="num">
                                      <p:cBhvr>
                                        <p:cTn id="28" dur="500" fill="hold"/>
                                        <p:tgtEl>
                                          <p:spTgt spid="34"/>
                                        </p:tgtEl>
                                        <p:attrNameLst>
                                          <p:attrName>ppt_y</p:attrName>
                                        </p:attrNameLst>
                                      </p:cBhvr>
                                      <p:tavLst>
                                        <p:tav tm="0">
                                          <p:val>
                                            <p:strVal val="#ppt_y+.1"/>
                                          </p:val>
                                        </p:tav>
                                        <p:tav tm="100000">
                                          <p:val>
                                            <p:strVal val="#ppt_y"/>
                                          </p:val>
                                        </p:tav>
                                      </p:tavLst>
                                    </p:anim>
                                  </p:childTnLst>
                                </p:cTn>
                              </p:par>
                              <p:par>
                                <p:cTn id="29" presetID="9" presetClass="entr" presetSubtype="0" fill="hold" grpId="0" nodeType="withEffect">
                                  <p:stCondLst>
                                    <p:cond delay="4000"/>
                                  </p:stCondLst>
                                  <p:childTnLst>
                                    <p:set>
                                      <p:cBhvr>
                                        <p:cTn id="30" dur="1" fill="hold">
                                          <p:stCondLst>
                                            <p:cond delay="0"/>
                                          </p:stCondLst>
                                        </p:cTn>
                                        <p:tgtEl>
                                          <p:spTgt spid="74761"/>
                                        </p:tgtEl>
                                        <p:attrNameLst>
                                          <p:attrName>style.visibility</p:attrName>
                                        </p:attrNameLst>
                                      </p:cBhvr>
                                      <p:to>
                                        <p:strVal val="visible"/>
                                      </p:to>
                                    </p:set>
                                    <p:animEffect transition="in" filter="dissolve">
                                      <p:cBhvr>
                                        <p:cTn id="31" dur="500"/>
                                        <p:tgtEl>
                                          <p:spTgt spid="74761"/>
                                        </p:tgtEl>
                                      </p:cBhvr>
                                    </p:animEffect>
                                  </p:childTnLst>
                                </p:cTn>
                              </p:par>
                              <p:par>
                                <p:cTn id="32" presetID="34" presetClass="entr" presetSubtype="0" fill="hold" nodeType="withEffect">
                                  <p:stCondLst>
                                    <p:cond delay="0"/>
                                  </p:stCondLst>
                                  <p:childTnLst>
                                    <p:set>
                                      <p:cBhvr>
                                        <p:cTn id="33" dur="1" fill="hold">
                                          <p:stCondLst>
                                            <p:cond delay="0"/>
                                          </p:stCondLst>
                                        </p:cTn>
                                        <p:tgtEl>
                                          <p:spTgt spid="25"/>
                                        </p:tgtEl>
                                        <p:attrNameLst>
                                          <p:attrName>style.visibility</p:attrName>
                                        </p:attrNameLst>
                                      </p:cBhvr>
                                      <p:to>
                                        <p:strVal val="visible"/>
                                      </p:to>
                                    </p:set>
                                    <p:anim from="(-#ppt_w/2)" to="(#ppt_x)" calcmode="lin" valueType="num">
                                      <p:cBhvr>
                                        <p:cTn id="34" dur="600" fill="hold">
                                          <p:stCondLst>
                                            <p:cond delay="0"/>
                                          </p:stCondLst>
                                        </p:cTn>
                                        <p:tgtEl>
                                          <p:spTgt spid="25"/>
                                        </p:tgtEl>
                                        <p:attrNameLst>
                                          <p:attrName>ppt_x</p:attrName>
                                        </p:attrNameLst>
                                      </p:cBhvr>
                                    </p:anim>
                                    <p:anim from="0" to="-1.0" calcmode="lin" valueType="num">
                                      <p:cBhvr>
                                        <p:cTn id="35" dur="200" decel="50000" autoRev="1" fill="hold">
                                          <p:stCondLst>
                                            <p:cond delay="600"/>
                                          </p:stCondLst>
                                        </p:cTn>
                                        <p:tgtEl>
                                          <p:spTgt spid="25"/>
                                        </p:tgtEl>
                                        <p:attrNameLst>
                                          <p:attrName>xshear</p:attrName>
                                        </p:attrNameLst>
                                      </p:cBhvr>
                                    </p:anim>
                                    <p:animScale>
                                      <p:cBhvr>
                                        <p:cTn id="36" dur="200" decel="100000" autoRev="1" fill="hold">
                                          <p:stCondLst>
                                            <p:cond delay="600"/>
                                          </p:stCondLst>
                                        </p:cTn>
                                        <p:tgtEl>
                                          <p:spTgt spid="25"/>
                                        </p:tgtEl>
                                      </p:cBhvr>
                                      <p:from x="100000" y="100000"/>
                                      <p:to x="80000" y="100000"/>
                                    </p:animScale>
                                    <p:anim by="(#ppt_h/3+#ppt_w*0.1)" calcmode="lin" valueType="num">
                                      <p:cBhvr additive="sum">
                                        <p:cTn id="37" dur="200" decel="100000" autoRev="1" fill="hold">
                                          <p:stCondLst>
                                            <p:cond delay="600"/>
                                          </p:stCondLst>
                                        </p:cTn>
                                        <p:tgtEl>
                                          <p:spTgt spid="25"/>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759" grpId="0" animBg="1"/>
      <p:bldP spid="74761" grpId="0" animBg="1"/>
      <p:bldP spid="34" grpId="0" animBg="1"/>
      <p:bldP spid="35" grpId="0" animBg="1"/>
      <p:bldP spid="74758" grpId="0" animBg="1"/>
      <p:bldP spid="27" grpId="0" animBg="1"/>
    </p:bld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Action Button: Home 21">
            <a:hlinkClick r:id="" action="ppaction://hlinkshowjump?jump=firstslide" highlightClick="1"/>
          </p:cNvPr>
          <p:cNvSpPr/>
          <p:nvPr/>
        </p:nvSpPr>
        <p:spPr>
          <a:xfrm>
            <a:off x="8097838" y="6400800"/>
            <a:ext cx="574675" cy="457200"/>
          </a:xfrm>
          <a:prstGeom prst="actionButtonHome">
            <a:avLst/>
          </a:prstGeom>
          <a:gradFill flip="none" rotWithShape="1">
            <a:gsLst>
              <a:gs pos="0">
                <a:srgbClr val="FFEFD1"/>
              </a:gs>
              <a:gs pos="64999">
                <a:srgbClr val="F0EBD5"/>
              </a:gs>
              <a:gs pos="100000">
                <a:srgbClr val="D1C39F"/>
              </a:gs>
            </a:gsLst>
            <a:lin ang="5400000" scaled="1"/>
            <a:tileRect/>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23" name="Action Button: Beginning 22">
            <a:hlinkClick r:id="rId3" action="ppaction://hlinksldjump" highlightClick="1"/>
          </p:cNvPr>
          <p:cNvSpPr/>
          <p:nvPr/>
        </p:nvSpPr>
        <p:spPr>
          <a:xfrm>
            <a:off x="7631113" y="6400800"/>
            <a:ext cx="457200" cy="457200"/>
          </a:xfrm>
          <a:prstGeom prst="actionButtonBeginning">
            <a:avLst/>
          </a:prstGeom>
          <a:gradFill>
            <a:gsLst>
              <a:gs pos="0">
                <a:srgbClr val="FFEFD1"/>
              </a:gs>
              <a:gs pos="64999">
                <a:srgbClr val="F0EBD5"/>
              </a:gs>
              <a:gs pos="100000">
                <a:srgbClr val="D1C39F"/>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grpSp>
        <p:nvGrpSpPr>
          <p:cNvPr id="45" name="Group 49"/>
          <p:cNvGrpSpPr>
            <a:grpSpLocks/>
          </p:cNvGrpSpPr>
          <p:nvPr/>
        </p:nvGrpSpPr>
        <p:grpSpPr bwMode="auto">
          <a:xfrm>
            <a:off x="1981200" y="5257800"/>
            <a:ext cx="3962400" cy="990600"/>
            <a:chOff x="8534400" y="14097000"/>
            <a:chExt cx="7924800" cy="2286000"/>
          </a:xfrm>
        </p:grpSpPr>
        <p:sp>
          <p:nvSpPr>
            <p:cNvPr id="46" name="Double Wave 45"/>
            <p:cNvSpPr/>
            <p:nvPr/>
          </p:nvSpPr>
          <p:spPr>
            <a:xfrm>
              <a:off x="8534400" y="14097000"/>
              <a:ext cx="990600" cy="609600"/>
            </a:xfrm>
            <a:prstGeom prst="doubleWav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3135020" fontAlgn="auto">
                <a:spcBef>
                  <a:spcPts val="0"/>
                </a:spcBef>
                <a:spcAft>
                  <a:spcPts val="0"/>
                </a:spcAft>
                <a:defRPr/>
              </a:pPr>
              <a:endParaRPr lang="en-US" dirty="0">
                <a:latin typeface="Trebuchet MS" pitchFamily="34" charset="0"/>
              </a:endParaRPr>
            </a:p>
          </p:txBody>
        </p:sp>
        <p:sp>
          <p:nvSpPr>
            <p:cNvPr id="47" name="Rounded Rectangle 46"/>
            <p:cNvSpPr/>
            <p:nvPr/>
          </p:nvSpPr>
          <p:spPr>
            <a:xfrm>
              <a:off x="8534400" y="14249400"/>
              <a:ext cx="3200400" cy="213360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b" anchorCtr="1"/>
            <a:lstStyle/>
            <a:p>
              <a:pPr algn="ctr" defTabSz="3135020" fontAlgn="auto">
                <a:spcBef>
                  <a:spcPts val="0"/>
                </a:spcBef>
                <a:spcAft>
                  <a:spcPts val="0"/>
                </a:spcAft>
                <a:defRPr/>
              </a:pPr>
              <a:r>
                <a:rPr lang="en-US" dirty="0">
                  <a:latin typeface="Trebuchet MS" pitchFamily="34" charset="0"/>
                </a:rPr>
                <a:t>Ocean</a:t>
              </a:r>
            </a:p>
          </p:txBody>
        </p:sp>
        <p:sp>
          <p:nvSpPr>
            <p:cNvPr id="48" name="Double Wave 47"/>
            <p:cNvSpPr/>
            <p:nvPr/>
          </p:nvSpPr>
          <p:spPr>
            <a:xfrm>
              <a:off x="9525000" y="14097000"/>
              <a:ext cx="990600" cy="609600"/>
            </a:xfrm>
            <a:prstGeom prst="doubleWav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3135020" fontAlgn="auto">
                <a:spcBef>
                  <a:spcPts val="0"/>
                </a:spcBef>
                <a:spcAft>
                  <a:spcPts val="0"/>
                </a:spcAft>
                <a:defRPr/>
              </a:pPr>
              <a:endParaRPr lang="en-US" dirty="0">
                <a:latin typeface="Trebuchet MS" pitchFamily="34" charset="0"/>
              </a:endParaRPr>
            </a:p>
          </p:txBody>
        </p:sp>
        <p:sp>
          <p:nvSpPr>
            <p:cNvPr id="49" name="Double Wave 48"/>
            <p:cNvSpPr/>
            <p:nvPr/>
          </p:nvSpPr>
          <p:spPr>
            <a:xfrm>
              <a:off x="10515600" y="14097000"/>
              <a:ext cx="990600" cy="609600"/>
            </a:xfrm>
            <a:prstGeom prst="doubleWav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3135020" fontAlgn="auto">
                <a:spcBef>
                  <a:spcPts val="0"/>
                </a:spcBef>
                <a:spcAft>
                  <a:spcPts val="0"/>
                </a:spcAft>
                <a:defRPr/>
              </a:pPr>
              <a:endParaRPr lang="en-US" dirty="0">
                <a:latin typeface="Trebuchet MS" pitchFamily="34" charset="0"/>
              </a:endParaRPr>
            </a:p>
          </p:txBody>
        </p:sp>
        <p:sp>
          <p:nvSpPr>
            <p:cNvPr id="50" name="Double Wave 49"/>
            <p:cNvSpPr/>
            <p:nvPr/>
          </p:nvSpPr>
          <p:spPr>
            <a:xfrm>
              <a:off x="11506200" y="14097000"/>
              <a:ext cx="990600" cy="609600"/>
            </a:xfrm>
            <a:prstGeom prst="doubleWav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3135020" fontAlgn="auto">
                <a:spcBef>
                  <a:spcPts val="0"/>
                </a:spcBef>
                <a:spcAft>
                  <a:spcPts val="0"/>
                </a:spcAft>
                <a:defRPr/>
              </a:pPr>
              <a:endParaRPr lang="en-US" dirty="0">
                <a:latin typeface="Trebuchet MS" pitchFamily="34" charset="0"/>
              </a:endParaRPr>
            </a:p>
          </p:txBody>
        </p:sp>
        <p:sp>
          <p:nvSpPr>
            <p:cNvPr id="51" name="Double Wave 50"/>
            <p:cNvSpPr/>
            <p:nvPr/>
          </p:nvSpPr>
          <p:spPr>
            <a:xfrm>
              <a:off x="12496800" y="14097000"/>
              <a:ext cx="990600" cy="609600"/>
            </a:xfrm>
            <a:prstGeom prst="doubleWav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3135020" fontAlgn="auto">
                <a:spcBef>
                  <a:spcPts val="0"/>
                </a:spcBef>
                <a:spcAft>
                  <a:spcPts val="0"/>
                </a:spcAft>
                <a:defRPr/>
              </a:pPr>
              <a:endParaRPr lang="en-US" dirty="0">
                <a:latin typeface="Trebuchet MS" pitchFamily="34" charset="0"/>
              </a:endParaRPr>
            </a:p>
          </p:txBody>
        </p:sp>
        <p:sp>
          <p:nvSpPr>
            <p:cNvPr id="52" name="Double Wave 51"/>
            <p:cNvSpPr/>
            <p:nvPr/>
          </p:nvSpPr>
          <p:spPr>
            <a:xfrm>
              <a:off x="13487400" y="14097000"/>
              <a:ext cx="990600" cy="609600"/>
            </a:xfrm>
            <a:prstGeom prst="doubleWav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3135020" fontAlgn="auto">
                <a:spcBef>
                  <a:spcPts val="0"/>
                </a:spcBef>
                <a:spcAft>
                  <a:spcPts val="0"/>
                </a:spcAft>
                <a:defRPr/>
              </a:pPr>
              <a:endParaRPr lang="en-US" dirty="0">
                <a:latin typeface="Trebuchet MS" pitchFamily="34" charset="0"/>
              </a:endParaRPr>
            </a:p>
          </p:txBody>
        </p:sp>
        <p:sp>
          <p:nvSpPr>
            <p:cNvPr id="53" name="Double Wave 52"/>
            <p:cNvSpPr/>
            <p:nvPr/>
          </p:nvSpPr>
          <p:spPr>
            <a:xfrm>
              <a:off x="14478000" y="14097000"/>
              <a:ext cx="990600" cy="609600"/>
            </a:xfrm>
            <a:prstGeom prst="doubleWav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3135020" fontAlgn="auto">
                <a:spcBef>
                  <a:spcPts val="0"/>
                </a:spcBef>
                <a:spcAft>
                  <a:spcPts val="0"/>
                </a:spcAft>
                <a:defRPr/>
              </a:pPr>
              <a:endParaRPr lang="en-US" dirty="0">
                <a:latin typeface="Trebuchet MS" pitchFamily="34" charset="0"/>
              </a:endParaRPr>
            </a:p>
          </p:txBody>
        </p:sp>
        <p:sp>
          <p:nvSpPr>
            <p:cNvPr id="54" name="Double Wave 53"/>
            <p:cNvSpPr/>
            <p:nvPr/>
          </p:nvSpPr>
          <p:spPr>
            <a:xfrm>
              <a:off x="15468600" y="14097000"/>
              <a:ext cx="990600" cy="609600"/>
            </a:xfrm>
            <a:prstGeom prst="doubleWav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3135020" fontAlgn="auto">
                <a:spcBef>
                  <a:spcPts val="0"/>
                </a:spcBef>
                <a:spcAft>
                  <a:spcPts val="0"/>
                </a:spcAft>
                <a:defRPr/>
              </a:pPr>
              <a:endParaRPr lang="en-US" dirty="0">
                <a:latin typeface="Trebuchet MS" pitchFamily="34" charset="0"/>
              </a:endParaRPr>
            </a:p>
          </p:txBody>
        </p:sp>
        <p:sp>
          <p:nvSpPr>
            <p:cNvPr id="55" name="Rounded Rectangle 54"/>
            <p:cNvSpPr/>
            <p:nvPr/>
          </p:nvSpPr>
          <p:spPr>
            <a:xfrm>
              <a:off x="13411200" y="14249400"/>
              <a:ext cx="3048000" cy="726831"/>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r" defTabSz="3135020" fontAlgn="auto">
                <a:spcBef>
                  <a:spcPts val="0"/>
                </a:spcBef>
                <a:spcAft>
                  <a:spcPts val="0"/>
                </a:spcAft>
                <a:defRPr/>
              </a:pPr>
              <a:r>
                <a:rPr lang="en-US" dirty="0">
                  <a:latin typeface="Trebuchet MS" pitchFamily="34" charset="0"/>
                </a:rPr>
                <a:t>River</a:t>
              </a:r>
            </a:p>
          </p:txBody>
        </p:sp>
        <p:sp>
          <p:nvSpPr>
            <p:cNvPr id="56" name="Rounded Rectangle 55"/>
            <p:cNvSpPr/>
            <p:nvPr/>
          </p:nvSpPr>
          <p:spPr>
            <a:xfrm>
              <a:off x="11201400" y="14249400"/>
              <a:ext cx="2514600" cy="129540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b" anchorCtr="1"/>
            <a:lstStyle/>
            <a:p>
              <a:pPr algn="ctr" defTabSz="3135020" fontAlgn="auto">
                <a:spcBef>
                  <a:spcPts val="0"/>
                </a:spcBef>
                <a:spcAft>
                  <a:spcPts val="0"/>
                </a:spcAft>
                <a:defRPr/>
              </a:pPr>
              <a:r>
                <a:rPr lang="en-US" dirty="0">
                  <a:latin typeface="Trebuchet MS" pitchFamily="34" charset="0"/>
                </a:rPr>
                <a:t>Estuary</a:t>
              </a:r>
            </a:p>
          </p:txBody>
        </p:sp>
      </p:grpSp>
      <p:pic>
        <p:nvPicPr>
          <p:cNvPr id="63" name="Picture 3" descr="Yaquina Bay.jpg"/>
          <p:cNvPicPr>
            <a:picLocks noChangeAspect="1"/>
          </p:cNvPicPr>
          <p:nvPr/>
        </p:nvPicPr>
        <p:blipFill>
          <a:blip r:embed="rId4" cstate="print"/>
          <a:srcRect/>
          <a:stretch>
            <a:fillRect/>
          </a:stretch>
        </p:blipFill>
        <p:spPr bwMode="auto">
          <a:xfrm>
            <a:off x="1905000" y="1371600"/>
            <a:ext cx="3962400" cy="2996240"/>
          </a:xfrm>
          <a:prstGeom prst="rect">
            <a:avLst/>
          </a:prstGeom>
          <a:noFill/>
          <a:ln w="9525">
            <a:noFill/>
            <a:miter lim="800000"/>
            <a:headEnd/>
            <a:tailEnd/>
          </a:ln>
        </p:spPr>
      </p:pic>
      <p:sp>
        <p:nvSpPr>
          <p:cNvPr id="64" name="Rectangle 63"/>
          <p:cNvSpPr/>
          <p:nvPr/>
        </p:nvSpPr>
        <p:spPr bwMode="auto">
          <a:xfrm>
            <a:off x="2133600" y="914400"/>
            <a:ext cx="3962400" cy="461665"/>
          </a:xfrm>
          <a:prstGeom prst="rect">
            <a:avLst/>
          </a:prstGeom>
          <a:noFill/>
        </p:spPr>
        <p:txBody>
          <a:bodyPr wrap="square">
            <a:spAutoFit/>
          </a:bodyPr>
          <a:lstStyle/>
          <a:p>
            <a:pPr algn="ctr" defTabSz="3135020" fontAlgn="auto">
              <a:spcBef>
                <a:spcPts val="0"/>
              </a:spcBef>
              <a:spcAft>
                <a:spcPts val="0"/>
              </a:spcAft>
              <a:defRPr/>
            </a:pPr>
            <a:r>
              <a:rPr lang="en-US" sz="24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Trebuchet MS" pitchFamily="34" charset="0"/>
                <a:cs typeface="+mn-cs"/>
              </a:rPr>
              <a:t>Yaquina Bay Estuary</a:t>
            </a:r>
          </a:p>
        </p:txBody>
      </p:sp>
      <p:sp>
        <p:nvSpPr>
          <p:cNvPr id="65" name="5-Point Star 64"/>
          <p:cNvSpPr/>
          <p:nvPr/>
        </p:nvSpPr>
        <p:spPr bwMode="auto">
          <a:xfrm>
            <a:off x="2362200" y="4038600"/>
            <a:ext cx="266131" cy="169912"/>
          </a:xfrm>
          <a:prstGeom prst="star5">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3135020" fontAlgn="auto">
              <a:spcBef>
                <a:spcPts val="0"/>
              </a:spcBef>
              <a:spcAft>
                <a:spcPts val="0"/>
              </a:spcAft>
              <a:defRPr/>
            </a:pPr>
            <a:endParaRPr lang="en-US" dirty="0">
              <a:latin typeface="Trebuchet MS" pitchFamily="34" charset="0"/>
            </a:endParaRPr>
          </a:p>
        </p:txBody>
      </p:sp>
      <p:sp>
        <p:nvSpPr>
          <p:cNvPr id="66" name="5-Point Star 65"/>
          <p:cNvSpPr/>
          <p:nvPr/>
        </p:nvSpPr>
        <p:spPr bwMode="auto">
          <a:xfrm>
            <a:off x="3352800" y="2133600"/>
            <a:ext cx="177421" cy="118939"/>
          </a:xfrm>
          <a:prstGeom prst="star5">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3135020" fontAlgn="auto">
              <a:spcBef>
                <a:spcPts val="0"/>
              </a:spcBef>
              <a:spcAft>
                <a:spcPts val="0"/>
              </a:spcAft>
              <a:defRPr/>
            </a:pPr>
            <a:endParaRPr lang="en-US" dirty="0">
              <a:latin typeface="Trebuchet MS" pitchFamily="34" charset="0"/>
            </a:endParaRPr>
          </a:p>
        </p:txBody>
      </p:sp>
      <p:sp>
        <p:nvSpPr>
          <p:cNvPr id="67" name="TextBox 25"/>
          <p:cNvSpPr txBox="1">
            <a:spLocks noChangeArrowheads="1"/>
          </p:cNvSpPr>
          <p:nvPr/>
        </p:nvSpPr>
        <p:spPr bwMode="auto">
          <a:xfrm>
            <a:off x="2667000" y="3962400"/>
            <a:ext cx="3276600" cy="338554"/>
          </a:xfrm>
          <a:prstGeom prst="rect">
            <a:avLst/>
          </a:prstGeom>
          <a:solidFill>
            <a:srgbClr val="FFFFFF">
              <a:alpha val="69804"/>
            </a:srgbClr>
          </a:solidFill>
          <a:ln w="9525">
            <a:noFill/>
            <a:miter lim="800000"/>
            <a:headEnd/>
            <a:tailEnd/>
          </a:ln>
        </p:spPr>
        <p:txBody>
          <a:bodyPr wrap="square">
            <a:spAutoFit/>
          </a:bodyPr>
          <a:lstStyle/>
          <a:p>
            <a:r>
              <a:rPr lang="en-US" sz="1600" dirty="0">
                <a:solidFill>
                  <a:schemeClr val="tx2">
                    <a:lumMod val="75000"/>
                  </a:schemeClr>
                </a:solidFill>
                <a:latin typeface="Trebuchet MS" pitchFamily="34" charset="0"/>
              </a:rPr>
              <a:t>= location of HMSC/ You Are Here</a:t>
            </a:r>
          </a:p>
        </p:txBody>
      </p:sp>
      <p:sp>
        <p:nvSpPr>
          <p:cNvPr id="68" name="Right Arrow 67"/>
          <p:cNvSpPr/>
          <p:nvPr/>
        </p:nvSpPr>
        <p:spPr bwMode="auto">
          <a:xfrm>
            <a:off x="1805734" y="2209800"/>
            <a:ext cx="937466" cy="457200"/>
          </a:xfrm>
          <a:prstGeom prst="rightArrow">
            <a:avLst/>
          </a:prstGeom>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defTabSz="3135020" fontAlgn="auto">
              <a:spcBef>
                <a:spcPts val="0"/>
              </a:spcBef>
              <a:spcAft>
                <a:spcPts val="0"/>
              </a:spcAft>
              <a:defRPr/>
            </a:pPr>
            <a:r>
              <a:rPr lang="en-US" dirty="0">
                <a:latin typeface="Trebuchet MS" pitchFamily="34" charset="0"/>
              </a:rPr>
              <a:t>Ocean</a:t>
            </a:r>
          </a:p>
        </p:txBody>
      </p:sp>
      <p:sp>
        <p:nvSpPr>
          <p:cNvPr id="69" name="Left Arrow 68"/>
          <p:cNvSpPr/>
          <p:nvPr/>
        </p:nvSpPr>
        <p:spPr bwMode="auto">
          <a:xfrm>
            <a:off x="5410200" y="3419203"/>
            <a:ext cx="914400" cy="466997"/>
          </a:xfrm>
          <a:prstGeom prst="leftArrow">
            <a:avLst/>
          </a:prstGeom>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a:defRPr/>
            </a:pPr>
            <a:r>
              <a:rPr lang="en-US" dirty="0">
                <a:latin typeface="Trebuchet MS" pitchFamily="34" charset="0"/>
              </a:rPr>
              <a:t>River</a:t>
            </a:r>
          </a:p>
        </p:txBody>
      </p:sp>
      <p:sp>
        <p:nvSpPr>
          <p:cNvPr id="38" name="TextBox 37"/>
          <p:cNvSpPr txBox="1"/>
          <p:nvPr/>
        </p:nvSpPr>
        <p:spPr>
          <a:xfrm>
            <a:off x="6096000" y="1398984"/>
            <a:ext cx="2971800" cy="1191816"/>
          </a:xfrm>
          <a:prstGeom prst="roundRect">
            <a:avLst/>
          </a:prstGeom>
        </p:spPr>
        <p:style>
          <a:lnRef idx="0">
            <a:schemeClr val="accent3"/>
          </a:lnRef>
          <a:fillRef idx="3">
            <a:schemeClr val="accent3"/>
          </a:fillRef>
          <a:effectRef idx="3">
            <a:schemeClr val="accent3"/>
          </a:effectRef>
          <a:fontRef idx="minor">
            <a:schemeClr val="lt1"/>
          </a:fontRef>
        </p:style>
        <p:txBody>
          <a:bodyPr wrap="square" rtlCol="0">
            <a:spAutoFit/>
          </a:bodyPr>
          <a:lstStyle/>
          <a:p>
            <a:pPr defTabSz="3135020" fontAlgn="auto">
              <a:spcBef>
                <a:spcPts val="0"/>
              </a:spcBef>
              <a:spcAft>
                <a:spcPts val="0"/>
              </a:spcAft>
              <a:defRPr/>
            </a:pPr>
            <a:r>
              <a:rPr lang="en-US" sz="1600" dirty="0" smtClean="0">
                <a:solidFill>
                  <a:schemeClr val="bg1"/>
                </a:solidFill>
                <a:latin typeface="Trebuchet MS" pitchFamily="34" charset="0"/>
              </a:rPr>
              <a:t>Estuaries are coastal bodies of water that have a mix of salty ocean water and fresh river water. </a:t>
            </a:r>
          </a:p>
        </p:txBody>
      </p:sp>
      <p:sp>
        <p:nvSpPr>
          <p:cNvPr id="39" name="Right Arrow 38"/>
          <p:cNvSpPr/>
          <p:nvPr/>
        </p:nvSpPr>
        <p:spPr bwMode="auto">
          <a:xfrm>
            <a:off x="1981200" y="4800600"/>
            <a:ext cx="1524000" cy="438679"/>
          </a:xfrm>
          <a:prstGeom prst="rightArrow">
            <a:avLst/>
          </a:prstGeom>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defTabSz="3135020" fontAlgn="auto">
              <a:spcBef>
                <a:spcPts val="0"/>
              </a:spcBef>
              <a:spcAft>
                <a:spcPts val="0"/>
              </a:spcAft>
              <a:defRPr/>
            </a:pPr>
            <a:r>
              <a:rPr lang="en-US" dirty="0" smtClean="0">
                <a:latin typeface="Trebuchet MS" pitchFamily="34" charset="0"/>
              </a:rPr>
              <a:t>Salt water</a:t>
            </a:r>
            <a:endParaRPr lang="en-US" dirty="0">
              <a:latin typeface="Trebuchet MS" pitchFamily="34" charset="0"/>
            </a:endParaRPr>
          </a:p>
        </p:txBody>
      </p:sp>
      <p:sp>
        <p:nvSpPr>
          <p:cNvPr id="40" name="Left Arrow 39"/>
          <p:cNvSpPr/>
          <p:nvPr/>
        </p:nvSpPr>
        <p:spPr bwMode="auto">
          <a:xfrm>
            <a:off x="4343400" y="4800600"/>
            <a:ext cx="1617259" cy="466997"/>
          </a:xfrm>
          <a:prstGeom prst="leftArrow">
            <a:avLst/>
          </a:prstGeom>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a:defRPr/>
            </a:pPr>
            <a:r>
              <a:rPr lang="en-US" dirty="0" smtClean="0">
                <a:latin typeface="Trebuchet MS" pitchFamily="34" charset="0"/>
              </a:rPr>
              <a:t>Fresh water</a:t>
            </a:r>
            <a:endParaRPr lang="en-US" dirty="0">
              <a:latin typeface="Trebuchet MS" pitchFamily="34" charset="0"/>
            </a:endParaRPr>
          </a:p>
        </p:txBody>
      </p:sp>
      <p:sp>
        <p:nvSpPr>
          <p:cNvPr id="41" name="TextBox 40"/>
          <p:cNvSpPr txBox="1"/>
          <p:nvPr/>
        </p:nvSpPr>
        <p:spPr>
          <a:xfrm>
            <a:off x="6400800" y="2879169"/>
            <a:ext cx="2651760" cy="1464231"/>
          </a:xfrm>
          <a:prstGeom prst="roundRect">
            <a:avLst/>
          </a:prstGeom>
        </p:spPr>
        <p:style>
          <a:lnRef idx="0">
            <a:schemeClr val="accent3"/>
          </a:lnRef>
          <a:fillRef idx="3">
            <a:schemeClr val="accent3"/>
          </a:fillRef>
          <a:effectRef idx="3">
            <a:schemeClr val="accent3"/>
          </a:effectRef>
          <a:fontRef idx="minor">
            <a:schemeClr val="lt1"/>
          </a:fontRef>
        </p:style>
        <p:txBody>
          <a:bodyPr wrap="square" rtlCol="0">
            <a:spAutoFit/>
          </a:bodyPr>
          <a:lstStyle/>
          <a:p>
            <a:pPr defTabSz="3135020" fontAlgn="auto">
              <a:spcBef>
                <a:spcPts val="0"/>
              </a:spcBef>
              <a:spcAft>
                <a:spcPts val="0"/>
              </a:spcAft>
              <a:defRPr/>
            </a:pPr>
            <a:r>
              <a:rPr lang="en-US" sz="1600" dirty="0" smtClean="0">
                <a:solidFill>
                  <a:schemeClr val="bg1"/>
                </a:solidFill>
                <a:latin typeface="Trebuchet MS" pitchFamily="34" charset="0"/>
              </a:rPr>
              <a:t>They provide habitat and nursing grounds for many animals that are important to the ecosystem and humans.  </a:t>
            </a:r>
          </a:p>
        </p:txBody>
      </p:sp>
      <p:sp>
        <p:nvSpPr>
          <p:cNvPr id="42" name="TextBox 41"/>
          <p:cNvSpPr txBox="1"/>
          <p:nvPr/>
        </p:nvSpPr>
        <p:spPr>
          <a:xfrm>
            <a:off x="6400800" y="4675584"/>
            <a:ext cx="2651760" cy="1191816"/>
          </a:xfrm>
          <a:prstGeom prst="roundRect">
            <a:avLst/>
          </a:prstGeom>
        </p:spPr>
        <p:style>
          <a:lnRef idx="0">
            <a:schemeClr val="accent3"/>
          </a:lnRef>
          <a:fillRef idx="3">
            <a:schemeClr val="accent3"/>
          </a:fillRef>
          <a:effectRef idx="3">
            <a:schemeClr val="accent3"/>
          </a:effectRef>
          <a:fontRef idx="minor">
            <a:schemeClr val="lt1"/>
          </a:fontRef>
        </p:style>
        <p:txBody>
          <a:bodyPr wrap="square" rtlCol="0">
            <a:spAutoFit/>
          </a:bodyPr>
          <a:lstStyle/>
          <a:p>
            <a:pPr defTabSz="3135020" fontAlgn="auto">
              <a:spcBef>
                <a:spcPts val="0"/>
              </a:spcBef>
              <a:spcAft>
                <a:spcPts val="0"/>
              </a:spcAft>
              <a:defRPr/>
            </a:pPr>
            <a:r>
              <a:rPr lang="en-US" sz="1600" dirty="0" smtClean="0">
                <a:solidFill>
                  <a:schemeClr val="bg1"/>
                </a:solidFill>
                <a:latin typeface="Trebuchet MS" pitchFamily="34" charset="0"/>
              </a:rPr>
              <a:t>Plants and animals living in the estuary have adapted to live in both fresh and salty water.  </a:t>
            </a:r>
          </a:p>
        </p:txBody>
      </p:sp>
      <p:sp>
        <p:nvSpPr>
          <p:cNvPr id="37" name="Rectangle 36"/>
          <p:cNvSpPr/>
          <p:nvPr/>
        </p:nvSpPr>
        <p:spPr>
          <a:xfrm>
            <a:off x="0" y="0"/>
            <a:ext cx="9144000" cy="838200"/>
          </a:xfrm>
          <a:prstGeom prst="rect">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r>
              <a:rPr lang="en-US" sz="4400" dirty="0" smtClean="0">
                <a:latin typeface="Trebuchet MS" pitchFamily="34" charset="0"/>
              </a:rPr>
              <a:t>What is an estuary?</a:t>
            </a:r>
            <a:endParaRPr lang="en-US" sz="4400" dirty="0">
              <a:latin typeface="Trebuchet MS" pitchFamily="34" charset="0"/>
            </a:endParaRPr>
          </a:p>
        </p:txBody>
      </p:sp>
      <p:sp>
        <p:nvSpPr>
          <p:cNvPr id="57" name="Flowchart: Delay 56"/>
          <p:cNvSpPr/>
          <p:nvPr/>
        </p:nvSpPr>
        <p:spPr>
          <a:xfrm>
            <a:off x="0" y="0"/>
            <a:ext cx="1752600" cy="6858000"/>
          </a:xfrm>
          <a:prstGeom prst="flowChartDelay">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58" name="TextBox 57">
            <a:hlinkClick r:id="rId5" action="ppaction://hlinksldjump"/>
          </p:cNvPr>
          <p:cNvSpPr txBox="1"/>
          <p:nvPr/>
        </p:nvSpPr>
        <p:spPr>
          <a:xfrm>
            <a:off x="0" y="609600"/>
            <a:ext cx="1371600" cy="8382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Build </a:t>
            </a:r>
            <a:r>
              <a:rPr lang="en-US" sz="1600" dirty="0" smtClean="0">
                <a:solidFill>
                  <a:schemeClr val="accent1">
                    <a:lumMod val="75000"/>
                  </a:schemeClr>
                </a:solidFill>
                <a:latin typeface="Trebuchet MS" pitchFamily="34" charset="0"/>
                <a:cs typeface="+mn-cs"/>
              </a:rPr>
              <a:t>A </a:t>
            </a:r>
            <a:r>
              <a:rPr lang="en-US" sz="1600" dirty="0">
                <a:solidFill>
                  <a:schemeClr val="accent1">
                    <a:lumMod val="75000"/>
                  </a:schemeClr>
                </a:solidFill>
                <a:latin typeface="Trebuchet MS" pitchFamily="34" charset="0"/>
                <a:cs typeface="+mn-cs"/>
              </a:rPr>
              <a:t>G</a:t>
            </a:r>
            <a:r>
              <a:rPr lang="en-US" sz="1600" dirty="0" smtClean="0">
                <a:solidFill>
                  <a:schemeClr val="accent1">
                    <a:lumMod val="75000"/>
                  </a:schemeClr>
                </a:solidFill>
                <a:latin typeface="Trebuchet MS" pitchFamily="34" charset="0"/>
                <a:cs typeface="+mn-cs"/>
              </a:rPr>
              <a:t>raph </a:t>
            </a:r>
            <a:endParaRPr lang="en-US" sz="1600" dirty="0">
              <a:solidFill>
                <a:schemeClr val="accent1">
                  <a:lumMod val="75000"/>
                </a:schemeClr>
              </a:solidFill>
              <a:latin typeface="Trebuchet MS" pitchFamily="34" charset="0"/>
              <a:cs typeface="+mn-cs"/>
            </a:endParaRP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1)</a:t>
            </a:r>
            <a:endParaRPr lang="en-US" sz="1600" dirty="0">
              <a:solidFill>
                <a:schemeClr val="accent1">
                  <a:lumMod val="75000"/>
                </a:schemeClr>
              </a:solidFill>
              <a:latin typeface="Trebuchet MS" pitchFamily="34" charset="0"/>
              <a:cs typeface="+mn-cs"/>
            </a:endParaRPr>
          </a:p>
        </p:txBody>
      </p:sp>
      <p:sp>
        <p:nvSpPr>
          <p:cNvPr id="59" name="TextBox 58">
            <a:hlinkClick r:id="rId6" action="ppaction://hlinksldjump"/>
          </p:cNvPr>
          <p:cNvSpPr txBox="1"/>
          <p:nvPr/>
        </p:nvSpPr>
        <p:spPr>
          <a:xfrm>
            <a:off x="0" y="2743200"/>
            <a:ext cx="1554480" cy="10668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Read LOBO Graphs </a:t>
            </a:r>
            <a:r>
              <a:rPr lang="en-US" sz="1600" dirty="0" smtClean="0">
                <a:solidFill>
                  <a:schemeClr val="accent1">
                    <a:lumMod val="75000"/>
                  </a:schemeClr>
                </a:solidFill>
                <a:latin typeface="Trebuchet MS" pitchFamily="34" charset="0"/>
                <a:cs typeface="+mn-cs"/>
              </a:rPr>
              <a:t>   (Level 3)</a:t>
            </a:r>
            <a:endParaRPr lang="en-US" sz="1600" dirty="0">
              <a:solidFill>
                <a:schemeClr val="accent1">
                  <a:lumMod val="75000"/>
                </a:schemeClr>
              </a:solidFill>
              <a:latin typeface="Trebuchet MS" pitchFamily="34" charset="0"/>
              <a:cs typeface="+mn-cs"/>
            </a:endParaRPr>
          </a:p>
        </p:txBody>
      </p:sp>
      <p:sp>
        <p:nvSpPr>
          <p:cNvPr id="60" name="TextBox 59">
            <a:hlinkClick r:id="rId7" action="ppaction://hlinksldjump"/>
          </p:cNvPr>
          <p:cNvSpPr txBox="1"/>
          <p:nvPr/>
        </p:nvSpPr>
        <p:spPr>
          <a:xfrm>
            <a:off x="0" y="3953470"/>
            <a:ext cx="1447800" cy="99953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LOBO Data Match-up</a:t>
            </a:r>
            <a:endParaRPr lang="en-US" sz="1600" dirty="0">
              <a:solidFill>
                <a:schemeClr val="accent1">
                  <a:lumMod val="75000"/>
                </a:schemeClr>
              </a:solidFill>
              <a:latin typeface="Trebuchet MS" pitchFamily="34" charset="0"/>
              <a:cs typeface="+mn-cs"/>
            </a:endParaRP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4)</a:t>
            </a:r>
            <a:endParaRPr lang="en-US" sz="1600" dirty="0">
              <a:solidFill>
                <a:schemeClr val="accent1">
                  <a:lumMod val="75000"/>
                </a:schemeClr>
              </a:solidFill>
              <a:latin typeface="Trebuchet MS" pitchFamily="34" charset="0"/>
              <a:cs typeface="+mn-cs"/>
            </a:endParaRPr>
          </a:p>
        </p:txBody>
      </p:sp>
      <p:sp>
        <p:nvSpPr>
          <p:cNvPr id="61" name="TextBox 60">
            <a:hlinkClick r:id="rId8" action="ppaction://hlinksldjump"/>
          </p:cNvPr>
          <p:cNvSpPr txBox="1"/>
          <p:nvPr/>
        </p:nvSpPr>
        <p:spPr>
          <a:xfrm>
            <a:off x="0" y="5105400"/>
            <a:ext cx="1371600" cy="11430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Test Your LOBO Abilities</a:t>
            </a: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5)</a:t>
            </a:r>
            <a:endParaRPr lang="en-US" sz="1600" dirty="0">
              <a:solidFill>
                <a:schemeClr val="accent1">
                  <a:lumMod val="75000"/>
                </a:schemeClr>
              </a:solidFill>
              <a:latin typeface="Trebuchet MS" pitchFamily="34" charset="0"/>
              <a:cs typeface="+mn-cs"/>
            </a:endParaRPr>
          </a:p>
        </p:txBody>
      </p:sp>
      <p:sp>
        <p:nvSpPr>
          <p:cNvPr id="62" name="TextBox 61">
            <a:hlinkClick r:id="rId9" action="ppaction://hlinksldjump"/>
          </p:cNvPr>
          <p:cNvSpPr txBox="1"/>
          <p:nvPr/>
        </p:nvSpPr>
        <p:spPr>
          <a:xfrm>
            <a:off x="0" y="1600200"/>
            <a:ext cx="1447800" cy="9906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Interpret Graphs</a:t>
            </a: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2)</a:t>
            </a:r>
            <a:endParaRPr lang="en-US" sz="1600" dirty="0">
              <a:solidFill>
                <a:schemeClr val="accent1">
                  <a:lumMod val="75000"/>
                </a:schemeClr>
              </a:solidFill>
              <a:latin typeface="Trebuchet MS" pitchFamily="34" charset="0"/>
              <a:cs typeface="+mn-cs"/>
            </a:endParaRPr>
          </a:p>
        </p:txBody>
      </p:sp>
      <p:sp>
        <p:nvSpPr>
          <p:cNvPr id="70" name="TextBox 69">
            <a:hlinkClick r:id="rId10" action="ppaction://hlinksldjump"/>
          </p:cNvPr>
          <p:cNvSpPr txBox="1"/>
          <p:nvPr/>
        </p:nvSpPr>
        <p:spPr>
          <a:xfrm>
            <a:off x="0" y="6324600"/>
            <a:ext cx="914400" cy="533400"/>
          </a:xfrm>
          <a:prstGeom prst="roundRect">
            <a:avLst/>
          </a:prstGeom>
          <a:solidFill>
            <a:schemeClr val="accent5">
              <a:lumMod val="40000"/>
              <a:lumOff val="60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More info</a:t>
            </a:r>
            <a:endParaRPr lang="en-US" sz="1600" dirty="0">
              <a:solidFill>
                <a:schemeClr val="accent1">
                  <a:lumMod val="75000"/>
                </a:schemeClr>
              </a:solidFill>
              <a:latin typeface="Trebuchet MS" pitchFamily="34" charset="0"/>
              <a:cs typeface="+mn-cs"/>
            </a:endParaRPr>
          </a:p>
        </p:txBody>
      </p:sp>
    </p:spTree>
  </p:cSld>
  <p:clrMapOvr>
    <a:masterClrMapping/>
  </p:clrMapOvr>
  <p:transition advClick="0"/>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Action Button: Home 21">
            <a:hlinkClick r:id="" action="ppaction://hlinkshowjump?jump=firstslide" highlightClick="1"/>
          </p:cNvPr>
          <p:cNvSpPr/>
          <p:nvPr/>
        </p:nvSpPr>
        <p:spPr>
          <a:xfrm>
            <a:off x="8097838" y="6400800"/>
            <a:ext cx="574675" cy="457200"/>
          </a:xfrm>
          <a:prstGeom prst="actionButtonHome">
            <a:avLst/>
          </a:prstGeom>
          <a:gradFill flip="none" rotWithShape="1">
            <a:gsLst>
              <a:gs pos="0">
                <a:srgbClr val="FFEFD1"/>
              </a:gs>
              <a:gs pos="64999">
                <a:srgbClr val="F0EBD5"/>
              </a:gs>
              <a:gs pos="100000">
                <a:srgbClr val="D1C39F"/>
              </a:gs>
            </a:gsLst>
            <a:lin ang="5400000" scaled="1"/>
            <a:tileRect/>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23" name="Action Button: Beginning 22">
            <a:hlinkClick r:id="rId3" action="ppaction://hlinksldjump" highlightClick="1"/>
          </p:cNvPr>
          <p:cNvSpPr/>
          <p:nvPr/>
        </p:nvSpPr>
        <p:spPr>
          <a:xfrm>
            <a:off x="7631113" y="6400800"/>
            <a:ext cx="457200" cy="457200"/>
          </a:xfrm>
          <a:prstGeom prst="actionButtonBeginning">
            <a:avLst/>
          </a:prstGeom>
          <a:gradFill>
            <a:gsLst>
              <a:gs pos="0">
                <a:srgbClr val="FFEFD1"/>
              </a:gs>
              <a:gs pos="64999">
                <a:srgbClr val="F0EBD5"/>
              </a:gs>
              <a:gs pos="100000">
                <a:srgbClr val="D1C39F"/>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grpSp>
        <p:nvGrpSpPr>
          <p:cNvPr id="2" name="Group 49"/>
          <p:cNvGrpSpPr>
            <a:grpSpLocks/>
          </p:cNvGrpSpPr>
          <p:nvPr/>
        </p:nvGrpSpPr>
        <p:grpSpPr bwMode="auto">
          <a:xfrm>
            <a:off x="1981200" y="5257800"/>
            <a:ext cx="3962400" cy="990600"/>
            <a:chOff x="8534400" y="14097000"/>
            <a:chExt cx="7924800" cy="2286000"/>
          </a:xfrm>
        </p:grpSpPr>
        <p:sp>
          <p:nvSpPr>
            <p:cNvPr id="46" name="Double Wave 45"/>
            <p:cNvSpPr/>
            <p:nvPr/>
          </p:nvSpPr>
          <p:spPr>
            <a:xfrm>
              <a:off x="8534400" y="14097000"/>
              <a:ext cx="990600" cy="609600"/>
            </a:xfrm>
            <a:prstGeom prst="doubleWav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3135020" fontAlgn="auto">
                <a:spcBef>
                  <a:spcPts val="0"/>
                </a:spcBef>
                <a:spcAft>
                  <a:spcPts val="0"/>
                </a:spcAft>
                <a:defRPr/>
              </a:pPr>
              <a:endParaRPr lang="en-US" dirty="0">
                <a:latin typeface="Trebuchet MS" pitchFamily="34" charset="0"/>
              </a:endParaRPr>
            </a:p>
          </p:txBody>
        </p:sp>
        <p:sp>
          <p:nvSpPr>
            <p:cNvPr id="47" name="Rounded Rectangle 46"/>
            <p:cNvSpPr/>
            <p:nvPr/>
          </p:nvSpPr>
          <p:spPr>
            <a:xfrm>
              <a:off x="8534400" y="14249400"/>
              <a:ext cx="3200400" cy="213360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b" anchorCtr="1"/>
            <a:lstStyle/>
            <a:p>
              <a:pPr algn="ctr" defTabSz="3135020" fontAlgn="auto">
                <a:spcBef>
                  <a:spcPts val="0"/>
                </a:spcBef>
                <a:spcAft>
                  <a:spcPts val="0"/>
                </a:spcAft>
                <a:defRPr/>
              </a:pPr>
              <a:r>
                <a:rPr lang="en-US" dirty="0">
                  <a:latin typeface="Trebuchet MS" pitchFamily="34" charset="0"/>
                </a:rPr>
                <a:t>Ocean</a:t>
              </a:r>
            </a:p>
          </p:txBody>
        </p:sp>
        <p:sp>
          <p:nvSpPr>
            <p:cNvPr id="48" name="Double Wave 47"/>
            <p:cNvSpPr/>
            <p:nvPr/>
          </p:nvSpPr>
          <p:spPr>
            <a:xfrm>
              <a:off x="9525000" y="14097000"/>
              <a:ext cx="990600" cy="609600"/>
            </a:xfrm>
            <a:prstGeom prst="doubleWav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3135020" fontAlgn="auto">
                <a:spcBef>
                  <a:spcPts val="0"/>
                </a:spcBef>
                <a:spcAft>
                  <a:spcPts val="0"/>
                </a:spcAft>
                <a:defRPr/>
              </a:pPr>
              <a:endParaRPr lang="en-US" dirty="0">
                <a:latin typeface="Trebuchet MS" pitchFamily="34" charset="0"/>
              </a:endParaRPr>
            </a:p>
          </p:txBody>
        </p:sp>
        <p:sp>
          <p:nvSpPr>
            <p:cNvPr id="49" name="Double Wave 48"/>
            <p:cNvSpPr/>
            <p:nvPr/>
          </p:nvSpPr>
          <p:spPr>
            <a:xfrm>
              <a:off x="10515600" y="14097000"/>
              <a:ext cx="990600" cy="609600"/>
            </a:xfrm>
            <a:prstGeom prst="doubleWav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3135020" fontAlgn="auto">
                <a:spcBef>
                  <a:spcPts val="0"/>
                </a:spcBef>
                <a:spcAft>
                  <a:spcPts val="0"/>
                </a:spcAft>
                <a:defRPr/>
              </a:pPr>
              <a:endParaRPr lang="en-US" dirty="0">
                <a:latin typeface="Trebuchet MS" pitchFamily="34" charset="0"/>
              </a:endParaRPr>
            </a:p>
          </p:txBody>
        </p:sp>
        <p:sp>
          <p:nvSpPr>
            <p:cNvPr id="50" name="Double Wave 49"/>
            <p:cNvSpPr/>
            <p:nvPr/>
          </p:nvSpPr>
          <p:spPr>
            <a:xfrm>
              <a:off x="11506200" y="14097000"/>
              <a:ext cx="990600" cy="609600"/>
            </a:xfrm>
            <a:prstGeom prst="doubleWav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3135020" fontAlgn="auto">
                <a:spcBef>
                  <a:spcPts val="0"/>
                </a:spcBef>
                <a:spcAft>
                  <a:spcPts val="0"/>
                </a:spcAft>
                <a:defRPr/>
              </a:pPr>
              <a:endParaRPr lang="en-US" dirty="0">
                <a:latin typeface="Trebuchet MS" pitchFamily="34" charset="0"/>
              </a:endParaRPr>
            </a:p>
          </p:txBody>
        </p:sp>
        <p:sp>
          <p:nvSpPr>
            <p:cNvPr id="51" name="Double Wave 50"/>
            <p:cNvSpPr/>
            <p:nvPr/>
          </p:nvSpPr>
          <p:spPr>
            <a:xfrm>
              <a:off x="12496800" y="14097000"/>
              <a:ext cx="990600" cy="609600"/>
            </a:xfrm>
            <a:prstGeom prst="doubleWav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3135020" fontAlgn="auto">
                <a:spcBef>
                  <a:spcPts val="0"/>
                </a:spcBef>
                <a:spcAft>
                  <a:spcPts val="0"/>
                </a:spcAft>
                <a:defRPr/>
              </a:pPr>
              <a:endParaRPr lang="en-US" dirty="0">
                <a:latin typeface="Trebuchet MS" pitchFamily="34" charset="0"/>
              </a:endParaRPr>
            </a:p>
          </p:txBody>
        </p:sp>
        <p:sp>
          <p:nvSpPr>
            <p:cNvPr id="52" name="Double Wave 51"/>
            <p:cNvSpPr/>
            <p:nvPr/>
          </p:nvSpPr>
          <p:spPr>
            <a:xfrm>
              <a:off x="13487400" y="14097000"/>
              <a:ext cx="990600" cy="609600"/>
            </a:xfrm>
            <a:prstGeom prst="doubleWav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3135020" fontAlgn="auto">
                <a:spcBef>
                  <a:spcPts val="0"/>
                </a:spcBef>
                <a:spcAft>
                  <a:spcPts val="0"/>
                </a:spcAft>
                <a:defRPr/>
              </a:pPr>
              <a:endParaRPr lang="en-US" dirty="0">
                <a:latin typeface="Trebuchet MS" pitchFamily="34" charset="0"/>
              </a:endParaRPr>
            </a:p>
          </p:txBody>
        </p:sp>
        <p:sp>
          <p:nvSpPr>
            <p:cNvPr id="53" name="Double Wave 52"/>
            <p:cNvSpPr/>
            <p:nvPr/>
          </p:nvSpPr>
          <p:spPr>
            <a:xfrm>
              <a:off x="14478000" y="14097000"/>
              <a:ext cx="990600" cy="609600"/>
            </a:xfrm>
            <a:prstGeom prst="doubleWav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3135020" fontAlgn="auto">
                <a:spcBef>
                  <a:spcPts val="0"/>
                </a:spcBef>
                <a:spcAft>
                  <a:spcPts val="0"/>
                </a:spcAft>
                <a:defRPr/>
              </a:pPr>
              <a:endParaRPr lang="en-US" dirty="0">
                <a:latin typeface="Trebuchet MS" pitchFamily="34" charset="0"/>
              </a:endParaRPr>
            </a:p>
          </p:txBody>
        </p:sp>
        <p:sp>
          <p:nvSpPr>
            <p:cNvPr id="54" name="Double Wave 53"/>
            <p:cNvSpPr/>
            <p:nvPr/>
          </p:nvSpPr>
          <p:spPr>
            <a:xfrm>
              <a:off x="15468600" y="14097000"/>
              <a:ext cx="990600" cy="609600"/>
            </a:xfrm>
            <a:prstGeom prst="doubleWav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3135020" fontAlgn="auto">
                <a:spcBef>
                  <a:spcPts val="0"/>
                </a:spcBef>
                <a:spcAft>
                  <a:spcPts val="0"/>
                </a:spcAft>
                <a:defRPr/>
              </a:pPr>
              <a:endParaRPr lang="en-US" dirty="0">
                <a:latin typeface="Trebuchet MS" pitchFamily="34" charset="0"/>
              </a:endParaRPr>
            </a:p>
          </p:txBody>
        </p:sp>
        <p:sp>
          <p:nvSpPr>
            <p:cNvPr id="55" name="Rounded Rectangle 54"/>
            <p:cNvSpPr/>
            <p:nvPr/>
          </p:nvSpPr>
          <p:spPr>
            <a:xfrm>
              <a:off x="13411200" y="14249400"/>
              <a:ext cx="3048000" cy="726831"/>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r" defTabSz="3135020" fontAlgn="auto">
                <a:spcBef>
                  <a:spcPts val="0"/>
                </a:spcBef>
                <a:spcAft>
                  <a:spcPts val="0"/>
                </a:spcAft>
                <a:defRPr/>
              </a:pPr>
              <a:r>
                <a:rPr lang="en-US" dirty="0">
                  <a:latin typeface="Trebuchet MS" pitchFamily="34" charset="0"/>
                </a:rPr>
                <a:t>River</a:t>
              </a:r>
            </a:p>
          </p:txBody>
        </p:sp>
        <p:sp>
          <p:nvSpPr>
            <p:cNvPr id="56" name="Rounded Rectangle 55"/>
            <p:cNvSpPr/>
            <p:nvPr/>
          </p:nvSpPr>
          <p:spPr>
            <a:xfrm>
              <a:off x="11201400" y="14249400"/>
              <a:ext cx="2514600" cy="129540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b" anchorCtr="1"/>
            <a:lstStyle/>
            <a:p>
              <a:pPr algn="ctr" defTabSz="3135020" fontAlgn="auto">
                <a:spcBef>
                  <a:spcPts val="0"/>
                </a:spcBef>
                <a:spcAft>
                  <a:spcPts val="0"/>
                </a:spcAft>
                <a:defRPr/>
              </a:pPr>
              <a:r>
                <a:rPr lang="en-US" dirty="0">
                  <a:latin typeface="Trebuchet MS" pitchFamily="34" charset="0"/>
                </a:rPr>
                <a:t>Estuary</a:t>
              </a:r>
            </a:p>
          </p:txBody>
        </p:sp>
      </p:grpSp>
      <p:pic>
        <p:nvPicPr>
          <p:cNvPr id="63" name="Picture 3" descr="Yaquina Bay.jpg"/>
          <p:cNvPicPr>
            <a:picLocks noChangeAspect="1"/>
          </p:cNvPicPr>
          <p:nvPr/>
        </p:nvPicPr>
        <p:blipFill>
          <a:blip r:embed="rId4" cstate="print"/>
          <a:srcRect/>
          <a:stretch>
            <a:fillRect/>
          </a:stretch>
        </p:blipFill>
        <p:spPr bwMode="auto">
          <a:xfrm>
            <a:off x="1905000" y="1371600"/>
            <a:ext cx="3962400" cy="2996240"/>
          </a:xfrm>
          <a:prstGeom prst="rect">
            <a:avLst/>
          </a:prstGeom>
          <a:noFill/>
          <a:ln w="9525">
            <a:noFill/>
            <a:miter lim="800000"/>
            <a:headEnd/>
            <a:tailEnd/>
          </a:ln>
        </p:spPr>
      </p:pic>
      <p:sp>
        <p:nvSpPr>
          <p:cNvPr id="64" name="Rectangle 63"/>
          <p:cNvSpPr/>
          <p:nvPr/>
        </p:nvSpPr>
        <p:spPr bwMode="auto">
          <a:xfrm>
            <a:off x="2133600" y="914400"/>
            <a:ext cx="3962400" cy="461665"/>
          </a:xfrm>
          <a:prstGeom prst="rect">
            <a:avLst/>
          </a:prstGeom>
          <a:noFill/>
        </p:spPr>
        <p:txBody>
          <a:bodyPr wrap="square">
            <a:spAutoFit/>
          </a:bodyPr>
          <a:lstStyle/>
          <a:p>
            <a:pPr algn="ctr" defTabSz="3135020" fontAlgn="auto">
              <a:spcBef>
                <a:spcPts val="0"/>
              </a:spcBef>
              <a:spcAft>
                <a:spcPts val="0"/>
              </a:spcAft>
              <a:defRPr/>
            </a:pPr>
            <a:r>
              <a:rPr lang="en-US" sz="24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Trebuchet MS" pitchFamily="34" charset="0"/>
                <a:cs typeface="+mn-cs"/>
              </a:rPr>
              <a:t>Yaquina Bay Estuary</a:t>
            </a:r>
          </a:p>
        </p:txBody>
      </p:sp>
      <p:sp>
        <p:nvSpPr>
          <p:cNvPr id="65" name="5-Point Star 64"/>
          <p:cNvSpPr/>
          <p:nvPr/>
        </p:nvSpPr>
        <p:spPr bwMode="auto">
          <a:xfrm>
            <a:off x="2362200" y="4038600"/>
            <a:ext cx="266131" cy="169912"/>
          </a:xfrm>
          <a:prstGeom prst="star5">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3135020" fontAlgn="auto">
              <a:spcBef>
                <a:spcPts val="0"/>
              </a:spcBef>
              <a:spcAft>
                <a:spcPts val="0"/>
              </a:spcAft>
              <a:defRPr/>
            </a:pPr>
            <a:endParaRPr lang="en-US" dirty="0">
              <a:latin typeface="Trebuchet MS" pitchFamily="34" charset="0"/>
            </a:endParaRPr>
          </a:p>
        </p:txBody>
      </p:sp>
      <p:sp>
        <p:nvSpPr>
          <p:cNvPr id="66" name="5-Point Star 65"/>
          <p:cNvSpPr/>
          <p:nvPr/>
        </p:nvSpPr>
        <p:spPr bwMode="auto">
          <a:xfrm>
            <a:off x="3352800" y="2133600"/>
            <a:ext cx="177421" cy="118939"/>
          </a:xfrm>
          <a:prstGeom prst="star5">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3135020" fontAlgn="auto">
              <a:spcBef>
                <a:spcPts val="0"/>
              </a:spcBef>
              <a:spcAft>
                <a:spcPts val="0"/>
              </a:spcAft>
              <a:defRPr/>
            </a:pPr>
            <a:endParaRPr lang="en-US" dirty="0">
              <a:latin typeface="Trebuchet MS" pitchFamily="34" charset="0"/>
            </a:endParaRPr>
          </a:p>
        </p:txBody>
      </p:sp>
      <p:sp>
        <p:nvSpPr>
          <p:cNvPr id="67" name="TextBox 25"/>
          <p:cNvSpPr txBox="1">
            <a:spLocks noChangeArrowheads="1"/>
          </p:cNvSpPr>
          <p:nvPr/>
        </p:nvSpPr>
        <p:spPr bwMode="auto">
          <a:xfrm>
            <a:off x="2667000" y="3962400"/>
            <a:ext cx="3276600" cy="338554"/>
          </a:xfrm>
          <a:prstGeom prst="rect">
            <a:avLst/>
          </a:prstGeom>
          <a:solidFill>
            <a:srgbClr val="FFFFFF">
              <a:alpha val="69804"/>
            </a:srgbClr>
          </a:solidFill>
          <a:ln w="9525">
            <a:noFill/>
            <a:miter lim="800000"/>
            <a:headEnd/>
            <a:tailEnd/>
          </a:ln>
        </p:spPr>
        <p:txBody>
          <a:bodyPr wrap="square">
            <a:spAutoFit/>
          </a:bodyPr>
          <a:lstStyle/>
          <a:p>
            <a:r>
              <a:rPr lang="en-US" sz="1600" dirty="0">
                <a:solidFill>
                  <a:schemeClr val="tx2">
                    <a:lumMod val="75000"/>
                  </a:schemeClr>
                </a:solidFill>
                <a:latin typeface="Trebuchet MS" pitchFamily="34" charset="0"/>
              </a:rPr>
              <a:t>= location of HMSC/ You Are Here</a:t>
            </a:r>
          </a:p>
        </p:txBody>
      </p:sp>
      <p:sp>
        <p:nvSpPr>
          <p:cNvPr id="68" name="Right Arrow 67"/>
          <p:cNvSpPr/>
          <p:nvPr/>
        </p:nvSpPr>
        <p:spPr bwMode="auto">
          <a:xfrm>
            <a:off x="1805734" y="2209800"/>
            <a:ext cx="937466" cy="457200"/>
          </a:xfrm>
          <a:prstGeom prst="rightArrow">
            <a:avLst/>
          </a:prstGeom>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defTabSz="3135020" fontAlgn="auto">
              <a:spcBef>
                <a:spcPts val="0"/>
              </a:spcBef>
              <a:spcAft>
                <a:spcPts val="0"/>
              </a:spcAft>
              <a:defRPr/>
            </a:pPr>
            <a:r>
              <a:rPr lang="en-US" dirty="0">
                <a:latin typeface="Trebuchet MS" pitchFamily="34" charset="0"/>
              </a:rPr>
              <a:t>Ocean</a:t>
            </a:r>
          </a:p>
        </p:txBody>
      </p:sp>
      <p:sp>
        <p:nvSpPr>
          <p:cNvPr id="69" name="Left Arrow 68"/>
          <p:cNvSpPr/>
          <p:nvPr/>
        </p:nvSpPr>
        <p:spPr bwMode="auto">
          <a:xfrm>
            <a:off x="5410200" y="3419203"/>
            <a:ext cx="914400" cy="466997"/>
          </a:xfrm>
          <a:prstGeom prst="leftArrow">
            <a:avLst/>
          </a:prstGeom>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a:defRPr/>
            </a:pPr>
            <a:r>
              <a:rPr lang="en-US" dirty="0">
                <a:latin typeface="Trebuchet MS" pitchFamily="34" charset="0"/>
              </a:rPr>
              <a:t>River</a:t>
            </a:r>
          </a:p>
        </p:txBody>
      </p:sp>
      <p:sp>
        <p:nvSpPr>
          <p:cNvPr id="38" name="TextBox 37"/>
          <p:cNvSpPr txBox="1"/>
          <p:nvPr/>
        </p:nvSpPr>
        <p:spPr>
          <a:xfrm>
            <a:off x="6096000" y="1398984"/>
            <a:ext cx="2971800" cy="1191816"/>
          </a:xfrm>
          <a:prstGeom prst="roundRect">
            <a:avLst/>
          </a:prstGeom>
        </p:spPr>
        <p:style>
          <a:lnRef idx="0">
            <a:schemeClr val="accent3"/>
          </a:lnRef>
          <a:fillRef idx="3">
            <a:schemeClr val="accent3"/>
          </a:fillRef>
          <a:effectRef idx="3">
            <a:schemeClr val="accent3"/>
          </a:effectRef>
          <a:fontRef idx="minor">
            <a:schemeClr val="lt1"/>
          </a:fontRef>
        </p:style>
        <p:txBody>
          <a:bodyPr wrap="square" rtlCol="0">
            <a:spAutoFit/>
          </a:bodyPr>
          <a:lstStyle/>
          <a:p>
            <a:pPr defTabSz="3135020" fontAlgn="auto">
              <a:spcBef>
                <a:spcPts val="0"/>
              </a:spcBef>
              <a:spcAft>
                <a:spcPts val="0"/>
              </a:spcAft>
              <a:defRPr/>
            </a:pPr>
            <a:r>
              <a:rPr lang="en-US" sz="1600" dirty="0" smtClean="0">
                <a:solidFill>
                  <a:schemeClr val="bg1"/>
                </a:solidFill>
                <a:latin typeface="Trebuchet MS" pitchFamily="34" charset="0"/>
              </a:rPr>
              <a:t>Estuaries are coastal bodies of water that have a mix of salty ocean water and fresh river water. </a:t>
            </a:r>
          </a:p>
        </p:txBody>
      </p:sp>
      <p:sp>
        <p:nvSpPr>
          <p:cNvPr id="39" name="Right Arrow 38"/>
          <p:cNvSpPr/>
          <p:nvPr/>
        </p:nvSpPr>
        <p:spPr bwMode="auto">
          <a:xfrm>
            <a:off x="1981200" y="4800600"/>
            <a:ext cx="1524000" cy="438679"/>
          </a:xfrm>
          <a:prstGeom prst="rightArrow">
            <a:avLst/>
          </a:prstGeom>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defTabSz="3135020" fontAlgn="auto">
              <a:spcBef>
                <a:spcPts val="0"/>
              </a:spcBef>
              <a:spcAft>
                <a:spcPts val="0"/>
              </a:spcAft>
              <a:defRPr/>
            </a:pPr>
            <a:r>
              <a:rPr lang="en-US" dirty="0" smtClean="0">
                <a:latin typeface="Trebuchet MS" pitchFamily="34" charset="0"/>
              </a:rPr>
              <a:t>Salt water</a:t>
            </a:r>
            <a:endParaRPr lang="en-US" dirty="0">
              <a:latin typeface="Trebuchet MS" pitchFamily="34" charset="0"/>
            </a:endParaRPr>
          </a:p>
        </p:txBody>
      </p:sp>
      <p:sp>
        <p:nvSpPr>
          <p:cNvPr id="40" name="Left Arrow 39"/>
          <p:cNvSpPr/>
          <p:nvPr/>
        </p:nvSpPr>
        <p:spPr bwMode="auto">
          <a:xfrm>
            <a:off x="4343400" y="4800600"/>
            <a:ext cx="1617259" cy="466997"/>
          </a:xfrm>
          <a:prstGeom prst="leftArrow">
            <a:avLst/>
          </a:prstGeom>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a:defRPr/>
            </a:pPr>
            <a:r>
              <a:rPr lang="en-US" dirty="0" smtClean="0">
                <a:latin typeface="Trebuchet MS" pitchFamily="34" charset="0"/>
              </a:rPr>
              <a:t>Fresh water</a:t>
            </a:r>
            <a:endParaRPr lang="en-US" dirty="0">
              <a:latin typeface="Trebuchet MS" pitchFamily="34" charset="0"/>
            </a:endParaRPr>
          </a:p>
        </p:txBody>
      </p:sp>
      <p:sp>
        <p:nvSpPr>
          <p:cNvPr id="41" name="TextBox 40"/>
          <p:cNvSpPr txBox="1"/>
          <p:nvPr/>
        </p:nvSpPr>
        <p:spPr>
          <a:xfrm>
            <a:off x="6400800" y="2879169"/>
            <a:ext cx="2651760" cy="1464231"/>
          </a:xfrm>
          <a:prstGeom prst="roundRect">
            <a:avLst/>
          </a:prstGeom>
        </p:spPr>
        <p:style>
          <a:lnRef idx="0">
            <a:schemeClr val="accent3"/>
          </a:lnRef>
          <a:fillRef idx="3">
            <a:schemeClr val="accent3"/>
          </a:fillRef>
          <a:effectRef idx="3">
            <a:schemeClr val="accent3"/>
          </a:effectRef>
          <a:fontRef idx="minor">
            <a:schemeClr val="lt1"/>
          </a:fontRef>
        </p:style>
        <p:txBody>
          <a:bodyPr wrap="square" rtlCol="0">
            <a:spAutoFit/>
          </a:bodyPr>
          <a:lstStyle/>
          <a:p>
            <a:pPr defTabSz="3135020" fontAlgn="auto">
              <a:spcBef>
                <a:spcPts val="0"/>
              </a:spcBef>
              <a:spcAft>
                <a:spcPts val="0"/>
              </a:spcAft>
              <a:defRPr/>
            </a:pPr>
            <a:r>
              <a:rPr lang="en-US" sz="1600" dirty="0" smtClean="0">
                <a:solidFill>
                  <a:schemeClr val="bg1"/>
                </a:solidFill>
                <a:latin typeface="Trebuchet MS" pitchFamily="34" charset="0"/>
              </a:rPr>
              <a:t>They provide habitat and nursing grounds for many animals that are important to the ecosystem and humans.  </a:t>
            </a:r>
          </a:p>
        </p:txBody>
      </p:sp>
      <p:sp>
        <p:nvSpPr>
          <p:cNvPr id="42" name="TextBox 41"/>
          <p:cNvSpPr txBox="1"/>
          <p:nvPr/>
        </p:nvSpPr>
        <p:spPr>
          <a:xfrm>
            <a:off x="6400800" y="4675584"/>
            <a:ext cx="2651760" cy="1191816"/>
          </a:xfrm>
          <a:prstGeom prst="roundRect">
            <a:avLst/>
          </a:prstGeom>
        </p:spPr>
        <p:style>
          <a:lnRef idx="0">
            <a:schemeClr val="accent3"/>
          </a:lnRef>
          <a:fillRef idx="3">
            <a:schemeClr val="accent3"/>
          </a:fillRef>
          <a:effectRef idx="3">
            <a:schemeClr val="accent3"/>
          </a:effectRef>
          <a:fontRef idx="minor">
            <a:schemeClr val="lt1"/>
          </a:fontRef>
        </p:style>
        <p:txBody>
          <a:bodyPr wrap="square" rtlCol="0">
            <a:spAutoFit/>
          </a:bodyPr>
          <a:lstStyle/>
          <a:p>
            <a:pPr defTabSz="3135020" fontAlgn="auto">
              <a:spcBef>
                <a:spcPts val="0"/>
              </a:spcBef>
              <a:spcAft>
                <a:spcPts val="0"/>
              </a:spcAft>
              <a:defRPr/>
            </a:pPr>
            <a:r>
              <a:rPr lang="en-US" sz="1600" dirty="0" smtClean="0">
                <a:solidFill>
                  <a:schemeClr val="bg1"/>
                </a:solidFill>
                <a:latin typeface="Trebuchet MS" pitchFamily="34" charset="0"/>
              </a:rPr>
              <a:t>Plants and animals living in the estuary have adapted to live in both fresh and salty water.  </a:t>
            </a:r>
          </a:p>
        </p:txBody>
      </p:sp>
      <p:sp>
        <p:nvSpPr>
          <p:cNvPr id="37" name="Rectangle 36"/>
          <p:cNvSpPr/>
          <p:nvPr/>
        </p:nvSpPr>
        <p:spPr>
          <a:xfrm>
            <a:off x="0" y="0"/>
            <a:ext cx="9144000" cy="838200"/>
          </a:xfrm>
          <a:prstGeom prst="rect">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r>
              <a:rPr lang="en-US" sz="4400" dirty="0" smtClean="0">
                <a:latin typeface="Trebuchet MS" pitchFamily="34" charset="0"/>
              </a:rPr>
              <a:t>What is an estuary?</a:t>
            </a:r>
            <a:endParaRPr lang="en-US" sz="4400" dirty="0">
              <a:latin typeface="Trebuchet MS" pitchFamily="34" charset="0"/>
            </a:endParaRPr>
          </a:p>
        </p:txBody>
      </p:sp>
      <p:sp>
        <p:nvSpPr>
          <p:cNvPr id="45" name="Flowchart: Delay 44"/>
          <p:cNvSpPr/>
          <p:nvPr/>
        </p:nvSpPr>
        <p:spPr>
          <a:xfrm>
            <a:off x="0" y="0"/>
            <a:ext cx="1752600" cy="6858000"/>
          </a:xfrm>
          <a:prstGeom prst="flowChartDelay">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57" name="TextBox 56">
            <a:hlinkClick r:id="rId5" action="ppaction://hlinksldjump"/>
          </p:cNvPr>
          <p:cNvSpPr txBox="1"/>
          <p:nvPr/>
        </p:nvSpPr>
        <p:spPr>
          <a:xfrm>
            <a:off x="0" y="609600"/>
            <a:ext cx="1371600" cy="8382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Build </a:t>
            </a:r>
            <a:r>
              <a:rPr lang="en-US" sz="1600" dirty="0" smtClean="0">
                <a:solidFill>
                  <a:schemeClr val="accent1">
                    <a:lumMod val="75000"/>
                  </a:schemeClr>
                </a:solidFill>
                <a:latin typeface="Trebuchet MS" pitchFamily="34" charset="0"/>
                <a:cs typeface="+mn-cs"/>
              </a:rPr>
              <a:t>A </a:t>
            </a:r>
            <a:r>
              <a:rPr lang="en-US" sz="1600" dirty="0">
                <a:solidFill>
                  <a:schemeClr val="accent1">
                    <a:lumMod val="75000"/>
                  </a:schemeClr>
                </a:solidFill>
                <a:latin typeface="Trebuchet MS" pitchFamily="34" charset="0"/>
                <a:cs typeface="+mn-cs"/>
              </a:rPr>
              <a:t>G</a:t>
            </a:r>
            <a:r>
              <a:rPr lang="en-US" sz="1600" dirty="0" smtClean="0">
                <a:solidFill>
                  <a:schemeClr val="accent1">
                    <a:lumMod val="75000"/>
                  </a:schemeClr>
                </a:solidFill>
                <a:latin typeface="Trebuchet MS" pitchFamily="34" charset="0"/>
                <a:cs typeface="+mn-cs"/>
              </a:rPr>
              <a:t>raph </a:t>
            </a:r>
            <a:endParaRPr lang="en-US" sz="1600" dirty="0">
              <a:solidFill>
                <a:schemeClr val="accent1">
                  <a:lumMod val="75000"/>
                </a:schemeClr>
              </a:solidFill>
              <a:latin typeface="Trebuchet MS" pitchFamily="34" charset="0"/>
              <a:cs typeface="+mn-cs"/>
            </a:endParaRP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1)</a:t>
            </a:r>
            <a:endParaRPr lang="en-US" sz="1600" dirty="0">
              <a:solidFill>
                <a:schemeClr val="accent1">
                  <a:lumMod val="75000"/>
                </a:schemeClr>
              </a:solidFill>
              <a:latin typeface="Trebuchet MS" pitchFamily="34" charset="0"/>
              <a:cs typeface="+mn-cs"/>
            </a:endParaRPr>
          </a:p>
        </p:txBody>
      </p:sp>
      <p:sp>
        <p:nvSpPr>
          <p:cNvPr id="58" name="TextBox 57">
            <a:hlinkClick r:id="rId6" action="ppaction://hlinksldjump"/>
          </p:cNvPr>
          <p:cNvSpPr txBox="1"/>
          <p:nvPr/>
        </p:nvSpPr>
        <p:spPr>
          <a:xfrm>
            <a:off x="0" y="2743200"/>
            <a:ext cx="1554480" cy="10668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Read LOBO Graphs </a:t>
            </a:r>
            <a:r>
              <a:rPr lang="en-US" sz="1600" dirty="0" smtClean="0">
                <a:solidFill>
                  <a:schemeClr val="accent1">
                    <a:lumMod val="75000"/>
                  </a:schemeClr>
                </a:solidFill>
                <a:latin typeface="Trebuchet MS" pitchFamily="34" charset="0"/>
                <a:cs typeface="+mn-cs"/>
              </a:rPr>
              <a:t>   (Level 3)</a:t>
            </a:r>
            <a:endParaRPr lang="en-US" sz="1600" dirty="0">
              <a:solidFill>
                <a:schemeClr val="accent1">
                  <a:lumMod val="75000"/>
                </a:schemeClr>
              </a:solidFill>
              <a:latin typeface="Trebuchet MS" pitchFamily="34" charset="0"/>
              <a:cs typeface="+mn-cs"/>
            </a:endParaRPr>
          </a:p>
        </p:txBody>
      </p:sp>
      <p:sp>
        <p:nvSpPr>
          <p:cNvPr id="59" name="TextBox 58">
            <a:hlinkClick r:id="rId7" action="ppaction://hlinksldjump"/>
          </p:cNvPr>
          <p:cNvSpPr txBox="1"/>
          <p:nvPr/>
        </p:nvSpPr>
        <p:spPr>
          <a:xfrm>
            <a:off x="0" y="3953470"/>
            <a:ext cx="1447800" cy="99953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LOBO Data Match-up</a:t>
            </a:r>
            <a:endParaRPr lang="en-US" sz="1600" dirty="0">
              <a:solidFill>
                <a:schemeClr val="accent1">
                  <a:lumMod val="75000"/>
                </a:schemeClr>
              </a:solidFill>
              <a:latin typeface="Trebuchet MS" pitchFamily="34" charset="0"/>
              <a:cs typeface="+mn-cs"/>
            </a:endParaRP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4)</a:t>
            </a:r>
            <a:endParaRPr lang="en-US" sz="1600" dirty="0">
              <a:solidFill>
                <a:schemeClr val="accent1">
                  <a:lumMod val="75000"/>
                </a:schemeClr>
              </a:solidFill>
              <a:latin typeface="Trebuchet MS" pitchFamily="34" charset="0"/>
              <a:cs typeface="+mn-cs"/>
            </a:endParaRPr>
          </a:p>
        </p:txBody>
      </p:sp>
      <p:sp>
        <p:nvSpPr>
          <p:cNvPr id="60" name="TextBox 59">
            <a:hlinkClick r:id="rId8" action="ppaction://hlinksldjump"/>
          </p:cNvPr>
          <p:cNvSpPr txBox="1"/>
          <p:nvPr/>
        </p:nvSpPr>
        <p:spPr>
          <a:xfrm>
            <a:off x="0" y="5105400"/>
            <a:ext cx="1371600" cy="11430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Test Your LOBO Abilities</a:t>
            </a: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5)</a:t>
            </a:r>
            <a:endParaRPr lang="en-US" sz="1600" dirty="0">
              <a:solidFill>
                <a:schemeClr val="accent1">
                  <a:lumMod val="75000"/>
                </a:schemeClr>
              </a:solidFill>
              <a:latin typeface="Trebuchet MS" pitchFamily="34" charset="0"/>
              <a:cs typeface="+mn-cs"/>
            </a:endParaRPr>
          </a:p>
        </p:txBody>
      </p:sp>
      <p:sp>
        <p:nvSpPr>
          <p:cNvPr id="61" name="TextBox 60">
            <a:hlinkClick r:id="rId9" action="ppaction://hlinksldjump"/>
          </p:cNvPr>
          <p:cNvSpPr txBox="1"/>
          <p:nvPr/>
        </p:nvSpPr>
        <p:spPr>
          <a:xfrm>
            <a:off x="0" y="1600200"/>
            <a:ext cx="1447800" cy="9906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Interpret Graphs</a:t>
            </a: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2)</a:t>
            </a:r>
            <a:endParaRPr lang="en-US" sz="1600" dirty="0">
              <a:solidFill>
                <a:schemeClr val="accent1">
                  <a:lumMod val="75000"/>
                </a:schemeClr>
              </a:solidFill>
              <a:latin typeface="Trebuchet MS" pitchFamily="34" charset="0"/>
              <a:cs typeface="+mn-cs"/>
            </a:endParaRPr>
          </a:p>
        </p:txBody>
      </p:sp>
      <p:sp>
        <p:nvSpPr>
          <p:cNvPr id="62" name="TextBox 61">
            <a:hlinkClick r:id="rId3" action="ppaction://hlinksldjump"/>
          </p:cNvPr>
          <p:cNvSpPr txBox="1"/>
          <p:nvPr/>
        </p:nvSpPr>
        <p:spPr>
          <a:xfrm>
            <a:off x="0" y="6324600"/>
            <a:ext cx="914400" cy="533400"/>
          </a:xfrm>
          <a:prstGeom prst="roundRect">
            <a:avLst/>
          </a:prstGeom>
          <a:solidFill>
            <a:schemeClr val="accent5">
              <a:lumMod val="40000"/>
              <a:lumOff val="60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More info</a:t>
            </a:r>
            <a:endParaRPr lang="en-US" sz="1600" dirty="0">
              <a:solidFill>
                <a:schemeClr val="accent1">
                  <a:lumMod val="75000"/>
                </a:schemeClr>
              </a:solidFill>
              <a:latin typeface="Trebuchet MS" pitchFamily="34" charset="0"/>
              <a:cs typeface="+mn-cs"/>
            </a:endParaRPr>
          </a:p>
        </p:txBody>
      </p:sp>
    </p:spTree>
  </p:cSld>
  <p:clrMapOvr>
    <a:masterClrMapping/>
  </p:clrMapOvr>
  <p:transition advClick="0"/>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Action Button: Home 21">
            <a:hlinkClick r:id="" action="ppaction://hlinkshowjump?jump=firstslide" highlightClick="1"/>
          </p:cNvPr>
          <p:cNvSpPr/>
          <p:nvPr/>
        </p:nvSpPr>
        <p:spPr>
          <a:xfrm>
            <a:off x="8097838" y="6400800"/>
            <a:ext cx="574675" cy="457200"/>
          </a:xfrm>
          <a:prstGeom prst="actionButtonHome">
            <a:avLst/>
          </a:prstGeom>
          <a:gradFill flip="none" rotWithShape="1">
            <a:gsLst>
              <a:gs pos="0">
                <a:srgbClr val="FFEFD1"/>
              </a:gs>
              <a:gs pos="64999">
                <a:srgbClr val="F0EBD5"/>
              </a:gs>
              <a:gs pos="100000">
                <a:srgbClr val="D1C39F"/>
              </a:gs>
            </a:gsLst>
            <a:lin ang="5400000" scaled="1"/>
            <a:tileRect/>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23" name="Action Button: Beginning 22">
            <a:hlinkClick r:id="rId3" action="ppaction://hlinksldjump" highlightClick="1"/>
          </p:cNvPr>
          <p:cNvSpPr/>
          <p:nvPr/>
        </p:nvSpPr>
        <p:spPr>
          <a:xfrm>
            <a:off x="7631113" y="6400800"/>
            <a:ext cx="457200" cy="457200"/>
          </a:xfrm>
          <a:prstGeom prst="actionButtonBeginning">
            <a:avLst/>
          </a:prstGeom>
          <a:gradFill>
            <a:gsLst>
              <a:gs pos="0">
                <a:srgbClr val="FFEFD1"/>
              </a:gs>
              <a:gs pos="64999">
                <a:srgbClr val="F0EBD5"/>
              </a:gs>
              <a:gs pos="100000">
                <a:srgbClr val="D1C39F"/>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38" name="TextBox 37"/>
          <p:cNvSpPr txBox="1"/>
          <p:nvPr/>
        </p:nvSpPr>
        <p:spPr>
          <a:xfrm>
            <a:off x="1981200" y="1747599"/>
            <a:ext cx="3124200" cy="919401"/>
          </a:xfrm>
          <a:prstGeom prst="roundRect">
            <a:avLst/>
          </a:prstGeom>
        </p:spPr>
        <p:style>
          <a:lnRef idx="0">
            <a:schemeClr val="accent3"/>
          </a:lnRef>
          <a:fillRef idx="3">
            <a:schemeClr val="accent3"/>
          </a:fillRef>
          <a:effectRef idx="3">
            <a:schemeClr val="accent3"/>
          </a:effectRef>
          <a:fontRef idx="minor">
            <a:schemeClr val="lt1"/>
          </a:fontRef>
        </p:style>
        <p:txBody>
          <a:bodyPr wrap="square" rtlCol="0">
            <a:spAutoFit/>
          </a:bodyPr>
          <a:lstStyle/>
          <a:p>
            <a:pPr defTabSz="3135020" fontAlgn="auto">
              <a:spcBef>
                <a:spcPts val="0"/>
              </a:spcBef>
              <a:spcAft>
                <a:spcPts val="0"/>
              </a:spcAft>
              <a:defRPr/>
            </a:pPr>
            <a:r>
              <a:rPr lang="en-US" sz="1600" dirty="0" smtClean="0">
                <a:solidFill>
                  <a:schemeClr val="bg1"/>
                </a:solidFill>
                <a:latin typeface="Trebuchet MS" pitchFamily="34" charset="0"/>
              </a:rPr>
              <a:t>Tides wash in and out daily creating a predicable pattern of high and low tides.  </a:t>
            </a:r>
          </a:p>
        </p:txBody>
      </p:sp>
      <p:sp>
        <p:nvSpPr>
          <p:cNvPr id="41" name="TextBox 40"/>
          <p:cNvSpPr txBox="1"/>
          <p:nvPr/>
        </p:nvSpPr>
        <p:spPr>
          <a:xfrm>
            <a:off x="6400800" y="4343400"/>
            <a:ext cx="2667000" cy="919401"/>
          </a:xfrm>
          <a:prstGeom prst="roundRect">
            <a:avLst/>
          </a:prstGeom>
        </p:spPr>
        <p:style>
          <a:lnRef idx="0">
            <a:schemeClr val="accent3"/>
          </a:lnRef>
          <a:fillRef idx="3">
            <a:schemeClr val="accent3"/>
          </a:fillRef>
          <a:effectRef idx="3">
            <a:schemeClr val="accent3"/>
          </a:effectRef>
          <a:fontRef idx="minor">
            <a:schemeClr val="lt1"/>
          </a:fontRef>
        </p:style>
        <p:txBody>
          <a:bodyPr wrap="square" rtlCol="0">
            <a:spAutoFit/>
          </a:bodyPr>
          <a:lstStyle/>
          <a:p>
            <a:pPr defTabSz="3135020" fontAlgn="auto">
              <a:spcBef>
                <a:spcPts val="0"/>
              </a:spcBef>
              <a:spcAft>
                <a:spcPts val="0"/>
              </a:spcAft>
              <a:defRPr/>
            </a:pPr>
            <a:r>
              <a:rPr lang="en-US" sz="1600" dirty="0" smtClean="0">
                <a:solidFill>
                  <a:schemeClr val="bg1"/>
                </a:solidFill>
                <a:latin typeface="Trebuchet MS" pitchFamily="34" charset="0"/>
              </a:rPr>
              <a:t>This movement of the water is influenced by the gravity of the moon.</a:t>
            </a:r>
          </a:p>
        </p:txBody>
      </p:sp>
      <p:grpSp>
        <p:nvGrpSpPr>
          <p:cNvPr id="37" name="Group 49"/>
          <p:cNvGrpSpPr>
            <a:grpSpLocks/>
          </p:cNvGrpSpPr>
          <p:nvPr/>
        </p:nvGrpSpPr>
        <p:grpSpPr bwMode="auto">
          <a:xfrm>
            <a:off x="5410200" y="1794641"/>
            <a:ext cx="3581400" cy="1024759"/>
            <a:chOff x="8534400" y="14097000"/>
            <a:chExt cx="7924800" cy="2286000"/>
          </a:xfrm>
        </p:grpSpPr>
        <p:sp>
          <p:nvSpPr>
            <p:cNvPr id="43" name="Double Wave 42"/>
            <p:cNvSpPr/>
            <p:nvPr/>
          </p:nvSpPr>
          <p:spPr>
            <a:xfrm>
              <a:off x="8534400" y="14097000"/>
              <a:ext cx="990600" cy="609600"/>
            </a:xfrm>
            <a:prstGeom prst="doubleWav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3135020" fontAlgn="auto">
                <a:spcBef>
                  <a:spcPts val="0"/>
                </a:spcBef>
                <a:spcAft>
                  <a:spcPts val="0"/>
                </a:spcAft>
                <a:defRPr/>
              </a:pPr>
              <a:endParaRPr lang="en-US" sz="1400" dirty="0">
                <a:latin typeface="Trebuchet MS" pitchFamily="34" charset="0"/>
              </a:endParaRPr>
            </a:p>
          </p:txBody>
        </p:sp>
        <p:sp>
          <p:nvSpPr>
            <p:cNvPr id="44" name="Rounded Rectangle 43"/>
            <p:cNvSpPr/>
            <p:nvPr/>
          </p:nvSpPr>
          <p:spPr>
            <a:xfrm>
              <a:off x="8534400" y="14249400"/>
              <a:ext cx="3200400" cy="213360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b" anchorCtr="1"/>
            <a:lstStyle/>
            <a:p>
              <a:pPr algn="ctr" defTabSz="3135020" fontAlgn="auto">
                <a:spcBef>
                  <a:spcPts val="0"/>
                </a:spcBef>
                <a:spcAft>
                  <a:spcPts val="0"/>
                </a:spcAft>
                <a:defRPr/>
              </a:pPr>
              <a:r>
                <a:rPr lang="en-US" sz="1400" dirty="0">
                  <a:latin typeface="Trebuchet MS" pitchFamily="34" charset="0"/>
                </a:rPr>
                <a:t>Ocean</a:t>
              </a:r>
            </a:p>
          </p:txBody>
        </p:sp>
        <p:sp>
          <p:nvSpPr>
            <p:cNvPr id="45" name="Double Wave 44"/>
            <p:cNvSpPr/>
            <p:nvPr/>
          </p:nvSpPr>
          <p:spPr>
            <a:xfrm>
              <a:off x="9525000" y="14097000"/>
              <a:ext cx="990600" cy="609600"/>
            </a:xfrm>
            <a:prstGeom prst="doubleWav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3135020" fontAlgn="auto">
                <a:spcBef>
                  <a:spcPts val="0"/>
                </a:spcBef>
                <a:spcAft>
                  <a:spcPts val="0"/>
                </a:spcAft>
                <a:defRPr/>
              </a:pPr>
              <a:endParaRPr lang="en-US" sz="1400" dirty="0">
                <a:latin typeface="Trebuchet MS" pitchFamily="34" charset="0"/>
              </a:endParaRPr>
            </a:p>
          </p:txBody>
        </p:sp>
        <p:sp>
          <p:nvSpPr>
            <p:cNvPr id="57" name="Double Wave 56"/>
            <p:cNvSpPr/>
            <p:nvPr/>
          </p:nvSpPr>
          <p:spPr>
            <a:xfrm>
              <a:off x="10515600" y="14097000"/>
              <a:ext cx="990600" cy="609600"/>
            </a:xfrm>
            <a:prstGeom prst="doubleWav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3135020" fontAlgn="auto">
                <a:spcBef>
                  <a:spcPts val="0"/>
                </a:spcBef>
                <a:spcAft>
                  <a:spcPts val="0"/>
                </a:spcAft>
                <a:defRPr/>
              </a:pPr>
              <a:endParaRPr lang="en-US" sz="1400" dirty="0">
                <a:latin typeface="Trebuchet MS" pitchFamily="34" charset="0"/>
              </a:endParaRPr>
            </a:p>
          </p:txBody>
        </p:sp>
        <p:sp>
          <p:nvSpPr>
            <p:cNvPr id="58" name="Double Wave 57"/>
            <p:cNvSpPr/>
            <p:nvPr/>
          </p:nvSpPr>
          <p:spPr>
            <a:xfrm>
              <a:off x="11506200" y="14097000"/>
              <a:ext cx="990600" cy="609600"/>
            </a:xfrm>
            <a:prstGeom prst="doubleWav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3135020" fontAlgn="auto">
                <a:spcBef>
                  <a:spcPts val="0"/>
                </a:spcBef>
                <a:spcAft>
                  <a:spcPts val="0"/>
                </a:spcAft>
                <a:defRPr/>
              </a:pPr>
              <a:endParaRPr lang="en-US" sz="1400" dirty="0">
                <a:latin typeface="Trebuchet MS" pitchFamily="34" charset="0"/>
              </a:endParaRPr>
            </a:p>
          </p:txBody>
        </p:sp>
        <p:sp>
          <p:nvSpPr>
            <p:cNvPr id="59" name="Double Wave 58"/>
            <p:cNvSpPr/>
            <p:nvPr/>
          </p:nvSpPr>
          <p:spPr>
            <a:xfrm>
              <a:off x="12496800" y="14097000"/>
              <a:ext cx="990600" cy="609600"/>
            </a:xfrm>
            <a:prstGeom prst="doubleWav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3135020" fontAlgn="auto">
                <a:spcBef>
                  <a:spcPts val="0"/>
                </a:spcBef>
                <a:spcAft>
                  <a:spcPts val="0"/>
                </a:spcAft>
                <a:defRPr/>
              </a:pPr>
              <a:endParaRPr lang="en-US" sz="1400" dirty="0">
                <a:latin typeface="Trebuchet MS" pitchFamily="34" charset="0"/>
              </a:endParaRPr>
            </a:p>
          </p:txBody>
        </p:sp>
        <p:sp>
          <p:nvSpPr>
            <p:cNvPr id="60" name="Double Wave 59"/>
            <p:cNvSpPr/>
            <p:nvPr/>
          </p:nvSpPr>
          <p:spPr>
            <a:xfrm>
              <a:off x="13487400" y="14097000"/>
              <a:ext cx="990600" cy="609600"/>
            </a:xfrm>
            <a:prstGeom prst="doubleWav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3135020" fontAlgn="auto">
                <a:spcBef>
                  <a:spcPts val="0"/>
                </a:spcBef>
                <a:spcAft>
                  <a:spcPts val="0"/>
                </a:spcAft>
                <a:defRPr/>
              </a:pPr>
              <a:endParaRPr lang="en-US" sz="1400" dirty="0">
                <a:latin typeface="Trebuchet MS" pitchFamily="34" charset="0"/>
              </a:endParaRPr>
            </a:p>
          </p:txBody>
        </p:sp>
        <p:sp>
          <p:nvSpPr>
            <p:cNvPr id="61" name="Double Wave 60"/>
            <p:cNvSpPr/>
            <p:nvPr/>
          </p:nvSpPr>
          <p:spPr>
            <a:xfrm>
              <a:off x="14478000" y="14097000"/>
              <a:ext cx="990600" cy="609600"/>
            </a:xfrm>
            <a:prstGeom prst="doubleWav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3135020" fontAlgn="auto">
                <a:spcBef>
                  <a:spcPts val="0"/>
                </a:spcBef>
                <a:spcAft>
                  <a:spcPts val="0"/>
                </a:spcAft>
                <a:defRPr/>
              </a:pPr>
              <a:endParaRPr lang="en-US" sz="1400" dirty="0">
                <a:latin typeface="Trebuchet MS" pitchFamily="34" charset="0"/>
              </a:endParaRPr>
            </a:p>
          </p:txBody>
        </p:sp>
        <p:sp>
          <p:nvSpPr>
            <p:cNvPr id="62" name="Double Wave 61"/>
            <p:cNvSpPr/>
            <p:nvPr/>
          </p:nvSpPr>
          <p:spPr>
            <a:xfrm>
              <a:off x="15468600" y="14097000"/>
              <a:ext cx="990600" cy="609600"/>
            </a:xfrm>
            <a:prstGeom prst="doubleWav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3135020" fontAlgn="auto">
                <a:spcBef>
                  <a:spcPts val="0"/>
                </a:spcBef>
                <a:spcAft>
                  <a:spcPts val="0"/>
                </a:spcAft>
                <a:defRPr/>
              </a:pPr>
              <a:endParaRPr lang="en-US" sz="1400" dirty="0">
                <a:latin typeface="Trebuchet MS" pitchFamily="34" charset="0"/>
              </a:endParaRPr>
            </a:p>
          </p:txBody>
        </p:sp>
        <p:sp>
          <p:nvSpPr>
            <p:cNvPr id="70" name="Rounded Rectangle 69"/>
            <p:cNvSpPr/>
            <p:nvPr/>
          </p:nvSpPr>
          <p:spPr>
            <a:xfrm>
              <a:off x="14020800" y="14249400"/>
              <a:ext cx="2438400" cy="60960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r" defTabSz="3135020" fontAlgn="auto">
                <a:spcBef>
                  <a:spcPts val="0"/>
                </a:spcBef>
                <a:spcAft>
                  <a:spcPts val="0"/>
                </a:spcAft>
                <a:defRPr/>
              </a:pPr>
              <a:r>
                <a:rPr lang="en-US" sz="1400" dirty="0">
                  <a:latin typeface="Trebuchet MS" pitchFamily="34" charset="0"/>
                </a:rPr>
                <a:t>River</a:t>
              </a:r>
            </a:p>
          </p:txBody>
        </p:sp>
        <p:sp>
          <p:nvSpPr>
            <p:cNvPr id="71" name="Rounded Rectangle 70"/>
            <p:cNvSpPr/>
            <p:nvPr/>
          </p:nvSpPr>
          <p:spPr>
            <a:xfrm>
              <a:off x="11201400" y="14249400"/>
              <a:ext cx="3200400" cy="129540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b" anchorCtr="1"/>
            <a:lstStyle/>
            <a:p>
              <a:pPr algn="ctr" defTabSz="3135020" fontAlgn="auto">
                <a:spcBef>
                  <a:spcPts val="0"/>
                </a:spcBef>
                <a:spcAft>
                  <a:spcPts val="0"/>
                </a:spcAft>
                <a:defRPr/>
              </a:pPr>
              <a:r>
                <a:rPr lang="en-US" sz="1400" dirty="0">
                  <a:latin typeface="Trebuchet MS" pitchFamily="34" charset="0"/>
                </a:rPr>
                <a:t>Estuary</a:t>
              </a:r>
            </a:p>
          </p:txBody>
        </p:sp>
      </p:grpSp>
      <p:grpSp>
        <p:nvGrpSpPr>
          <p:cNvPr id="72" name="Group 74"/>
          <p:cNvGrpSpPr>
            <a:grpSpLocks/>
          </p:cNvGrpSpPr>
          <p:nvPr/>
        </p:nvGrpSpPr>
        <p:grpSpPr bwMode="auto">
          <a:xfrm>
            <a:off x="5410200" y="865496"/>
            <a:ext cx="3657600" cy="865496"/>
            <a:chOff x="7086600" y="14706600"/>
            <a:chExt cx="8839200" cy="2209800"/>
          </a:xfrm>
        </p:grpSpPr>
        <p:sp>
          <p:nvSpPr>
            <p:cNvPr id="73" name="Right Arrow 72"/>
            <p:cNvSpPr/>
            <p:nvPr/>
          </p:nvSpPr>
          <p:spPr bwMode="auto">
            <a:xfrm>
              <a:off x="7086600" y="14706600"/>
              <a:ext cx="8839200" cy="2209800"/>
            </a:xfrm>
            <a:prstGeom prst="rightArrow">
              <a:avLst>
                <a:gd name="adj1" fmla="val 70670"/>
                <a:gd name="adj2" fmla="val 62249"/>
              </a:avLst>
            </a:prstGeom>
          </p:spPr>
          <p:style>
            <a:lnRef idx="1">
              <a:schemeClr val="accent5"/>
            </a:lnRef>
            <a:fillRef idx="3">
              <a:schemeClr val="accent5"/>
            </a:fillRef>
            <a:effectRef idx="2">
              <a:schemeClr val="accent5"/>
            </a:effectRef>
            <a:fontRef idx="minor">
              <a:schemeClr val="lt1"/>
            </a:fontRef>
          </p:style>
          <p:txBody>
            <a:bodyPr anchor="ctr"/>
            <a:lstStyle/>
            <a:p>
              <a:pPr algn="ctr" defTabSz="3135020" fontAlgn="auto">
                <a:spcBef>
                  <a:spcPts val="0"/>
                </a:spcBef>
                <a:spcAft>
                  <a:spcPts val="0"/>
                </a:spcAft>
                <a:defRPr/>
              </a:pPr>
              <a:endParaRPr lang="en-US" sz="1400" dirty="0">
                <a:latin typeface="Trebuchet MS" pitchFamily="34" charset="0"/>
              </a:endParaRPr>
            </a:p>
          </p:txBody>
        </p:sp>
        <p:sp>
          <p:nvSpPr>
            <p:cNvPr id="74" name="TextBox 72"/>
            <p:cNvSpPr txBox="1">
              <a:spLocks noChangeArrowheads="1"/>
            </p:cNvSpPr>
            <p:nvPr/>
          </p:nvSpPr>
          <p:spPr bwMode="auto">
            <a:xfrm>
              <a:off x="7238999" y="15163801"/>
              <a:ext cx="8153400" cy="1647789"/>
            </a:xfrm>
            <a:prstGeom prst="rect">
              <a:avLst/>
            </a:prstGeom>
            <a:noFill/>
            <a:ln w="9525">
              <a:noFill/>
              <a:miter lim="800000"/>
              <a:headEnd/>
              <a:tailEnd/>
            </a:ln>
          </p:spPr>
          <p:txBody>
            <a:bodyPr>
              <a:spAutoFit/>
            </a:bodyPr>
            <a:lstStyle/>
            <a:p>
              <a:r>
                <a:rPr lang="en-US" sz="1400" dirty="0">
                  <a:solidFill>
                    <a:schemeClr val="bg1"/>
                  </a:solidFill>
                  <a:latin typeface="Trebuchet MS" pitchFamily="34" charset="0"/>
                </a:rPr>
                <a:t>A flooding tide creates high tide by pushing ocean water into the estuary</a:t>
              </a:r>
            </a:p>
          </p:txBody>
        </p:sp>
      </p:grpSp>
      <p:sp>
        <p:nvSpPr>
          <p:cNvPr id="85" name="TextBox 73"/>
          <p:cNvSpPr txBox="1">
            <a:spLocks noChangeArrowheads="1"/>
          </p:cNvSpPr>
          <p:nvPr/>
        </p:nvSpPr>
        <p:spPr bwMode="auto">
          <a:xfrm>
            <a:off x="1676400" y="6117608"/>
            <a:ext cx="2438400" cy="215444"/>
          </a:xfrm>
          <a:prstGeom prst="rect">
            <a:avLst/>
          </a:prstGeom>
          <a:noFill/>
          <a:ln w="9525">
            <a:noFill/>
            <a:miter lim="800000"/>
            <a:headEnd/>
            <a:tailEnd/>
          </a:ln>
        </p:spPr>
        <p:txBody>
          <a:bodyPr wrap="square">
            <a:spAutoFit/>
          </a:bodyPr>
          <a:lstStyle/>
          <a:p>
            <a:r>
              <a:rPr lang="en-US" sz="800" dirty="0">
                <a:latin typeface="Trebuchet MS" pitchFamily="34" charset="0"/>
              </a:rPr>
              <a:t>Tide Source: </a:t>
            </a:r>
            <a:r>
              <a:rPr lang="en-US" sz="800" dirty="0" smtClean="0">
                <a:latin typeface="Trebuchet MS" pitchFamily="34" charset="0"/>
              </a:rPr>
              <a:t>NOAA Moon </a:t>
            </a:r>
            <a:r>
              <a:rPr lang="en-US" sz="800" dirty="0">
                <a:latin typeface="Trebuchet MS" pitchFamily="34" charset="0"/>
              </a:rPr>
              <a:t>Image Source: NASA</a:t>
            </a:r>
          </a:p>
        </p:txBody>
      </p:sp>
      <p:grpSp>
        <p:nvGrpSpPr>
          <p:cNvPr id="92" name="Group 91"/>
          <p:cNvGrpSpPr/>
          <p:nvPr/>
        </p:nvGrpSpPr>
        <p:grpSpPr>
          <a:xfrm>
            <a:off x="1766248" y="3657600"/>
            <a:ext cx="4724400" cy="2514600"/>
            <a:chOff x="5549081" y="3581400"/>
            <a:chExt cx="3594919" cy="1905000"/>
          </a:xfrm>
        </p:grpSpPr>
        <p:grpSp>
          <p:nvGrpSpPr>
            <p:cNvPr id="91" name="Group 90"/>
            <p:cNvGrpSpPr/>
            <p:nvPr/>
          </p:nvGrpSpPr>
          <p:grpSpPr>
            <a:xfrm>
              <a:off x="5549081" y="3581400"/>
              <a:ext cx="3594919" cy="1905000"/>
              <a:chOff x="5549081" y="3581400"/>
              <a:chExt cx="3594919" cy="1905000"/>
            </a:xfrm>
          </p:grpSpPr>
          <p:pic>
            <p:nvPicPr>
              <p:cNvPr id="79" name="Picture 7" descr="Water level plot with predictions for South Beach, OR"/>
              <p:cNvPicPr>
                <a:picLocks noChangeAspect="1" noChangeArrowheads="1"/>
              </p:cNvPicPr>
              <p:nvPr/>
            </p:nvPicPr>
            <p:blipFill>
              <a:blip r:embed="rId4" cstate="print"/>
              <a:srcRect r="10846" b="20891"/>
              <a:stretch>
                <a:fillRect/>
              </a:stretch>
            </p:blipFill>
            <p:spPr bwMode="auto">
              <a:xfrm>
                <a:off x="5549081" y="3581400"/>
                <a:ext cx="3472016" cy="1585251"/>
              </a:xfrm>
              <a:prstGeom prst="rect">
                <a:avLst/>
              </a:prstGeom>
              <a:noFill/>
              <a:ln w="9525">
                <a:noFill/>
                <a:miter lim="800000"/>
                <a:headEnd/>
                <a:tailEnd/>
              </a:ln>
            </p:spPr>
          </p:pic>
          <p:grpSp>
            <p:nvGrpSpPr>
              <p:cNvPr id="80" name="Group 69"/>
              <p:cNvGrpSpPr>
                <a:grpSpLocks/>
              </p:cNvGrpSpPr>
              <p:nvPr/>
            </p:nvGrpSpPr>
            <p:grpSpPr bwMode="auto">
              <a:xfrm>
                <a:off x="6655210" y="5065239"/>
                <a:ext cx="368428" cy="421161"/>
                <a:chOff x="1981200" y="12801088"/>
                <a:chExt cx="913701" cy="951488"/>
              </a:xfrm>
            </p:grpSpPr>
            <p:sp>
              <p:nvSpPr>
                <p:cNvPr id="88" name="Rectangle 87"/>
                <p:cNvSpPr/>
                <p:nvPr/>
              </p:nvSpPr>
              <p:spPr>
                <a:xfrm>
                  <a:off x="1981574" y="12801088"/>
                  <a:ext cx="913327" cy="95015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3135020" fontAlgn="auto">
                    <a:spcBef>
                      <a:spcPts val="0"/>
                    </a:spcBef>
                    <a:spcAft>
                      <a:spcPts val="0"/>
                    </a:spcAft>
                    <a:defRPr/>
                  </a:pPr>
                  <a:endParaRPr lang="en-US" dirty="0">
                    <a:latin typeface="Trebuchet MS" pitchFamily="34" charset="0"/>
                  </a:endParaRPr>
                </a:p>
              </p:txBody>
            </p:sp>
            <p:pic>
              <p:nvPicPr>
                <p:cNvPr id="89" name="Picture 2" descr="The moon's surface shows striking contrasts of light and dark. The light areas are rugged highlands. The dark zones were partly flooded by lava when volcanoes erupted billions of years ago."/>
                <p:cNvPicPr>
                  <a:picLocks noChangeAspect="1" noChangeArrowheads="1"/>
                </p:cNvPicPr>
                <p:nvPr/>
              </p:nvPicPr>
              <p:blipFill>
                <a:blip r:embed="rId5" cstate="print"/>
                <a:srcRect r="51923"/>
                <a:stretch>
                  <a:fillRect/>
                </a:stretch>
              </p:blipFill>
              <p:spPr bwMode="auto">
                <a:xfrm>
                  <a:off x="1981200" y="12801600"/>
                  <a:ext cx="476250" cy="950976"/>
                </a:xfrm>
                <a:prstGeom prst="rect">
                  <a:avLst/>
                </a:prstGeom>
                <a:noFill/>
                <a:ln w="9525">
                  <a:noFill/>
                  <a:miter lim="800000"/>
                  <a:headEnd/>
                  <a:tailEnd/>
                </a:ln>
              </p:spPr>
            </p:pic>
          </p:grpSp>
          <p:pic>
            <p:nvPicPr>
              <p:cNvPr id="81" name="Picture 2" descr="The moon's surface shows striking contrasts of light and dark. The light areas are rugged highlands. The dark zones were partly flooded by lava when volcanoes erupted billions of years ago."/>
              <p:cNvPicPr>
                <a:picLocks noChangeAspect="1" noChangeArrowheads="1"/>
              </p:cNvPicPr>
              <p:nvPr/>
            </p:nvPicPr>
            <p:blipFill>
              <a:blip r:embed="rId5" cstate="print"/>
              <a:srcRect/>
              <a:stretch>
                <a:fillRect/>
              </a:stretch>
            </p:blipFill>
            <p:spPr bwMode="auto">
              <a:xfrm>
                <a:off x="7300452" y="5065465"/>
                <a:ext cx="399435" cy="420935"/>
              </a:xfrm>
              <a:prstGeom prst="rect">
                <a:avLst/>
              </a:prstGeom>
              <a:noFill/>
              <a:ln w="9525">
                <a:noFill/>
                <a:miter lim="800000"/>
                <a:headEnd/>
                <a:tailEnd/>
              </a:ln>
            </p:spPr>
          </p:pic>
          <p:grpSp>
            <p:nvGrpSpPr>
              <p:cNvPr id="82" name="Group 72"/>
              <p:cNvGrpSpPr>
                <a:grpSpLocks/>
              </p:cNvGrpSpPr>
              <p:nvPr/>
            </p:nvGrpSpPr>
            <p:grpSpPr bwMode="auto">
              <a:xfrm>
                <a:off x="7945788" y="5065239"/>
                <a:ext cx="399341" cy="421161"/>
                <a:chOff x="5105634" y="13182089"/>
                <a:chExt cx="990366" cy="951487"/>
              </a:xfrm>
            </p:grpSpPr>
            <p:sp>
              <p:nvSpPr>
                <p:cNvPr id="86" name="Rectangle 85"/>
                <p:cNvSpPr/>
                <p:nvPr/>
              </p:nvSpPr>
              <p:spPr>
                <a:xfrm>
                  <a:off x="5105634" y="13182089"/>
                  <a:ext cx="913325" cy="95015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3135020" fontAlgn="auto">
                    <a:spcBef>
                      <a:spcPts val="0"/>
                    </a:spcBef>
                    <a:spcAft>
                      <a:spcPts val="0"/>
                    </a:spcAft>
                    <a:defRPr/>
                  </a:pPr>
                  <a:endParaRPr lang="en-US" dirty="0">
                    <a:latin typeface="Trebuchet MS" pitchFamily="34" charset="0"/>
                  </a:endParaRPr>
                </a:p>
              </p:txBody>
            </p:sp>
            <p:pic>
              <p:nvPicPr>
                <p:cNvPr id="87" name="Picture 2" descr="The moon's surface shows striking contrasts of light and dark. The light areas are rugged highlands. The dark zones were partly flooded by lava when volcanoes erupted billions of years ago."/>
                <p:cNvPicPr>
                  <a:picLocks noChangeAspect="1" noChangeArrowheads="1"/>
                </p:cNvPicPr>
                <p:nvPr/>
              </p:nvPicPr>
              <p:blipFill>
                <a:blip r:embed="rId5" cstate="print"/>
                <a:srcRect l="46153"/>
                <a:stretch>
                  <a:fillRect/>
                </a:stretch>
              </p:blipFill>
              <p:spPr bwMode="auto">
                <a:xfrm>
                  <a:off x="5562600" y="13182600"/>
                  <a:ext cx="533400" cy="950976"/>
                </a:xfrm>
                <a:prstGeom prst="rect">
                  <a:avLst/>
                </a:prstGeom>
                <a:noFill/>
                <a:ln w="9525">
                  <a:noFill/>
                  <a:miter lim="800000"/>
                  <a:headEnd/>
                  <a:tailEnd/>
                </a:ln>
              </p:spPr>
            </p:pic>
          </p:grpSp>
          <p:sp>
            <p:nvSpPr>
              <p:cNvPr id="83" name="Rectangle 82"/>
              <p:cNvSpPr/>
              <p:nvPr/>
            </p:nvSpPr>
            <p:spPr bwMode="auto">
              <a:xfrm>
                <a:off x="5979506" y="5065239"/>
                <a:ext cx="368277" cy="42056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3135020" fontAlgn="auto">
                  <a:spcBef>
                    <a:spcPts val="0"/>
                  </a:spcBef>
                  <a:spcAft>
                    <a:spcPts val="0"/>
                  </a:spcAft>
                  <a:defRPr/>
                </a:pPr>
                <a:endParaRPr lang="en-US" dirty="0">
                  <a:latin typeface="Trebuchet MS" pitchFamily="34" charset="0"/>
                </a:endParaRPr>
              </a:p>
            </p:txBody>
          </p:sp>
          <p:sp>
            <p:nvSpPr>
              <p:cNvPr id="84" name="Rectangle 83"/>
              <p:cNvSpPr/>
              <p:nvPr/>
            </p:nvSpPr>
            <p:spPr bwMode="auto">
              <a:xfrm>
                <a:off x="8775140" y="5065239"/>
                <a:ext cx="368860" cy="42056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3135020" fontAlgn="auto">
                  <a:spcBef>
                    <a:spcPts val="0"/>
                  </a:spcBef>
                  <a:spcAft>
                    <a:spcPts val="0"/>
                  </a:spcAft>
                  <a:defRPr/>
                </a:pPr>
                <a:endParaRPr lang="en-US" dirty="0">
                  <a:latin typeface="Trebuchet MS" pitchFamily="34" charset="0"/>
                </a:endParaRPr>
              </a:p>
            </p:txBody>
          </p:sp>
        </p:grpSp>
        <p:sp>
          <p:nvSpPr>
            <p:cNvPr id="90" name="Rectangle 89"/>
            <p:cNvSpPr/>
            <p:nvPr/>
          </p:nvSpPr>
          <p:spPr>
            <a:xfrm>
              <a:off x="5867400" y="3581400"/>
              <a:ext cx="3053603" cy="42649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400" dirty="0">
                  <a:solidFill>
                    <a:schemeClr val="tx1"/>
                  </a:solidFill>
                  <a:latin typeface="Trebuchet MS" pitchFamily="34" charset="0"/>
                </a:rPr>
                <a:t>Tide Height at South Beach, OR </a:t>
              </a:r>
            </a:p>
            <a:p>
              <a:pPr algn="ctr">
                <a:defRPr/>
              </a:pPr>
              <a:r>
                <a:rPr lang="en-US" sz="1400" dirty="0">
                  <a:solidFill>
                    <a:schemeClr val="tx1"/>
                  </a:solidFill>
                  <a:latin typeface="Trebuchet MS" pitchFamily="34" charset="0"/>
                </a:rPr>
                <a:t>Over An Entire Lunar Cycle</a:t>
              </a:r>
            </a:p>
          </p:txBody>
        </p:sp>
      </p:grpSp>
      <p:sp>
        <p:nvSpPr>
          <p:cNvPr id="93" name="Action Button: Custom 92">
            <a:hlinkClick r:id="rId6" highlightClick="1"/>
          </p:cNvPr>
          <p:cNvSpPr/>
          <p:nvPr/>
        </p:nvSpPr>
        <p:spPr>
          <a:xfrm>
            <a:off x="2743200" y="6324600"/>
            <a:ext cx="4495800" cy="492456"/>
          </a:xfrm>
          <a:prstGeom prst="actionButtonBlank">
            <a:avLst/>
          </a:prstGeom>
          <a:solidFill>
            <a:srgbClr val="C00000"/>
          </a:solidFill>
          <a:ln>
            <a:no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smtClean="0">
                <a:latin typeface="Trebuchet MS" pitchFamily="34" charset="0"/>
              </a:rPr>
              <a:t>Touch here to go to a NOAA website that further explains tides</a:t>
            </a:r>
            <a:endParaRPr lang="en-US" sz="1200" dirty="0">
              <a:latin typeface="Trebuchet MS" pitchFamily="34" charset="0"/>
            </a:endParaRPr>
          </a:p>
        </p:txBody>
      </p:sp>
      <p:grpSp>
        <p:nvGrpSpPr>
          <p:cNvPr id="75" name="Group 74"/>
          <p:cNvGrpSpPr>
            <a:grpSpLocks/>
          </p:cNvGrpSpPr>
          <p:nvPr/>
        </p:nvGrpSpPr>
        <p:grpSpPr bwMode="auto">
          <a:xfrm>
            <a:off x="5486400" y="2887717"/>
            <a:ext cx="3733800" cy="922283"/>
            <a:chOff x="6858001" y="19583400"/>
            <a:chExt cx="8991599" cy="2057400"/>
          </a:xfrm>
        </p:grpSpPr>
        <p:sp>
          <p:nvSpPr>
            <p:cNvPr id="76" name="Right Arrow 75"/>
            <p:cNvSpPr/>
            <p:nvPr/>
          </p:nvSpPr>
          <p:spPr bwMode="auto">
            <a:xfrm rot="10800000">
              <a:off x="6858001" y="19583400"/>
              <a:ext cx="8305800" cy="2057400"/>
            </a:xfrm>
            <a:prstGeom prst="rightArrow">
              <a:avLst>
                <a:gd name="adj1" fmla="val 70670"/>
                <a:gd name="adj2" fmla="val 62249"/>
              </a:avLst>
            </a:prstGeom>
          </p:spPr>
          <p:style>
            <a:lnRef idx="0">
              <a:schemeClr val="accent5"/>
            </a:lnRef>
            <a:fillRef idx="3">
              <a:schemeClr val="accent5"/>
            </a:fillRef>
            <a:effectRef idx="3">
              <a:schemeClr val="accent5"/>
            </a:effectRef>
            <a:fontRef idx="minor">
              <a:schemeClr val="lt1"/>
            </a:fontRef>
          </p:style>
          <p:txBody>
            <a:bodyPr anchor="ctr"/>
            <a:lstStyle/>
            <a:p>
              <a:pPr algn="ctr" defTabSz="3135020" fontAlgn="auto">
                <a:spcBef>
                  <a:spcPts val="0"/>
                </a:spcBef>
                <a:spcAft>
                  <a:spcPts val="0"/>
                </a:spcAft>
                <a:defRPr/>
              </a:pPr>
              <a:endParaRPr lang="en-US" sz="1400" dirty="0">
                <a:latin typeface="Trebuchet MS" pitchFamily="34" charset="0"/>
              </a:endParaRPr>
            </a:p>
          </p:txBody>
        </p:sp>
        <p:sp>
          <p:nvSpPr>
            <p:cNvPr id="77" name="TextBox 73"/>
            <p:cNvSpPr txBox="1">
              <a:spLocks noChangeArrowheads="1"/>
            </p:cNvSpPr>
            <p:nvPr/>
          </p:nvSpPr>
          <p:spPr bwMode="auto">
            <a:xfrm>
              <a:off x="7696200" y="19964400"/>
              <a:ext cx="8153400" cy="1647788"/>
            </a:xfrm>
            <a:prstGeom prst="rect">
              <a:avLst/>
            </a:prstGeom>
            <a:noFill/>
            <a:ln w="9525">
              <a:noFill/>
              <a:miter lim="800000"/>
              <a:headEnd/>
              <a:tailEnd/>
            </a:ln>
          </p:spPr>
          <p:txBody>
            <a:bodyPr>
              <a:spAutoFit/>
            </a:bodyPr>
            <a:lstStyle/>
            <a:p>
              <a:r>
                <a:rPr lang="en-US" sz="1400" dirty="0">
                  <a:solidFill>
                    <a:schemeClr val="bg1"/>
                  </a:solidFill>
                  <a:latin typeface="Trebuchet MS" pitchFamily="34" charset="0"/>
                </a:rPr>
                <a:t>An ebbing tide creates low tide by pulling river water into the estuary</a:t>
              </a:r>
            </a:p>
          </p:txBody>
        </p:sp>
      </p:grpSp>
      <p:sp>
        <p:nvSpPr>
          <p:cNvPr id="48" name="Rectangle 47"/>
          <p:cNvSpPr/>
          <p:nvPr/>
        </p:nvSpPr>
        <p:spPr>
          <a:xfrm>
            <a:off x="0" y="0"/>
            <a:ext cx="9144000" cy="838200"/>
          </a:xfrm>
          <a:prstGeom prst="rect">
            <a:avLst/>
          </a:prstGeom>
        </p:spPr>
        <p:style>
          <a:lnRef idx="0">
            <a:schemeClr val="accent1"/>
          </a:lnRef>
          <a:fillRef idx="3">
            <a:schemeClr val="accent1"/>
          </a:fillRef>
          <a:effectRef idx="3">
            <a:schemeClr val="accent1"/>
          </a:effectRef>
          <a:fontRef idx="minor">
            <a:schemeClr val="lt1"/>
          </a:fontRef>
        </p:style>
        <p:txBody>
          <a:bodyPr anchor="ctr"/>
          <a:lstStyle/>
          <a:p>
            <a:pPr algn="r" fontAlgn="auto">
              <a:spcBef>
                <a:spcPts val="0"/>
              </a:spcBef>
              <a:spcAft>
                <a:spcPts val="0"/>
              </a:spcAft>
              <a:defRPr/>
            </a:pPr>
            <a:r>
              <a:rPr lang="en-US" sz="4200" dirty="0" smtClean="0">
                <a:latin typeface="Trebuchet MS" pitchFamily="34" charset="0"/>
              </a:rPr>
              <a:t>How do tides affect an estuary?</a:t>
            </a:r>
            <a:endParaRPr lang="en-US" sz="4200" dirty="0">
              <a:latin typeface="Trebuchet MS" pitchFamily="34" charset="0"/>
            </a:endParaRPr>
          </a:p>
        </p:txBody>
      </p:sp>
      <p:sp>
        <p:nvSpPr>
          <p:cNvPr id="49" name="Flowchart: Delay 48"/>
          <p:cNvSpPr/>
          <p:nvPr/>
        </p:nvSpPr>
        <p:spPr>
          <a:xfrm>
            <a:off x="0" y="0"/>
            <a:ext cx="1752600" cy="6858000"/>
          </a:xfrm>
          <a:prstGeom prst="flowChartDelay">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50" name="TextBox 49">
            <a:hlinkClick r:id="rId7" action="ppaction://hlinksldjump"/>
          </p:cNvPr>
          <p:cNvSpPr txBox="1"/>
          <p:nvPr/>
        </p:nvSpPr>
        <p:spPr>
          <a:xfrm>
            <a:off x="0" y="609600"/>
            <a:ext cx="1371600" cy="8382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Build </a:t>
            </a:r>
            <a:r>
              <a:rPr lang="en-US" sz="1600" dirty="0" smtClean="0">
                <a:solidFill>
                  <a:schemeClr val="accent1">
                    <a:lumMod val="75000"/>
                  </a:schemeClr>
                </a:solidFill>
                <a:latin typeface="Trebuchet MS" pitchFamily="34" charset="0"/>
                <a:cs typeface="+mn-cs"/>
              </a:rPr>
              <a:t>A </a:t>
            </a:r>
            <a:r>
              <a:rPr lang="en-US" sz="1600" dirty="0">
                <a:solidFill>
                  <a:schemeClr val="accent1">
                    <a:lumMod val="75000"/>
                  </a:schemeClr>
                </a:solidFill>
                <a:latin typeface="Trebuchet MS" pitchFamily="34" charset="0"/>
                <a:cs typeface="+mn-cs"/>
              </a:rPr>
              <a:t>G</a:t>
            </a:r>
            <a:r>
              <a:rPr lang="en-US" sz="1600" dirty="0" smtClean="0">
                <a:solidFill>
                  <a:schemeClr val="accent1">
                    <a:lumMod val="75000"/>
                  </a:schemeClr>
                </a:solidFill>
                <a:latin typeface="Trebuchet MS" pitchFamily="34" charset="0"/>
                <a:cs typeface="+mn-cs"/>
              </a:rPr>
              <a:t>raph </a:t>
            </a:r>
            <a:endParaRPr lang="en-US" sz="1600" dirty="0">
              <a:solidFill>
                <a:schemeClr val="accent1">
                  <a:lumMod val="75000"/>
                </a:schemeClr>
              </a:solidFill>
              <a:latin typeface="Trebuchet MS" pitchFamily="34" charset="0"/>
              <a:cs typeface="+mn-cs"/>
            </a:endParaRP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1)</a:t>
            </a:r>
            <a:endParaRPr lang="en-US" sz="1600" dirty="0">
              <a:solidFill>
                <a:schemeClr val="accent1">
                  <a:lumMod val="75000"/>
                </a:schemeClr>
              </a:solidFill>
              <a:latin typeface="Trebuchet MS" pitchFamily="34" charset="0"/>
              <a:cs typeface="+mn-cs"/>
            </a:endParaRPr>
          </a:p>
        </p:txBody>
      </p:sp>
      <p:sp>
        <p:nvSpPr>
          <p:cNvPr id="51" name="TextBox 50">
            <a:hlinkClick r:id="rId8" action="ppaction://hlinksldjump"/>
          </p:cNvPr>
          <p:cNvSpPr txBox="1"/>
          <p:nvPr/>
        </p:nvSpPr>
        <p:spPr>
          <a:xfrm>
            <a:off x="0" y="2743200"/>
            <a:ext cx="1554480" cy="10668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Read LOBO Graphs </a:t>
            </a:r>
            <a:r>
              <a:rPr lang="en-US" sz="1600" dirty="0" smtClean="0">
                <a:solidFill>
                  <a:schemeClr val="accent1">
                    <a:lumMod val="75000"/>
                  </a:schemeClr>
                </a:solidFill>
                <a:latin typeface="Trebuchet MS" pitchFamily="34" charset="0"/>
                <a:cs typeface="+mn-cs"/>
              </a:rPr>
              <a:t>   (Level 3)</a:t>
            </a:r>
            <a:endParaRPr lang="en-US" sz="1600" dirty="0">
              <a:solidFill>
                <a:schemeClr val="accent1">
                  <a:lumMod val="75000"/>
                </a:schemeClr>
              </a:solidFill>
              <a:latin typeface="Trebuchet MS" pitchFamily="34" charset="0"/>
              <a:cs typeface="+mn-cs"/>
            </a:endParaRPr>
          </a:p>
        </p:txBody>
      </p:sp>
      <p:sp>
        <p:nvSpPr>
          <p:cNvPr id="52" name="TextBox 51">
            <a:hlinkClick r:id="rId9" action="ppaction://hlinksldjump"/>
          </p:cNvPr>
          <p:cNvSpPr txBox="1"/>
          <p:nvPr/>
        </p:nvSpPr>
        <p:spPr>
          <a:xfrm>
            <a:off x="0" y="3953470"/>
            <a:ext cx="1447800" cy="99953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LOBO Data Match-up</a:t>
            </a:r>
            <a:endParaRPr lang="en-US" sz="1600" dirty="0">
              <a:solidFill>
                <a:schemeClr val="accent1">
                  <a:lumMod val="75000"/>
                </a:schemeClr>
              </a:solidFill>
              <a:latin typeface="Trebuchet MS" pitchFamily="34" charset="0"/>
              <a:cs typeface="+mn-cs"/>
            </a:endParaRP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4)</a:t>
            </a:r>
            <a:endParaRPr lang="en-US" sz="1600" dirty="0">
              <a:solidFill>
                <a:schemeClr val="accent1">
                  <a:lumMod val="75000"/>
                </a:schemeClr>
              </a:solidFill>
              <a:latin typeface="Trebuchet MS" pitchFamily="34" charset="0"/>
              <a:cs typeface="+mn-cs"/>
            </a:endParaRPr>
          </a:p>
        </p:txBody>
      </p:sp>
      <p:sp>
        <p:nvSpPr>
          <p:cNvPr id="53" name="TextBox 52">
            <a:hlinkClick r:id="rId10" action="ppaction://hlinksldjump"/>
          </p:cNvPr>
          <p:cNvSpPr txBox="1"/>
          <p:nvPr/>
        </p:nvSpPr>
        <p:spPr>
          <a:xfrm>
            <a:off x="0" y="5105400"/>
            <a:ext cx="1371600" cy="11430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Test Your LOBO Abilities</a:t>
            </a: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5)</a:t>
            </a:r>
            <a:endParaRPr lang="en-US" sz="1600" dirty="0">
              <a:solidFill>
                <a:schemeClr val="accent1">
                  <a:lumMod val="75000"/>
                </a:schemeClr>
              </a:solidFill>
              <a:latin typeface="Trebuchet MS" pitchFamily="34" charset="0"/>
              <a:cs typeface="+mn-cs"/>
            </a:endParaRPr>
          </a:p>
        </p:txBody>
      </p:sp>
      <p:sp>
        <p:nvSpPr>
          <p:cNvPr id="54" name="TextBox 53">
            <a:hlinkClick r:id="rId11" action="ppaction://hlinksldjump"/>
          </p:cNvPr>
          <p:cNvSpPr txBox="1"/>
          <p:nvPr/>
        </p:nvSpPr>
        <p:spPr>
          <a:xfrm>
            <a:off x="0" y="1600200"/>
            <a:ext cx="1447800" cy="9906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Interpret Graphs</a:t>
            </a: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2)</a:t>
            </a:r>
            <a:endParaRPr lang="en-US" sz="1600" dirty="0">
              <a:solidFill>
                <a:schemeClr val="accent1">
                  <a:lumMod val="75000"/>
                </a:schemeClr>
              </a:solidFill>
              <a:latin typeface="Trebuchet MS" pitchFamily="34" charset="0"/>
              <a:cs typeface="+mn-cs"/>
            </a:endParaRPr>
          </a:p>
        </p:txBody>
      </p:sp>
      <p:sp>
        <p:nvSpPr>
          <p:cNvPr id="55" name="TextBox 54">
            <a:hlinkClick r:id="rId3" action="ppaction://hlinksldjump"/>
          </p:cNvPr>
          <p:cNvSpPr txBox="1"/>
          <p:nvPr/>
        </p:nvSpPr>
        <p:spPr>
          <a:xfrm>
            <a:off x="0" y="6324600"/>
            <a:ext cx="914400" cy="533400"/>
          </a:xfrm>
          <a:prstGeom prst="roundRect">
            <a:avLst/>
          </a:prstGeom>
          <a:solidFill>
            <a:schemeClr val="accent5">
              <a:lumMod val="40000"/>
              <a:lumOff val="60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More info</a:t>
            </a:r>
            <a:endParaRPr lang="en-US" sz="1600" dirty="0">
              <a:solidFill>
                <a:schemeClr val="accent1">
                  <a:lumMod val="75000"/>
                </a:schemeClr>
              </a:solidFill>
              <a:latin typeface="Trebuchet MS" pitchFamily="34" charset="0"/>
              <a:cs typeface="+mn-cs"/>
            </a:endParaRPr>
          </a:p>
        </p:txBody>
      </p:sp>
    </p:spTree>
  </p:cSld>
  <p:clrMapOvr>
    <a:masterClrMapping/>
  </p:clrMapOvr>
  <p:transition advClick="0"/>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Action Button: Home 21">
            <a:hlinkClick r:id="" action="ppaction://hlinkshowjump?jump=firstslide" highlightClick="1"/>
          </p:cNvPr>
          <p:cNvSpPr/>
          <p:nvPr/>
        </p:nvSpPr>
        <p:spPr>
          <a:xfrm>
            <a:off x="8553559" y="6385034"/>
            <a:ext cx="574675" cy="457200"/>
          </a:xfrm>
          <a:prstGeom prst="actionButtonHome">
            <a:avLst/>
          </a:prstGeom>
          <a:gradFill flip="none" rotWithShape="1">
            <a:gsLst>
              <a:gs pos="0">
                <a:srgbClr val="FFEFD1"/>
              </a:gs>
              <a:gs pos="64999">
                <a:srgbClr val="F0EBD5"/>
              </a:gs>
              <a:gs pos="100000">
                <a:srgbClr val="D1C39F"/>
              </a:gs>
            </a:gsLst>
            <a:lin ang="5400000" scaled="1"/>
            <a:tileRect/>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23" name="Action Button: Beginning 22">
            <a:hlinkClick r:id="rId3" action="ppaction://hlinksldjump" highlightClick="1"/>
          </p:cNvPr>
          <p:cNvSpPr/>
          <p:nvPr/>
        </p:nvSpPr>
        <p:spPr>
          <a:xfrm>
            <a:off x="8086834" y="6385034"/>
            <a:ext cx="457200" cy="457200"/>
          </a:xfrm>
          <a:prstGeom prst="actionButtonBeginning">
            <a:avLst/>
          </a:prstGeom>
          <a:gradFill>
            <a:gsLst>
              <a:gs pos="0">
                <a:srgbClr val="FFEFD1"/>
              </a:gs>
              <a:gs pos="64999">
                <a:srgbClr val="F0EBD5"/>
              </a:gs>
              <a:gs pos="100000">
                <a:srgbClr val="D1C39F"/>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38" name="TextBox 37"/>
          <p:cNvSpPr txBox="1"/>
          <p:nvPr/>
        </p:nvSpPr>
        <p:spPr>
          <a:xfrm>
            <a:off x="2057400" y="2535555"/>
            <a:ext cx="5867400" cy="817245"/>
          </a:xfrm>
          <a:prstGeom prst="roundRect">
            <a:avLst/>
          </a:prstGeom>
        </p:spPr>
        <p:style>
          <a:lnRef idx="0">
            <a:schemeClr val="accent3"/>
          </a:lnRef>
          <a:fillRef idx="3">
            <a:schemeClr val="accent3"/>
          </a:fillRef>
          <a:effectRef idx="3">
            <a:schemeClr val="accent3"/>
          </a:effectRef>
          <a:fontRef idx="minor">
            <a:schemeClr val="lt1"/>
          </a:fontRef>
        </p:style>
        <p:txBody>
          <a:bodyPr wrap="square" rtlCol="0">
            <a:spAutoFit/>
          </a:bodyPr>
          <a:lstStyle/>
          <a:p>
            <a:pPr marL="3175" lvl="1" indent="0">
              <a:defRPr/>
            </a:pPr>
            <a:r>
              <a:rPr lang="en-US" sz="1400" dirty="0" smtClean="0">
                <a:latin typeface="Trebuchet MS" pitchFamily="34" charset="0"/>
              </a:rPr>
              <a:t>Salinity is the amount of salt in water.  In estuaries, it is affected by:</a:t>
            </a:r>
          </a:p>
          <a:p>
            <a:pPr marL="528638" lvl="1" indent="0">
              <a:buFont typeface="Arial" charset="0"/>
              <a:buChar char="•"/>
              <a:defRPr/>
            </a:pPr>
            <a:r>
              <a:rPr lang="en-US" sz="1400" dirty="0" smtClean="0">
                <a:latin typeface="Trebuchet MS" pitchFamily="34" charset="0"/>
              </a:rPr>
              <a:t> Fresh water from rain and rivers</a:t>
            </a:r>
          </a:p>
          <a:p>
            <a:pPr marL="528638" lvl="2" indent="0">
              <a:buFont typeface="Arial" charset="0"/>
              <a:buChar char="•"/>
              <a:defRPr/>
            </a:pPr>
            <a:r>
              <a:rPr lang="en-US" sz="1400" dirty="0" smtClean="0">
                <a:latin typeface="Trebuchet MS" pitchFamily="34" charset="0"/>
              </a:rPr>
              <a:t> Salty water from the ocean </a:t>
            </a:r>
            <a:endParaRPr lang="en-US" sz="1400" dirty="0">
              <a:latin typeface="Trebuchet MS" pitchFamily="34" charset="0"/>
            </a:endParaRPr>
          </a:p>
        </p:txBody>
      </p:sp>
      <p:sp>
        <p:nvSpPr>
          <p:cNvPr id="41" name="TextBox 40"/>
          <p:cNvSpPr txBox="1"/>
          <p:nvPr/>
        </p:nvSpPr>
        <p:spPr>
          <a:xfrm>
            <a:off x="1752600" y="914400"/>
            <a:ext cx="5257800" cy="354925"/>
          </a:xfrm>
          <a:prstGeom prst="roundRect">
            <a:avLst>
              <a:gd name="adj" fmla="val 8189"/>
            </a:avLst>
          </a:prstGeom>
        </p:spPr>
        <p:style>
          <a:lnRef idx="0">
            <a:schemeClr val="accent1"/>
          </a:lnRef>
          <a:fillRef idx="3">
            <a:schemeClr val="accent1"/>
          </a:fillRef>
          <a:effectRef idx="3">
            <a:schemeClr val="accent1"/>
          </a:effectRef>
          <a:fontRef idx="minor">
            <a:schemeClr val="lt1"/>
          </a:fontRef>
        </p:style>
        <p:txBody>
          <a:bodyPr wrap="square" rtlCol="0">
            <a:spAutoFit/>
          </a:bodyPr>
          <a:lstStyle/>
          <a:p>
            <a:pPr marL="3175" lvl="1" indent="0"/>
            <a:r>
              <a:rPr lang="en-US" sz="1600" dirty="0" smtClean="0">
                <a:latin typeface="Trebuchet MS" pitchFamily="34" charset="0"/>
              </a:rPr>
              <a:t>Salinity is measured in </a:t>
            </a:r>
            <a:r>
              <a:rPr lang="en-US" sz="1600" b="1" dirty="0" smtClean="0">
                <a:latin typeface="Trebuchet MS" pitchFamily="34" charset="0"/>
              </a:rPr>
              <a:t>PSU</a:t>
            </a:r>
            <a:r>
              <a:rPr lang="en-US" sz="1600" dirty="0" smtClean="0">
                <a:latin typeface="Trebuchet MS" pitchFamily="34" charset="0"/>
              </a:rPr>
              <a:t>, or Practical Salinity Units.</a:t>
            </a:r>
          </a:p>
        </p:txBody>
      </p:sp>
      <p:grpSp>
        <p:nvGrpSpPr>
          <p:cNvPr id="122" name="Group 121"/>
          <p:cNvGrpSpPr/>
          <p:nvPr/>
        </p:nvGrpSpPr>
        <p:grpSpPr>
          <a:xfrm>
            <a:off x="1676400" y="5090916"/>
            <a:ext cx="4114800" cy="1688254"/>
            <a:chOff x="1828800" y="3810000"/>
            <a:chExt cx="4114800" cy="1688254"/>
          </a:xfrm>
        </p:grpSpPr>
        <p:grpSp>
          <p:nvGrpSpPr>
            <p:cNvPr id="119" name="Group 118"/>
            <p:cNvGrpSpPr/>
            <p:nvPr/>
          </p:nvGrpSpPr>
          <p:grpSpPr>
            <a:xfrm>
              <a:off x="1828800" y="3933295"/>
              <a:ext cx="4114800" cy="1564959"/>
              <a:chOff x="1828800" y="3933295"/>
              <a:chExt cx="4114800" cy="1564959"/>
            </a:xfrm>
          </p:grpSpPr>
          <p:sp>
            <p:nvSpPr>
              <p:cNvPr id="48" name="Oval 47"/>
              <p:cNvSpPr/>
              <p:nvPr/>
            </p:nvSpPr>
            <p:spPr bwMode="auto">
              <a:xfrm>
                <a:off x="1828800" y="3933295"/>
                <a:ext cx="4114800" cy="1564959"/>
              </a:xfrm>
              <a:prstGeom prst="ellipse">
                <a:avLst/>
              </a:prstGeom>
              <a:solidFill>
                <a:srgbClr val="FFFF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400" dirty="0">
                  <a:latin typeface="Trebuchet MS" pitchFamily="34" charset="0"/>
                </a:endParaRPr>
              </a:p>
            </p:txBody>
          </p:sp>
          <p:grpSp>
            <p:nvGrpSpPr>
              <p:cNvPr id="49" name="Group 45"/>
              <p:cNvGrpSpPr>
                <a:grpSpLocks/>
              </p:cNvGrpSpPr>
              <p:nvPr/>
            </p:nvGrpSpPr>
            <p:grpSpPr bwMode="auto">
              <a:xfrm>
                <a:off x="2614346" y="4777423"/>
                <a:ext cx="2805691" cy="544972"/>
                <a:chOff x="6400788" y="6401313"/>
                <a:chExt cx="4953257" cy="1447287"/>
              </a:xfrm>
            </p:grpSpPr>
            <p:sp>
              <p:nvSpPr>
                <p:cNvPr id="64" name="Double Wave 63"/>
                <p:cNvSpPr/>
                <p:nvPr/>
              </p:nvSpPr>
              <p:spPr bwMode="auto">
                <a:xfrm>
                  <a:off x="6400788" y="6401313"/>
                  <a:ext cx="990793" cy="609708"/>
                </a:xfrm>
                <a:prstGeom prst="doubleWav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3135020" fontAlgn="auto">
                    <a:spcBef>
                      <a:spcPts val="0"/>
                    </a:spcBef>
                    <a:spcAft>
                      <a:spcPts val="0"/>
                    </a:spcAft>
                    <a:defRPr/>
                  </a:pPr>
                  <a:endParaRPr lang="en-US" sz="1400" dirty="0">
                    <a:latin typeface="Trebuchet MS" pitchFamily="34" charset="0"/>
                  </a:endParaRPr>
                </a:p>
              </p:txBody>
            </p:sp>
            <p:sp>
              <p:nvSpPr>
                <p:cNvPr id="65" name="Double Wave 64"/>
                <p:cNvSpPr/>
                <p:nvPr/>
              </p:nvSpPr>
              <p:spPr bwMode="auto">
                <a:xfrm>
                  <a:off x="7391580" y="6401313"/>
                  <a:ext cx="990793" cy="609708"/>
                </a:xfrm>
                <a:prstGeom prst="doubleWav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3135020" fontAlgn="auto">
                    <a:spcBef>
                      <a:spcPts val="0"/>
                    </a:spcBef>
                    <a:spcAft>
                      <a:spcPts val="0"/>
                    </a:spcAft>
                    <a:defRPr/>
                  </a:pPr>
                  <a:endParaRPr lang="en-US" sz="1400" dirty="0">
                    <a:latin typeface="Trebuchet MS" pitchFamily="34" charset="0"/>
                  </a:endParaRPr>
                </a:p>
              </p:txBody>
            </p:sp>
            <p:sp>
              <p:nvSpPr>
                <p:cNvPr id="66" name="Double Wave 65"/>
                <p:cNvSpPr/>
                <p:nvPr/>
              </p:nvSpPr>
              <p:spPr bwMode="auto">
                <a:xfrm>
                  <a:off x="8382373" y="6401313"/>
                  <a:ext cx="990086" cy="609708"/>
                </a:xfrm>
                <a:prstGeom prst="doubleWav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3135020" fontAlgn="auto">
                    <a:spcBef>
                      <a:spcPts val="0"/>
                    </a:spcBef>
                    <a:spcAft>
                      <a:spcPts val="0"/>
                    </a:spcAft>
                    <a:defRPr/>
                  </a:pPr>
                  <a:endParaRPr lang="en-US" sz="1400" dirty="0">
                    <a:latin typeface="Trebuchet MS" pitchFamily="34" charset="0"/>
                  </a:endParaRPr>
                </a:p>
              </p:txBody>
            </p:sp>
            <p:sp>
              <p:nvSpPr>
                <p:cNvPr id="67" name="Double Wave 66"/>
                <p:cNvSpPr/>
                <p:nvPr/>
              </p:nvSpPr>
              <p:spPr bwMode="auto">
                <a:xfrm>
                  <a:off x="9372459" y="6401313"/>
                  <a:ext cx="990793" cy="609708"/>
                </a:xfrm>
                <a:prstGeom prst="doubleWav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3135020" fontAlgn="auto">
                    <a:spcBef>
                      <a:spcPts val="0"/>
                    </a:spcBef>
                    <a:spcAft>
                      <a:spcPts val="0"/>
                    </a:spcAft>
                    <a:defRPr/>
                  </a:pPr>
                  <a:endParaRPr lang="en-US" sz="1400" dirty="0">
                    <a:latin typeface="Trebuchet MS" pitchFamily="34" charset="0"/>
                  </a:endParaRPr>
                </a:p>
              </p:txBody>
            </p:sp>
            <p:sp>
              <p:nvSpPr>
                <p:cNvPr id="68" name="Double Wave 67"/>
                <p:cNvSpPr/>
                <p:nvPr/>
              </p:nvSpPr>
              <p:spPr bwMode="auto">
                <a:xfrm>
                  <a:off x="10363251" y="6401313"/>
                  <a:ext cx="990793" cy="609708"/>
                </a:xfrm>
                <a:prstGeom prst="doubleWav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3135020" fontAlgn="auto">
                    <a:spcBef>
                      <a:spcPts val="0"/>
                    </a:spcBef>
                    <a:spcAft>
                      <a:spcPts val="0"/>
                    </a:spcAft>
                    <a:defRPr/>
                  </a:pPr>
                  <a:endParaRPr lang="en-US" sz="1400" dirty="0">
                    <a:latin typeface="Trebuchet MS" pitchFamily="34" charset="0"/>
                  </a:endParaRPr>
                </a:p>
              </p:txBody>
            </p:sp>
            <p:sp>
              <p:nvSpPr>
                <p:cNvPr id="69" name="Rounded Rectangle 68"/>
                <p:cNvSpPr/>
                <p:nvPr/>
              </p:nvSpPr>
              <p:spPr bwMode="auto">
                <a:xfrm>
                  <a:off x="8915605" y="6554253"/>
                  <a:ext cx="2438440" cy="60868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3135020" fontAlgn="auto">
                    <a:spcBef>
                      <a:spcPts val="0"/>
                    </a:spcBef>
                    <a:spcAft>
                      <a:spcPts val="0"/>
                    </a:spcAft>
                    <a:defRPr/>
                  </a:pPr>
                  <a:r>
                    <a:rPr lang="en-US" sz="1400" dirty="0">
                      <a:latin typeface="Trebuchet MS" pitchFamily="34" charset="0"/>
                    </a:rPr>
                    <a:t>River</a:t>
                  </a:r>
                </a:p>
              </p:txBody>
            </p:sp>
            <p:sp>
              <p:nvSpPr>
                <p:cNvPr id="72" name="Rounded Rectangle 71"/>
                <p:cNvSpPr/>
                <p:nvPr/>
              </p:nvSpPr>
              <p:spPr bwMode="auto">
                <a:xfrm>
                  <a:off x="6400788" y="6554253"/>
                  <a:ext cx="2895293" cy="1294347"/>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b" anchorCtr="1"/>
                <a:lstStyle/>
                <a:p>
                  <a:pPr algn="ctr" defTabSz="3135020" fontAlgn="auto">
                    <a:spcBef>
                      <a:spcPts val="0"/>
                    </a:spcBef>
                    <a:spcAft>
                      <a:spcPts val="0"/>
                    </a:spcAft>
                    <a:defRPr/>
                  </a:pPr>
                  <a:r>
                    <a:rPr lang="en-US" sz="1400" dirty="0">
                      <a:latin typeface="Trebuchet MS" pitchFamily="34" charset="0"/>
                    </a:rPr>
                    <a:t>Estuary</a:t>
                  </a:r>
                </a:p>
              </p:txBody>
            </p:sp>
          </p:grpSp>
          <p:sp>
            <p:nvSpPr>
              <p:cNvPr id="51" name="Teardrop 50"/>
              <p:cNvSpPr/>
              <p:nvPr/>
            </p:nvSpPr>
            <p:spPr bwMode="auto">
              <a:xfrm rot="18899983">
                <a:off x="4137507" y="4356265"/>
                <a:ext cx="106675" cy="113365"/>
              </a:xfrm>
              <a:prstGeom prst="teardrop">
                <a:avLst>
                  <a:gd name="adj" fmla="val 127719"/>
                </a:avLst>
              </a:prstGeom>
              <a:solidFill>
                <a:srgbClr val="00B0F0"/>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400" dirty="0">
                  <a:latin typeface="Trebuchet MS" pitchFamily="34" charset="0"/>
                </a:endParaRPr>
              </a:p>
            </p:txBody>
          </p:sp>
          <p:sp>
            <p:nvSpPr>
              <p:cNvPr id="52" name="Left Arrow 51"/>
              <p:cNvSpPr/>
              <p:nvPr/>
            </p:nvSpPr>
            <p:spPr bwMode="auto">
              <a:xfrm>
                <a:off x="5029200" y="4568339"/>
                <a:ext cx="299236" cy="52565"/>
              </a:xfrm>
              <a:prstGeom prst="leftArrow">
                <a:avLst/>
              </a:prstGeom>
              <a:solidFill>
                <a:srgbClr val="00B0F0"/>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400" dirty="0">
                  <a:latin typeface="Trebuchet MS" pitchFamily="34" charset="0"/>
                </a:endParaRPr>
              </a:p>
            </p:txBody>
          </p:sp>
          <p:sp>
            <p:nvSpPr>
              <p:cNvPr id="56" name="Up Arrow 55"/>
              <p:cNvSpPr/>
              <p:nvPr/>
            </p:nvSpPr>
            <p:spPr bwMode="auto">
              <a:xfrm>
                <a:off x="2651600" y="4496047"/>
                <a:ext cx="561219" cy="263597"/>
              </a:xfrm>
              <a:prstGeom prst="upArrow">
                <a:avLst/>
              </a:prstGeom>
              <a:solidFill>
                <a:srgbClr val="00B0F0"/>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400" dirty="0">
                  <a:latin typeface="Trebuchet MS" pitchFamily="34" charset="0"/>
                </a:endParaRPr>
              </a:p>
            </p:txBody>
          </p:sp>
        </p:grpSp>
        <p:sp>
          <p:nvSpPr>
            <p:cNvPr id="50" name="Sun 49"/>
            <p:cNvSpPr/>
            <p:nvPr/>
          </p:nvSpPr>
          <p:spPr bwMode="auto">
            <a:xfrm>
              <a:off x="3048001" y="3810000"/>
              <a:ext cx="1752599" cy="527580"/>
            </a:xfrm>
            <a:prstGeom prst="sun">
              <a:avLst>
                <a:gd name="adj" fmla="val 14982"/>
              </a:avLst>
            </a:prstGeom>
            <a:solidFill>
              <a:srgbClr val="FFFF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400" b="1" dirty="0" smtClean="0">
                  <a:solidFill>
                    <a:srgbClr val="008000"/>
                  </a:solidFill>
                  <a:latin typeface="Trebuchet MS" pitchFamily="34" charset="0"/>
                </a:rPr>
                <a:t>Summer</a:t>
              </a:r>
              <a:endParaRPr lang="en-US" sz="1400" b="1" dirty="0">
                <a:solidFill>
                  <a:srgbClr val="008000"/>
                </a:solidFill>
                <a:latin typeface="Trebuchet MS" pitchFamily="34" charset="0"/>
              </a:endParaRPr>
            </a:p>
          </p:txBody>
        </p:sp>
        <p:sp>
          <p:nvSpPr>
            <p:cNvPr id="54" name="Rectangle 53"/>
            <p:cNvSpPr/>
            <p:nvPr/>
          </p:nvSpPr>
          <p:spPr bwMode="auto">
            <a:xfrm>
              <a:off x="4038600" y="4234190"/>
              <a:ext cx="1122218" cy="261610"/>
            </a:xfrm>
            <a:prstGeom prst="rect">
              <a:avLst/>
            </a:prstGeom>
            <a:noFill/>
          </p:spPr>
          <p:txBody>
            <a:bodyPr>
              <a:spAutoFit/>
            </a:bodyPr>
            <a:lstStyle/>
            <a:p>
              <a:pPr algn="ctr">
                <a:defRPr/>
              </a:pPr>
              <a:r>
                <a:rPr lang="en-US" sz="1100" b="1" dirty="0">
                  <a:ln w="12700">
                    <a:solidFill>
                      <a:srgbClr val="FF6600"/>
                    </a:solidFill>
                    <a:prstDash val="solid"/>
                  </a:ln>
                  <a:solidFill>
                    <a:srgbClr val="FF6600"/>
                  </a:solidFill>
                  <a:latin typeface="Trebuchet MS" pitchFamily="34" charset="0"/>
                </a:rPr>
                <a:t>Little Rain</a:t>
              </a:r>
            </a:p>
          </p:txBody>
        </p:sp>
        <p:sp>
          <p:nvSpPr>
            <p:cNvPr id="55" name="Rectangle 54"/>
            <p:cNvSpPr/>
            <p:nvPr/>
          </p:nvSpPr>
          <p:spPr bwMode="auto">
            <a:xfrm>
              <a:off x="4267200" y="4572000"/>
              <a:ext cx="1259262" cy="261610"/>
            </a:xfrm>
            <a:prstGeom prst="rect">
              <a:avLst/>
            </a:prstGeom>
            <a:noFill/>
          </p:spPr>
          <p:txBody>
            <a:bodyPr>
              <a:spAutoFit/>
            </a:bodyPr>
            <a:lstStyle/>
            <a:p>
              <a:pPr algn="ctr">
                <a:defRPr/>
              </a:pPr>
              <a:r>
                <a:rPr lang="en-US" sz="1100" b="1" dirty="0">
                  <a:ln w="12700">
                    <a:solidFill>
                      <a:srgbClr val="FF6600"/>
                    </a:solidFill>
                    <a:prstDash val="solid"/>
                  </a:ln>
                  <a:solidFill>
                    <a:srgbClr val="FF6600"/>
                  </a:solidFill>
                  <a:latin typeface="Trebuchet MS" pitchFamily="34" charset="0"/>
                </a:rPr>
                <a:t>Low </a:t>
              </a:r>
              <a:r>
                <a:rPr lang="en-US" sz="1100" b="1" dirty="0" smtClean="0">
                  <a:ln w="12700">
                    <a:solidFill>
                      <a:srgbClr val="FF6600"/>
                    </a:solidFill>
                    <a:prstDash val="solid"/>
                  </a:ln>
                  <a:solidFill>
                    <a:srgbClr val="FF6600"/>
                  </a:solidFill>
                  <a:latin typeface="Trebuchet MS" pitchFamily="34" charset="0"/>
                </a:rPr>
                <a:t>River flow</a:t>
              </a:r>
              <a:endParaRPr lang="en-US" sz="1100" b="1" dirty="0">
                <a:ln w="12700">
                  <a:solidFill>
                    <a:srgbClr val="FF6600"/>
                  </a:solidFill>
                  <a:prstDash val="solid"/>
                </a:ln>
                <a:solidFill>
                  <a:srgbClr val="FF6600"/>
                </a:solidFill>
                <a:latin typeface="Trebuchet MS" pitchFamily="34" charset="0"/>
              </a:endParaRPr>
            </a:p>
          </p:txBody>
        </p:sp>
        <p:sp>
          <p:nvSpPr>
            <p:cNvPr id="63" name="Rectangle 62"/>
            <p:cNvSpPr/>
            <p:nvPr/>
          </p:nvSpPr>
          <p:spPr bwMode="auto">
            <a:xfrm>
              <a:off x="2258984" y="4267236"/>
              <a:ext cx="1346662" cy="261610"/>
            </a:xfrm>
            <a:prstGeom prst="rect">
              <a:avLst/>
            </a:prstGeom>
            <a:noFill/>
          </p:spPr>
          <p:txBody>
            <a:bodyPr>
              <a:spAutoFit/>
            </a:bodyPr>
            <a:lstStyle/>
            <a:p>
              <a:pPr algn="ctr">
                <a:defRPr/>
              </a:pPr>
              <a:r>
                <a:rPr lang="en-US" sz="1100" b="1" dirty="0">
                  <a:ln w="12700">
                    <a:solidFill>
                      <a:srgbClr val="FF6600"/>
                    </a:solidFill>
                    <a:prstDash val="solid"/>
                  </a:ln>
                  <a:solidFill>
                    <a:srgbClr val="FF6600"/>
                  </a:solidFill>
                  <a:latin typeface="Trebuchet MS" pitchFamily="34" charset="0"/>
                </a:rPr>
                <a:t>High Evaporation</a:t>
              </a:r>
            </a:p>
          </p:txBody>
        </p:sp>
      </p:grpSp>
      <p:grpSp>
        <p:nvGrpSpPr>
          <p:cNvPr id="123" name="Group 122"/>
          <p:cNvGrpSpPr/>
          <p:nvPr/>
        </p:nvGrpSpPr>
        <p:grpSpPr>
          <a:xfrm>
            <a:off x="5001130" y="3505200"/>
            <a:ext cx="4095572" cy="1676400"/>
            <a:chOff x="1828800" y="2057400"/>
            <a:chExt cx="4095572" cy="1676400"/>
          </a:xfrm>
        </p:grpSpPr>
        <p:grpSp>
          <p:nvGrpSpPr>
            <p:cNvPr id="118" name="Group 117"/>
            <p:cNvGrpSpPr/>
            <p:nvPr/>
          </p:nvGrpSpPr>
          <p:grpSpPr>
            <a:xfrm>
              <a:off x="1828800" y="2094265"/>
              <a:ext cx="4095572" cy="1639535"/>
              <a:chOff x="1828800" y="2094265"/>
              <a:chExt cx="4095572" cy="1639535"/>
            </a:xfrm>
          </p:grpSpPr>
          <p:sp>
            <p:nvSpPr>
              <p:cNvPr id="78" name="Oval 77"/>
              <p:cNvSpPr/>
              <p:nvPr/>
            </p:nvSpPr>
            <p:spPr bwMode="auto">
              <a:xfrm>
                <a:off x="1828800" y="2094265"/>
                <a:ext cx="4095572" cy="1639535"/>
              </a:xfrm>
              <a:prstGeom prst="ellipse">
                <a:avLst/>
              </a:prstGeom>
              <a:solidFill>
                <a:srgbClr val="FFFF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400" dirty="0">
                  <a:latin typeface="Trebuchet MS" pitchFamily="34" charset="0"/>
                </a:endParaRPr>
              </a:p>
            </p:txBody>
          </p:sp>
          <p:grpSp>
            <p:nvGrpSpPr>
              <p:cNvPr id="80" name="Group 45"/>
              <p:cNvGrpSpPr>
                <a:grpSpLocks/>
              </p:cNvGrpSpPr>
              <p:nvPr/>
            </p:nvGrpSpPr>
            <p:grpSpPr bwMode="auto">
              <a:xfrm>
                <a:off x="2591913" y="2978644"/>
                <a:ext cx="2792471" cy="570830"/>
                <a:chOff x="6400529" y="6401162"/>
                <a:chExt cx="4953064" cy="1447161"/>
              </a:xfrm>
            </p:grpSpPr>
            <p:sp>
              <p:nvSpPr>
                <p:cNvPr id="111" name="Double Wave 110"/>
                <p:cNvSpPr/>
                <p:nvPr/>
              </p:nvSpPr>
              <p:spPr bwMode="auto">
                <a:xfrm>
                  <a:off x="6400529" y="6401162"/>
                  <a:ext cx="990471" cy="609952"/>
                </a:xfrm>
                <a:prstGeom prst="doubleWav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3135020" fontAlgn="auto">
                    <a:spcBef>
                      <a:spcPts val="0"/>
                    </a:spcBef>
                    <a:spcAft>
                      <a:spcPts val="0"/>
                    </a:spcAft>
                    <a:defRPr/>
                  </a:pPr>
                  <a:endParaRPr lang="en-US" sz="1400" dirty="0">
                    <a:latin typeface="Trebuchet MS" pitchFamily="34" charset="0"/>
                  </a:endParaRPr>
                </a:p>
              </p:txBody>
            </p:sp>
            <p:sp>
              <p:nvSpPr>
                <p:cNvPr id="112" name="Double Wave 111"/>
                <p:cNvSpPr/>
                <p:nvPr/>
              </p:nvSpPr>
              <p:spPr bwMode="auto">
                <a:xfrm>
                  <a:off x="7391000" y="6401162"/>
                  <a:ext cx="990471" cy="609952"/>
                </a:xfrm>
                <a:prstGeom prst="doubleWav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3135020" fontAlgn="auto">
                    <a:spcBef>
                      <a:spcPts val="0"/>
                    </a:spcBef>
                    <a:spcAft>
                      <a:spcPts val="0"/>
                    </a:spcAft>
                    <a:defRPr/>
                  </a:pPr>
                  <a:endParaRPr lang="en-US" sz="1400" dirty="0">
                    <a:latin typeface="Trebuchet MS" pitchFamily="34" charset="0"/>
                  </a:endParaRPr>
                </a:p>
              </p:txBody>
            </p:sp>
            <p:sp>
              <p:nvSpPr>
                <p:cNvPr id="113" name="Double Wave 112"/>
                <p:cNvSpPr/>
                <p:nvPr/>
              </p:nvSpPr>
              <p:spPr bwMode="auto">
                <a:xfrm>
                  <a:off x="8381470" y="6401162"/>
                  <a:ext cx="991181" cy="609952"/>
                </a:xfrm>
                <a:prstGeom prst="doubleWav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3135020" fontAlgn="auto">
                    <a:spcBef>
                      <a:spcPts val="0"/>
                    </a:spcBef>
                    <a:spcAft>
                      <a:spcPts val="0"/>
                    </a:spcAft>
                    <a:defRPr/>
                  </a:pPr>
                  <a:endParaRPr lang="en-US" sz="1400" dirty="0">
                    <a:latin typeface="Trebuchet MS" pitchFamily="34" charset="0"/>
                  </a:endParaRPr>
                </a:p>
              </p:txBody>
            </p:sp>
            <p:sp>
              <p:nvSpPr>
                <p:cNvPr id="114" name="Double Wave 113"/>
                <p:cNvSpPr/>
                <p:nvPr/>
              </p:nvSpPr>
              <p:spPr bwMode="auto">
                <a:xfrm>
                  <a:off x="9372652" y="6401162"/>
                  <a:ext cx="990471" cy="609952"/>
                </a:xfrm>
                <a:prstGeom prst="doubleWav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3135020" fontAlgn="auto">
                    <a:spcBef>
                      <a:spcPts val="0"/>
                    </a:spcBef>
                    <a:spcAft>
                      <a:spcPts val="0"/>
                    </a:spcAft>
                    <a:defRPr/>
                  </a:pPr>
                  <a:endParaRPr lang="en-US" sz="1400" dirty="0">
                    <a:latin typeface="Trebuchet MS" pitchFamily="34" charset="0"/>
                  </a:endParaRPr>
                </a:p>
              </p:txBody>
            </p:sp>
            <p:sp>
              <p:nvSpPr>
                <p:cNvPr id="115" name="Double Wave 114"/>
                <p:cNvSpPr/>
                <p:nvPr/>
              </p:nvSpPr>
              <p:spPr bwMode="auto">
                <a:xfrm>
                  <a:off x="10363122" y="6401162"/>
                  <a:ext cx="990471" cy="609952"/>
                </a:xfrm>
                <a:prstGeom prst="doubleWav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3135020" fontAlgn="auto">
                    <a:spcBef>
                      <a:spcPts val="0"/>
                    </a:spcBef>
                    <a:spcAft>
                      <a:spcPts val="0"/>
                    </a:spcAft>
                    <a:defRPr/>
                  </a:pPr>
                  <a:endParaRPr lang="en-US" sz="1400" dirty="0">
                    <a:latin typeface="Trebuchet MS" pitchFamily="34" charset="0"/>
                  </a:endParaRPr>
                </a:p>
              </p:txBody>
            </p:sp>
            <p:sp>
              <p:nvSpPr>
                <p:cNvPr id="116" name="Rounded Rectangle 115"/>
                <p:cNvSpPr/>
                <p:nvPr/>
              </p:nvSpPr>
              <p:spPr bwMode="auto">
                <a:xfrm>
                  <a:off x="8915074" y="6553650"/>
                  <a:ext cx="2438519" cy="608968"/>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3135020" fontAlgn="auto">
                    <a:spcBef>
                      <a:spcPts val="0"/>
                    </a:spcBef>
                    <a:spcAft>
                      <a:spcPts val="0"/>
                    </a:spcAft>
                    <a:defRPr/>
                  </a:pPr>
                  <a:r>
                    <a:rPr lang="en-US" sz="1400" dirty="0">
                      <a:latin typeface="Trebuchet MS" pitchFamily="34" charset="0"/>
                    </a:rPr>
                    <a:t>River</a:t>
                  </a:r>
                </a:p>
              </p:txBody>
            </p:sp>
            <p:sp>
              <p:nvSpPr>
                <p:cNvPr id="117" name="Rounded Rectangle 116"/>
                <p:cNvSpPr/>
                <p:nvPr/>
              </p:nvSpPr>
              <p:spPr bwMode="auto">
                <a:xfrm>
                  <a:off x="6400529" y="6553650"/>
                  <a:ext cx="2895386" cy="1294673"/>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b" anchorCtr="1"/>
                <a:lstStyle/>
                <a:p>
                  <a:pPr algn="ctr" defTabSz="3135020" fontAlgn="auto">
                    <a:spcBef>
                      <a:spcPts val="0"/>
                    </a:spcBef>
                    <a:spcAft>
                      <a:spcPts val="0"/>
                    </a:spcAft>
                    <a:defRPr/>
                  </a:pPr>
                  <a:r>
                    <a:rPr lang="en-US" sz="1400" dirty="0">
                      <a:latin typeface="Trebuchet MS" pitchFamily="34" charset="0"/>
                    </a:rPr>
                    <a:t>Estuary</a:t>
                  </a:r>
                </a:p>
              </p:txBody>
            </p:sp>
          </p:grpSp>
          <p:sp>
            <p:nvSpPr>
              <p:cNvPr id="82" name="Teardrop 81"/>
              <p:cNvSpPr/>
              <p:nvPr/>
            </p:nvSpPr>
            <p:spPr bwMode="auto">
              <a:xfrm rot="18899983">
                <a:off x="3435138" y="2521882"/>
                <a:ext cx="111372" cy="112965"/>
              </a:xfrm>
              <a:prstGeom prst="teardrop">
                <a:avLst>
                  <a:gd name="adj" fmla="val 127719"/>
                </a:avLst>
              </a:prstGeom>
              <a:solidFill>
                <a:srgbClr val="00B0F0"/>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400" dirty="0">
                  <a:latin typeface="Trebuchet MS" pitchFamily="34" charset="0"/>
                </a:endParaRPr>
              </a:p>
            </p:txBody>
          </p:sp>
          <p:sp>
            <p:nvSpPr>
              <p:cNvPr id="91" name="Left Arrow 90"/>
              <p:cNvSpPr/>
              <p:nvPr/>
            </p:nvSpPr>
            <p:spPr bwMode="auto">
              <a:xfrm>
                <a:off x="4788716" y="2476179"/>
                <a:ext cx="577242" cy="433070"/>
              </a:xfrm>
              <a:prstGeom prst="leftArrow">
                <a:avLst/>
              </a:prstGeom>
              <a:solidFill>
                <a:srgbClr val="00B0F0"/>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400" dirty="0">
                  <a:latin typeface="Trebuchet MS" pitchFamily="34" charset="0"/>
                </a:endParaRPr>
              </a:p>
            </p:txBody>
          </p:sp>
          <p:sp>
            <p:nvSpPr>
              <p:cNvPr id="94" name="Up Arrow 93"/>
              <p:cNvSpPr/>
              <p:nvPr/>
            </p:nvSpPr>
            <p:spPr bwMode="auto">
              <a:xfrm>
                <a:off x="2647995" y="2849422"/>
                <a:ext cx="74509" cy="110596"/>
              </a:xfrm>
              <a:prstGeom prst="upArrow">
                <a:avLst/>
              </a:prstGeom>
              <a:solidFill>
                <a:srgbClr val="00B0F0"/>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400" dirty="0">
                  <a:latin typeface="Trebuchet MS" pitchFamily="34" charset="0"/>
                </a:endParaRPr>
              </a:p>
            </p:txBody>
          </p:sp>
          <p:sp>
            <p:nvSpPr>
              <p:cNvPr id="98" name="Teardrop 97"/>
              <p:cNvSpPr/>
              <p:nvPr/>
            </p:nvSpPr>
            <p:spPr bwMode="auto">
              <a:xfrm rot="18899983">
                <a:off x="3658663" y="2632478"/>
                <a:ext cx="111372" cy="112965"/>
              </a:xfrm>
              <a:prstGeom prst="teardrop">
                <a:avLst>
                  <a:gd name="adj" fmla="val 127719"/>
                </a:avLst>
              </a:prstGeom>
              <a:solidFill>
                <a:srgbClr val="00B0F0"/>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400" dirty="0">
                  <a:latin typeface="Trebuchet MS" pitchFamily="34" charset="0"/>
                </a:endParaRPr>
              </a:p>
            </p:txBody>
          </p:sp>
          <p:sp>
            <p:nvSpPr>
              <p:cNvPr id="99" name="Teardrop 98"/>
              <p:cNvSpPr/>
              <p:nvPr/>
            </p:nvSpPr>
            <p:spPr bwMode="auto">
              <a:xfrm rot="18899983">
                <a:off x="5669001" y="2724641"/>
                <a:ext cx="111760" cy="112965"/>
              </a:xfrm>
              <a:prstGeom prst="teardrop">
                <a:avLst>
                  <a:gd name="adj" fmla="val 127719"/>
                </a:avLst>
              </a:prstGeom>
              <a:solidFill>
                <a:srgbClr val="00B0F0"/>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400" dirty="0">
                  <a:latin typeface="Trebuchet MS" pitchFamily="34" charset="0"/>
                </a:endParaRPr>
              </a:p>
            </p:txBody>
          </p:sp>
          <p:sp>
            <p:nvSpPr>
              <p:cNvPr id="100" name="Teardrop 99"/>
              <p:cNvSpPr/>
              <p:nvPr/>
            </p:nvSpPr>
            <p:spPr bwMode="auto">
              <a:xfrm rot="18899983">
                <a:off x="5464303" y="2853476"/>
                <a:ext cx="111760" cy="112965"/>
              </a:xfrm>
              <a:prstGeom prst="teardrop">
                <a:avLst>
                  <a:gd name="adj" fmla="val 127719"/>
                </a:avLst>
              </a:prstGeom>
              <a:solidFill>
                <a:srgbClr val="00B0F0"/>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400" dirty="0">
                  <a:latin typeface="Trebuchet MS" pitchFamily="34" charset="0"/>
                </a:endParaRPr>
              </a:p>
            </p:txBody>
          </p:sp>
          <p:sp>
            <p:nvSpPr>
              <p:cNvPr id="101" name="Teardrop 100"/>
              <p:cNvSpPr/>
              <p:nvPr/>
            </p:nvSpPr>
            <p:spPr bwMode="auto">
              <a:xfrm rot="18899983">
                <a:off x="5445669" y="2632478"/>
                <a:ext cx="111372" cy="112965"/>
              </a:xfrm>
              <a:prstGeom prst="teardrop">
                <a:avLst>
                  <a:gd name="adj" fmla="val 127719"/>
                </a:avLst>
              </a:prstGeom>
              <a:solidFill>
                <a:srgbClr val="00B0F0"/>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400" dirty="0">
                  <a:latin typeface="Trebuchet MS" pitchFamily="34" charset="0"/>
                </a:endParaRPr>
              </a:p>
            </p:txBody>
          </p:sp>
          <p:sp>
            <p:nvSpPr>
              <p:cNvPr id="102" name="Teardrop 101"/>
              <p:cNvSpPr/>
              <p:nvPr/>
            </p:nvSpPr>
            <p:spPr bwMode="auto">
              <a:xfrm rot="18899983">
                <a:off x="4440604" y="2595613"/>
                <a:ext cx="111372" cy="112965"/>
              </a:xfrm>
              <a:prstGeom prst="teardrop">
                <a:avLst>
                  <a:gd name="adj" fmla="val 127719"/>
                </a:avLst>
              </a:prstGeom>
              <a:solidFill>
                <a:srgbClr val="00B0F0"/>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400" dirty="0">
                  <a:latin typeface="Trebuchet MS" pitchFamily="34" charset="0"/>
                </a:endParaRPr>
              </a:p>
            </p:txBody>
          </p:sp>
          <p:sp>
            <p:nvSpPr>
              <p:cNvPr id="103" name="Teardrop 102"/>
              <p:cNvSpPr/>
              <p:nvPr/>
            </p:nvSpPr>
            <p:spPr bwMode="auto">
              <a:xfrm rot="18899983">
                <a:off x="4403156" y="2264019"/>
                <a:ext cx="111760" cy="112965"/>
              </a:xfrm>
              <a:prstGeom prst="teardrop">
                <a:avLst>
                  <a:gd name="adj" fmla="val 127719"/>
                </a:avLst>
              </a:prstGeom>
              <a:solidFill>
                <a:srgbClr val="00B0F0"/>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400" dirty="0">
                  <a:latin typeface="Trebuchet MS" pitchFamily="34" charset="0"/>
                </a:endParaRPr>
              </a:p>
            </p:txBody>
          </p:sp>
          <p:sp>
            <p:nvSpPr>
              <p:cNvPr id="104" name="Teardrop 103"/>
              <p:cNvSpPr/>
              <p:nvPr/>
            </p:nvSpPr>
            <p:spPr bwMode="auto">
              <a:xfrm rot="18899983">
                <a:off x="3434944" y="2853476"/>
                <a:ext cx="111760" cy="112965"/>
              </a:xfrm>
              <a:prstGeom prst="teardrop">
                <a:avLst>
                  <a:gd name="adj" fmla="val 127719"/>
                </a:avLst>
              </a:prstGeom>
              <a:solidFill>
                <a:srgbClr val="00B0F0"/>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400" dirty="0">
                  <a:latin typeface="Trebuchet MS" pitchFamily="34" charset="0"/>
                </a:endParaRPr>
              </a:p>
            </p:txBody>
          </p:sp>
          <p:sp>
            <p:nvSpPr>
              <p:cNvPr id="105" name="Teardrop 104"/>
              <p:cNvSpPr/>
              <p:nvPr/>
            </p:nvSpPr>
            <p:spPr bwMode="auto">
              <a:xfrm rot="18899983">
                <a:off x="2653003" y="2503450"/>
                <a:ext cx="111760" cy="112965"/>
              </a:xfrm>
              <a:prstGeom prst="teardrop">
                <a:avLst>
                  <a:gd name="adj" fmla="val 127719"/>
                </a:avLst>
              </a:prstGeom>
              <a:solidFill>
                <a:srgbClr val="00B0F0"/>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400" dirty="0">
                  <a:latin typeface="Trebuchet MS" pitchFamily="34" charset="0"/>
                </a:endParaRPr>
              </a:p>
            </p:txBody>
          </p:sp>
          <p:sp>
            <p:nvSpPr>
              <p:cNvPr id="106" name="Teardrop 105"/>
              <p:cNvSpPr/>
              <p:nvPr/>
            </p:nvSpPr>
            <p:spPr bwMode="auto">
              <a:xfrm rot="18899983">
                <a:off x="3118676" y="2521882"/>
                <a:ext cx="111372" cy="112965"/>
              </a:xfrm>
              <a:prstGeom prst="teardrop">
                <a:avLst>
                  <a:gd name="adj" fmla="val 127719"/>
                </a:avLst>
              </a:prstGeom>
              <a:solidFill>
                <a:srgbClr val="00B0F0"/>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400" dirty="0">
                  <a:latin typeface="Trebuchet MS" pitchFamily="34" charset="0"/>
                </a:endParaRPr>
              </a:p>
            </p:txBody>
          </p:sp>
          <p:sp>
            <p:nvSpPr>
              <p:cNvPr id="107" name="Teardrop 106"/>
              <p:cNvSpPr/>
              <p:nvPr/>
            </p:nvSpPr>
            <p:spPr bwMode="auto">
              <a:xfrm rot="18899983">
                <a:off x="2913784" y="2309034"/>
                <a:ext cx="111760" cy="112965"/>
              </a:xfrm>
              <a:prstGeom prst="teardrop">
                <a:avLst>
                  <a:gd name="adj" fmla="val 127719"/>
                </a:avLst>
              </a:prstGeom>
              <a:solidFill>
                <a:srgbClr val="00B0F0"/>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400" dirty="0">
                  <a:latin typeface="Trebuchet MS" pitchFamily="34" charset="0"/>
                </a:endParaRPr>
              </a:p>
            </p:txBody>
          </p:sp>
          <p:sp>
            <p:nvSpPr>
              <p:cNvPr id="108" name="Teardrop 107"/>
              <p:cNvSpPr/>
              <p:nvPr/>
            </p:nvSpPr>
            <p:spPr bwMode="auto">
              <a:xfrm rot="18899983">
                <a:off x="4142375" y="2650911"/>
                <a:ext cx="111760" cy="112965"/>
              </a:xfrm>
              <a:prstGeom prst="teardrop">
                <a:avLst>
                  <a:gd name="adj" fmla="val 127719"/>
                </a:avLst>
              </a:prstGeom>
              <a:solidFill>
                <a:srgbClr val="00B0F0"/>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400" dirty="0">
                  <a:latin typeface="Trebuchet MS" pitchFamily="34" charset="0"/>
                </a:endParaRPr>
              </a:p>
            </p:txBody>
          </p:sp>
          <p:sp>
            <p:nvSpPr>
              <p:cNvPr id="109" name="Teardrop 108"/>
              <p:cNvSpPr/>
              <p:nvPr/>
            </p:nvSpPr>
            <p:spPr bwMode="auto">
              <a:xfrm rot="18899983">
                <a:off x="3881795" y="2503650"/>
                <a:ext cx="111760" cy="112564"/>
              </a:xfrm>
              <a:prstGeom prst="teardrop">
                <a:avLst>
                  <a:gd name="adj" fmla="val 127719"/>
                </a:avLst>
              </a:prstGeom>
              <a:solidFill>
                <a:srgbClr val="00B0F0"/>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400" dirty="0">
                  <a:latin typeface="Trebuchet MS" pitchFamily="34" charset="0"/>
                </a:endParaRPr>
              </a:p>
            </p:txBody>
          </p:sp>
          <p:sp>
            <p:nvSpPr>
              <p:cNvPr id="110" name="Teardrop 109"/>
              <p:cNvSpPr/>
              <p:nvPr/>
            </p:nvSpPr>
            <p:spPr bwMode="auto">
              <a:xfrm rot="18899983">
                <a:off x="4179630" y="2429719"/>
                <a:ext cx="111760" cy="112965"/>
              </a:xfrm>
              <a:prstGeom prst="teardrop">
                <a:avLst>
                  <a:gd name="adj" fmla="val 127719"/>
                </a:avLst>
              </a:prstGeom>
              <a:solidFill>
                <a:srgbClr val="00B0F0"/>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400" dirty="0">
                  <a:latin typeface="Trebuchet MS" pitchFamily="34" charset="0"/>
                </a:endParaRPr>
              </a:p>
            </p:txBody>
          </p:sp>
        </p:grpSp>
        <p:sp>
          <p:nvSpPr>
            <p:cNvPr id="92" name="Rectangle 91"/>
            <p:cNvSpPr/>
            <p:nvPr/>
          </p:nvSpPr>
          <p:spPr bwMode="auto">
            <a:xfrm>
              <a:off x="4114800" y="2286000"/>
              <a:ext cx="1116974" cy="261610"/>
            </a:xfrm>
            <a:prstGeom prst="rect">
              <a:avLst/>
            </a:prstGeom>
            <a:noFill/>
          </p:spPr>
          <p:txBody>
            <a:bodyPr>
              <a:spAutoFit/>
            </a:bodyPr>
            <a:lstStyle/>
            <a:p>
              <a:pPr algn="ctr">
                <a:defRPr/>
              </a:pPr>
              <a:r>
                <a:rPr lang="en-US" sz="1100" b="1" dirty="0">
                  <a:ln w="12700">
                    <a:solidFill>
                      <a:srgbClr val="FF6600"/>
                    </a:solidFill>
                    <a:prstDash val="solid"/>
                  </a:ln>
                  <a:solidFill>
                    <a:srgbClr val="FF6600"/>
                  </a:solidFill>
                  <a:latin typeface="Trebuchet MS" pitchFamily="34" charset="0"/>
                </a:rPr>
                <a:t>Lots of Rain</a:t>
              </a:r>
            </a:p>
          </p:txBody>
        </p:sp>
        <p:sp>
          <p:nvSpPr>
            <p:cNvPr id="93" name="Rectangle 92"/>
            <p:cNvSpPr/>
            <p:nvPr/>
          </p:nvSpPr>
          <p:spPr bwMode="auto">
            <a:xfrm>
              <a:off x="4343400" y="2786390"/>
              <a:ext cx="1191439" cy="261610"/>
            </a:xfrm>
            <a:prstGeom prst="rect">
              <a:avLst/>
            </a:prstGeom>
            <a:noFill/>
          </p:spPr>
          <p:txBody>
            <a:bodyPr>
              <a:spAutoFit/>
            </a:bodyPr>
            <a:lstStyle/>
            <a:p>
              <a:pPr algn="ctr">
                <a:defRPr/>
              </a:pPr>
              <a:r>
                <a:rPr lang="en-US" sz="1100" b="1" dirty="0">
                  <a:ln w="12700">
                    <a:solidFill>
                      <a:srgbClr val="FF6600"/>
                    </a:solidFill>
                    <a:prstDash val="solid"/>
                  </a:ln>
                  <a:solidFill>
                    <a:srgbClr val="FF6600"/>
                  </a:solidFill>
                  <a:latin typeface="Trebuchet MS" pitchFamily="34" charset="0"/>
                </a:rPr>
                <a:t>High </a:t>
              </a:r>
              <a:r>
                <a:rPr lang="en-US" sz="1100" b="1" dirty="0" smtClean="0">
                  <a:ln w="12700">
                    <a:solidFill>
                      <a:srgbClr val="FF6600"/>
                    </a:solidFill>
                    <a:prstDash val="solid"/>
                  </a:ln>
                  <a:solidFill>
                    <a:srgbClr val="FF6600"/>
                  </a:solidFill>
                  <a:latin typeface="Trebuchet MS" pitchFamily="34" charset="0"/>
                </a:rPr>
                <a:t>River flow</a:t>
              </a:r>
              <a:endParaRPr lang="en-US" sz="1100" b="1" dirty="0">
                <a:ln w="12700">
                  <a:solidFill>
                    <a:srgbClr val="FF6600"/>
                  </a:solidFill>
                  <a:prstDash val="solid"/>
                </a:ln>
                <a:solidFill>
                  <a:srgbClr val="FF6600"/>
                </a:solidFill>
                <a:latin typeface="Trebuchet MS" pitchFamily="34" charset="0"/>
              </a:endParaRPr>
            </a:p>
          </p:txBody>
        </p:sp>
        <p:sp>
          <p:nvSpPr>
            <p:cNvPr id="95" name="Cloud 94"/>
            <p:cNvSpPr/>
            <p:nvPr/>
          </p:nvSpPr>
          <p:spPr bwMode="auto">
            <a:xfrm>
              <a:off x="3200400" y="2057400"/>
              <a:ext cx="1143000" cy="386892"/>
            </a:xfrm>
            <a:prstGeom prst="cloud">
              <a:avLst/>
            </a:prstGeom>
            <a:solidFill>
              <a:schemeClr val="bg1">
                <a:lumMod val="75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400" b="1" dirty="0" smtClean="0">
                  <a:latin typeface="Trebuchet MS" pitchFamily="34" charset="0"/>
                </a:rPr>
                <a:t>Winter</a:t>
              </a:r>
              <a:endParaRPr lang="en-US" sz="1400" b="1" dirty="0">
                <a:latin typeface="Trebuchet MS" pitchFamily="34" charset="0"/>
              </a:endParaRPr>
            </a:p>
          </p:txBody>
        </p:sp>
        <p:sp>
          <p:nvSpPr>
            <p:cNvPr id="96" name="Rectangle 95"/>
            <p:cNvSpPr/>
            <p:nvPr/>
          </p:nvSpPr>
          <p:spPr bwMode="auto">
            <a:xfrm>
              <a:off x="2070811" y="2665326"/>
              <a:ext cx="1340369" cy="261610"/>
            </a:xfrm>
            <a:prstGeom prst="rect">
              <a:avLst/>
            </a:prstGeom>
            <a:noFill/>
          </p:spPr>
          <p:txBody>
            <a:bodyPr>
              <a:spAutoFit/>
            </a:bodyPr>
            <a:lstStyle/>
            <a:p>
              <a:pPr algn="ctr">
                <a:defRPr/>
              </a:pPr>
              <a:r>
                <a:rPr lang="en-US" sz="1100" b="1" dirty="0">
                  <a:ln w="12700">
                    <a:solidFill>
                      <a:srgbClr val="FF6600"/>
                    </a:solidFill>
                    <a:prstDash val="solid"/>
                  </a:ln>
                  <a:solidFill>
                    <a:srgbClr val="FF6600"/>
                  </a:solidFill>
                  <a:latin typeface="Trebuchet MS" pitchFamily="34" charset="0"/>
                </a:rPr>
                <a:t>Low Evaporation</a:t>
              </a:r>
            </a:p>
          </p:txBody>
        </p:sp>
      </p:grpSp>
      <p:sp>
        <p:nvSpPr>
          <p:cNvPr id="124" name="TextBox 123"/>
          <p:cNvSpPr txBox="1"/>
          <p:nvPr/>
        </p:nvSpPr>
        <p:spPr>
          <a:xfrm>
            <a:off x="1905000" y="3754826"/>
            <a:ext cx="2971800" cy="1055608"/>
          </a:xfrm>
          <a:prstGeom prst="roundRect">
            <a:avLst/>
          </a:prstGeom>
        </p:spPr>
        <p:style>
          <a:lnRef idx="0">
            <a:schemeClr val="accent3"/>
          </a:lnRef>
          <a:fillRef idx="3">
            <a:schemeClr val="accent3"/>
          </a:fillRef>
          <a:effectRef idx="3">
            <a:schemeClr val="accent3"/>
          </a:effectRef>
          <a:fontRef idx="minor">
            <a:schemeClr val="lt1"/>
          </a:fontRef>
        </p:style>
        <p:txBody>
          <a:bodyPr wrap="square" rtlCol="0">
            <a:spAutoFit/>
          </a:bodyPr>
          <a:lstStyle/>
          <a:p>
            <a:pPr marL="3175" lvl="1" indent="0"/>
            <a:r>
              <a:rPr lang="en-US" sz="1400" dirty="0" smtClean="0">
                <a:latin typeface="Trebuchet MS" pitchFamily="34" charset="0"/>
              </a:rPr>
              <a:t>In the winter, there are many big storms that increase the fresh water flow into the estuary, making it less salty.</a:t>
            </a:r>
            <a:endParaRPr lang="en-US" sz="1400" dirty="0">
              <a:latin typeface="Trebuchet MS" pitchFamily="34" charset="0"/>
            </a:endParaRPr>
          </a:p>
        </p:txBody>
      </p:sp>
      <p:sp>
        <p:nvSpPr>
          <p:cNvPr id="125" name="TextBox 124"/>
          <p:cNvSpPr txBox="1"/>
          <p:nvPr/>
        </p:nvSpPr>
        <p:spPr>
          <a:xfrm>
            <a:off x="5956736" y="5515302"/>
            <a:ext cx="2971800" cy="817245"/>
          </a:xfrm>
          <a:prstGeom prst="roundRect">
            <a:avLst/>
          </a:prstGeom>
        </p:spPr>
        <p:style>
          <a:lnRef idx="0">
            <a:schemeClr val="accent3"/>
          </a:lnRef>
          <a:fillRef idx="3">
            <a:schemeClr val="accent3"/>
          </a:fillRef>
          <a:effectRef idx="3">
            <a:schemeClr val="accent3"/>
          </a:effectRef>
          <a:fontRef idx="minor">
            <a:schemeClr val="lt1"/>
          </a:fontRef>
        </p:style>
        <p:txBody>
          <a:bodyPr wrap="square" rtlCol="0">
            <a:spAutoFit/>
          </a:bodyPr>
          <a:lstStyle/>
          <a:p>
            <a:pPr marL="3175" lvl="1" indent="0"/>
            <a:r>
              <a:rPr lang="en-US" sz="1400" dirty="0" smtClean="0">
                <a:latin typeface="Trebuchet MS" pitchFamily="34" charset="0"/>
              </a:rPr>
              <a:t>In the summer, low rain and river flow creates a more ocean-influenced and saltier estuary.</a:t>
            </a:r>
            <a:endParaRPr lang="en-US" sz="1400" dirty="0">
              <a:latin typeface="Trebuchet MS" pitchFamily="34" charset="0"/>
            </a:endParaRPr>
          </a:p>
        </p:txBody>
      </p:sp>
      <p:sp>
        <p:nvSpPr>
          <p:cNvPr id="70" name="Rectangle 69"/>
          <p:cNvSpPr/>
          <p:nvPr/>
        </p:nvSpPr>
        <p:spPr>
          <a:xfrm>
            <a:off x="0" y="0"/>
            <a:ext cx="9144000" cy="838200"/>
          </a:xfrm>
          <a:prstGeom prst="rect">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r>
              <a:rPr lang="en-US" sz="4400" dirty="0" smtClean="0">
                <a:latin typeface="Trebuchet MS" pitchFamily="34" charset="0"/>
              </a:rPr>
              <a:t>What is PSU and salinity?</a:t>
            </a:r>
            <a:endParaRPr lang="en-US" sz="4400" dirty="0">
              <a:latin typeface="Trebuchet MS" pitchFamily="34" charset="0"/>
            </a:endParaRPr>
          </a:p>
        </p:txBody>
      </p:sp>
      <p:sp>
        <p:nvSpPr>
          <p:cNvPr id="71" name="Flowchart: Delay 70"/>
          <p:cNvSpPr/>
          <p:nvPr/>
        </p:nvSpPr>
        <p:spPr>
          <a:xfrm>
            <a:off x="0" y="0"/>
            <a:ext cx="1752600" cy="6858000"/>
          </a:xfrm>
          <a:prstGeom prst="flowChartDelay">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73" name="TextBox 72">
            <a:hlinkClick r:id="rId4" action="ppaction://hlinksldjump"/>
          </p:cNvPr>
          <p:cNvSpPr txBox="1"/>
          <p:nvPr/>
        </p:nvSpPr>
        <p:spPr>
          <a:xfrm>
            <a:off x="0" y="609600"/>
            <a:ext cx="1371600" cy="8382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Build </a:t>
            </a:r>
            <a:r>
              <a:rPr lang="en-US" sz="1600" dirty="0" smtClean="0">
                <a:solidFill>
                  <a:schemeClr val="accent1">
                    <a:lumMod val="75000"/>
                  </a:schemeClr>
                </a:solidFill>
                <a:latin typeface="Trebuchet MS" pitchFamily="34" charset="0"/>
                <a:cs typeface="+mn-cs"/>
              </a:rPr>
              <a:t>A </a:t>
            </a:r>
            <a:r>
              <a:rPr lang="en-US" sz="1600" dirty="0">
                <a:solidFill>
                  <a:schemeClr val="accent1">
                    <a:lumMod val="75000"/>
                  </a:schemeClr>
                </a:solidFill>
                <a:latin typeface="Trebuchet MS" pitchFamily="34" charset="0"/>
                <a:cs typeface="+mn-cs"/>
              </a:rPr>
              <a:t>G</a:t>
            </a:r>
            <a:r>
              <a:rPr lang="en-US" sz="1600" dirty="0" smtClean="0">
                <a:solidFill>
                  <a:schemeClr val="accent1">
                    <a:lumMod val="75000"/>
                  </a:schemeClr>
                </a:solidFill>
                <a:latin typeface="Trebuchet MS" pitchFamily="34" charset="0"/>
                <a:cs typeface="+mn-cs"/>
              </a:rPr>
              <a:t>raph </a:t>
            </a:r>
            <a:endParaRPr lang="en-US" sz="1600" dirty="0">
              <a:solidFill>
                <a:schemeClr val="accent1">
                  <a:lumMod val="75000"/>
                </a:schemeClr>
              </a:solidFill>
              <a:latin typeface="Trebuchet MS" pitchFamily="34" charset="0"/>
              <a:cs typeface="+mn-cs"/>
            </a:endParaRP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1)</a:t>
            </a:r>
            <a:endParaRPr lang="en-US" sz="1600" dirty="0">
              <a:solidFill>
                <a:schemeClr val="accent1">
                  <a:lumMod val="75000"/>
                </a:schemeClr>
              </a:solidFill>
              <a:latin typeface="Trebuchet MS" pitchFamily="34" charset="0"/>
              <a:cs typeface="+mn-cs"/>
            </a:endParaRPr>
          </a:p>
        </p:txBody>
      </p:sp>
      <p:sp>
        <p:nvSpPr>
          <p:cNvPr id="74" name="TextBox 73">
            <a:hlinkClick r:id="rId5" action="ppaction://hlinksldjump"/>
          </p:cNvPr>
          <p:cNvSpPr txBox="1"/>
          <p:nvPr/>
        </p:nvSpPr>
        <p:spPr>
          <a:xfrm>
            <a:off x="0" y="2743200"/>
            <a:ext cx="1554480" cy="10668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Read LOBO Graphs </a:t>
            </a:r>
            <a:r>
              <a:rPr lang="en-US" sz="1600" dirty="0" smtClean="0">
                <a:solidFill>
                  <a:schemeClr val="accent1">
                    <a:lumMod val="75000"/>
                  </a:schemeClr>
                </a:solidFill>
                <a:latin typeface="Trebuchet MS" pitchFamily="34" charset="0"/>
                <a:cs typeface="+mn-cs"/>
              </a:rPr>
              <a:t>   (Level 3)</a:t>
            </a:r>
            <a:endParaRPr lang="en-US" sz="1600" dirty="0">
              <a:solidFill>
                <a:schemeClr val="accent1">
                  <a:lumMod val="75000"/>
                </a:schemeClr>
              </a:solidFill>
              <a:latin typeface="Trebuchet MS" pitchFamily="34" charset="0"/>
              <a:cs typeface="+mn-cs"/>
            </a:endParaRPr>
          </a:p>
        </p:txBody>
      </p:sp>
      <p:sp>
        <p:nvSpPr>
          <p:cNvPr id="75" name="TextBox 74">
            <a:hlinkClick r:id="rId6" action="ppaction://hlinksldjump"/>
          </p:cNvPr>
          <p:cNvSpPr txBox="1"/>
          <p:nvPr/>
        </p:nvSpPr>
        <p:spPr>
          <a:xfrm>
            <a:off x="0" y="3953470"/>
            <a:ext cx="1447800" cy="99953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LOBO Data Match-up</a:t>
            </a:r>
            <a:endParaRPr lang="en-US" sz="1600" dirty="0">
              <a:solidFill>
                <a:schemeClr val="accent1">
                  <a:lumMod val="75000"/>
                </a:schemeClr>
              </a:solidFill>
              <a:latin typeface="Trebuchet MS" pitchFamily="34" charset="0"/>
              <a:cs typeface="+mn-cs"/>
            </a:endParaRP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4)</a:t>
            </a:r>
            <a:endParaRPr lang="en-US" sz="1600" dirty="0">
              <a:solidFill>
                <a:schemeClr val="accent1">
                  <a:lumMod val="75000"/>
                </a:schemeClr>
              </a:solidFill>
              <a:latin typeface="Trebuchet MS" pitchFamily="34" charset="0"/>
              <a:cs typeface="+mn-cs"/>
            </a:endParaRPr>
          </a:p>
        </p:txBody>
      </p:sp>
      <p:sp>
        <p:nvSpPr>
          <p:cNvPr id="76" name="TextBox 75">
            <a:hlinkClick r:id="rId7" action="ppaction://hlinksldjump"/>
          </p:cNvPr>
          <p:cNvSpPr txBox="1"/>
          <p:nvPr/>
        </p:nvSpPr>
        <p:spPr>
          <a:xfrm>
            <a:off x="0" y="5105400"/>
            <a:ext cx="1371600" cy="11430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Test Your LOBO Abilities</a:t>
            </a: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5)</a:t>
            </a:r>
            <a:endParaRPr lang="en-US" sz="1600" dirty="0">
              <a:solidFill>
                <a:schemeClr val="accent1">
                  <a:lumMod val="75000"/>
                </a:schemeClr>
              </a:solidFill>
              <a:latin typeface="Trebuchet MS" pitchFamily="34" charset="0"/>
              <a:cs typeface="+mn-cs"/>
            </a:endParaRPr>
          </a:p>
        </p:txBody>
      </p:sp>
      <p:sp>
        <p:nvSpPr>
          <p:cNvPr id="77" name="TextBox 76">
            <a:hlinkClick r:id="rId8" action="ppaction://hlinksldjump"/>
          </p:cNvPr>
          <p:cNvSpPr txBox="1"/>
          <p:nvPr/>
        </p:nvSpPr>
        <p:spPr>
          <a:xfrm>
            <a:off x="0" y="1600200"/>
            <a:ext cx="1447800" cy="9906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Interpret Graphs</a:t>
            </a: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2)</a:t>
            </a:r>
            <a:endParaRPr lang="en-US" sz="1600" dirty="0">
              <a:solidFill>
                <a:schemeClr val="accent1">
                  <a:lumMod val="75000"/>
                </a:schemeClr>
              </a:solidFill>
              <a:latin typeface="Trebuchet MS" pitchFamily="34" charset="0"/>
              <a:cs typeface="+mn-cs"/>
            </a:endParaRPr>
          </a:p>
        </p:txBody>
      </p:sp>
      <p:sp>
        <p:nvSpPr>
          <p:cNvPr id="79" name="TextBox 78">
            <a:hlinkClick r:id="rId3" action="ppaction://hlinksldjump"/>
          </p:cNvPr>
          <p:cNvSpPr txBox="1"/>
          <p:nvPr/>
        </p:nvSpPr>
        <p:spPr>
          <a:xfrm>
            <a:off x="0" y="6324600"/>
            <a:ext cx="914400" cy="533400"/>
          </a:xfrm>
          <a:prstGeom prst="roundRect">
            <a:avLst/>
          </a:prstGeom>
          <a:solidFill>
            <a:schemeClr val="accent5">
              <a:lumMod val="40000"/>
              <a:lumOff val="60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More info</a:t>
            </a:r>
            <a:endParaRPr lang="en-US" sz="1600" dirty="0">
              <a:solidFill>
                <a:schemeClr val="accent1">
                  <a:lumMod val="75000"/>
                </a:schemeClr>
              </a:solidFill>
              <a:latin typeface="Trebuchet MS" pitchFamily="34" charset="0"/>
              <a:cs typeface="+mn-cs"/>
            </a:endParaRPr>
          </a:p>
        </p:txBody>
      </p:sp>
      <p:sp>
        <p:nvSpPr>
          <p:cNvPr id="81" name="TextBox 80"/>
          <p:cNvSpPr txBox="1"/>
          <p:nvPr/>
        </p:nvSpPr>
        <p:spPr>
          <a:xfrm>
            <a:off x="1752600" y="1371600"/>
            <a:ext cx="7132320" cy="356616"/>
          </a:xfrm>
          <a:prstGeom prst="roundRect">
            <a:avLst>
              <a:gd name="adj" fmla="val 8189"/>
            </a:avLst>
          </a:prstGeom>
        </p:spPr>
        <p:style>
          <a:lnRef idx="0">
            <a:schemeClr val="accent1"/>
          </a:lnRef>
          <a:fillRef idx="3">
            <a:schemeClr val="accent1"/>
          </a:fillRef>
          <a:effectRef idx="3">
            <a:schemeClr val="accent1"/>
          </a:effectRef>
          <a:fontRef idx="minor">
            <a:schemeClr val="lt1"/>
          </a:fontRef>
        </p:style>
        <p:txBody>
          <a:bodyPr wrap="square" rtlCol="0">
            <a:spAutoFit/>
          </a:bodyPr>
          <a:lstStyle/>
          <a:p>
            <a:pPr marL="3175" lvl="1"/>
            <a:r>
              <a:rPr lang="en-US" sz="1500" dirty="0" smtClean="0">
                <a:latin typeface="Trebuchet MS" pitchFamily="34" charset="0"/>
              </a:rPr>
              <a:t>PSU is similar to parts per thousand, or </a:t>
            </a:r>
            <a:r>
              <a:rPr lang="en-US" sz="1500" dirty="0" err="1" smtClean="0">
                <a:latin typeface="Trebuchet MS" pitchFamily="34" charset="0"/>
              </a:rPr>
              <a:t>ppt</a:t>
            </a:r>
            <a:r>
              <a:rPr lang="en-US" sz="1500" dirty="0" smtClean="0">
                <a:latin typeface="Trebuchet MS" pitchFamily="34" charset="0"/>
              </a:rPr>
              <a:t>, another unit of measure for salinity. </a:t>
            </a:r>
          </a:p>
        </p:txBody>
      </p:sp>
      <p:sp>
        <p:nvSpPr>
          <p:cNvPr id="83" name="TextBox 82"/>
          <p:cNvSpPr txBox="1"/>
          <p:nvPr/>
        </p:nvSpPr>
        <p:spPr>
          <a:xfrm>
            <a:off x="1752600" y="1828800"/>
            <a:ext cx="7132320" cy="580787"/>
          </a:xfrm>
          <a:prstGeom prst="roundRect">
            <a:avLst>
              <a:gd name="adj" fmla="val 8189"/>
            </a:avLst>
          </a:prstGeom>
        </p:spPr>
        <p:style>
          <a:lnRef idx="0">
            <a:schemeClr val="accent1"/>
          </a:lnRef>
          <a:fillRef idx="3">
            <a:schemeClr val="accent1"/>
          </a:fillRef>
          <a:effectRef idx="3">
            <a:schemeClr val="accent1"/>
          </a:effectRef>
          <a:fontRef idx="minor">
            <a:schemeClr val="lt1"/>
          </a:fontRef>
        </p:style>
        <p:txBody>
          <a:bodyPr wrap="square" rtlCol="0">
            <a:spAutoFit/>
          </a:bodyPr>
          <a:lstStyle/>
          <a:p>
            <a:pPr marL="3175" lvl="1"/>
            <a:r>
              <a:rPr lang="en-US" sz="1500" dirty="0" smtClean="0">
                <a:latin typeface="Trebuchet MS" pitchFamily="34" charset="0"/>
              </a:rPr>
              <a:t>The way that salinity data is collected results in numbers with no units, so scientists use PSU.  </a:t>
            </a:r>
          </a:p>
        </p:txBody>
      </p:sp>
    </p:spTree>
  </p:cSld>
  <p:clrMapOvr>
    <a:masterClrMapping/>
  </p:clrMapOvr>
  <p:transition advClick="0"/>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TextBox 40"/>
          <p:cNvSpPr txBox="1"/>
          <p:nvPr/>
        </p:nvSpPr>
        <p:spPr>
          <a:xfrm>
            <a:off x="1752600" y="914400"/>
            <a:ext cx="5257800" cy="354925"/>
          </a:xfrm>
          <a:prstGeom prst="roundRect">
            <a:avLst>
              <a:gd name="adj" fmla="val 8189"/>
            </a:avLst>
          </a:prstGeom>
        </p:spPr>
        <p:style>
          <a:lnRef idx="0">
            <a:schemeClr val="accent1"/>
          </a:lnRef>
          <a:fillRef idx="3">
            <a:schemeClr val="accent1"/>
          </a:fillRef>
          <a:effectRef idx="3">
            <a:schemeClr val="accent1"/>
          </a:effectRef>
          <a:fontRef idx="minor">
            <a:schemeClr val="lt1"/>
          </a:fontRef>
        </p:style>
        <p:txBody>
          <a:bodyPr wrap="square" rtlCol="0">
            <a:spAutoFit/>
          </a:bodyPr>
          <a:lstStyle/>
          <a:p>
            <a:pPr marL="3175" lvl="1" indent="0"/>
            <a:r>
              <a:rPr lang="en-US" sz="1600" dirty="0" smtClean="0">
                <a:latin typeface="Trebuchet MS" pitchFamily="34" charset="0"/>
              </a:rPr>
              <a:t>Salinity is measured in </a:t>
            </a:r>
            <a:r>
              <a:rPr lang="en-US" sz="1600" b="1" dirty="0" smtClean="0">
                <a:latin typeface="Trebuchet MS" pitchFamily="34" charset="0"/>
              </a:rPr>
              <a:t>PSU</a:t>
            </a:r>
            <a:r>
              <a:rPr lang="en-US" sz="1600" dirty="0" smtClean="0">
                <a:latin typeface="Trebuchet MS" pitchFamily="34" charset="0"/>
              </a:rPr>
              <a:t>, or Practical Salinity Units.</a:t>
            </a:r>
          </a:p>
        </p:txBody>
      </p:sp>
      <p:sp>
        <p:nvSpPr>
          <p:cNvPr id="70" name="Rectangle 69"/>
          <p:cNvSpPr/>
          <p:nvPr/>
        </p:nvSpPr>
        <p:spPr>
          <a:xfrm>
            <a:off x="0" y="0"/>
            <a:ext cx="9144000" cy="838200"/>
          </a:xfrm>
          <a:prstGeom prst="rect">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r>
              <a:rPr lang="en-US" sz="4400" dirty="0" smtClean="0">
                <a:latin typeface="Trebuchet MS" pitchFamily="34" charset="0"/>
              </a:rPr>
              <a:t>What is PSU and salinity?</a:t>
            </a:r>
            <a:endParaRPr lang="en-US" sz="4400" dirty="0">
              <a:latin typeface="Trebuchet MS" pitchFamily="34" charset="0"/>
            </a:endParaRPr>
          </a:p>
        </p:txBody>
      </p:sp>
      <p:sp>
        <p:nvSpPr>
          <p:cNvPr id="71" name="Flowchart: Delay 70"/>
          <p:cNvSpPr/>
          <p:nvPr/>
        </p:nvSpPr>
        <p:spPr>
          <a:xfrm>
            <a:off x="0" y="0"/>
            <a:ext cx="1752600" cy="6858000"/>
          </a:xfrm>
          <a:prstGeom prst="flowChartDelay">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73" name="TextBox 72">
            <a:hlinkClick r:id="rId3" action="ppaction://hlinksldjump"/>
          </p:cNvPr>
          <p:cNvSpPr txBox="1"/>
          <p:nvPr/>
        </p:nvSpPr>
        <p:spPr>
          <a:xfrm>
            <a:off x="0" y="609600"/>
            <a:ext cx="1371600" cy="8382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Build </a:t>
            </a:r>
            <a:r>
              <a:rPr lang="en-US" sz="1600" dirty="0" smtClean="0">
                <a:solidFill>
                  <a:schemeClr val="accent1">
                    <a:lumMod val="75000"/>
                  </a:schemeClr>
                </a:solidFill>
                <a:latin typeface="Trebuchet MS" pitchFamily="34" charset="0"/>
                <a:cs typeface="+mn-cs"/>
              </a:rPr>
              <a:t>A </a:t>
            </a:r>
            <a:r>
              <a:rPr lang="en-US" sz="1600" dirty="0">
                <a:solidFill>
                  <a:schemeClr val="accent1">
                    <a:lumMod val="75000"/>
                  </a:schemeClr>
                </a:solidFill>
                <a:latin typeface="Trebuchet MS" pitchFamily="34" charset="0"/>
                <a:cs typeface="+mn-cs"/>
              </a:rPr>
              <a:t>G</a:t>
            </a:r>
            <a:r>
              <a:rPr lang="en-US" sz="1600" dirty="0" smtClean="0">
                <a:solidFill>
                  <a:schemeClr val="accent1">
                    <a:lumMod val="75000"/>
                  </a:schemeClr>
                </a:solidFill>
                <a:latin typeface="Trebuchet MS" pitchFamily="34" charset="0"/>
                <a:cs typeface="+mn-cs"/>
              </a:rPr>
              <a:t>raph </a:t>
            </a:r>
            <a:endParaRPr lang="en-US" sz="1600" dirty="0">
              <a:solidFill>
                <a:schemeClr val="accent1">
                  <a:lumMod val="75000"/>
                </a:schemeClr>
              </a:solidFill>
              <a:latin typeface="Trebuchet MS" pitchFamily="34" charset="0"/>
              <a:cs typeface="+mn-cs"/>
            </a:endParaRP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1)</a:t>
            </a:r>
            <a:endParaRPr lang="en-US" sz="1600" dirty="0">
              <a:solidFill>
                <a:schemeClr val="accent1">
                  <a:lumMod val="75000"/>
                </a:schemeClr>
              </a:solidFill>
              <a:latin typeface="Trebuchet MS" pitchFamily="34" charset="0"/>
              <a:cs typeface="+mn-cs"/>
            </a:endParaRPr>
          </a:p>
        </p:txBody>
      </p:sp>
      <p:sp>
        <p:nvSpPr>
          <p:cNvPr id="74" name="TextBox 73">
            <a:hlinkClick r:id="rId4" action="ppaction://hlinksldjump"/>
          </p:cNvPr>
          <p:cNvSpPr txBox="1"/>
          <p:nvPr/>
        </p:nvSpPr>
        <p:spPr>
          <a:xfrm>
            <a:off x="0" y="2743200"/>
            <a:ext cx="1554480" cy="10668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Read LOBO Graphs </a:t>
            </a:r>
            <a:r>
              <a:rPr lang="en-US" sz="1600" dirty="0" smtClean="0">
                <a:solidFill>
                  <a:schemeClr val="accent1">
                    <a:lumMod val="75000"/>
                  </a:schemeClr>
                </a:solidFill>
                <a:latin typeface="Trebuchet MS" pitchFamily="34" charset="0"/>
                <a:cs typeface="+mn-cs"/>
              </a:rPr>
              <a:t>   (Level 3)</a:t>
            </a:r>
            <a:endParaRPr lang="en-US" sz="1600" dirty="0">
              <a:solidFill>
                <a:schemeClr val="accent1">
                  <a:lumMod val="75000"/>
                </a:schemeClr>
              </a:solidFill>
              <a:latin typeface="Trebuchet MS" pitchFamily="34" charset="0"/>
              <a:cs typeface="+mn-cs"/>
            </a:endParaRPr>
          </a:p>
        </p:txBody>
      </p:sp>
      <p:sp>
        <p:nvSpPr>
          <p:cNvPr id="75" name="TextBox 74">
            <a:hlinkClick r:id="rId5" action="ppaction://hlinksldjump"/>
          </p:cNvPr>
          <p:cNvSpPr txBox="1"/>
          <p:nvPr/>
        </p:nvSpPr>
        <p:spPr>
          <a:xfrm>
            <a:off x="0" y="3953470"/>
            <a:ext cx="1447800" cy="99953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LOBO Data Match-up</a:t>
            </a:r>
            <a:endParaRPr lang="en-US" sz="1600" dirty="0">
              <a:solidFill>
                <a:schemeClr val="accent1">
                  <a:lumMod val="75000"/>
                </a:schemeClr>
              </a:solidFill>
              <a:latin typeface="Trebuchet MS" pitchFamily="34" charset="0"/>
              <a:cs typeface="+mn-cs"/>
            </a:endParaRP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4)</a:t>
            </a:r>
            <a:endParaRPr lang="en-US" sz="1600" dirty="0">
              <a:solidFill>
                <a:schemeClr val="accent1">
                  <a:lumMod val="75000"/>
                </a:schemeClr>
              </a:solidFill>
              <a:latin typeface="Trebuchet MS" pitchFamily="34" charset="0"/>
              <a:cs typeface="+mn-cs"/>
            </a:endParaRPr>
          </a:p>
        </p:txBody>
      </p:sp>
      <p:sp>
        <p:nvSpPr>
          <p:cNvPr id="76" name="TextBox 75">
            <a:hlinkClick r:id="rId6" action="ppaction://hlinksldjump"/>
          </p:cNvPr>
          <p:cNvSpPr txBox="1"/>
          <p:nvPr/>
        </p:nvSpPr>
        <p:spPr>
          <a:xfrm>
            <a:off x="0" y="5105400"/>
            <a:ext cx="1371600" cy="11430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Test Your LOBO Abilities</a:t>
            </a: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5)</a:t>
            </a:r>
            <a:endParaRPr lang="en-US" sz="1600" dirty="0">
              <a:solidFill>
                <a:schemeClr val="accent1">
                  <a:lumMod val="75000"/>
                </a:schemeClr>
              </a:solidFill>
              <a:latin typeface="Trebuchet MS" pitchFamily="34" charset="0"/>
              <a:cs typeface="+mn-cs"/>
            </a:endParaRPr>
          </a:p>
        </p:txBody>
      </p:sp>
      <p:sp>
        <p:nvSpPr>
          <p:cNvPr id="77" name="TextBox 76">
            <a:hlinkClick r:id="rId7" action="ppaction://hlinksldjump"/>
          </p:cNvPr>
          <p:cNvSpPr txBox="1"/>
          <p:nvPr/>
        </p:nvSpPr>
        <p:spPr>
          <a:xfrm>
            <a:off x="0" y="1600200"/>
            <a:ext cx="1447800" cy="9906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Interpret Graphs</a:t>
            </a: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2)</a:t>
            </a:r>
            <a:endParaRPr lang="en-US" sz="1600" dirty="0">
              <a:solidFill>
                <a:schemeClr val="accent1">
                  <a:lumMod val="75000"/>
                </a:schemeClr>
              </a:solidFill>
              <a:latin typeface="Trebuchet MS" pitchFamily="34" charset="0"/>
              <a:cs typeface="+mn-cs"/>
            </a:endParaRPr>
          </a:p>
        </p:txBody>
      </p:sp>
      <p:sp>
        <p:nvSpPr>
          <p:cNvPr id="79" name="TextBox 78">
            <a:hlinkClick r:id="rId8" action="ppaction://hlinksldjump"/>
          </p:cNvPr>
          <p:cNvSpPr txBox="1"/>
          <p:nvPr/>
        </p:nvSpPr>
        <p:spPr>
          <a:xfrm>
            <a:off x="0" y="6324600"/>
            <a:ext cx="914400" cy="533400"/>
          </a:xfrm>
          <a:prstGeom prst="roundRect">
            <a:avLst/>
          </a:prstGeom>
          <a:solidFill>
            <a:schemeClr val="accent5">
              <a:lumMod val="40000"/>
              <a:lumOff val="60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More info</a:t>
            </a:r>
            <a:endParaRPr lang="en-US" sz="1600" dirty="0">
              <a:solidFill>
                <a:schemeClr val="accent1">
                  <a:lumMod val="75000"/>
                </a:schemeClr>
              </a:solidFill>
              <a:latin typeface="Trebuchet MS" pitchFamily="34" charset="0"/>
              <a:cs typeface="+mn-cs"/>
            </a:endParaRPr>
          </a:p>
        </p:txBody>
      </p:sp>
      <p:sp>
        <p:nvSpPr>
          <p:cNvPr id="83" name="TextBox 82"/>
          <p:cNvSpPr txBox="1"/>
          <p:nvPr/>
        </p:nvSpPr>
        <p:spPr>
          <a:xfrm>
            <a:off x="1752600" y="1336344"/>
            <a:ext cx="7239000" cy="798582"/>
          </a:xfrm>
          <a:prstGeom prst="roundRect">
            <a:avLst>
              <a:gd name="adj" fmla="val 8189"/>
            </a:avLst>
          </a:prstGeom>
        </p:spPr>
        <p:style>
          <a:lnRef idx="0">
            <a:schemeClr val="accent1"/>
          </a:lnRef>
          <a:fillRef idx="3">
            <a:schemeClr val="accent1"/>
          </a:fillRef>
          <a:effectRef idx="3">
            <a:schemeClr val="accent1"/>
          </a:effectRef>
          <a:fontRef idx="minor">
            <a:schemeClr val="lt1"/>
          </a:fontRef>
        </p:style>
        <p:txBody>
          <a:bodyPr wrap="square" rtlCol="0">
            <a:spAutoFit/>
          </a:bodyPr>
          <a:lstStyle/>
          <a:p>
            <a:pPr marL="3175" lvl="1"/>
            <a:r>
              <a:rPr lang="en-US" sz="1450" dirty="0" smtClean="0">
                <a:latin typeface="Trebuchet MS" pitchFamily="34" charset="0"/>
              </a:rPr>
              <a:t>The way that salinity data is collected results in numbers with no units, so scientists use PSU. PSU is equivalent to parts per thousand (</a:t>
            </a:r>
            <a:r>
              <a:rPr lang="en-US" sz="1450" dirty="0" err="1" smtClean="0">
                <a:latin typeface="Trebuchet MS" pitchFamily="34" charset="0"/>
              </a:rPr>
              <a:t>ppt</a:t>
            </a:r>
            <a:r>
              <a:rPr lang="en-US" sz="1450" dirty="0" smtClean="0">
                <a:latin typeface="Trebuchet MS" pitchFamily="34" charset="0"/>
              </a:rPr>
              <a:t>), another unit of measure for salinity.</a:t>
            </a:r>
          </a:p>
        </p:txBody>
      </p:sp>
      <p:pic>
        <p:nvPicPr>
          <p:cNvPr id="2" name="Picture 2"/>
          <p:cNvPicPr>
            <a:picLocks noChangeAspect="1" noChangeArrowheads="1"/>
          </p:cNvPicPr>
          <p:nvPr/>
        </p:nvPicPr>
        <p:blipFill>
          <a:blip r:embed="rId9" cstate="print"/>
          <a:srcRect/>
          <a:stretch>
            <a:fillRect/>
          </a:stretch>
        </p:blipFill>
        <p:spPr bwMode="auto">
          <a:xfrm>
            <a:off x="1793544" y="2960996"/>
            <a:ext cx="6134100" cy="3848100"/>
          </a:xfrm>
          <a:prstGeom prst="rect">
            <a:avLst/>
          </a:prstGeom>
          <a:noFill/>
          <a:ln w="9525">
            <a:noFill/>
            <a:miter lim="800000"/>
            <a:headEnd/>
            <a:tailEnd/>
          </a:ln>
          <a:effectLst/>
        </p:spPr>
      </p:pic>
      <p:sp>
        <p:nvSpPr>
          <p:cNvPr id="1017" name="26"/>
          <p:cNvSpPr/>
          <p:nvPr/>
        </p:nvSpPr>
        <p:spPr>
          <a:xfrm>
            <a:off x="2117394" y="5881846"/>
            <a:ext cx="152400" cy="152400"/>
          </a:xfrm>
          <a:prstGeom prst="ellipse">
            <a:avLst/>
          </a:prstGeom>
          <a:solidFill>
            <a:srgbClr val="FF0066"/>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18" name="ball 2"/>
          <p:cNvSpPr/>
          <p:nvPr/>
        </p:nvSpPr>
        <p:spPr>
          <a:xfrm>
            <a:off x="1812594" y="4510246"/>
            <a:ext cx="152400" cy="152400"/>
          </a:xfrm>
          <a:prstGeom prst="ellipse">
            <a:avLst/>
          </a:prstGeom>
          <a:solidFill>
            <a:srgbClr val="FF0066"/>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19" name="27"/>
          <p:cNvSpPr/>
          <p:nvPr/>
        </p:nvSpPr>
        <p:spPr>
          <a:xfrm>
            <a:off x="2422194" y="4967446"/>
            <a:ext cx="152400" cy="152400"/>
          </a:xfrm>
          <a:prstGeom prst="ellipse">
            <a:avLst/>
          </a:prstGeom>
          <a:solidFill>
            <a:srgbClr val="FF0066"/>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70" name="5"/>
          <p:cNvSpPr/>
          <p:nvPr/>
        </p:nvSpPr>
        <p:spPr>
          <a:xfrm>
            <a:off x="3336594" y="5577046"/>
            <a:ext cx="152400" cy="152400"/>
          </a:xfrm>
          <a:prstGeom prst="ellipse">
            <a:avLst/>
          </a:prstGeom>
          <a:solidFill>
            <a:srgbClr val="FF0066"/>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71" name="22"/>
          <p:cNvSpPr/>
          <p:nvPr/>
        </p:nvSpPr>
        <p:spPr>
          <a:xfrm>
            <a:off x="3946194" y="5577046"/>
            <a:ext cx="152400" cy="152400"/>
          </a:xfrm>
          <a:prstGeom prst="ellipse">
            <a:avLst/>
          </a:prstGeom>
          <a:solidFill>
            <a:srgbClr val="FF0066"/>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22" name="29"/>
          <p:cNvSpPr/>
          <p:nvPr/>
        </p:nvSpPr>
        <p:spPr>
          <a:xfrm>
            <a:off x="3793794" y="4662646"/>
            <a:ext cx="152400" cy="152400"/>
          </a:xfrm>
          <a:prstGeom prst="ellipse">
            <a:avLst/>
          </a:prstGeom>
          <a:solidFill>
            <a:srgbClr val="FF0066"/>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73" name="9"/>
          <p:cNvSpPr/>
          <p:nvPr/>
        </p:nvSpPr>
        <p:spPr>
          <a:xfrm>
            <a:off x="4708194" y="5119846"/>
            <a:ext cx="152400" cy="152400"/>
          </a:xfrm>
          <a:prstGeom prst="ellipse">
            <a:avLst/>
          </a:prstGeom>
          <a:solidFill>
            <a:srgbClr val="FF0066"/>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24" name="28"/>
          <p:cNvSpPr/>
          <p:nvPr/>
        </p:nvSpPr>
        <p:spPr>
          <a:xfrm>
            <a:off x="3184194" y="3900646"/>
            <a:ext cx="152400" cy="152400"/>
          </a:xfrm>
          <a:prstGeom prst="ellipse">
            <a:avLst/>
          </a:prstGeom>
          <a:solidFill>
            <a:srgbClr val="FF0066"/>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25" name="4"/>
          <p:cNvSpPr/>
          <p:nvPr/>
        </p:nvSpPr>
        <p:spPr>
          <a:xfrm>
            <a:off x="2879394" y="4053046"/>
            <a:ext cx="152400" cy="152400"/>
          </a:xfrm>
          <a:prstGeom prst="ellipse">
            <a:avLst/>
          </a:prstGeom>
          <a:solidFill>
            <a:srgbClr val="FF0066"/>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26" name="ball 1"/>
          <p:cNvSpPr/>
          <p:nvPr/>
        </p:nvSpPr>
        <p:spPr>
          <a:xfrm>
            <a:off x="1964994" y="3291046"/>
            <a:ext cx="152400" cy="152400"/>
          </a:xfrm>
          <a:prstGeom prst="ellipse">
            <a:avLst/>
          </a:prstGeom>
          <a:solidFill>
            <a:srgbClr val="FF0066"/>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27" name="ball 3"/>
          <p:cNvSpPr/>
          <p:nvPr/>
        </p:nvSpPr>
        <p:spPr>
          <a:xfrm>
            <a:off x="2574594" y="3595846"/>
            <a:ext cx="152400" cy="152400"/>
          </a:xfrm>
          <a:prstGeom prst="ellipse">
            <a:avLst/>
          </a:prstGeom>
          <a:solidFill>
            <a:srgbClr val="FF0066"/>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28" name="7"/>
          <p:cNvSpPr/>
          <p:nvPr/>
        </p:nvSpPr>
        <p:spPr>
          <a:xfrm>
            <a:off x="3946194" y="3748246"/>
            <a:ext cx="152400" cy="152400"/>
          </a:xfrm>
          <a:prstGeom prst="ellipse">
            <a:avLst/>
          </a:prstGeom>
          <a:solidFill>
            <a:srgbClr val="FF0066"/>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29" name="10"/>
          <p:cNvSpPr/>
          <p:nvPr/>
        </p:nvSpPr>
        <p:spPr>
          <a:xfrm>
            <a:off x="4708194" y="4357846"/>
            <a:ext cx="152400" cy="152400"/>
          </a:xfrm>
          <a:prstGeom prst="ellipse">
            <a:avLst/>
          </a:prstGeom>
          <a:solidFill>
            <a:srgbClr val="FF0066"/>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30" name="6"/>
          <p:cNvSpPr/>
          <p:nvPr/>
        </p:nvSpPr>
        <p:spPr>
          <a:xfrm>
            <a:off x="3336594" y="2986246"/>
            <a:ext cx="152400" cy="152400"/>
          </a:xfrm>
          <a:prstGeom prst="ellipse">
            <a:avLst/>
          </a:prstGeom>
          <a:solidFill>
            <a:srgbClr val="FF0066"/>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31" name="30"/>
          <p:cNvSpPr/>
          <p:nvPr/>
        </p:nvSpPr>
        <p:spPr>
          <a:xfrm>
            <a:off x="4403394" y="3138646"/>
            <a:ext cx="152400" cy="152400"/>
          </a:xfrm>
          <a:prstGeom prst="ellipse">
            <a:avLst/>
          </a:prstGeom>
          <a:solidFill>
            <a:srgbClr val="FF0066"/>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32" name="23"/>
          <p:cNvSpPr/>
          <p:nvPr/>
        </p:nvSpPr>
        <p:spPr>
          <a:xfrm>
            <a:off x="5012994" y="3748246"/>
            <a:ext cx="152400" cy="152400"/>
          </a:xfrm>
          <a:prstGeom prst="ellipse">
            <a:avLst/>
          </a:prstGeom>
          <a:solidFill>
            <a:srgbClr val="FF0066"/>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33" name="14"/>
          <p:cNvSpPr/>
          <p:nvPr/>
        </p:nvSpPr>
        <p:spPr>
          <a:xfrm>
            <a:off x="5774994" y="4357846"/>
            <a:ext cx="152400" cy="152400"/>
          </a:xfrm>
          <a:prstGeom prst="ellipse">
            <a:avLst/>
          </a:prstGeom>
          <a:solidFill>
            <a:srgbClr val="FF0066"/>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34" name="11"/>
          <p:cNvSpPr/>
          <p:nvPr/>
        </p:nvSpPr>
        <p:spPr>
          <a:xfrm>
            <a:off x="4860594" y="3291046"/>
            <a:ext cx="152400" cy="152400"/>
          </a:xfrm>
          <a:prstGeom prst="ellipse">
            <a:avLst/>
          </a:prstGeom>
          <a:solidFill>
            <a:srgbClr val="FF0066"/>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35" name="18"/>
          <p:cNvSpPr/>
          <p:nvPr/>
        </p:nvSpPr>
        <p:spPr>
          <a:xfrm>
            <a:off x="6841794" y="3900646"/>
            <a:ext cx="152400" cy="152400"/>
          </a:xfrm>
          <a:prstGeom prst="ellipse">
            <a:avLst/>
          </a:prstGeom>
          <a:solidFill>
            <a:srgbClr val="FF0066"/>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36" name="25"/>
          <p:cNvSpPr/>
          <p:nvPr/>
        </p:nvSpPr>
        <p:spPr>
          <a:xfrm>
            <a:off x="7451394" y="4357846"/>
            <a:ext cx="152400" cy="152400"/>
          </a:xfrm>
          <a:prstGeom prst="ellipse">
            <a:avLst/>
          </a:prstGeom>
          <a:solidFill>
            <a:srgbClr val="FF0066"/>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37" name="33"/>
          <p:cNvSpPr/>
          <p:nvPr/>
        </p:nvSpPr>
        <p:spPr>
          <a:xfrm>
            <a:off x="6841794" y="3443446"/>
            <a:ext cx="152400" cy="152400"/>
          </a:xfrm>
          <a:prstGeom prst="ellipse">
            <a:avLst/>
          </a:prstGeom>
          <a:solidFill>
            <a:srgbClr val="FF0066"/>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38" name="19"/>
          <p:cNvSpPr/>
          <p:nvPr/>
        </p:nvSpPr>
        <p:spPr>
          <a:xfrm>
            <a:off x="7603794" y="3443446"/>
            <a:ext cx="152400" cy="152400"/>
          </a:xfrm>
          <a:prstGeom prst="ellipse">
            <a:avLst/>
          </a:prstGeom>
          <a:solidFill>
            <a:srgbClr val="FF0066"/>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39" name="31"/>
          <p:cNvSpPr/>
          <p:nvPr/>
        </p:nvSpPr>
        <p:spPr>
          <a:xfrm>
            <a:off x="5470194" y="5424646"/>
            <a:ext cx="152400" cy="152400"/>
          </a:xfrm>
          <a:prstGeom prst="ellipse">
            <a:avLst/>
          </a:prstGeom>
          <a:solidFill>
            <a:srgbClr val="FF0066"/>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40" name="12"/>
          <p:cNvSpPr/>
          <p:nvPr/>
        </p:nvSpPr>
        <p:spPr>
          <a:xfrm>
            <a:off x="5012994" y="5881846"/>
            <a:ext cx="152400" cy="152400"/>
          </a:xfrm>
          <a:prstGeom prst="ellipse">
            <a:avLst/>
          </a:prstGeom>
          <a:solidFill>
            <a:srgbClr val="FF0066"/>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41" name="24"/>
          <p:cNvSpPr/>
          <p:nvPr/>
        </p:nvSpPr>
        <p:spPr>
          <a:xfrm>
            <a:off x="6232194" y="5272246"/>
            <a:ext cx="152400" cy="152400"/>
          </a:xfrm>
          <a:prstGeom prst="ellipse">
            <a:avLst/>
          </a:prstGeom>
          <a:solidFill>
            <a:srgbClr val="FF0066"/>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42" name="35"/>
          <p:cNvSpPr/>
          <p:nvPr/>
        </p:nvSpPr>
        <p:spPr>
          <a:xfrm>
            <a:off x="5012994" y="4967446"/>
            <a:ext cx="152400" cy="152400"/>
          </a:xfrm>
          <a:prstGeom prst="ellipse">
            <a:avLst/>
          </a:prstGeom>
          <a:solidFill>
            <a:srgbClr val="FF0066"/>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43" name="13"/>
          <p:cNvSpPr/>
          <p:nvPr/>
        </p:nvSpPr>
        <p:spPr>
          <a:xfrm>
            <a:off x="5622594" y="4510246"/>
            <a:ext cx="152400" cy="152400"/>
          </a:xfrm>
          <a:prstGeom prst="ellipse">
            <a:avLst/>
          </a:prstGeom>
          <a:solidFill>
            <a:srgbClr val="FF0066"/>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44" name="20"/>
          <p:cNvSpPr/>
          <p:nvPr/>
        </p:nvSpPr>
        <p:spPr>
          <a:xfrm>
            <a:off x="7603794" y="5577046"/>
            <a:ext cx="152400" cy="152400"/>
          </a:xfrm>
          <a:prstGeom prst="ellipse">
            <a:avLst/>
          </a:prstGeom>
          <a:solidFill>
            <a:srgbClr val="FF0066"/>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45" name="15"/>
          <p:cNvSpPr/>
          <p:nvPr/>
        </p:nvSpPr>
        <p:spPr>
          <a:xfrm>
            <a:off x="6536994" y="4662646"/>
            <a:ext cx="152400" cy="152400"/>
          </a:xfrm>
          <a:prstGeom prst="ellipse">
            <a:avLst/>
          </a:prstGeom>
          <a:solidFill>
            <a:srgbClr val="FF0066"/>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46" name="34"/>
          <p:cNvSpPr/>
          <p:nvPr/>
        </p:nvSpPr>
        <p:spPr>
          <a:xfrm>
            <a:off x="6994194" y="5119846"/>
            <a:ext cx="152400" cy="152400"/>
          </a:xfrm>
          <a:prstGeom prst="ellipse">
            <a:avLst/>
          </a:prstGeom>
          <a:solidFill>
            <a:srgbClr val="FF0066"/>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47" name="21"/>
          <p:cNvSpPr/>
          <p:nvPr/>
        </p:nvSpPr>
        <p:spPr>
          <a:xfrm>
            <a:off x="2879394" y="6339046"/>
            <a:ext cx="152400" cy="152400"/>
          </a:xfrm>
          <a:prstGeom prst="ellipse">
            <a:avLst/>
          </a:prstGeom>
          <a:solidFill>
            <a:srgbClr val="FF0066"/>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48" name="8"/>
          <p:cNvSpPr/>
          <p:nvPr/>
        </p:nvSpPr>
        <p:spPr>
          <a:xfrm>
            <a:off x="3946194" y="6491446"/>
            <a:ext cx="152400" cy="152400"/>
          </a:xfrm>
          <a:prstGeom prst="ellipse">
            <a:avLst/>
          </a:prstGeom>
          <a:solidFill>
            <a:srgbClr val="FF0066"/>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49" name="32"/>
          <p:cNvSpPr/>
          <p:nvPr/>
        </p:nvSpPr>
        <p:spPr>
          <a:xfrm>
            <a:off x="5774994" y="6643846"/>
            <a:ext cx="152400" cy="152400"/>
          </a:xfrm>
          <a:prstGeom prst="ellipse">
            <a:avLst/>
          </a:prstGeom>
          <a:solidFill>
            <a:srgbClr val="FF0066"/>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50" name="17"/>
          <p:cNvSpPr/>
          <p:nvPr/>
        </p:nvSpPr>
        <p:spPr>
          <a:xfrm>
            <a:off x="6841794" y="6034246"/>
            <a:ext cx="152400" cy="152400"/>
          </a:xfrm>
          <a:prstGeom prst="ellipse">
            <a:avLst/>
          </a:prstGeom>
          <a:solidFill>
            <a:srgbClr val="FF0066"/>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51" name="16"/>
          <p:cNvSpPr/>
          <p:nvPr/>
        </p:nvSpPr>
        <p:spPr>
          <a:xfrm>
            <a:off x="6536994" y="6339046"/>
            <a:ext cx="152400" cy="152400"/>
          </a:xfrm>
          <a:prstGeom prst="ellipse">
            <a:avLst/>
          </a:prstGeom>
          <a:solidFill>
            <a:srgbClr val="FF0066"/>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52" name="Rectangle 1251"/>
          <p:cNvSpPr/>
          <p:nvPr/>
        </p:nvSpPr>
        <p:spPr>
          <a:xfrm>
            <a:off x="1752600" y="2895600"/>
            <a:ext cx="6248400" cy="3962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53" name="TextBox 1252"/>
          <p:cNvSpPr txBox="1"/>
          <p:nvPr/>
        </p:nvSpPr>
        <p:spPr>
          <a:xfrm>
            <a:off x="1766248" y="2196152"/>
            <a:ext cx="7239000" cy="564654"/>
          </a:xfrm>
          <a:prstGeom prst="roundRect">
            <a:avLst>
              <a:gd name="adj" fmla="val 8189"/>
            </a:avLst>
          </a:prstGeom>
        </p:spPr>
        <p:style>
          <a:lnRef idx="0">
            <a:schemeClr val="accent1"/>
          </a:lnRef>
          <a:fillRef idx="3">
            <a:schemeClr val="accent1"/>
          </a:fillRef>
          <a:effectRef idx="3">
            <a:schemeClr val="accent1"/>
          </a:effectRef>
          <a:fontRef idx="minor">
            <a:schemeClr val="lt1"/>
          </a:fontRef>
        </p:style>
        <p:txBody>
          <a:bodyPr wrap="square" rtlCol="0">
            <a:spAutoFit/>
          </a:bodyPr>
          <a:lstStyle/>
          <a:p>
            <a:pPr marL="3175" lvl="1"/>
            <a:r>
              <a:rPr lang="en-US" sz="1450" dirty="0" smtClean="0">
                <a:latin typeface="Trebuchet MS" pitchFamily="34" charset="0"/>
              </a:rPr>
              <a:t>To put salinity measurements into perspective, here are 1,000 units, and the </a:t>
            </a:r>
            <a:r>
              <a:rPr lang="en-US" sz="1450" dirty="0" err="1" smtClean="0">
                <a:latin typeface="Trebuchet MS" pitchFamily="34" charset="0"/>
              </a:rPr>
              <a:t>psu</a:t>
            </a:r>
            <a:r>
              <a:rPr lang="en-US" sz="1450" dirty="0" smtClean="0">
                <a:latin typeface="Trebuchet MS" pitchFamily="34" charset="0"/>
              </a:rPr>
              <a:t> number is how many units out of 1,000 are salt.</a:t>
            </a:r>
          </a:p>
        </p:txBody>
      </p:sp>
      <p:sp>
        <p:nvSpPr>
          <p:cNvPr id="53" name="5 psu"/>
          <p:cNvSpPr/>
          <p:nvPr/>
        </p:nvSpPr>
        <p:spPr>
          <a:xfrm>
            <a:off x="8001000" y="2971800"/>
            <a:ext cx="1143000" cy="1077218"/>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r>
              <a:rPr lang="en-US" sz="16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rebuchet MS" pitchFamily="34" charset="0"/>
              </a:rPr>
              <a:t>This is what 5 </a:t>
            </a:r>
            <a:r>
              <a:rPr lang="en-US" sz="1600" b="1" dirty="0" err="1"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rebuchet MS" pitchFamily="34" charset="0"/>
              </a:rPr>
              <a:t>psu</a:t>
            </a:r>
            <a:r>
              <a:rPr lang="en-US" sz="16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rebuchet MS" pitchFamily="34" charset="0"/>
              </a:rPr>
              <a:t> looks like…</a:t>
            </a:r>
            <a:endParaRPr lang="en-US" sz="16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rebuchet MS" pitchFamily="34" charset="0"/>
            </a:endParaRPr>
          </a:p>
        </p:txBody>
      </p:sp>
      <p:sp>
        <p:nvSpPr>
          <p:cNvPr id="54" name="15 psu"/>
          <p:cNvSpPr/>
          <p:nvPr/>
        </p:nvSpPr>
        <p:spPr>
          <a:xfrm>
            <a:off x="8001000" y="4038600"/>
            <a:ext cx="1143000" cy="338554"/>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r>
              <a:rPr lang="en-US" sz="16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rebuchet MS" pitchFamily="34" charset="0"/>
              </a:rPr>
              <a:t>15 </a:t>
            </a:r>
            <a:r>
              <a:rPr lang="en-US" sz="1600" b="1" dirty="0" err="1"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rebuchet MS" pitchFamily="34" charset="0"/>
              </a:rPr>
              <a:t>psu</a:t>
            </a:r>
            <a:r>
              <a:rPr lang="en-US" sz="16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rebuchet MS" pitchFamily="34" charset="0"/>
              </a:rPr>
              <a:t>…</a:t>
            </a:r>
            <a:endParaRPr lang="en-US" sz="16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rebuchet MS" pitchFamily="34" charset="0"/>
            </a:endParaRPr>
          </a:p>
        </p:txBody>
      </p:sp>
      <p:sp>
        <p:nvSpPr>
          <p:cNvPr id="55" name="25 psu"/>
          <p:cNvSpPr/>
          <p:nvPr/>
        </p:nvSpPr>
        <p:spPr>
          <a:xfrm>
            <a:off x="8001000" y="4336942"/>
            <a:ext cx="1143000" cy="338554"/>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r>
              <a:rPr lang="en-US" sz="16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rebuchet MS" pitchFamily="34" charset="0"/>
              </a:rPr>
              <a:t>25 </a:t>
            </a:r>
            <a:r>
              <a:rPr lang="en-US" sz="1600" b="1" dirty="0" err="1"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rebuchet MS" pitchFamily="34" charset="0"/>
              </a:rPr>
              <a:t>psu</a:t>
            </a:r>
            <a:r>
              <a:rPr lang="en-US" sz="16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rebuchet MS" pitchFamily="34" charset="0"/>
              </a:rPr>
              <a:t>…</a:t>
            </a:r>
            <a:endParaRPr lang="en-US" sz="16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rebuchet MS" pitchFamily="34" charset="0"/>
            </a:endParaRPr>
          </a:p>
        </p:txBody>
      </p:sp>
      <p:sp>
        <p:nvSpPr>
          <p:cNvPr id="56" name="35 psu"/>
          <p:cNvSpPr/>
          <p:nvPr/>
        </p:nvSpPr>
        <p:spPr>
          <a:xfrm>
            <a:off x="8014648" y="4606486"/>
            <a:ext cx="1295400" cy="338554"/>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r>
              <a:rPr lang="en-US" sz="16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rebuchet MS" pitchFamily="34" charset="0"/>
              </a:rPr>
              <a:t>&amp; 35 </a:t>
            </a:r>
            <a:r>
              <a:rPr lang="en-US" sz="1600" b="1" dirty="0" err="1"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rebuchet MS" pitchFamily="34" charset="0"/>
              </a:rPr>
              <a:t>psu</a:t>
            </a:r>
            <a:r>
              <a:rPr lang="en-US" sz="16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rebuchet MS" pitchFamily="34" charset="0"/>
              </a:rPr>
              <a:t>.</a:t>
            </a:r>
            <a:endParaRPr lang="en-US" sz="16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rebuchet MS" pitchFamily="34" charset="0"/>
            </a:endParaRPr>
          </a:p>
        </p:txBody>
      </p:sp>
      <p:sp>
        <p:nvSpPr>
          <p:cNvPr id="57" name="Action Button: Custom 56">
            <a:hlinkClick r:id="" action="ppaction://hlinkshowjump?jump=lastslideviewed" highlightClick="1"/>
          </p:cNvPr>
          <p:cNvSpPr/>
          <p:nvPr/>
        </p:nvSpPr>
        <p:spPr>
          <a:xfrm>
            <a:off x="8001000" y="6019800"/>
            <a:ext cx="1143000" cy="838200"/>
          </a:xfrm>
          <a:prstGeom prst="actionButtonBlank">
            <a:avLst/>
          </a:prstGeom>
          <a:solidFill>
            <a:srgbClr val="C00000"/>
          </a:solidFill>
          <a:ln>
            <a:no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latin typeface="Trebuchet MS" pitchFamily="34" charset="0"/>
              </a:rPr>
              <a:t>Go back to Level 1</a:t>
            </a:r>
            <a:endParaRPr lang="en-US" sz="1600" dirty="0">
              <a:latin typeface="Trebuchet MS" pitchFamily="34" charset="0"/>
            </a:endParaRPr>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0"/>
                                  </p:stCondLst>
                                  <p:childTnLst>
                                    <p:set>
                                      <p:cBhvr>
                                        <p:cTn id="6" dur="1" fill="hold">
                                          <p:stCondLst>
                                            <p:cond delay="0"/>
                                          </p:stCondLst>
                                        </p:cTn>
                                        <p:tgtEl>
                                          <p:spTgt spid="1253"/>
                                        </p:tgtEl>
                                        <p:attrNameLst>
                                          <p:attrName>style.visibility</p:attrName>
                                        </p:attrNameLst>
                                      </p:cBhvr>
                                      <p:to>
                                        <p:strVal val="visible"/>
                                      </p:to>
                                    </p:set>
                                    <p:animEffect transition="in" filter="fade">
                                      <p:cBhvr>
                                        <p:cTn id="7" dur="2000"/>
                                        <p:tgtEl>
                                          <p:spTgt spid="1253"/>
                                        </p:tgtEl>
                                      </p:cBhvr>
                                    </p:animEffect>
                                  </p:childTnLst>
                                </p:cTn>
                              </p:par>
                              <p:par>
                                <p:cTn id="8" presetID="10" presetClass="exit" presetSubtype="0" fill="hold" grpId="0" nodeType="withEffect">
                                  <p:stCondLst>
                                    <p:cond delay="5000"/>
                                  </p:stCondLst>
                                  <p:childTnLst>
                                    <p:animEffect transition="out" filter="fade">
                                      <p:cBhvr>
                                        <p:cTn id="9" dur="2000"/>
                                        <p:tgtEl>
                                          <p:spTgt spid="1252"/>
                                        </p:tgtEl>
                                      </p:cBhvr>
                                    </p:animEffect>
                                    <p:set>
                                      <p:cBhvr>
                                        <p:cTn id="10" dur="1" fill="hold">
                                          <p:stCondLst>
                                            <p:cond delay="1999"/>
                                          </p:stCondLst>
                                        </p:cTn>
                                        <p:tgtEl>
                                          <p:spTgt spid="1252"/>
                                        </p:tgtEl>
                                        <p:attrNameLst>
                                          <p:attrName>style.visibility</p:attrName>
                                        </p:attrNameLst>
                                      </p:cBhvr>
                                      <p:to>
                                        <p:strVal val="hidden"/>
                                      </p:to>
                                    </p:set>
                                  </p:childTnLst>
                                </p:cTn>
                              </p:par>
                              <p:par>
                                <p:cTn id="11" presetID="53" presetClass="entr" presetSubtype="0" fill="hold" grpId="0" nodeType="withEffect">
                                  <p:stCondLst>
                                    <p:cond delay="10000"/>
                                  </p:stCondLst>
                                  <p:childTnLst>
                                    <p:set>
                                      <p:cBhvr>
                                        <p:cTn id="12" dur="1" fill="hold">
                                          <p:stCondLst>
                                            <p:cond delay="0"/>
                                          </p:stCondLst>
                                        </p:cTn>
                                        <p:tgtEl>
                                          <p:spTgt spid="53"/>
                                        </p:tgtEl>
                                        <p:attrNameLst>
                                          <p:attrName>style.visibility</p:attrName>
                                        </p:attrNameLst>
                                      </p:cBhvr>
                                      <p:to>
                                        <p:strVal val="visible"/>
                                      </p:to>
                                    </p:set>
                                    <p:anim calcmode="lin" valueType="num">
                                      <p:cBhvr>
                                        <p:cTn id="13" dur="500" fill="hold"/>
                                        <p:tgtEl>
                                          <p:spTgt spid="53"/>
                                        </p:tgtEl>
                                        <p:attrNameLst>
                                          <p:attrName>ppt_w</p:attrName>
                                        </p:attrNameLst>
                                      </p:cBhvr>
                                      <p:tavLst>
                                        <p:tav tm="0">
                                          <p:val>
                                            <p:fltVal val="0"/>
                                          </p:val>
                                        </p:tav>
                                        <p:tav tm="100000">
                                          <p:val>
                                            <p:strVal val="#ppt_w"/>
                                          </p:val>
                                        </p:tav>
                                      </p:tavLst>
                                    </p:anim>
                                    <p:anim calcmode="lin" valueType="num">
                                      <p:cBhvr>
                                        <p:cTn id="14" dur="500" fill="hold"/>
                                        <p:tgtEl>
                                          <p:spTgt spid="53"/>
                                        </p:tgtEl>
                                        <p:attrNameLst>
                                          <p:attrName>ppt_h</p:attrName>
                                        </p:attrNameLst>
                                      </p:cBhvr>
                                      <p:tavLst>
                                        <p:tav tm="0">
                                          <p:val>
                                            <p:fltVal val="0"/>
                                          </p:val>
                                        </p:tav>
                                        <p:tav tm="100000">
                                          <p:val>
                                            <p:strVal val="#ppt_h"/>
                                          </p:val>
                                        </p:tav>
                                      </p:tavLst>
                                    </p:anim>
                                    <p:animEffect transition="in" filter="fade">
                                      <p:cBhvr>
                                        <p:cTn id="15" dur="500"/>
                                        <p:tgtEl>
                                          <p:spTgt spid="53"/>
                                        </p:tgtEl>
                                      </p:cBhvr>
                                    </p:animEffect>
                                  </p:childTnLst>
                                </p:cTn>
                              </p:par>
                              <p:par>
                                <p:cTn id="16" presetID="10" presetClass="entr" presetSubtype="0" fill="hold" nodeType="withEffect">
                                  <p:stCondLst>
                                    <p:cond delay="10000"/>
                                  </p:stCondLst>
                                  <p:childTnLst>
                                    <p:set>
                                      <p:cBhvr>
                                        <p:cTn id="17" dur="1" fill="hold">
                                          <p:stCondLst>
                                            <p:cond delay="0"/>
                                          </p:stCondLst>
                                        </p:cTn>
                                        <p:tgtEl>
                                          <p:spTgt spid="1226"/>
                                        </p:tgtEl>
                                        <p:attrNameLst>
                                          <p:attrName>style.visibility</p:attrName>
                                        </p:attrNameLst>
                                      </p:cBhvr>
                                      <p:to>
                                        <p:strVal val="visible"/>
                                      </p:to>
                                    </p:set>
                                    <p:animEffect transition="in" filter="fade">
                                      <p:cBhvr>
                                        <p:cTn id="18" dur="2000"/>
                                        <p:tgtEl>
                                          <p:spTgt spid="1226"/>
                                        </p:tgtEl>
                                      </p:cBhvr>
                                    </p:animEffect>
                                  </p:childTnLst>
                                </p:cTn>
                              </p:par>
                              <p:par>
                                <p:cTn id="19" presetID="10" presetClass="entr" presetSubtype="0" fill="hold" nodeType="withEffect">
                                  <p:stCondLst>
                                    <p:cond delay="10000"/>
                                  </p:stCondLst>
                                  <p:childTnLst>
                                    <p:set>
                                      <p:cBhvr>
                                        <p:cTn id="20" dur="1" fill="hold">
                                          <p:stCondLst>
                                            <p:cond delay="0"/>
                                          </p:stCondLst>
                                        </p:cTn>
                                        <p:tgtEl>
                                          <p:spTgt spid="1018"/>
                                        </p:tgtEl>
                                        <p:attrNameLst>
                                          <p:attrName>style.visibility</p:attrName>
                                        </p:attrNameLst>
                                      </p:cBhvr>
                                      <p:to>
                                        <p:strVal val="visible"/>
                                      </p:to>
                                    </p:set>
                                    <p:animEffect transition="in" filter="fade">
                                      <p:cBhvr>
                                        <p:cTn id="21" dur="2000"/>
                                        <p:tgtEl>
                                          <p:spTgt spid="1018"/>
                                        </p:tgtEl>
                                      </p:cBhvr>
                                    </p:animEffect>
                                  </p:childTnLst>
                                </p:cTn>
                              </p:par>
                              <p:par>
                                <p:cTn id="22" presetID="10" presetClass="entr" presetSubtype="0" fill="hold" nodeType="withEffect">
                                  <p:stCondLst>
                                    <p:cond delay="10000"/>
                                  </p:stCondLst>
                                  <p:childTnLst>
                                    <p:set>
                                      <p:cBhvr>
                                        <p:cTn id="23" dur="1" fill="hold">
                                          <p:stCondLst>
                                            <p:cond delay="0"/>
                                          </p:stCondLst>
                                        </p:cTn>
                                        <p:tgtEl>
                                          <p:spTgt spid="1227"/>
                                        </p:tgtEl>
                                        <p:attrNameLst>
                                          <p:attrName>style.visibility</p:attrName>
                                        </p:attrNameLst>
                                      </p:cBhvr>
                                      <p:to>
                                        <p:strVal val="visible"/>
                                      </p:to>
                                    </p:set>
                                    <p:animEffect transition="in" filter="fade">
                                      <p:cBhvr>
                                        <p:cTn id="24" dur="2000"/>
                                        <p:tgtEl>
                                          <p:spTgt spid="1227"/>
                                        </p:tgtEl>
                                      </p:cBhvr>
                                    </p:animEffect>
                                  </p:childTnLst>
                                </p:cTn>
                              </p:par>
                              <p:par>
                                <p:cTn id="25" presetID="10" presetClass="entr" presetSubtype="0" fill="hold" nodeType="withEffect">
                                  <p:stCondLst>
                                    <p:cond delay="10000"/>
                                  </p:stCondLst>
                                  <p:childTnLst>
                                    <p:set>
                                      <p:cBhvr>
                                        <p:cTn id="26" dur="1" fill="hold">
                                          <p:stCondLst>
                                            <p:cond delay="0"/>
                                          </p:stCondLst>
                                        </p:cTn>
                                        <p:tgtEl>
                                          <p:spTgt spid="1225"/>
                                        </p:tgtEl>
                                        <p:attrNameLst>
                                          <p:attrName>style.visibility</p:attrName>
                                        </p:attrNameLst>
                                      </p:cBhvr>
                                      <p:to>
                                        <p:strVal val="visible"/>
                                      </p:to>
                                    </p:set>
                                    <p:animEffect transition="in" filter="fade">
                                      <p:cBhvr>
                                        <p:cTn id="27" dur="2000"/>
                                        <p:tgtEl>
                                          <p:spTgt spid="1225"/>
                                        </p:tgtEl>
                                      </p:cBhvr>
                                    </p:animEffect>
                                  </p:childTnLst>
                                </p:cTn>
                              </p:par>
                              <p:par>
                                <p:cTn id="28" presetID="10" presetClass="entr" presetSubtype="0" fill="hold" nodeType="withEffect">
                                  <p:stCondLst>
                                    <p:cond delay="10000"/>
                                  </p:stCondLst>
                                  <p:childTnLst>
                                    <p:set>
                                      <p:cBhvr>
                                        <p:cTn id="29" dur="1" fill="hold">
                                          <p:stCondLst>
                                            <p:cond delay="0"/>
                                          </p:stCondLst>
                                        </p:cTn>
                                        <p:tgtEl>
                                          <p:spTgt spid="1070"/>
                                        </p:tgtEl>
                                        <p:attrNameLst>
                                          <p:attrName>style.visibility</p:attrName>
                                        </p:attrNameLst>
                                      </p:cBhvr>
                                      <p:to>
                                        <p:strVal val="visible"/>
                                      </p:to>
                                    </p:set>
                                    <p:animEffect transition="in" filter="fade">
                                      <p:cBhvr>
                                        <p:cTn id="30" dur="2000"/>
                                        <p:tgtEl>
                                          <p:spTgt spid="1070"/>
                                        </p:tgtEl>
                                      </p:cBhvr>
                                    </p:animEffect>
                                  </p:childTnLst>
                                </p:cTn>
                              </p:par>
                              <p:par>
                                <p:cTn id="31" presetID="53" presetClass="entr" presetSubtype="0" fill="hold" grpId="0" nodeType="withEffect">
                                  <p:stCondLst>
                                    <p:cond delay="13000"/>
                                  </p:stCondLst>
                                  <p:childTnLst>
                                    <p:set>
                                      <p:cBhvr>
                                        <p:cTn id="32" dur="1" fill="hold">
                                          <p:stCondLst>
                                            <p:cond delay="0"/>
                                          </p:stCondLst>
                                        </p:cTn>
                                        <p:tgtEl>
                                          <p:spTgt spid="54"/>
                                        </p:tgtEl>
                                        <p:attrNameLst>
                                          <p:attrName>style.visibility</p:attrName>
                                        </p:attrNameLst>
                                      </p:cBhvr>
                                      <p:to>
                                        <p:strVal val="visible"/>
                                      </p:to>
                                    </p:set>
                                    <p:anim calcmode="lin" valueType="num">
                                      <p:cBhvr>
                                        <p:cTn id="33" dur="500" fill="hold"/>
                                        <p:tgtEl>
                                          <p:spTgt spid="54"/>
                                        </p:tgtEl>
                                        <p:attrNameLst>
                                          <p:attrName>ppt_w</p:attrName>
                                        </p:attrNameLst>
                                      </p:cBhvr>
                                      <p:tavLst>
                                        <p:tav tm="0">
                                          <p:val>
                                            <p:fltVal val="0"/>
                                          </p:val>
                                        </p:tav>
                                        <p:tav tm="100000">
                                          <p:val>
                                            <p:strVal val="#ppt_w"/>
                                          </p:val>
                                        </p:tav>
                                      </p:tavLst>
                                    </p:anim>
                                    <p:anim calcmode="lin" valueType="num">
                                      <p:cBhvr>
                                        <p:cTn id="34" dur="500" fill="hold"/>
                                        <p:tgtEl>
                                          <p:spTgt spid="54"/>
                                        </p:tgtEl>
                                        <p:attrNameLst>
                                          <p:attrName>ppt_h</p:attrName>
                                        </p:attrNameLst>
                                      </p:cBhvr>
                                      <p:tavLst>
                                        <p:tav tm="0">
                                          <p:val>
                                            <p:fltVal val="0"/>
                                          </p:val>
                                        </p:tav>
                                        <p:tav tm="100000">
                                          <p:val>
                                            <p:strVal val="#ppt_h"/>
                                          </p:val>
                                        </p:tav>
                                      </p:tavLst>
                                    </p:anim>
                                    <p:animEffect transition="in" filter="fade">
                                      <p:cBhvr>
                                        <p:cTn id="35" dur="500"/>
                                        <p:tgtEl>
                                          <p:spTgt spid="54"/>
                                        </p:tgtEl>
                                      </p:cBhvr>
                                    </p:animEffect>
                                  </p:childTnLst>
                                </p:cTn>
                              </p:par>
                              <p:par>
                                <p:cTn id="36" presetID="10" presetClass="entr" presetSubtype="0" fill="hold" nodeType="withEffect">
                                  <p:stCondLst>
                                    <p:cond delay="13000"/>
                                  </p:stCondLst>
                                  <p:childTnLst>
                                    <p:set>
                                      <p:cBhvr>
                                        <p:cTn id="37" dur="1" fill="hold">
                                          <p:stCondLst>
                                            <p:cond delay="0"/>
                                          </p:stCondLst>
                                        </p:cTn>
                                        <p:tgtEl>
                                          <p:spTgt spid="1230"/>
                                        </p:tgtEl>
                                        <p:attrNameLst>
                                          <p:attrName>style.visibility</p:attrName>
                                        </p:attrNameLst>
                                      </p:cBhvr>
                                      <p:to>
                                        <p:strVal val="visible"/>
                                      </p:to>
                                    </p:set>
                                    <p:animEffect transition="in" filter="fade">
                                      <p:cBhvr>
                                        <p:cTn id="38" dur="2000"/>
                                        <p:tgtEl>
                                          <p:spTgt spid="1230"/>
                                        </p:tgtEl>
                                      </p:cBhvr>
                                    </p:animEffect>
                                  </p:childTnLst>
                                </p:cTn>
                              </p:par>
                              <p:par>
                                <p:cTn id="39" presetID="10" presetClass="entr" presetSubtype="0" fill="hold" nodeType="withEffect">
                                  <p:stCondLst>
                                    <p:cond delay="13000"/>
                                  </p:stCondLst>
                                  <p:childTnLst>
                                    <p:set>
                                      <p:cBhvr>
                                        <p:cTn id="40" dur="1" fill="hold">
                                          <p:stCondLst>
                                            <p:cond delay="0"/>
                                          </p:stCondLst>
                                        </p:cTn>
                                        <p:tgtEl>
                                          <p:spTgt spid="1228"/>
                                        </p:tgtEl>
                                        <p:attrNameLst>
                                          <p:attrName>style.visibility</p:attrName>
                                        </p:attrNameLst>
                                      </p:cBhvr>
                                      <p:to>
                                        <p:strVal val="visible"/>
                                      </p:to>
                                    </p:set>
                                    <p:animEffect transition="in" filter="fade">
                                      <p:cBhvr>
                                        <p:cTn id="41" dur="2000"/>
                                        <p:tgtEl>
                                          <p:spTgt spid="1228"/>
                                        </p:tgtEl>
                                      </p:cBhvr>
                                    </p:animEffect>
                                  </p:childTnLst>
                                </p:cTn>
                              </p:par>
                              <p:par>
                                <p:cTn id="42" presetID="10" presetClass="entr" presetSubtype="0" fill="hold" nodeType="withEffect">
                                  <p:stCondLst>
                                    <p:cond delay="13000"/>
                                  </p:stCondLst>
                                  <p:childTnLst>
                                    <p:set>
                                      <p:cBhvr>
                                        <p:cTn id="43" dur="1" fill="hold">
                                          <p:stCondLst>
                                            <p:cond delay="0"/>
                                          </p:stCondLst>
                                        </p:cTn>
                                        <p:tgtEl>
                                          <p:spTgt spid="1248"/>
                                        </p:tgtEl>
                                        <p:attrNameLst>
                                          <p:attrName>style.visibility</p:attrName>
                                        </p:attrNameLst>
                                      </p:cBhvr>
                                      <p:to>
                                        <p:strVal val="visible"/>
                                      </p:to>
                                    </p:set>
                                    <p:animEffect transition="in" filter="fade">
                                      <p:cBhvr>
                                        <p:cTn id="44" dur="2000"/>
                                        <p:tgtEl>
                                          <p:spTgt spid="1248"/>
                                        </p:tgtEl>
                                      </p:cBhvr>
                                    </p:animEffect>
                                  </p:childTnLst>
                                </p:cTn>
                              </p:par>
                              <p:par>
                                <p:cTn id="45" presetID="10" presetClass="entr" presetSubtype="0" fill="hold" nodeType="withEffect">
                                  <p:stCondLst>
                                    <p:cond delay="13000"/>
                                  </p:stCondLst>
                                  <p:childTnLst>
                                    <p:set>
                                      <p:cBhvr>
                                        <p:cTn id="46" dur="1" fill="hold">
                                          <p:stCondLst>
                                            <p:cond delay="0"/>
                                          </p:stCondLst>
                                        </p:cTn>
                                        <p:tgtEl>
                                          <p:spTgt spid="1173"/>
                                        </p:tgtEl>
                                        <p:attrNameLst>
                                          <p:attrName>style.visibility</p:attrName>
                                        </p:attrNameLst>
                                      </p:cBhvr>
                                      <p:to>
                                        <p:strVal val="visible"/>
                                      </p:to>
                                    </p:set>
                                    <p:animEffect transition="in" filter="fade">
                                      <p:cBhvr>
                                        <p:cTn id="47" dur="2000"/>
                                        <p:tgtEl>
                                          <p:spTgt spid="1173"/>
                                        </p:tgtEl>
                                      </p:cBhvr>
                                    </p:animEffect>
                                  </p:childTnLst>
                                </p:cTn>
                              </p:par>
                              <p:par>
                                <p:cTn id="48" presetID="10" presetClass="entr" presetSubtype="0" fill="hold" nodeType="withEffect">
                                  <p:stCondLst>
                                    <p:cond delay="13000"/>
                                  </p:stCondLst>
                                  <p:childTnLst>
                                    <p:set>
                                      <p:cBhvr>
                                        <p:cTn id="49" dur="1" fill="hold">
                                          <p:stCondLst>
                                            <p:cond delay="0"/>
                                          </p:stCondLst>
                                        </p:cTn>
                                        <p:tgtEl>
                                          <p:spTgt spid="1229"/>
                                        </p:tgtEl>
                                        <p:attrNameLst>
                                          <p:attrName>style.visibility</p:attrName>
                                        </p:attrNameLst>
                                      </p:cBhvr>
                                      <p:to>
                                        <p:strVal val="visible"/>
                                      </p:to>
                                    </p:set>
                                    <p:animEffect transition="in" filter="fade">
                                      <p:cBhvr>
                                        <p:cTn id="50" dur="2000"/>
                                        <p:tgtEl>
                                          <p:spTgt spid="1229"/>
                                        </p:tgtEl>
                                      </p:cBhvr>
                                    </p:animEffect>
                                  </p:childTnLst>
                                </p:cTn>
                              </p:par>
                              <p:par>
                                <p:cTn id="51" presetID="10" presetClass="entr" presetSubtype="0" fill="hold" nodeType="withEffect">
                                  <p:stCondLst>
                                    <p:cond delay="13000"/>
                                  </p:stCondLst>
                                  <p:childTnLst>
                                    <p:set>
                                      <p:cBhvr>
                                        <p:cTn id="52" dur="1" fill="hold">
                                          <p:stCondLst>
                                            <p:cond delay="0"/>
                                          </p:stCondLst>
                                        </p:cTn>
                                        <p:tgtEl>
                                          <p:spTgt spid="1234"/>
                                        </p:tgtEl>
                                        <p:attrNameLst>
                                          <p:attrName>style.visibility</p:attrName>
                                        </p:attrNameLst>
                                      </p:cBhvr>
                                      <p:to>
                                        <p:strVal val="visible"/>
                                      </p:to>
                                    </p:set>
                                    <p:animEffect transition="in" filter="fade">
                                      <p:cBhvr>
                                        <p:cTn id="53" dur="2000"/>
                                        <p:tgtEl>
                                          <p:spTgt spid="1234"/>
                                        </p:tgtEl>
                                      </p:cBhvr>
                                    </p:animEffect>
                                  </p:childTnLst>
                                </p:cTn>
                              </p:par>
                              <p:par>
                                <p:cTn id="54" presetID="10" presetClass="entr" presetSubtype="0" fill="hold" nodeType="withEffect">
                                  <p:stCondLst>
                                    <p:cond delay="13000"/>
                                  </p:stCondLst>
                                  <p:childTnLst>
                                    <p:set>
                                      <p:cBhvr>
                                        <p:cTn id="55" dur="1" fill="hold">
                                          <p:stCondLst>
                                            <p:cond delay="0"/>
                                          </p:stCondLst>
                                        </p:cTn>
                                        <p:tgtEl>
                                          <p:spTgt spid="1240"/>
                                        </p:tgtEl>
                                        <p:attrNameLst>
                                          <p:attrName>style.visibility</p:attrName>
                                        </p:attrNameLst>
                                      </p:cBhvr>
                                      <p:to>
                                        <p:strVal val="visible"/>
                                      </p:to>
                                    </p:set>
                                    <p:animEffect transition="in" filter="fade">
                                      <p:cBhvr>
                                        <p:cTn id="56" dur="2000"/>
                                        <p:tgtEl>
                                          <p:spTgt spid="1240"/>
                                        </p:tgtEl>
                                      </p:cBhvr>
                                    </p:animEffect>
                                  </p:childTnLst>
                                </p:cTn>
                              </p:par>
                              <p:par>
                                <p:cTn id="57" presetID="10" presetClass="entr" presetSubtype="0" fill="hold" nodeType="withEffect">
                                  <p:stCondLst>
                                    <p:cond delay="13000"/>
                                  </p:stCondLst>
                                  <p:childTnLst>
                                    <p:set>
                                      <p:cBhvr>
                                        <p:cTn id="58" dur="1" fill="hold">
                                          <p:stCondLst>
                                            <p:cond delay="0"/>
                                          </p:stCondLst>
                                        </p:cTn>
                                        <p:tgtEl>
                                          <p:spTgt spid="1243"/>
                                        </p:tgtEl>
                                        <p:attrNameLst>
                                          <p:attrName>style.visibility</p:attrName>
                                        </p:attrNameLst>
                                      </p:cBhvr>
                                      <p:to>
                                        <p:strVal val="visible"/>
                                      </p:to>
                                    </p:set>
                                    <p:animEffect transition="in" filter="fade">
                                      <p:cBhvr>
                                        <p:cTn id="59" dur="2000"/>
                                        <p:tgtEl>
                                          <p:spTgt spid="1243"/>
                                        </p:tgtEl>
                                      </p:cBhvr>
                                    </p:animEffect>
                                  </p:childTnLst>
                                </p:cTn>
                              </p:par>
                              <p:par>
                                <p:cTn id="60" presetID="10" presetClass="entr" presetSubtype="0" fill="hold" nodeType="withEffect">
                                  <p:stCondLst>
                                    <p:cond delay="13000"/>
                                  </p:stCondLst>
                                  <p:childTnLst>
                                    <p:set>
                                      <p:cBhvr>
                                        <p:cTn id="61" dur="1" fill="hold">
                                          <p:stCondLst>
                                            <p:cond delay="0"/>
                                          </p:stCondLst>
                                        </p:cTn>
                                        <p:tgtEl>
                                          <p:spTgt spid="1233"/>
                                        </p:tgtEl>
                                        <p:attrNameLst>
                                          <p:attrName>style.visibility</p:attrName>
                                        </p:attrNameLst>
                                      </p:cBhvr>
                                      <p:to>
                                        <p:strVal val="visible"/>
                                      </p:to>
                                    </p:set>
                                    <p:animEffect transition="in" filter="fade">
                                      <p:cBhvr>
                                        <p:cTn id="62" dur="2000"/>
                                        <p:tgtEl>
                                          <p:spTgt spid="1233"/>
                                        </p:tgtEl>
                                      </p:cBhvr>
                                    </p:animEffect>
                                  </p:childTnLst>
                                </p:cTn>
                              </p:par>
                              <p:par>
                                <p:cTn id="63" presetID="10" presetClass="entr" presetSubtype="0" fill="hold" nodeType="withEffect">
                                  <p:stCondLst>
                                    <p:cond delay="13000"/>
                                  </p:stCondLst>
                                  <p:childTnLst>
                                    <p:set>
                                      <p:cBhvr>
                                        <p:cTn id="64" dur="1" fill="hold">
                                          <p:stCondLst>
                                            <p:cond delay="0"/>
                                          </p:stCondLst>
                                        </p:cTn>
                                        <p:tgtEl>
                                          <p:spTgt spid="1245"/>
                                        </p:tgtEl>
                                        <p:attrNameLst>
                                          <p:attrName>style.visibility</p:attrName>
                                        </p:attrNameLst>
                                      </p:cBhvr>
                                      <p:to>
                                        <p:strVal val="visible"/>
                                      </p:to>
                                    </p:set>
                                    <p:animEffect transition="in" filter="fade">
                                      <p:cBhvr>
                                        <p:cTn id="65" dur="2000"/>
                                        <p:tgtEl>
                                          <p:spTgt spid="1245"/>
                                        </p:tgtEl>
                                      </p:cBhvr>
                                    </p:animEffect>
                                  </p:childTnLst>
                                </p:cTn>
                              </p:par>
                              <p:par>
                                <p:cTn id="66" presetID="53" presetClass="entr" presetSubtype="0" fill="hold" grpId="0" nodeType="withEffect">
                                  <p:stCondLst>
                                    <p:cond delay="17000"/>
                                  </p:stCondLst>
                                  <p:childTnLst>
                                    <p:set>
                                      <p:cBhvr>
                                        <p:cTn id="67" dur="1" fill="hold">
                                          <p:stCondLst>
                                            <p:cond delay="0"/>
                                          </p:stCondLst>
                                        </p:cTn>
                                        <p:tgtEl>
                                          <p:spTgt spid="55"/>
                                        </p:tgtEl>
                                        <p:attrNameLst>
                                          <p:attrName>style.visibility</p:attrName>
                                        </p:attrNameLst>
                                      </p:cBhvr>
                                      <p:to>
                                        <p:strVal val="visible"/>
                                      </p:to>
                                    </p:set>
                                    <p:anim calcmode="lin" valueType="num">
                                      <p:cBhvr>
                                        <p:cTn id="68" dur="500" fill="hold"/>
                                        <p:tgtEl>
                                          <p:spTgt spid="55"/>
                                        </p:tgtEl>
                                        <p:attrNameLst>
                                          <p:attrName>ppt_w</p:attrName>
                                        </p:attrNameLst>
                                      </p:cBhvr>
                                      <p:tavLst>
                                        <p:tav tm="0">
                                          <p:val>
                                            <p:fltVal val="0"/>
                                          </p:val>
                                        </p:tav>
                                        <p:tav tm="100000">
                                          <p:val>
                                            <p:strVal val="#ppt_w"/>
                                          </p:val>
                                        </p:tav>
                                      </p:tavLst>
                                    </p:anim>
                                    <p:anim calcmode="lin" valueType="num">
                                      <p:cBhvr>
                                        <p:cTn id="69" dur="500" fill="hold"/>
                                        <p:tgtEl>
                                          <p:spTgt spid="55"/>
                                        </p:tgtEl>
                                        <p:attrNameLst>
                                          <p:attrName>ppt_h</p:attrName>
                                        </p:attrNameLst>
                                      </p:cBhvr>
                                      <p:tavLst>
                                        <p:tav tm="0">
                                          <p:val>
                                            <p:fltVal val="0"/>
                                          </p:val>
                                        </p:tav>
                                        <p:tav tm="100000">
                                          <p:val>
                                            <p:strVal val="#ppt_h"/>
                                          </p:val>
                                        </p:tav>
                                      </p:tavLst>
                                    </p:anim>
                                    <p:animEffect transition="in" filter="fade">
                                      <p:cBhvr>
                                        <p:cTn id="70" dur="500"/>
                                        <p:tgtEl>
                                          <p:spTgt spid="55"/>
                                        </p:tgtEl>
                                      </p:cBhvr>
                                    </p:animEffect>
                                  </p:childTnLst>
                                </p:cTn>
                              </p:par>
                              <p:par>
                                <p:cTn id="71" presetID="10" presetClass="entr" presetSubtype="0" fill="hold" nodeType="withEffect">
                                  <p:stCondLst>
                                    <p:cond delay="17000"/>
                                  </p:stCondLst>
                                  <p:childTnLst>
                                    <p:set>
                                      <p:cBhvr>
                                        <p:cTn id="72" dur="1" fill="hold">
                                          <p:stCondLst>
                                            <p:cond delay="0"/>
                                          </p:stCondLst>
                                        </p:cTn>
                                        <p:tgtEl>
                                          <p:spTgt spid="1251"/>
                                        </p:tgtEl>
                                        <p:attrNameLst>
                                          <p:attrName>style.visibility</p:attrName>
                                        </p:attrNameLst>
                                      </p:cBhvr>
                                      <p:to>
                                        <p:strVal val="visible"/>
                                      </p:to>
                                    </p:set>
                                    <p:animEffect transition="in" filter="fade">
                                      <p:cBhvr>
                                        <p:cTn id="73" dur="2000"/>
                                        <p:tgtEl>
                                          <p:spTgt spid="1251"/>
                                        </p:tgtEl>
                                      </p:cBhvr>
                                    </p:animEffect>
                                  </p:childTnLst>
                                </p:cTn>
                              </p:par>
                              <p:par>
                                <p:cTn id="74" presetID="10" presetClass="entr" presetSubtype="0" fill="hold" nodeType="withEffect">
                                  <p:stCondLst>
                                    <p:cond delay="17000"/>
                                  </p:stCondLst>
                                  <p:childTnLst>
                                    <p:set>
                                      <p:cBhvr>
                                        <p:cTn id="75" dur="1" fill="hold">
                                          <p:stCondLst>
                                            <p:cond delay="0"/>
                                          </p:stCondLst>
                                        </p:cTn>
                                        <p:tgtEl>
                                          <p:spTgt spid="1250"/>
                                        </p:tgtEl>
                                        <p:attrNameLst>
                                          <p:attrName>style.visibility</p:attrName>
                                        </p:attrNameLst>
                                      </p:cBhvr>
                                      <p:to>
                                        <p:strVal val="visible"/>
                                      </p:to>
                                    </p:set>
                                    <p:animEffect transition="in" filter="fade">
                                      <p:cBhvr>
                                        <p:cTn id="76" dur="2000"/>
                                        <p:tgtEl>
                                          <p:spTgt spid="1250"/>
                                        </p:tgtEl>
                                      </p:cBhvr>
                                    </p:animEffect>
                                  </p:childTnLst>
                                </p:cTn>
                              </p:par>
                              <p:par>
                                <p:cTn id="77" presetID="10" presetClass="entr" presetSubtype="0" fill="hold" nodeType="withEffect">
                                  <p:stCondLst>
                                    <p:cond delay="17000"/>
                                  </p:stCondLst>
                                  <p:childTnLst>
                                    <p:set>
                                      <p:cBhvr>
                                        <p:cTn id="78" dur="1" fill="hold">
                                          <p:stCondLst>
                                            <p:cond delay="0"/>
                                          </p:stCondLst>
                                        </p:cTn>
                                        <p:tgtEl>
                                          <p:spTgt spid="1235"/>
                                        </p:tgtEl>
                                        <p:attrNameLst>
                                          <p:attrName>style.visibility</p:attrName>
                                        </p:attrNameLst>
                                      </p:cBhvr>
                                      <p:to>
                                        <p:strVal val="visible"/>
                                      </p:to>
                                    </p:set>
                                    <p:animEffect transition="in" filter="fade">
                                      <p:cBhvr>
                                        <p:cTn id="79" dur="2000"/>
                                        <p:tgtEl>
                                          <p:spTgt spid="1235"/>
                                        </p:tgtEl>
                                      </p:cBhvr>
                                    </p:animEffect>
                                  </p:childTnLst>
                                </p:cTn>
                              </p:par>
                              <p:par>
                                <p:cTn id="80" presetID="10" presetClass="entr" presetSubtype="0" fill="hold" nodeType="withEffect">
                                  <p:stCondLst>
                                    <p:cond delay="17000"/>
                                  </p:stCondLst>
                                  <p:childTnLst>
                                    <p:set>
                                      <p:cBhvr>
                                        <p:cTn id="81" dur="1" fill="hold">
                                          <p:stCondLst>
                                            <p:cond delay="0"/>
                                          </p:stCondLst>
                                        </p:cTn>
                                        <p:tgtEl>
                                          <p:spTgt spid="1238"/>
                                        </p:tgtEl>
                                        <p:attrNameLst>
                                          <p:attrName>style.visibility</p:attrName>
                                        </p:attrNameLst>
                                      </p:cBhvr>
                                      <p:to>
                                        <p:strVal val="visible"/>
                                      </p:to>
                                    </p:set>
                                    <p:animEffect transition="in" filter="fade">
                                      <p:cBhvr>
                                        <p:cTn id="82" dur="2000"/>
                                        <p:tgtEl>
                                          <p:spTgt spid="1238"/>
                                        </p:tgtEl>
                                      </p:cBhvr>
                                    </p:animEffect>
                                  </p:childTnLst>
                                </p:cTn>
                              </p:par>
                              <p:par>
                                <p:cTn id="83" presetID="10" presetClass="entr" presetSubtype="0" fill="hold" nodeType="withEffect">
                                  <p:stCondLst>
                                    <p:cond delay="17000"/>
                                  </p:stCondLst>
                                  <p:childTnLst>
                                    <p:set>
                                      <p:cBhvr>
                                        <p:cTn id="84" dur="1" fill="hold">
                                          <p:stCondLst>
                                            <p:cond delay="0"/>
                                          </p:stCondLst>
                                        </p:cTn>
                                        <p:tgtEl>
                                          <p:spTgt spid="1244"/>
                                        </p:tgtEl>
                                        <p:attrNameLst>
                                          <p:attrName>style.visibility</p:attrName>
                                        </p:attrNameLst>
                                      </p:cBhvr>
                                      <p:to>
                                        <p:strVal val="visible"/>
                                      </p:to>
                                    </p:set>
                                    <p:animEffect transition="in" filter="fade">
                                      <p:cBhvr>
                                        <p:cTn id="85" dur="2000"/>
                                        <p:tgtEl>
                                          <p:spTgt spid="1244"/>
                                        </p:tgtEl>
                                      </p:cBhvr>
                                    </p:animEffect>
                                  </p:childTnLst>
                                </p:cTn>
                              </p:par>
                              <p:par>
                                <p:cTn id="86" presetID="10" presetClass="entr" presetSubtype="0" fill="hold" nodeType="withEffect">
                                  <p:stCondLst>
                                    <p:cond delay="17000"/>
                                  </p:stCondLst>
                                  <p:childTnLst>
                                    <p:set>
                                      <p:cBhvr>
                                        <p:cTn id="87" dur="1" fill="hold">
                                          <p:stCondLst>
                                            <p:cond delay="0"/>
                                          </p:stCondLst>
                                        </p:cTn>
                                        <p:tgtEl>
                                          <p:spTgt spid="1247"/>
                                        </p:tgtEl>
                                        <p:attrNameLst>
                                          <p:attrName>style.visibility</p:attrName>
                                        </p:attrNameLst>
                                      </p:cBhvr>
                                      <p:to>
                                        <p:strVal val="visible"/>
                                      </p:to>
                                    </p:set>
                                    <p:animEffect transition="in" filter="fade">
                                      <p:cBhvr>
                                        <p:cTn id="88" dur="2000"/>
                                        <p:tgtEl>
                                          <p:spTgt spid="1247"/>
                                        </p:tgtEl>
                                      </p:cBhvr>
                                    </p:animEffect>
                                  </p:childTnLst>
                                </p:cTn>
                              </p:par>
                              <p:par>
                                <p:cTn id="89" presetID="10" presetClass="entr" presetSubtype="0" fill="hold" nodeType="withEffect">
                                  <p:stCondLst>
                                    <p:cond delay="17000"/>
                                  </p:stCondLst>
                                  <p:childTnLst>
                                    <p:set>
                                      <p:cBhvr>
                                        <p:cTn id="90" dur="1" fill="hold">
                                          <p:stCondLst>
                                            <p:cond delay="0"/>
                                          </p:stCondLst>
                                        </p:cTn>
                                        <p:tgtEl>
                                          <p:spTgt spid="1071"/>
                                        </p:tgtEl>
                                        <p:attrNameLst>
                                          <p:attrName>style.visibility</p:attrName>
                                        </p:attrNameLst>
                                      </p:cBhvr>
                                      <p:to>
                                        <p:strVal val="visible"/>
                                      </p:to>
                                    </p:set>
                                    <p:animEffect transition="in" filter="fade">
                                      <p:cBhvr>
                                        <p:cTn id="91" dur="2000"/>
                                        <p:tgtEl>
                                          <p:spTgt spid="1071"/>
                                        </p:tgtEl>
                                      </p:cBhvr>
                                    </p:animEffect>
                                  </p:childTnLst>
                                </p:cTn>
                              </p:par>
                              <p:par>
                                <p:cTn id="92" presetID="10" presetClass="entr" presetSubtype="0" fill="hold" nodeType="withEffect">
                                  <p:stCondLst>
                                    <p:cond delay="17000"/>
                                  </p:stCondLst>
                                  <p:childTnLst>
                                    <p:set>
                                      <p:cBhvr>
                                        <p:cTn id="93" dur="1" fill="hold">
                                          <p:stCondLst>
                                            <p:cond delay="0"/>
                                          </p:stCondLst>
                                        </p:cTn>
                                        <p:tgtEl>
                                          <p:spTgt spid="1232"/>
                                        </p:tgtEl>
                                        <p:attrNameLst>
                                          <p:attrName>style.visibility</p:attrName>
                                        </p:attrNameLst>
                                      </p:cBhvr>
                                      <p:to>
                                        <p:strVal val="visible"/>
                                      </p:to>
                                    </p:set>
                                    <p:animEffect transition="in" filter="fade">
                                      <p:cBhvr>
                                        <p:cTn id="94" dur="2000"/>
                                        <p:tgtEl>
                                          <p:spTgt spid="1232"/>
                                        </p:tgtEl>
                                      </p:cBhvr>
                                    </p:animEffect>
                                  </p:childTnLst>
                                </p:cTn>
                              </p:par>
                              <p:par>
                                <p:cTn id="95" presetID="10" presetClass="entr" presetSubtype="0" fill="hold" nodeType="withEffect">
                                  <p:stCondLst>
                                    <p:cond delay="17000"/>
                                  </p:stCondLst>
                                  <p:childTnLst>
                                    <p:set>
                                      <p:cBhvr>
                                        <p:cTn id="96" dur="1" fill="hold">
                                          <p:stCondLst>
                                            <p:cond delay="0"/>
                                          </p:stCondLst>
                                        </p:cTn>
                                        <p:tgtEl>
                                          <p:spTgt spid="1241"/>
                                        </p:tgtEl>
                                        <p:attrNameLst>
                                          <p:attrName>style.visibility</p:attrName>
                                        </p:attrNameLst>
                                      </p:cBhvr>
                                      <p:to>
                                        <p:strVal val="visible"/>
                                      </p:to>
                                    </p:set>
                                    <p:animEffect transition="in" filter="fade">
                                      <p:cBhvr>
                                        <p:cTn id="97" dur="2000"/>
                                        <p:tgtEl>
                                          <p:spTgt spid="1241"/>
                                        </p:tgtEl>
                                      </p:cBhvr>
                                    </p:animEffect>
                                  </p:childTnLst>
                                </p:cTn>
                              </p:par>
                              <p:par>
                                <p:cTn id="98" presetID="10" presetClass="entr" presetSubtype="0" fill="hold" nodeType="withEffect">
                                  <p:stCondLst>
                                    <p:cond delay="17000"/>
                                  </p:stCondLst>
                                  <p:childTnLst>
                                    <p:set>
                                      <p:cBhvr>
                                        <p:cTn id="99" dur="1" fill="hold">
                                          <p:stCondLst>
                                            <p:cond delay="0"/>
                                          </p:stCondLst>
                                        </p:cTn>
                                        <p:tgtEl>
                                          <p:spTgt spid="1236"/>
                                        </p:tgtEl>
                                        <p:attrNameLst>
                                          <p:attrName>style.visibility</p:attrName>
                                        </p:attrNameLst>
                                      </p:cBhvr>
                                      <p:to>
                                        <p:strVal val="visible"/>
                                      </p:to>
                                    </p:set>
                                    <p:animEffect transition="in" filter="fade">
                                      <p:cBhvr>
                                        <p:cTn id="100" dur="2000"/>
                                        <p:tgtEl>
                                          <p:spTgt spid="1236"/>
                                        </p:tgtEl>
                                      </p:cBhvr>
                                    </p:animEffect>
                                  </p:childTnLst>
                                </p:cTn>
                              </p:par>
                              <p:par>
                                <p:cTn id="101" presetID="53" presetClass="entr" presetSubtype="0" fill="hold" grpId="0" nodeType="withEffect">
                                  <p:stCondLst>
                                    <p:cond delay="20000"/>
                                  </p:stCondLst>
                                  <p:childTnLst>
                                    <p:set>
                                      <p:cBhvr>
                                        <p:cTn id="102" dur="1" fill="hold">
                                          <p:stCondLst>
                                            <p:cond delay="0"/>
                                          </p:stCondLst>
                                        </p:cTn>
                                        <p:tgtEl>
                                          <p:spTgt spid="56"/>
                                        </p:tgtEl>
                                        <p:attrNameLst>
                                          <p:attrName>style.visibility</p:attrName>
                                        </p:attrNameLst>
                                      </p:cBhvr>
                                      <p:to>
                                        <p:strVal val="visible"/>
                                      </p:to>
                                    </p:set>
                                    <p:anim calcmode="lin" valueType="num">
                                      <p:cBhvr>
                                        <p:cTn id="103" dur="500" fill="hold"/>
                                        <p:tgtEl>
                                          <p:spTgt spid="56"/>
                                        </p:tgtEl>
                                        <p:attrNameLst>
                                          <p:attrName>ppt_w</p:attrName>
                                        </p:attrNameLst>
                                      </p:cBhvr>
                                      <p:tavLst>
                                        <p:tav tm="0">
                                          <p:val>
                                            <p:fltVal val="0"/>
                                          </p:val>
                                        </p:tav>
                                        <p:tav tm="100000">
                                          <p:val>
                                            <p:strVal val="#ppt_w"/>
                                          </p:val>
                                        </p:tav>
                                      </p:tavLst>
                                    </p:anim>
                                    <p:anim calcmode="lin" valueType="num">
                                      <p:cBhvr>
                                        <p:cTn id="104" dur="500" fill="hold"/>
                                        <p:tgtEl>
                                          <p:spTgt spid="56"/>
                                        </p:tgtEl>
                                        <p:attrNameLst>
                                          <p:attrName>ppt_h</p:attrName>
                                        </p:attrNameLst>
                                      </p:cBhvr>
                                      <p:tavLst>
                                        <p:tav tm="0">
                                          <p:val>
                                            <p:fltVal val="0"/>
                                          </p:val>
                                        </p:tav>
                                        <p:tav tm="100000">
                                          <p:val>
                                            <p:strVal val="#ppt_h"/>
                                          </p:val>
                                        </p:tav>
                                      </p:tavLst>
                                    </p:anim>
                                    <p:animEffect transition="in" filter="fade">
                                      <p:cBhvr>
                                        <p:cTn id="105" dur="500"/>
                                        <p:tgtEl>
                                          <p:spTgt spid="56"/>
                                        </p:tgtEl>
                                      </p:cBhvr>
                                    </p:animEffect>
                                  </p:childTnLst>
                                </p:cTn>
                              </p:par>
                              <p:par>
                                <p:cTn id="106" presetID="10" presetClass="entr" presetSubtype="0" fill="hold" nodeType="withEffect">
                                  <p:stCondLst>
                                    <p:cond delay="20000"/>
                                  </p:stCondLst>
                                  <p:childTnLst>
                                    <p:set>
                                      <p:cBhvr>
                                        <p:cTn id="107" dur="1" fill="hold">
                                          <p:stCondLst>
                                            <p:cond delay="0"/>
                                          </p:stCondLst>
                                        </p:cTn>
                                        <p:tgtEl>
                                          <p:spTgt spid="1017"/>
                                        </p:tgtEl>
                                        <p:attrNameLst>
                                          <p:attrName>style.visibility</p:attrName>
                                        </p:attrNameLst>
                                      </p:cBhvr>
                                      <p:to>
                                        <p:strVal val="visible"/>
                                      </p:to>
                                    </p:set>
                                    <p:animEffect transition="in" filter="fade">
                                      <p:cBhvr>
                                        <p:cTn id="108" dur="2000"/>
                                        <p:tgtEl>
                                          <p:spTgt spid="1017"/>
                                        </p:tgtEl>
                                      </p:cBhvr>
                                    </p:animEffect>
                                  </p:childTnLst>
                                </p:cTn>
                              </p:par>
                              <p:par>
                                <p:cTn id="109" presetID="10" presetClass="entr" presetSubtype="0" fill="hold" nodeType="withEffect">
                                  <p:stCondLst>
                                    <p:cond delay="20000"/>
                                  </p:stCondLst>
                                  <p:childTnLst>
                                    <p:set>
                                      <p:cBhvr>
                                        <p:cTn id="110" dur="1" fill="hold">
                                          <p:stCondLst>
                                            <p:cond delay="0"/>
                                          </p:stCondLst>
                                        </p:cTn>
                                        <p:tgtEl>
                                          <p:spTgt spid="1019"/>
                                        </p:tgtEl>
                                        <p:attrNameLst>
                                          <p:attrName>style.visibility</p:attrName>
                                        </p:attrNameLst>
                                      </p:cBhvr>
                                      <p:to>
                                        <p:strVal val="visible"/>
                                      </p:to>
                                    </p:set>
                                    <p:animEffect transition="in" filter="fade">
                                      <p:cBhvr>
                                        <p:cTn id="111" dur="2000"/>
                                        <p:tgtEl>
                                          <p:spTgt spid="1019"/>
                                        </p:tgtEl>
                                      </p:cBhvr>
                                    </p:animEffect>
                                  </p:childTnLst>
                                </p:cTn>
                              </p:par>
                              <p:par>
                                <p:cTn id="112" presetID="10" presetClass="entr" presetSubtype="0" fill="hold" nodeType="withEffect">
                                  <p:stCondLst>
                                    <p:cond delay="20000"/>
                                  </p:stCondLst>
                                  <p:childTnLst>
                                    <p:set>
                                      <p:cBhvr>
                                        <p:cTn id="113" dur="1" fill="hold">
                                          <p:stCondLst>
                                            <p:cond delay="0"/>
                                          </p:stCondLst>
                                        </p:cTn>
                                        <p:tgtEl>
                                          <p:spTgt spid="1224"/>
                                        </p:tgtEl>
                                        <p:attrNameLst>
                                          <p:attrName>style.visibility</p:attrName>
                                        </p:attrNameLst>
                                      </p:cBhvr>
                                      <p:to>
                                        <p:strVal val="visible"/>
                                      </p:to>
                                    </p:set>
                                    <p:animEffect transition="in" filter="fade">
                                      <p:cBhvr>
                                        <p:cTn id="114" dur="2000"/>
                                        <p:tgtEl>
                                          <p:spTgt spid="1224"/>
                                        </p:tgtEl>
                                      </p:cBhvr>
                                    </p:animEffect>
                                  </p:childTnLst>
                                </p:cTn>
                              </p:par>
                              <p:par>
                                <p:cTn id="115" presetID="10" presetClass="entr" presetSubtype="0" fill="hold" nodeType="withEffect">
                                  <p:stCondLst>
                                    <p:cond delay="20000"/>
                                  </p:stCondLst>
                                  <p:childTnLst>
                                    <p:set>
                                      <p:cBhvr>
                                        <p:cTn id="116" dur="1" fill="hold">
                                          <p:stCondLst>
                                            <p:cond delay="0"/>
                                          </p:stCondLst>
                                        </p:cTn>
                                        <p:tgtEl>
                                          <p:spTgt spid="1122"/>
                                        </p:tgtEl>
                                        <p:attrNameLst>
                                          <p:attrName>style.visibility</p:attrName>
                                        </p:attrNameLst>
                                      </p:cBhvr>
                                      <p:to>
                                        <p:strVal val="visible"/>
                                      </p:to>
                                    </p:set>
                                    <p:animEffect transition="in" filter="fade">
                                      <p:cBhvr>
                                        <p:cTn id="117" dur="2000"/>
                                        <p:tgtEl>
                                          <p:spTgt spid="1122"/>
                                        </p:tgtEl>
                                      </p:cBhvr>
                                    </p:animEffect>
                                  </p:childTnLst>
                                </p:cTn>
                              </p:par>
                              <p:par>
                                <p:cTn id="118" presetID="10" presetClass="entr" presetSubtype="0" fill="hold" nodeType="withEffect">
                                  <p:stCondLst>
                                    <p:cond delay="20000"/>
                                  </p:stCondLst>
                                  <p:childTnLst>
                                    <p:set>
                                      <p:cBhvr>
                                        <p:cTn id="119" dur="1" fill="hold">
                                          <p:stCondLst>
                                            <p:cond delay="0"/>
                                          </p:stCondLst>
                                        </p:cTn>
                                        <p:tgtEl>
                                          <p:spTgt spid="1231"/>
                                        </p:tgtEl>
                                        <p:attrNameLst>
                                          <p:attrName>style.visibility</p:attrName>
                                        </p:attrNameLst>
                                      </p:cBhvr>
                                      <p:to>
                                        <p:strVal val="visible"/>
                                      </p:to>
                                    </p:set>
                                    <p:animEffect transition="in" filter="fade">
                                      <p:cBhvr>
                                        <p:cTn id="120" dur="2000"/>
                                        <p:tgtEl>
                                          <p:spTgt spid="1231"/>
                                        </p:tgtEl>
                                      </p:cBhvr>
                                    </p:animEffect>
                                  </p:childTnLst>
                                </p:cTn>
                              </p:par>
                              <p:par>
                                <p:cTn id="121" presetID="10" presetClass="entr" presetSubtype="0" fill="hold" nodeType="withEffect">
                                  <p:stCondLst>
                                    <p:cond delay="20000"/>
                                  </p:stCondLst>
                                  <p:childTnLst>
                                    <p:set>
                                      <p:cBhvr>
                                        <p:cTn id="122" dur="1" fill="hold">
                                          <p:stCondLst>
                                            <p:cond delay="0"/>
                                          </p:stCondLst>
                                        </p:cTn>
                                        <p:tgtEl>
                                          <p:spTgt spid="1239"/>
                                        </p:tgtEl>
                                        <p:attrNameLst>
                                          <p:attrName>style.visibility</p:attrName>
                                        </p:attrNameLst>
                                      </p:cBhvr>
                                      <p:to>
                                        <p:strVal val="visible"/>
                                      </p:to>
                                    </p:set>
                                    <p:animEffect transition="in" filter="fade">
                                      <p:cBhvr>
                                        <p:cTn id="123" dur="2000"/>
                                        <p:tgtEl>
                                          <p:spTgt spid="1239"/>
                                        </p:tgtEl>
                                      </p:cBhvr>
                                    </p:animEffect>
                                  </p:childTnLst>
                                </p:cTn>
                              </p:par>
                              <p:par>
                                <p:cTn id="124" presetID="10" presetClass="entr" presetSubtype="0" fill="hold" nodeType="withEffect">
                                  <p:stCondLst>
                                    <p:cond delay="20000"/>
                                  </p:stCondLst>
                                  <p:childTnLst>
                                    <p:set>
                                      <p:cBhvr>
                                        <p:cTn id="125" dur="1" fill="hold">
                                          <p:stCondLst>
                                            <p:cond delay="0"/>
                                          </p:stCondLst>
                                        </p:cTn>
                                        <p:tgtEl>
                                          <p:spTgt spid="1249"/>
                                        </p:tgtEl>
                                        <p:attrNameLst>
                                          <p:attrName>style.visibility</p:attrName>
                                        </p:attrNameLst>
                                      </p:cBhvr>
                                      <p:to>
                                        <p:strVal val="visible"/>
                                      </p:to>
                                    </p:set>
                                    <p:animEffect transition="in" filter="fade">
                                      <p:cBhvr>
                                        <p:cTn id="126" dur="2000"/>
                                        <p:tgtEl>
                                          <p:spTgt spid="1249"/>
                                        </p:tgtEl>
                                      </p:cBhvr>
                                    </p:animEffect>
                                  </p:childTnLst>
                                </p:cTn>
                              </p:par>
                              <p:par>
                                <p:cTn id="127" presetID="10" presetClass="entr" presetSubtype="0" fill="hold" nodeType="withEffect">
                                  <p:stCondLst>
                                    <p:cond delay="20000"/>
                                  </p:stCondLst>
                                  <p:childTnLst>
                                    <p:set>
                                      <p:cBhvr>
                                        <p:cTn id="128" dur="1" fill="hold">
                                          <p:stCondLst>
                                            <p:cond delay="0"/>
                                          </p:stCondLst>
                                        </p:cTn>
                                        <p:tgtEl>
                                          <p:spTgt spid="1237"/>
                                        </p:tgtEl>
                                        <p:attrNameLst>
                                          <p:attrName>style.visibility</p:attrName>
                                        </p:attrNameLst>
                                      </p:cBhvr>
                                      <p:to>
                                        <p:strVal val="visible"/>
                                      </p:to>
                                    </p:set>
                                    <p:animEffect transition="in" filter="fade">
                                      <p:cBhvr>
                                        <p:cTn id="129" dur="2000"/>
                                        <p:tgtEl>
                                          <p:spTgt spid="1237"/>
                                        </p:tgtEl>
                                      </p:cBhvr>
                                    </p:animEffect>
                                  </p:childTnLst>
                                </p:cTn>
                              </p:par>
                              <p:par>
                                <p:cTn id="130" presetID="10" presetClass="entr" presetSubtype="0" fill="hold" nodeType="withEffect">
                                  <p:stCondLst>
                                    <p:cond delay="20000"/>
                                  </p:stCondLst>
                                  <p:childTnLst>
                                    <p:set>
                                      <p:cBhvr>
                                        <p:cTn id="131" dur="1" fill="hold">
                                          <p:stCondLst>
                                            <p:cond delay="0"/>
                                          </p:stCondLst>
                                        </p:cTn>
                                        <p:tgtEl>
                                          <p:spTgt spid="1246"/>
                                        </p:tgtEl>
                                        <p:attrNameLst>
                                          <p:attrName>style.visibility</p:attrName>
                                        </p:attrNameLst>
                                      </p:cBhvr>
                                      <p:to>
                                        <p:strVal val="visible"/>
                                      </p:to>
                                    </p:set>
                                    <p:animEffect transition="in" filter="fade">
                                      <p:cBhvr>
                                        <p:cTn id="132" dur="2000"/>
                                        <p:tgtEl>
                                          <p:spTgt spid="1246"/>
                                        </p:tgtEl>
                                      </p:cBhvr>
                                    </p:animEffect>
                                  </p:childTnLst>
                                </p:cTn>
                              </p:par>
                              <p:par>
                                <p:cTn id="133" presetID="10" presetClass="entr" presetSubtype="0" fill="hold" nodeType="withEffect">
                                  <p:stCondLst>
                                    <p:cond delay="20000"/>
                                  </p:stCondLst>
                                  <p:childTnLst>
                                    <p:set>
                                      <p:cBhvr>
                                        <p:cTn id="134" dur="1" fill="hold">
                                          <p:stCondLst>
                                            <p:cond delay="0"/>
                                          </p:stCondLst>
                                        </p:cTn>
                                        <p:tgtEl>
                                          <p:spTgt spid="1242"/>
                                        </p:tgtEl>
                                        <p:attrNameLst>
                                          <p:attrName>style.visibility</p:attrName>
                                        </p:attrNameLst>
                                      </p:cBhvr>
                                      <p:to>
                                        <p:strVal val="visible"/>
                                      </p:to>
                                    </p:set>
                                    <p:animEffect transition="in" filter="fade">
                                      <p:cBhvr>
                                        <p:cTn id="135" dur="2000"/>
                                        <p:tgtEl>
                                          <p:spTgt spid="1242"/>
                                        </p:tgtEl>
                                      </p:cBhvr>
                                    </p:animEffect>
                                  </p:childTnLst>
                                </p:cTn>
                              </p:par>
                              <p:par>
                                <p:cTn id="136" presetID="37" presetClass="entr" presetSubtype="0" fill="hold" grpId="0" nodeType="withEffect">
                                  <p:stCondLst>
                                    <p:cond delay="22000"/>
                                  </p:stCondLst>
                                  <p:childTnLst>
                                    <p:set>
                                      <p:cBhvr>
                                        <p:cTn id="137" dur="1" fill="hold">
                                          <p:stCondLst>
                                            <p:cond delay="0"/>
                                          </p:stCondLst>
                                        </p:cTn>
                                        <p:tgtEl>
                                          <p:spTgt spid="57"/>
                                        </p:tgtEl>
                                        <p:attrNameLst>
                                          <p:attrName>style.visibility</p:attrName>
                                        </p:attrNameLst>
                                      </p:cBhvr>
                                      <p:to>
                                        <p:strVal val="visible"/>
                                      </p:to>
                                    </p:set>
                                    <p:animEffect transition="in" filter="fade">
                                      <p:cBhvr>
                                        <p:cTn id="138" dur="1000"/>
                                        <p:tgtEl>
                                          <p:spTgt spid="57"/>
                                        </p:tgtEl>
                                      </p:cBhvr>
                                    </p:animEffect>
                                    <p:anim calcmode="lin" valueType="num">
                                      <p:cBhvr>
                                        <p:cTn id="139" dur="1000" fill="hold"/>
                                        <p:tgtEl>
                                          <p:spTgt spid="57"/>
                                        </p:tgtEl>
                                        <p:attrNameLst>
                                          <p:attrName>ppt_x</p:attrName>
                                        </p:attrNameLst>
                                      </p:cBhvr>
                                      <p:tavLst>
                                        <p:tav tm="0">
                                          <p:val>
                                            <p:strVal val="#ppt_x"/>
                                          </p:val>
                                        </p:tav>
                                        <p:tav tm="100000">
                                          <p:val>
                                            <p:strVal val="#ppt_x"/>
                                          </p:val>
                                        </p:tav>
                                      </p:tavLst>
                                    </p:anim>
                                    <p:anim calcmode="lin" valueType="num">
                                      <p:cBhvr>
                                        <p:cTn id="140" dur="900" decel="100000" fill="hold"/>
                                        <p:tgtEl>
                                          <p:spTgt spid="57"/>
                                        </p:tgtEl>
                                        <p:attrNameLst>
                                          <p:attrName>ppt_y</p:attrName>
                                        </p:attrNameLst>
                                      </p:cBhvr>
                                      <p:tavLst>
                                        <p:tav tm="0">
                                          <p:val>
                                            <p:strVal val="#ppt_y+1"/>
                                          </p:val>
                                        </p:tav>
                                        <p:tav tm="100000">
                                          <p:val>
                                            <p:strVal val="#ppt_y-.03"/>
                                          </p:val>
                                        </p:tav>
                                      </p:tavLst>
                                    </p:anim>
                                    <p:anim calcmode="lin" valueType="num">
                                      <p:cBhvr>
                                        <p:cTn id="141" dur="100" accel="100000" fill="hold">
                                          <p:stCondLst>
                                            <p:cond delay="900"/>
                                          </p:stCondLst>
                                        </p:cTn>
                                        <p:tgtEl>
                                          <p:spTgt spid="57"/>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52" grpId="0" animBg="1"/>
      <p:bldP spid="1253" grpId="0" animBg="1"/>
      <p:bldP spid="53" grpId="0"/>
      <p:bldP spid="54" grpId="0"/>
      <p:bldP spid="55" grpId="0"/>
      <p:bldP spid="56" grpId="0"/>
      <p:bldP spid="57" grpId="0" animBg="1"/>
    </p:bld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TextBox 40"/>
          <p:cNvSpPr txBox="1"/>
          <p:nvPr/>
        </p:nvSpPr>
        <p:spPr>
          <a:xfrm>
            <a:off x="1752600" y="914400"/>
            <a:ext cx="5257800" cy="354925"/>
          </a:xfrm>
          <a:prstGeom prst="roundRect">
            <a:avLst>
              <a:gd name="adj" fmla="val 8189"/>
            </a:avLst>
          </a:prstGeom>
        </p:spPr>
        <p:style>
          <a:lnRef idx="0">
            <a:schemeClr val="accent1"/>
          </a:lnRef>
          <a:fillRef idx="3">
            <a:schemeClr val="accent1"/>
          </a:fillRef>
          <a:effectRef idx="3">
            <a:schemeClr val="accent1"/>
          </a:effectRef>
          <a:fontRef idx="minor">
            <a:schemeClr val="lt1"/>
          </a:fontRef>
        </p:style>
        <p:txBody>
          <a:bodyPr wrap="square" rtlCol="0">
            <a:spAutoFit/>
          </a:bodyPr>
          <a:lstStyle/>
          <a:p>
            <a:pPr marL="3175" lvl="1" indent="0"/>
            <a:r>
              <a:rPr lang="en-US" sz="1600" dirty="0" smtClean="0">
                <a:latin typeface="Trebuchet MS" pitchFamily="34" charset="0"/>
              </a:rPr>
              <a:t>Salinity is measured in </a:t>
            </a:r>
            <a:r>
              <a:rPr lang="en-US" sz="1600" b="1" dirty="0" smtClean="0">
                <a:latin typeface="Trebuchet MS" pitchFamily="34" charset="0"/>
              </a:rPr>
              <a:t>PSU</a:t>
            </a:r>
            <a:r>
              <a:rPr lang="en-US" sz="1600" dirty="0" smtClean="0">
                <a:latin typeface="Trebuchet MS" pitchFamily="34" charset="0"/>
              </a:rPr>
              <a:t>, or Practical Salinity Units.</a:t>
            </a:r>
          </a:p>
        </p:txBody>
      </p:sp>
      <p:sp>
        <p:nvSpPr>
          <p:cNvPr id="70" name="Rectangle 69"/>
          <p:cNvSpPr/>
          <p:nvPr/>
        </p:nvSpPr>
        <p:spPr>
          <a:xfrm>
            <a:off x="0" y="0"/>
            <a:ext cx="9144000" cy="838200"/>
          </a:xfrm>
          <a:prstGeom prst="rect">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r>
              <a:rPr lang="en-US" sz="4400" dirty="0" smtClean="0">
                <a:latin typeface="Trebuchet MS" pitchFamily="34" charset="0"/>
              </a:rPr>
              <a:t>What is PSU and salinity?</a:t>
            </a:r>
            <a:endParaRPr lang="en-US" sz="4400" dirty="0">
              <a:latin typeface="Trebuchet MS" pitchFamily="34" charset="0"/>
            </a:endParaRPr>
          </a:p>
        </p:txBody>
      </p:sp>
      <p:sp>
        <p:nvSpPr>
          <p:cNvPr id="71" name="Flowchart: Delay 70"/>
          <p:cNvSpPr/>
          <p:nvPr/>
        </p:nvSpPr>
        <p:spPr>
          <a:xfrm>
            <a:off x="0" y="0"/>
            <a:ext cx="1752600" cy="6858000"/>
          </a:xfrm>
          <a:prstGeom prst="flowChartDelay">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73" name="TextBox 72">
            <a:hlinkClick r:id="rId3" action="ppaction://hlinksldjump"/>
          </p:cNvPr>
          <p:cNvSpPr txBox="1"/>
          <p:nvPr/>
        </p:nvSpPr>
        <p:spPr>
          <a:xfrm>
            <a:off x="0" y="609600"/>
            <a:ext cx="1371600" cy="8382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Build </a:t>
            </a:r>
            <a:r>
              <a:rPr lang="en-US" sz="1600" dirty="0" smtClean="0">
                <a:solidFill>
                  <a:schemeClr val="accent1">
                    <a:lumMod val="75000"/>
                  </a:schemeClr>
                </a:solidFill>
                <a:latin typeface="Trebuchet MS" pitchFamily="34" charset="0"/>
                <a:cs typeface="+mn-cs"/>
              </a:rPr>
              <a:t>A </a:t>
            </a:r>
            <a:r>
              <a:rPr lang="en-US" sz="1600" dirty="0">
                <a:solidFill>
                  <a:schemeClr val="accent1">
                    <a:lumMod val="75000"/>
                  </a:schemeClr>
                </a:solidFill>
                <a:latin typeface="Trebuchet MS" pitchFamily="34" charset="0"/>
                <a:cs typeface="+mn-cs"/>
              </a:rPr>
              <a:t>G</a:t>
            </a:r>
            <a:r>
              <a:rPr lang="en-US" sz="1600" dirty="0" smtClean="0">
                <a:solidFill>
                  <a:schemeClr val="accent1">
                    <a:lumMod val="75000"/>
                  </a:schemeClr>
                </a:solidFill>
                <a:latin typeface="Trebuchet MS" pitchFamily="34" charset="0"/>
                <a:cs typeface="+mn-cs"/>
              </a:rPr>
              <a:t>raph </a:t>
            </a:r>
            <a:endParaRPr lang="en-US" sz="1600" dirty="0">
              <a:solidFill>
                <a:schemeClr val="accent1">
                  <a:lumMod val="75000"/>
                </a:schemeClr>
              </a:solidFill>
              <a:latin typeface="Trebuchet MS" pitchFamily="34" charset="0"/>
              <a:cs typeface="+mn-cs"/>
            </a:endParaRP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1)</a:t>
            </a:r>
            <a:endParaRPr lang="en-US" sz="1600" dirty="0">
              <a:solidFill>
                <a:schemeClr val="accent1">
                  <a:lumMod val="75000"/>
                </a:schemeClr>
              </a:solidFill>
              <a:latin typeface="Trebuchet MS" pitchFamily="34" charset="0"/>
              <a:cs typeface="+mn-cs"/>
            </a:endParaRPr>
          </a:p>
        </p:txBody>
      </p:sp>
      <p:sp>
        <p:nvSpPr>
          <p:cNvPr id="74" name="TextBox 73">
            <a:hlinkClick r:id="rId4" action="ppaction://hlinksldjump"/>
          </p:cNvPr>
          <p:cNvSpPr txBox="1"/>
          <p:nvPr/>
        </p:nvSpPr>
        <p:spPr>
          <a:xfrm>
            <a:off x="0" y="2743200"/>
            <a:ext cx="1554480" cy="10668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Read LOBO Graphs </a:t>
            </a:r>
            <a:r>
              <a:rPr lang="en-US" sz="1600" dirty="0" smtClean="0">
                <a:solidFill>
                  <a:schemeClr val="accent1">
                    <a:lumMod val="75000"/>
                  </a:schemeClr>
                </a:solidFill>
                <a:latin typeface="Trebuchet MS" pitchFamily="34" charset="0"/>
                <a:cs typeface="+mn-cs"/>
              </a:rPr>
              <a:t>   (Level 3)</a:t>
            </a:r>
            <a:endParaRPr lang="en-US" sz="1600" dirty="0">
              <a:solidFill>
                <a:schemeClr val="accent1">
                  <a:lumMod val="75000"/>
                </a:schemeClr>
              </a:solidFill>
              <a:latin typeface="Trebuchet MS" pitchFamily="34" charset="0"/>
              <a:cs typeface="+mn-cs"/>
            </a:endParaRPr>
          </a:p>
        </p:txBody>
      </p:sp>
      <p:sp>
        <p:nvSpPr>
          <p:cNvPr id="75" name="TextBox 74">
            <a:hlinkClick r:id="rId5" action="ppaction://hlinksldjump"/>
          </p:cNvPr>
          <p:cNvSpPr txBox="1"/>
          <p:nvPr/>
        </p:nvSpPr>
        <p:spPr>
          <a:xfrm>
            <a:off x="0" y="3953470"/>
            <a:ext cx="1447800" cy="99953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LOBO Data Match-up</a:t>
            </a:r>
            <a:endParaRPr lang="en-US" sz="1600" dirty="0">
              <a:solidFill>
                <a:schemeClr val="accent1">
                  <a:lumMod val="75000"/>
                </a:schemeClr>
              </a:solidFill>
              <a:latin typeface="Trebuchet MS" pitchFamily="34" charset="0"/>
              <a:cs typeface="+mn-cs"/>
            </a:endParaRP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4)</a:t>
            </a:r>
            <a:endParaRPr lang="en-US" sz="1600" dirty="0">
              <a:solidFill>
                <a:schemeClr val="accent1">
                  <a:lumMod val="75000"/>
                </a:schemeClr>
              </a:solidFill>
              <a:latin typeface="Trebuchet MS" pitchFamily="34" charset="0"/>
              <a:cs typeface="+mn-cs"/>
            </a:endParaRPr>
          </a:p>
        </p:txBody>
      </p:sp>
      <p:sp>
        <p:nvSpPr>
          <p:cNvPr id="76" name="TextBox 75">
            <a:hlinkClick r:id="rId6" action="ppaction://hlinksldjump"/>
          </p:cNvPr>
          <p:cNvSpPr txBox="1"/>
          <p:nvPr/>
        </p:nvSpPr>
        <p:spPr>
          <a:xfrm>
            <a:off x="0" y="5105400"/>
            <a:ext cx="1371600" cy="11430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Test Your LOBO Abilities</a:t>
            </a: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5)</a:t>
            </a:r>
            <a:endParaRPr lang="en-US" sz="1600" dirty="0">
              <a:solidFill>
                <a:schemeClr val="accent1">
                  <a:lumMod val="75000"/>
                </a:schemeClr>
              </a:solidFill>
              <a:latin typeface="Trebuchet MS" pitchFamily="34" charset="0"/>
              <a:cs typeface="+mn-cs"/>
            </a:endParaRPr>
          </a:p>
        </p:txBody>
      </p:sp>
      <p:sp>
        <p:nvSpPr>
          <p:cNvPr id="77" name="TextBox 76">
            <a:hlinkClick r:id="rId7" action="ppaction://hlinksldjump"/>
          </p:cNvPr>
          <p:cNvSpPr txBox="1"/>
          <p:nvPr/>
        </p:nvSpPr>
        <p:spPr>
          <a:xfrm>
            <a:off x="0" y="1600200"/>
            <a:ext cx="1447800" cy="9906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Interpret Graphs</a:t>
            </a: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2)</a:t>
            </a:r>
            <a:endParaRPr lang="en-US" sz="1600" dirty="0">
              <a:solidFill>
                <a:schemeClr val="accent1">
                  <a:lumMod val="75000"/>
                </a:schemeClr>
              </a:solidFill>
              <a:latin typeface="Trebuchet MS" pitchFamily="34" charset="0"/>
              <a:cs typeface="+mn-cs"/>
            </a:endParaRPr>
          </a:p>
        </p:txBody>
      </p:sp>
      <p:sp>
        <p:nvSpPr>
          <p:cNvPr id="79" name="TextBox 78">
            <a:hlinkClick r:id="rId8" action="ppaction://hlinksldjump"/>
          </p:cNvPr>
          <p:cNvSpPr txBox="1"/>
          <p:nvPr/>
        </p:nvSpPr>
        <p:spPr>
          <a:xfrm>
            <a:off x="0" y="6324600"/>
            <a:ext cx="914400" cy="533400"/>
          </a:xfrm>
          <a:prstGeom prst="roundRect">
            <a:avLst/>
          </a:prstGeom>
          <a:solidFill>
            <a:schemeClr val="accent5">
              <a:lumMod val="40000"/>
              <a:lumOff val="60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More info</a:t>
            </a:r>
            <a:endParaRPr lang="en-US" sz="1600" dirty="0">
              <a:solidFill>
                <a:schemeClr val="accent1">
                  <a:lumMod val="75000"/>
                </a:schemeClr>
              </a:solidFill>
              <a:latin typeface="Trebuchet MS" pitchFamily="34" charset="0"/>
              <a:cs typeface="+mn-cs"/>
            </a:endParaRPr>
          </a:p>
        </p:txBody>
      </p:sp>
      <p:sp>
        <p:nvSpPr>
          <p:cNvPr id="83" name="TextBox 82"/>
          <p:cNvSpPr txBox="1"/>
          <p:nvPr/>
        </p:nvSpPr>
        <p:spPr>
          <a:xfrm>
            <a:off x="1752600" y="1336344"/>
            <a:ext cx="7239000" cy="798582"/>
          </a:xfrm>
          <a:prstGeom prst="roundRect">
            <a:avLst>
              <a:gd name="adj" fmla="val 8189"/>
            </a:avLst>
          </a:prstGeom>
        </p:spPr>
        <p:style>
          <a:lnRef idx="0">
            <a:schemeClr val="accent1"/>
          </a:lnRef>
          <a:fillRef idx="3">
            <a:schemeClr val="accent1"/>
          </a:fillRef>
          <a:effectRef idx="3">
            <a:schemeClr val="accent1"/>
          </a:effectRef>
          <a:fontRef idx="minor">
            <a:schemeClr val="lt1"/>
          </a:fontRef>
        </p:style>
        <p:txBody>
          <a:bodyPr wrap="square" rtlCol="0">
            <a:spAutoFit/>
          </a:bodyPr>
          <a:lstStyle/>
          <a:p>
            <a:pPr marL="3175" lvl="1"/>
            <a:r>
              <a:rPr lang="en-US" sz="1450" dirty="0" smtClean="0">
                <a:latin typeface="Trebuchet MS" pitchFamily="34" charset="0"/>
              </a:rPr>
              <a:t>The way that salinity data is collected results in numbers with no units, so scientists use PSU. PSU is equivalent to parts per thousand (</a:t>
            </a:r>
            <a:r>
              <a:rPr lang="en-US" sz="1450" dirty="0" err="1" smtClean="0">
                <a:latin typeface="Trebuchet MS" pitchFamily="34" charset="0"/>
              </a:rPr>
              <a:t>ppt</a:t>
            </a:r>
            <a:r>
              <a:rPr lang="en-US" sz="1450" dirty="0" smtClean="0">
                <a:latin typeface="Trebuchet MS" pitchFamily="34" charset="0"/>
              </a:rPr>
              <a:t>), another unit of measure for salinity.</a:t>
            </a:r>
          </a:p>
        </p:txBody>
      </p:sp>
      <p:pic>
        <p:nvPicPr>
          <p:cNvPr id="2" name="Picture 2"/>
          <p:cNvPicPr>
            <a:picLocks noChangeAspect="1" noChangeArrowheads="1"/>
          </p:cNvPicPr>
          <p:nvPr/>
        </p:nvPicPr>
        <p:blipFill>
          <a:blip r:embed="rId9" cstate="print"/>
          <a:srcRect/>
          <a:stretch>
            <a:fillRect/>
          </a:stretch>
        </p:blipFill>
        <p:spPr bwMode="auto">
          <a:xfrm>
            <a:off x="1793544" y="2960996"/>
            <a:ext cx="6134100" cy="3848100"/>
          </a:xfrm>
          <a:prstGeom prst="rect">
            <a:avLst/>
          </a:prstGeom>
          <a:noFill/>
          <a:ln w="9525">
            <a:noFill/>
            <a:miter lim="800000"/>
            <a:headEnd/>
            <a:tailEnd/>
          </a:ln>
          <a:effectLst/>
        </p:spPr>
      </p:pic>
      <p:sp>
        <p:nvSpPr>
          <p:cNvPr id="1017" name="26"/>
          <p:cNvSpPr/>
          <p:nvPr/>
        </p:nvSpPr>
        <p:spPr>
          <a:xfrm>
            <a:off x="2117394" y="5881846"/>
            <a:ext cx="152400" cy="152400"/>
          </a:xfrm>
          <a:prstGeom prst="ellipse">
            <a:avLst/>
          </a:prstGeom>
          <a:solidFill>
            <a:srgbClr val="FF0066"/>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18" name="ball 2"/>
          <p:cNvSpPr/>
          <p:nvPr/>
        </p:nvSpPr>
        <p:spPr>
          <a:xfrm>
            <a:off x="1812594" y="4510246"/>
            <a:ext cx="152400" cy="152400"/>
          </a:xfrm>
          <a:prstGeom prst="ellipse">
            <a:avLst/>
          </a:prstGeom>
          <a:solidFill>
            <a:srgbClr val="FF0066"/>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19" name="27"/>
          <p:cNvSpPr/>
          <p:nvPr/>
        </p:nvSpPr>
        <p:spPr>
          <a:xfrm>
            <a:off x="2422194" y="4967446"/>
            <a:ext cx="152400" cy="152400"/>
          </a:xfrm>
          <a:prstGeom prst="ellipse">
            <a:avLst/>
          </a:prstGeom>
          <a:solidFill>
            <a:srgbClr val="FF0066"/>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70" name="5"/>
          <p:cNvSpPr/>
          <p:nvPr/>
        </p:nvSpPr>
        <p:spPr>
          <a:xfrm>
            <a:off x="3336594" y="5577046"/>
            <a:ext cx="152400" cy="152400"/>
          </a:xfrm>
          <a:prstGeom prst="ellipse">
            <a:avLst/>
          </a:prstGeom>
          <a:solidFill>
            <a:srgbClr val="FF0066"/>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71" name="22"/>
          <p:cNvSpPr/>
          <p:nvPr/>
        </p:nvSpPr>
        <p:spPr>
          <a:xfrm>
            <a:off x="3946194" y="5577046"/>
            <a:ext cx="152400" cy="152400"/>
          </a:xfrm>
          <a:prstGeom prst="ellipse">
            <a:avLst/>
          </a:prstGeom>
          <a:solidFill>
            <a:srgbClr val="FF0066"/>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22" name="29"/>
          <p:cNvSpPr/>
          <p:nvPr/>
        </p:nvSpPr>
        <p:spPr>
          <a:xfrm>
            <a:off x="3793794" y="4662646"/>
            <a:ext cx="152400" cy="152400"/>
          </a:xfrm>
          <a:prstGeom prst="ellipse">
            <a:avLst/>
          </a:prstGeom>
          <a:solidFill>
            <a:srgbClr val="FF0066"/>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73" name="9"/>
          <p:cNvSpPr/>
          <p:nvPr/>
        </p:nvSpPr>
        <p:spPr>
          <a:xfrm>
            <a:off x="4708194" y="5119846"/>
            <a:ext cx="152400" cy="152400"/>
          </a:xfrm>
          <a:prstGeom prst="ellipse">
            <a:avLst/>
          </a:prstGeom>
          <a:solidFill>
            <a:srgbClr val="FF0066"/>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24" name="28"/>
          <p:cNvSpPr/>
          <p:nvPr/>
        </p:nvSpPr>
        <p:spPr>
          <a:xfrm>
            <a:off x="3184194" y="3900646"/>
            <a:ext cx="152400" cy="152400"/>
          </a:xfrm>
          <a:prstGeom prst="ellipse">
            <a:avLst/>
          </a:prstGeom>
          <a:solidFill>
            <a:srgbClr val="FF0066"/>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25" name="4"/>
          <p:cNvSpPr/>
          <p:nvPr/>
        </p:nvSpPr>
        <p:spPr>
          <a:xfrm>
            <a:off x="2879394" y="4053046"/>
            <a:ext cx="152400" cy="152400"/>
          </a:xfrm>
          <a:prstGeom prst="ellipse">
            <a:avLst/>
          </a:prstGeom>
          <a:solidFill>
            <a:srgbClr val="FF0066"/>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26" name="ball 1"/>
          <p:cNvSpPr/>
          <p:nvPr/>
        </p:nvSpPr>
        <p:spPr>
          <a:xfrm>
            <a:off x="1964994" y="3291046"/>
            <a:ext cx="152400" cy="152400"/>
          </a:xfrm>
          <a:prstGeom prst="ellipse">
            <a:avLst/>
          </a:prstGeom>
          <a:solidFill>
            <a:srgbClr val="FF0066"/>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27" name="ball 3"/>
          <p:cNvSpPr/>
          <p:nvPr/>
        </p:nvSpPr>
        <p:spPr>
          <a:xfrm>
            <a:off x="2574594" y="3595846"/>
            <a:ext cx="152400" cy="152400"/>
          </a:xfrm>
          <a:prstGeom prst="ellipse">
            <a:avLst/>
          </a:prstGeom>
          <a:solidFill>
            <a:srgbClr val="FF0066"/>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28" name="7"/>
          <p:cNvSpPr/>
          <p:nvPr/>
        </p:nvSpPr>
        <p:spPr>
          <a:xfrm>
            <a:off x="3946194" y="3748246"/>
            <a:ext cx="152400" cy="152400"/>
          </a:xfrm>
          <a:prstGeom prst="ellipse">
            <a:avLst/>
          </a:prstGeom>
          <a:solidFill>
            <a:srgbClr val="FF0066"/>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29" name="10"/>
          <p:cNvSpPr/>
          <p:nvPr/>
        </p:nvSpPr>
        <p:spPr>
          <a:xfrm>
            <a:off x="4708194" y="4357846"/>
            <a:ext cx="152400" cy="152400"/>
          </a:xfrm>
          <a:prstGeom prst="ellipse">
            <a:avLst/>
          </a:prstGeom>
          <a:solidFill>
            <a:srgbClr val="FF0066"/>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30" name="6"/>
          <p:cNvSpPr/>
          <p:nvPr/>
        </p:nvSpPr>
        <p:spPr>
          <a:xfrm>
            <a:off x="3336594" y="2986246"/>
            <a:ext cx="152400" cy="152400"/>
          </a:xfrm>
          <a:prstGeom prst="ellipse">
            <a:avLst/>
          </a:prstGeom>
          <a:solidFill>
            <a:srgbClr val="FF0066"/>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31" name="30"/>
          <p:cNvSpPr/>
          <p:nvPr/>
        </p:nvSpPr>
        <p:spPr>
          <a:xfrm>
            <a:off x="4403394" y="3138646"/>
            <a:ext cx="152400" cy="152400"/>
          </a:xfrm>
          <a:prstGeom prst="ellipse">
            <a:avLst/>
          </a:prstGeom>
          <a:solidFill>
            <a:srgbClr val="FF0066"/>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32" name="23"/>
          <p:cNvSpPr/>
          <p:nvPr/>
        </p:nvSpPr>
        <p:spPr>
          <a:xfrm>
            <a:off x="5012994" y="3748246"/>
            <a:ext cx="152400" cy="152400"/>
          </a:xfrm>
          <a:prstGeom prst="ellipse">
            <a:avLst/>
          </a:prstGeom>
          <a:solidFill>
            <a:srgbClr val="FF0066"/>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33" name="14"/>
          <p:cNvSpPr/>
          <p:nvPr/>
        </p:nvSpPr>
        <p:spPr>
          <a:xfrm>
            <a:off x="5774994" y="4357846"/>
            <a:ext cx="152400" cy="152400"/>
          </a:xfrm>
          <a:prstGeom prst="ellipse">
            <a:avLst/>
          </a:prstGeom>
          <a:solidFill>
            <a:srgbClr val="FF0066"/>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34" name="11"/>
          <p:cNvSpPr/>
          <p:nvPr/>
        </p:nvSpPr>
        <p:spPr>
          <a:xfrm>
            <a:off x="4860594" y="3291046"/>
            <a:ext cx="152400" cy="152400"/>
          </a:xfrm>
          <a:prstGeom prst="ellipse">
            <a:avLst/>
          </a:prstGeom>
          <a:solidFill>
            <a:srgbClr val="FF0066"/>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35" name="18"/>
          <p:cNvSpPr/>
          <p:nvPr/>
        </p:nvSpPr>
        <p:spPr>
          <a:xfrm>
            <a:off x="6841794" y="3900646"/>
            <a:ext cx="152400" cy="152400"/>
          </a:xfrm>
          <a:prstGeom prst="ellipse">
            <a:avLst/>
          </a:prstGeom>
          <a:solidFill>
            <a:srgbClr val="FF0066"/>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36" name="25"/>
          <p:cNvSpPr/>
          <p:nvPr/>
        </p:nvSpPr>
        <p:spPr>
          <a:xfrm>
            <a:off x="7451394" y="4357846"/>
            <a:ext cx="152400" cy="152400"/>
          </a:xfrm>
          <a:prstGeom prst="ellipse">
            <a:avLst/>
          </a:prstGeom>
          <a:solidFill>
            <a:srgbClr val="FF0066"/>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37" name="33"/>
          <p:cNvSpPr/>
          <p:nvPr/>
        </p:nvSpPr>
        <p:spPr>
          <a:xfrm>
            <a:off x="6841794" y="3443446"/>
            <a:ext cx="152400" cy="152400"/>
          </a:xfrm>
          <a:prstGeom prst="ellipse">
            <a:avLst/>
          </a:prstGeom>
          <a:solidFill>
            <a:srgbClr val="FF0066"/>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38" name="19"/>
          <p:cNvSpPr/>
          <p:nvPr/>
        </p:nvSpPr>
        <p:spPr>
          <a:xfrm>
            <a:off x="7603794" y="3443446"/>
            <a:ext cx="152400" cy="152400"/>
          </a:xfrm>
          <a:prstGeom prst="ellipse">
            <a:avLst/>
          </a:prstGeom>
          <a:solidFill>
            <a:srgbClr val="FF0066"/>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39" name="31"/>
          <p:cNvSpPr/>
          <p:nvPr/>
        </p:nvSpPr>
        <p:spPr>
          <a:xfrm>
            <a:off x="5470194" y="5424646"/>
            <a:ext cx="152400" cy="152400"/>
          </a:xfrm>
          <a:prstGeom prst="ellipse">
            <a:avLst/>
          </a:prstGeom>
          <a:solidFill>
            <a:srgbClr val="FF0066"/>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40" name="12"/>
          <p:cNvSpPr/>
          <p:nvPr/>
        </p:nvSpPr>
        <p:spPr>
          <a:xfrm>
            <a:off x="5012994" y="5881846"/>
            <a:ext cx="152400" cy="152400"/>
          </a:xfrm>
          <a:prstGeom prst="ellipse">
            <a:avLst/>
          </a:prstGeom>
          <a:solidFill>
            <a:srgbClr val="FF0066"/>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41" name="24"/>
          <p:cNvSpPr/>
          <p:nvPr/>
        </p:nvSpPr>
        <p:spPr>
          <a:xfrm>
            <a:off x="6232194" y="5272246"/>
            <a:ext cx="152400" cy="152400"/>
          </a:xfrm>
          <a:prstGeom prst="ellipse">
            <a:avLst/>
          </a:prstGeom>
          <a:solidFill>
            <a:srgbClr val="FF0066"/>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42" name="35"/>
          <p:cNvSpPr/>
          <p:nvPr/>
        </p:nvSpPr>
        <p:spPr>
          <a:xfrm>
            <a:off x="5012994" y="4967446"/>
            <a:ext cx="152400" cy="152400"/>
          </a:xfrm>
          <a:prstGeom prst="ellipse">
            <a:avLst/>
          </a:prstGeom>
          <a:solidFill>
            <a:srgbClr val="FF0066"/>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43" name="13"/>
          <p:cNvSpPr/>
          <p:nvPr/>
        </p:nvSpPr>
        <p:spPr>
          <a:xfrm>
            <a:off x="5622594" y="4510246"/>
            <a:ext cx="152400" cy="152400"/>
          </a:xfrm>
          <a:prstGeom prst="ellipse">
            <a:avLst/>
          </a:prstGeom>
          <a:solidFill>
            <a:srgbClr val="FF0066"/>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44" name="20"/>
          <p:cNvSpPr/>
          <p:nvPr/>
        </p:nvSpPr>
        <p:spPr>
          <a:xfrm>
            <a:off x="7603794" y="5577046"/>
            <a:ext cx="152400" cy="152400"/>
          </a:xfrm>
          <a:prstGeom prst="ellipse">
            <a:avLst/>
          </a:prstGeom>
          <a:solidFill>
            <a:srgbClr val="FF0066"/>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45" name="15"/>
          <p:cNvSpPr/>
          <p:nvPr/>
        </p:nvSpPr>
        <p:spPr>
          <a:xfrm>
            <a:off x="6536994" y="4662646"/>
            <a:ext cx="152400" cy="152400"/>
          </a:xfrm>
          <a:prstGeom prst="ellipse">
            <a:avLst/>
          </a:prstGeom>
          <a:solidFill>
            <a:srgbClr val="FF0066"/>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46" name="34"/>
          <p:cNvSpPr/>
          <p:nvPr/>
        </p:nvSpPr>
        <p:spPr>
          <a:xfrm>
            <a:off x="6994194" y="5119846"/>
            <a:ext cx="152400" cy="152400"/>
          </a:xfrm>
          <a:prstGeom prst="ellipse">
            <a:avLst/>
          </a:prstGeom>
          <a:solidFill>
            <a:srgbClr val="FF0066"/>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47" name="21"/>
          <p:cNvSpPr/>
          <p:nvPr/>
        </p:nvSpPr>
        <p:spPr>
          <a:xfrm>
            <a:off x="2879394" y="6339046"/>
            <a:ext cx="152400" cy="152400"/>
          </a:xfrm>
          <a:prstGeom prst="ellipse">
            <a:avLst/>
          </a:prstGeom>
          <a:solidFill>
            <a:srgbClr val="FF0066"/>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48" name="8"/>
          <p:cNvSpPr/>
          <p:nvPr/>
        </p:nvSpPr>
        <p:spPr>
          <a:xfrm>
            <a:off x="3946194" y="6491446"/>
            <a:ext cx="152400" cy="152400"/>
          </a:xfrm>
          <a:prstGeom prst="ellipse">
            <a:avLst/>
          </a:prstGeom>
          <a:solidFill>
            <a:srgbClr val="FF0066"/>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49" name="32"/>
          <p:cNvSpPr/>
          <p:nvPr/>
        </p:nvSpPr>
        <p:spPr>
          <a:xfrm>
            <a:off x="5774994" y="6643846"/>
            <a:ext cx="152400" cy="152400"/>
          </a:xfrm>
          <a:prstGeom prst="ellipse">
            <a:avLst/>
          </a:prstGeom>
          <a:solidFill>
            <a:srgbClr val="FF0066"/>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50" name="17"/>
          <p:cNvSpPr/>
          <p:nvPr/>
        </p:nvSpPr>
        <p:spPr>
          <a:xfrm>
            <a:off x="6841794" y="6034246"/>
            <a:ext cx="152400" cy="152400"/>
          </a:xfrm>
          <a:prstGeom prst="ellipse">
            <a:avLst/>
          </a:prstGeom>
          <a:solidFill>
            <a:srgbClr val="FF0066"/>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51" name="16"/>
          <p:cNvSpPr/>
          <p:nvPr/>
        </p:nvSpPr>
        <p:spPr>
          <a:xfrm>
            <a:off x="6536994" y="6339046"/>
            <a:ext cx="152400" cy="152400"/>
          </a:xfrm>
          <a:prstGeom prst="ellipse">
            <a:avLst/>
          </a:prstGeom>
          <a:solidFill>
            <a:srgbClr val="FF0066"/>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52" name="Rectangle 1251"/>
          <p:cNvSpPr/>
          <p:nvPr/>
        </p:nvSpPr>
        <p:spPr>
          <a:xfrm>
            <a:off x="1752600" y="2895600"/>
            <a:ext cx="6248400" cy="3962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53" name="TextBox 1252"/>
          <p:cNvSpPr txBox="1"/>
          <p:nvPr/>
        </p:nvSpPr>
        <p:spPr>
          <a:xfrm>
            <a:off x="1766248" y="2196152"/>
            <a:ext cx="7239000" cy="564654"/>
          </a:xfrm>
          <a:prstGeom prst="roundRect">
            <a:avLst>
              <a:gd name="adj" fmla="val 8189"/>
            </a:avLst>
          </a:prstGeom>
        </p:spPr>
        <p:style>
          <a:lnRef idx="0">
            <a:schemeClr val="accent1"/>
          </a:lnRef>
          <a:fillRef idx="3">
            <a:schemeClr val="accent1"/>
          </a:fillRef>
          <a:effectRef idx="3">
            <a:schemeClr val="accent1"/>
          </a:effectRef>
          <a:fontRef idx="minor">
            <a:schemeClr val="lt1"/>
          </a:fontRef>
        </p:style>
        <p:txBody>
          <a:bodyPr wrap="square" rtlCol="0">
            <a:spAutoFit/>
          </a:bodyPr>
          <a:lstStyle/>
          <a:p>
            <a:pPr marL="3175" lvl="1"/>
            <a:r>
              <a:rPr lang="en-US" sz="1450" dirty="0" smtClean="0">
                <a:latin typeface="Trebuchet MS" pitchFamily="34" charset="0"/>
              </a:rPr>
              <a:t>To put salinity measurements into perspective, here are 1,000 units, and the </a:t>
            </a:r>
            <a:r>
              <a:rPr lang="en-US" sz="1450" dirty="0" err="1" smtClean="0">
                <a:latin typeface="Trebuchet MS" pitchFamily="34" charset="0"/>
              </a:rPr>
              <a:t>psu</a:t>
            </a:r>
            <a:r>
              <a:rPr lang="en-US" sz="1450" dirty="0" smtClean="0">
                <a:latin typeface="Trebuchet MS" pitchFamily="34" charset="0"/>
              </a:rPr>
              <a:t> number is how many units out of 1,000 are salt.</a:t>
            </a:r>
          </a:p>
        </p:txBody>
      </p:sp>
      <p:sp>
        <p:nvSpPr>
          <p:cNvPr id="53" name="5 psu"/>
          <p:cNvSpPr/>
          <p:nvPr/>
        </p:nvSpPr>
        <p:spPr>
          <a:xfrm>
            <a:off x="8001000" y="2971800"/>
            <a:ext cx="1143000" cy="1077218"/>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r>
              <a:rPr lang="en-US" sz="16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rebuchet MS" pitchFamily="34" charset="0"/>
              </a:rPr>
              <a:t>This is what 5 </a:t>
            </a:r>
            <a:r>
              <a:rPr lang="en-US" sz="1600" b="1" dirty="0" err="1"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rebuchet MS" pitchFamily="34" charset="0"/>
              </a:rPr>
              <a:t>psu</a:t>
            </a:r>
            <a:r>
              <a:rPr lang="en-US" sz="16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rebuchet MS" pitchFamily="34" charset="0"/>
              </a:rPr>
              <a:t> looks like…</a:t>
            </a:r>
            <a:endParaRPr lang="en-US" sz="16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rebuchet MS" pitchFamily="34" charset="0"/>
            </a:endParaRPr>
          </a:p>
        </p:txBody>
      </p:sp>
      <p:sp>
        <p:nvSpPr>
          <p:cNvPr id="54" name="15 psu"/>
          <p:cNvSpPr/>
          <p:nvPr/>
        </p:nvSpPr>
        <p:spPr>
          <a:xfrm>
            <a:off x="8001000" y="4038600"/>
            <a:ext cx="1143000" cy="338554"/>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r>
              <a:rPr lang="en-US" sz="16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rebuchet MS" pitchFamily="34" charset="0"/>
              </a:rPr>
              <a:t>15 </a:t>
            </a:r>
            <a:r>
              <a:rPr lang="en-US" sz="1600" b="1" dirty="0" err="1"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rebuchet MS" pitchFamily="34" charset="0"/>
              </a:rPr>
              <a:t>psu</a:t>
            </a:r>
            <a:r>
              <a:rPr lang="en-US" sz="16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rebuchet MS" pitchFamily="34" charset="0"/>
              </a:rPr>
              <a:t>…</a:t>
            </a:r>
            <a:endParaRPr lang="en-US" sz="16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rebuchet MS" pitchFamily="34" charset="0"/>
            </a:endParaRPr>
          </a:p>
        </p:txBody>
      </p:sp>
      <p:sp>
        <p:nvSpPr>
          <p:cNvPr id="55" name="25 psu"/>
          <p:cNvSpPr/>
          <p:nvPr/>
        </p:nvSpPr>
        <p:spPr>
          <a:xfrm>
            <a:off x="8001000" y="4336942"/>
            <a:ext cx="1143000" cy="338554"/>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r>
              <a:rPr lang="en-US" sz="16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rebuchet MS" pitchFamily="34" charset="0"/>
              </a:rPr>
              <a:t>25 </a:t>
            </a:r>
            <a:r>
              <a:rPr lang="en-US" sz="1600" b="1" dirty="0" err="1"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rebuchet MS" pitchFamily="34" charset="0"/>
              </a:rPr>
              <a:t>psu</a:t>
            </a:r>
            <a:r>
              <a:rPr lang="en-US" sz="16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rebuchet MS" pitchFamily="34" charset="0"/>
              </a:rPr>
              <a:t>…</a:t>
            </a:r>
            <a:endParaRPr lang="en-US" sz="16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rebuchet MS" pitchFamily="34" charset="0"/>
            </a:endParaRPr>
          </a:p>
        </p:txBody>
      </p:sp>
      <p:sp>
        <p:nvSpPr>
          <p:cNvPr id="56" name="35 psu"/>
          <p:cNvSpPr/>
          <p:nvPr/>
        </p:nvSpPr>
        <p:spPr>
          <a:xfrm>
            <a:off x="8014648" y="4606486"/>
            <a:ext cx="1295400" cy="338554"/>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r>
              <a:rPr lang="en-US" sz="16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rebuchet MS" pitchFamily="34" charset="0"/>
              </a:rPr>
              <a:t>&amp; 35 </a:t>
            </a:r>
            <a:r>
              <a:rPr lang="en-US" sz="1600" b="1" dirty="0" err="1"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rebuchet MS" pitchFamily="34" charset="0"/>
              </a:rPr>
              <a:t>psu</a:t>
            </a:r>
            <a:r>
              <a:rPr lang="en-US" sz="16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rebuchet MS" pitchFamily="34" charset="0"/>
              </a:rPr>
              <a:t>.</a:t>
            </a:r>
            <a:endParaRPr lang="en-US" sz="16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rebuchet MS" pitchFamily="34" charset="0"/>
            </a:endParaRPr>
          </a:p>
        </p:txBody>
      </p:sp>
      <p:sp>
        <p:nvSpPr>
          <p:cNvPr id="57" name="Action Button: Custom 56">
            <a:hlinkClick r:id="rId10" action="ppaction://hlinksldjump" highlightClick="1"/>
          </p:cNvPr>
          <p:cNvSpPr/>
          <p:nvPr/>
        </p:nvSpPr>
        <p:spPr>
          <a:xfrm>
            <a:off x="8001000" y="6019800"/>
            <a:ext cx="1143000" cy="838200"/>
          </a:xfrm>
          <a:prstGeom prst="actionButtonBlank">
            <a:avLst/>
          </a:prstGeom>
          <a:solidFill>
            <a:srgbClr val="C00000"/>
          </a:solidFill>
          <a:ln>
            <a:no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latin typeface="Trebuchet MS" pitchFamily="34" charset="0"/>
              </a:rPr>
              <a:t>Go back to Level 2</a:t>
            </a:r>
            <a:endParaRPr lang="en-US" sz="1600" dirty="0">
              <a:latin typeface="Trebuchet MS" pitchFamily="34" charset="0"/>
            </a:endParaRPr>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0"/>
                                  </p:stCondLst>
                                  <p:childTnLst>
                                    <p:set>
                                      <p:cBhvr>
                                        <p:cTn id="6" dur="1" fill="hold">
                                          <p:stCondLst>
                                            <p:cond delay="0"/>
                                          </p:stCondLst>
                                        </p:cTn>
                                        <p:tgtEl>
                                          <p:spTgt spid="1253"/>
                                        </p:tgtEl>
                                        <p:attrNameLst>
                                          <p:attrName>style.visibility</p:attrName>
                                        </p:attrNameLst>
                                      </p:cBhvr>
                                      <p:to>
                                        <p:strVal val="visible"/>
                                      </p:to>
                                    </p:set>
                                    <p:animEffect transition="in" filter="fade">
                                      <p:cBhvr>
                                        <p:cTn id="7" dur="2000"/>
                                        <p:tgtEl>
                                          <p:spTgt spid="1253"/>
                                        </p:tgtEl>
                                      </p:cBhvr>
                                    </p:animEffect>
                                  </p:childTnLst>
                                </p:cTn>
                              </p:par>
                              <p:par>
                                <p:cTn id="8" presetID="10" presetClass="exit" presetSubtype="0" fill="hold" grpId="0" nodeType="withEffect">
                                  <p:stCondLst>
                                    <p:cond delay="5000"/>
                                  </p:stCondLst>
                                  <p:childTnLst>
                                    <p:animEffect transition="out" filter="fade">
                                      <p:cBhvr>
                                        <p:cTn id="9" dur="2000"/>
                                        <p:tgtEl>
                                          <p:spTgt spid="1252"/>
                                        </p:tgtEl>
                                      </p:cBhvr>
                                    </p:animEffect>
                                    <p:set>
                                      <p:cBhvr>
                                        <p:cTn id="10" dur="1" fill="hold">
                                          <p:stCondLst>
                                            <p:cond delay="1999"/>
                                          </p:stCondLst>
                                        </p:cTn>
                                        <p:tgtEl>
                                          <p:spTgt spid="1252"/>
                                        </p:tgtEl>
                                        <p:attrNameLst>
                                          <p:attrName>style.visibility</p:attrName>
                                        </p:attrNameLst>
                                      </p:cBhvr>
                                      <p:to>
                                        <p:strVal val="hidden"/>
                                      </p:to>
                                    </p:set>
                                  </p:childTnLst>
                                </p:cTn>
                              </p:par>
                              <p:par>
                                <p:cTn id="11" presetID="53" presetClass="entr" presetSubtype="0" fill="hold" grpId="0" nodeType="withEffect">
                                  <p:stCondLst>
                                    <p:cond delay="10000"/>
                                  </p:stCondLst>
                                  <p:childTnLst>
                                    <p:set>
                                      <p:cBhvr>
                                        <p:cTn id="12" dur="1" fill="hold">
                                          <p:stCondLst>
                                            <p:cond delay="0"/>
                                          </p:stCondLst>
                                        </p:cTn>
                                        <p:tgtEl>
                                          <p:spTgt spid="53"/>
                                        </p:tgtEl>
                                        <p:attrNameLst>
                                          <p:attrName>style.visibility</p:attrName>
                                        </p:attrNameLst>
                                      </p:cBhvr>
                                      <p:to>
                                        <p:strVal val="visible"/>
                                      </p:to>
                                    </p:set>
                                    <p:anim calcmode="lin" valueType="num">
                                      <p:cBhvr>
                                        <p:cTn id="13" dur="500" fill="hold"/>
                                        <p:tgtEl>
                                          <p:spTgt spid="53"/>
                                        </p:tgtEl>
                                        <p:attrNameLst>
                                          <p:attrName>ppt_w</p:attrName>
                                        </p:attrNameLst>
                                      </p:cBhvr>
                                      <p:tavLst>
                                        <p:tav tm="0">
                                          <p:val>
                                            <p:fltVal val="0"/>
                                          </p:val>
                                        </p:tav>
                                        <p:tav tm="100000">
                                          <p:val>
                                            <p:strVal val="#ppt_w"/>
                                          </p:val>
                                        </p:tav>
                                      </p:tavLst>
                                    </p:anim>
                                    <p:anim calcmode="lin" valueType="num">
                                      <p:cBhvr>
                                        <p:cTn id="14" dur="500" fill="hold"/>
                                        <p:tgtEl>
                                          <p:spTgt spid="53"/>
                                        </p:tgtEl>
                                        <p:attrNameLst>
                                          <p:attrName>ppt_h</p:attrName>
                                        </p:attrNameLst>
                                      </p:cBhvr>
                                      <p:tavLst>
                                        <p:tav tm="0">
                                          <p:val>
                                            <p:fltVal val="0"/>
                                          </p:val>
                                        </p:tav>
                                        <p:tav tm="100000">
                                          <p:val>
                                            <p:strVal val="#ppt_h"/>
                                          </p:val>
                                        </p:tav>
                                      </p:tavLst>
                                    </p:anim>
                                    <p:animEffect transition="in" filter="fade">
                                      <p:cBhvr>
                                        <p:cTn id="15" dur="500"/>
                                        <p:tgtEl>
                                          <p:spTgt spid="53"/>
                                        </p:tgtEl>
                                      </p:cBhvr>
                                    </p:animEffect>
                                  </p:childTnLst>
                                </p:cTn>
                              </p:par>
                              <p:par>
                                <p:cTn id="16" presetID="10" presetClass="entr" presetSubtype="0" fill="hold" nodeType="withEffect">
                                  <p:stCondLst>
                                    <p:cond delay="10000"/>
                                  </p:stCondLst>
                                  <p:childTnLst>
                                    <p:set>
                                      <p:cBhvr>
                                        <p:cTn id="17" dur="1" fill="hold">
                                          <p:stCondLst>
                                            <p:cond delay="0"/>
                                          </p:stCondLst>
                                        </p:cTn>
                                        <p:tgtEl>
                                          <p:spTgt spid="1226"/>
                                        </p:tgtEl>
                                        <p:attrNameLst>
                                          <p:attrName>style.visibility</p:attrName>
                                        </p:attrNameLst>
                                      </p:cBhvr>
                                      <p:to>
                                        <p:strVal val="visible"/>
                                      </p:to>
                                    </p:set>
                                    <p:animEffect transition="in" filter="fade">
                                      <p:cBhvr>
                                        <p:cTn id="18" dur="2000"/>
                                        <p:tgtEl>
                                          <p:spTgt spid="1226"/>
                                        </p:tgtEl>
                                      </p:cBhvr>
                                    </p:animEffect>
                                  </p:childTnLst>
                                </p:cTn>
                              </p:par>
                              <p:par>
                                <p:cTn id="19" presetID="10" presetClass="entr" presetSubtype="0" fill="hold" nodeType="withEffect">
                                  <p:stCondLst>
                                    <p:cond delay="10000"/>
                                  </p:stCondLst>
                                  <p:childTnLst>
                                    <p:set>
                                      <p:cBhvr>
                                        <p:cTn id="20" dur="1" fill="hold">
                                          <p:stCondLst>
                                            <p:cond delay="0"/>
                                          </p:stCondLst>
                                        </p:cTn>
                                        <p:tgtEl>
                                          <p:spTgt spid="1018"/>
                                        </p:tgtEl>
                                        <p:attrNameLst>
                                          <p:attrName>style.visibility</p:attrName>
                                        </p:attrNameLst>
                                      </p:cBhvr>
                                      <p:to>
                                        <p:strVal val="visible"/>
                                      </p:to>
                                    </p:set>
                                    <p:animEffect transition="in" filter="fade">
                                      <p:cBhvr>
                                        <p:cTn id="21" dur="2000"/>
                                        <p:tgtEl>
                                          <p:spTgt spid="1018"/>
                                        </p:tgtEl>
                                      </p:cBhvr>
                                    </p:animEffect>
                                  </p:childTnLst>
                                </p:cTn>
                              </p:par>
                              <p:par>
                                <p:cTn id="22" presetID="10" presetClass="entr" presetSubtype="0" fill="hold" nodeType="withEffect">
                                  <p:stCondLst>
                                    <p:cond delay="10000"/>
                                  </p:stCondLst>
                                  <p:childTnLst>
                                    <p:set>
                                      <p:cBhvr>
                                        <p:cTn id="23" dur="1" fill="hold">
                                          <p:stCondLst>
                                            <p:cond delay="0"/>
                                          </p:stCondLst>
                                        </p:cTn>
                                        <p:tgtEl>
                                          <p:spTgt spid="1227"/>
                                        </p:tgtEl>
                                        <p:attrNameLst>
                                          <p:attrName>style.visibility</p:attrName>
                                        </p:attrNameLst>
                                      </p:cBhvr>
                                      <p:to>
                                        <p:strVal val="visible"/>
                                      </p:to>
                                    </p:set>
                                    <p:animEffect transition="in" filter="fade">
                                      <p:cBhvr>
                                        <p:cTn id="24" dur="2000"/>
                                        <p:tgtEl>
                                          <p:spTgt spid="1227"/>
                                        </p:tgtEl>
                                      </p:cBhvr>
                                    </p:animEffect>
                                  </p:childTnLst>
                                </p:cTn>
                              </p:par>
                              <p:par>
                                <p:cTn id="25" presetID="10" presetClass="entr" presetSubtype="0" fill="hold" nodeType="withEffect">
                                  <p:stCondLst>
                                    <p:cond delay="10000"/>
                                  </p:stCondLst>
                                  <p:childTnLst>
                                    <p:set>
                                      <p:cBhvr>
                                        <p:cTn id="26" dur="1" fill="hold">
                                          <p:stCondLst>
                                            <p:cond delay="0"/>
                                          </p:stCondLst>
                                        </p:cTn>
                                        <p:tgtEl>
                                          <p:spTgt spid="1225"/>
                                        </p:tgtEl>
                                        <p:attrNameLst>
                                          <p:attrName>style.visibility</p:attrName>
                                        </p:attrNameLst>
                                      </p:cBhvr>
                                      <p:to>
                                        <p:strVal val="visible"/>
                                      </p:to>
                                    </p:set>
                                    <p:animEffect transition="in" filter="fade">
                                      <p:cBhvr>
                                        <p:cTn id="27" dur="2000"/>
                                        <p:tgtEl>
                                          <p:spTgt spid="1225"/>
                                        </p:tgtEl>
                                      </p:cBhvr>
                                    </p:animEffect>
                                  </p:childTnLst>
                                </p:cTn>
                              </p:par>
                              <p:par>
                                <p:cTn id="28" presetID="10" presetClass="entr" presetSubtype="0" fill="hold" nodeType="withEffect">
                                  <p:stCondLst>
                                    <p:cond delay="10000"/>
                                  </p:stCondLst>
                                  <p:childTnLst>
                                    <p:set>
                                      <p:cBhvr>
                                        <p:cTn id="29" dur="1" fill="hold">
                                          <p:stCondLst>
                                            <p:cond delay="0"/>
                                          </p:stCondLst>
                                        </p:cTn>
                                        <p:tgtEl>
                                          <p:spTgt spid="1070"/>
                                        </p:tgtEl>
                                        <p:attrNameLst>
                                          <p:attrName>style.visibility</p:attrName>
                                        </p:attrNameLst>
                                      </p:cBhvr>
                                      <p:to>
                                        <p:strVal val="visible"/>
                                      </p:to>
                                    </p:set>
                                    <p:animEffect transition="in" filter="fade">
                                      <p:cBhvr>
                                        <p:cTn id="30" dur="2000"/>
                                        <p:tgtEl>
                                          <p:spTgt spid="1070"/>
                                        </p:tgtEl>
                                      </p:cBhvr>
                                    </p:animEffect>
                                  </p:childTnLst>
                                </p:cTn>
                              </p:par>
                              <p:par>
                                <p:cTn id="31" presetID="53" presetClass="entr" presetSubtype="0" fill="hold" grpId="0" nodeType="withEffect">
                                  <p:stCondLst>
                                    <p:cond delay="13000"/>
                                  </p:stCondLst>
                                  <p:childTnLst>
                                    <p:set>
                                      <p:cBhvr>
                                        <p:cTn id="32" dur="1" fill="hold">
                                          <p:stCondLst>
                                            <p:cond delay="0"/>
                                          </p:stCondLst>
                                        </p:cTn>
                                        <p:tgtEl>
                                          <p:spTgt spid="54"/>
                                        </p:tgtEl>
                                        <p:attrNameLst>
                                          <p:attrName>style.visibility</p:attrName>
                                        </p:attrNameLst>
                                      </p:cBhvr>
                                      <p:to>
                                        <p:strVal val="visible"/>
                                      </p:to>
                                    </p:set>
                                    <p:anim calcmode="lin" valueType="num">
                                      <p:cBhvr>
                                        <p:cTn id="33" dur="500" fill="hold"/>
                                        <p:tgtEl>
                                          <p:spTgt spid="54"/>
                                        </p:tgtEl>
                                        <p:attrNameLst>
                                          <p:attrName>ppt_w</p:attrName>
                                        </p:attrNameLst>
                                      </p:cBhvr>
                                      <p:tavLst>
                                        <p:tav tm="0">
                                          <p:val>
                                            <p:fltVal val="0"/>
                                          </p:val>
                                        </p:tav>
                                        <p:tav tm="100000">
                                          <p:val>
                                            <p:strVal val="#ppt_w"/>
                                          </p:val>
                                        </p:tav>
                                      </p:tavLst>
                                    </p:anim>
                                    <p:anim calcmode="lin" valueType="num">
                                      <p:cBhvr>
                                        <p:cTn id="34" dur="500" fill="hold"/>
                                        <p:tgtEl>
                                          <p:spTgt spid="54"/>
                                        </p:tgtEl>
                                        <p:attrNameLst>
                                          <p:attrName>ppt_h</p:attrName>
                                        </p:attrNameLst>
                                      </p:cBhvr>
                                      <p:tavLst>
                                        <p:tav tm="0">
                                          <p:val>
                                            <p:fltVal val="0"/>
                                          </p:val>
                                        </p:tav>
                                        <p:tav tm="100000">
                                          <p:val>
                                            <p:strVal val="#ppt_h"/>
                                          </p:val>
                                        </p:tav>
                                      </p:tavLst>
                                    </p:anim>
                                    <p:animEffect transition="in" filter="fade">
                                      <p:cBhvr>
                                        <p:cTn id="35" dur="500"/>
                                        <p:tgtEl>
                                          <p:spTgt spid="54"/>
                                        </p:tgtEl>
                                      </p:cBhvr>
                                    </p:animEffect>
                                  </p:childTnLst>
                                </p:cTn>
                              </p:par>
                              <p:par>
                                <p:cTn id="36" presetID="10" presetClass="entr" presetSubtype="0" fill="hold" nodeType="withEffect">
                                  <p:stCondLst>
                                    <p:cond delay="13000"/>
                                  </p:stCondLst>
                                  <p:childTnLst>
                                    <p:set>
                                      <p:cBhvr>
                                        <p:cTn id="37" dur="1" fill="hold">
                                          <p:stCondLst>
                                            <p:cond delay="0"/>
                                          </p:stCondLst>
                                        </p:cTn>
                                        <p:tgtEl>
                                          <p:spTgt spid="1230"/>
                                        </p:tgtEl>
                                        <p:attrNameLst>
                                          <p:attrName>style.visibility</p:attrName>
                                        </p:attrNameLst>
                                      </p:cBhvr>
                                      <p:to>
                                        <p:strVal val="visible"/>
                                      </p:to>
                                    </p:set>
                                    <p:animEffect transition="in" filter="fade">
                                      <p:cBhvr>
                                        <p:cTn id="38" dur="2000"/>
                                        <p:tgtEl>
                                          <p:spTgt spid="1230"/>
                                        </p:tgtEl>
                                      </p:cBhvr>
                                    </p:animEffect>
                                  </p:childTnLst>
                                </p:cTn>
                              </p:par>
                              <p:par>
                                <p:cTn id="39" presetID="10" presetClass="entr" presetSubtype="0" fill="hold" nodeType="withEffect">
                                  <p:stCondLst>
                                    <p:cond delay="13000"/>
                                  </p:stCondLst>
                                  <p:childTnLst>
                                    <p:set>
                                      <p:cBhvr>
                                        <p:cTn id="40" dur="1" fill="hold">
                                          <p:stCondLst>
                                            <p:cond delay="0"/>
                                          </p:stCondLst>
                                        </p:cTn>
                                        <p:tgtEl>
                                          <p:spTgt spid="1228"/>
                                        </p:tgtEl>
                                        <p:attrNameLst>
                                          <p:attrName>style.visibility</p:attrName>
                                        </p:attrNameLst>
                                      </p:cBhvr>
                                      <p:to>
                                        <p:strVal val="visible"/>
                                      </p:to>
                                    </p:set>
                                    <p:animEffect transition="in" filter="fade">
                                      <p:cBhvr>
                                        <p:cTn id="41" dur="2000"/>
                                        <p:tgtEl>
                                          <p:spTgt spid="1228"/>
                                        </p:tgtEl>
                                      </p:cBhvr>
                                    </p:animEffect>
                                  </p:childTnLst>
                                </p:cTn>
                              </p:par>
                              <p:par>
                                <p:cTn id="42" presetID="10" presetClass="entr" presetSubtype="0" fill="hold" nodeType="withEffect">
                                  <p:stCondLst>
                                    <p:cond delay="13000"/>
                                  </p:stCondLst>
                                  <p:childTnLst>
                                    <p:set>
                                      <p:cBhvr>
                                        <p:cTn id="43" dur="1" fill="hold">
                                          <p:stCondLst>
                                            <p:cond delay="0"/>
                                          </p:stCondLst>
                                        </p:cTn>
                                        <p:tgtEl>
                                          <p:spTgt spid="1248"/>
                                        </p:tgtEl>
                                        <p:attrNameLst>
                                          <p:attrName>style.visibility</p:attrName>
                                        </p:attrNameLst>
                                      </p:cBhvr>
                                      <p:to>
                                        <p:strVal val="visible"/>
                                      </p:to>
                                    </p:set>
                                    <p:animEffect transition="in" filter="fade">
                                      <p:cBhvr>
                                        <p:cTn id="44" dur="2000"/>
                                        <p:tgtEl>
                                          <p:spTgt spid="1248"/>
                                        </p:tgtEl>
                                      </p:cBhvr>
                                    </p:animEffect>
                                  </p:childTnLst>
                                </p:cTn>
                              </p:par>
                              <p:par>
                                <p:cTn id="45" presetID="10" presetClass="entr" presetSubtype="0" fill="hold" nodeType="withEffect">
                                  <p:stCondLst>
                                    <p:cond delay="13000"/>
                                  </p:stCondLst>
                                  <p:childTnLst>
                                    <p:set>
                                      <p:cBhvr>
                                        <p:cTn id="46" dur="1" fill="hold">
                                          <p:stCondLst>
                                            <p:cond delay="0"/>
                                          </p:stCondLst>
                                        </p:cTn>
                                        <p:tgtEl>
                                          <p:spTgt spid="1173"/>
                                        </p:tgtEl>
                                        <p:attrNameLst>
                                          <p:attrName>style.visibility</p:attrName>
                                        </p:attrNameLst>
                                      </p:cBhvr>
                                      <p:to>
                                        <p:strVal val="visible"/>
                                      </p:to>
                                    </p:set>
                                    <p:animEffect transition="in" filter="fade">
                                      <p:cBhvr>
                                        <p:cTn id="47" dur="2000"/>
                                        <p:tgtEl>
                                          <p:spTgt spid="1173"/>
                                        </p:tgtEl>
                                      </p:cBhvr>
                                    </p:animEffect>
                                  </p:childTnLst>
                                </p:cTn>
                              </p:par>
                              <p:par>
                                <p:cTn id="48" presetID="10" presetClass="entr" presetSubtype="0" fill="hold" nodeType="withEffect">
                                  <p:stCondLst>
                                    <p:cond delay="13000"/>
                                  </p:stCondLst>
                                  <p:childTnLst>
                                    <p:set>
                                      <p:cBhvr>
                                        <p:cTn id="49" dur="1" fill="hold">
                                          <p:stCondLst>
                                            <p:cond delay="0"/>
                                          </p:stCondLst>
                                        </p:cTn>
                                        <p:tgtEl>
                                          <p:spTgt spid="1229"/>
                                        </p:tgtEl>
                                        <p:attrNameLst>
                                          <p:attrName>style.visibility</p:attrName>
                                        </p:attrNameLst>
                                      </p:cBhvr>
                                      <p:to>
                                        <p:strVal val="visible"/>
                                      </p:to>
                                    </p:set>
                                    <p:animEffect transition="in" filter="fade">
                                      <p:cBhvr>
                                        <p:cTn id="50" dur="2000"/>
                                        <p:tgtEl>
                                          <p:spTgt spid="1229"/>
                                        </p:tgtEl>
                                      </p:cBhvr>
                                    </p:animEffect>
                                  </p:childTnLst>
                                </p:cTn>
                              </p:par>
                              <p:par>
                                <p:cTn id="51" presetID="10" presetClass="entr" presetSubtype="0" fill="hold" nodeType="withEffect">
                                  <p:stCondLst>
                                    <p:cond delay="13000"/>
                                  </p:stCondLst>
                                  <p:childTnLst>
                                    <p:set>
                                      <p:cBhvr>
                                        <p:cTn id="52" dur="1" fill="hold">
                                          <p:stCondLst>
                                            <p:cond delay="0"/>
                                          </p:stCondLst>
                                        </p:cTn>
                                        <p:tgtEl>
                                          <p:spTgt spid="1234"/>
                                        </p:tgtEl>
                                        <p:attrNameLst>
                                          <p:attrName>style.visibility</p:attrName>
                                        </p:attrNameLst>
                                      </p:cBhvr>
                                      <p:to>
                                        <p:strVal val="visible"/>
                                      </p:to>
                                    </p:set>
                                    <p:animEffect transition="in" filter="fade">
                                      <p:cBhvr>
                                        <p:cTn id="53" dur="2000"/>
                                        <p:tgtEl>
                                          <p:spTgt spid="1234"/>
                                        </p:tgtEl>
                                      </p:cBhvr>
                                    </p:animEffect>
                                  </p:childTnLst>
                                </p:cTn>
                              </p:par>
                              <p:par>
                                <p:cTn id="54" presetID="10" presetClass="entr" presetSubtype="0" fill="hold" nodeType="withEffect">
                                  <p:stCondLst>
                                    <p:cond delay="13000"/>
                                  </p:stCondLst>
                                  <p:childTnLst>
                                    <p:set>
                                      <p:cBhvr>
                                        <p:cTn id="55" dur="1" fill="hold">
                                          <p:stCondLst>
                                            <p:cond delay="0"/>
                                          </p:stCondLst>
                                        </p:cTn>
                                        <p:tgtEl>
                                          <p:spTgt spid="1240"/>
                                        </p:tgtEl>
                                        <p:attrNameLst>
                                          <p:attrName>style.visibility</p:attrName>
                                        </p:attrNameLst>
                                      </p:cBhvr>
                                      <p:to>
                                        <p:strVal val="visible"/>
                                      </p:to>
                                    </p:set>
                                    <p:animEffect transition="in" filter="fade">
                                      <p:cBhvr>
                                        <p:cTn id="56" dur="2000"/>
                                        <p:tgtEl>
                                          <p:spTgt spid="1240"/>
                                        </p:tgtEl>
                                      </p:cBhvr>
                                    </p:animEffect>
                                  </p:childTnLst>
                                </p:cTn>
                              </p:par>
                              <p:par>
                                <p:cTn id="57" presetID="10" presetClass="entr" presetSubtype="0" fill="hold" nodeType="withEffect">
                                  <p:stCondLst>
                                    <p:cond delay="13000"/>
                                  </p:stCondLst>
                                  <p:childTnLst>
                                    <p:set>
                                      <p:cBhvr>
                                        <p:cTn id="58" dur="1" fill="hold">
                                          <p:stCondLst>
                                            <p:cond delay="0"/>
                                          </p:stCondLst>
                                        </p:cTn>
                                        <p:tgtEl>
                                          <p:spTgt spid="1243"/>
                                        </p:tgtEl>
                                        <p:attrNameLst>
                                          <p:attrName>style.visibility</p:attrName>
                                        </p:attrNameLst>
                                      </p:cBhvr>
                                      <p:to>
                                        <p:strVal val="visible"/>
                                      </p:to>
                                    </p:set>
                                    <p:animEffect transition="in" filter="fade">
                                      <p:cBhvr>
                                        <p:cTn id="59" dur="2000"/>
                                        <p:tgtEl>
                                          <p:spTgt spid="1243"/>
                                        </p:tgtEl>
                                      </p:cBhvr>
                                    </p:animEffect>
                                  </p:childTnLst>
                                </p:cTn>
                              </p:par>
                              <p:par>
                                <p:cTn id="60" presetID="10" presetClass="entr" presetSubtype="0" fill="hold" nodeType="withEffect">
                                  <p:stCondLst>
                                    <p:cond delay="13000"/>
                                  </p:stCondLst>
                                  <p:childTnLst>
                                    <p:set>
                                      <p:cBhvr>
                                        <p:cTn id="61" dur="1" fill="hold">
                                          <p:stCondLst>
                                            <p:cond delay="0"/>
                                          </p:stCondLst>
                                        </p:cTn>
                                        <p:tgtEl>
                                          <p:spTgt spid="1233"/>
                                        </p:tgtEl>
                                        <p:attrNameLst>
                                          <p:attrName>style.visibility</p:attrName>
                                        </p:attrNameLst>
                                      </p:cBhvr>
                                      <p:to>
                                        <p:strVal val="visible"/>
                                      </p:to>
                                    </p:set>
                                    <p:animEffect transition="in" filter="fade">
                                      <p:cBhvr>
                                        <p:cTn id="62" dur="2000"/>
                                        <p:tgtEl>
                                          <p:spTgt spid="1233"/>
                                        </p:tgtEl>
                                      </p:cBhvr>
                                    </p:animEffect>
                                  </p:childTnLst>
                                </p:cTn>
                              </p:par>
                              <p:par>
                                <p:cTn id="63" presetID="10" presetClass="entr" presetSubtype="0" fill="hold" nodeType="withEffect">
                                  <p:stCondLst>
                                    <p:cond delay="13000"/>
                                  </p:stCondLst>
                                  <p:childTnLst>
                                    <p:set>
                                      <p:cBhvr>
                                        <p:cTn id="64" dur="1" fill="hold">
                                          <p:stCondLst>
                                            <p:cond delay="0"/>
                                          </p:stCondLst>
                                        </p:cTn>
                                        <p:tgtEl>
                                          <p:spTgt spid="1245"/>
                                        </p:tgtEl>
                                        <p:attrNameLst>
                                          <p:attrName>style.visibility</p:attrName>
                                        </p:attrNameLst>
                                      </p:cBhvr>
                                      <p:to>
                                        <p:strVal val="visible"/>
                                      </p:to>
                                    </p:set>
                                    <p:animEffect transition="in" filter="fade">
                                      <p:cBhvr>
                                        <p:cTn id="65" dur="2000"/>
                                        <p:tgtEl>
                                          <p:spTgt spid="1245"/>
                                        </p:tgtEl>
                                      </p:cBhvr>
                                    </p:animEffect>
                                  </p:childTnLst>
                                </p:cTn>
                              </p:par>
                              <p:par>
                                <p:cTn id="66" presetID="53" presetClass="entr" presetSubtype="0" fill="hold" grpId="0" nodeType="withEffect">
                                  <p:stCondLst>
                                    <p:cond delay="17000"/>
                                  </p:stCondLst>
                                  <p:childTnLst>
                                    <p:set>
                                      <p:cBhvr>
                                        <p:cTn id="67" dur="1" fill="hold">
                                          <p:stCondLst>
                                            <p:cond delay="0"/>
                                          </p:stCondLst>
                                        </p:cTn>
                                        <p:tgtEl>
                                          <p:spTgt spid="55"/>
                                        </p:tgtEl>
                                        <p:attrNameLst>
                                          <p:attrName>style.visibility</p:attrName>
                                        </p:attrNameLst>
                                      </p:cBhvr>
                                      <p:to>
                                        <p:strVal val="visible"/>
                                      </p:to>
                                    </p:set>
                                    <p:anim calcmode="lin" valueType="num">
                                      <p:cBhvr>
                                        <p:cTn id="68" dur="500" fill="hold"/>
                                        <p:tgtEl>
                                          <p:spTgt spid="55"/>
                                        </p:tgtEl>
                                        <p:attrNameLst>
                                          <p:attrName>ppt_w</p:attrName>
                                        </p:attrNameLst>
                                      </p:cBhvr>
                                      <p:tavLst>
                                        <p:tav tm="0">
                                          <p:val>
                                            <p:fltVal val="0"/>
                                          </p:val>
                                        </p:tav>
                                        <p:tav tm="100000">
                                          <p:val>
                                            <p:strVal val="#ppt_w"/>
                                          </p:val>
                                        </p:tav>
                                      </p:tavLst>
                                    </p:anim>
                                    <p:anim calcmode="lin" valueType="num">
                                      <p:cBhvr>
                                        <p:cTn id="69" dur="500" fill="hold"/>
                                        <p:tgtEl>
                                          <p:spTgt spid="55"/>
                                        </p:tgtEl>
                                        <p:attrNameLst>
                                          <p:attrName>ppt_h</p:attrName>
                                        </p:attrNameLst>
                                      </p:cBhvr>
                                      <p:tavLst>
                                        <p:tav tm="0">
                                          <p:val>
                                            <p:fltVal val="0"/>
                                          </p:val>
                                        </p:tav>
                                        <p:tav tm="100000">
                                          <p:val>
                                            <p:strVal val="#ppt_h"/>
                                          </p:val>
                                        </p:tav>
                                      </p:tavLst>
                                    </p:anim>
                                    <p:animEffect transition="in" filter="fade">
                                      <p:cBhvr>
                                        <p:cTn id="70" dur="500"/>
                                        <p:tgtEl>
                                          <p:spTgt spid="55"/>
                                        </p:tgtEl>
                                      </p:cBhvr>
                                    </p:animEffect>
                                  </p:childTnLst>
                                </p:cTn>
                              </p:par>
                              <p:par>
                                <p:cTn id="71" presetID="10" presetClass="entr" presetSubtype="0" fill="hold" nodeType="withEffect">
                                  <p:stCondLst>
                                    <p:cond delay="17000"/>
                                  </p:stCondLst>
                                  <p:childTnLst>
                                    <p:set>
                                      <p:cBhvr>
                                        <p:cTn id="72" dur="1" fill="hold">
                                          <p:stCondLst>
                                            <p:cond delay="0"/>
                                          </p:stCondLst>
                                        </p:cTn>
                                        <p:tgtEl>
                                          <p:spTgt spid="1251"/>
                                        </p:tgtEl>
                                        <p:attrNameLst>
                                          <p:attrName>style.visibility</p:attrName>
                                        </p:attrNameLst>
                                      </p:cBhvr>
                                      <p:to>
                                        <p:strVal val="visible"/>
                                      </p:to>
                                    </p:set>
                                    <p:animEffect transition="in" filter="fade">
                                      <p:cBhvr>
                                        <p:cTn id="73" dur="2000"/>
                                        <p:tgtEl>
                                          <p:spTgt spid="1251"/>
                                        </p:tgtEl>
                                      </p:cBhvr>
                                    </p:animEffect>
                                  </p:childTnLst>
                                </p:cTn>
                              </p:par>
                              <p:par>
                                <p:cTn id="74" presetID="10" presetClass="entr" presetSubtype="0" fill="hold" nodeType="withEffect">
                                  <p:stCondLst>
                                    <p:cond delay="17000"/>
                                  </p:stCondLst>
                                  <p:childTnLst>
                                    <p:set>
                                      <p:cBhvr>
                                        <p:cTn id="75" dur="1" fill="hold">
                                          <p:stCondLst>
                                            <p:cond delay="0"/>
                                          </p:stCondLst>
                                        </p:cTn>
                                        <p:tgtEl>
                                          <p:spTgt spid="1250"/>
                                        </p:tgtEl>
                                        <p:attrNameLst>
                                          <p:attrName>style.visibility</p:attrName>
                                        </p:attrNameLst>
                                      </p:cBhvr>
                                      <p:to>
                                        <p:strVal val="visible"/>
                                      </p:to>
                                    </p:set>
                                    <p:animEffect transition="in" filter="fade">
                                      <p:cBhvr>
                                        <p:cTn id="76" dur="2000"/>
                                        <p:tgtEl>
                                          <p:spTgt spid="1250"/>
                                        </p:tgtEl>
                                      </p:cBhvr>
                                    </p:animEffect>
                                  </p:childTnLst>
                                </p:cTn>
                              </p:par>
                              <p:par>
                                <p:cTn id="77" presetID="10" presetClass="entr" presetSubtype="0" fill="hold" nodeType="withEffect">
                                  <p:stCondLst>
                                    <p:cond delay="17000"/>
                                  </p:stCondLst>
                                  <p:childTnLst>
                                    <p:set>
                                      <p:cBhvr>
                                        <p:cTn id="78" dur="1" fill="hold">
                                          <p:stCondLst>
                                            <p:cond delay="0"/>
                                          </p:stCondLst>
                                        </p:cTn>
                                        <p:tgtEl>
                                          <p:spTgt spid="1235"/>
                                        </p:tgtEl>
                                        <p:attrNameLst>
                                          <p:attrName>style.visibility</p:attrName>
                                        </p:attrNameLst>
                                      </p:cBhvr>
                                      <p:to>
                                        <p:strVal val="visible"/>
                                      </p:to>
                                    </p:set>
                                    <p:animEffect transition="in" filter="fade">
                                      <p:cBhvr>
                                        <p:cTn id="79" dur="2000"/>
                                        <p:tgtEl>
                                          <p:spTgt spid="1235"/>
                                        </p:tgtEl>
                                      </p:cBhvr>
                                    </p:animEffect>
                                  </p:childTnLst>
                                </p:cTn>
                              </p:par>
                              <p:par>
                                <p:cTn id="80" presetID="10" presetClass="entr" presetSubtype="0" fill="hold" nodeType="withEffect">
                                  <p:stCondLst>
                                    <p:cond delay="17000"/>
                                  </p:stCondLst>
                                  <p:childTnLst>
                                    <p:set>
                                      <p:cBhvr>
                                        <p:cTn id="81" dur="1" fill="hold">
                                          <p:stCondLst>
                                            <p:cond delay="0"/>
                                          </p:stCondLst>
                                        </p:cTn>
                                        <p:tgtEl>
                                          <p:spTgt spid="1238"/>
                                        </p:tgtEl>
                                        <p:attrNameLst>
                                          <p:attrName>style.visibility</p:attrName>
                                        </p:attrNameLst>
                                      </p:cBhvr>
                                      <p:to>
                                        <p:strVal val="visible"/>
                                      </p:to>
                                    </p:set>
                                    <p:animEffect transition="in" filter="fade">
                                      <p:cBhvr>
                                        <p:cTn id="82" dur="2000"/>
                                        <p:tgtEl>
                                          <p:spTgt spid="1238"/>
                                        </p:tgtEl>
                                      </p:cBhvr>
                                    </p:animEffect>
                                  </p:childTnLst>
                                </p:cTn>
                              </p:par>
                              <p:par>
                                <p:cTn id="83" presetID="10" presetClass="entr" presetSubtype="0" fill="hold" nodeType="withEffect">
                                  <p:stCondLst>
                                    <p:cond delay="17000"/>
                                  </p:stCondLst>
                                  <p:childTnLst>
                                    <p:set>
                                      <p:cBhvr>
                                        <p:cTn id="84" dur="1" fill="hold">
                                          <p:stCondLst>
                                            <p:cond delay="0"/>
                                          </p:stCondLst>
                                        </p:cTn>
                                        <p:tgtEl>
                                          <p:spTgt spid="1244"/>
                                        </p:tgtEl>
                                        <p:attrNameLst>
                                          <p:attrName>style.visibility</p:attrName>
                                        </p:attrNameLst>
                                      </p:cBhvr>
                                      <p:to>
                                        <p:strVal val="visible"/>
                                      </p:to>
                                    </p:set>
                                    <p:animEffect transition="in" filter="fade">
                                      <p:cBhvr>
                                        <p:cTn id="85" dur="2000"/>
                                        <p:tgtEl>
                                          <p:spTgt spid="1244"/>
                                        </p:tgtEl>
                                      </p:cBhvr>
                                    </p:animEffect>
                                  </p:childTnLst>
                                </p:cTn>
                              </p:par>
                              <p:par>
                                <p:cTn id="86" presetID="10" presetClass="entr" presetSubtype="0" fill="hold" nodeType="withEffect">
                                  <p:stCondLst>
                                    <p:cond delay="17000"/>
                                  </p:stCondLst>
                                  <p:childTnLst>
                                    <p:set>
                                      <p:cBhvr>
                                        <p:cTn id="87" dur="1" fill="hold">
                                          <p:stCondLst>
                                            <p:cond delay="0"/>
                                          </p:stCondLst>
                                        </p:cTn>
                                        <p:tgtEl>
                                          <p:spTgt spid="1247"/>
                                        </p:tgtEl>
                                        <p:attrNameLst>
                                          <p:attrName>style.visibility</p:attrName>
                                        </p:attrNameLst>
                                      </p:cBhvr>
                                      <p:to>
                                        <p:strVal val="visible"/>
                                      </p:to>
                                    </p:set>
                                    <p:animEffect transition="in" filter="fade">
                                      <p:cBhvr>
                                        <p:cTn id="88" dur="2000"/>
                                        <p:tgtEl>
                                          <p:spTgt spid="1247"/>
                                        </p:tgtEl>
                                      </p:cBhvr>
                                    </p:animEffect>
                                  </p:childTnLst>
                                </p:cTn>
                              </p:par>
                              <p:par>
                                <p:cTn id="89" presetID="10" presetClass="entr" presetSubtype="0" fill="hold" nodeType="withEffect">
                                  <p:stCondLst>
                                    <p:cond delay="17000"/>
                                  </p:stCondLst>
                                  <p:childTnLst>
                                    <p:set>
                                      <p:cBhvr>
                                        <p:cTn id="90" dur="1" fill="hold">
                                          <p:stCondLst>
                                            <p:cond delay="0"/>
                                          </p:stCondLst>
                                        </p:cTn>
                                        <p:tgtEl>
                                          <p:spTgt spid="1071"/>
                                        </p:tgtEl>
                                        <p:attrNameLst>
                                          <p:attrName>style.visibility</p:attrName>
                                        </p:attrNameLst>
                                      </p:cBhvr>
                                      <p:to>
                                        <p:strVal val="visible"/>
                                      </p:to>
                                    </p:set>
                                    <p:animEffect transition="in" filter="fade">
                                      <p:cBhvr>
                                        <p:cTn id="91" dur="2000"/>
                                        <p:tgtEl>
                                          <p:spTgt spid="1071"/>
                                        </p:tgtEl>
                                      </p:cBhvr>
                                    </p:animEffect>
                                  </p:childTnLst>
                                </p:cTn>
                              </p:par>
                              <p:par>
                                <p:cTn id="92" presetID="10" presetClass="entr" presetSubtype="0" fill="hold" nodeType="withEffect">
                                  <p:stCondLst>
                                    <p:cond delay="17000"/>
                                  </p:stCondLst>
                                  <p:childTnLst>
                                    <p:set>
                                      <p:cBhvr>
                                        <p:cTn id="93" dur="1" fill="hold">
                                          <p:stCondLst>
                                            <p:cond delay="0"/>
                                          </p:stCondLst>
                                        </p:cTn>
                                        <p:tgtEl>
                                          <p:spTgt spid="1232"/>
                                        </p:tgtEl>
                                        <p:attrNameLst>
                                          <p:attrName>style.visibility</p:attrName>
                                        </p:attrNameLst>
                                      </p:cBhvr>
                                      <p:to>
                                        <p:strVal val="visible"/>
                                      </p:to>
                                    </p:set>
                                    <p:animEffect transition="in" filter="fade">
                                      <p:cBhvr>
                                        <p:cTn id="94" dur="2000"/>
                                        <p:tgtEl>
                                          <p:spTgt spid="1232"/>
                                        </p:tgtEl>
                                      </p:cBhvr>
                                    </p:animEffect>
                                  </p:childTnLst>
                                </p:cTn>
                              </p:par>
                              <p:par>
                                <p:cTn id="95" presetID="10" presetClass="entr" presetSubtype="0" fill="hold" nodeType="withEffect">
                                  <p:stCondLst>
                                    <p:cond delay="17000"/>
                                  </p:stCondLst>
                                  <p:childTnLst>
                                    <p:set>
                                      <p:cBhvr>
                                        <p:cTn id="96" dur="1" fill="hold">
                                          <p:stCondLst>
                                            <p:cond delay="0"/>
                                          </p:stCondLst>
                                        </p:cTn>
                                        <p:tgtEl>
                                          <p:spTgt spid="1241"/>
                                        </p:tgtEl>
                                        <p:attrNameLst>
                                          <p:attrName>style.visibility</p:attrName>
                                        </p:attrNameLst>
                                      </p:cBhvr>
                                      <p:to>
                                        <p:strVal val="visible"/>
                                      </p:to>
                                    </p:set>
                                    <p:animEffect transition="in" filter="fade">
                                      <p:cBhvr>
                                        <p:cTn id="97" dur="2000"/>
                                        <p:tgtEl>
                                          <p:spTgt spid="1241"/>
                                        </p:tgtEl>
                                      </p:cBhvr>
                                    </p:animEffect>
                                  </p:childTnLst>
                                </p:cTn>
                              </p:par>
                              <p:par>
                                <p:cTn id="98" presetID="10" presetClass="entr" presetSubtype="0" fill="hold" nodeType="withEffect">
                                  <p:stCondLst>
                                    <p:cond delay="17000"/>
                                  </p:stCondLst>
                                  <p:childTnLst>
                                    <p:set>
                                      <p:cBhvr>
                                        <p:cTn id="99" dur="1" fill="hold">
                                          <p:stCondLst>
                                            <p:cond delay="0"/>
                                          </p:stCondLst>
                                        </p:cTn>
                                        <p:tgtEl>
                                          <p:spTgt spid="1236"/>
                                        </p:tgtEl>
                                        <p:attrNameLst>
                                          <p:attrName>style.visibility</p:attrName>
                                        </p:attrNameLst>
                                      </p:cBhvr>
                                      <p:to>
                                        <p:strVal val="visible"/>
                                      </p:to>
                                    </p:set>
                                    <p:animEffect transition="in" filter="fade">
                                      <p:cBhvr>
                                        <p:cTn id="100" dur="2000"/>
                                        <p:tgtEl>
                                          <p:spTgt spid="1236"/>
                                        </p:tgtEl>
                                      </p:cBhvr>
                                    </p:animEffect>
                                  </p:childTnLst>
                                </p:cTn>
                              </p:par>
                              <p:par>
                                <p:cTn id="101" presetID="53" presetClass="entr" presetSubtype="0" fill="hold" grpId="0" nodeType="withEffect">
                                  <p:stCondLst>
                                    <p:cond delay="20000"/>
                                  </p:stCondLst>
                                  <p:childTnLst>
                                    <p:set>
                                      <p:cBhvr>
                                        <p:cTn id="102" dur="1" fill="hold">
                                          <p:stCondLst>
                                            <p:cond delay="0"/>
                                          </p:stCondLst>
                                        </p:cTn>
                                        <p:tgtEl>
                                          <p:spTgt spid="56"/>
                                        </p:tgtEl>
                                        <p:attrNameLst>
                                          <p:attrName>style.visibility</p:attrName>
                                        </p:attrNameLst>
                                      </p:cBhvr>
                                      <p:to>
                                        <p:strVal val="visible"/>
                                      </p:to>
                                    </p:set>
                                    <p:anim calcmode="lin" valueType="num">
                                      <p:cBhvr>
                                        <p:cTn id="103" dur="500" fill="hold"/>
                                        <p:tgtEl>
                                          <p:spTgt spid="56"/>
                                        </p:tgtEl>
                                        <p:attrNameLst>
                                          <p:attrName>ppt_w</p:attrName>
                                        </p:attrNameLst>
                                      </p:cBhvr>
                                      <p:tavLst>
                                        <p:tav tm="0">
                                          <p:val>
                                            <p:fltVal val="0"/>
                                          </p:val>
                                        </p:tav>
                                        <p:tav tm="100000">
                                          <p:val>
                                            <p:strVal val="#ppt_w"/>
                                          </p:val>
                                        </p:tav>
                                      </p:tavLst>
                                    </p:anim>
                                    <p:anim calcmode="lin" valueType="num">
                                      <p:cBhvr>
                                        <p:cTn id="104" dur="500" fill="hold"/>
                                        <p:tgtEl>
                                          <p:spTgt spid="56"/>
                                        </p:tgtEl>
                                        <p:attrNameLst>
                                          <p:attrName>ppt_h</p:attrName>
                                        </p:attrNameLst>
                                      </p:cBhvr>
                                      <p:tavLst>
                                        <p:tav tm="0">
                                          <p:val>
                                            <p:fltVal val="0"/>
                                          </p:val>
                                        </p:tav>
                                        <p:tav tm="100000">
                                          <p:val>
                                            <p:strVal val="#ppt_h"/>
                                          </p:val>
                                        </p:tav>
                                      </p:tavLst>
                                    </p:anim>
                                    <p:animEffect transition="in" filter="fade">
                                      <p:cBhvr>
                                        <p:cTn id="105" dur="500"/>
                                        <p:tgtEl>
                                          <p:spTgt spid="56"/>
                                        </p:tgtEl>
                                      </p:cBhvr>
                                    </p:animEffect>
                                  </p:childTnLst>
                                </p:cTn>
                              </p:par>
                              <p:par>
                                <p:cTn id="106" presetID="10" presetClass="entr" presetSubtype="0" fill="hold" nodeType="withEffect">
                                  <p:stCondLst>
                                    <p:cond delay="20000"/>
                                  </p:stCondLst>
                                  <p:childTnLst>
                                    <p:set>
                                      <p:cBhvr>
                                        <p:cTn id="107" dur="1" fill="hold">
                                          <p:stCondLst>
                                            <p:cond delay="0"/>
                                          </p:stCondLst>
                                        </p:cTn>
                                        <p:tgtEl>
                                          <p:spTgt spid="1017"/>
                                        </p:tgtEl>
                                        <p:attrNameLst>
                                          <p:attrName>style.visibility</p:attrName>
                                        </p:attrNameLst>
                                      </p:cBhvr>
                                      <p:to>
                                        <p:strVal val="visible"/>
                                      </p:to>
                                    </p:set>
                                    <p:animEffect transition="in" filter="fade">
                                      <p:cBhvr>
                                        <p:cTn id="108" dur="2000"/>
                                        <p:tgtEl>
                                          <p:spTgt spid="1017"/>
                                        </p:tgtEl>
                                      </p:cBhvr>
                                    </p:animEffect>
                                  </p:childTnLst>
                                </p:cTn>
                              </p:par>
                              <p:par>
                                <p:cTn id="109" presetID="10" presetClass="entr" presetSubtype="0" fill="hold" nodeType="withEffect">
                                  <p:stCondLst>
                                    <p:cond delay="20000"/>
                                  </p:stCondLst>
                                  <p:childTnLst>
                                    <p:set>
                                      <p:cBhvr>
                                        <p:cTn id="110" dur="1" fill="hold">
                                          <p:stCondLst>
                                            <p:cond delay="0"/>
                                          </p:stCondLst>
                                        </p:cTn>
                                        <p:tgtEl>
                                          <p:spTgt spid="1019"/>
                                        </p:tgtEl>
                                        <p:attrNameLst>
                                          <p:attrName>style.visibility</p:attrName>
                                        </p:attrNameLst>
                                      </p:cBhvr>
                                      <p:to>
                                        <p:strVal val="visible"/>
                                      </p:to>
                                    </p:set>
                                    <p:animEffect transition="in" filter="fade">
                                      <p:cBhvr>
                                        <p:cTn id="111" dur="2000"/>
                                        <p:tgtEl>
                                          <p:spTgt spid="1019"/>
                                        </p:tgtEl>
                                      </p:cBhvr>
                                    </p:animEffect>
                                  </p:childTnLst>
                                </p:cTn>
                              </p:par>
                              <p:par>
                                <p:cTn id="112" presetID="10" presetClass="entr" presetSubtype="0" fill="hold" nodeType="withEffect">
                                  <p:stCondLst>
                                    <p:cond delay="20000"/>
                                  </p:stCondLst>
                                  <p:childTnLst>
                                    <p:set>
                                      <p:cBhvr>
                                        <p:cTn id="113" dur="1" fill="hold">
                                          <p:stCondLst>
                                            <p:cond delay="0"/>
                                          </p:stCondLst>
                                        </p:cTn>
                                        <p:tgtEl>
                                          <p:spTgt spid="1224"/>
                                        </p:tgtEl>
                                        <p:attrNameLst>
                                          <p:attrName>style.visibility</p:attrName>
                                        </p:attrNameLst>
                                      </p:cBhvr>
                                      <p:to>
                                        <p:strVal val="visible"/>
                                      </p:to>
                                    </p:set>
                                    <p:animEffect transition="in" filter="fade">
                                      <p:cBhvr>
                                        <p:cTn id="114" dur="2000"/>
                                        <p:tgtEl>
                                          <p:spTgt spid="1224"/>
                                        </p:tgtEl>
                                      </p:cBhvr>
                                    </p:animEffect>
                                  </p:childTnLst>
                                </p:cTn>
                              </p:par>
                              <p:par>
                                <p:cTn id="115" presetID="10" presetClass="entr" presetSubtype="0" fill="hold" nodeType="withEffect">
                                  <p:stCondLst>
                                    <p:cond delay="20000"/>
                                  </p:stCondLst>
                                  <p:childTnLst>
                                    <p:set>
                                      <p:cBhvr>
                                        <p:cTn id="116" dur="1" fill="hold">
                                          <p:stCondLst>
                                            <p:cond delay="0"/>
                                          </p:stCondLst>
                                        </p:cTn>
                                        <p:tgtEl>
                                          <p:spTgt spid="1122"/>
                                        </p:tgtEl>
                                        <p:attrNameLst>
                                          <p:attrName>style.visibility</p:attrName>
                                        </p:attrNameLst>
                                      </p:cBhvr>
                                      <p:to>
                                        <p:strVal val="visible"/>
                                      </p:to>
                                    </p:set>
                                    <p:animEffect transition="in" filter="fade">
                                      <p:cBhvr>
                                        <p:cTn id="117" dur="2000"/>
                                        <p:tgtEl>
                                          <p:spTgt spid="1122"/>
                                        </p:tgtEl>
                                      </p:cBhvr>
                                    </p:animEffect>
                                  </p:childTnLst>
                                </p:cTn>
                              </p:par>
                              <p:par>
                                <p:cTn id="118" presetID="10" presetClass="entr" presetSubtype="0" fill="hold" nodeType="withEffect">
                                  <p:stCondLst>
                                    <p:cond delay="20000"/>
                                  </p:stCondLst>
                                  <p:childTnLst>
                                    <p:set>
                                      <p:cBhvr>
                                        <p:cTn id="119" dur="1" fill="hold">
                                          <p:stCondLst>
                                            <p:cond delay="0"/>
                                          </p:stCondLst>
                                        </p:cTn>
                                        <p:tgtEl>
                                          <p:spTgt spid="1231"/>
                                        </p:tgtEl>
                                        <p:attrNameLst>
                                          <p:attrName>style.visibility</p:attrName>
                                        </p:attrNameLst>
                                      </p:cBhvr>
                                      <p:to>
                                        <p:strVal val="visible"/>
                                      </p:to>
                                    </p:set>
                                    <p:animEffect transition="in" filter="fade">
                                      <p:cBhvr>
                                        <p:cTn id="120" dur="2000"/>
                                        <p:tgtEl>
                                          <p:spTgt spid="1231"/>
                                        </p:tgtEl>
                                      </p:cBhvr>
                                    </p:animEffect>
                                  </p:childTnLst>
                                </p:cTn>
                              </p:par>
                              <p:par>
                                <p:cTn id="121" presetID="10" presetClass="entr" presetSubtype="0" fill="hold" nodeType="withEffect">
                                  <p:stCondLst>
                                    <p:cond delay="20000"/>
                                  </p:stCondLst>
                                  <p:childTnLst>
                                    <p:set>
                                      <p:cBhvr>
                                        <p:cTn id="122" dur="1" fill="hold">
                                          <p:stCondLst>
                                            <p:cond delay="0"/>
                                          </p:stCondLst>
                                        </p:cTn>
                                        <p:tgtEl>
                                          <p:spTgt spid="1239"/>
                                        </p:tgtEl>
                                        <p:attrNameLst>
                                          <p:attrName>style.visibility</p:attrName>
                                        </p:attrNameLst>
                                      </p:cBhvr>
                                      <p:to>
                                        <p:strVal val="visible"/>
                                      </p:to>
                                    </p:set>
                                    <p:animEffect transition="in" filter="fade">
                                      <p:cBhvr>
                                        <p:cTn id="123" dur="2000"/>
                                        <p:tgtEl>
                                          <p:spTgt spid="1239"/>
                                        </p:tgtEl>
                                      </p:cBhvr>
                                    </p:animEffect>
                                  </p:childTnLst>
                                </p:cTn>
                              </p:par>
                              <p:par>
                                <p:cTn id="124" presetID="10" presetClass="entr" presetSubtype="0" fill="hold" nodeType="withEffect">
                                  <p:stCondLst>
                                    <p:cond delay="20000"/>
                                  </p:stCondLst>
                                  <p:childTnLst>
                                    <p:set>
                                      <p:cBhvr>
                                        <p:cTn id="125" dur="1" fill="hold">
                                          <p:stCondLst>
                                            <p:cond delay="0"/>
                                          </p:stCondLst>
                                        </p:cTn>
                                        <p:tgtEl>
                                          <p:spTgt spid="1249"/>
                                        </p:tgtEl>
                                        <p:attrNameLst>
                                          <p:attrName>style.visibility</p:attrName>
                                        </p:attrNameLst>
                                      </p:cBhvr>
                                      <p:to>
                                        <p:strVal val="visible"/>
                                      </p:to>
                                    </p:set>
                                    <p:animEffect transition="in" filter="fade">
                                      <p:cBhvr>
                                        <p:cTn id="126" dur="2000"/>
                                        <p:tgtEl>
                                          <p:spTgt spid="1249"/>
                                        </p:tgtEl>
                                      </p:cBhvr>
                                    </p:animEffect>
                                  </p:childTnLst>
                                </p:cTn>
                              </p:par>
                              <p:par>
                                <p:cTn id="127" presetID="10" presetClass="entr" presetSubtype="0" fill="hold" nodeType="withEffect">
                                  <p:stCondLst>
                                    <p:cond delay="20000"/>
                                  </p:stCondLst>
                                  <p:childTnLst>
                                    <p:set>
                                      <p:cBhvr>
                                        <p:cTn id="128" dur="1" fill="hold">
                                          <p:stCondLst>
                                            <p:cond delay="0"/>
                                          </p:stCondLst>
                                        </p:cTn>
                                        <p:tgtEl>
                                          <p:spTgt spid="1237"/>
                                        </p:tgtEl>
                                        <p:attrNameLst>
                                          <p:attrName>style.visibility</p:attrName>
                                        </p:attrNameLst>
                                      </p:cBhvr>
                                      <p:to>
                                        <p:strVal val="visible"/>
                                      </p:to>
                                    </p:set>
                                    <p:animEffect transition="in" filter="fade">
                                      <p:cBhvr>
                                        <p:cTn id="129" dur="2000"/>
                                        <p:tgtEl>
                                          <p:spTgt spid="1237"/>
                                        </p:tgtEl>
                                      </p:cBhvr>
                                    </p:animEffect>
                                  </p:childTnLst>
                                </p:cTn>
                              </p:par>
                              <p:par>
                                <p:cTn id="130" presetID="10" presetClass="entr" presetSubtype="0" fill="hold" nodeType="withEffect">
                                  <p:stCondLst>
                                    <p:cond delay="20000"/>
                                  </p:stCondLst>
                                  <p:childTnLst>
                                    <p:set>
                                      <p:cBhvr>
                                        <p:cTn id="131" dur="1" fill="hold">
                                          <p:stCondLst>
                                            <p:cond delay="0"/>
                                          </p:stCondLst>
                                        </p:cTn>
                                        <p:tgtEl>
                                          <p:spTgt spid="1246"/>
                                        </p:tgtEl>
                                        <p:attrNameLst>
                                          <p:attrName>style.visibility</p:attrName>
                                        </p:attrNameLst>
                                      </p:cBhvr>
                                      <p:to>
                                        <p:strVal val="visible"/>
                                      </p:to>
                                    </p:set>
                                    <p:animEffect transition="in" filter="fade">
                                      <p:cBhvr>
                                        <p:cTn id="132" dur="2000"/>
                                        <p:tgtEl>
                                          <p:spTgt spid="1246"/>
                                        </p:tgtEl>
                                      </p:cBhvr>
                                    </p:animEffect>
                                  </p:childTnLst>
                                </p:cTn>
                              </p:par>
                              <p:par>
                                <p:cTn id="133" presetID="10" presetClass="entr" presetSubtype="0" fill="hold" nodeType="withEffect">
                                  <p:stCondLst>
                                    <p:cond delay="20000"/>
                                  </p:stCondLst>
                                  <p:childTnLst>
                                    <p:set>
                                      <p:cBhvr>
                                        <p:cTn id="134" dur="1" fill="hold">
                                          <p:stCondLst>
                                            <p:cond delay="0"/>
                                          </p:stCondLst>
                                        </p:cTn>
                                        <p:tgtEl>
                                          <p:spTgt spid="1242"/>
                                        </p:tgtEl>
                                        <p:attrNameLst>
                                          <p:attrName>style.visibility</p:attrName>
                                        </p:attrNameLst>
                                      </p:cBhvr>
                                      <p:to>
                                        <p:strVal val="visible"/>
                                      </p:to>
                                    </p:set>
                                    <p:animEffect transition="in" filter="fade">
                                      <p:cBhvr>
                                        <p:cTn id="135" dur="2000"/>
                                        <p:tgtEl>
                                          <p:spTgt spid="1242"/>
                                        </p:tgtEl>
                                      </p:cBhvr>
                                    </p:animEffect>
                                  </p:childTnLst>
                                </p:cTn>
                              </p:par>
                              <p:par>
                                <p:cTn id="136" presetID="37" presetClass="entr" presetSubtype="0" fill="hold" grpId="0" nodeType="withEffect">
                                  <p:stCondLst>
                                    <p:cond delay="22000"/>
                                  </p:stCondLst>
                                  <p:childTnLst>
                                    <p:set>
                                      <p:cBhvr>
                                        <p:cTn id="137" dur="1" fill="hold">
                                          <p:stCondLst>
                                            <p:cond delay="0"/>
                                          </p:stCondLst>
                                        </p:cTn>
                                        <p:tgtEl>
                                          <p:spTgt spid="57"/>
                                        </p:tgtEl>
                                        <p:attrNameLst>
                                          <p:attrName>style.visibility</p:attrName>
                                        </p:attrNameLst>
                                      </p:cBhvr>
                                      <p:to>
                                        <p:strVal val="visible"/>
                                      </p:to>
                                    </p:set>
                                    <p:animEffect transition="in" filter="fade">
                                      <p:cBhvr>
                                        <p:cTn id="138" dur="1000"/>
                                        <p:tgtEl>
                                          <p:spTgt spid="57"/>
                                        </p:tgtEl>
                                      </p:cBhvr>
                                    </p:animEffect>
                                    <p:anim calcmode="lin" valueType="num">
                                      <p:cBhvr>
                                        <p:cTn id="139" dur="1000" fill="hold"/>
                                        <p:tgtEl>
                                          <p:spTgt spid="57"/>
                                        </p:tgtEl>
                                        <p:attrNameLst>
                                          <p:attrName>ppt_x</p:attrName>
                                        </p:attrNameLst>
                                      </p:cBhvr>
                                      <p:tavLst>
                                        <p:tav tm="0">
                                          <p:val>
                                            <p:strVal val="#ppt_x"/>
                                          </p:val>
                                        </p:tav>
                                        <p:tav tm="100000">
                                          <p:val>
                                            <p:strVal val="#ppt_x"/>
                                          </p:val>
                                        </p:tav>
                                      </p:tavLst>
                                    </p:anim>
                                    <p:anim calcmode="lin" valueType="num">
                                      <p:cBhvr>
                                        <p:cTn id="140" dur="900" decel="100000" fill="hold"/>
                                        <p:tgtEl>
                                          <p:spTgt spid="57"/>
                                        </p:tgtEl>
                                        <p:attrNameLst>
                                          <p:attrName>ppt_y</p:attrName>
                                        </p:attrNameLst>
                                      </p:cBhvr>
                                      <p:tavLst>
                                        <p:tav tm="0">
                                          <p:val>
                                            <p:strVal val="#ppt_y+1"/>
                                          </p:val>
                                        </p:tav>
                                        <p:tav tm="100000">
                                          <p:val>
                                            <p:strVal val="#ppt_y-.03"/>
                                          </p:val>
                                        </p:tav>
                                      </p:tavLst>
                                    </p:anim>
                                    <p:anim calcmode="lin" valueType="num">
                                      <p:cBhvr>
                                        <p:cTn id="141" dur="100" accel="100000" fill="hold">
                                          <p:stCondLst>
                                            <p:cond delay="900"/>
                                          </p:stCondLst>
                                        </p:cTn>
                                        <p:tgtEl>
                                          <p:spTgt spid="57"/>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52" grpId="0" animBg="1"/>
      <p:bldP spid="1253" grpId="0" animBg="1"/>
      <p:bldP spid="53" grpId="0"/>
      <p:bldP spid="54" grpId="0"/>
      <p:bldP spid="55" grpId="0"/>
      <p:bldP spid="56" grpId="0"/>
      <p:bldP spid="57" grpId="0" animBg="1"/>
    </p:bld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TextBox 40"/>
          <p:cNvSpPr txBox="1"/>
          <p:nvPr/>
        </p:nvSpPr>
        <p:spPr>
          <a:xfrm>
            <a:off x="1752600" y="914400"/>
            <a:ext cx="5257800" cy="354925"/>
          </a:xfrm>
          <a:prstGeom prst="roundRect">
            <a:avLst>
              <a:gd name="adj" fmla="val 8189"/>
            </a:avLst>
          </a:prstGeom>
        </p:spPr>
        <p:style>
          <a:lnRef idx="0">
            <a:schemeClr val="accent1"/>
          </a:lnRef>
          <a:fillRef idx="3">
            <a:schemeClr val="accent1"/>
          </a:fillRef>
          <a:effectRef idx="3">
            <a:schemeClr val="accent1"/>
          </a:effectRef>
          <a:fontRef idx="minor">
            <a:schemeClr val="lt1"/>
          </a:fontRef>
        </p:style>
        <p:txBody>
          <a:bodyPr wrap="square" rtlCol="0">
            <a:spAutoFit/>
          </a:bodyPr>
          <a:lstStyle/>
          <a:p>
            <a:pPr marL="3175" lvl="1" indent="0"/>
            <a:r>
              <a:rPr lang="en-US" sz="1600" dirty="0" smtClean="0">
                <a:latin typeface="Trebuchet MS" pitchFamily="34" charset="0"/>
              </a:rPr>
              <a:t>Salinity is measured in </a:t>
            </a:r>
            <a:r>
              <a:rPr lang="en-US" sz="1600" b="1" dirty="0" smtClean="0">
                <a:latin typeface="Trebuchet MS" pitchFamily="34" charset="0"/>
              </a:rPr>
              <a:t>PSU</a:t>
            </a:r>
            <a:r>
              <a:rPr lang="en-US" sz="1600" dirty="0" smtClean="0">
                <a:latin typeface="Trebuchet MS" pitchFamily="34" charset="0"/>
              </a:rPr>
              <a:t>, or Practical Salinity Units.</a:t>
            </a:r>
          </a:p>
        </p:txBody>
      </p:sp>
      <p:sp>
        <p:nvSpPr>
          <p:cNvPr id="70" name="Rectangle 69"/>
          <p:cNvSpPr/>
          <p:nvPr/>
        </p:nvSpPr>
        <p:spPr>
          <a:xfrm>
            <a:off x="0" y="0"/>
            <a:ext cx="9144000" cy="838200"/>
          </a:xfrm>
          <a:prstGeom prst="rect">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r>
              <a:rPr lang="en-US" sz="4400" dirty="0" smtClean="0">
                <a:latin typeface="Trebuchet MS" pitchFamily="34" charset="0"/>
              </a:rPr>
              <a:t>What is PSU and salinity?</a:t>
            </a:r>
            <a:endParaRPr lang="en-US" sz="4400" dirty="0">
              <a:latin typeface="Trebuchet MS" pitchFamily="34" charset="0"/>
            </a:endParaRPr>
          </a:p>
        </p:txBody>
      </p:sp>
      <p:sp>
        <p:nvSpPr>
          <p:cNvPr id="71" name="Flowchart: Delay 70"/>
          <p:cNvSpPr/>
          <p:nvPr/>
        </p:nvSpPr>
        <p:spPr>
          <a:xfrm>
            <a:off x="0" y="0"/>
            <a:ext cx="1752600" cy="6858000"/>
          </a:xfrm>
          <a:prstGeom prst="flowChartDelay">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73" name="TextBox 72">
            <a:hlinkClick r:id="rId3" action="ppaction://hlinksldjump"/>
          </p:cNvPr>
          <p:cNvSpPr txBox="1"/>
          <p:nvPr/>
        </p:nvSpPr>
        <p:spPr>
          <a:xfrm>
            <a:off x="0" y="609600"/>
            <a:ext cx="1371600" cy="8382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Build </a:t>
            </a:r>
            <a:r>
              <a:rPr lang="en-US" sz="1600" dirty="0" smtClean="0">
                <a:solidFill>
                  <a:schemeClr val="accent1">
                    <a:lumMod val="75000"/>
                  </a:schemeClr>
                </a:solidFill>
                <a:latin typeface="Trebuchet MS" pitchFamily="34" charset="0"/>
                <a:cs typeface="+mn-cs"/>
              </a:rPr>
              <a:t>A </a:t>
            </a:r>
            <a:r>
              <a:rPr lang="en-US" sz="1600" dirty="0">
                <a:solidFill>
                  <a:schemeClr val="accent1">
                    <a:lumMod val="75000"/>
                  </a:schemeClr>
                </a:solidFill>
                <a:latin typeface="Trebuchet MS" pitchFamily="34" charset="0"/>
                <a:cs typeface="+mn-cs"/>
              </a:rPr>
              <a:t>G</a:t>
            </a:r>
            <a:r>
              <a:rPr lang="en-US" sz="1600" dirty="0" smtClean="0">
                <a:solidFill>
                  <a:schemeClr val="accent1">
                    <a:lumMod val="75000"/>
                  </a:schemeClr>
                </a:solidFill>
                <a:latin typeface="Trebuchet MS" pitchFamily="34" charset="0"/>
                <a:cs typeface="+mn-cs"/>
              </a:rPr>
              <a:t>raph </a:t>
            </a:r>
            <a:endParaRPr lang="en-US" sz="1600" dirty="0">
              <a:solidFill>
                <a:schemeClr val="accent1">
                  <a:lumMod val="75000"/>
                </a:schemeClr>
              </a:solidFill>
              <a:latin typeface="Trebuchet MS" pitchFamily="34" charset="0"/>
              <a:cs typeface="+mn-cs"/>
            </a:endParaRP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1)</a:t>
            </a:r>
            <a:endParaRPr lang="en-US" sz="1600" dirty="0">
              <a:solidFill>
                <a:schemeClr val="accent1">
                  <a:lumMod val="75000"/>
                </a:schemeClr>
              </a:solidFill>
              <a:latin typeface="Trebuchet MS" pitchFamily="34" charset="0"/>
              <a:cs typeface="+mn-cs"/>
            </a:endParaRPr>
          </a:p>
        </p:txBody>
      </p:sp>
      <p:sp>
        <p:nvSpPr>
          <p:cNvPr id="74" name="TextBox 73">
            <a:hlinkClick r:id="rId4" action="ppaction://hlinksldjump"/>
          </p:cNvPr>
          <p:cNvSpPr txBox="1"/>
          <p:nvPr/>
        </p:nvSpPr>
        <p:spPr>
          <a:xfrm>
            <a:off x="0" y="2743200"/>
            <a:ext cx="1554480" cy="10668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Read LOBO Graphs </a:t>
            </a:r>
            <a:r>
              <a:rPr lang="en-US" sz="1600" dirty="0" smtClean="0">
                <a:solidFill>
                  <a:schemeClr val="accent1">
                    <a:lumMod val="75000"/>
                  </a:schemeClr>
                </a:solidFill>
                <a:latin typeface="Trebuchet MS" pitchFamily="34" charset="0"/>
                <a:cs typeface="+mn-cs"/>
              </a:rPr>
              <a:t>   (Level 3)</a:t>
            </a:r>
            <a:endParaRPr lang="en-US" sz="1600" dirty="0">
              <a:solidFill>
                <a:schemeClr val="accent1">
                  <a:lumMod val="75000"/>
                </a:schemeClr>
              </a:solidFill>
              <a:latin typeface="Trebuchet MS" pitchFamily="34" charset="0"/>
              <a:cs typeface="+mn-cs"/>
            </a:endParaRPr>
          </a:p>
        </p:txBody>
      </p:sp>
      <p:sp>
        <p:nvSpPr>
          <p:cNvPr id="75" name="TextBox 74">
            <a:hlinkClick r:id="rId5" action="ppaction://hlinksldjump"/>
          </p:cNvPr>
          <p:cNvSpPr txBox="1"/>
          <p:nvPr/>
        </p:nvSpPr>
        <p:spPr>
          <a:xfrm>
            <a:off x="0" y="3953470"/>
            <a:ext cx="1447800" cy="99953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LOBO Data Match-up</a:t>
            </a:r>
            <a:endParaRPr lang="en-US" sz="1600" dirty="0">
              <a:solidFill>
                <a:schemeClr val="accent1">
                  <a:lumMod val="75000"/>
                </a:schemeClr>
              </a:solidFill>
              <a:latin typeface="Trebuchet MS" pitchFamily="34" charset="0"/>
              <a:cs typeface="+mn-cs"/>
            </a:endParaRP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4)</a:t>
            </a:r>
            <a:endParaRPr lang="en-US" sz="1600" dirty="0">
              <a:solidFill>
                <a:schemeClr val="accent1">
                  <a:lumMod val="75000"/>
                </a:schemeClr>
              </a:solidFill>
              <a:latin typeface="Trebuchet MS" pitchFamily="34" charset="0"/>
              <a:cs typeface="+mn-cs"/>
            </a:endParaRPr>
          </a:p>
        </p:txBody>
      </p:sp>
      <p:sp>
        <p:nvSpPr>
          <p:cNvPr id="76" name="TextBox 75">
            <a:hlinkClick r:id="rId6" action="ppaction://hlinksldjump"/>
          </p:cNvPr>
          <p:cNvSpPr txBox="1"/>
          <p:nvPr/>
        </p:nvSpPr>
        <p:spPr>
          <a:xfrm>
            <a:off x="0" y="5105400"/>
            <a:ext cx="1371600" cy="11430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Test Your LOBO Abilities</a:t>
            </a: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5)</a:t>
            </a:r>
            <a:endParaRPr lang="en-US" sz="1600" dirty="0">
              <a:solidFill>
                <a:schemeClr val="accent1">
                  <a:lumMod val="75000"/>
                </a:schemeClr>
              </a:solidFill>
              <a:latin typeface="Trebuchet MS" pitchFamily="34" charset="0"/>
              <a:cs typeface="+mn-cs"/>
            </a:endParaRPr>
          </a:p>
        </p:txBody>
      </p:sp>
      <p:sp>
        <p:nvSpPr>
          <p:cNvPr id="77" name="TextBox 76">
            <a:hlinkClick r:id="rId7" action="ppaction://hlinksldjump"/>
          </p:cNvPr>
          <p:cNvSpPr txBox="1"/>
          <p:nvPr/>
        </p:nvSpPr>
        <p:spPr>
          <a:xfrm>
            <a:off x="0" y="1600200"/>
            <a:ext cx="1447800" cy="9906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Interpret Graphs</a:t>
            </a: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2)</a:t>
            </a:r>
            <a:endParaRPr lang="en-US" sz="1600" dirty="0">
              <a:solidFill>
                <a:schemeClr val="accent1">
                  <a:lumMod val="75000"/>
                </a:schemeClr>
              </a:solidFill>
              <a:latin typeface="Trebuchet MS" pitchFamily="34" charset="0"/>
              <a:cs typeface="+mn-cs"/>
            </a:endParaRPr>
          </a:p>
        </p:txBody>
      </p:sp>
      <p:sp>
        <p:nvSpPr>
          <p:cNvPr id="79" name="TextBox 78">
            <a:hlinkClick r:id="rId8" action="ppaction://hlinksldjump"/>
          </p:cNvPr>
          <p:cNvSpPr txBox="1"/>
          <p:nvPr/>
        </p:nvSpPr>
        <p:spPr>
          <a:xfrm>
            <a:off x="0" y="6324600"/>
            <a:ext cx="914400" cy="533400"/>
          </a:xfrm>
          <a:prstGeom prst="roundRect">
            <a:avLst/>
          </a:prstGeom>
          <a:solidFill>
            <a:schemeClr val="accent5">
              <a:lumMod val="40000"/>
              <a:lumOff val="60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More info</a:t>
            </a:r>
            <a:endParaRPr lang="en-US" sz="1600" dirty="0">
              <a:solidFill>
                <a:schemeClr val="accent1">
                  <a:lumMod val="75000"/>
                </a:schemeClr>
              </a:solidFill>
              <a:latin typeface="Trebuchet MS" pitchFamily="34" charset="0"/>
              <a:cs typeface="+mn-cs"/>
            </a:endParaRPr>
          </a:p>
        </p:txBody>
      </p:sp>
      <p:sp>
        <p:nvSpPr>
          <p:cNvPr id="83" name="TextBox 82"/>
          <p:cNvSpPr txBox="1"/>
          <p:nvPr/>
        </p:nvSpPr>
        <p:spPr>
          <a:xfrm>
            <a:off x="1752600" y="1336344"/>
            <a:ext cx="7239000" cy="798582"/>
          </a:xfrm>
          <a:prstGeom prst="roundRect">
            <a:avLst>
              <a:gd name="adj" fmla="val 8189"/>
            </a:avLst>
          </a:prstGeom>
        </p:spPr>
        <p:style>
          <a:lnRef idx="0">
            <a:schemeClr val="accent1"/>
          </a:lnRef>
          <a:fillRef idx="3">
            <a:schemeClr val="accent1"/>
          </a:fillRef>
          <a:effectRef idx="3">
            <a:schemeClr val="accent1"/>
          </a:effectRef>
          <a:fontRef idx="minor">
            <a:schemeClr val="lt1"/>
          </a:fontRef>
        </p:style>
        <p:txBody>
          <a:bodyPr wrap="square" rtlCol="0">
            <a:spAutoFit/>
          </a:bodyPr>
          <a:lstStyle/>
          <a:p>
            <a:pPr marL="3175" lvl="1"/>
            <a:r>
              <a:rPr lang="en-US" sz="1450" dirty="0" smtClean="0">
                <a:latin typeface="Trebuchet MS" pitchFamily="34" charset="0"/>
              </a:rPr>
              <a:t>The way that salinity data is collected results in numbers with no units, so scientists use PSU. PSU is equivalent to parts per thousand (</a:t>
            </a:r>
            <a:r>
              <a:rPr lang="en-US" sz="1450" dirty="0" err="1" smtClean="0">
                <a:latin typeface="Trebuchet MS" pitchFamily="34" charset="0"/>
              </a:rPr>
              <a:t>ppt</a:t>
            </a:r>
            <a:r>
              <a:rPr lang="en-US" sz="1450" dirty="0" smtClean="0">
                <a:latin typeface="Trebuchet MS" pitchFamily="34" charset="0"/>
              </a:rPr>
              <a:t>), another unit of measure for salinity.</a:t>
            </a:r>
          </a:p>
        </p:txBody>
      </p:sp>
      <p:pic>
        <p:nvPicPr>
          <p:cNvPr id="2" name="Picture 2"/>
          <p:cNvPicPr>
            <a:picLocks noChangeAspect="1" noChangeArrowheads="1"/>
          </p:cNvPicPr>
          <p:nvPr/>
        </p:nvPicPr>
        <p:blipFill>
          <a:blip r:embed="rId9" cstate="print"/>
          <a:srcRect/>
          <a:stretch>
            <a:fillRect/>
          </a:stretch>
        </p:blipFill>
        <p:spPr bwMode="auto">
          <a:xfrm>
            <a:off x="1793544" y="2960996"/>
            <a:ext cx="6134100" cy="3848100"/>
          </a:xfrm>
          <a:prstGeom prst="rect">
            <a:avLst/>
          </a:prstGeom>
          <a:noFill/>
          <a:ln w="9525">
            <a:noFill/>
            <a:miter lim="800000"/>
            <a:headEnd/>
            <a:tailEnd/>
          </a:ln>
          <a:effectLst/>
        </p:spPr>
      </p:pic>
      <p:sp>
        <p:nvSpPr>
          <p:cNvPr id="1017" name="26"/>
          <p:cNvSpPr/>
          <p:nvPr/>
        </p:nvSpPr>
        <p:spPr>
          <a:xfrm>
            <a:off x="2117394" y="5881846"/>
            <a:ext cx="152400" cy="152400"/>
          </a:xfrm>
          <a:prstGeom prst="ellipse">
            <a:avLst/>
          </a:prstGeom>
          <a:solidFill>
            <a:srgbClr val="FF0066"/>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18" name="ball 2"/>
          <p:cNvSpPr/>
          <p:nvPr/>
        </p:nvSpPr>
        <p:spPr>
          <a:xfrm>
            <a:off x="1812594" y="4510246"/>
            <a:ext cx="152400" cy="152400"/>
          </a:xfrm>
          <a:prstGeom prst="ellipse">
            <a:avLst/>
          </a:prstGeom>
          <a:solidFill>
            <a:srgbClr val="FF0066"/>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19" name="27"/>
          <p:cNvSpPr/>
          <p:nvPr/>
        </p:nvSpPr>
        <p:spPr>
          <a:xfrm>
            <a:off x="2422194" y="4967446"/>
            <a:ext cx="152400" cy="152400"/>
          </a:xfrm>
          <a:prstGeom prst="ellipse">
            <a:avLst/>
          </a:prstGeom>
          <a:solidFill>
            <a:srgbClr val="FF0066"/>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70" name="5"/>
          <p:cNvSpPr/>
          <p:nvPr/>
        </p:nvSpPr>
        <p:spPr>
          <a:xfrm>
            <a:off x="3336594" y="5577046"/>
            <a:ext cx="152400" cy="152400"/>
          </a:xfrm>
          <a:prstGeom prst="ellipse">
            <a:avLst/>
          </a:prstGeom>
          <a:solidFill>
            <a:srgbClr val="FF0066"/>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71" name="22"/>
          <p:cNvSpPr/>
          <p:nvPr/>
        </p:nvSpPr>
        <p:spPr>
          <a:xfrm>
            <a:off x="3946194" y="5577046"/>
            <a:ext cx="152400" cy="152400"/>
          </a:xfrm>
          <a:prstGeom prst="ellipse">
            <a:avLst/>
          </a:prstGeom>
          <a:solidFill>
            <a:srgbClr val="FF0066"/>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22" name="29"/>
          <p:cNvSpPr/>
          <p:nvPr/>
        </p:nvSpPr>
        <p:spPr>
          <a:xfrm>
            <a:off x="3793794" y="4662646"/>
            <a:ext cx="152400" cy="152400"/>
          </a:xfrm>
          <a:prstGeom prst="ellipse">
            <a:avLst/>
          </a:prstGeom>
          <a:solidFill>
            <a:srgbClr val="FF0066"/>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73" name="9"/>
          <p:cNvSpPr/>
          <p:nvPr/>
        </p:nvSpPr>
        <p:spPr>
          <a:xfrm>
            <a:off x="4708194" y="5119846"/>
            <a:ext cx="152400" cy="152400"/>
          </a:xfrm>
          <a:prstGeom prst="ellipse">
            <a:avLst/>
          </a:prstGeom>
          <a:solidFill>
            <a:srgbClr val="FF0066"/>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24" name="28"/>
          <p:cNvSpPr/>
          <p:nvPr/>
        </p:nvSpPr>
        <p:spPr>
          <a:xfrm>
            <a:off x="3184194" y="3900646"/>
            <a:ext cx="152400" cy="152400"/>
          </a:xfrm>
          <a:prstGeom prst="ellipse">
            <a:avLst/>
          </a:prstGeom>
          <a:solidFill>
            <a:srgbClr val="FF0066"/>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25" name="4"/>
          <p:cNvSpPr/>
          <p:nvPr/>
        </p:nvSpPr>
        <p:spPr>
          <a:xfrm>
            <a:off x="2879394" y="4053046"/>
            <a:ext cx="152400" cy="152400"/>
          </a:xfrm>
          <a:prstGeom prst="ellipse">
            <a:avLst/>
          </a:prstGeom>
          <a:solidFill>
            <a:srgbClr val="FF0066"/>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26" name="ball 1"/>
          <p:cNvSpPr/>
          <p:nvPr/>
        </p:nvSpPr>
        <p:spPr>
          <a:xfrm>
            <a:off x="1964994" y="3291046"/>
            <a:ext cx="152400" cy="152400"/>
          </a:xfrm>
          <a:prstGeom prst="ellipse">
            <a:avLst/>
          </a:prstGeom>
          <a:solidFill>
            <a:srgbClr val="FF0066"/>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27" name="ball 3"/>
          <p:cNvSpPr/>
          <p:nvPr/>
        </p:nvSpPr>
        <p:spPr>
          <a:xfrm>
            <a:off x="2574594" y="3595846"/>
            <a:ext cx="152400" cy="152400"/>
          </a:xfrm>
          <a:prstGeom prst="ellipse">
            <a:avLst/>
          </a:prstGeom>
          <a:solidFill>
            <a:srgbClr val="FF0066"/>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28" name="7"/>
          <p:cNvSpPr/>
          <p:nvPr/>
        </p:nvSpPr>
        <p:spPr>
          <a:xfrm>
            <a:off x="3946194" y="3748246"/>
            <a:ext cx="152400" cy="152400"/>
          </a:xfrm>
          <a:prstGeom prst="ellipse">
            <a:avLst/>
          </a:prstGeom>
          <a:solidFill>
            <a:srgbClr val="FF0066"/>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29" name="10"/>
          <p:cNvSpPr/>
          <p:nvPr/>
        </p:nvSpPr>
        <p:spPr>
          <a:xfrm>
            <a:off x="4708194" y="4357846"/>
            <a:ext cx="152400" cy="152400"/>
          </a:xfrm>
          <a:prstGeom prst="ellipse">
            <a:avLst/>
          </a:prstGeom>
          <a:solidFill>
            <a:srgbClr val="FF0066"/>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30" name="6"/>
          <p:cNvSpPr/>
          <p:nvPr/>
        </p:nvSpPr>
        <p:spPr>
          <a:xfrm>
            <a:off x="3336594" y="2986246"/>
            <a:ext cx="152400" cy="152400"/>
          </a:xfrm>
          <a:prstGeom prst="ellipse">
            <a:avLst/>
          </a:prstGeom>
          <a:solidFill>
            <a:srgbClr val="FF0066"/>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31" name="30"/>
          <p:cNvSpPr/>
          <p:nvPr/>
        </p:nvSpPr>
        <p:spPr>
          <a:xfrm>
            <a:off x="4403394" y="3138646"/>
            <a:ext cx="152400" cy="152400"/>
          </a:xfrm>
          <a:prstGeom prst="ellipse">
            <a:avLst/>
          </a:prstGeom>
          <a:solidFill>
            <a:srgbClr val="FF0066"/>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32" name="23"/>
          <p:cNvSpPr/>
          <p:nvPr/>
        </p:nvSpPr>
        <p:spPr>
          <a:xfrm>
            <a:off x="5012994" y="3748246"/>
            <a:ext cx="152400" cy="152400"/>
          </a:xfrm>
          <a:prstGeom prst="ellipse">
            <a:avLst/>
          </a:prstGeom>
          <a:solidFill>
            <a:srgbClr val="FF0066"/>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33" name="14"/>
          <p:cNvSpPr/>
          <p:nvPr/>
        </p:nvSpPr>
        <p:spPr>
          <a:xfrm>
            <a:off x="5774994" y="4357846"/>
            <a:ext cx="152400" cy="152400"/>
          </a:xfrm>
          <a:prstGeom prst="ellipse">
            <a:avLst/>
          </a:prstGeom>
          <a:solidFill>
            <a:srgbClr val="FF0066"/>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34" name="11"/>
          <p:cNvSpPr/>
          <p:nvPr/>
        </p:nvSpPr>
        <p:spPr>
          <a:xfrm>
            <a:off x="4860594" y="3291046"/>
            <a:ext cx="152400" cy="152400"/>
          </a:xfrm>
          <a:prstGeom prst="ellipse">
            <a:avLst/>
          </a:prstGeom>
          <a:solidFill>
            <a:srgbClr val="FF0066"/>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35" name="18"/>
          <p:cNvSpPr/>
          <p:nvPr/>
        </p:nvSpPr>
        <p:spPr>
          <a:xfrm>
            <a:off x="6841794" y="3900646"/>
            <a:ext cx="152400" cy="152400"/>
          </a:xfrm>
          <a:prstGeom prst="ellipse">
            <a:avLst/>
          </a:prstGeom>
          <a:solidFill>
            <a:srgbClr val="FF0066"/>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36" name="25"/>
          <p:cNvSpPr/>
          <p:nvPr/>
        </p:nvSpPr>
        <p:spPr>
          <a:xfrm>
            <a:off x="7451394" y="4357846"/>
            <a:ext cx="152400" cy="152400"/>
          </a:xfrm>
          <a:prstGeom prst="ellipse">
            <a:avLst/>
          </a:prstGeom>
          <a:solidFill>
            <a:srgbClr val="FF0066"/>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37" name="33"/>
          <p:cNvSpPr/>
          <p:nvPr/>
        </p:nvSpPr>
        <p:spPr>
          <a:xfrm>
            <a:off x="6841794" y="3443446"/>
            <a:ext cx="152400" cy="152400"/>
          </a:xfrm>
          <a:prstGeom prst="ellipse">
            <a:avLst/>
          </a:prstGeom>
          <a:solidFill>
            <a:srgbClr val="FF0066"/>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38" name="19"/>
          <p:cNvSpPr/>
          <p:nvPr/>
        </p:nvSpPr>
        <p:spPr>
          <a:xfrm>
            <a:off x="7603794" y="3443446"/>
            <a:ext cx="152400" cy="152400"/>
          </a:xfrm>
          <a:prstGeom prst="ellipse">
            <a:avLst/>
          </a:prstGeom>
          <a:solidFill>
            <a:srgbClr val="FF0066"/>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39" name="31"/>
          <p:cNvSpPr/>
          <p:nvPr/>
        </p:nvSpPr>
        <p:spPr>
          <a:xfrm>
            <a:off x="5470194" y="5424646"/>
            <a:ext cx="152400" cy="152400"/>
          </a:xfrm>
          <a:prstGeom prst="ellipse">
            <a:avLst/>
          </a:prstGeom>
          <a:solidFill>
            <a:srgbClr val="FF0066"/>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40" name="12"/>
          <p:cNvSpPr/>
          <p:nvPr/>
        </p:nvSpPr>
        <p:spPr>
          <a:xfrm>
            <a:off x="5012994" y="5881846"/>
            <a:ext cx="152400" cy="152400"/>
          </a:xfrm>
          <a:prstGeom prst="ellipse">
            <a:avLst/>
          </a:prstGeom>
          <a:solidFill>
            <a:srgbClr val="FF0066"/>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41" name="24"/>
          <p:cNvSpPr/>
          <p:nvPr/>
        </p:nvSpPr>
        <p:spPr>
          <a:xfrm>
            <a:off x="6232194" y="5272246"/>
            <a:ext cx="152400" cy="152400"/>
          </a:xfrm>
          <a:prstGeom prst="ellipse">
            <a:avLst/>
          </a:prstGeom>
          <a:solidFill>
            <a:srgbClr val="FF0066"/>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42" name="35"/>
          <p:cNvSpPr/>
          <p:nvPr/>
        </p:nvSpPr>
        <p:spPr>
          <a:xfrm>
            <a:off x="5012994" y="4967446"/>
            <a:ext cx="152400" cy="152400"/>
          </a:xfrm>
          <a:prstGeom prst="ellipse">
            <a:avLst/>
          </a:prstGeom>
          <a:solidFill>
            <a:srgbClr val="FF0066"/>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43" name="13"/>
          <p:cNvSpPr/>
          <p:nvPr/>
        </p:nvSpPr>
        <p:spPr>
          <a:xfrm>
            <a:off x="5622594" y="4510246"/>
            <a:ext cx="152400" cy="152400"/>
          </a:xfrm>
          <a:prstGeom prst="ellipse">
            <a:avLst/>
          </a:prstGeom>
          <a:solidFill>
            <a:srgbClr val="FF0066"/>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44" name="20"/>
          <p:cNvSpPr/>
          <p:nvPr/>
        </p:nvSpPr>
        <p:spPr>
          <a:xfrm>
            <a:off x="7603794" y="5577046"/>
            <a:ext cx="152400" cy="152400"/>
          </a:xfrm>
          <a:prstGeom prst="ellipse">
            <a:avLst/>
          </a:prstGeom>
          <a:solidFill>
            <a:srgbClr val="FF0066"/>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45" name="15"/>
          <p:cNvSpPr/>
          <p:nvPr/>
        </p:nvSpPr>
        <p:spPr>
          <a:xfrm>
            <a:off x="6536994" y="4662646"/>
            <a:ext cx="152400" cy="152400"/>
          </a:xfrm>
          <a:prstGeom prst="ellipse">
            <a:avLst/>
          </a:prstGeom>
          <a:solidFill>
            <a:srgbClr val="FF0066"/>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46" name="34"/>
          <p:cNvSpPr/>
          <p:nvPr/>
        </p:nvSpPr>
        <p:spPr>
          <a:xfrm>
            <a:off x="6994194" y="5119846"/>
            <a:ext cx="152400" cy="152400"/>
          </a:xfrm>
          <a:prstGeom prst="ellipse">
            <a:avLst/>
          </a:prstGeom>
          <a:solidFill>
            <a:srgbClr val="FF0066"/>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47" name="21"/>
          <p:cNvSpPr/>
          <p:nvPr/>
        </p:nvSpPr>
        <p:spPr>
          <a:xfrm>
            <a:off x="2879394" y="6339046"/>
            <a:ext cx="152400" cy="152400"/>
          </a:xfrm>
          <a:prstGeom prst="ellipse">
            <a:avLst/>
          </a:prstGeom>
          <a:solidFill>
            <a:srgbClr val="FF0066"/>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48" name="8"/>
          <p:cNvSpPr/>
          <p:nvPr/>
        </p:nvSpPr>
        <p:spPr>
          <a:xfrm>
            <a:off x="3946194" y="6491446"/>
            <a:ext cx="152400" cy="152400"/>
          </a:xfrm>
          <a:prstGeom prst="ellipse">
            <a:avLst/>
          </a:prstGeom>
          <a:solidFill>
            <a:srgbClr val="FF0066"/>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49" name="32"/>
          <p:cNvSpPr/>
          <p:nvPr/>
        </p:nvSpPr>
        <p:spPr>
          <a:xfrm>
            <a:off x="5774994" y="6643846"/>
            <a:ext cx="152400" cy="152400"/>
          </a:xfrm>
          <a:prstGeom prst="ellipse">
            <a:avLst/>
          </a:prstGeom>
          <a:solidFill>
            <a:srgbClr val="FF0066"/>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50" name="17"/>
          <p:cNvSpPr/>
          <p:nvPr/>
        </p:nvSpPr>
        <p:spPr>
          <a:xfrm>
            <a:off x="6841794" y="6034246"/>
            <a:ext cx="152400" cy="152400"/>
          </a:xfrm>
          <a:prstGeom prst="ellipse">
            <a:avLst/>
          </a:prstGeom>
          <a:solidFill>
            <a:srgbClr val="FF0066"/>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51" name="16"/>
          <p:cNvSpPr/>
          <p:nvPr/>
        </p:nvSpPr>
        <p:spPr>
          <a:xfrm>
            <a:off x="6536994" y="6339046"/>
            <a:ext cx="152400" cy="152400"/>
          </a:xfrm>
          <a:prstGeom prst="ellipse">
            <a:avLst/>
          </a:prstGeom>
          <a:solidFill>
            <a:srgbClr val="FF0066"/>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52" name="Rectangle 1251"/>
          <p:cNvSpPr/>
          <p:nvPr/>
        </p:nvSpPr>
        <p:spPr>
          <a:xfrm>
            <a:off x="1752600" y="2895600"/>
            <a:ext cx="6248400" cy="3962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53" name="TextBox 1252"/>
          <p:cNvSpPr txBox="1"/>
          <p:nvPr/>
        </p:nvSpPr>
        <p:spPr>
          <a:xfrm>
            <a:off x="1766248" y="2196152"/>
            <a:ext cx="7239000" cy="564654"/>
          </a:xfrm>
          <a:prstGeom prst="roundRect">
            <a:avLst>
              <a:gd name="adj" fmla="val 8189"/>
            </a:avLst>
          </a:prstGeom>
        </p:spPr>
        <p:style>
          <a:lnRef idx="0">
            <a:schemeClr val="accent1"/>
          </a:lnRef>
          <a:fillRef idx="3">
            <a:schemeClr val="accent1"/>
          </a:fillRef>
          <a:effectRef idx="3">
            <a:schemeClr val="accent1"/>
          </a:effectRef>
          <a:fontRef idx="minor">
            <a:schemeClr val="lt1"/>
          </a:fontRef>
        </p:style>
        <p:txBody>
          <a:bodyPr wrap="square" rtlCol="0">
            <a:spAutoFit/>
          </a:bodyPr>
          <a:lstStyle/>
          <a:p>
            <a:pPr marL="3175" lvl="1"/>
            <a:r>
              <a:rPr lang="en-US" sz="1450" dirty="0" smtClean="0">
                <a:latin typeface="Trebuchet MS" pitchFamily="34" charset="0"/>
              </a:rPr>
              <a:t>To put salinity measurements into perspective, here are 1,000 units, and the </a:t>
            </a:r>
            <a:r>
              <a:rPr lang="en-US" sz="1450" dirty="0" err="1" smtClean="0">
                <a:latin typeface="Trebuchet MS" pitchFamily="34" charset="0"/>
              </a:rPr>
              <a:t>psu</a:t>
            </a:r>
            <a:r>
              <a:rPr lang="en-US" sz="1450" dirty="0" smtClean="0">
                <a:latin typeface="Trebuchet MS" pitchFamily="34" charset="0"/>
              </a:rPr>
              <a:t> number is how many units out of 1,000 are salt.</a:t>
            </a:r>
          </a:p>
        </p:txBody>
      </p:sp>
      <p:sp>
        <p:nvSpPr>
          <p:cNvPr id="53" name="5 psu"/>
          <p:cNvSpPr/>
          <p:nvPr/>
        </p:nvSpPr>
        <p:spPr>
          <a:xfrm>
            <a:off x="8001000" y="2971800"/>
            <a:ext cx="1143000" cy="1077218"/>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r>
              <a:rPr lang="en-US" sz="16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rebuchet MS" pitchFamily="34" charset="0"/>
              </a:rPr>
              <a:t>This is what 5 </a:t>
            </a:r>
            <a:r>
              <a:rPr lang="en-US" sz="1600" b="1" dirty="0" err="1"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rebuchet MS" pitchFamily="34" charset="0"/>
              </a:rPr>
              <a:t>psu</a:t>
            </a:r>
            <a:r>
              <a:rPr lang="en-US" sz="16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rebuchet MS" pitchFamily="34" charset="0"/>
              </a:rPr>
              <a:t> looks like…</a:t>
            </a:r>
            <a:endParaRPr lang="en-US" sz="16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rebuchet MS" pitchFamily="34" charset="0"/>
            </a:endParaRPr>
          </a:p>
        </p:txBody>
      </p:sp>
      <p:sp>
        <p:nvSpPr>
          <p:cNvPr id="54" name="15 psu"/>
          <p:cNvSpPr/>
          <p:nvPr/>
        </p:nvSpPr>
        <p:spPr>
          <a:xfrm>
            <a:off x="8001000" y="4038600"/>
            <a:ext cx="1143000" cy="338554"/>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r>
              <a:rPr lang="en-US" sz="16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rebuchet MS" pitchFamily="34" charset="0"/>
              </a:rPr>
              <a:t>15 </a:t>
            </a:r>
            <a:r>
              <a:rPr lang="en-US" sz="1600" b="1" dirty="0" err="1"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rebuchet MS" pitchFamily="34" charset="0"/>
              </a:rPr>
              <a:t>psu</a:t>
            </a:r>
            <a:r>
              <a:rPr lang="en-US" sz="16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rebuchet MS" pitchFamily="34" charset="0"/>
              </a:rPr>
              <a:t>…</a:t>
            </a:r>
            <a:endParaRPr lang="en-US" sz="16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rebuchet MS" pitchFamily="34" charset="0"/>
            </a:endParaRPr>
          </a:p>
        </p:txBody>
      </p:sp>
      <p:sp>
        <p:nvSpPr>
          <p:cNvPr id="55" name="25 psu"/>
          <p:cNvSpPr/>
          <p:nvPr/>
        </p:nvSpPr>
        <p:spPr>
          <a:xfrm>
            <a:off x="8001000" y="4336942"/>
            <a:ext cx="1143000" cy="338554"/>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r>
              <a:rPr lang="en-US" sz="16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rebuchet MS" pitchFamily="34" charset="0"/>
              </a:rPr>
              <a:t>25 </a:t>
            </a:r>
            <a:r>
              <a:rPr lang="en-US" sz="1600" b="1" dirty="0" err="1"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rebuchet MS" pitchFamily="34" charset="0"/>
              </a:rPr>
              <a:t>psu</a:t>
            </a:r>
            <a:r>
              <a:rPr lang="en-US" sz="16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rebuchet MS" pitchFamily="34" charset="0"/>
              </a:rPr>
              <a:t>…</a:t>
            </a:r>
            <a:endParaRPr lang="en-US" sz="16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rebuchet MS" pitchFamily="34" charset="0"/>
            </a:endParaRPr>
          </a:p>
        </p:txBody>
      </p:sp>
      <p:sp>
        <p:nvSpPr>
          <p:cNvPr id="56" name="35 psu"/>
          <p:cNvSpPr/>
          <p:nvPr/>
        </p:nvSpPr>
        <p:spPr>
          <a:xfrm>
            <a:off x="8014648" y="4606486"/>
            <a:ext cx="1295400" cy="338554"/>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r>
              <a:rPr lang="en-US" sz="16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rebuchet MS" pitchFamily="34" charset="0"/>
              </a:rPr>
              <a:t>&amp; 35 </a:t>
            </a:r>
            <a:r>
              <a:rPr lang="en-US" sz="1600" b="1" dirty="0" err="1"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rebuchet MS" pitchFamily="34" charset="0"/>
              </a:rPr>
              <a:t>psu</a:t>
            </a:r>
            <a:r>
              <a:rPr lang="en-US" sz="16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rebuchet MS" pitchFamily="34" charset="0"/>
              </a:rPr>
              <a:t>.</a:t>
            </a:r>
            <a:endParaRPr lang="en-US" sz="16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rebuchet MS" pitchFamily="34" charset="0"/>
            </a:endParaRPr>
          </a:p>
        </p:txBody>
      </p:sp>
      <p:sp>
        <p:nvSpPr>
          <p:cNvPr id="57" name="Action Button: Custom 56">
            <a:hlinkClick r:id="rId10" action="ppaction://hlinksldjump" highlightClick="1"/>
          </p:cNvPr>
          <p:cNvSpPr/>
          <p:nvPr/>
        </p:nvSpPr>
        <p:spPr>
          <a:xfrm>
            <a:off x="8001000" y="6019800"/>
            <a:ext cx="1143000" cy="838200"/>
          </a:xfrm>
          <a:prstGeom prst="actionButtonBlank">
            <a:avLst/>
          </a:prstGeom>
          <a:solidFill>
            <a:srgbClr val="C00000"/>
          </a:solidFill>
          <a:ln>
            <a:no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latin typeface="Trebuchet MS" pitchFamily="34" charset="0"/>
              </a:rPr>
              <a:t>Go back to Level 3</a:t>
            </a:r>
            <a:endParaRPr lang="en-US" sz="1600" dirty="0">
              <a:latin typeface="Trebuchet MS" pitchFamily="34" charset="0"/>
            </a:endParaRPr>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0"/>
                                  </p:stCondLst>
                                  <p:childTnLst>
                                    <p:set>
                                      <p:cBhvr>
                                        <p:cTn id="6" dur="1" fill="hold">
                                          <p:stCondLst>
                                            <p:cond delay="0"/>
                                          </p:stCondLst>
                                        </p:cTn>
                                        <p:tgtEl>
                                          <p:spTgt spid="1253"/>
                                        </p:tgtEl>
                                        <p:attrNameLst>
                                          <p:attrName>style.visibility</p:attrName>
                                        </p:attrNameLst>
                                      </p:cBhvr>
                                      <p:to>
                                        <p:strVal val="visible"/>
                                      </p:to>
                                    </p:set>
                                    <p:animEffect transition="in" filter="fade">
                                      <p:cBhvr>
                                        <p:cTn id="7" dur="2000"/>
                                        <p:tgtEl>
                                          <p:spTgt spid="1253"/>
                                        </p:tgtEl>
                                      </p:cBhvr>
                                    </p:animEffect>
                                  </p:childTnLst>
                                </p:cTn>
                              </p:par>
                              <p:par>
                                <p:cTn id="8" presetID="10" presetClass="exit" presetSubtype="0" fill="hold" grpId="0" nodeType="withEffect">
                                  <p:stCondLst>
                                    <p:cond delay="5000"/>
                                  </p:stCondLst>
                                  <p:childTnLst>
                                    <p:animEffect transition="out" filter="fade">
                                      <p:cBhvr>
                                        <p:cTn id="9" dur="2000"/>
                                        <p:tgtEl>
                                          <p:spTgt spid="1252"/>
                                        </p:tgtEl>
                                      </p:cBhvr>
                                    </p:animEffect>
                                    <p:set>
                                      <p:cBhvr>
                                        <p:cTn id="10" dur="1" fill="hold">
                                          <p:stCondLst>
                                            <p:cond delay="1999"/>
                                          </p:stCondLst>
                                        </p:cTn>
                                        <p:tgtEl>
                                          <p:spTgt spid="1252"/>
                                        </p:tgtEl>
                                        <p:attrNameLst>
                                          <p:attrName>style.visibility</p:attrName>
                                        </p:attrNameLst>
                                      </p:cBhvr>
                                      <p:to>
                                        <p:strVal val="hidden"/>
                                      </p:to>
                                    </p:set>
                                  </p:childTnLst>
                                </p:cTn>
                              </p:par>
                              <p:par>
                                <p:cTn id="11" presetID="53" presetClass="entr" presetSubtype="0" fill="hold" grpId="0" nodeType="withEffect">
                                  <p:stCondLst>
                                    <p:cond delay="10000"/>
                                  </p:stCondLst>
                                  <p:childTnLst>
                                    <p:set>
                                      <p:cBhvr>
                                        <p:cTn id="12" dur="1" fill="hold">
                                          <p:stCondLst>
                                            <p:cond delay="0"/>
                                          </p:stCondLst>
                                        </p:cTn>
                                        <p:tgtEl>
                                          <p:spTgt spid="53"/>
                                        </p:tgtEl>
                                        <p:attrNameLst>
                                          <p:attrName>style.visibility</p:attrName>
                                        </p:attrNameLst>
                                      </p:cBhvr>
                                      <p:to>
                                        <p:strVal val="visible"/>
                                      </p:to>
                                    </p:set>
                                    <p:anim calcmode="lin" valueType="num">
                                      <p:cBhvr>
                                        <p:cTn id="13" dur="500" fill="hold"/>
                                        <p:tgtEl>
                                          <p:spTgt spid="53"/>
                                        </p:tgtEl>
                                        <p:attrNameLst>
                                          <p:attrName>ppt_w</p:attrName>
                                        </p:attrNameLst>
                                      </p:cBhvr>
                                      <p:tavLst>
                                        <p:tav tm="0">
                                          <p:val>
                                            <p:fltVal val="0"/>
                                          </p:val>
                                        </p:tav>
                                        <p:tav tm="100000">
                                          <p:val>
                                            <p:strVal val="#ppt_w"/>
                                          </p:val>
                                        </p:tav>
                                      </p:tavLst>
                                    </p:anim>
                                    <p:anim calcmode="lin" valueType="num">
                                      <p:cBhvr>
                                        <p:cTn id="14" dur="500" fill="hold"/>
                                        <p:tgtEl>
                                          <p:spTgt spid="53"/>
                                        </p:tgtEl>
                                        <p:attrNameLst>
                                          <p:attrName>ppt_h</p:attrName>
                                        </p:attrNameLst>
                                      </p:cBhvr>
                                      <p:tavLst>
                                        <p:tav tm="0">
                                          <p:val>
                                            <p:fltVal val="0"/>
                                          </p:val>
                                        </p:tav>
                                        <p:tav tm="100000">
                                          <p:val>
                                            <p:strVal val="#ppt_h"/>
                                          </p:val>
                                        </p:tav>
                                      </p:tavLst>
                                    </p:anim>
                                    <p:animEffect transition="in" filter="fade">
                                      <p:cBhvr>
                                        <p:cTn id="15" dur="500"/>
                                        <p:tgtEl>
                                          <p:spTgt spid="53"/>
                                        </p:tgtEl>
                                      </p:cBhvr>
                                    </p:animEffect>
                                  </p:childTnLst>
                                </p:cTn>
                              </p:par>
                              <p:par>
                                <p:cTn id="16" presetID="10" presetClass="entr" presetSubtype="0" fill="hold" nodeType="withEffect">
                                  <p:stCondLst>
                                    <p:cond delay="10000"/>
                                  </p:stCondLst>
                                  <p:childTnLst>
                                    <p:set>
                                      <p:cBhvr>
                                        <p:cTn id="17" dur="1" fill="hold">
                                          <p:stCondLst>
                                            <p:cond delay="0"/>
                                          </p:stCondLst>
                                        </p:cTn>
                                        <p:tgtEl>
                                          <p:spTgt spid="1226"/>
                                        </p:tgtEl>
                                        <p:attrNameLst>
                                          <p:attrName>style.visibility</p:attrName>
                                        </p:attrNameLst>
                                      </p:cBhvr>
                                      <p:to>
                                        <p:strVal val="visible"/>
                                      </p:to>
                                    </p:set>
                                    <p:animEffect transition="in" filter="fade">
                                      <p:cBhvr>
                                        <p:cTn id="18" dur="2000"/>
                                        <p:tgtEl>
                                          <p:spTgt spid="1226"/>
                                        </p:tgtEl>
                                      </p:cBhvr>
                                    </p:animEffect>
                                  </p:childTnLst>
                                </p:cTn>
                              </p:par>
                              <p:par>
                                <p:cTn id="19" presetID="10" presetClass="entr" presetSubtype="0" fill="hold" nodeType="withEffect">
                                  <p:stCondLst>
                                    <p:cond delay="10000"/>
                                  </p:stCondLst>
                                  <p:childTnLst>
                                    <p:set>
                                      <p:cBhvr>
                                        <p:cTn id="20" dur="1" fill="hold">
                                          <p:stCondLst>
                                            <p:cond delay="0"/>
                                          </p:stCondLst>
                                        </p:cTn>
                                        <p:tgtEl>
                                          <p:spTgt spid="1018"/>
                                        </p:tgtEl>
                                        <p:attrNameLst>
                                          <p:attrName>style.visibility</p:attrName>
                                        </p:attrNameLst>
                                      </p:cBhvr>
                                      <p:to>
                                        <p:strVal val="visible"/>
                                      </p:to>
                                    </p:set>
                                    <p:animEffect transition="in" filter="fade">
                                      <p:cBhvr>
                                        <p:cTn id="21" dur="2000"/>
                                        <p:tgtEl>
                                          <p:spTgt spid="1018"/>
                                        </p:tgtEl>
                                      </p:cBhvr>
                                    </p:animEffect>
                                  </p:childTnLst>
                                </p:cTn>
                              </p:par>
                              <p:par>
                                <p:cTn id="22" presetID="10" presetClass="entr" presetSubtype="0" fill="hold" nodeType="withEffect">
                                  <p:stCondLst>
                                    <p:cond delay="10000"/>
                                  </p:stCondLst>
                                  <p:childTnLst>
                                    <p:set>
                                      <p:cBhvr>
                                        <p:cTn id="23" dur="1" fill="hold">
                                          <p:stCondLst>
                                            <p:cond delay="0"/>
                                          </p:stCondLst>
                                        </p:cTn>
                                        <p:tgtEl>
                                          <p:spTgt spid="1227"/>
                                        </p:tgtEl>
                                        <p:attrNameLst>
                                          <p:attrName>style.visibility</p:attrName>
                                        </p:attrNameLst>
                                      </p:cBhvr>
                                      <p:to>
                                        <p:strVal val="visible"/>
                                      </p:to>
                                    </p:set>
                                    <p:animEffect transition="in" filter="fade">
                                      <p:cBhvr>
                                        <p:cTn id="24" dur="2000"/>
                                        <p:tgtEl>
                                          <p:spTgt spid="1227"/>
                                        </p:tgtEl>
                                      </p:cBhvr>
                                    </p:animEffect>
                                  </p:childTnLst>
                                </p:cTn>
                              </p:par>
                              <p:par>
                                <p:cTn id="25" presetID="10" presetClass="entr" presetSubtype="0" fill="hold" nodeType="withEffect">
                                  <p:stCondLst>
                                    <p:cond delay="10000"/>
                                  </p:stCondLst>
                                  <p:childTnLst>
                                    <p:set>
                                      <p:cBhvr>
                                        <p:cTn id="26" dur="1" fill="hold">
                                          <p:stCondLst>
                                            <p:cond delay="0"/>
                                          </p:stCondLst>
                                        </p:cTn>
                                        <p:tgtEl>
                                          <p:spTgt spid="1225"/>
                                        </p:tgtEl>
                                        <p:attrNameLst>
                                          <p:attrName>style.visibility</p:attrName>
                                        </p:attrNameLst>
                                      </p:cBhvr>
                                      <p:to>
                                        <p:strVal val="visible"/>
                                      </p:to>
                                    </p:set>
                                    <p:animEffect transition="in" filter="fade">
                                      <p:cBhvr>
                                        <p:cTn id="27" dur="2000"/>
                                        <p:tgtEl>
                                          <p:spTgt spid="1225"/>
                                        </p:tgtEl>
                                      </p:cBhvr>
                                    </p:animEffect>
                                  </p:childTnLst>
                                </p:cTn>
                              </p:par>
                              <p:par>
                                <p:cTn id="28" presetID="10" presetClass="entr" presetSubtype="0" fill="hold" nodeType="withEffect">
                                  <p:stCondLst>
                                    <p:cond delay="10000"/>
                                  </p:stCondLst>
                                  <p:childTnLst>
                                    <p:set>
                                      <p:cBhvr>
                                        <p:cTn id="29" dur="1" fill="hold">
                                          <p:stCondLst>
                                            <p:cond delay="0"/>
                                          </p:stCondLst>
                                        </p:cTn>
                                        <p:tgtEl>
                                          <p:spTgt spid="1070"/>
                                        </p:tgtEl>
                                        <p:attrNameLst>
                                          <p:attrName>style.visibility</p:attrName>
                                        </p:attrNameLst>
                                      </p:cBhvr>
                                      <p:to>
                                        <p:strVal val="visible"/>
                                      </p:to>
                                    </p:set>
                                    <p:animEffect transition="in" filter="fade">
                                      <p:cBhvr>
                                        <p:cTn id="30" dur="2000"/>
                                        <p:tgtEl>
                                          <p:spTgt spid="1070"/>
                                        </p:tgtEl>
                                      </p:cBhvr>
                                    </p:animEffect>
                                  </p:childTnLst>
                                </p:cTn>
                              </p:par>
                              <p:par>
                                <p:cTn id="31" presetID="53" presetClass="entr" presetSubtype="0" fill="hold" grpId="0" nodeType="withEffect">
                                  <p:stCondLst>
                                    <p:cond delay="13000"/>
                                  </p:stCondLst>
                                  <p:childTnLst>
                                    <p:set>
                                      <p:cBhvr>
                                        <p:cTn id="32" dur="1" fill="hold">
                                          <p:stCondLst>
                                            <p:cond delay="0"/>
                                          </p:stCondLst>
                                        </p:cTn>
                                        <p:tgtEl>
                                          <p:spTgt spid="54"/>
                                        </p:tgtEl>
                                        <p:attrNameLst>
                                          <p:attrName>style.visibility</p:attrName>
                                        </p:attrNameLst>
                                      </p:cBhvr>
                                      <p:to>
                                        <p:strVal val="visible"/>
                                      </p:to>
                                    </p:set>
                                    <p:anim calcmode="lin" valueType="num">
                                      <p:cBhvr>
                                        <p:cTn id="33" dur="500" fill="hold"/>
                                        <p:tgtEl>
                                          <p:spTgt spid="54"/>
                                        </p:tgtEl>
                                        <p:attrNameLst>
                                          <p:attrName>ppt_w</p:attrName>
                                        </p:attrNameLst>
                                      </p:cBhvr>
                                      <p:tavLst>
                                        <p:tav tm="0">
                                          <p:val>
                                            <p:fltVal val="0"/>
                                          </p:val>
                                        </p:tav>
                                        <p:tav tm="100000">
                                          <p:val>
                                            <p:strVal val="#ppt_w"/>
                                          </p:val>
                                        </p:tav>
                                      </p:tavLst>
                                    </p:anim>
                                    <p:anim calcmode="lin" valueType="num">
                                      <p:cBhvr>
                                        <p:cTn id="34" dur="500" fill="hold"/>
                                        <p:tgtEl>
                                          <p:spTgt spid="54"/>
                                        </p:tgtEl>
                                        <p:attrNameLst>
                                          <p:attrName>ppt_h</p:attrName>
                                        </p:attrNameLst>
                                      </p:cBhvr>
                                      <p:tavLst>
                                        <p:tav tm="0">
                                          <p:val>
                                            <p:fltVal val="0"/>
                                          </p:val>
                                        </p:tav>
                                        <p:tav tm="100000">
                                          <p:val>
                                            <p:strVal val="#ppt_h"/>
                                          </p:val>
                                        </p:tav>
                                      </p:tavLst>
                                    </p:anim>
                                    <p:animEffect transition="in" filter="fade">
                                      <p:cBhvr>
                                        <p:cTn id="35" dur="500"/>
                                        <p:tgtEl>
                                          <p:spTgt spid="54"/>
                                        </p:tgtEl>
                                      </p:cBhvr>
                                    </p:animEffect>
                                  </p:childTnLst>
                                </p:cTn>
                              </p:par>
                              <p:par>
                                <p:cTn id="36" presetID="10" presetClass="entr" presetSubtype="0" fill="hold" nodeType="withEffect">
                                  <p:stCondLst>
                                    <p:cond delay="13000"/>
                                  </p:stCondLst>
                                  <p:childTnLst>
                                    <p:set>
                                      <p:cBhvr>
                                        <p:cTn id="37" dur="1" fill="hold">
                                          <p:stCondLst>
                                            <p:cond delay="0"/>
                                          </p:stCondLst>
                                        </p:cTn>
                                        <p:tgtEl>
                                          <p:spTgt spid="1230"/>
                                        </p:tgtEl>
                                        <p:attrNameLst>
                                          <p:attrName>style.visibility</p:attrName>
                                        </p:attrNameLst>
                                      </p:cBhvr>
                                      <p:to>
                                        <p:strVal val="visible"/>
                                      </p:to>
                                    </p:set>
                                    <p:animEffect transition="in" filter="fade">
                                      <p:cBhvr>
                                        <p:cTn id="38" dur="2000"/>
                                        <p:tgtEl>
                                          <p:spTgt spid="1230"/>
                                        </p:tgtEl>
                                      </p:cBhvr>
                                    </p:animEffect>
                                  </p:childTnLst>
                                </p:cTn>
                              </p:par>
                              <p:par>
                                <p:cTn id="39" presetID="10" presetClass="entr" presetSubtype="0" fill="hold" nodeType="withEffect">
                                  <p:stCondLst>
                                    <p:cond delay="13000"/>
                                  </p:stCondLst>
                                  <p:childTnLst>
                                    <p:set>
                                      <p:cBhvr>
                                        <p:cTn id="40" dur="1" fill="hold">
                                          <p:stCondLst>
                                            <p:cond delay="0"/>
                                          </p:stCondLst>
                                        </p:cTn>
                                        <p:tgtEl>
                                          <p:spTgt spid="1228"/>
                                        </p:tgtEl>
                                        <p:attrNameLst>
                                          <p:attrName>style.visibility</p:attrName>
                                        </p:attrNameLst>
                                      </p:cBhvr>
                                      <p:to>
                                        <p:strVal val="visible"/>
                                      </p:to>
                                    </p:set>
                                    <p:animEffect transition="in" filter="fade">
                                      <p:cBhvr>
                                        <p:cTn id="41" dur="2000"/>
                                        <p:tgtEl>
                                          <p:spTgt spid="1228"/>
                                        </p:tgtEl>
                                      </p:cBhvr>
                                    </p:animEffect>
                                  </p:childTnLst>
                                </p:cTn>
                              </p:par>
                              <p:par>
                                <p:cTn id="42" presetID="10" presetClass="entr" presetSubtype="0" fill="hold" nodeType="withEffect">
                                  <p:stCondLst>
                                    <p:cond delay="13000"/>
                                  </p:stCondLst>
                                  <p:childTnLst>
                                    <p:set>
                                      <p:cBhvr>
                                        <p:cTn id="43" dur="1" fill="hold">
                                          <p:stCondLst>
                                            <p:cond delay="0"/>
                                          </p:stCondLst>
                                        </p:cTn>
                                        <p:tgtEl>
                                          <p:spTgt spid="1248"/>
                                        </p:tgtEl>
                                        <p:attrNameLst>
                                          <p:attrName>style.visibility</p:attrName>
                                        </p:attrNameLst>
                                      </p:cBhvr>
                                      <p:to>
                                        <p:strVal val="visible"/>
                                      </p:to>
                                    </p:set>
                                    <p:animEffect transition="in" filter="fade">
                                      <p:cBhvr>
                                        <p:cTn id="44" dur="2000"/>
                                        <p:tgtEl>
                                          <p:spTgt spid="1248"/>
                                        </p:tgtEl>
                                      </p:cBhvr>
                                    </p:animEffect>
                                  </p:childTnLst>
                                </p:cTn>
                              </p:par>
                              <p:par>
                                <p:cTn id="45" presetID="10" presetClass="entr" presetSubtype="0" fill="hold" nodeType="withEffect">
                                  <p:stCondLst>
                                    <p:cond delay="13000"/>
                                  </p:stCondLst>
                                  <p:childTnLst>
                                    <p:set>
                                      <p:cBhvr>
                                        <p:cTn id="46" dur="1" fill="hold">
                                          <p:stCondLst>
                                            <p:cond delay="0"/>
                                          </p:stCondLst>
                                        </p:cTn>
                                        <p:tgtEl>
                                          <p:spTgt spid="1173"/>
                                        </p:tgtEl>
                                        <p:attrNameLst>
                                          <p:attrName>style.visibility</p:attrName>
                                        </p:attrNameLst>
                                      </p:cBhvr>
                                      <p:to>
                                        <p:strVal val="visible"/>
                                      </p:to>
                                    </p:set>
                                    <p:animEffect transition="in" filter="fade">
                                      <p:cBhvr>
                                        <p:cTn id="47" dur="2000"/>
                                        <p:tgtEl>
                                          <p:spTgt spid="1173"/>
                                        </p:tgtEl>
                                      </p:cBhvr>
                                    </p:animEffect>
                                  </p:childTnLst>
                                </p:cTn>
                              </p:par>
                              <p:par>
                                <p:cTn id="48" presetID="10" presetClass="entr" presetSubtype="0" fill="hold" nodeType="withEffect">
                                  <p:stCondLst>
                                    <p:cond delay="13000"/>
                                  </p:stCondLst>
                                  <p:childTnLst>
                                    <p:set>
                                      <p:cBhvr>
                                        <p:cTn id="49" dur="1" fill="hold">
                                          <p:stCondLst>
                                            <p:cond delay="0"/>
                                          </p:stCondLst>
                                        </p:cTn>
                                        <p:tgtEl>
                                          <p:spTgt spid="1229"/>
                                        </p:tgtEl>
                                        <p:attrNameLst>
                                          <p:attrName>style.visibility</p:attrName>
                                        </p:attrNameLst>
                                      </p:cBhvr>
                                      <p:to>
                                        <p:strVal val="visible"/>
                                      </p:to>
                                    </p:set>
                                    <p:animEffect transition="in" filter="fade">
                                      <p:cBhvr>
                                        <p:cTn id="50" dur="2000"/>
                                        <p:tgtEl>
                                          <p:spTgt spid="1229"/>
                                        </p:tgtEl>
                                      </p:cBhvr>
                                    </p:animEffect>
                                  </p:childTnLst>
                                </p:cTn>
                              </p:par>
                              <p:par>
                                <p:cTn id="51" presetID="10" presetClass="entr" presetSubtype="0" fill="hold" nodeType="withEffect">
                                  <p:stCondLst>
                                    <p:cond delay="13000"/>
                                  </p:stCondLst>
                                  <p:childTnLst>
                                    <p:set>
                                      <p:cBhvr>
                                        <p:cTn id="52" dur="1" fill="hold">
                                          <p:stCondLst>
                                            <p:cond delay="0"/>
                                          </p:stCondLst>
                                        </p:cTn>
                                        <p:tgtEl>
                                          <p:spTgt spid="1234"/>
                                        </p:tgtEl>
                                        <p:attrNameLst>
                                          <p:attrName>style.visibility</p:attrName>
                                        </p:attrNameLst>
                                      </p:cBhvr>
                                      <p:to>
                                        <p:strVal val="visible"/>
                                      </p:to>
                                    </p:set>
                                    <p:animEffect transition="in" filter="fade">
                                      <p:cBhvr>
                                        <p:cTn id="53" dur="2000"/>
                                        <p:tgtEl>
                                          <p:spTgt spid="1234"/>
                                        </p:tgtEl>
                                      </p:cBhvr>
                                    </p:animEffect>
                                  </p:childTnLst>
                                </p:cTn>
                              </p:par>
                              <p:par>
                                <p:cTn id="54" presetID="10" presetClass="entr" presetSubtype="0" fill="hold" nodeType="withEffect">
                                  <p:stCondLst>
                                    <p:cond delay="13000"/>
                                  </p:stCondLst>
                                  <p:childTnLst>
                                    <p:set>
                                      <p:cBhvr>
                                        <p:cTn id="55" dur="1" fill="hold">
                                          <p:stCondLst>
                                            <p:cond delay="0"/>
                                          </p:stCondLst>
                                        </p:cTn>
                                        <p:tgtEl>
                                          <p:spTgt spid="1240"/>
                                        </p:tgtEl>
                                        <p:attrNameLst>
                                          <p:attrName>style.visibility</p:attrName>
                                        </p:attrNameLst>
                                      </p:cBhvr>
                                      <p:to>
                                        <p:strVal val="visible"/>
                                      </p:to>
                                    </p:set>
                                    <p:animEffect transition="in" filter="fade">
                                      <p:cBhvr>
                                        <p:cTn id="56" dur="2000"/>
                                        <p:tgtEl>
                                          <p:spTgt spid="1240"/>
                                        </p:tgtEl>
                                      </p:cBhvr>
                                    </p:animEffect>
                                  </p:childTnLst>
                                </p:cTn>
                              </p:par>
                              <p:par>
                                <p:cTn id="57" presetID="10" presetClass="entr" presetSubtype="0" fill="hold" nodeType="withEffect">
                                  <p:stCondLst>
                                    <p:cond delay="13000"/>
                                  </p:stCondLst>
                                  <p:childTnLst>
                                    <p:set>
                                      <p:cBhvr>
                                        <p:cTn id="58" dur="1" fill="hold">
                                          <p:stCondLst>
                                            <p:cond delay="0"/>
                                          </p:stCondLst>
                                        </p:cTn>
                                        <p:tgtEl>
                                          <p:spTgt spid="1243"/>
                                        </p:tgtEl>
                                        <p:attrNameLst>
                                          <p:attrName>style.visibility</p:attrName>
                                        </p:attrNameLst>
                                      </p:cBhvr>
                                      <p:to>
                                        <p:strVal val="visible"/>
                                      </p:to>
                                    </p:set>
                                    <p:animEffect transition="in" filter="fade">
                                      <p:cBhvr>
                                        <p:cTn id="59" dur="2000"/>
                                        <p:tgtEl>
                                          <p:spTgt spid="1243"/>
                                        </p:tgtEl>
                                      </p:cBhvr>
                                    </p:animEffect>
                                  </p:childTnLst>
                                </p:cTn>
                              </p:par>
                              <p:par>
                                <p:cTn id="60" presetID="10" presetClass="entr" presetSubtype="0" fill="hold" nodeType="withEffect">
                                  <p:stCondLst>
                                    <p:cond delay="13000"/>
                                  </p:stCondLst>
                                  <p:childTnLst>
                                    <p:set>
                                      <p:cBhvr>
                                        <p:cTn id="61" dur="1" fill="hold">
                                          <p:stCondLst>
                                            <p:cond delay="0"/>
                                          </p:stCondLst>
                                        </p:cTn>
                                        <p:tgtEl>
                                          <p:spTgt spid="1233"/>
                                        </p:tgtEl>
                                        <p:attrNameLst>
                                          <p:attrName>style.visibility</p:attrName>
                                        </p:attrNameLst>
                                      </p:cBhvr>
                                      <p:to>
                                        <p:strVal val="visible"/>
                                      </p:to>
                                    </p:set>
                                    <p:animEffect transition="in" filter="fade">
                                      <p:cBhvr>
                                        <p:cTn id="62" dur="2000"/>
                                        <p:tgtEl>
                                          <p:spTgt spid="1233"/>
                                        </p:tgtEl>
                                      </p:cBhvr>
                                    </p:animEffect>
                                  </p:childTnLst>
                                </p:cTn>
                              </p:par>
                              <p:par>
                                <p:cTn id="63" presetID="10" presetClass="entr" presetSubtype="0" fill="hold" nodeType="withEffect">
                                  <p:stCondLst>
                                    <p:cond delay="13000"/>
                                  </p:stCondLst>
                                  <p:childTnLst>
                                    <p:set>
                                      <p:cBhvr>
                                        <p:cTn id="64" dur="1" fill="hold">
                                          <p:stCondLst>
                                            <p:cond delay="0"/>
                                          </p:stCondLst>
                                        </p:cTn>
                                        <p:tgtEl>
                                          <p:spTgt spid="1245"/>
                                        </p:tgtEl>
                                        <p:attrNameLst>
                                          <p:attrName>style.visibility</p:attrName>
                                        </p:attrNameLst>
                                      </p:cBhvr>
                                      <p:to>
                                        <p:strVal val="visible"/>
                                      </p:to>
                                    </p:set>
                                    <p:animEffect transition="in" filter="fade">
                                      <p:cBhvr>
                                        <p:cTn id="65" dur="2000"/>
                                        <p:tgtEl>
                                          <p:spTgt spid="1245"/>
                                        </p:tgtEl>
                                      </p:cBhvr>
                                    </p:animEffect>
                                  </p:childTnLst>
                                </p:cTn>
                              </p:par>
                              <p:par>
                                <p:cTn id="66" presetID="53" presetClass="entr" presetSubtype="0" fill="hold" grpId="0" nodeType="withEffect">
                                  <p:stCondLst>
                                    <p:cond delay="17000"/>
                                  </p:stCondLst>
                                  <p:childTnLst>
                                    <p:set>
                                      <p:cBhvr>
                                        <p:cTn id="67" dur="1" fill="hold">
                                          <p:stCondLst>
                                            <p:cond delay="0"/>
                                          </p:stCondLst>
                                        </p:cTn>
                                        <p:tgtEl>
                                          <p:spTgt spid="55"/>
                                        </p:tgtEl>
                                        <p:attrNameLst>
                                          <p:attrName>style.visibility</p:attrName>
                                        </p:attrNameLst>
                                      </p:cBhvr>
                                      <p:to>
                                        <p:strVal val="visible"/>
                                      </p:to>
                                    </p:set>
                                    <p:anim calcmode="lin" valueType="num">
                                      <p:cBhvr>
                                        <p:cTn id="68" dur="500" fill="hold"/>
                                        <p:tgtEl>
                                          <p:spTgt spid="55"/>
                                        </p:tgtEl>
                                        <p:attrNameLst>
                                          <p:attrName>ppt_w</p:attrName>
                                        </p:attrNameLst>
                                      </p:cBhvr>
                                      <p:tavLst>
                                        <p:tav tm="0">
                                          <p:val>
                                            <p:fltVal val="0"/>
                                          </p:val>
                                        </p:tav>
                                        <p:tav tm="100000">
                                          <p:val>
                                            <p:strVal val="#ppt_w"/>
                                          </p:val>
                                        </p:tav>
                                      </p:tavLst>
                                    </p:anim>
                                    <p:anim calcmode="lin" valueType="num">
                                      <p:cBhvr>
                                        <p:cTn id="69" dur="500" fill="hold"/>
                                        <p:tgtEl>
                                          <p:spTgt spid="55"/>
                                        </p:tgtEl>
                                        <p:attrNameLst>
                                          <p:attrName>ppt_h</p:attrName>
                                        </p:attrNameLst>
                                      </p:cBhvr>
                                      <p:tavLst>
                                        <p:tav tm="0">
                                          <p:val>
                                            <p:fltVal val="0"/>
                                          </p:val>
                                        </p:tav>
                                        <p:tav tm="100000">
                                          <p:val>
                                            <p:strVal val="#ppt_h"/>
                                          </p:val>
                                        </p:tav>
                                      </p:tavLst>
                                    </p:anim>
                                    <p:animEffect transition="in" filter="fade">
                                      <p:cBhvr>
                                        <p:cTn id="70" dur="500"/>
                                        <p:tgtEl>
                                          <p:spTgt spid="55"/>
                                        </p:tgtEl>
                                      </p:cBhvr>
                                    </p:animEffect>
                                  </p:childTnLst>
                                </p:cTn>
                              </p:par>
                              <p:par>
                                <p:cTn id="71" presetID="10" presetClass="entr" presetSubtype="0" fill="hold" nodeType="withEffect">
                                  <p:stCondLst>
                                    <p:cond delay="17000"/>
                                  </p:stCondLst>
                                  <p:childTnLst>
                                    <p:set>
                                      <p:cBhvr>
                                        <p:cTn id="72" dur="1" fill="hold">
                                          <p:stCondLst>
                                            <p:cond delay="0"/>
                                          </p:stCondLst>
                                        </p:cTn>
                                        <p:tgtEl>
                                          <p:spTgt spid="1251"/>
                                        </p:tgtEl>
                                        <p:attrNameLst>
                                          <p:attrName>style.visibility</p:attrName>
                                        </p:attrNameLst>
                                      </p:cBhvr>
                                      <p:to>
                                        <p:strVal val="visible"/>
                                      </p:to>
                                    </p:set>
                                    <p:animEffect transition="in" filter="fade">
                                      <p:cBhvr>
                                        <p:cTn id="73" dur="2000"/>
                                        <p:tgtEl>
                                          <p:spTgt spid="1251"/>
                                        </p:tgtEl>
                                      </p:cBhvr>
                                    </p:animEffect>
                                  </p:childTnLst>
                                </p:cTn>
                              </p:par>
                              <p:par>
                                <p:cTn id="74" presetID="10" presetClass="entr" presetSubtype="0" fill="hold" nodeType="withEffect">
                                  <p:stCondLst>
                                    <p:cond delay="17000"/>
                                  </p:stCondLst>
                                  <p:childTnLst>
                                    <p:set>
                                      <p:cBhvr>
                                        <p:cTn id="75" dur="1" fill="hold">
                                          <p:stCondLst>
                                            <p:cond delay="0"/>
                                          </p:stCondLst>
                                        </p:cTn>
                                        <p:tgtEl>
                                          <p:spTgt spid="1250"/>
                                        </p:tgtEl>
                                        <p:attrNameLst>
                                          <p:attrName>style.visibility</p:attrName>
                                        </p:attrNameLst>
                                      </p:cBhvr>
                                      <p:to>
                                        <p:strVal val="visible"/>
                                      </p:to>
                                    </p:set>
                                    <p:animEffect transition="in" filter="fade">
                                      <p:cBhvr>
                                        <p:cTn id="76" dur="2000"/>
                                        <p:tgtEl>
                                          <p:spTgt spid="1250"/>
                                        </p:tgtEl>
                                      </p:cBhvr>
                                    </p:animEffect>
                                  </p:childTnLst>
                                </p:cTn>
                              </p:par>
                              <p:par>
                                <p:cTn id="77" presetID="10" presetClass="entr" presetSubtype="0" fill="hold" nodeType="withEffect">
                                  <p:stCondLst>
                                    <p:cond delay="17000"/>
                                  </p:stCondLst>
                                  <p:childTnLst>
                                    <p:set>
                                      <p:cBhvr>
                                        <p:cTn id="78" dur="1" fill="hold">
                                          <p:stCondLst>
                                            <p:cond delay="0"/>
                                          </p:stCondLst>
                                        </p:cTn>
                                        <p:tgtEl>
                                          <p:spTgt spid="1235"/>
                                        </p:tgtEl>
                                        <p:attrNameLst>
                                          <p:attrName>style.visibility</p:attrName>
                                        </p:attrNameLst>
                                      </p:cBhvr>
                                      <p:to>
                                        <p:strVal val="visible"/>
                                      </p:to>
                                    </p:set>
                                    <p:animEffect transition="in" filter="fade">
                                      <p:cBhvr>
                                        <p:cTn id="79" dur="2000"/>
                                        <p:tgtEl>
                                          <p:spTgt spid="1235"/>
                                        </p:tgtEl>
                                      </p:cBhvr>
                                    </p:animEffect>
                                  </p:childTnLst>
                                </p:cTn>
                              </p:par>
                              <p:par>
                                <p:cTn id="80" presetID="10" presetClass="entr" presetSubtype="0" fill="hold" nodeType="withEffect">
                                  <p:stCondLst>
                                    <p:cond delay="17000"/>
                                  </p:stCondLst>
                                  <p:childTnLst>
                                    <p:set>
                                      <p:cBhvr>
                                        <p:cTn id="81" dur="1" fill="hold">
                                          <p:stCondLst>
                                            <p:cond delay="0"/>
                                          </p:stCondLst>
                                        </p:cTn>
                                        <p:tgtEl>
                                          <p:spTgt spid="1238"/>
                                        </p:tgtEl>
                                        <p:attrNameLst>
                                          <p:attrName>style.visibility</p:attrName>
                                        </p:attrNameLst>
                                      </p:cBhvr>
                                      <p:to>
                                        <p:strVal val="visible"/>
                                      </p:to>
                                    </p:set>
                                    <p:animEffect transition="in" filter="fade">
                                      <p:cBhvr>
                                        <p:cTn id="82" dur="2000"/>
                                        <p:tgtEl>
                                          <p:spTgt spid="1238"/>
                                        </p:tgtEl>
                                      </p:cBhvr>
                                    </p:animEffect>
                                  </p:childTnLst>
                                </p:cTn>
                              </p:par>
                              <p:par>
                                <p:cTn id="83" presetID="10" presetClass="entr" presetSubtype="0" fill="hold" nodeType="withEffect">
                                  <p:stCondLst>
                                    <p:cond delay="17000"/>
                                  </p:stCondLst>
                                  <p:childTnLst>
                                    <p:set>
                                      <p:cBhvr>
                                        <p:cTn id="84" dur="1" fill="hold">
                                          <p:stCondLst>
                                            <p:cond delay="0"/>
                                          </p:stCondLst>
                                        </p:cTn>
                                        <p:tgtEl>
                                          <p:spTgt spid="1244"/>
                                        </p:tgtEl>
                                        <p:attrNameLst>
                                          <p:attrName>style.visibility</p:attrName>
                                        </p:attrNameLst>
                                      </p:cBhvr>
                                      <p:to>
                                        <p:strVal val="visible"/>
                                      </p:to>
                                    </p:set>
                                    <p:animEffect transition="in" filter="fade">
                                      <p:cBhvr>
                                        <p:cTn id="85" dur="2000"/>
                                        <p:tgtEl>
                                          <p:spTgt spid="1244"/>
                                        </p:tgtEl>
                                      </p:cBhvr>
                                    </p:animEffect>
                                  </p:childTnLst>
                                </p:cTn>
                              </p:par>
                              <p:par>
                                <p:cTn id="86" presetID="10" presetClass="entr" presetSubtype="0" fill="hold" nodeType="withEffect">
                                  <p:stCondLst>
                                    <p:cond delay="17000"/>
                                  </p:stCondLst>
                                  <p:childTnLst>
                                    <p:set>
                                      <p:cBhvr>
                                        <p:cTn id="87" dur="1" fill="hold">
                                          <p:stCondLst>
                                            <p:cond delay="0"/>
                                          </p:stCondLst>
                                        </p:cTn>
                                        <p:tgtEl>
                                          <p:spTgt spid="1247"/>
                                        </p:tgtEl>
                                        <p:attrNameLst>
                                          <p:attrName>style.visibility</p:attrName>
                                        </p:attrNameLst>
                                      </p:cBhvr>
                                      <p:to>
                                        <p:strVal val="visible"/>
                                      </p:to>
                                    </p:set>
                                    <p:animEffect transition="in" filter="fade">
                                      <p:cBhvr>
                                        <p:cTn id="88" dur="2000"/>
                                        <p:tgtEl>
                                          <p:spTgt spid="1247"/>
                                        </p:tgtEl>
                                      </p:cBhvr>
                                    </p:animEffect>
                                  </p:childTnLst>
                                </p:cTn>
                              </p:par>
                              <p:par>
                                <p:cTn id="89" presetID="10" presetClass="entr" presetSubtype="0" fill="hold" nodeType="withEffect">
                                  <p:stCondLst>
                                    <p:cond delay="17000"/>
                                  </p:stCondLst>
                                  <p:childTnLst>
                                    <p:set>
                                      <p:cBhvr>
                                        <p:cTn id="90" dur="1" fill="hold">
                                          <p:stCondLst>
                                            <p:cond delay="0"/>
                                          </p:stCondLst>
                                        </p:cTn>
                                        <p:tgtEl>
                                          <p:spTgt spid="1071"/>
                                        </p:tgtEl>
                                        <p:attrNameLst>
                                          <p:attrName>style.visibility</p:attrName>
                                        </p:attrNameLst>
                                      </p:cBhvr>
                                      <p:to>
                                        <p:strVal val="visible"/>
                                      </p:to>
                                    </p:set>
                                    <p:animEffect transition="in" filter="fade">
                                      <p:cBhvr>
                                        <p:cTn id="91" dur="2000"/>
                                        <p:tgtEl>
                                          <p:spTgt spid="1071"/>
                                        </p:tgtEl>
                                      </p:cBhvr>
                                    </p:animEffect>
                                  </p:childTnLst>
                                </p:cTn>
                              </p:par>
                              <p:par>
                                <p:cTn id="92" presetID="10" presetClass="entr" presetSubtype="0" fill="hold" nodeType="withEffect">
                                  <p:stCondLst>
                                    <p:cond delay="17000"/>
                                  </p:stCondLst>
                                  <p:childTnLst>
                                    <p:set>
                                      <p:cBhvr>
                                        <p:cTn id="93" dur="1" fill="hold">
                                          <p:stCondLst>
                                            <p:cond delay="0"/>
                                          </p:stCondLst>
                                        </p:cTn>
                                        <p:tgtEl>
                                          <p:spTgt spid="1232"/>
                                        </p:tgtEl>
                                        <p:attrNameLst>
                                          <p:attrName>style.visibility</p:attrName>
                                        </p:attrNameLst>
                                      </p:cBhvr>
                                      <p:to>
                                        <p:strVal val="visible"/>
                                      </p:to>
                                    </p:set>
                                    <p:animEffect transition="in" filter="fade">
                                      <p:cBhvr>
                                        <p:cTn id="94" dur="2000"/>
                                        <p:tgtEl>
                                          <p:spTgt spid="1232"/>
                                        </p:tgtEl>
                                      </p:cBhvr>
                                    </p:animEffect>
                                  </p:childTnLst>
                                </p:cTn>
                              </p:par>
                              <p:par>
                                <p:cTn id="95" presetID="10" presetClass="entr" presetSubtype="0" fill="hold" nodeType="withEffect">
                                  <p:stCondLst>
                                    <p:cond delay="17000"/>
                                  </p:stCondLst>
                                  <p:childTnLst>
                                    <p:set>
                                      <p:cBhvr>
                                        <p:cTn id="96" dur="1" fill="hold">
                                          <p:stCondLst>
                                            <p:cond delay="0"/>
                                          </p:stCondLst>
                                        </p:cTn>
                                        <p:tgtEl>
                                          <p:spTgt spid="1241"/>
                                        </p:tgtEl>
                                        <p:attrNameLst>
                                          <p:attrName>style.visibility</p:attrName>
                                        </p:attrNameLst>
                                      </p:cBhvr>
                                      <p:to>
                                        <p:strVal val="visible"/>
                                      </p:to>
                                    </p:set>
                                    <p:animEffect transition="in" filter="fade">
                                      <p:cBhvr>
                                        <p:cTn id="97" dur="2000"/>
                                        <p:tgtEl>
                                          <p:spTgt spid="1241"/>
                                        </p:tgtEl>
                                      </p:cBhvr>
                                    </p:animEffect>
                                  </p:childTnLst>
                                </p:cTn>
                              </p:par>
                              <p:par>
                                <p:cTn id="98" presetID="10" presetClass="entr" presetSubtype="0" fill="hold" nodeType="withEffect">
                                  <p:stCondLst>
                                    <p:cond delay="17000"/>
                                  </p:stCondLst>
                                  <p:childTnLst>
                                    <p:set>
                                      <p:cBhvr>
                                        <p:cTn id="99" dur="1" fill="hold">
                                          <p:stCondLst>
                                            <p:cond delay="0"/>
                                          </p:stCondLst>
                                        </p:cTn>
                                        <p:tgtEl>
                                          <p:spTgt spid="1236"/>
                                        </p:tgtEl>
                                        <p:attrNameLst>
                                          <p:attrName>style.visibility</p:attrName>
                                        </p:attrNameLst>
                                      </p:cBhvr>
                                      <p:to>
                                        <p:strVal val="visible"/>
                                      </p:to>
                                    </p:set>
                                    <p:animEffect transition="in" filter="fade">
                                      <p:cBhvr>
                                        <p:cTn id="100" dur="2000"/>
                                        <p:tgtEl>
                                          <p:spTgt spid="1236"/>
                                        </p:tgtEl>
                                      </p:cBhvr>
                                    </p:animEffect>
                                  </p:childTnLst>
                                </p:cTn>
                              </p:par>
                              <p:par>
                                <p:cTn id="101" presetID="53" presetClass="entr" presetSubtype="0" fill="hold" grpId="0" nodeType="withEffect">
                                  <p:stCondLst>
                                    <p:cond delay="20000"/>
                                  </p:stCondLst>
                                  <p:childTnLst>
                                    <p:set>
                                      <p:cBhvr>
                                        <p:cTn id="102" dur="1" fill="hold">
                                          <p:stCondLst>
                                            <p:cond delay="0"/>
                                          </p:stCondLst>
                                        </p:cTn>
                                        <p:tgtEl>
                                          <p:spTgt spid="56"/>
                                        </p:tgtEl>
                                        <p:attrNameLst>
                                          <p:attrName>style.visibility</p:attrName>
                                        </p:attrNameLst>
                                      </p:cBhvr>
                                      <p:to>
                                        <p:strVal val="visible"/>
                                      </p:to>
                                    </p:set>
                                    <p:anim calcmode="lin" valueType="num">
                                      <p:cBhvr>
                                        <p:cTn id="103" dur="500" fill="hold"/>
                                        <p:tgtEl>
                                          <p:spTgt spid="56"/>
                                        </p:tgtEl>
                                        <p:attrNameLst>
                                          <p:attrName>ppt_w</p:attrName>
                                        </p:attrNameLst>
                                      </p:cBhvr>
                                      <p:tavLst>
                                        <p:tav tm="0">
                                          <p:val>
                                            <p:fltVal val="0"/>
                                          </p:val>
                                        </p:tav>
                                        <p:tav tm="100000">
                                          <p:val>
                                            <p:strVal val="#ppt_w"/>
                                          </p:val>
                                        </p:tav>
                                      </p:tavLst>
                                    </p:anim>
                                    <p:anim calcmode="lin" valueType="num">
                                      <p:cBhvr>
                                        <p:cTn id="104" dur="500" fill="hold"/>
                                        <p:tgtEl>
                                          <p:spTgt spid="56"/>
                                        </p:tgtEl>
                                        <p:attrNameLst>
                                          <p:attrName>ppt_h</p:attrName>
                                        </p:attrNameLst>
                                      </p:cBhvr>
                                      <p:tavLst>
                                        <p:tav tm="0">
                                          <p:val>
                                            <p:fltVal val="0"/>
                                          </p:val>
                                        </p:tav>
                                        <p:tav tm="100000">
                                          <p:val>
                                            <p:strVal val="#ppt_h"/>
                                          </p:val>
                                        </p:tav>
                                      </p:tavLst>
                                    </p:anim>
                                    <p:animEffect transition="in" filter="fade">
                                      <p:cBhvr>
                                        <p:cTn id="105" dur="500"/>
                                        <p:tgtEl>
                                          <p:spTgt spid="56"/>
                                        </p:tgtEl>
                                      </p:cBhvr>
                                    </p:animEffect>
                                  </p:childTnLst>
                                </p:cTn>
                              </p:par>
                              <p:par>
                                <p:cTn id="106" presetID="10" presetClass="entr" presetSubtype="0" fill="hold" nodeType="withEffect">
                                  <p:stCondLst>
                                    <p:cond delay="20000"/>
                                  </p:stCondLst>
                                  <p:childTnLst>
                                    <p:set>
                                      <p:cBhvr>
                                        <p:cTn id="107" dur="1" fill="hold">
                                          <p:stCondLst>
                                            <p:cond delay="0"/>
                                          </p:stCondLst>
                                        </p:cTn>
                                        <p:tgtEl>
                                          <p:spTgt spid="1017"/>
                                        </p:tgtEl>
                                        <p:attrNameLst>
                                          <p:attrName>style.visibility</p:attrName>
                                        </p:attrNameLst>
                                      </p:cBhvr>
                                      <p:to>
                                        <p:strVal val="visible"/>
                                      </p:to>
                                    </p:set>
                                    <p:animEffect transition="in" filter="fade">
                                      <p:cBhvr>
                                        <p:cTn id="108" dur="2000"/>
                                        <p:tgtEl>
                                          <p:spTgt spid="1017"/>
                                        </p:tgtEl>
                                      </p:cBhvr>
                                    </p:animEffect>
                                  </p:childTnLst>
                                </p:cTn>
                              </p:par>
                              <p:par>
                                <p:cTn id="109" presetID="10" presetClass="entr" presetSubtype="0" fill="hold" nodeType="withEffect">
                                  <p:stCondLst>
                                    <p:cond delay="20000"/>
                                  </p:stCondLst>
                                  <p:childTnLst>
                                    <p:set>
                                      <p:cBhvr>
                                        <p:cTn id="110" dur="1" fill="hold">
                                          <p:stCondLst>
                                            <p:cond delay="0"/>
                                          </p:stCondLst>
                                        </p:cTn>
                                        <p:tgtEl>
                                          <p:spTgt spid="1019"/>
                                        </p:tgtEl>
                                        <p:attrNameLst>
                                          <p:attrName>style.visibility</p:attrName>
                                        </p:attrNameLst>
                                      </p:cBhvr>
                                      <p:to>
                                        <p:strVal val="visible"/>
                                      </p:to>
                                    </p:set>
                                    <p:animEffect transition="in" filter="fade">
                                      <p:cBhvr>
                                        <p:cTn id="111" dur="2000"/>
                                        <p:tgtEl>
                                          <p:spTgt spid="1019"/>
                                        </p:tgtEl>
                                      </p:cBhvr>
                                    </p:animEffect>
                                  </p:childTnLst>
                                </p:cTn>
                              </p:par>
                              <p:par>
                                <p:cTn id="112" presetID="10" presetClass="entr" presetSubtype="0" fill="hold" nodeType="withEffect">
                                  <p:stCondLst>
                                    <p:cond delay="20000"/>
                                  </p:stCondLst>
                                  <p:childTnLst>
                                    <p:set>
                                      <p:cBhvr>
                                        <p:cTn id="113" dur="1" fill="hold">
                                          <p:stCondLst>
                                            <p:cond delay="0"/>
                                          </p:stCondLst>
                                        </p:cTn>
                                        <p:tgtEl>
                                          <p:spTgt spid="1224"/>
                                        </p:tgtEl>
                                        <p:attrNameLst>
                                          <p:attrName>style.visibility</p:attrName>
                                        </p:attrNameLst>
                                      </p:cBhvr>
                                      <p:to>
                                        <p:strVal val="visible"/>
                                      </p:to>
                                    </p:set>
                                    <p:animEffect transition="in" filter="fade">
                                      <p:cBhvr>
                                        <p:cTn id="114" dur="2000"/>
                                        <p:tgtEl>
                                          <p:spTgt spid="1224"/>
                                        </p:tgtEl>
                                      </p:cBhvr>
                                    </p:animEffect>
                                  </p:childTnLst>
                                </p:cTn>
                              </p:par>
                              <p:par>
                                <p:cTn id="115" presetID="10" presetClass="entr" presetSubtype="0" fill="hold" nodeType="withEffect">
                                  <p:stCondLst>
                                    <p:cond delay="20000"/>
                                  </p:stCondLst>
                                  <p:childTnLst>
                                    <p:set>
                                      <p:cBhvr>
                                        <p:cTn id="116" dur="1" fill="hold">
                                          <p:stCondLst>
                                            <p:cond delay="0"/>
                                          </p:stCondLst>
                                        </p:cTn>
                                        <p:tgtEl>
                                          <p:spTgt spid="1122"/>
                                        </p:tgtEl>
                                        <p:attrNameLst>
                                          <p:attrName>style.visibility</p:attrName>
                                        </p:attrNameLst>
                                      </p:cBhvr>
                                      <p:to>
                                        <p:strVal val="visible"/>
                                      </p:to>
                                    </p:set>
                                    <p:animEffect transition="in" filter="fade">
                                      <p:cBhvr>
                                        <p:cTn id="117" dur="2000"/>
                                        <p:tgtEl>
                                          <p:spTgt spid="1122"/>
                                        </p:tgtEl>
                                      </p:cBhvr>
                                    </p:animEffect>
                                  </p:childTnLst>
                                </p:cTn>
                              </p:par>
                              <p:par>
                                <p:cTn id="118" presetID="10" presetClass="entr" presetSubtype="0" fill="hold" nodeType="withEffect">
                                  <p:stCondLst>
                                    <p:cond delay="20000"/>
                                  </p:stCondLst>
                                  <p:childTnLst>
                                    <p:set>
                                      <p:cBhvr>
                                        <p:cTn id="119" dur="1" fill="hold">
                                          <p:stCondLst>
                                            <p:cond delay="0"/>
                                          </p:stCondLst>
                                        </p:cTn>
                                        <p:tgtEl>
                                          <p:spTgt spid="1231"/>
                                        </p:tgtEl>
                                        <p:attrNameLst>
                                          <p:attrName>style.visibility</p:attrName>
                                        </p:attrNameLst>
                                      </p:cBhvr>
                                      <p:to>
                                        <p:strVal val="visible"/>
                                      </p:to>
                                    </p:set>
                                    <p:animEffect transition="in" filter="fade">
                                      <p:cBhvr>
                                        <p:cTn id="120" dur="2000"/>
                                        <p:tgtEl>
                                          <p:spTgt spid="1231"/>
                                        </p:tgtEl>
                                      </p:cBhvr>
                                    </p:animEffect>
                                  </p:childTnLst>
                                </p:cTn>
                              </p:par>
                              <p:par>
                                <p:cTn id="121" presetID="10" presetClass="entr" presetSubtype="0" fill="hold" nodeType="withEffect">
                                  <p:stCondLst>
                                    <p:cond delay="20000"/>
                                  </p:stCondLst>
                                  <p:childTnLst>
                                    <p:set>
                                      <p:cBhvr>
                                        <p:cTn id="122" dur="1" fill="hold">
                                          <p:stCondLst>
                                            <p:cond delay="0"/>
                                          </p:stCondLst>
                                        </p:cTn>
                                        <p:tgtEl>
                                          <p:spTgt spid="1239"/>
                                        </p:tgtEl>
                                        <p:attrNameLst>
                                          <p:attrName>style.visibility</p:attrName>
                                        </p:attrNameLst>
                                      </p:cBhvr>
                                      <p:to>
                                        <p:strVal val="visible"/>
                                      </p:to>
                                    </p:set>
                                    <p:animEffect transition="in" filter="fade">
                                      <p:cBhvr>
                                        <p:cTn id="123" dur="2000"/>
                                        <p:tgtEl>
                                          <p:spTgt spid="1239"/>
                                        </p:tgtEl>
                                      </p:cBhvr>
                                    </p:animEffect>
                                  </p:childTnLst>
                                </p:cTn>
                              </p:par>
                              <p:par>
                                <p:cTn id="124" presetID="10" presetClass="entr" presetSubtype="0" fill="hold" nodeType="withEffect">
                                  <p:stCondLst>
                                    <p:cond delay="20000"/>
                                  </p:stCondLst>
                                  <p:childTnLst>
                                    <p:set>
                                      <p:cBhvr>
                                        <p:cTn id="125" dur="1" fill="hold">
                                          <p:stCondLst>
                                            <p:cond delay="0"/>
                                          </p:stCondLst>
                                        </p:cTn>
                                        <p:tgtEl>
                                          <p:spTgt spid="1249"/>
                                        </p:tgtEl>
                                        <p:attrNameLst>
                                          <p:attrName>style.visibility</p:attrName>
                                        </p:attrNameLst>
                                      </p:cBhvr>
                                      <p:to>
                                        <p:strVal val="visible"/>
                                      </p:to>
                                    </p:set>
                                    <p:animEffect transition="in" filter="fade">
                                      <p:cBhvr>
                                        <p:cTn id="126" dur="2000"/>
                                        <p:tgtEl>
                                          <p:spTgt spid="1249"/>
                                        </p:tgtEl>
                                      </p:cBhvr>
                                    </p:animEffect>
                                  </p:childTnLst>
                                </p:cTn>
                              </p:par>
                              <p:par>
                                <p:cTn id="127" presetID="10" presetClass="entr" presetSubtype="0" fill="hold" nodeType="withEffect">
                                  <p:stCondLst>
                                    <p:cond delay="20000"/>
                                  </p:stCondLst>
                                  <p:childTnLst>
                                    <p:set>
                                      <p:cBhvr>
                                        <p:cTn id="128" dur="1" fill="hold">
                                          <p:stCondLst>
                                            <p:cond delay="0"/>
                                          </p:stCondLst>
                                        </p:cTn>
                                        <p:tgtEl>
                                          <p:spTgt spid="1237"/>
                                        </p:tgtEl>
                                        <p:attrNameLst>
                                          <p:attrName>style.visibility</p:attrName>
                                        </p:attrNameLst>
                                      </p:cBhvr>
                                      <p:to>
                                        <p:strVal val="visible"/>
                                      </p:to>
                                    </p:set>
                                    <p:animEffect transition="in" filter="fade">
                                      <p:cBhvr>
                                        <p:cTn id="129" dur="2000"/>
                                        <p:tgtEl>
                                          <p:spTgt spid="1237"/>
                                        </p:tgtEl>
                                      </p:cBhvr>
                                    </p:animEffect>
                                  </p:childTnLst>
                                </p:cTn>
                              </p:par>
                              <p:par>
                                <p:cTn id="130" presetID="10" presetClass="entr" presetSubtype="0" fill="hold" nodeType="withEffect">
                                  <p:stCondLst>
                                    <p:cond delay="20000"/>
                                  </p:stCondLst>
                                  <p:childTnLst>
                                    <p:set>
                                      <p:cBhvr>
                                        <p:cTn id="131" dur="1" fill="hold">
                                          <p:stCondLst>
                                            <p:cond delay="0"/>
                                          </p:stCondLst>
                                        </p:cTn>
                                        <p:tgtEl>
                                          <p:spTgt spid="1246"/>
                                        </p:tgtEl>
                                        <p:attrNameLst>
                                          <p:attrName>style.visibility</p:attrName>
                                        </p:attrNameLst>
                                      </p:cBhvr>
                                      <p:to>
                                        <p:strVal val="visible"/>
                                      </p:to>
                                    </p:set>
                                    <p:animEffect transition="in" filter="fade">
                                      <p:cBhvr>
                                        <p:cTn id="132" dur="2000"/>
                                        <p:tgtEl>
                                          <p:spTgt spid="1246"/>
                                        </p:tgtEl>
                                      </p:cBhvr>
                                    </p:animEffect>
                                  </p:childTnLst>
                                </p:cTn>
                              </p:par>
                              <p:par>
                                <p:cTn id="133" presetID="10" presetClass="entr" presetSubtype="0" fill="hold" nodeType="withEffect">
                                  <p:stCondLst>
                                    <p:cond delay="20000"/>
                                  </p:stCondLst>
                                  <p:childTnLst>
                                    <p:set>
                                      <p:cBhvr>
                                        <p:cTn id="134" dur="1" fill="hold">
                                          <p:stCondLst>
                                            <p:cond delay="0"/>
                                          </p:stCondLst>
                                        </p:cTn>
                                        <p:tgtEl>
                                          <p:spTgt spid="1242"/>
                                        </p:tgtEl>
                                        <p:attrNameLst>
                                          <p:attrName>style.visibility</p:attrName>
                                        </p:attrNameLst>
                                      </p:cBhvr>
                                      <p:to>
                                        <p:strVal val="visible"/>
                                      </p:to>
                                    </p:set>
                                    <p:animEffect transition="in" filter="fade">
                                      <p:cBhvr>
                                        <p:cTn id="135" dur="2000"/>
                                        <p:tgtEl>
                                          <p:spTgt spid="1242"/>
                                        </p:tgtEl>
                                      </p:cBhvr>
                                    </p:animEffect>
                                  </p:childTnLst>
                                </p:cTn>
                              </p:par>
                              <p:par>
                                <p:cTn id="136" presetID="37" presetClass="entr" presetSubtype="0" fill="hold" grpId="0" nodeType="withEffect">
                                  <p:stCondLst>
                                    <p:cond delay="22000"/>
                                  </p:stCondLst>
                                  <p:childTnLst>
                                    <p:set>
                                      <p:cBhvr>
                                        <p:cTn id="137" dur="1" fill="hold">
                                          <p:stCondLst>
                                            <p:cond delay="0"/>
                                          </p:stCondLst>
                                        </p:cTn>
                                        <p:tgtEl>
                                          <p:spTgt spid="57"/>
                                        </p:tgtEl>
                                        <p:attrNameLst>
                                          <p:attrName>style.visibility</p:attrName>
                                        </p:attrNameLst>
                                      </p:cBhvr>
                                      <p:to>
                                        <p:strVal val="visible"/>
                                      </p:to>
                                    </p:set>
                                    <p:animEffect transition="in" filter="fade">
                                      <p:cBhvr>
                                        <p:cTn id="138" dur="1000"/>
                                        <p:tgtEl>
                                          <p:spTgt spid="57"/>
                                        </p:tgtEl>
                                      </p:cBhvr>
                                    </p:animEffect>
                                    <p:anim calcmode="lin" valueType="num">
                                      <p:cBhvr>
                                        <p:cTn id="139" dur="1000" fill="hold"/>
                                        <p:tgtEl>
                                          <p:spTgt spid="57"/>
                                        </p:tgtEl>
                                        <p:attrNameLst>
                                          <p:attrName>ppt_x</p:attrName>
                                        </p:attrNameLst>
                                      </p:cBhvr>
                                      <p:tavLst>
                                        <p:tav tm="0">
                                          <p:val>
                                            <p:strVal val="#ppt_x"/>
                                          </p:val>
                                        </p:tav>
                                        <p:tav tm="100000">
                                          <p:val>
                                            <p:strVal val="#ppt_x"/>
                                          </p:val>
                                        </p:tav>
                                      </p:tavLst>
                                    </p:anim>
                                    <p:anim calcmode="lin" valueType="num">
                                      <p:cBhvr>
                                        <p:cTn id="140" dur="900" decel="100000" fill="hold"/>
                                        <p:tgtEl>
                                          <p:spTgt spid="57"/>
                                        </p:tgtEl>
                                        <p:attrNameLst>
                                          <p:attrName>ppt_y</p:attrName>
                                        </p:attrNameLst>
                                      </p:cBhvr>
                                      <p:tavLst>
                                        <p:tav tm="0">
                                          <p:val>
                                            <p:strVal val="#ppt_y+1"/>
                                          </p:val>
                                        </p:tav>
                                        <p:tav tm="100000">
                                          <p:val>
                                            <p:strVal val="#ppt_y-.03"/>
                                          </p:val>
                                        </p:tav>
                                      </p:tavLst>
                                    </p:anim>
                                    <p:anim calcmode="lin" valueType="num">
                                      <p:cBhvr>
                                        <p:cTn id="141" dur="100" accel="100000" fill="hold">
                                          <p:stCondLst>
                                            <p:cond delay="900"/>
                                          </p:stCondLst>
                                        </p:cTn>
                                        <p:tgtEl>
                                          <p:spTgt spid="57"/>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52" grpId="0" animBg="1"/>
      <p:bldP spid="1253" grpId="0" animBg="1"/>
      <p:bldP spid="53" grpId="0"/>
      <p:bldP spid="54" grpId="0"/>
      <p:bldP spid="55" grpId="0"/>
      <p:bldP spid="56" grpId="0"/>
      <p:bldP spid="57" grpId="0" animBg="1"/>
    </p:bld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TextBox 40"/>
          <p:cNvSpPr txBox="1"/>
          <p:nvPr/>
        </p:nvSpPr>
        <p:spPr>
          <a:xfrm>
            <a:off x="1752600" y="914400"/>
            <a:ext cx="5257800" cy="354925"/>
          </a:xfrm>
          <a:prstGeom prst="roundRect">
            <a:avLst>
              <a:gd name="adj" fmla="val 8189"/>
            </a:avLst>
          </a:prstGeom>
        </p:spPr>
        <p:style>
          <a:lnRef idx="0">
            <a:schemeClr val="accent1"/>
          </a:lnRef>
          <a:fillRef idx="3">
            <a:schemeClr val="accent1"/>
          </a:fillRef>
          <a:effectRef idx="3">
            <a:schemeClr val="accent1"/>
          </a:effectRef>
          <a:fontRef idx="minor">
            <a:schemeClr val="lt1"/>
          </a:fontRef>
        </p:style>
        <p:txBody>
          <a:bodyPr wrap="square" rtlCol="0">
            <a:spAutoFit/>
          </a:bodyPr>
          <a:lstStyle/>
          <a:p>
            <a:pPr marL="3175" lvl="1" indent="0"/>
            <a:r>
              <a:rPr lang="en-US" sz="1600" dirty="0" smtClean="0">
                <a:latin typeface="Trebuchet MS" pitchFamily="34" charset="0"/>
              </a:rPr>
              <a:t>Salinity is measured in </a:t>
            </a:r>
            <a:r>
              <a:rPr lang="en-US" sz="1600" b="1" dirty="0" smtClean="0">
                <a:latin typeface="Trebuchet MS" pitchFamily="34" charset="0"/>
              </a:rPr>
              <a:t>PSU</a:t>
            </a:r>
            <a:r>
              <a:rPr lang="en-US" sz="1600" dirty="0" smtClean="0">
                <a:latin typeface="Trebuchet MS" pitchFamily="34" charset="0"/>
              </a:rPr>
              <a:t>, or Practical Salinity Units.</a:t>
            </a:r>
          </a:p>
        </p:txBody>
      </p:sp>
      <p:sp>
        <p:nvSpPr>
          <p:cNvPr id="70" name="Rectangle 69"/>
          <p:cNvSpPr/>
          <p:nvPr/>
        </p:nvSpPr>
        <p:spPr>
          <a:xfrm>
            <a:off x="0" y="0"/>
            <a:ext cx="9144000" cy="838200"/>
          </a:xfrm>
          <a:prstGeom prst="rect">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r>
              <a:rPr lang="en-US" sz="4400" dirty="0" smtClean="0">
                <a:latin typeface="Trebuchet MS" pitchFamily="34" charset="0"/>
              </a:rPr>
              <a:t>What is PSU and salinity?</a:t>
            </a:r>
            <a:endParaRPr lang="en-US" sz="4400" dirty="0">
              <a:latin typeface="Trebuchet MS" pitchFamily="34" charset="0"/>
            </a:endParaRPr>
          </a:p>
        </p:txBody>
      </p:sp>
      <p:sp>
        <p:nvSpPr>
          <p:cNvPr id="71" name="Flowchart: Delay 70"/>
          <p:cNvSpPr/>
          <p:nvPr/>
        </p:nvSpPr>
        <p:spPr>
          <a:xfrm>
            <a:off x="0" y="0"/>
            <a:ext cx="1752600" cy="6858000"/>
          </a:xfrm>
          <a:prstGeom prst="flowChartDelay">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73" name="TextBox 72">
            <a:hlinkClick r:id="rId3" action="ppaction://hlinksldjump"/>
          </p:cNvPr>
          <p:cNvSpPr txBox="1"/>
          <p:nvPr/>
        </p:nvSpPr>
        <p:spPr>
          <a:xfrm>
            <a:off x="0" y="609600"/>
            <a:ext cx="1371600" cy="8382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Build </a:t>
            </a:r>
            <a:r>
              <a:rPr lang="en-US" sz="1600" dirty="0" smtClean="0">
                <a:solidFill>
                  <a:schemeClr val="accent1">
                    <a:lumMod val="75000"/>
                  </a:schemeClr>
                </a:solidFill>
                <a:latin typeface="Trebuchet MS" pitchFamily="34" charset="0"/>
                <a:cs typeface="+mn-cs"/>
              </a:rPr>
              <a:t>A </a:t>
            </a:r>
            <a:r>
              <a:rPr lang="en-US" sz="1600" dirty="0">
                <a:solidFill>
                  <a:schemeClr val="accent1">
                    <a:lumMod val="75000"/>
                  </a:schemeClr>
                </a:solidFill>
                <a:latin typeface="Trebuchet MS" pitchFamily="34" charset="0"/>
                <a:cs typeface="+mn-cs"/>
              </a:rPr>
              <a:t>G</a:t>
            </a:r>
            <a:r>
              <a:rPr lang="en-US" sz="1600" dirty="0" smtClean="0">
                <a:solidFill>
                  <a:schemeClr val="accent1">
                    <a:lumMod val="75000"/>
                  </a:schemeClr>
                </a:solidFill>
                <a:latin typeface="Trebuchet MS" pitchFamily="34" charset="0"/>
                <a:cs typeface="+mn-cs"/>
              </a:rPr>
              <a:t>raph </a:t>
            </a:r>
            <a:endParaRPr lang="en-US" sz="1600" dirty="0">
              <a:solidFill>
                <a:schemeClr val="accent1">
                  <a:lumMod val="75000"/>
                </a:schemeClr>
              </a:solidFill>
              <a:latin typeface="Trebuchet MS" pitchFamily="34" charset="0"/>
              <a:cs typeface="+mn-cs"/>
            </a:endParaRP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1)</a:t>
            </a:r>
            <a:endParaRPr lang="en-US" sz="1600" dirty="0">
              <a:solidFill>
                <a:schemeClr val="accent1">
                  <a:lumMod val="75000"/>
                </a:schemeClr>
              </a:solidFill>
              <a:latin typeface="Trebuchet MS" pitchFamily="34" charset="0"/>
              <a:cs typeface="+mn-cs"/>
            </a:endParaRPr>
          </a:p>
        </p:txBody>
      </p:sp>
      <p:sp>
        <p:nvSpPr>
          <p:cNvPr id="74" name="TextBox 73">
            <a:hlinkClick r:id="rId4" action="ppaction://hlinksldjump"/>
          </p:cNvPr>
          <p:cNvSpPr txBox="1"/>
          <p:nvPr/>
        </p:nvSpPr>
        <p:spPr>
          <a:xfrm>
            <a:off x="0" y="2743200"/>
            <a:ext cx="1554480" cy="10668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Read LOBO Graphs </a:t>
            </a:r>
            <a:r>
              <a:rPr lang="en-US" sz="1600" dirty="0" smtClean="0">
                <a:solidFill>
                  <a:schemeClr val="accent1">
                    <a:lumMod val="75000"/>
                  </a:schemeClr>
                </a:solidFill>
                <a:latin typeface="Trebuchet MS" pitchFamily="34" charset="0"/>
                <a:cs typeface="+mn-cs"/>
              </a:rPr>
              <a:t>   (Level 3)</a:t>
            </a:r>
            <a:endParaRPr lang="en-US" sz="1600" dirty="0">
              <a:solidFill>
                <a:schemeClr val="accent1">
                  <a:lumMod val="75000"/>
                </a:schemeClr>
              </a:solidFill>
              <a:latin typeface="Trebuchet MS" pitchFamily="34" charset="0"/>
              <a:cs typeface="+mn-cs"/>
            </a:endParaRPr>
          </a:p>
        </p:txBody>
      </p:sp>
      <p:sp>
        <p:nvSpPr>
          <p:cNvPr id="75" name="TextBox 74">
            <a:hlinkClick r:id="rId5" action="ppaction://hlinksldjump"/>
          </p:cNvPr>
          <p:cNvSpPr txBox="1"/>
          <p:nvPr/>
        </p:nvSpPr>
        <p:spPr>
          <a:xfrm>
            <a:off x="0" y="3953470"/>
            <a:ext cx="1447800" cy="99953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LOBO Data Match-up</a:t>
            </a:r>
            <a:endParaRPr lang="en-US" sz="1600" dirty="0">
              <a:solidFill>
                <a:schemeClr val="accent1">
                  <a:lumMod val="75000"/>
                </a:schemeClr>
              </a:solidFill>
              <a:latin typeface="Trebuchet MS" pitchFamily="34" charset="0"/>
              <a:cs typeface="+mn-cs"/>
            </a:endParaRP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4)</a:t>
            </a:r>
            <a:endParaRPr lang="en-US" sz="1600" dirty="0">
              <a:solidFill>
                <a:schemeClr val="accent1">
                  <a:lumMod val="75000"/>
                </a:schemeClr>
              </a:solidFill>
              <a:latin typeface="Trebuchet MS" pitchFamily="34" charset="0"/>
              <a:cs typeface="+mn-cs"/>
            </a:endParaRPr>
          </a:p>
        </p:txBody>
      </p:sp>
      <p:sp>
        <p:nvSpPr>
          <p:cNvPr id="76" name="TextBox 75">
            <a:hlinkClick r:id="rId6" action="ppaction://hlinksldjump"/>
          </p:cNvPr>
          <p:cNvSpPr txBox="1"/>
          <p:nvPr/>
        </p:nvSpPr>
        <p:spPr>
          <a:xfrm>
            <a:off x="0" y="5105400"/>
            <a:ext cx="1371600" cy="11430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Test Your LOBO Abilities</a:t>
            </a: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5)</a:t>
            </a:r>
            <a:endParaRPr lang="en-US" sz="1600" dirty="0">
              <a:solidFill>
                <a:schemeClr val="accent1">
                  <a:lumMod val="75000"/>
                </a:schemeClr>
              </a:solidFill>
              <a:latin typeface="Trebuchet MS" pitchFamily="34" charset="0"/>
              <a:cs typeface="+mn-cs"/>
            </a:endParaRPr>
          </a:p>
        </p:txBody>
      </p:sp>
      <p:sp>
        <p:nvSpPr>
          <p:cNvPr id="77" name="TextBox 76">
            <a:hlinkClick r:id="rId7" action="ppaction://hlinksldjump"/>
          </p:cNvPr>
          <p:cNvSpPr txBox="1"/>
          <p:nvPr/>
        </p:nvSpPr>
        <p:spPr>
          <a:xfrm>
            <a:off x="0" y="1600200"/>
            <a:ext cx="1447800" cy="9906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Interpret Graphs</a:t>
            </a: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2)</a:t>
            </a:r>
            <a:endParaRPr lang="en-US" sz="1600" dirty="0">
              <a:solidFill>
                <a:schemeClr val="accent1">
                  <a:lumMod val="75000"/>
                </a:schemeClr>
              </a:solidFill>
              <a:latin typeface="Trebuchet MS" pitchFamily="34" charset="0"/>
              <a:cs typeface="+mn-cs"/>
            </a:endParaRPr>
          </a:p>
        </p:txBody>
      </p:sp>
      <p:sp>
        <p:nvSpPr>
          <p:cNvPr id="79" name="TextBox 78">
            <a:hlinkClick r:id="rId8" action="ppaction://hlinksldjump"/>
          </p:cNvPr>
          <p:cNvSpPr txBox="1"/>
          <p:nvPr/>
        </p:nvSpPr>
        <p:spPr>
          <a:xfrm>
            <a:off x="0" y="6324600"/>
            <a:ext cx="914400" cy="533400"/>
          </a:xfrm>
          <a:prstGeom prst="roundRect">
            <a:avLst/>
          </a:prstGeom>
          <a:solidFill>
            <a:schemeClr val="accent5">
              <a:lumMod val="40000"/>
              <a:lumOff val="60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More info</a:t>
            </a:r>
            <a:endParaRPr lang="en-US" sz="1600" dirty="0">
              <a:solidFill>
                <a:schemeClr val="accent1">
                  <a:lumMod val="75000"/>
                </a:schemeClr>
              </a:solidFill>
              <a:latin typeface="Trebuchet MS" pitchFamily="34" charset="0"/>
              <a:cs typeface="+mn-cs"/>
            </a:endParaRPr>
          </a:p>
        </p:txBody>
      </p:sp>
      <p:sp>
        <p:nvSpPr>
          <p:cNvPr id="83" name="TextBox 82"/>
          <p:cNvSpPr txBox="1"/>
          <p:nvPr/>
        </p:nvSpPr>
        <p:spPr>
          <a:xfrm>
            <a:off x="1752600" y="1336344"/>
            <a:ext cx="7239000" cy="798582"/>
          </a:xfrm>
          <a:prstGeom prst="roundRect">
            <a:avLst>
              <a:gd name="adj" fmla="val 8189"/>
            </a:avLst>
          </a:prstGeom>
        </p:spPr>
        <p:style>
          <a:lnRef idx="0">
            <a:schemeClr val="accent1"/>
          </a:lnRef>
          <a:fillRef idx="3">
            <a:schemeClr val="accent1"/>
          </a:fillRef>
          <a:effectRef idx="3">
            <a:schemeClr val="accent1"/>
          </a:effectRef>
          <a:fontRef idx="minor">
            <a:schemeClr val="lt1"/>
          </a:fontRef>
        </p:style>
        <p:txBody>
          <a:bodyPr wrap="square" rtlCol="0">
            <a:spAutoFit/>
          </a:bodyPr>
          <a:lstStyle/>
          <a:p>
            <a:pPr marL="3175" lvl="1"/>
            <a:r>
              <a:rPr lang="en-US" sz="1450" dirty="0" smtClean="0">
                <a:latin typeface="Trebuchet MS" pitchFamily="34" charset="0"/>
              </a:rPr>
              <a:t>The way that salinity data is collected results in numbers with no units, so scientists use PSU. PSU is equivalent to parts per thousand (</a:t>
            </a:r>
            <a:r>
              <a:rPr lang="en-US" sz="1450" dirty="0" err="1" smtClean="0">
                <a:latin typeface="Trebuchet MS" pitchFamily="34" charset="0"/>
              </a:rPr>
              <a:t>ppt</a:t>
            </a:r>
            <a:r>
              <a:rPr lang="en-US" sz="1450" dirty="0" smtClean="0">
                <a:latin typeface="Trebuchet MS" pitchFamily="34" charset="0"/>
              </a:rPr>
              <a:t>), another unit of measure for salinity.</a:t>
            </a:r>
          </a:p>
        </p:txBody>
      </p:sp>
      <p:pic>
        <p:nvPicPr>
          <p:cNvPr id="2" name="Picture 2"/>
          <p:cNvPicPr>
            <a:picLocks noChangeAspect="1" noChangeArrowheads="1"/>
          </p:cNvPicPr>
          <p:nvPr/>
        </p:nvPicPr>
        <p:blipFill>
          <a:blip r:embed="rId9" cstate="print"/>
          <a:srcRect/>
          <a:stretch>
            <a:fillRect/>
          </a:stretch>
        </p:blipFill>
        <p:spPr bwMode="auto">
          <a:xfrm>
            <a:off x="1793544" y="2960996"/>
            <a:ext cx="6134100" cy="3848100"/>
          </a:xfrm>
          <a:prstGeom prst="rect">
            <a:avLst/>
          </a:prstGeom>
          <a:noFill/>
          <a:ln w="9525">
            <a:noFill/>
            <a:miter lim="800000"/>
            <a:headEnd/>
            <a:tailEnd/>
          </a:ln>
          <a:effectLst/>
        </p:spPr>
      </p:pic>
      <p:sp>
        <p:nvSpPr>
          <p:cNvPr id="1017" name="26"/>
          <p:cNvSpPr/>
          <p:nvPr/>
        </p:nvSpPr>
        <p:spPr>
          <a:xfrm>
            <a:off x="2117394" y="5881846"/>
            <a:ext cx="152400" cy="152400"/>
          </a:xfrm>
          <a:prstGeom prst="ellipse">
            <a:avLst/>
          </a:prstGeom>
          <a:solidFill>
            <a:srgbClr val="FF0066"/>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18" name="ball 2"/>
          <p:cNvSpPr/>
          <p:nvPr/>
        </p:nvSpPr>
        <p:spPr>
          <a:xfrm>
            <a:off x="1812594" y="4510246"/>
            <a:ext cx="152400" cy="152400"/>
          </a:xfrm>
          <a:prstGeom prst="ellipse">
            <a:avLst/>
          </a:prstGeom>
          <a:solidFill>
            <a:srgbClr val="FF0066"/>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19" name="27"/>
          <p:cNvSpPr/>
          <p:nvPr/>
        </p:nvSpPr>
        <p:spPr>
          <a:xfrm>
            <a:off x="2422194" y="4967446"/>
            <a:ext cx="152400" cy="152400"/>
          </a:xfrm>
          <a:prstGeom prst="ellipse">
            <a:avLst/>
          </a:prstGeom>
          <a:solidFill>
            <a:srgbClr val="FF0066"/>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70" name="5"/>
          <p:cNvSpPr/>
          <p:nvPr/>
        </p:nvSpPr>
        <p:spPr>
          <a:xfrm>
            <a:off x="3336594" y="5577046"/>
            <a:ext cx="152400" cy="152400"/>
          </a:xfrm>
          <a:prstGeom prst="ellipse">
            <a:avLst/>
          </a:prstGeom>
          <a:solidFill>
            <a:srgbClr val="FF0066"/>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71" name="22"/>
          <p:cNvSpPr/>
          <p:nvPr/>
        </p:nvSpPr>
        <p:spPr>
          <a:xfrm>
            <a:off x="3946194" y="5577046"/>
            <a:ext cx="152400" cy="152400"/>
          </a:xfrm>
          <a:prstGeom prst="ellipse">
            <a:avLst/>
          </a:prstGeom>
          <a:solidFill>
            <a:srgbClr val="FF0066"/>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22" name="29"/>
          <p:cNvSpPr/>
          <p:nvPr/>
        </p:nvSpPr>
        <p:spPr>
          <a:xfrm>
            <a:off x="3793794" y="4662646"/>
            <a:ext cx="152400" cy="152400"/>
          </a:xfrm>
          <a:prstGeom prst="ellipse">
            <a:avLst/>
          </a:prstGeom>
          <a:solidFill>
            <a:srgbClr val="FF0066"/>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73" name="9"/>
          <p:cNvSpPr/>
          <p:nvPr/>
        </p:nvSpPr>
        <p:spPr>
          <a:xfrm>
            <a:off x="4708194" y="5119846"/>
            <a:ext cx="152400" cy="152400"/>
          </a:xfrm>
          <a:prstGeom prst="ellipse">
            <a:avLst/>
          </a:prstGeom>
          <a:solidFill>
            <a:srgbClr val="FF0066"/>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24" name="28"/>
          <p:cNvSpPr/>
          <p:nvPr/>
        </p:nvSpPr>
        <p:spPr>
          <a:xfrm>
            <a:off x="3184194" y="3900646"/>
            <a:ext cx="152400" cy="152400"/>
          </a:xfrm>
          <a:prstGeom prst="ellipse">
            <a:avLst/>
          </a:prstGeom>
          <a:solidFill>
            <a:srgbClr val="FF0066"/>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25" name="4"/>
          <p:cNvSpPr/>
          <p:nvPr/>
        </p:nvSpPr>
        <p:spPr>
          <a:xfrm>
            <a:off x="2879394" y="4053046"/>
            <a:ext cx="152400" cy="152400"/>
          </a:xfrm>
          <a:prstGeom prst="ellipse">
            <a:avLst/>
          </a:prstGeom>
          <a:solidFill>
            <a:srgbClr val="FF0066"/>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26" name="ball 1"/>
          <p:cNvSpPr/>
          <p:nvPr/>
        </p:nvSpPr>
        <p:spPr>
          <a:xfrm>
            <a:off x="1964994" y="3291046"/>
            <a:ext cx="152400" cy="152400"/>
          </a:xfrm>
          <a:prstGeom prst="ellipse">
            <a:avLst/>
          </a:prstGeom>
          <a:solidFill>
            <a:srgbClr val="FF0066"/>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27" name="ball 3"/>
          <p:cNvSpPr/>
          <p:nvPr/>
        </p:nvSpPr>
        <p:spPr>
          <a:xfrm>
            <a:off x="2574594" y="3595846"/>
            <a:ext cx="152400" cy="152400"/>
          </a:xfrm>
          <a:prstGeom prst="ellipse">
            <a:avLst/>
          </a:prstGeom>
          <a:solidFill>
            <a:srgbClr val="FF0066"/>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28" name="7"/>
          <p:cNvSpPr/>
          <p:nvPr/>
        </p:nvSpPr>
        <p:spPr>
          <a:xfrm>
            <a:off x="3946194" y="3748246"/>
            <a:ext cx="152400" cy="152400"/>
          </a:xfrm>
          <a:prstGeom prst="ellipse">
            <a:avLst/>
          </a:prstGeom>
          <a:solidFill>
            <a:srgbClr val="FF0066"/>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29" name="10"/>
          <p:cNvSpPr/>
          <p:nvPr/>
        </p:nvSpPr>
        <p:spPr>
          <a:xfrm>
            <a:off x="4708194" y="4357846"/>
            <a:ext cx="152400" cy="152400"/>
          </a:xfrm>
          <a:prstGeom prst="ellipse">
            <a:avLst/>
          </a:prstGeom>
          <a:solidFill>
            <a:srgbClr val="FF0066"/>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30" name="6"/>
          <p:cNvSpPr/>
          <p:nvPr/>
        </p:nvSpPr>
        <p:spPr>
          <a:xfrm>
            <a:off x="3336594" y="2986246"/>
            <a:ext cx="152400" cy="152400"/>
          </a:xfrm>
          <a:prstGeom prst="ellipse">
            <a:avLst/>
          </a:prstGeom>
          <a:solidFill>
            <a:srgbClr val="FF0066"/>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31" name="30"/>
          <p:cNvSpPr/>
          <p:nvPr/>
        </p:nvSpPr>
        <p:spPr>
          <a:xfrm>
            <a:off x="4403394" y="3138646"/>
            <a:ext cx="152400" cy="152400"/>
          </a:xfrm>
          <a:prstGeom prst="ellipse">
            <a:avLst/>
          </a:prstGeom>
          <a:solidFill>
            <a:srgbClr val="FF0066"/>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32" name="23"/>
          <p:cNvSpPr/>
          <p:nvPr/>
        </p:nvSpPr>
        <p:spPr>
          <a:xfrm>
            <a:off x="5012994" y="3748246"/>
            <a:ext cx="152400" cy="152400"/>
          </a:xfrm>
          <a:prstGeom prst="ellipse">
            <a:avLst/>
          </a:prstGeom>
          <a:solidFill>
            <a:srgbClr val="FF0066"/>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33" name="14"/>
          <p:cNvSpPr/>
          <p:nvPr/>
        </p:nvSpPr>
        <p:spPr>
          <a:xfrm>
            <a:off x="5774994" y="4357846"/>
            <a:ext cx="152400" cy="152400"/>
          </a:xfrm>
          <a:prstGeom prst="ellipse">
            <a:avLst/>
          </a:prstGeom>
          <a:solidFill>
            <a:srgbClr val="FF0066"/>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34" name="11"/>
          <p:cNvSpPr/>
          <p:nvPr/>
        </p:nvSpPr>
        <p:spPr>
          <a:xfrm>
            <a:off x="4860594" y="3291046"/>
            <a:ext cx="152400" cy="152400"/>
          </a:xfrm>
          <a:prstGeom prst="ellipse">
            <a:avLst/>
          </a:prstGeom>
          <a:solidFill>
            <a:srgbClr val="FF0066"/>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35" name="18"/>
          <p:cNvSpPr/>
          <p:nvPr/>
        </p:nvSpPr>
        <p:spPr>
          <a:xfrm>
            <a:off x="6841794" y="3900646"/>
            <a:ext cx="152400" cy="152400"/>
          </a:xfrm>
          <a:prstGeom prst="ellipse">
            <a:avLst/>
          </a:prstGeom>
          <a:solidFill>
            <a:srgbClr val="FF0066"/>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36" name="25"/>
          <p:cNvSpPr/>
          <p:nvPr/>
        </p:nvSpPr>
        <p:spPr>
          <a:xfrm>
            <a:off x="7451394" y="4357846"/>
            <a:ext cx="152400" cy="152400"/>
          </a:xfrm>
          <a:prstGeom prst="ellipse">
            <a:avLst/>
          </a:prstGeom>
          <a:solidFill>
            <a:srgbClr val="FF0066"/>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37" name="33"/>
          <p:cNvSpPr/>
          <p:nvPr/>
        </p:nvSpPr>
        <p:spPr>
          <a:xfrm>
            <a:off x="6841794" y="3443446"/>
            <a:ext cx="152400" cy="152400"/>
          </a:xfrm>
          <a:prstGeom prst="ellipse">
            <a:avLst/>
          </a:prstGeom>
          <a:solidFill>
            <a:srgbClr val="FF0066"/>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38" name="19"/>
          <p:cNvSpPr/>
          <p:nvPr/>
        </p:nvSpPr>
        <p:spPr>
          <a:xfrm>
            <a:off x="7603794" y="3443446"/>
            <a:ext cx="152400" cy="152400"/>
          </a:xfrm>
          <a:prstGeom prst="ellipse">
            <a:avLst/>
          </a:prstGeom>
          <a:solidFill>
            <a:srgbClr val="FF0066"/>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39" name="31"/>
          <p:cNvSpPr/>
          <p:nvPr/>
        </p:nvSpPr>
        <p:spPr>
          <a:xfrm>
            <a:off x="5470194" y="5424646"/>
            <a:ext cx="152400" cy="152400"/>
          </a:xfrm>
          <a:prstGeom prst="ellipse">
            <a:avLst/>
          </a:prstGeom>
          <a:solidFill>
            <a:srgbClr val="FF0066"/>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40" name="12"/>
          <p:cNvSpPr/>
          <p:nvPr/>
        </p:nvSpPr>
        <p:spPr>
          <a:xfrm>
            <a:off x="5012994" y="5881846"/>
            <a:ext cx="152400" cy="152400"/>
          </a:xfrm>
          <a:prstGeom prst="ellipse">
            <a:avLst/>
          </a:prstGeom>
          <a:solidFill>
            <a:srgbClr val="FF0066"/>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41" name="24"/>
          <p:cNvSpPr/>
          <p:nvPr/>
        </p:nvSpPr>
        <p:spPr>
          <a:xfrm>
            <a:off x="6232194" y="5272246"/>
            <a:ext cx="152400" cy="152400"/>
          </a:xfrm>
          <a:prstGeom prst="ellipse">
            <a:avLst/>
          </a:prstGeom>
          <a:solidFill>
            <a:srgbClr val="FF0066"/>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42" name="35"/>
          <p:cNvSpPr/>
          <p:nvPr/>
        </p:nvSpPr>
        <p:spPr>
          <a:xfrm>
            <a:off x="5012994" y="4967446"/>
            <a:ext cx="152400" cy="152400"/>
          </a:xfrm>
          <a:prstGeom prst="ellipse">
            <a:avLst/>
          </a:prstGeom>
          <a:solidFill>
            <a:srgbClr val="FF0066"/>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43" name="13"/>
          <p:cNvSpPr/>
          <p:nvPr/>
        </p:nvSpPr>
        <p:spPr>
          <a:xfrm>
            <a:off x="5622594" y="4510246"/>
            <a:ext cx="152400" cy="152400"/>
          </a:xfrm>
          <a:prstGeom prst="ellipse">
            <a:avLst/>
          </a:prstGeom>
          <a:solidFill>
            <a:srgbClr val="FF0066"/>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44" name="20"/>
          <p:cNvSpPr/>
          <p:nvPr/>
        </p:nvSpPr>
        <p:spPr>
          <a:xfrm>
            <a:off x="7603794" y="5577046"/>
            <a:ext cx="152400" cy="152400"/>
          </a:xfrm>
          <a:prstGeom prst="ellipse">
            <a:avLst/>
          </a:prstGeom>
          <a:solidFill>
            <a:srgbClr val="FF0066"/>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45" name="15"/>
          <p:cNvSpPr/>
          <p:nvPr/>
        </p:nvSpPr>
        <p:spPr>
          <a:xfrm>
            <a:off x="6536994" y="4662646"/>
            <a:ext cx="152400" cy="152400"/>
          </a:xfrm>
          <a:prstGeom prst="ellipse">
            <a:avLst/>
          </a:prstGeom>
          <a:solidFill>
            <a:srgbClr val="FF0066"/>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46" name="34"/>
          <p:cNvSpPr/>
          <p:nvPr/>
        </p:nvSpPr>
        <p:spPr>
          <a:xfrm>
            <a:off x="6994194" y="5119846"/>
            <a:ext cx="152400" cy="152400"/>
          </a:xfrm>
          <a:prstGeom prst="ellipse">
            <a:avLst/>
          </a:prstGeom>
          <a:solidFill>
            <a:srgbClr val="FF0066"/>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47" name="21"/>
          <p:cNvSpPr/>
          <p:nvPr/>
        </p:nvSpPr>
        <p:spPr>
          <a:xfrm>
            <a:off x="2879394" y="6339046"/>
            <a:ext cx="152400" cy="152400"/>
          </a:xfrm>
          <a:prstGeom prst="ellipse">
            <a:avLst/>
          </a:prstGeom>
          <a:solidFill>
            <a:srgbClr val="FF0066"/>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48" name="8"/>
          <p:cNvSpPr/>
          <p:nvPr/>
        </p:nvSpPr>
        <p:spPr>
          <a:xfrm>
            <a:off x="3946194" y="6491446"/>
            <a:ext cx="152400" cy="152400"/>
          </a:xfrm>
          <a:prstGeom prst="ellipse">
            <a:avLst/>
          </a:prstGeom>
          <a:solidFill>
            <a:srgbClr val="FF0066"/>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49" name="32"/>
          <p:cNvSpPr/>
          <p:nvPr/>
        </p:nvSpPr>
        <p:spPr>
          <a:xfrm>
            <a:off x="5774994" y="6643846"/>
            <a:ext cx="152400" cy="152400"/>
          </a:xfrm>
          <a:prstGeom prst="ellipse">
            <a:avLst/>
          </a:prstGeom>
          <a:solidFill>
            <a:srgbClr val="FF0066"/>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50" name="17"/>
          <p:cNvSpPr/>
          <p:nvPr/>
        </p:nvSpPr>
        <p:spPr>
          <a:xfrm>
            <a:off x="6841794" y="6034246"/>
            <a:ext cx="152400" cy="152400"/>
          </a:xfrm>
          <a:prstGeom prst="ellipse">
            <a:avLst/>
          </a:prstGeom>
          <a:solidFill>
            <a:srgbClr val="FF0066"/>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51" name="16"/>
          <p:cNvSpPr/>
          <p:nvPr/>
        </p:nvSpPr>
        <p:spPr>
          <a:xfrm>
            <a:off x="6536994" y="6339046"/>
            <a:ext cx="152400" cy="152400"/>
          </a:xfrm>
          <a:prstGeom prst="ellipse">
            <a:avLst/>
          </a:prstGeom>
          <a:solidFill>
            <a:srgbClr val="FF0066"/>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52" name="Rectangle 1251"/>
          <p:cNvSpPr/>
          <p:nvPr/>
        </p:nvSpPr>
        <p:spPr>
          <a:xfrm>
            <a:off x="1752600" y="2895600"/>
            <a:ext cx="6248400" cy="3962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53" name="TextBox 1252"/>
          <p:cNvSpPr txBox="1"/>
          <p:nvPr/>
        </p:nvSpPr>
        <p:spPr>
          <a:xfrm>
            <a:off x="1766248" y="2196152"/>
            <a:ext cx="7239000" cy="564654"/>
          </a:xfrm>
          <a:prstGeom prst="roundRect">
            <a:avLst>
              <a:gd name="adj" fmla="val 8189"/>
            </a:avLst>
          </a:prstGeom>
        </p:spPr>
        <p:style>
          <a:lnRef idx="0">
            <a:schemeClr val="accent1"/>
          </a:lnRef>
          <a:fillRef idx="3">
            <a:schemeClr val="accent1"/>
          </a:fillRef>
          <a:effectRef idx="3">
            <a:schemeClr val="accent1"/>
          </a:effectRef>
          <a:fontRef idx="minor">
            <a:schemeClr val="lt1"/>
          </a:fontRef>
        </p:style>
        <p:txBody>
          <a:bodyPr wrap="square" rtlCol="0">
            <a:spAutoFit/>
          </a:bodyPr>
          <a:lstStyle/>
          <a:p>
            <a:pPr marL="3175" lvl="1"/>
            <a:r>
              <a:rPr lang="en-US" sz="1450" dirty="0" smtClean="0">
                <a:latin typeface="Trebuchet MS" pitchFamily="34" charset="0"/>
              </a:rPr>
              <a:t>To put salinity measurements into perspective, here are 1,000 units, and the </a:t>
            </a:r>
            <a:r>
              <a:rPr lang="en-US" sz="1450" dirty="0" err="1" smtClean="0">
                <a:latin typeface="Trebuchet MS" pitchFamily="34" charset="0"/>
              </a:rPr>
              <a:t>psu</a:t>
            </a:r>
            <a:r>
              <a:rPr lang="en-US" sz="1450" dirty="0" smtClean="0">
                <a:latin typeface="Trebuchet MS" pitchFamily="34" charset="0"/>
              </a:rPr>
              <a:t> number is how many units out of 1,000 are salt.</a:t>
            </a:r>
          </a:p>
        </p:txBody>
      </p:sp>
      <p:sp>
        <p:nvSpPr>
          <p:cNvPr id="53" name="5 psu"/>
          <p:cNvSpPr/>
          <p:nvPr/>
        </p:nvSpPr>
        <p:spPr>
          <a:xfrm>
            <a:off x="8001000" y="2971800"/>
            <a:ext cx="1143000" cy="1077218"/>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r>
              <a:rPr lang="en-US" sz="16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rebuchet MS" pitchFamily="34" charset="0"/>
              </a:rPr>
              <a:t>This is what 5 </a:t>
            </a:r>
            <a:r>
              <a:rPr lang="en-US" sz="1600" b="1" dirty="0" err="1"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rebuchet MS" pitchFamily="34" charset="0"/>
              </a:rPr>
              <a:t>psu</a:t>
            </a:r>
            <a:r>
              <a:rPr lang="en-US" sz="16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rebuchet MS" pitchFamily="34" charset="0"/>
              </a:rPr>
              <a:t> looks like…</a:t>
            </a:r>
            <a:endParaRPr lang="en-US" sz="16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rebuchet MS" pitchFamily="34" charset="0"/>
            </a:endParaRPr>
          </a:p>
        </p:txBody>
      </p:sp>
      <p:sp>
        <p:nvSpPr>
          <p:cNvPr id="54" name="15 psu"/>
          <p:cNvSpPr/>
          <p:nvPr/>
        </p:nvSpPr>
        <p:spPr>
          <a:xfrm>
            <a:off x="8001000" y="4038600"/>
            <a:ext cx="1143000" cy="338554"/>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r>
              <a:rPr lang="en-US" sz="16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rebuchet MS" pitchFamily="34" charset="0"/>
              </a:rPr>
              <a:t>15 </a:t>
            </a:r>
            <a:r>
              <a:rPr lang="en-US" sz="1600" b="1" dirty="0" err="1"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rebuchet MS" pitchFamily="34" charset="0"/>
              </a:rPr>
              <a:t>psu</a:t>
            </a:r>
            <a:r>
              <a:rPr lang="en-US" sz="16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rebuchet MS" pitchFamily="34" charset="0"/>
              </a:rPr>
              <a:t>…</a:t>
            </a:r>
            <a:endParaRPr lang="en-US" sz="16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rebuchet MS" pitchFamily="34" charset="0"/>
            </a:endParaRPr>
          </a:p>
        </p:txBody>
      </p:sp>
      <p:sp>
        <p:nvSpPr>
          <p:cNvPr id="55" name="25 psu"/>
          <p:cNvSpPr/>
          <p:nvPr/>
        </p:nvSpPr>
        <p:spPr>
          <a:xfrm>
            <a:off x="8001000" y="4336942"/>
            <a:ext cx="1143000" cy="338554"/>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r>
              <a:rPr lang="en-US" sz="16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rebuchet MS" pitchFamily="34" charset="0"/>
              </a:rPr>
              <a:t>25 </a:t>
            </a:r>
            <a:r>
              <a:rPr lang="en-US" sz="1600" b="1" dirty="0" err="1"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rebuchet MS" pitchFamily="34" charset="0"/>
              </a:rPr>
              <a:t>psu</a:t>
            </a:r>
            <a:r>
              <a:rPr lang="en-US" sz="16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rebuchet MS" pitchFamily="34" charset="0"/>
              </a:rPr>
              <a:t>…</a:t>
            </a:r>
            <a:endParaRPr lang="en-US" sz="16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rebuchet MS" pitchFamily="34" charset="0"/>
            </a:endParaRPr>
          </a:p>
        </p:txBody>
      </p:sp>
      <p:sp>
        <p:nvSpPr>
          <p:cNvPr id="56" name="35 psu"/>
          <p:cNvSpPr/>
          <p:nvPr/>
        </p:nvSpPr>
        <p:spPr>
          <a:xfrm>
            <a:off x="8014648" y="4606486"/>
            <a:ext cx="1295400" cy="338554"/>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r>
              <a:rPr lang="en-US" sz="16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rebuchet MS" pitchFamily="34" charset="0"/>
              </a:rPr>
              <a:t>&amp; 35 </a:t>
            </a:r>
            <a:r>
              <a:rPr lang="en-US" sz="1600" b="1" dirty="0" err="1"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rebuchet MS" pitchFamily="34" charset="0"/>
              </a:rPr>
              <a:t>psu</a:t>
            </a:r>
            <a:r>
              <a:rPr lang="en-US" sz="16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rebuchet MS" pitchFamily="34" charset="0"/>
              </a:rPr>
              <a:t>.</a:t>
            </a:r>
            <a:endParaRPr lang="en-US" sz="16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rebuchet MS" pitchFamily="34" charset="0"/>
            </a:endParaRPr>
          </a:p>
        </p:txBody>
      </p:sp>
      <p:sp>
        <p:nvSpPr>
          <p:cNvPr id="57" name="Action Button: Custom 56">
            <a:hlinkClick r:id="rId10" action="ppaction://hlinksldjump" highlightClick="1"/>
          </p:cNvPr>
          <p:cNvSpPr/>
          <p:nvPr/>
        </p:nvSpPr>
        <p:spPr>
          <a:xfrm>
            <a:off x="8001000" y="6019800"/>
            <a:ext cx="1143000" cy="838200"/>
          </a:xfrm>
          <a:prstGeom prst="actionButtonBlank">
            <a:avLst/>
          </a:prstGeom>
          <a:solidFill>
            <a:srgbClr val="C00000"/>
          </a:solidFill>
          <a:ln>
            <a:no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latin typeface="Trebuchet MS" pitchFamily="34" charset="0"/>
              </a:rPr>
              <a:t>Go back to Level 4</a:t>
            </a:r>
            <a:endParaRPr lang="en-US" sz="1600" dirty="0">
              <a:latin typeface="Trebuchet MS" pitchFamily="34" charset="0"/>
            </a:endParaRPr>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0"/>
                                  </p:stCondLst>
                                  <p:childTnLst>
                                    <p:set>
                                      <p:cBhvr>
                                        <p:cTn id="6" dur="1" fill="hold">
                                          <p:stCondLst>
                                            <p:cond delay="0"/>
                                          </p:stCondLst>
                                        </p:cTn>
                                        <p:tgtEl>
                                          <p:spTgt spid="1253"/>
                                        </p:tgtEl>
                                        <p:attrNameLst>
                                          <p:attrName>style.visibility</p:attrName>
                                        </p:attrNameLst>
                                      </p:cBhvr>
                                      <p:to>
                                        <p:strVal val="visible"/>
                                      </p:to>
                                    </p:set>
                                    <p:animEffect transition="in" filter="fade">
                                      <p:cBhvr>
                                        <p:cTn id="7" dur="2000"/>
                                        <p:tgtEl>
                                          <p:spTgt spid="1253"/>
                                        </p:tgtEl>
                                      </p:cBhvr>
                                    </p:animEffect>
                                  </p:childTnLst>
                                </p:cTn>
                              </p:par>
                              <p:par>
                                <p:cTn id="8" presetID="10" presetClass="exit" presetSubtype="0" fill="hold" grpId="0" nodeType="withEffect">
                                  <p:stCondLst>
                                    <p:cond delay="5000"/>
                                  </p:stCondLst>
                                  <p:childTnLst>
                                    <p:animEffect transition="out" filter="fade">
                                      <p:cBhvr>
                                        <p:cTn id="9" dur="2000"/>
                                        <p:tgtEl>
                                          <p:spTgt spid="1252"/>
                                        </p:tgtEl>
                                      </p:cBhvr>
                                    </p:animEffect>
                                    <p:set>
                                      <p:cBhvr>
                                        <p:cTn id="10" dur="1" fill="hold">
                                          <p:stCondLst>
                                            <p:cond delay="1999"/>
                                          </p:stCondLst>
                                        </p:cTn>
                                        <p:tgtEl>
                                          <p:spTgt spid="1252"/>
                                        </p:tgtEl>
                                        <p:attrNameLst>
                                          <p:attrName>style.visibility</p:attrName>
                                        </p:attrNameLst>
                                      </p:cBhvr>
                                      <p:to>
                                        <p:strVal val="hidden"/>
                                      </p:to>
                                    </p:set>
                                  </p:childTnLst>
                                </p:cTn>
                              </p:par>
                              <p:par>
                                <p:cTn id="11" presetID="53" presetClass="entr" presetSubtype="0" fill="hold" grpId="0" nodeType="withEffect">
                                  <p:stCondLst>
                                    <p:cond delay="10000"/>
                                  </p:stCondLst>
                                  <p:childTnLst>
                                    <p:set>
                                      <p:cBhvr>
                                        <p:cTn id="12" dur="1" fill="hold">
                                          <p:stCondLst>
                                            <p:cond delay="0"/>
                                          </p:stCondLst>
                                        </p:cTn>
                                        <p:tgtEl>
                                          <p:spTgt spid="53"/>
                                        </p:tgtEl>
                                        <p:attrNameLst>
                                          <p:attrName>style.visibility</p:attrName>
                                        </p:attrNameLst>
                                      </p:cBhvr>
                                      <p:to>
                                        <p:strVal val="visible"/>
                                      </p:to>
                                    </p:set>
                                    <p:anim calcmode="lin" valueType="num">
                                      <p:cBhvr>
                                        <p:cTn id="13" dur="500" fill="hold"/>
                                        <p:tgtEl>
                                          <p:spTgt spid="53"/>
                                        </p:tgtEl>
                                        <p:attrNameLst>
                                          <p:attrName>ppt_w</p:attrName>
                                        </p:attrNameLst>
                                      </p:cBhvr>
                                      <p:tavLst>
                                        <p:tav tm="0">
                                          <p:val>
                                            <p:fltVal val="0"/>
                                          </p:val>
                                        </p:tav>
                                        <p:tav tm="100000">
                                          <p:val>
                                            <p:strVal val="#ppt_w"/>
                                          </p:val>
                                        </p:tav>
                                      </p:tavLst>
                                    </p:anim>
                                    <p:anim calcmode="lin" valueType="num">
                                      <p:cBhvr>
                                        <p:cTn id="14" dur="500" fill="hold"/>
                                        <p:tgtEl>
                                          <p:spTgt spid="53"/>
                                        </p:tgtEl>
                                        <p:attrNameLst>
                                          <p:attrName>ppt_h</p:attrName>
                                        </p:attrNameLst>
                                      </p:cBhvr>
                                      <p:tavLst>
                                        <p:tav tm="0">
                                          <p:val>
                                            <p:fltVal val="0"/>
                                          </p:val>
                                        </p:tav>
                                        <p:tav tm="100000">
                                          <p:val>
                                            <p:strVal val="#ppt_h"/>
                                          </p:val>
                                        </p:tav>
                                      </p:tavLst>
                                    </p:anim>
                                    <p:animEffect transition="in" filter="fade">
                                      <p:cBhvr>
                                        <p:cTn id="15" dur="500"/>
                                        <p:tgtEl>
                                          <p:spTgt spid="53"/>
                                        </p:tgtEl>
                                      </p:cBhvr>
                                    </p:animEffect>
                                  </p:childTnLst>
                                </p:cTn>
                              </p:par>
                              <p:par>
                                <p:cTn id="16" presetID="10" presetClass="entr" presetSubtype="0" fill="hold" nodeType="withEffect">
                                  <p:stCondLst>
                                    <p:cond delay="10000"/>
                                  </p:stCondLst>
                                  <p:childTnLst>
                                    <p:set>
                                      <p:cBhvr>
                                        <p:cTn id="17" dur="1" fill="hold">
                                          <p:stCondLst>
                                            <p:cond delay="0"/>
                                          </p:stCondLst>
                                        </p:cTn>
                                        <p:tgtEl>
                                          <p:spTgt spid="1226"/>
                                        </p:tgtEl>
                                        <p:attrNameLst>
                                          <p:attrName>style.visibility</p:attrName>
                                        </p:attrNameLst>
                                      </p:cBhvr>
                                      <p:to>
                                        <p:strVal val="visible"/>
                                      </p:to>
                                    </p:set>
                                    <p:animEffect transition="in" filter="fade">
                                      <p:cBhvr>
                                        <p:cTn id="18" dur="2000"/>
                                        <p:tgtEl>
                                          <p:spTgt spid="1226"/>
                                        </p:tgtEl>
                                      </p:cBhvr>
                                    </p:animEffect>
                                  </p:childTnLst>
                                </p:cTn>
                              </p:par>
                              <p:par>
                                <p:cTn id="19" presetID="10" presetClass="entr" presetSubtype="0" fill="hold" nodeType="withEffect">
                                  <p:stCondLst>
                                    <p:cond delay="10000"/>
                                  </p:stCondLst>
                                  <p:childTnLst>
                                    <p:set>
                                      <p:cBhvr>
                                        <p:cTn id="20" dur="1" fill="hold">
                                          <p:stCondLst>
                                            <p:cond delay="0"/>
                                          </p:stCondLst>
                                        </p:cTn>
                                        <p:tgtEl>
                                          <p:spTgt spid="1018"/>
                                        </p:tgtEl>
                                        <p:attrNameLst>
                                          <p:attrName>style.visibility</p:attrName>
                                        </p:attrNameLst>
                                      </p:cBhvr>
                                      <p:to>
                                        <p:strVal val="visible"/>
                                      </p:to>
                                    </p:set>
                                    <p:animEffect transition="in" filter="fade">
                                      <p:cBhvr>
                                        <p:cTn id="21" dur="2000"/>
                                        <p:tgtEl>
                                          <p:spTgt spid="1018"/>
                                        </p:tgtEl>
                                      </p:cBhvr>
                                    </p:animEffect>
                                  </p:childTnLst>
                                </p:cTn>
                              </p:par>
                              <p:par>
                                <p:cTn id="22" presetID="10" presetClass="entr" presetSubtype="0" fill="hold" nodeType="withEffect">
                                  <p:stCondLst>
                                    <p:cond delay="10000"/>
                                  </p:stCondLst>
                                  <p:childTnLst>
                                    <p:set>
                                      <p:cBhvr>
                                        <p:cTn id="23" dur="1" fill="hold">
                                          <p:stCondLst>
                                            <p:cond delay="0"/>
                                          </p:stCondLst>
                                        </p:cTn>
                                        <p:tgtEl>
                                          <p:spTgt spid="1227"/>
                                        </p:tgtEl>
                                        <p:attrNameLst>
                                          <p:attrName>style.visibility</p:attrName>
                                        </p:attrNameLst>
                                      </p:cBhvr>
                                      <p:to>
                                        <p:strVal val="visible"/>
                                      </p:to>
                                    </p:set>
                                    <p:animEffect transition="in" filter="fade">
                                      <p:cBhvr>
                                        <p:cTn id="24" dur="2000"/>
                                        <p:tgtEl>
                                          <p:spTgt spid="1227"/>
                                        </p:tgtEl>
                                      </p:cBhvr>
                                    </p:animEffect>
                                  </p:childTnLst>
                                </p:cTn>
                              </p:par>
                              <p:par>
                                <p:cTn id="25" presetID="10" presetClass="entr" presetSubtype="0" fill="hold" nodeType="withEffect">
                                  <p:stCondLst>
                                    <p:cond delay="10000"/>
                                  </p:stCondLst>
                                  <p:childTnLst>
                                    <p:set>
                                      <p:cBhvr>
                                        <p:cTn id="26" dur="1" fill="hold">
                                          <p:stCondLst>
                                            <p:cond delay="0"/>
                                          </p:stCondLst>
                                        </p:cTn>
                                        <p:tgtEl>
                                          <p:spTgt spid="1225"/>
                                        </p:tgtEl>
                                        <p:attrNameLst>
                                          <p:attrName>style.visibility</p:attrName>
                                        </p:attrNameLst>
                                      </p:cBhvr>
                                      <p:to>
                                        <p:strVal val="visible"/>
                                      </p:to>
                                    </p:set>
                                    <p:animEffect transition="in" filter="fade">
                                      <p:cBhvr>
                                        <p:cTn id="27" dur="2000"/>
                                        <p:tgtEl>
                                          <p:spTgt spid="1225"/>
                                        </p:tgtEl>
                                      </p:cBhvr>
                                    </p:animEffect>
                                  </p:childTnLst>
                                </p:cTn>
                              </p:par>
                              <p:par>
                                <p:cTn id="28" presetID="10" presetClass="entr" presetSubtype="0" fill="hold" nodeType="withEffect">
                                  <p:stCondLst>
                                    <p:cond delay="10000"/>
                                  </p:stCondLst>
                                  <p:childTnLst>
                                    <p:set>
                                      <p:cBhvr>
                                        <p:cTn id="29" dur="1" fill="hold">
                                          <p:stCondLst>
                                            <p:cond delay="0"/>
                                          </p:stCondLst>
                                        </p:cTn>
                                        <p:tgtEl>
                                          <p:spTgt spid="1070"/>
                                        </p:tgtEl>
                                        <p:attrNameLst>
                                          <p:attrName>style.visibility</p:attrName>
                                        </p:attrNameLst>
                                      </p:cBhvr>
                                      <p:to>
                                        <p:strVal val="visible"/>
                                      </p:to>
                                    </p:set>
                                    <p:animEffect transition="in" filter="fade">
                                      <p:cBhvr>
                                        <p:cTn id="30" dur="2000"/>
                                        <p:tgtEl>
                                          <p:spTgt spid="1070"/>
                                        </p:tgtEl>
                                      </p:cBhvr>
                                    </p:animEffect>
                                  </p:childTnLst>
                                </p:cTn>
                              </p:par>
                              <p:par>
                                <p:cTn id="31" presetID="53" presetClass="entr" presetSubtype="0" fill="hold" grpId="0" nodeType="withEffect">
                                  <p:stCondLst>
                                    <p:cond delay="13000"/>
                                  </p:stCondLst>
                                  <p:childTnLst>
                                    <p:set>
                                      <p:cBhvr>
                                        <p:cTn id="32" dur="1" fill="hold">
                                          <p:stCondLst>
                                            <p:cond delay="0"/>
                                          </p:stCondLst>
                                        </p:cTn>
                                        <p:tgtEl>
                                          <p:spTgt spid="54"/>
                                        </p:tgtEl>
                                        <p:attrNameLst>
                                          <p:attrName>style.visibility</p:attrName>
                                        </p:attrNameLst>
                                      </p:cBhvr>
                                      <p:to>
                                        <p:strVal val="visible"/>
                                      </p:to>
                                    </p:set>
                                    <p:anim calcmode="lin" valueType="num">
                                      <p:cBhvr>
                                        <p:cTn id="33" dur="500" fill="hold"/>
                                        <p:tgtEl>
                                          <p:spTgt spid="54"/>
                                        </p:tgtEl>
                                        <p:attrNameLst>
                                          <p:attrName>ppt_w</p:attrName>
                                        </p:attrNameLst>
                                      </p:cBhvr>
                                      <p:tavLst>
                                        <p:tav tm="0">
                                          <p:val>
                                            <p:fltVal val="0"/>
                                          </p:val>
                                        </p:tav>
                                        <p:tav tm="100000">
                                          <p:val>
                                            <p:strVal val="#ppt_w"/>
                                          </p:val>
                                        </p:tav>
                                      </p:tavLst>
                                    </p:anim>
                                    <p:anim calcmode="lin" valueType="num">
                                      <p:cBhvr>
                                        <p:cTn id="34" dur="500" fill="hold"/>
                                        <p:tgtEl>
                                          <p:spTgt spid="54"/>
                                        </p:tgtEl>
                                        <p:attrNameLst>
                                          <p:attrName>ppt_h</p:attrName>
                                        </p:attrNameLst>
                                      </p:cBhvr>
                                      <p:tavLst>
                                        <p:tav tm="0">
                                          <p:val>
                                            <p:fltVal val="0"/>
                                          </p:val>
                                        </p:tav>
                                        <p:tav tm="100000">
                                          <p:val>
                                            <p:strVal val="#ppt_h"/>
                                          </p:val>
                                        </p:tav>
                                      </p:tavLst>
                                    </p:anim>
                                    <p:animEffect transition="in" filter="fade">
                                      <p:cBhvr>
                                        <p:cTn id="35" dur="500"/>
                                        <p:tgtEl>
                                          <p:spTgt spid="54"/>
                                        </p:tgtEl>
                                      </p:cBhvr>
                                    </p:animEffect>
                                  </p:childTnLst>
                                </p:cTn>
                              </p:par>
                              <p:par>
                                <p:cTn id="36" presetID="10" presetClass="entr" presetSubtype="0" fill="hold" nodeType="withEffect">
                                  <p:stCondLst>
                                    <p:cond delay="13000"/>
                                  </p:stCondLst>
                                  <p:childTnLst>
                                    <p:set>
                                      <p:cBhvr>
                                        <p:cTn id="37" dur="1" fill="hold">
                                          <p:stCondLst>
                                            <p:cond delay="0"/>
                                          </p:stCondLst>
                                        </p:cTn>
                                        <p:tgtEl>
                                          <p:spTgt spid="1230"/>
                                        </p:tgtEl>
                                        <p:attrNameLst>
                                          <p:attrName>style.visibility</p:attrName>
                                        </p:attrNameLst>
                                      </p:cBhvr>
                                      <p:to>
                                        <p:strVal val="visible"/>
                                      </p:to>
                                    </p:set>
                                    <p:animEffect transition="in" filter="fade">
                                      <p:cBhvr>
                                        <p:cTn id="38" dur="2000"/>
                                        <p:tgtEl>
                                          <p:spTgt spid="1230"/>
                                        </p:tgtEl>
                                      </p:cBhvr>
                                    </p:animEffect>
                                  </p:childTnLst>
                                </p:cTn>
                              </p:par>
                              <p:par>
                                <p:cTn id="39" presetID="10" presetClass="entr" presetSubtype="0" fill="hold" nodeType="withEffect">
                                  <p:stCondLst>
                                    <p:cond delay="13000"/>
                                  </p:stCondLst>
                                  <p:childTnLst>
                                    <p:set>
                                      <p:cBhvr>
                                        <p:cTn id="40" dur="1" fill="hold">
                                          <p:stCondLst>
                                            <p:cond delay="0"/>
                                          </p:stCondLst>
                                        </p:cTn>
                                        <p:tgtEl>
                                          <p:spTgt spid="1228"/>
                                        </p:tgtEl>
                                        <p:attrNameLst>
                                          <p:attrName>style.visibility</p:attrName>
                                        </p:attrNameLst>
                                      </p:cBhvr>
                                      <p:to>
                                        <p:strVal val="visible"/>
                                      </p:to>
                                    </p:set>
                                    <p:animEffect transition="in" filter="fade">
                                      <p:cBhvr>
                                        <p:cTn id="41" dur="2000"/>
                                        <p:tgtEl>
                                          <p:spTgt spid="1228"/>
                                        </p:tgtEl>
                                      </p:cBhvr>
                                    </p:animEffect>
                                  </p:childTnLst>
                                </p:cTn>
                              </p:par>
                              <p:par>
                                <p:cTn id="42" presetID="10" presetClass="entr" presetSubtype="0" fill="hold" nodeType="withEffect">
                                  <p:stCondLst>
                                    <p:cond delay="13000"/>
                                  </p:stCondLst>
                                  <p:childTnLst>
                                    <p:set>
                                      <p:cBhvr>
                                        <p:cTn id="43" dur="1" fill="hold">
                                          <p:stCondLst>
                                            <p:cond delay="0"/>
                                          </p:stCondLst>
                                        </p:cTn>
                                        <p:tgtEl>
                                          <p:spTgt spid="1248"/>
                                        </p:tgtEl>
                                        <p:attrNameLst>
                                          <p:attrName>style.visibility</p:attrName>
                                        </p:attrNameLst>
                                      </p:cBhvr>
                                      <p:to>
                                        <p:strVal val="visible"/>
                                      </p:to>
                                    </p:set>
                                    <p:animEffect transition="in" filter="fade">
                                      <p:cBhvr>
                                        <p:cTn id="44" dur="2000"/>
                                        <p:tgtEl>
                                          <p:spTgt spid="1248"/>
                                        </p:tgtEl>
                                      </p:cBhvr>
                                    </p:animEffect>
                                  </p:childTnLst>
                                </p:cTn>
                              </p:par>
                              <p:par>
                                <p:cTn id="45" presetID="10" presetClass="entr" presetSubtype="0" fill="hold" nodeType="withEffect">
                                  <p:stCondLst>
                                    <p:cond delay="13000"/>
                                  </p:stCondLst>
                                  <p:childTnLst>
                                    <p:set>
                                      <p:cBhvr>
                                        <p:cTn id="46" dur="1" fill="hold">
                                          <p:stCondLst>
                                            <p:cond delay="0"/>
                                          </p:stCondLst>
                                        </p:cTn>
                                        <p:tgtEl>
                                          <p:spTgt spid="1173"/>
                                        </p:tgtEl>
                                        <p:attrNameLst>
                                          <p:attrName>style.visibility</p:attrName>
                                        </p:attrNameLst>
                                      </p:cBhvr>
                                      <p:to>
                                        <p:strVal val="visible"/>
                                      </p:to>
                                    </p:set>
                                    <p:animEffect transition="in" filter="fade">
                                      <p:cBhvr>
                                        <p:cTn id="47" dur="2000"/>
                                        <p:tgtEl>
                                          <p:spTgt spid="1173"/>
                                        </p:tgtEl>
                                      </p:cBhvr>
                                    </p:animEffect>
                                  </p:childTnLst>
                                </p:cTn>
                              </p:par>
                              <p:par>
                                <p:cTn id="48" presetID="10" presetClass="entr" presetSubtype="0" fill="hold" nodeType="withEffect">
                                  <p:stCondLst>
                                    <p:cond delay="13000"/>
                                  </p:stCondLst>
                                  <p:childTnLst>
                                    <p:set>
                                      <p:cBhvr>
                                        <p:cTn id="49" dur="1" fill="hold">
                                          <p:stCondLst>
                                            <p:cond delay="0"/>
                                          </p:stCondLst>
                                        </p:cTn>
                                        <p:tgtEl>
                                          <p:spTgt spid="1229"/>
                                        </p:tgtEl>
                                        <p:attrNameLst>
                                          <p:attrName>style.visibility</p:attrName>
                                        </p:attrNameLst>
                                      </p:cBhvr>
                                      <p:to>
                                        <p:strVal val="visible"/>
                                      </p:to>
                                    </p:set>
                                    <p:animEffect transition="in" filter="fade">
                                      <p:cBhvr>
                                        <p:cTn id="50" dur="2000"/>
                                        <p:tgtEl>
                                          <p:spTgt spid="1229"/>
                                        </p:tgtEl>
                                      </p:cBhvr>
                                    </p:animEffect>
                                  </p:childTnLst>
                                </p:cTn>
                              </p:par>
                              <p:par>
                                <p:cTn id="51" presetID="10" presetClass="entr" presetSubtype="0" fill="hold" nodeType="withEffect">
                                  <p:stCondLst>
                                    <p:cond delay="13000"/>
                                  </p:stCondLst>
                                  <p:childTnLst>
                                    <p:set>
                                      <p:cBhvr>
                                        <p:cTn id="52" dur="1" fill="hold">
                                          <p:stCondLst>
                                            <p:cond delay="0"/>
                                          </p:stCondLst>
                                        </p:cTn>
                                        <p:tgtEl>
                                          <p:spTgt spid="1234"/>
                                        </p:tgtEl>
                                        <p:attrNameLst>
                                          <p:attrName>style.visibility</p:attrName>
                                        </p:attrNameLst>
                                      </p:cBhvr>
                                      <p:to>
                                        <p:strVal val="visible"/>
                                      </p:to>
                                    </p:set>
                                    <p:animEffect transition="in" filter="fade">
                                      <p:cBhvr>
                                        <p:cTn id="53" dur="2000"/>
                                        <p:tgtEl>
                                          <p:spTgt spid="1234"/>
                                        </p:tgtEl>
                                      </p:cBhvr>
                                    </p:animEffect>
                                  </p:childTnLst>
                                </p:cTn>
                              </p:par>
                              <p:par>
                                <p:cTn id="54" presetID="10" presetClass="entr" presetSubtype="0" fill="hold" nodeType="withEffect">
                                  <p:stCondLst>
                                    <p:cond delay="13000"/>
                                  </p:stCondLst>
                                  <p:childTnLst>
                                    <p:set>
                                      <p:cBhvr>
                                        <p:cTn id="55" dur="1" fill="hold">
                                          <p:stCondLst>
                                            <p:cond delay="0"/>
                                          </p:stCondLst>
                                        </p:cTn>
                                        <p:tgtEl>
                                          <p:spTgt spid="1240"/>
                                        </p:tgtEl>
                                        <p:attrNameLst>
                                          <p:attrName>style.visibility</p:attrName>
                                        </p:attrNameLst>
                                      </p:cBhvr>
                                      <p:to>
                                        <p:strVal val="visible"/>
                                      </p:to>
                                    </p:set>
                                    <p:animEffect transition="in" filter="fade">
                                      <p:cBhvr>
                                        <p:cTn id="56" dur="2000"/>
                                        <p:tgtEl>
                                          <p:spTgt spid="1240"/>
                                        </p:tgtEl>
                                      </p:cBhvr>
                                    </p:animEffect>
                                  </p:childTnLst>
                                </p:cTn>
                              </p:par>
                              <p:par>
                                <p:cTn id="57" presetID="10" presetClass="entr" presetSubtype="0" fill="hold" nodeType="withEffect">
                                  <p:stCondLst>
                                    <p:cond delay="13000"/>
                                  </p:stCondLst>
                                  <p:childTnLst>
                                    <p:set>
                                      <p:cBhvr>
                                        <p:cTn id="58" dur="1" fill="hold">
                                          <p:stCondLst>
                                            <p:cond delay="0"/>
                                          </p:stCondLst>
                                        </p:cTn>
                                        <p:tgtEl>
                                          <p:spTgt spid="1243"/>
                                        </p:tgtEl>
                                        <p:attrNameLst>
                                          <p:attrName>style.visibility</p:attrName>
                                        </p:attrNameLst>
                                      </p:cBhvr>
                                      <p:to>
                                        <p:strVal val="visible"/>
                                      </p:to>
                                    </p:set>
                                    <p:animEffect transition="in" filter="fade">
                                      <p:cBhvr>
                                        <p:cTn id="59" dur="2000"/>
                                        <p:tgtEl>
                                          <p:spTgt spid="1243"/>
                                        </p:tgtEl>
                                      </p:cBhvr>
                                    </p:animEffect>
                                  </p:childTnLst>
                                </p:cTn>
                              </p:par>
                              <p:par>
                                <p:cTn id="60" presetID="10" presetClass="entr" presetSubtype="0" fill="hold" nodeType="withEffect">
                                  <p:stCondLst>
                                    <p:cond delay="13000"/>
                                  </p:stCondLst>
                                  <p:childTnLst>
                                    <p:set>
                                      <p:cBhvr>
                                        <p:cTn id="61" dur="1" fill="hold">
                                          <p:stCondLst>
                                            <p:cond delay="0"/>
                                          </p:stCondLst>
                                        </p:cTn>
                                        <p:tgtEl>
                                          <p:spTgt spid="1233"/>
                                        </p:tgtEl>
                                        <p:attrNameLst>
                                          <p:attrName>style.visibility</p:attrName>
                                        </p:attrNameLst>
                                      </p:cBhvr>
                                      <p:to>
                                        <p:strVal val="visible"/>
                                      </p:to>
                                    </p:set>
                                    <p:animEffect transition="in" filter="fade">
                                      <p:cBhvr>
                                        <p:cTn id="62" dur="2000"/>
                                        <p:tgtEl>
                                          <p:spTgt spid="1233"/>
                                        </p:tgtEl>
                                      </p:cBhvr>
                                    </p:animEffect>
                                  </p:childTnLst>
                                </p:cTn>
                              </p:par>
                              <p:par>
                                <p:cTn id="63" presetID="10" presetClass="entr" presetSubtype="0" fill="hold" nodeType="withEffect">
                                  <p:stCondLst>
                                    <p:cond delay="13000"/>
                                  </p:stCondLst>
                                  <p:childTnLst>
                                    <p:set>
                                      <p:cBhvr>
                                        <p:cTn id="64" dur="1" fill="hold">
                                          <p:stCondLst>
                                            <p:cond delay="0"/>
                                          </p:stCondLst>
                                        </p:cTn>
                                        <p:tgtEl>
                                          <p:spTgt spid="1245"/>
                                        </p:tgtEl>
                                        <p:attrNameLst>
                                          <p:attrName>style.visibility</p:attrName>
                                        </p:attrNameLst>
                                      </p:cBhvr>
                                      <p:to>
                                        <p:strVal val="visible"/>
                                      </p:to>
                                    </p:set>
                                    <p:animEffect transition="in" filter="fade">
                                      <p:cBhvr>
                                        <p:cTn id="65" dur="2000"/>
                                        <p:tgtEl>
                                          <p:spTgt spid="1245"/>
                                        </p:tgtEl>
                                      </p:cBhvr>
                                    </p:animEffect>
                                  </p:childTnLst>
                                </p:cTn>
                              </p:par>
                              <p:par>
                                <p:cTn id="66" presetID="53" presetClass="entr" presetSubtype="0" fill="hold" grpId="0" nodeType="withEffect">
                                  <p:stCondLst>
                                    <p:cond delay="17000"/>
                                  </p:stCondLst>
                                  <p:childTnLst>
                                    <p:set>
                                      <p:cBhvr>
                                        <p:cTn id="67" dur="1" fill="hold">
                                          <p:stCondLst>
                                            <p:cond delay="0"/>
                                          </p:stCondLst>
                                        </p:cTn>
                                        <p:tgtEl>
                                          <p:spTgt spid="55"/>
                                        </p:tgtEl>
                                        <p:attrNameLst>
                                          <p:attrName>style.visibility</p:attrName>
                                        </p:attrNameLst>
                                      </p:cBhvr>
                                      <p:to>
                                        <p:strVal val="visible"/>
                                      </p:to>
                                    </p:set>
                                    <p:anim calcmode="lin" valueType="num">
                                      <p:cBhvr>
                                        <p:cTn id="68" dur="500" fill="hold"/>
                                        <p:tgtEl>
                                          <p:spTgt spid="55"/>
                                        </p:tgtEl>
                                        <p:attrNameLst>
                                          <p:attrName>ppt_w</p:attrName>
                                        </p:attrNameLst>
                                      </p:cBhvr>
                                      <p:tavLst>
                                        <p:tav tm="0">
                                          <p:val>
                                            <p:fltVal val="0"/>
                                          </p:val>
                                        </p:tav>
                                        <p:tav tm="100000">
                                          <p:val>
                                            <p:strVal val="#ppt_w"/>
                                          </p:val>
                                        </p:tav>
                                      </p:tavLst>
                                    </p:anim>
                                    <p:anim calcmode="lin" valueType="num">
                                      <p:cBhvr>
                                        <p:cTn id="69" dur="500" fill="hold"/>
                                        <p:tgtEl>
                                          <p:spTgt spid="55"/>
                                        </p:tgtEl>
                                        <p:attrNameLst>
                                          <p:attrName>ppt_h</p:attrName>
                                        </p:attrNameLst>
                                      </p:cBhvr>
                                      <p:tavLst>
                                        <p:tav tm="0">
                                          <p:val>
                                            <p:fltVal val="0"/>
                                          </p:val>
                                        </p:tav>
                                        <p:tav tm="100000">
                                          <p:val>
                                            <p:strVal val="#ppt_h"/>
                                          </p:val>
                                        </p:tav>
                                      </p:tavLst>
                                    </p:anim>
                                    <p:animEffect transition="in" filter="fade">
                                      <p:cBhvr>
                                        <p:cTn id="70" dur="500"/>
                                        <p:tgtEl>
                                          <p:spTgt spid="55"/>
                                        </p:tgtEl>
                                      </p:cBhvr>
                                    </p:animEffect>
                                  </p:childTnLst>
                                </p:cTn>
                              </p:par>
                              <p:par>
                                <p:cTn id="71" presetID="10" presetClass="entr" presetSubtype="0" fill="hold" nodeType="withEffect">
                                  <p:stCondLst>
                                    <p:cond delay="17000"/>
                                  </p:stCondLst>
                                  <p:childTnLst>
                                    <p:set>
                                      <p:cBhvr>
                                        <p:cTn id="72" dur="1" fill="hold">
                                          <p:stCondLst>
                                            <p:cond delay="0"/>
                                          </p:stCondLst>
                                        </p:cTn>
                                        <p:tgtEl>
                                          <p:spTgt spid="1251"/>
                                        </p:tgtEl>
                                        <p:attrNameLst>
                                          <p:attrName>style.visibility</p:attrName>
                                        </p:attrNameLst>
                                      </p:cBhvr>
                                      <p:to>
                                        <p:strVal val="visible"/>
                                      </p:to>
                                    </p:set>
                                    <p:animEffect transition="in" filter="fade">
                                      <p:cBhvr>
                                        <p:cTn id="73" dur="2000"/>
                                        <p:tgtEl>
                                          <p:spTgt spid="1251"/>
                                        </p:tgtEl>
                                      </p:cBhvr>
                                    </p:animEffect>
                                  </p:childTnLst>
                                </p:cTn>
                              </p:par>
                              <p:par>
                                <p:cTn id="74" presetID="10" presetClass="entr" presetSubtype="0" fill="hold" nodeType="withEffect">
                                  <p:stCondLst>
                                    <p:cond delay="17000"/>
                                  </p:stCondLst>
                                  <p:childTnLst>
                                    <p:set>
                                      <p:cBhvr>
                                        <p:cTn id="75" dur="1" fill="hold">
                                          <p:stCondLst>
                                            <p:cond delay="0"/>
                                          </p:stCondLst>
                                        </p:cTn>
                                        <p:tgtEl>
                                          <p:spTgt spid="1250"/>
                                        </p:tgtEl>
                                        <p:attrNameLst>
                                          <p:attrName>style.visibility</p:attrName>
                                        </p:attrNameLst>
                                      </p:cBhvr>
                                      <p:to>
                                        <p:strVal val="visible"/>
                                      </p:to>
                                    </p:set>
                                    <p:animEffect transition="in" filter="fade">
                                      <p:cBhvr>
                                        <p:cTn id="76" dur="2000"/>
                                        <p:tgtEl>
                                          <p:spTgt spid="1250"/>
                                        </p:tgtEl>
                                      </p:cBhvr>
                                    </p:animEffect>
                                  </p:childTnLst>
                                </p:cTn>
                              </p:par>
                              <p:par>
                                <p:cTn id="77" presetID="10" presetClass="entr" presetSubtype="0" fill="hold" nodeType="withEffect">
                                  <p:stCondLst>
                                    <p:cond delay="17000"/>
                                  </p:stCondLst>
                                  <p:childTnLst>
                                    <p:set>
                                      <p:cBhvr>
                                        <p:cTn id="78" dur="1" fill="hold">
                                          <p:stCondLst>
                                            <p:cond delay="0"/>
                                          </p:stCondLst>
                                        </p:cTn>
                                        <p:tgtEl>
                                          <p:spTgt spid="1235"/>
                                        </p:tgtEl>
                                        <p:attrNameLst>
                                          <p:attrName>style.visibility</p:attrName>
                                        </p:attrNameLst>
                                      </p:cBhvr>
                                      <p:to>
                                        <p:strVal val="visible"/>
                                      </p:to>
                                    </p:set>
                                    <p:animEffect transition="in" filter="fade">
                                      <p:cBhvr>
                                        <p:cTn id="79" dur="2000"/>
                                        <p:tgtEl>
                                          <p:spTgt spid="1235"/>
                                        </p:tgtEl>
                                      </p:cBhvr>
                                    </p:animEffect>
                                  </p:childTnLst>
                                </p:cTn>
                              </p:par>
                              <p:par>
                                <p:cTn id="80" presetID="10" presetClass="entr" presetSubtype="0" fill="hold" nodeType="withEffect">
                                  <p:stCondLst>
                                    <p:cond delay="17000"/>
                                  </p:stCondLst>
                                  <p:childTnLst>
                                    <p:set>
                                      <p:cBhvr>
                                        <p:cTn id="81" dur="1" fill="hold">
                                          <p:stCondLst>
                                            <p:cond delay="0"/>
                                          </p:stCondLst>
                                        </p:cTn>
                                        <p:tgtEl>
                                          <p:spTgt spid="1238"/>
                                        </p:tgtEl>
                                        <p:attrNameLst>
                                          <p:attrName>style.visibility</p:attrName>
                                        </p:attrNameLst>
                                      </p:cBhvr>
                                      <p:to>
                                        <p:strVal val="visible"/>
                                      </p:to>
                                    </p:set>
                                    <p:animEffect transition="in" filter="fade">
                                      <p:cBhvr>
                                        <p:cTn id="82" dur="2000"/>
                                        <p:tgtEl>
                                          <p:spTgt spid="1238"/>
                                        </p:tgtEl>
                                      </p:cBhvr>
                                    </p:animEffect>
                                  </p:childTnLst>
                                </p:cTn>
                              </p:par>
                              <p:par>
                                <p:cTn id="83" presetID="10" presetClass="entr" presetSubtype="0" fill="hold" nodeType="withEffect">
                                  <p:stCondLst>
                                    <p:cond delay="17000"/>
                                  </p:stCondLst>
                                  <p:childTnLst>
                                    <p:set>
                                      <p:cBhvr>
                                        <p:cTn id="84" dur="1" fill="hold">
                                          <p:stCondLst>
                                            <p:cond delay="0"/>
                                          </p:stCondLst>
                                        </p:cTn>
                                        <p:tgtEl>
                                          <p:spTgt spid="1244"/>
                                        </p:tgtEl>
                                        <p:attrNameLst>
                                          <p:attrName>style.visibility</p:attrName>
                                        </p:attrNameLst>
                                      </p:cBhvr>
                                      <p:to>
                                        <p:strVal val="visible"/>
                                      </p:to>
                                    </p:set>
                                    <p:animEffect transition="in" filter="fade">
                                      <p:cBhvr>
                                        <p:cTn id="85" dur="2000"/>
                                        <p:tgtEl>
                                          <p:spTgt spid="1244"/>
                                        </p:tgtEl>
                                      </p:cBhvr>
                                    </p:animEffect>
                                  </p:childTnLst>
                                </p:cTn>
                              </p:par>
                              <p:par>
                                <p:cTn id="86" presetID="10" presetClass="entr" presetSubtype="0" fill="hold" nodeType="withEffect">
                                  <p:stCondLst>
                                    <p:cond delay="17000"/>
                                  </p:stCondLst>
                                  <p:childTnLst>
                                    <p:set>
                                      <p:cBhvr>
                                        <p:cTn id="87" dur="1" fill="hold">
                                          <p:stCondLst>
                                            <p:cond delay="0"/>
                                          </p:stCondLst>
                                        </p:cTn>
                                        <p:tgtEl>
                                          <p:spTgt spid="1247"/>
                                        </p:tgtEl>
                                        <p:attrNameLst>
                                          <p:attrName>style.visibility</p:attrName>
                                        </p:attrNameLst>
                                      </p:cBhvr>
                                      <p:to>
                                        <p:strVal val="visible"/>
                                      </p:to>
                                    </p:set>
                                    <p:animEffect transition="in" filter="fade">
                                      <p:cBhvr>
                                        <p:cTn id="88" dur="2000"/>
                                        <p:tgtEl>
                                          <p:spTgt spid="1247"/>
                                        </p:tgtEl>
                                      </p:cBhvr>
                                    </p:animEffect>
                                  </p:childTnLst>
                                </p:cTn>
                              </p:par>
                              <p:par>
                                <p:cTn id="89" presetID="10" presetClass="entr" presetSubtype="0" fill="hold" nodeType="withEffect">
                                  <p:stCondLst>
                                    <p:cond delay="17000"/>
                                  </p:stCondLst>
                                  <p:childTnLst>
                                    <p:set>
                                      <p:cBhvr>
                                        <p:cTn id="90" dur="1" fill="hold">
                                          <p:stCondLst>
                                            <p:cond delay="0"/>
                                          </p:stCondLst>
                                        </p:cTn>
                                        <p:tgtEl>
                                          <p:spTgt spid="1071"/>
                                        </p:tgtEl>
                                        <p:attrNameLst>
                                          <p:attrName>style.visibility</p:attrName>
                                        </p:attrNameLst>
                                      </p:cBhvr>
                                      <p:to>
                                        <p:strVal val="visible"/>
                                      </p:to>
                                    </p:set>
                                    <p:animEffect transition="in" filter="fade">
                                      <p:cBhvr>
                                        <p:cTn id="91" dur="2000"/>
                                        <p:tgtEl>
                                          <p:spTgt spid="1071"/>
                                        </p:tgtEl>
                                      </p:cBhvr>
                                    </p:animEffect>
                                  </p:childTnLst>
                                </p:cTn>
                              </p:par>
                              <p:par>
                                <p:cTn id="92" presetID="10" presetClass="entr" presetSubtype="0" fill="hold" nodeType="withEffect">
                                  <p:stCondLst>
                                    <p:cond delay="17000"/>
                                  </p:stCondLst>
                                  <p:childTnLst>
                                    <p:set>
                                      <p:cBhvr>
                                        <p:cTn id="93" dur="1" fill="hold">
                                          <p:stCondLst>
                                            <p:cond delay="0"/>
                                          </p:stCondLst>
                                        </p:cTn>
                                        <p:tgtEl>
                                          <p:spTgt spid="1232"/>
                                        </p:tgtEl>
                                        <p:attrNameLst>
                                          <p:attrName>style.visibility</p:attrName>
                                        </p:attrNameLst>
                                      </p:cBhvr>
                                      <p:to>
                                        <p:strVal val="visible"/>
                                      </p:to>
                                    </p:set>
                                    <p:animEffect transition="in" filter="fade">
                                      <p:cBhvr>
                                        <p:cTn id="94" dur="2000"/>
                                        <p:tgtEl>
                                          <p:spTgt spid="1232"/>
                                        </p:tgtEl>
                                      </p:cBhvr>
                                    </p:animEffect>
                                  </p:childTnLst>
                                </p:cTn>
                              </p:par>
                              <p:par>
                                <p:cTn id="95" presetID="10" presetClass="entr" presetSubtype="0" fill="hold" nodeType="withEffect">
                                  <p:stCondLst>
                                    <p:cond delay="17000"/>
                                  </p:stCondLst>
                                  <p:childTnLst>
                                    <p:set>
                                      <p:cBhvr>
                                        <p:cTn id="96" dur="1" fill="hold">
                                          <p:stCondLst>
                                            <p:cond delay="0"/>
                                          </p:stCondLst>
                                        </p:cTn>
                                        <p:tgtEl>
                                          <p:spTgt spid="1241"/>
                                        </p:tgtEl>
                                        <p:attrNameLst>
                                          <p:attrName>style.visibility</p:attrName>
                                        </p:attrNameLst>
                                      </p:cBhvr>
                                      <p:to>
                                        <p:strVal val="visible"/>
                                      </p:to>
                                    </p:set>
                                    <p:animEffect transition="in" filter="fade">
                                      <p:cBhvr>
                                        <p:cTn id="97" dur="2000"/>
                                        <p:tgtEl>
                                          <p:spTgt spid="1241"/>
                                        </p:tgtEl>
                                      </p:cBhvr>
                                    </p:animEffect>
                                  </p:childTnLst>
                                </p:cTn>
                              </p:par>
                              <p:par>
                                <p:cTn id="98" presetID="10" presetClass="entr" presetSubtype="0" fill="hold" nodeType="withEffect">
                                  <p:stCondLst>
                                    <p:cond delay="17000"/>
                                  </p:stCondLst>
                                  <p:childTnLst>
                                    <p:set>
                                      <p:cBhvr>
                                        <p:cTn id="99" dur="1" fill="hold">
                                          <p:stCondLst>
                                            <p:cond delay="0"/>
                                          </p:stCondLst>
                                        </p:cTn>
                                        <p:tgtEl>
                                          <p:spTgt spid="1236"/>
                                        </p:tgtEl>
                                        <p:attrNameLst>
                                          <p:attrName>style.visibility</p:attrName>
                                        </p:attrNameLst>
                                      </p:cBhvr>
                                      <p:to>
                                        <p:strVal val="visible"/>
                                      </p:to>
                                    </p:set>
                                    <p:animEffect transition="in" filter="fade">
                                      <p:cBhvr>
                                        <p:cTn id="100" dur="2000"/>
                                        <p:tgtEl>
                                          <p:spTgt spid="1236"/>
                                        </p:tgtEl>
                                      </p:cBhvr>
                                    </p:animEffect>
                                  </p:childTnLst>
                                </p:cTn>
                              </p:par>
                              <p:par>
                                <p:cTn id="101" presetID="53" presetClass="entr" presetSubtype="0" fill="hold" grpId="0" nodeType="withEffect">
                                  <p:stCondLst>
                                    <p:cond delay="20000"/>
                                  </p:stCondLst>
                                  <p:childTnLst>
                                    <p:set>
                                      <p:cBhvr>
                                        <p:cTn id="102" dur="1" fill="hold">
                                          <p:stCondLst>
                                            <p:cond delay="0"/>
                                          </p:stCondLst>
                                        </p:cTn>
                                        <p:tgtEl>
                                          <p:spTgt spid="56"/>
                                        </p:tgtEl>
                                        <p:attrNameLst>
                                          <p:attrName>style.visibility</p:attrName>
                                        </p:attrNameLst>
                                      </p:cBhvr>
                                      <p:to>
                                        <p:strVal val="visible"/>
                                      </p:to>
                                    </p:set>
                                    <p:anim calcmode="lin" valueType="num">
                                      <p:cBhvr>
                                        <p:cTn id="103" dur="500" fill="hold"/>
                                        <p:tgtEl>
                                          <p:spTgt spid="56"/>
                                        </p:tgtEl>
                                        <p:attrNameLst>
                                          <p:attrName>ppt_w</p:attrName>
                                        </p:attrNameLst>
                                      </p:cBhvr>
                                      <p:tavLst>
                                        <p:tav tm="0">
                                          <p:val>
                                            <p:fltVal val="0"/>
                                          </p:val>
                                        </p:tav>
                                        <p:tav tm="100000">
                                          <p:val>
                                            <p:strVal val="#ppt_w"/>
                                          </p:val>
                                        </p:tav>
                                      </p:tavLst>
                                    </p:anim>
                                    <p:anim calcmode="lin" valueType="num">
                                      <p:cBhvr>
                                        <p:cTn id="104" dur="500" fill="hold"/>
                                        <p:tgtEl>
                                          <p:spTgt spid="56"/>
                                        </p:tgtEl>
                                        <p:attrNameLst>
                                          <p:attrName>ppt_h</p:attrName>
                                        </p:attrNameLst>
                                      </p:cBhvr>
                                      <p:tavLst>
                                        <p:tav tm="0">
                                          <p:val>
                                            <p:fltVal val="0"/>
                                          </p:val>
                                        </p:tav>
                                        <p:tav tm="100000">
                                          <p:val>
                                            <p:strVal val="#ppt_h"/>
                                          </p:val>
                                        </p:tav>
                                      </p:tavLst>
                                    </p:anim>
                                    <p:animEffect transition="in" filter="fade">
                                      <p:cBhvr>
                                        <p:cTn id="105" dur="500"/>
                                        <p:tgtEl>
                                          <p:spTgt spid="56"/>
                                        </p:tgtEl>
                                      </p:cBhvr>
                                    </p:animEffect>
                                  </p:childTnLst>
                                </p:cTn>
                              </p:par>
                              <p:par>
                                <p:cTn id="106" presetID="10" presetClass="entr" presetSubtype="0" fill="hold" nodeType="withEffect">
                                  <p:stCondLst>
                                    <p:cond delay="20000"/>
                                  </p:stCondLst>
                                  <p:childTnLst>
                                    <p:set>
                                      <p:cBhvr>
                                        <p:cTn id="107" dur="1" fill="hold">
                                          <p:stCondLst>
                                            <p:cond delay="0"/>
                                          </p:stCondLst>
                                        </p:cTn>
                                        <p:tgtEl>
                                          <p:spTgt spid="1017"/>
                                        </p:tgtEl>
                                        <p:attrNameLst>
                                          <p:attrName>style.visibility</p:attrName>
                                        </p:attrNameLst>
                                      </p:cBhvr>
                                      <p:to>
                                        <p:strVal val="visible"/>
                                      </p:to>
                                    </p:set>
                                    <p:animEffect transition="in" filter="fade">
                                      <p:cBhvr>
                                        <p:cTn id="108" dur="2000"/>
                                        <p:tgtEl>
                                          <p:spTgt spid="1017"/>
                                        </p:tgtEl>
                                      </p:cBhvr>
                                    </p:animEffect>
                                  </p:childTnLst>
                                </p:cTn>
                              </p:par>
                              <p:par>
                                <p:cTn id="109" presetID="10" presetClass="entr" presetSubtype="0" fill="hold" nodeType="withEffect">
                                  <p:stCondLst>
                                    <p:cond delay="20000"/>
                                  </p:stCondLst>
                                  <p:childTnLst>
                                    <p:set>
                                      <p:cBhvr>
                                        <p:cTn id="110" dur="1" fill="hold">
                                          <p:stCondLst>
                                            <p:cond delay="0"/>
                                          </p:stCondLst>
                                        </p:cTn>
                                        <p:tgtEl>
                                          <p:spTgt spid="1019"/>
                                        </p:tgtEl>
                                        <p:attrNameLst>
                                          <p:attrName>style.visibility</p:attrName>
                                        </p:attrNameLst>
                                      </p:cBhvr>
                                      <p:to>
                                        <p:strVal val="visible"/>
                                      </p:to>
                                    </p:set>
                                    <p:animEffect transition="in" filter="fade">
                                      <p:cBhvr>
                                        <p:cTn id="111" dur="2000"/>
                                        <p:tgtEl>
                                          <p:spTgt spid="1019"/>
                                        </p:tgtEl>
                                      </p:cBhvr>
                                    </p:animEffect>
                                  </p:childTnLst>
                                </p:cTn>
                              </p:par>
                              <p:par>
                                <p:cTn id="112" presetID="10" presetClass="entr" presetSubtype="0" fill="hold" nodeType="withEffect">
                                  <p:stCondLst>
                                    <p:cond delay="20000"/>
                                  </p:stCondLst>
                                  <p:childTnLst>
                                    <p:set>
                                      <p:cBhvr>
                                        <p:cTn id="113" dur="1" fill="hold">
                                          <p:stCondLst>
                                            <p:cond delay="0"/>
                                          </p:stCondLst>
                                        </p:cTn>
                                        <p:tgtEl>
                                          <p:spTgt spid="1224"/>
                                        </p:tgtEl>
                                        <p:attrNameLst>
                                          <p:attrName>style.visibility</p:attrName>
                                        </p:attrNameLst>
                                      </p:cBhvr>
                                      <p:to>
                                        <p:strVal val="visible"/>
                                      </p:to>
                                    </p:set>
                                    <p:animEffect transition="in" filter="fade">
                                      <p:cBhvr>
                                        <p:cTn id="114" dur="2000"/>
                                        <p:tgtEl>
                                          <p:spTgt spid="1224"/>
                                        </p:tgtEl>
                                      </p:cBhvr>
                                    </p:animEffect>
                                  </p:childTnLst>
                                </p:cTn>
                              </p:par>
                              <p:par>
                                <p:cTn id="115" presetID="10" presetClass="entr" presetSubtype="0" fill="hold" nodeType="withEffect">
                                  <p:stCondLst>
                                    <p:cond delay="20000"/>
                                  </p:stCondLst>
                                  <p:childTnLst>
                                    <p:set>
                                      <p:cBhvr>
                                        <p:cTn id="116" dur="1" fill="hold">
                                          <p:stCondLst>
                                            <p:cond delay="0"/>
                                          </p:stCondLst>
                                        </p:cTn>
                                        <p:tgtEl>
                                          <p:spTgt spid="1122"/>
                                        </p:tgtEl>
                                        <p:attrNameLst>
                                          <p:attrName>style.visibility</p:attrName>
                                        </p:attrNameLst>
                                      </p:cBhvr>
                                      <p:to>
                                        <p:strVal val="visible"/>
                                      </p:to>
                                    </p:set>
                                    <p:animEffect transition="in" filter="fade">
                                      <p:cBhvr>
                                        <p:cTn id="117" dur="2000"/>
                                        <p:tgtEl>
                                          <p:spTgt spid="1122"/>
                                        </p:tgtEl>
                                      </p:cBhvr>
                                    </p:animEffect>
                                  </p:childTnLst>
                                </p:cTn>
                              </p:par>
                              <p:par>
                                <p:cTn id="118" presetID="10" presetClass="entr" presetSubtype="0" fill="hold" nodeType="withEffect">
                                  <p:stCondLst>
                                    <p:cond delay="20000"/>
                                  </p:stCondLst>
                                  <p:childTnLst>
                                    <p:set>
                                      <p:cBhvr>
                                        <p:cTn id="119" dur="1" fill="hold">
                                          <p:stCondLst>
                                            <p:cond delay="0"/>
                                          </p:stCondLst>
                                        </p:cTn>
                                        <p:tgtEl>
                                          <p:spTgt spid="1231"/>
                                        </p:tgtEl>
                                        <p:attrNameLst>
                                          <p:attrName>style.visibility</p:attrName>
                                        </p:attrNameLst>
                                      </p:cBhvr>
                                      <p:to>
                                        <p:strVal val="visible"/>
                                      </p:to>
                                    </p:set>
                                    <p:animEffect transition="in" filter="fade">
                                      <p:cBhvr>
                                        <p:cTn id="120" dur="2000"/>
                                        <p:tgtEl>
                                          <p:spTgt spid="1231"/>
                                        </p:tgtEl>
                                      </p:cBhvr>
                                    </p:animEffect>
                                  </p:childTnLst>
                                </p:cTn>
                              </p:par>
                              <p:par>
                                <p:cTn id="121" presetID="10" presetClass="entr" presetSubtype="0" fill="hold" nodeType="withEffect">
                                  <p:stCondLst>
                                    <p:cond delay="20000"/>
                                  </p:stCondLst>
                                  <p:childTnLst>
                                    <p:set>
                                      <p:cBhvr>
                                        <p:cTn id="122" dur="1" fill="hold">
                                          <p:stCondLst>
                                            <p:cond delay="0"/>
                                          </p:stCondLst>
                                        </p:cTn>
                                        <p:tgtEl>
                                          <p:spTgt spid="1239"/>
                                        </p:tgtEl>
                                        <p:attrNameLst>
                                          <p:attrName>style.visibility</p:attrName>
                                        </p:attrNameLst>
                                      </p:cBhvr>
                                      <p:to>
                                        <p:strVal val="visible"/>
                                      </p:to>
                                    </p:set>
                                    <p:animEffect transition="in" filter="fade">
                                      <p:cBhvr>
                                        <p:cTn id="123" dur="2000"/>
                                        <p:tgtEl>
                                          <p:spTgt spid="1239"/>
                                        </p:tgtEl>
                                      </p:cBhvr>
                                    </p:animEffect>
                                  </p:childTnLst>
                                </p:cTn>
                              </p:par>
                              <p:par>
                                <p:cTn id="124" presetID="10" presetClass="entr" presetSubtype="0" fill="hold" nodeType="withEffect">
                                  <p:stCondLst>
                                    <p:cond delay="20000"/>
                                  </p:stCondLst>
                                  <p:childTnLst>
                                    <p:set>
                                      <p:cBhvr>
                                        <p:cTn id="125" dur="1" fill="hold">
                                          <p:stCondLst>
                                            <p:cond delay="0"/>
                                          </p:stCondLst>
                                        </p:cTn>
                                        <p:tgtEl>
                                          <p:spTgt spid="1249"/>
                                        </p:tgtEl>
                                        <p:attrNameLst>
                                          <p:attrName>style.visibility</p:attrName>
                                        </p:attrNameLst>
                                      </p:cBhvr>
                                      <p:to>
                                        <p:strVal val="visible"/>
                                      </p:to>
                                    </p:set>
                                    <p:animEffect transition="in" filter="fade">
                                      <p:cBhvr>
                                        <p:cTn id="126" dur="2000"/>
                                        <p:tgtEl>
                                          <p:spTgt spid="1249"/>
                                        </p:tgtEl>
                                      </p:cBhvr>
                                    </p:animEffect>
                                  </p:childTnLst>
                                </p:cTn>
                              </p:par>
                              <p:par>
                                <p:cTn id="127" presetID="10" presetClass="entr" presetSubtype="0" fill="hold" nodeType="withEffect">
                                  <p:stCondLst>
                                    <p:cond delay="20000"/>
                                  </p:stCondLst>
                                  <p:childTnLst>
                                    <p:set>
                                      <p:cBhvr>
                                        <p:cTn id="128" dur="1" fill="hold">
                                          <p:stCondLst>
                                            <p:cond delay="0"/>
                                          </p:stCondLst>
                                        </p:cTn>
                                        <p:tgtEl>
                                          <p:spTgt spid="1237"/>
                                        </p:tgtEl>
                                        <p:attrNameLst>
                                          <p:attrName>style.visibility</p:attrName>
                                        </p:attrNameLst>
                                      </p:cBhvr>
                                      <p:to>
                                        <p:strVal val="visible"/>
                                      </p:to>
                                    </p:set>
                                    <p:animEffect transition="in" filter="fade">
                                      <p:cBhvr>
                                        <p:cTn id="129" dur="2000"/>
                                        <p:tgtEl>
                                          <p:spTgt spid="1237"/>
                                        </p:tgtEl>
                                      </p:cBhvr>
                                    </p:animEffect>
                                  </p:childTnLst>
                                </p:cTn>
                              </p:par>
                              <p:par>
                                <p:cTn id="130" presetID="10" presetClass="entr" presetSubtype="0" fill="hold" nodeType="withEffect">
                                  <p:stCondLst>
                                    <p:cond delay="20000"/>
                                  </p:stCondLst>
                                  <p:childTnLst>
                                    <p:set>
                                      <p:cBhvr>
                                        <p:cTn id="131" dur="1" fill="hold">
                                          <p:stCondLst>
                                            <p:cond delay="0"/>
                                          </p:stCondLst>
                                        </p:cTn>
                                        <p:tgtEl>
                                          <p:spTgt spid="1246"/>
                                        </p:tgtEl>
                                        <p:attrNameLst>
                                          <p:attrName>style.visibility</p:attrName>
                                        </p:attrNameLst>
                                      </p:cBhvr>
                                      <p:to>
                                        <p:strVal val="visible"/>
                                      </p:to>
                                    </p:set>
                                    <p:animEffect transition="in" filter="fade">
                                      <p:cBhvr>
                                        <p:cTn id="132" dur="2000"/>
                                        <p:tgtEl>
                                          <p:spTgt spid="1246"/>
                                        </p:tgtEl>
                                      </p:cBhvr>
                                    </p:animEffect>
                                  </p:childTnLst>
                                </p:cTn>
                              </p:par>
                              <p:par>
                                <p:cTn id="133" presetID="10" presetClass="entr" presetSubtype="0" fill="hold" nodeType="withEffect">
                                  <p:stCondLst>
                                    <p:cond delay="20000"/>
                                  </p:stCondLst>
                                  <p:childTnLst>
                                    <p:set>
                                      <p:cBhvr>
                                        <p:cTn id="134" dur="1" fill="hold">
                                          <p:stCondLst>
                                            <p:cond delay="0"/>
                                          </p:stCondLst>
                                        </p:cTn>
                                        <p:tgtEl>
                                          <p:spTgt spid="1242"/>
                                        </p:tgtEl>
                                        <p:attrNameLst>
                                          <p:attrName>style.visibility</p:attrName>
                                        </p:attrNameLst>
                                      </p:cBhvr>
                                      <p:to>
                                        <p:strVal val="visible"/>
                                      </p:to>
                                    </p:set>
                                    <p:animEffect transition="in" filter="fade">
                                      <p:cBhvr>
                                        <p:cTn id="135" dur="2000"/>
                                        <p:tgtEl>
                                          <p:spTgt spid="1242"/>
                                        </p:tgtEl>
                                      </p:cBhvr>
                                    </p:animEffect>
                                  </p:childTnLst>
                                </p:cTn>
                              </p:par>
                              <p:par>
                                <p:cTn id="136" presetID="37" presetClass="entr" presetSubtype="0" fill="hold" grpId="0" nodeType="withEffect">
                                  <p:stCondLst>
                                    <p:cond delay="22000"/>
                                  </p:stCondLst>
                                  <p:childTnLst>
                                    <p:set>
                                      <p:cBhvr>
                                        <p:cTn id="137" dur="1" fill="hold">
                                          <p:stCondLst>
                                            <p:cond delay="0"/>
                                          </p:stCondLst>
                                        </p:cTn>
                                        <p:tgtEl>
                                          <p:spTgt spid="57"/>
                                        </p:tgtEl>
                                        <p:attrNameLst>
                                          <p:attrName>style.visibility</p:attrName>
                                        </p:attrNameLst>
                                      </p:cBhvr>
                                      <p:to>
                                        <p:strVal val="visible"/>
                                      </p:to>
                                    </p:set>
                                    <p:animEffect transition="in" filter="fade">
                                      <p:cBhvr>
                                        <p:cTn id="138" dur="1000"/>
                                        <p:tgtEl>
                                          <p:spTgt spid="57"/>
                                        </p:tgtEl>
                                      </p:cBhvr>
                                    </p:animEffect>
                                    <p:anim calcmode="lin" valueType="num">
                                      <p:cBhvr>
                                        <p:cTn id="139" dur="1000" fill="hold"/>
                                        <p:tgtEl>
                                          <p:spTgt spid="57"/>
                                        </p:tgtEl>
                                        <p:attrNameLst>
                                          <p:attrName>ppt_x</p:attrName>
                                        </p:attrNameLst>
                                      </p:cBhvr>
                                      <p:tavLst>
                                        <p:tav tm="0">
                                          <p:val>
                                            <p:strVal val="#ppt_x"/>
                                          </p:val>
                                        </p:tav>
                                        <p:tav tm="100000">
                                          <p:val>
                                            <p:strVal val="#ppt_x"/>
                                          </p:val>
                                        </p:tav>
                                      </p:tavLst>
                                    </p:anim>
                                    <p:anim calcmode="lin" valueType="num">
                                      <p:cBhvr>
                                        <p:cTn id="140" dur="900" decel="100000" fill="hold"/>
                                        <p:tgtEl>
                                          <p:spTgt spid="57"/>
                                        </p:tgtEl>
                                        <p:attrNameLst>
                                          <p:attrName>ppt_y</p:attrName>
                                        </p:attrNameLst>
                                      </p:cBhvr>
                                      <p:tavLst>
                                        <p:tav tm="0">
                                          <p:val>
                                            <p:strVal val="#ppt_y+1"/>
                                          </p:val>
                                        </p:tav>
                                        <p:tav tm="100000">
                                          <p:val>
                                            <p:strVal val="#ppt_y-.03"/>
                                          </p:val>
                                        </p:tav>
                                      </p:tavLst>
                                    </p:anim>
                                    <p:anim calcmode="lin" valueType="num">
                                      <p:cBhvr>
                                        <p:cTn id="141" dur="100" accel="100000" fill="hold">
                                          <p:stCondLst>
                                            <p:cond delay="900"/>
                                          </p:stCondLst>
                                        </p:cTn>
                                        <p:tgtEl>
                                          <p:spTgt spid="57"/>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52" grpId="0" animBg="1"/>
      <p:bldP spid="1253" grpId="0" animBg="1"/>
      <p:bldP spid="53" grpId="0"/>
      <p:bldP spid="54" grpId="0"/>
      <p:bldP spid="55" grpId="0"/>
      <p:bldP spid="56" grpId="0"/>
      <p:bldP spid="57" grpId="0" animBg="1"/>
    </p:bld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TextBox 40"/>
          <p:cNvSpPr txBox="1"/>
          <p:nvPr/>
        </p:nvSpPr>
        <p:spPr>
          <a:xfrm>
            <a:off x="1752600" y="914400"/>
            <a:ext cx="5257800" cy="354925"/>
          </a:xfrm>
          <a:prstGeom prst="roundRect">
            <a:avLst>
              <a:gd name="adj" fmla="val 8189"/>
            </a:avLst>
          </a:prstGeom>
        </p:spPr>
        <p:style>
          <a:lnRef idx="0">
            <a:schemeClr val="accent1"/>
          </a:lnRef>
          <a:fillRef idx="3">
            <a:schemeClr val="accent1"/>
          </a:fillRef>
          <a:effectRef idx="3">
            <a:schemeClr val="accent1"/>
          </a:effectRef>
          <a:fontRef idx="minor">
            <a:schemeClr val="lt1"/>
          </a:fontRef>
        </p:style>
        <p:txBody>
          <a:bodyPr wrap="square" rtlCol="0">
            <a:spAutoFit/>
          </a:bodyPr>
          <a:lstStyle/>
          <a:p>
            <a:pPr marL="3175" lvl="1" indent="0"/>
            <a:r>
              <a:rPr lang="en-US" sz="1600" dirty="0" smtClean="0">
                <a:latin typeface="Trebuchet MS" pitchFamily="34" charset="0"/>
              </a:rPr>
              <a:t>Salinity is measured in </a:t>
            </a:r>
            <a:r>
              <a:rPr lang="en-US" sz="1600" b="1" dirty="0" smtClean="0">
                <a:latin typeface="Trebuchet MS" pitchFamily="34" charset="0"/>
              </a:rPr>
              <a:t>PSU</a:t>
            </a:r>
            <a:r>
              <a:rPr lang="en-US" sz="1600" dirty="0" smtClean="0">
                <a:latin typeface="Trebuchet MS" pitchFamily="34" charset="0"/>
              </a:rPr>
              <a:t>, or Practical Salinity Units.</a:t>
            </a:r>
          </a:p>
        </p:txBody>
      </p:sp>
      <p:sp>
        <p:nvSpPr>
          <p:cNvPr id="70" name="Rectangle 69"/>
          <p:cNvSpPr/>
          <p:nvPr/>
        </p:nvSpPr>
        <p:spPr>
          <a:xfrm>
            <a:off x="0" y="0"/>
            <a:ext cx="9144000" cy="838200"/>
          </a:xfrm>
          <a:prstGeom prst="rect">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r>
              <a:rPr lang="en-US" sz="4400" dirty="0" smtClean="0">
                <a:latin typeface="Trebuchet MS" pitchFamily="34" charset="0"/>
              </a:rPr>
              <a:t>What is PSU and salinity?</a:t>
            </a:r>
            <a:endParaRPr lang="en-US" sz="4400" dirty="0">
              <a:latin typeface="Trebuchet MS" pitchFamily="34" charset="0"/>
            </a:endParaRPr>
          </a:p>
        </p:txBody>
      </p:sp>
      <p:sp>
        <p:nvSpPr>
          <p:cNvPr id="71" name="Flowchart: Delay 70"/>
          <p:cNvSpPr/>
          <p:nvPr/>
        </p:nvSpPr>
        <p:spPr>
          <a:xfrm>
            <a:off x="0" y="0"/>
            <a:ext cx="1752600" cy="6858000"/>
          </a:xfrm>
          <a:prstGeom prst="flowChartDelay">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73" name="TextBox 72">
            <a:hlinkClick r:id="rId3" action="ppaction://hlinksldjump"/>
          </p:cNvPr>
          <p:cNvSpPr txBox="1"/>
          <p:nvPr/>
        </p:nvSpPr>
        <p:spPr>
          <a:xfrm>
            <a:off x="0" y="609600"/>
            <a:ext cx="1371600" cy="8382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Build </a:t>
            </a:r>
            <a:r>
              <a:rPr lang="en-US" sz="1600" dirty="0" smtClean="0">
                <a:solidFill>
                  <a:schemeClr val="accent1">
                    <a:lumMod val="75000"/>
                  </a:schemeClr>
                </a:solidFill>
                <a:latin typeface="Trebuchet MS" pitchFamily="34" charset="0"/>
                <a:cs typeface="+mn-cs"/>
              </a:rPr>
              <a:t>A </a:t>
            </a:r>
            <a:r>
              <a:rPr lang="en-US" sz="1600" dirty="0">
                <a:solidFill>
                  <a:schemeClr val="accent1">
                    <a:lumMod val="75000"/>
                  </a:schemeClr>
                </a:solidFill>
                <a:latin typeface="Trebuchet MS" pitchFamily="34" charset="0"/>
                <a:cs typeface="+mn-cs"/>
              </a:rPr>
              <a:t>G</a:t>
            </a:r>
            <a:r>
              <a:rPr lang="en-US" sz="1600" dirty="0" smtClean="0">
                <a:solidFill>
                  <a:schemeClr val="accent1">
                    <a:lumMod val="75000"/>
                  </a:schemeClr>
                </a:solidFill>
                <a:latin typeface="Trebuchet MS" pitchFamily="34" charset="0"/>
                <a:cs typeface="+mn-cs"/>
              </a:rPr>
              <a:t>raph </a:t>
            </a:r>
            <a:endParaRPr lang="en-US" sz="1600" dirty="0">
              <a:solidFill>
                <a:schemeClr val="accent1">
                  <a:lumMod val="75000"/>
                </a:schemeClr>
              </a:solidFill>
              <a:latin typeface="Trebuchet MS" pitchFamily="34" charset="0"/>
              <a:cs typeface="+mn-cs"/>
            </a:endParaRP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1)</a:t>
            </a:r>
            <a:endParaRPr lang="en-US" sz="1600" dirty="0">
              <a:solidFill>
                <a:schemeClr val="accent1">
                  <a:lumMod val="75000"/>
                </a:schemeClr>
              </a:solidFill>
              <a:latin typeface="Trebuchet MS" pitchFamily="34" charset="0"/>
              <a:cs typeface="+mn-cs"/>
            </a:endParaRPr>
          </a:p>
        </p:txBody>
      </p:sp>
      <p:sp>
        <p:nvSpPr>
          <p:cNvPr id="74" name="TextBox 73">
            <a:hlinkClick r:id="rId4" action="ppaction://hlinksldjump"/>
          </p:cNvPr>
          <p:cNvSpPr txBox="1"/>
          <p:nvPr/>
        </p:nvSpPr>
        <p:spPr>
          <a:xfrm>
            <a:off x="0" y="2743200"/>
            <a:ext cx="1554480" cy="10668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Read LOBO Graphs </a:t>
            </a:r>
            <a:r>
              <a:rPr lang="en-US" sz="1600" dirty="0" smtClean="0">
                <a:solidFill>
                  <a:schemeClr val="accent1">
                    <a:lumMod val="75000"/>
                  </a:schemeClr>
                </a:solidFill>
                <a:latin typeface="Trebuchet MS" pitchFamily="34" charset="0"/>
                <a:cs typeface="+mn-cs"/>
              </a:rPr>
              <a:t>   (Level 3)</a:t>
            </a:r>
            <a:endParaRPr lang="en-US" sz="1600" dirty="0">
              <a:solidFill>
                <a:schemeClr val="accent1">
                  <a:lumMod val="75000"/>
                </a:schemeClr>
              </a:solidFill>
              <a:latin typeface="Trebuchet MS" pitchFamily="34" charset="0"/>
              <a:cs typeface="+mn-cs"/>
            </a:endParaRPr>
          </a:p>
        </p:txBody>
      </p:sp>
      <p:sp>
        <p:nvSpPr>
          <p:cNvPr id="75" name="TextBox 74">
            <a:hlinkClick r:id="rId5" action="ppaction://hlinksldjump"/>
          </p:cNvPr>
          <p:cNvSpPr txBox="1"/>
          <p:nvPr/>
        </p:nvSpPr>
        <p:spPr>
          <a:xfrm>
            <a:off x="0" y="3953470"/>
            <a:ext cx="1447800" cy="99953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LOBO Data Match-up</a:t>
            </a:r>
            <a:endParaRPr lang="en-US" sz="1600" dirty="0">
              <a:solidFill>
                <a:schemeClr val="accent1">
                  <a:lumMod val="75000"/>
                </a:schemeClr>
              </a:solidFill>
              <a:latin typeface="Trebuchet MS" pitchFamily="34" charset="0"/>
              <a:cs typeface="+mn-cs"/>
            </a:endParaRP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4)</a:t>
            </a:r>
            <a:endParaRPr lang="en-US" sz="1600" dirty="0">
              <a:solidFill>
                <a:schemeClr val="accent1">
                  <a:lumMod val="75000"/>
                </a:schemeClr>
              </a:solidFill>
              <a:latin typeface="Trebuchet MS" pitchFamily="34" charset="0"/>
              <a:cs typeface="+mn-cs"/>
            </a:endParaRPr>
          </a:p>
        </p:txBody>
      </p:sp>
      <p:sp>
        <p:nvSpPr>
          <p:cNvPr id="76" name="TextBox 75">
            <a:hlinkClick r:id="rId6" action="ppaction://hlinksldjump"/>
          </p:cNvPr>
          <p:cNvSpPr txBox="1"/>
          <p:nvPr/>
        </p:nvSpPr>
        <p:spPr>
          <a:xfrm>
            <a:off x="0" y="5105400"/>
            <a:ext cx="1371600" cy="11430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Test Your LOBO Abilities</a:t>
            </a: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5)</a:t>
            </a:r>
            <a:endParaRPr lang="en-US" sz="1600" dirty="0">
              <a:solidFill>
                <a:schemeClr val="accent1">
                  <a:lumMod val="75000"/>
                </a:schemeClr>
              </a:solidFill>
              <a:latin typeface="Trebuchet MS" pitchFamily="34" charset="0"/>
              <a:cs typeface="+mn-cs"/>
            </a:endParaRPr>
          </a:p>
        </p:txBody>
      </p:sp>
      <p:sp>
        <p:nvSpPr>
          <p:cNvPr id="77" name="TextBox 76">
            <a:hlinkClick r:id="rId7" action="ppaction://hlinksldjump"/>
          </p:cNvPr>
          <p:cNvSpPr txBox="1"/>
          <p:nvPr/>
        </p:nvSpPr>
        <p:spPr>
          <a:xfrm>
            <a:off x="0" y="1600200"/>
            <a:ext cx="1447800" cy="9906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Interpret Graphs</a:t>
            </a: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2)</a:t>
            </a:r>
            <a:endParaRPr lang="en-US" sz="1600" dirty="0">
              <a:solidFill>
                <a:schemeClr val="accent1">
                  <a:lumMod val="75000"/>
                </a:schemeClr>
              </a:solidFill>
              <a:latin typeface="Trebuchet MS" pitchFamily="34" charset="0"/>
              <a:cs typeface="+mn-cs"/>
            </a:endParaRPr>
          </a:p>
        </p:txBody>
      </p:sp>
      <p:sp>
        <p:nvSpPr>
          <p:cNvPr id="79" name="TextBox 78">
            <a:hlinkClick r:id="rId8" action="ppaction://hlinksldjump"/>
          </p:cNvPr>
          <p:cNvSpPr txBox="1"/>
          <p:nvPr/>
        </p:nvSpPr>
        <p:spPr>
          <a:xfrm>
            <a:off x="0" y="6324600"/>
            <a:ext cx="914400" cy="533400"/>
          </a:xfrm>
          <a:prstGeom prst="roundRect">
            <a:avLst/>
          </a:prstGeom>
          <a:solidFill>
            <a:schemeClr val="accent5">
              <a:lumMod val="40000"/>
              <a:lumOff val="60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More info</a:t>
            </a:r>
            <a:endParaRPr lang="en-US" sz="1600" dirty="0">
              <a:solidFill>
                <a:schemeClr val="accent1">
                  <a:lumMod val="75000"/>
                </a:schemeClr>
              </a:solidFill>
              <a:latin typeface="Trebuchet MS" pitchFamily="34" charset="0"/>
              <a:cs typeface="+mn-cs"/>
            </a:endParaRPr>
          </a:p>
        </p:txBody>
      </p:sp>
      <p:sp>
        <p:nvSpPr>
          <p:cNvPr id="83" name="TextBox 82"/>
          <p:cNvSpPr txBox="1"/>
          <p:nvPr/>
        </p:nvSpPr>
        <p:spPr>
          <a:xfrm>
            <a:off x="1752600" y="1336344"/>
            <a:ext cx="7239000" cy="798582"/>
          </a:xfrm>
          <a:prstGeom prst="roundRect">
            <a:avLst>
              <a:gd name="adj" fmla="val 8189"/>
            </a:avLst>
          </a:prstGeom>
        </p:spPr>
        <p:style>
          <a:lnRef idx="0">
            <a:schemeClr val="accent1"/>
          </a:lnRef>
          <a:fillRef idx="3">
            <a:schemeClr val="accent1"/>
          </a:fillRef>
          <a:effectRef idx="3">
            <a:schemeClr val="accent1"/>
          </a:effectRef>
          <a:fontRef idx="minor">
            <a:schemeClr val="lt1"/>
          </a:fontRef>
        </p:style>
        <p:txBody>
          <a:bodyPr wrap="square" rtlCol="0">
            <a:spAutoFit/>
          </a:bodyPr>
          <a:lstStyle/>
          <a:p>
            <a:pPr marL="3175" lvl="1"/>
            <a:r>
              <a:rPr lang="en-US" sz="1450" dirty="0" smtClean="0">
                <a:latin typeface="Trebuchet MS" pitchFamily="34" charset="0"/>
              </a:rPr>
              <a:t>The way that salinity data is collected results in numbers with no units, so scientists use PSU. PSU is equivalent to parts per thousand (</a:t>
            </a:r>
            <a:r>
              <a:rPr lang="en-US" sz="1450" dirty="0" err="1" smtClean="0">
                <a:latin typeface="Trebuchet MS" pitchFamily="34" charset="0"/>
              </a:rPr>
              <a:t>ppt</a:t>
            </a:r>
            <a:r>
              <a:rPr lang="en-US" sz="1450" dirty="0" smtClean="0">
                <a:latin typeface="Trebuchet MS" pitchFamily="34" charset="0"/>
              </a:rPr>
              <a:t>), another unit of measure for salinity.</a:t>
            </a:r>
          </a:p>
        </p:txBody>
      </p:sp>
      <p:pic>
        <p:nvPicPr>
          <p:cNvPr id="2" name="Picture 2"/>
          <p:cNvPicPr>
            <a:picLocks noChangeAspect="1" noChangeArrowheads="1"/>
          </p:cNvPicPr>
          <p:nvPr/>
        </p:nvPicPr>
        <p:blipFill>
          <a:blip r:embed="rId9" cstate="print"/>
          <a:srcRect/>
          <a:stretch>
            <a:fillRect/>
          </a:stretch>
        </p:blipFill>
        <p:spPr bwMode="auto">
          <a:xfrm>
            <a:off x="1793544" y="2960996"/>
            <a:ext cx="6134100" cy="3848100"/>
          </a:xfrm>
          <a:prstGeom prst="rect">
            <a:avLst/>
          </a:prstGeom>
          <a:noFill/>
          <a:ln w="9525">
            <a:noFill/>
            <a:miter lim="800000"/>
            <a:headEnd/>
            <a:tailEnd/>
          </a:ln>
          <a:effectLst/>
        </p:spPr>
      </p:pic>
      <p:sp>
        <p:nvSpPr>
          <p:cNvPr id="1017" name="26"/>
          <p:cNvSpPr/>
          <p:nvPr/>
        </p:nvSpPr>
        <p:spPr>
          <a:xfrm>
            <a:off x="2117394" y="5881846"/>
            <a:ext cx="152400" cy="152400"/>
          </a:xfrm>
          <a:prstGeom prst="ellipse">
            <a:avLst/>
          </a:prstGeom>
          <a:solidFill>
            <a:srgbClr val="FF0066"/>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18" name="ball 2"/>
          <p:cNvSpPr/>
          <p:nvPr/>
        </p:nvSpPr>
        <p:spPr>
          <a:xfrm>
            <a:off x="1812594" y="4510246"/>
            <a:ext cx="152400" cy="152400"/>
          </a:xfrm>
          <a:prstGeom prst="ellipse">
            <a:avLst/>
          </a:prstGeom>
          <a:solidFill>
            <a:srgbClr val="FF0066"/>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19" name="27"/>
          <p:cNvSpPr/>
          <p:nvPr/>
        </p:nvSpPr>
        <p:spPr>
          <a:xfrm>
            <a:off x="2422194" y="4967446"/>
            <a:ext cx="152400" cy="152400"/>
          </a:xfrm>
          <a:prstGeom prst="ellipse">
            <a:avLst/>
          </a:prstGeom>
          <a:solidFill>
            <a:srgbClr val="FF0066"/>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70" name="5"/>
          <p:cNvSpPr/>
          <p:nvPr/>
        </p:nvSpPr>
        <p:spPr>
          <a:xfrm>
            <a:off x="3336594" y="5577046"/>
            <a:ext cx="152400" cy="152400"/>
          </a:xfrm>
          <a:prstGeom prst="ellipse">
            <a:avLst/>
          </a:prstGeom>
          <a:solidFill>
            <a:srgbClr val="FF0066"/>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71" name="22"/>
          <p:cNvSpPr/>
          <p:nvPr/>
        </p:nvSpPr>
        <p:spPr>
          <a:xfrm>
            <a:off x="3946194" y="5577046"/>
            <a:ext cx="152400" cy="152400"/>
          </a:xfrm>
          <a:prstGeom prst="ellipse">
            <a:avLst/>
          </a:prstGeom>
          <a:solidFill>
            <a:srgbClr val="FF0066"/>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22" name="29"/>
          <p:cNvSpPr/>
          <p:nvPr/>
        </p:nvSpPr>
        <p:spPr>
          <a:xfrm>
            <a:off x="3793794" y="4662646"/>
            <a:ext cx="152400" cy="152400"/>
          </a:xfrm>
          <a:prstGeom prst="ellipse">
            <a:avLst/>
          </a:prstGeom>
          <a:solidFill>
            <a:srgbClr val="FF0066"/>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73" name="9"/>
          <p:cNvSpPr/>
          <p:nvPr/>
        </p:nvSpPr>
        <p:spPr>
          <a:xfrm>
            <a:off x="4708194" y="5119846"/>
            <a:ext cx="152400" cy="152400"/>
          </a:xfrm>
          <a:prstGeom prst="ellipse">
            <a:avLst/>
          </a:prstGeom>
          <a:solidFill>
            <a:srgbClr val="FF0066"/>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24" name="28"/>
          <p:cNvSpPr/>
          <p:nvPr/>
        </p:nvSpPr>
        <p:spPr>
          <a:xfrm>
            <a:off x="3184194" y="3900646"/>
            <a:ext cx="152400" cy="152400"/>
          </a:xfrm>
          <a:prstGeom prst="ellipse">
            <a:avLst/>
          </a:prstGeom>
          <a:solidFill>
            <a:srgbClr val="FF0066"/>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25" name="4"/>
          <p:cNvSpPr/>
          <p:nvPr/>
        </p:nvSpPr>
        <p:spPr>
          <a:xfrm>
            <a:off x="2879394" y="4053046"/>
            <a:ext cx="152400" cy="152400"/>
          </a:xfrm>
          <a:prstGeom prst="ellipse">
            <a:avLst/>
          </a:prstGeom>
          <a:solidFill>
            <a:srgbClr val="FF0066"/>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26" name="ball 1"/>
          <p:cNvSpPr/>
          <p:nvPr/>
        </p:nvSpPr>
        <p:spPr>
          <a:xfrm>
            <a:off x="1964994" y="3291046"/>
            <a:ext cx="152400" cy="152400"/>
          </a:xfrm>
          <a:prstGeom prst="ellipse">
            <a:avLst/>
          </a:prstGeom>
          <a:solidFill>
            <a:srgbClr val="FF0066"/>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27" name="ball 3"/>
          <p:cNvSpPr/>
          <p:nvPr/>
        </p:nvSpPr>
        <p:spPr>
          <a:xfrm>
            <a:off x="2574594" y="3595846"/>
            <a:ext cx="152400" cy="152400"/>
          </a:xfrm>
          <a:prstGeom prst="ellipse">
            <a:avLst/>
          </a:prstGeom>
          <a:solidFill>
            <a:srgbClr val="FF0066"/>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28" name="7"/>
          <p:cNvSpPr/>
          <p:nvPr/>
        </p:nvSpPr>
        <p:spPr>
          <a:xfrm>
            <a:off x="3946194" y="3748246"/>
            <a:ext cx="152400" cy="152400"/>
          </a:xfrm>
          <a:prstGeom prst="ellipse">
            <a:avLst/>
          </a:prstGeom>
          <a:solidFill>
            <a:srgbClr val="FF0066"/>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29" name="10"/>
          <p:cNvSpPr/>
          <p:nvPr/>
        </p:nvSpPr>
        <p:spPr>
          <a:xfrm>
            <a:off x="4708194" y="4357846"/>
            <a:ext cx="152400" cy="152400"/>
          </a:xfrm>
          <a:prstGeom prst="ellipse">
            <a:avLst/>
          </a:prstGeom>
          <a:solidFill>
            <a:srgbClr val="FF0066"/>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30" name="6"/>
          <p:cNvSpPr/>
          <p:nvPr/>
        </p:nvSpPr>
        <p:spPr>
          <a:xfrm>
            <a:off x="3336594" y="2986246"/>
            <a:ext cx="152400" cy="152400"/>
          </a:xfrm>
          <a:prstGeom prst="ellipse">
            <a:avLst/>
          </a:prstGeom>
          <a:solidFill>
            <a:srgbClr val="FF0066"/>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31" name="30"/>
          <p:cNvSpPr/>
          <p:nvPr/>
        </p:nvSpPr>
        <p:spPr>
          <a:xfrm>
            <a:off x="4403394" y="3138646"/>
            <a:ext cx="152400" cy="152400"/>
          </a:xfrm>
          <a:prstGeom prst="ellipse">
            <a:avLst/>
          </a:prstGeom>
          <a:solidFill>
            <a:srgbClr val="FF0066"/>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32" name="23"/>
          <p:cNvSpPr/>
          <p:nvPr/>
        </p:nvSpPr>
        <p:spPr>
          <a:xfrm>
            <a:off x="5012994" y="3748246"/>
            <a:ext cx="152400" cy="152400"/>
          </a:xfrm>
          <a:prstGeom prst="ellipse">
            <a:avLst/>
          </a:prstGeom>
          <a:solidFill>
            <a:srgbClr val="FF0066"/>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33" name="14"/>
          <p:cNvSpPr/>
          <p:nvPr/>
        </p:nvSpPr>
        <p:spPr>
          <a:xfrm>
            <a:off x="5774994" y="4357846"/>
            <a:ext cx="152400" cy="152400"/>
          </a:xfrm>
          <a:prstGeom prst="ellipse">
            <a:avLst/>
          </a:prstGeom>
          <a:solidFill>
            <a:srgbClr val="FF0066"/>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34" name="11"/>
          <p:cNvSpPr/>
          <p:nvPr/>
        </p:nvSpPr>
        <p:spPr>
          <a:xfrm>
            <a:off x="4860594" y="3291046"/>
            <a:ext cx="152400" cy="152400"/>
          </a:xfrm>
          <a:prstGeom prst="ellipse">
            <a:avLst/>
          </a:prstGeom>
          <a:solidFill>
            <a:srgbClr val="FF0066"/>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35" name="18"/>
          <p:cNvSpPr/>
          <p:nvPr/>
        </p:nvSpPr>
        <p:spPr>
          <a:xfrm>
            <a:off x="6841794" y="3900646"/>
            <a:ext cx="152400" cy="152400"/>
          </a:xfrm>
          <a:prstGeom prst="ellipse">
            <a:avLst/>
          </a:prstGeom>
          <a:solidFill>
            <a:srgbClr val="FF0066"/>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36" name="25"/>
          <p:cNvSpPr/>
          <p:nvPr/>
        </p:nvSpPr>
        <p:spPr>
          <a:xfrm>
            <a:off x="7451394" y="4357846"/>
            <a:ext cx="152400" cy="152400"/>
          </a:xfrm>
          <a:prstGeom prst="ellipse">
            <a:avLst/>
          </a:prstGeom>
          <a:solidFill>
            <a:srgbClr val="FF0066"/>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37" name="33"/>
          <p:cNvSpPr/>
          <p:nvPr/>
        </p:nvSpPr>
        <p:spPr>
          <a:xfrm>
            <a:off x="6841794" y="3443446"/>
            <a:ext cx="152400" cy="152400"/>
          </a:xfrm>
          <a:prstGeom prst="ellipse">
            <a:avLst/>
          </a:prstGeom>
          <a:solidFill>
            <a:srgbClr val="FF0066"/>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38" name="19"/>
          <p:cNvSpPr/>
          <p:nvPr/>
        </p:nvSpPr>
        <p:spPr>
          <a:xfrm>
            <a:off x="7603794" y="3443446"/>
            <a:ext cx="152400" cy="152400"/>
          </a:xfrm>
          <a:prstGeom prst="ellipse">
            <a:avLst/>
          </a:prstGeom>
          <a:solidFill>
            <a:srgbClr val="FF0066"/>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39" name="31"/>
          <p:cNvSpPr/>
          <p:nvPr/>
        </p:nvSpPr>
        <p:spPr>
          <a:xfrm>
            <a:off x="5470194" y="5424646"/>
            <a:ext cx="152400" cy="152400"/>
          </a:xfrm>
          <a:prstGeom prst="ellipse">
            <a:avLst/>
          </a:prstGeom>
          <a:solidFill>
            <a:srgbClr val="FF0066"/>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40" name="12"/>
          <p:cNvSpPr/>
          <p:nvPr/>
        </p:nvSpPr>
        <p:spPr>
          <a:xfrm>
            <a:off x="5012994" y="5881846"/>
            <a:ext cx="152400" cy="152400"/>
          </a:xfrm>
          <a:prstGeom prst="ellipse">
            <a:avLst/>
          </a:prstGeom>
          <a:solidFill>
            <a:srgbClr val="FF0066"/>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41" name="24"/>
          <p:cNvSpPr/>
          <p:nvPr/>
        </p:nvSpPr>
        <p:spPr>
          <a:xfrm>
            <a:off x="6232194" y="5272246"/>
            <a:ext cx="152400" cy="152400"/>
          </a:xfrm>
          <a:prstGeom prst="ellipse">
            <a:avLst/>
          </a:prstGeom>
          <a:solidFill>
            <a:srgbClr val="FF0066"/>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42" name="35"/>
          <p:cNvSpPr/>
          <p:nvPr/>
        </p:nvSpPr>
        <p:spPr>
          <a:xfrm>
            <a:off x="5012994" y="4967446"/>
            <a:ext cx="152400" cy="152400"/>
          </a:xfrm>
          <a:prstGeom prst="ellipse">
            <a:avLst/>
          </a:prstGeom>
          <a:solidFill>
            <a:srgbClr val="FF0066"/>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43" name="13"/>
          <p:cNvSpPr/>
          <p:nvPr/>
        </p:nvSpPr>
        <p:spPr>
          <a:xfrm>
            <a:off x="5622594" y="4510246"/>
            <a:ext cx="152400" cy="152400"/>
          </a:xfrm>
          <a:prstGeom prst="ellipse">
            <a:avLst/>
          </a:prstGeom>
          <a:solidFill>
            <a:srgbClr val="FF0066"/>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44" name="20"/>
          <p:cNvSpPr/>
          <p:nvPr/>
        </p:nvSpPr>
        <p:spPr>
          <a:xfrm>
            <a:off x="7603794" y="5577046"/>
            <a:ext cx="152400" cy="152400"/>
          </a:xfrm>
          <a:prstGeom prst="ellipse">
            <a:avLst/>
          </a:prstGeom>
          <a:solidFill>
            <a:srgbClr val="FF0066"/>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45" name="15"/>
          <p:cNvSpPr/>
          <p:nvPr/>
        </p:nvSpPr>
        <p:spPr>
          <a:xfrm>
            <a:off x="6536994" y="4662646"/>
            <a:ext cx="152400" cy="152400"/>
          </a:xfrm>
          <a:prstGeom prst="ellipse">
            <a:avLst/>
          </a:prstGeom>
          <a:solidFill>
            <a:srgbClr val="FF0066"/>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46" name="34"/>
          <p:cNvSpPr/>
          <p:nvPr/>
        </p:nvSpPr>
        <p:spPr>
          <a:xfrm>
            <a:off x="6994194" y="5119846"/>
            <a:ext cx="152400" cy="152400"/>
          </a:xfrm>
          <a:prstGeom prst="ellipse">
            <a:avLst/>
          </a:prstGeom>
          <a:solidFill>
            <a:srgbClr val="FF0066"/>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47" name="21"/>
          <p:cNvSpPr/>
          <p:nvPr/>
        </p:nvSpPr>
        <p:spPr>
          <a:xfrm>
            <a:off x="2879394" y="6339046"/>
            <a:ext cx="152400" cy="152400"/>
          </a:xfrm>
          <a:prstGeom prst="ellipse">
            <a:avLst/>
          </a:prstGeom>
          <a:solidFill>
            <a:srgbClr val="FF0066"/>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48" name="8"/>
          <p:cNvSpPr/>
          <p:nvPr/>
        </p:nvSpPr>
        <p:spPr>
          <a:xfrm>
            <a:off x="3946194" y="6491446"/>
            <a:ext cx="152400" cy="152400"/>
          </a:xfrm>
          <a:prstGeom prst="ellipse">
            <a:avLst/>
          </a:prstGeom>
          <a:solidFill>
            <a:srgbClr val="FF0066"/>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49" name="32"/>
          <p:cNvSpPr/>
          <p:nvPr/>
        </p:nvSpPr>
        <p:spPr>
          <a:xfrm>
            <a:off x="5774994" y="6643846"/>
            <a:ext cx="152400" cy="152400"/>
          </a:xfrm>
          <a:prstGeom prst="ellipse">
            <a:avLst/>
          </a:prstGeom>
          <a:solidFill>
            <a:srgbClr val="FF0066"/>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50" name="17"/>
          <p:cNvSpPr/>
          <p:nvPr/>
        </p:nvSpPr>
        <p:spPr>
          <a:xfrm>
            <a:off x="6841794" y="6034246"/>
            <a:ext cx="152400" cy="152400"/>
          </a:xfrm>
          <a:prstGeom prst="ellipse">
            <a:avLst/>
          </a:prstGeom>
          <a:solidFill>
            <a:srgbClr val="FF0066"/>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51" name="16"/>
          <p:cNvSpPr/>
          <p:nvPr/>
        </p:nvSpPr>
        <p:spPr>
          <a:xfrm>
            <a:off x="6536994" y="6339046"/>
            <a:ext cx="152400" cy="152400"/>
          </a:xfrm>
          <a:prstGeom prst="ellipse">
            <a:avLst/>
          </a:prstGeom>
          <a:solidFill>
            <a:srgbClr val="FF0066"/>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52" name="Rectangle 1251"/>
          <p:cNvSpPr/>
          <p:nvPr/>
        </p:nvSpPr>
        <p:spPr>
          <a:xfrm>
            <a:off x="1752600" y="2895600"/>
            <a:ext cx="6248400" cy="3962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53" name="TextBox 1252"/>
          <p:cNvSpPr txBox="1"/>
          <p:nvPr/>
        </p:nvSpPr>
        <p:spPr>
          <a:xfrm>
            <a:off x="1766248" y="2196152"/>
            <a:ext cx="7239000" cy="564654"/>
          </a:xfrm>
          <a:prstGeom prst="roundRect">
            <a:avLst>
              <a:gd name="adj" fmla="val 8189"/>
            </a:avLst>
          </a:prstGeom>
        </p:spPr>
        <p:style>
          <a:lnRef idx="0">
            <a:schemeClr val="accent1"/>
          </a:lnRef>
          <a:fillRef idx="3">
            <a:schemeClr val="accent1"/>
          </a:fillRef>
          <a:effectRef idx="3">
            <a:schemeClr val="accent1"/>
          </a:effectRef>
          <a:fontRef idx="minor">
            <a:schemeClr val="lt1"/>
          </a:fontRef>
        </p:style>
        <p:txBody>
          <a:bodyPr wrap="square" rtlCol="0">
            <a:spAutoFit/>
          </a:bodyPr>
          <a:lstStyle/>
          <a:p>
            <a:pPr marL="3175" lvl="1"/>
            <a:r>
              <a:rPr lang="en-US" sz="1450" dirty="0" smtClean="0">
                <a:latin typeface="Trebuchet MS" pitchFamily="34" charset="0"/>
              </a:rPr>
              <a:t>To put salinity measurements into perspective, here are 1,000 units, and the </a:t>
            </a:r>
            <a:r>
              <a:rPr lang="en-US" sz="1450" dirty="0" err="1" smtClean="0">
                <a:latin typeface="Trebuchet MS" pitchFamily="34" charset="0"/>
              </a:rPr>
              <a:t>psu</a:t>
            </a:r>
            <a:r>
              <a:rPr lang="en-US" sz="1450" dirty="0" smtClean="0">
                <a:latin typeface="Trebuchet MS" pitchFamily="34" charset="0"/>
              </a:rPr>
              <a:t> number is how many units out of 1,000 are salt.</a:t>
            </a:r>
          </a:p>
        </p:txBody>
      </p:sp>
      <p:sp>
        <p:nvSpPr>
          <p:cNvPr id="53" name="5 psu"/>
          <p:cNvSpPr/>
          <p:nvPr/>
        </p:nvSpPr>
        <p:spPr>
          <a:xfrm>
            <a:off x="8001000" y="2971800"/>
            <a:ext cx="1143000" cy="1077218"/>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r>
              <a:rPr lang="en-US" sz="16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rebuchet MS" pitchFamily="34" charset="0"/>
              </a:rPr>
              <a:t>This is what 5 </a:t>
            </a:r>
            <a:r>
              <a:rPr lang="en-US" sz="1600" b="1" dirty="0" err="1"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rebuchet MS" pitchFamily="34" charset="0"/>
              </a:rPr>
              <a:t>psu</a:t>
            </a:r>
            <a:r>
              <a:rPr lang="en-US" sz="16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rebuchet MS" pitchFamily="34" charset="0"/>
              </a:rPr>
              <a:t> looks like…</a:t>
            </a:r>
            <a:endParaRPr lang="en-US" sz="16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rebuchet MS" pitchFamily="34" charset="0"/>
            </a:endParaRPr>
          </a:p>
        </p:txBody>
      </p:sp>
      <p:sp>
        <p:nvSpPr>
          <p:cNvPr id="54" name="15 psu"/>
          <p:cNvSpPr/>
          <p:nvPr/>
        </p:nvSpPr>
        <p:spPr>
          <a:xfrm>
            <a:off x="8001000" y="4038600"/>
            <a:ext cx="1143000" cy="338554"/>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r>
              <a:rPr lang="en-US" sz="16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rebuchet MS" pitchFamily="34" charset="0"/>
              </a:rPr>
              <a:t>15 </a:t>
            </a:r>
            <a:r>
              <a:rPr lang="en-US" sz="1600" b="1" dirty="0" err="1"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rebuchet MS" pitchFamily="34" charset="0"/>
              </a:rPr>
              <a:t>psu</a:t>
            </a:r>
            <a:r>
              <a:rPr lang="en-US" sz="16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rebuchet MS" pitchFamily="34" charset="0"/>
              </a:rPr>
              <a:t>…</a:t>
            </a:r>
            <a:endParaRPr lang="en-US" sz="16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rebuchet MS" pitchFamily="34" charset="0"/>
            </a:endParaRPr>
          </a:p>
        </p:txBody>
      </p:sp>
      <p:sp>
        <p:nvSpPr>
          <p:cNvPr id="55" name="25 psu"/>
          <p:cNvSpPr/>
          <p:nvPr/>
        </p:nvSpPr>
        <p:spPr>
          <a:xfrm>
            <a:off x="8001000" y="4336942"/>
            <a:ext cx="1143000" cy="338554"/>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r>
              <a:rPr lang="en-US" sz="16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rebuchet MS" pitchFamily="34" charset="0"/>
              </a:rPr>
              <a:t>25 </a:t>
            </a:r>
            <a:r>
              <a:rPr lang="en-US" sz="1600" b="1" dirty="0" err="1"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rebuchet MS" pitchFamily="34" charset="0"/>
              </a:rPr>
              <a:t>psu</a:t>
            </a:r>
            <a:r>
              <a:rPr lang="en-US" sz="16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rebuchet MS" pitchFamily="34" charset="0"/>
              </a:rPr>
              <a:t>…</a:t>
            </a:r>
            <a:endParaRPr lang="en-US" sz="16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rebuchet MS" pitchFamily="34" charset="0"/>
            </a:endParaRPr>
          </a:p>
        </p:txBody>
      </p:sp>
      <p:sp>
        <p:nvSpPr>
          <p:cNvPr id="56" name="35 psu"/>
          <p:cNvSpPr/>
          <p:nvPr/>
        </p:nvSpPr>
        <p:spPr>
          <a:xfrm>
            <a:off x="8014648" y="4606486"/>
            <a:ext cx="1295400" cy="338554"/>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r>
              <a:rPr lang="en-US" sz="16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rebuchet MS" pitchFamily="34" charset="0"/>
              </a:rPr>
              <a:t>&amp; 35 </a:t>
            </a:r>
            <a:r>
              <a:rPr lang="en-US" sz="1600" b="1" dirty="0" err="1"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rebuchet MS" pitchFamily="34" charset="0"/>
              </a:rPr>
              <a:t>psu</a:t>
            </a:r>
            <a:r>
              <a:rPr lang="en-US" sz="16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rebuchet MS" pitchFamily="34" charset="0"/>
              </a:rPr>
              <a:t>.</a:t>
            </a:r>
            <a:endParaRPr lang="en-US" sz="16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rebuchet MS" pitchFamily="34" charset="0"/>
            </a:endParaRPr>
          </a:p>
        </p:txBody>
      </p:sp>
      <p:sp>
        <p:nvSpPr>
          <p:cNvPr id="57" name="Action Button: Custom 56">
            <a:hlinkClick r:id="rId10" action="ppaction://hlinksldjump" highlightClick="1"/>
          </p:cNvPr>
          <p:cNvSpPr/>
          <p:nvPr/>
        </p:nvSpPr>
        <p:spPr>
          <a:xfrm>
            <a:off x="8001000" y="6019800"/>
            <a:ext cx="1143000" cy="838200"/>
          </a:xfrm>
          <a:prstGeom prst="actionButtonBlank">
            <a:avLst/>
          </a:prstGeom>
          <a:solidFill>
            <a:srgbClr val="C00000"/>
          </a:solidFill>
          <a:ln>
            <a:no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latin typeface="Trebuchet MS" pitchFamily="34" charset="0"/>
              </a:rPr>
              <a:t>Go back to Level 5</a:t>
            </a:r>
            <a:endParaRPr lang="en-US" sz="1600" dirty="0">
              <a:latin typeface="Trebuchet MS" pitchFamily="34" charset="0"/>
            </a:endParaRPr>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0"/>
                                  </p:stCondLst>
                                  <p:childTnLst>
                                    <p:set>
                                      <p:cBhvr>
                                        <p:cTn id="6" dur="1" fill="hold">
                                          <p:stCondLst>
                                            <p:cond delay="0"/>
                                          </p:stCondLst>
                                        </p:cTn>
                                        <p:tgtEl>
                                          <p:spTgt spid="1253"/>
                                        </p:tgtEl>
                                        <p:attrNameLst>
                                          <p:attrName>style.visibility</p:attrName>
                                        </p:attrNameLst>
                                      </p:cBhvr>
                                      <p:to>
                                        <p:strVal val="visible"/>
                                      </p:to>
                                    </p:set>
                                    <p:animEffect transition="in" filter="fade">
                                      <p:cBhvr>
                                        <p:cTn id="7" dur="2000"/>
                                        <p:tgtEl>
                                          <p:spTgt spid="1253"/>
                                        </p:tgtEl>
                                      </p:cBhvr>
                                    </p:animEffect>
                                  </p:childTnLst>
                                </p:cTn>
                              </p:par>
                              <p:par>
                                <p:cTn id="8" presetID="10" presetClass="exit" presetSubtype="0" fill="hold" grpId="0" nodeType="withEffect">
                                  <p:stCondLst>
                                    <p:cond delay="5000"/>
                                  </p:stCondLst>
                                  <p:childTnLst>
                                    <p:animEffect transition="out" filter="fade">
                                      <p:cBhvr>
                                        <p:cTn id="9" dur="2000"/>
                                        <p:tgtEl>
                                          <p:spTgt spid="1252"/>
                                        </p:tgtEl>
                                      </p:cBhvr>
                                    </p:animEffect>
                                    <p:set>
                                      <p:cBhvr>
                                        <p:cTn id="10" dur="1" fill="hold">
                                          <p:stCondLst>
                                            <p:cond delay="1999"/>
                                          </p:stCondLst>
                                        </p:cTn>
                                        <p:tgtEl>
                                          <p:spTgt spid="1252"/>
                                        </p:tgtEl>
                                        <p:attrNameLst>
                                          <p:attrName>style.visibility</p:attrName>
                                        </p:attrNameLst>
                                      </p:cBhvr>
                                      <p:to>
                                        <p:strVal val="hidden"/>
                                      </p:to>
                                    </p:set>
                                  </p:childTnLst>
                                </p:cTn>
                              </p:par>
                              <p:par>
                                <p:cTn id="11" presetID="53" presetClass="entr" presetSubtype="0" fill="hold" grpId="0" nodeType="withEffect">
                                  <p:stCondLst>
                                    <p:cond delay="10000"/>
                                  </p:stCondLst>
                                  <p:childTnLst>
                                    <p:set>
                                      <p:cBhvr>
                                        <p:cTn id="12" dur="1" fill="hold">
                                          <p:stCondLst>
                                            <p:cond delay="0"/>
                                          </p:stCondLst>
                                        </p:cTn>
                                        <p:tgtEl>
                                          <p:spTgt spid="53"/>
                                        </p:tgtEl>
                                        <p:attrNameLst>
                                          <p:attrName>style.visibility</p:attrName>
                                        </p:attrNameLst>
                                      </p:cBhvr>
                                      <p:to>
                                        <p:strVal val="visible"/>
                                      </p:to>
                                    </p:set>
                                    <p:anim calcmode="lin" valueType="num">
                                      <p:cBhvr>
                                        <p:cTn id="13" dur="500" fill="hold"/>
                                        <p:tgtEl>
                                          <p:spTgt spid="53"/>
                                        </p:tgtEl>
                                        <p:attrNameLst>
                                          <p:attrName>ppt_w</p:attrName>
                                        </p:attrNameLst>
                                      </p:cBhvr>
                                      <p:tavLst>
                                        <p:tav tm="0">
                                          <p:val>
                                            <p:fltVal val="0"/>
                                          </p:val>
                                        </p:tav>
                                        <p:tav tm="100000">
                                          <p:val>
                                            <p:strVal val="#ppt_w"/>
                                          </p:val>
                                        </p:tav>
                                      </p:tavLst>
                                    </p:anim>
                                    <p:anim calcmode="lin" valueType="num">
                                      <p:cBhvr>
                                        <p:cTn id="14" dur="500" fill="hold"/>
                                        <p:tgtEl>
                                          <p:spTgt spid="53"/>
                                        </p:tgtEl>
                                        <p:attrNameLst>
                                          <p:attrName>ppt_h</p:attrName>
                                        </p:attrNameLst>
                                      </p:cBhvr>
                                      <p:tavLst>
                                        <p:tav tm="0">
                                          <p:val>
                                            <p:fltVal val="0"/>
                                          </p:val>
                                        </p:tav>
                                        <p:tav tm="100000">
                                          <p:val>
                                            <p:strVal val="#ppt_h"/>
                                          </p:val>
                                        </p:tav>
                                      </p:tavLst>
                                    </p:anim>
                                    <p:animEffect transition="in" filter="fade">
                                      <p:cBhvr>
                                        <p:cTn id="15" dur="500"/>
                                        <p:tgtEl>
                                          <p:spTgt spid="53"/>
                                        </p:tgtEl>
                                      </p:cBhvr>
                                    </p:animEffect>
                                  </p:childTnLst>
                                </p:cTn>
                              </p:par>
                              <p:par>
                                <p:cTn id="16" presetID="10" presetClass="entr" presetSubtype="0" fill="hold" nodeType="withEffect">
                                  <p:stCondLst>
                                    <p:cond delay="10000"/>
                                  </p:stCondLst>
                                  <p:childTnLst>
                                    <p:set>
                                      <p:cBhvr>
                                        <p:cTn id="17" dur="1" fill="hold">
                                          <p:stCondLst>
                                            <p:cond delay="0"/>
                                          </p:stCondLst>
                                        </p:cTn>
                                        <p:tgtEl>
                                          <p:spTgt spid="1226"/>
                                        </p:tgtEl>
                                        <p:attrNameLst>
                                          <p:attrName>style.visibility</p:attrName>
                                        </p:attrNameLst>
                                      </p:cBhvr>
                                      <p:to>
                                        <p:strVal val="visible"/>
                                      </p:to>
                                    </p:set>
                                    <p:animEffect transition="in" filter="fade">
                                      <p:cBhvr>
                                        <p:cTn id="18" dur="2000"/>
                                        <p:tgtEl>
                                          <p:spTgt spid="1226"/>
                                        </p:tgtEl>
                                      </p:cBhvr>
                                    </p:animEffect>
                                  </p:childTnLst>
                                </p:cTn>
                              </p:par>
                              <p:par>
                                <p:cTn id="19" presetID="10" presetClass="entr" presetSubtype="0" fill="hold" nodeType="withEffect">
                                  <p:stCondLst>
                                    <p:cond delay="10000"/>
                                  </p:stCondLst>
                                  <p:childTnLst>
                                    <p:set>
                                      <p:cBhvr>
                                        <p:cTn id="20" dur="1" fill="hold">
                                          <p:stCondLst>
                                            <p:cond delay="0"/>
                                          </p:stCondLst>
                                        </p:cTn>
                                        <p:tgtEl>
                                          <p:spTgt spid="1018"/>
                                        </p:tgtEl>
                                        <p:attrNameLst>
                                          <p:attrName>style.visibility</p:attrName>
                                        </p:attrNameLst>
                                      </p:cBhvr>
                                      <p:to>
                                        <p:strVal val="visible"/>
                                      </p:to>
                                    </p:set>
                                    <p:animEffect transition="in" filter="fade">
                                      <p:cBhvr>
                                        <p:cTn id="21" dur="2000"/>
                                        <p:tgtEl>
                                          <p:spTgt spid="1018"/>
                                        </p:tgtEl>
                                      </p:cBhvr>
                                    </p:animEffect>
                                  </p:childTnLst>
                                </p:cTn>
                              </p:par>
                              <p:par>
                                <p:cTn id="22" presetID="10" presetClass="entr" presetSubtype="0" fill="hold" nodeType="withEffect">
                                  <p:stCondLst>
                                    <p:cond delay="10000"/>
                                  </p:stCondLst>
                                  <p:childTnLst>
                                    <p:set>
                                      <p:cBhvr>
                                        <p:cTn id="23" dur="1" fill="hold">
                                          <p:stCondLst>
                                            <p:cond delay="0"/>
                                          </p:stCondLst>
                                        </p:cTn>
                                        <p:tgtEl>
                                          <p:spTgt spid="1227"/>
                                        </p:tgtEl>
                                        <p:attrNameLst>
                                          <p:attrName>style.visibility</p:attrName>
                                        </p:attrNameLst>
                                      </p:cBhvr>
                                      <p:to>
                                        <p:strVal val="visible"/>
                                      </p:to>
                                    </p:set>
                                    <p:animEffect transition="in" filter="fade">
                                      <p:cBhvr>
                                        <p:cTn id="24" dur="2000"/>
                                        <p:tgtEl>
                                          <p:spTgt spid="1227"/>
                                        </p:tgtEl>
                                      </p:cBhvr>
                                    </p:animEffect>
                                  </p:childTnLst>
                                </p:cTn>
                              </p:par>
                              <p:par>
                                <p:cTn id="25" presetID="10" presetClass="entr" presetSubtype="0" fill="hold" nodeType="withEffect">
                                  <p:stCondLst>
                                    <p:cond delay="10000"/>
                                  </p:stCondLst>
                                  <p:childTnLst>
                                    <p:set>
                                      <p:cBhvr>
                                        <p:cTn id="26" dur="1" fill="hold">
                                          <p:stCondLst>
                                            <p:cond delay="0"/>
                                          </p:stCondLst>
                                        </p:cTn>
                                        <p:tgtEl>
                                          <p:spTgt spid="1225"/>
                                        </p:tgtEl>
                                        <p:attrNameLst>
                                          <p:attrName>style.visibility</p:attrName>
                                        </p:attrNameLst>
                                      </p:cBhvr>
                                      <p:to>
                                        <p:strVal val="visible"/>
                                      </p:to>
                                    </p:set>
                                    <p:animEffect transition="in" filter="fade">
                                      <p:cBhvr>
                                        <p:cTn id="27" dur="2000"/>
                                        <p:tgtEl>
                                          <p:spTgt spid="1225"/>
                                        </p:tgtEl>
                                      </p:cBhvr>
                                    </p:animEffect>
                                  </p:childTnLst>
                                </p:cTn>
                              </p:par>
                              <p:par>
                                <p:cTn id="28" presetID="10" presetClass="entr" presetSubtype="0" fill="hold" nodeType="withEffect">
                                  <p:stCondLst>
                                    <p:cond delay="10000"/>
                                  </p:stCondLst>
                                  <p:childTnLst>
                                    <p:set>
                                      <p:cBhvr>
                                        <p:cTn id="29" dur="1" fill="hold">
                                          <p:stCondLst>
                                            <p:cond delay="0"/>
                                          </p:stCondLst>
                                        </p:cTn>
                                        <p:tgtEl>
                                          <p:spTgt spid="1070"/>
                                        </p:tgtEl>
                                        <p:attrNameLst>
                                          <p:attrName>style.visibility</p:attrName>
                                        </p:attrNameLst>
                                      </p:cBhvr>
                                      <p:to>
                                        <p:strVal val="visible"/>
                                      </p:to>
                                    </p:set>
                                    <p:animEffect transition="in" filter="fade">
                                      <p:cBhvr>
                                        <p:cTn id="30" dur="2000"/>
                                        <p:tgtEl>
                                          <p:spTgt spid="1070"/>
                                        </p:tgtEl>
                                      </p:cBhvr>
                                    </p:animEffect>
                                  </p:childTnLst>
                                </p:cTn>
                              </p:par>
                              <p:par>
                                <p:cTn id="31" presetID="53" presetClass="entr" presetSubtype="0" fill="hold" grpId="0" nodeType="withEffect">
                                  <p:stCondLst>
                                    <p:cond delay="13000"/>
                                  </p:stCondLst>
                                  <p:childTnLst>
                                    <p:set>
                                      <p:cBhvr>
                                        <p:cTn id="32" dur="1" fill="hold">
                                          <p:stCondLst>
                                            <p:cond delay="0"/>
                                          </p:stCondLst>
                                        </p:cTn>
                                        <p:tgtEl>
                                          <p:spTgt spid="54"/>
                                        </p:tgtEl>
                                        <p:attrNameLst>
                                          <p:attrName>style.visibility</p:attrName>
                                        </p:attrNameLst>
                                      </p:cBhvr>
                                      <p:to>
                                        <p:strVal val="visible"/>
                                      </p:to>
                                    </p:set>
                                    <p:anim calcmode="lin" valueType="num">
                                      <p:cBhvr>
                                        <p:cTn id="33" dur="500" fill="hold"/>
                                        <p:tgtEl>
                                          <p:spTgt spid="54"/>
                                        </p:tgtEl>
                                        <p:attrNameLst>
                                          <p:attrName>ppt_w</p:attrName>
                                        </p:attrNameLst>
                                      </p:cBhvr>
                                      <p:tavLst>
                                        <p:tav tm="0">
                                          <p:val>
                                            <p:fltVal val="0"/>
                                          </p:val>
                                        </p:tav>
                                        <p:tav tm="100000">
                                          <p:val>
                                            <p:strVal val="#ppt_w"/>
                                          </p:val>
                                        </p:tav>
                                      </p:tavLst>
                                    </p:anim>
                                    <p:anim calcmode="lin" valueType="num">
                                      <p:cBhvr>
                                        <p:cTn id="34" dur="500" fill="hold"/>
                                        <p:tgtEl>
                                          <p:spTgt spid="54"/>
                                        </p:tgtEl>
                                        <p:attrNameLst>
                                          <p:attrName>ppt_h</p:attrName>
                                        </p:attrNameLst>
                                      </p:cBhvr>
                                      <p:tavLst>
                                        <p:tav tm="0">
                                          <p:val>
                                            <p:fltVal val="0"/>
                                          </p:val>
                                        </p:tav>
                                        <p:tav tm="100000">
                                          <p:val>
                                            <p:strVal val="#ppt_h"/>
                                          </p:val>
                                        </p:tav>
                                      </p:tavLst>
                                    </p:anim>
                                    <p:animEffect transition="in" filter="fade">
                                      <p:cBhvr>
                                        <p:cTn id="35" dur="500"/>
                                        <p:tgtEl>
                                          <p:spTgt spid="54"/>
                                        </p:tgtEl>
                                      </p:cBhvr>
                                    </p:animEffect>
                                  </p:childTnLst>
                                </p:cTn>
                              </p:par>
                              <p:par>
                                <p:cTn id="36" presetID="10" presetClass="entr" presetSubtype="0" fill="hold" nodeType="withEffect">
                                  <p:stCondLst>
                                    <p:cond delay="13000"/>
                                  </p:stCondLst>
                                  <p:childTnLst>
                                    <p:set>
                                      <p:cBhvr>
                                        <p:cTn id="37" dur="1" fill="hold">
                                          <p:stCondLst>
                                            <p:cond delay="0"/>
                                          </p:stCondLst>
                                        </p:cTn>
                                        <p:tgtEl>
                                          <p:spTgt spid="1230"/>
                                        </p:tgtEl>
                                        <p:attrNameLst>
                                          <p:attrName>style.visibility</p:attrName>
                                        </p:attrNameLst>
                                      </p:cBhvr>
                                      <p:to>
                                        <p:strVal val="visible"/>
                                      </p:to>
                                    </p:set>
                                    <p:animEffect transition="in" filter="fade">
                                      <p:cBhvr>
                                        <p:cTn id="38" dur="2000"/>
                                        <p:tgtEl>
                                          <p:spTgt spid="1230"/>
                                        </p:tgtEl>
                                      </p:cBhvr>
                                    </p:animEffect>
                                  </p:childTnLst>
                                </p:cTn>
                              </p:par>
                              <p:par>
                                <p:cTn id="39" presetID="10" presetClass="entr" presetSubtype="0" fill="hold" nodeType="withEffect">
                                  <p:stCondLst>
                                    <p:cond delay="13000"/>
                                  </p:stCondLst>
                                  <p:childTnLst>
                                    <p:set>
                                      <p:cBhvr>
                                        <p:cTn id="40" dur="1" fill="hold">
                                          <p:stCondLst>
                                            <p:cond delay="0"/>
                                          </p:stCondLst>
                                        </p:cTn>
                                        <p:tgtEl>
                                          <p:spTgt spid="1228"/>
                                        </p:tgtEl>
                                        <p:attrNameLst>
                                          <p:attrName>style.visibility</p:attrName>
                                        </p:attrNameLst>
                                      </p:cBhvr>
                                      <p:to>
                                        <p:strVal val="visible"/>
                                      </p:to>
                                    </p:set>
                                    <p:animEffect transition="in" filter="fade">
                                      <p:cBhvr>
                                        <p:cTn id="41" dur="2000"/>
                                        <p:tgtEl>
                                          <p:spTgt spid="1228"/>
                                        </p:tgtEl>
                                      </p:cBhvr>
                                    </p:animEffect>
                                  </p:childTnLst>
                                </p:cTn>
                              </p:par>
                              <p:par>
                                <p:cTn id="42" presetID="10" presetClass="entr" presetSubtype="0" fill="hold" nodeType="withEffect">
                                  <p:stCondLst>
                                    <p:cond delay="13000"/>
                                  </p:stCondLst>
                                  <p:childTnLst>
                                    <p:set>
                                      <p:cBhvr>
                                        <p:cTn id="43" dur="1" fill="hold">
                                          <p:stCondLst>
                                            <p:cond delay="0"/>
                                          </p:stCondLst>
                                        </p:cTn>
                                        <p:tgtEl>
                                          <p:spTgt spid="1248"/>
                                        </p:tgtEl>
                                        <p:attrNameLst>
                                          <p:attrName>style.visibility</p:attrName>
                                        </p:attrNameLst>
                                      </p:cBhvr>
                                      <p:to>
                                        <p:strVal val="visible"/>
                                      </p:to>
                                    </p:set>
                                    <p:animEffect transition="in" filter="fade">
                                      <p:cBhvr>
                                        <p:cTn id="44" dur="2000"/>
                                        <p:tgtEl>
                                          <p:spTgt spid="1248"/>
                                        </p:tgtEl>
                                      </p:cBhvr>
                                    </p:animEffect>
                                  </p:childTnLst>
                                </p:cTn>
                              </p:par>
                              <p:par>
                                <p:cTn id="45" presetID="10" presetClass="entr" presetSubtype="0" fill="hold" nodeType="withEffect">
                                  <p:stCondLst>
                                    <p:cond delay="13000"/>
                                  </p:stCondLst>
                                  <p:childTnLst>
                                    <p:set>
                                      <p:cBhvr>
                                        <p:cTn id="46" dur="1" fill="hold">
                                          <p:stCondLst>
                                            <p:cond delay="0"/>
                                          </p:stCondLst>
                                        </p:cTn>
                                        <p:tgtEl>
                                          <p:spTgt spid="1173"/>
                                        </p:tgtEl>
                                        <p:attrNameLst>
                                          <p:attrName>style.visibility</p:attrName>
                                        </p:attrNameLst>
                                      </p:cBhvr>
                                      <p:to>
                                        <p:strVal val="visible"/>
                                      </p:to>
                                    </p:set>
                                    <p:animEffect transition="in" filter="fade">
                                      <p:cBhvr>
                                        <p:cTn id="47" dur="2000"/>
                                        <p:tgtEl>
                                          <p:spTgt spid="1173"/>
                                        </p:tgtEl>
                                      </p:cBhvr>
                                    </p:animEffect>
                                  </p:childTnLst>
                                </p:cTn>
                              </p:par>
                              <p:par>
                                <p:cTn id="48" presetID="10" presetClass="entr" presetSubtype="0" fill="hold" nodeType="withEffect">
                                  <p:stCondLst>
                                    <p:cond delay="13000"/>
                                  </p:stCondLst>
                                  <p:childTnLst>
                                    <p:set>
                                      <p:cBhvr>
                                        <p:cTn id="49" dur="1" fill="hold">
                                          <p:stCondLst>
                                            <p:cond delay="0"/>
                                          </p:stCondLst>
                                        </p:cTn>
                                        <p:tgtEl>
                                          <p:spTgt spid="1229"/>
                                        </p:tgtEl>
                                        <p:attrNameLst>
                                          <p:attrName>style.visibility</p:attrName>
                                        </p:attrNameLst>
                                      </p:cBhvr>
                                      <p:to>
                                        <p:strVal val="visible"/>
                                      </p:to>
                                    </p:set>
                                    <p:animEffect transition="in" filter="fade">
                                      <p:cBhvr>
                                        <p:cTn id="50" dur="2000"/>
                                        <p:tgtEl>
                                          <p:spTgt spid="1229"/>
                                        </p:tgtEl>
                                      </p:cBhvr>
                                    </p:animEffect>
                                  </p:childTnLst>
                                </p:cTn>
                              </p:par>
                              <p:par>
                                <p:cTn id="51" presetID="10" presetClass="entr" presetSubtype="0" fill="hold" nodeType="withEffect">
                                  <p:stCondLst>
                                    <p:cond delay="13000"/>
                                  </p:stCondLst>
                                  <p:childTnLst>
                                    <p:set>
                                      <p:cBhvr>
                                        <p:cTn id="52" dur="1" fill="hold">
                                          <p:stCondLst>
                                            <p:cond delay="0"/>
                                          </p:stCondLst>
                                        </p:cTn>
                                        <p:tgtEl>
                                          <p:spTgt spid="1234"/>
                                        </p:tgtEl>
                                        <p:attrNameLst>
                                          <p:attrName>style.visibility</p:attrName>
                                        </p:attrNameLst>
                                      </p:cBhvr>
                                      <p:to>
                                        <p:strVal val="visible"/>
                                      </p:to>
                                    </p:set>
                                    <p:animEffect transition="in" filter="fade">
                                      <p:cBhvr>
                                        <p:cTn id="53" dur="2000"/>
                                        <p:tgtEl>
                                          <p:spTgt spid="1234"/>
                                        </p:tgtEl>
                                      </p:cBhvr>
                                    </p:animEffect>
                                  </p:childTnLst>
                                </p:cTn>
                              </p:par>
                              <p:par>
                                <p:cTn id="54" presetID="10" presetClass="entr" presetSubtype="0" fill="hold" nodeType="withEffect">
                                  <p:stCondLst>
                                    <p:cond delay="13000"/>
                                  </p:stCondLst>
                                  <p:childTnLst>
                                    <p:set>
                                      <p:cBhvr>
                                        <p:cTn id="55" dur="1" fill="hold">
                                          <p:stCondLst>
                                            <p:cond delay="0"/>
                                          </p:stCondLst>
                                        </p:cTn>
                                        <p:tgtEl>
                                          <p:spTgt spid="1240"/>
                                        </p:tgtEl>
                                        <p:attrNameLst>
                                          <p:attrName>style.visibility</p:attrName>
                                        </p:attrNameLst>
                                      </p:cBhvr>
                                      <p:to>
                                        <p:strVal val="visible"/>
                                      </p:to>
                                    </p:set>
                                    <p:animEffect transition="in" filter="fade">
                                      <p:cBhvr>
                                        <p:cTn id="56" dur="2000"/>
                                        <p:tgtEl>
                                          <p:spTgt spid="1240"/>
                                        </p:tgtEl>
                                      </p:cBhvr>
                                    </p:animEffect>
                                  </p:childTnLst>
                                </p:cTn>
                              </p:par>
                              <p:par>
                                <p:cTn id="57" presetID="10" presetClass="entr" presetSubtype="0" fill="hold" nodeType="withEffect">
                                  <p:stCondLst>
                                    <p:cond delay="13000"/>
                                  </p:stCondLst>
                                  <p:childTnLst>
                                    <p:set>
                                      <p:cBhvr>
                                        <p:cTn id="58" dur="1" fill="hold">
                                          <p:stCondLst>
                                            <p:cond delay="0"/>
                                          </p:stCondLst>
                                        </p:cTn>
                                        <p:tgtEl>
                                          <p:spTgt spid="1243"/>
                                        </p:tgtEl>
                                        <p:attrNameLst>
                                          <p:attrName>style.visibility</p:attrName>
                                        </p:attrNameLst>
                                      </p:cBhvr>
                                      <p:to>
                                        <p:strVal val="visible"/>
                                      </p:to>
                                    </p:set>
                                    <p:animEffect transition="in" filter="fade">
                                      <p:cBhvr>
                                        <p:cTn id="59" dur="2000"/>
                                        <p:tgtEl>
                                          <p:spTgt spid="1243"/>
                                        </p:tgtEl>
                                      </p:cBhvr>
                                    </p:animEffect>
                                  </p:childTnLst>
                                </p:cTn>
                              </p:par>
                              <p:par>
                                <p:cTn id="60" presetID="10" presetClass="entr" presetSubtype="0" fill="hold" nodeType="withEffect">
                                  <p:stCondLst>
                                    <p:cond delay="13000"/>
                                  </p:stCondLst>
                                  <p:childTnLst>
                                    <p:set>
                                      <p:cBhvr>
                                        <p:cTn id="61" dur="1" fill="hold">
                                          <p:stCondLst>
                                            <p:cond delay="0"/>
                                          </p:stCondLst>
                                        </p:cTn>
                                        <p:tgtEl>
                                          <p:spTgt spid="1233"/>
                                        </p:tgtEl>
                                        <p:attrNameLst>
                                          <p:attrName>style.visibility</p:attrName>
                                        </p:attrNameLst>
                                      </p:cBhvr>
                                      <p:to>
                                        <p:strVal val="visible"/>
                                      </p:to>
                                    </p:set>
                                    <p:animEffect transition="in" filter="fade">
                                      <p:cBhvr>
                                        <p:cTn id="62" dur="2000"/>
                                        <p:tgtEl>
                                          <p:spTgt spid="1233"/>
                                        </p:tgtEl>
                                      </p:cBhvr>
                                    </p:animEffect>
                                  </p:childTnLst>
                                </p:cTn>
                              </p:par>
                              <p:par>
                                <p:cTn id="63" presetID="10" presetClass="entr" presetSubtype="0" fill="hold" nodeType="withEffect">
                                  <p:stCondLst>
                                    <p:cond delay="13000"/>
                                  </p:stCondLst>
                                  <p:childTnLst>
                                    <p:set>
                                      <p:cBhvr>
                                        <p:cTn id="64" dur="1" fill="hold">
                                          <p:stCondLst>
                                            <p:cond delay="0"/>
                                          </p:stCondLst>
                                        </p:cTn>
                                        <p:tgtEl>
                                          <p:spTgt spid="1245"/>
                                        </p:tgtEl>
                                        <p:attrNameLst>
                                          <p:attrName>style.visibility</p:attrName>
                                        </p:attrNameLst>
                                      </p:cBhvr>
                                      <p:to>
                                        <p:strVal val="visible"/>
                                      </p:to>
                                    </p:set>
                                    <p:animEffect transition="in" filter="fade">
                                      <p:cBhvr>
                                        <p:cTn id="65" dur="2000"/>
                                        <p:tgtEl>
                                          <p:spTgt spid="1245"/>
                                        </p:tgtEl>
                                      </p:cBhvr>
                                    </p:animEffect>
                                  </p:childTnLst>
                                </p:cTn>
                              </p:par>
                              <p:par>
                                <p:cTn id="66" presetID="53" presetClass="entr" presetSubtype="0" fill="hold" grpId="0" nodeType="withEffect">
                                  <p:stCondLst>
                                    <p:cond delay="17000"/>
                                  </p:stCondLst>
                                  <p:childTnLst>
                                    <p:set>
                                      <p:cBhvr>
                                        <p:cTn id="67" dur="1" fill="hold">
                                          <p:stCondLst>
                                            <p:cond delay="0"/>
                                          </p:stCondLst>
                                        </p:cTn>
                                        <p:tgtEl>
                                          <p:spTgt spid="55"/>
                                        </p:tgtEl>
                                        <p:attrNameLst>
                                          <p:attrName>style.visibility</p:attrName>
                                        </p:attrNameLst>
                                      </p:cBhvr>
                                      <p:to>
                                        <p:strVal val="visible"/>
                                      </p:to>
                                    </p:set>
                                    <p:anim calcmode="lin" valueType="num">
                                      <p:cBhvr>
                                        <p:cTn id="68" dur="500" fill="hold"/>
                                        <p:tgtEl>
                                          <p:spTgt spid="55"/>
                                        </p:tgtEl>
                                        <p:attrNameLst>
                                          <p:attrName>ppt_w</p:attrName>
                                        </p:attrNameLst>
                                      </p:cBhvr>
                                      <p:tavLst>
                                        <p:tav tm="0">
                                          <p:val>
                                            <p:fltVal val="0"/>
                                          </p:val>
                                        </p:tav>
                                        <p:tav tm="100000">
                                          <p:val>
                                            <p:strVal val="#ppt_w"/>
                                          </p:val>
                                        </p:tav>
                                      </p:tavLst>
                                    </p:anim>
                                    <p:anim calcmode="lin" valueType="num">
                                      <p:cBhvr>
                                        <p:cTn id="69" dur="500" fill="hold"/>
                                        <p:tgtEl>
                                          <p:spTgt spid="55"/>
                                        </p:tgtEl>
                                        <p:attrNameLst>
                                          <p:attrName>ppt_h</p:attrName>
                                        </p:attrNameLst>
                                      </p:cBhvr>
                                      <p:tavLst>
                                        <p:tav tm="0">
                                          <p:val>
                                            <p:fltVal val="0"/>
                                          </p:val>
                                        </p:tav>
                                        <p:tav tm="100000">
                                          <p:val>
                                            <p:strVal val="#ppt_h"/>
                                          </p:val>
                                        </p:tav>
                                      </p:tavLst>
                                    </p:anim>
                                    <p:animEffect transition="in" filter="fade">
                                      <p:cBhvr>
                                        <p:cTn id="70" dur="500"/>
                                        <p:tgtEl>
                                          <p:spTgt spid="55"/>
                                        </p:tgtEl>
                                      </p:cBhvr>
                                    </p:animEffect>
                                  </p:childTnLst>
                                </p:cTn>
                              </p:par>
                              <p:par>
                                <p:cTn id="71" presetID="10" presetClass="entr" presetSubtype="0" fill="hold" nodeType="withEffect">
                                  <p:stCondLst>
                                    <p:cond delay="17000"/>
                                  </p:stCondLst>
                                  <p:childTnLst>
                                    <p:set>
                                      <p:cBhvr>
                                        <p:cTn id="72" dur="1" fill="hold">
                                          <p:stCondLst>
                                            <p:cond delay="0"/>
                                          </p:stCondLst>
                                        </p:cTn>
                                        <p:tgtEl>
                                          <p:spTgt spid="1251"/>
                                        </p:tgtEl>
                                        <p:attrNameLst>
                                          <p:attrName>style.visibility</p:attrName>
                                        </p:attrNameLst>
                                      </p:cBhvr>
                                      <p:to>
                                        <p:strVal val="visible"/>
                                      </p:to>
                                    </p:set>
                                    <p:animEffect transition="in" filter="fade">
                                      <p:cBhvr>
                                        <p:cTn id="73" dur="2000"/>
                                        <p:tgtEl>
                                          <p:spTgt spid="1251"/>
                                        </p:tgtEl>
                                      </p:cBhvr>
                                    </p:animEffect>
                                  </p:childTnLst>
                                </p:cTn>
                              </p:par>
                              <p:par>
                                <p:cTn id="74" presetID="10" presetClass="entr" presetSubtype="0" fill="hold" nodeType="withEffect">
                                  <p:stCondLst>
                                    <p:cond delay="17000"/>
                                  </p:stCondLst>
                                  <p:childTnLst>
                                    <p:set>
                                      <p:cBhvr>
                                        <p:cTn id="75" dur="1" fill="hold">
                                          <p:stCondLst>
                                            <p:cond delay="0"/>
                                          </p:stCondLst>
                                        </p:cTn>
                                        <p:tgtEl>
                                          <p:spTgt spid="1250"/>
                                        </p:tgtEl>
                                        <p:attrNameLst>
                                          <p:attrName>style.visibility</p:attrName>
                                        </p:attrNameLst>
                                      </p:cBhvr>
                                      <p:to>
                                        <p:strVal val="visible"/>
                                      </p:to>
                                    </p:set>
                                    <p:animEffect transition="in" filter="fade">
                                      <p:cBhvr>
                                        <p:cTn id="76" dur="2000"/>
                                        <p:tgtEl>
                                          <p:spTgt spid="1250"/>
                                        </p:tgtEl>
                                      </p:cBhvr>
                                    </p:animEffect>
                                  </p:childTnLst>
                                </p:cTn>
                              </p:par>
                              <p:par>
                                <p:cTn id="77" presetID="10" presetClass="entr" presetSubtype="0" fill="hold" nodeType="withEffect">
                                  <p:stCondLst>
                                    <p:cond delay="17000"/>
                                  </p:stCondLst>
                                  <p:childTnLst>
                                    <p:set>
                                      <p:cBhvr>
                                        <p:cTn id="78" dur="1" fill="hold">
                                          <p:stCondLst>
                                            <p:cond delay="0"/>
                                          </p:stCondLst>
                                        </p:cTn>
                                        <p:tgtEl>
                                          <p:spTgt spid="1235"/>
                                        </p:tgtEl>
                                        <p:attrNameLst>
                                          <p:attrName>style.visibility</p:attrName>
                                        </p:attrNameLst>
                                      </p:cBhvr>
                                      <p:to>
                                        <p:strVal val="visible"/>
                                      </p:to>
                                    </p:set>
                                    <p:animEffect transition="in" filter="fade">
                                      <p:cBhvr>
                                        <p:cTn id="79" dur="2000"/>
                                        <p:tgtEl>
                                          <p:spTgt spid="1235"/>
                                        </p:tgtEl>
                                      </p:cBhvr>
                                    </p:animEffect>
                                  </p:childTnLst>
                                </p:cTn>
                              </p:par>
                              <p:par>
                                <p:cTn id="80" presetID="10" presetClass="entr" presetSubtype="0" fill="hold" nodeType="withEffect">
                                  <p:stCondLst>
                                    <p:cond delay="17000"/>
                                  </p:stCondLst>
                                  <p:childTnLst>
                                    <p:set>
                                      <p:cBhvr>
                                        <p:cTn id="81" dur="1" fill="hold">
                                          <p:stCondLst>
                                            <p:cond delay="0"/>
                                          </p:stCondLst>
                                        </p:cTn>
                                        <p:tgtEl>
                                          <p:spTgt spid="1238"/>
                                        </p:tgtEl>
                                        <p:attrNameLst>
                                          <p:attrName>style.visibility</p:attrName>
                                        </p:attrNameLst>
                                      </p:cBhvr>
                                      <p:to>
                                        <p:strVal val="visible"/>
                                      </p:to>
                                    </p:set>
                                    <p:animEffect transition="in" filter="fade">
                                      <p:cBhvr>
                                        <p:cTn id="82" dur="2000"/>
                                        <p:tgtEl>
                                          <p:spTgt spid="1238"/>
                                        </p:tgtEl>
                                      </p:cBhvr>
                                    </p:animEffect>
                                  </p:childTnLst>
                                </p:cTn>
                              </p:par>
                              <p:par>
                                <p:cTn id="83" presetID="10" presetClass="entr" presetSubtype="0" fill="hold" nodeType="withEffect">
                                  <p:stCondLst>
                                    <p:cond delay="17000"/>
                                  </p:stCondLst>
                                  <p:childTnLst>
                                    <p:set>
                                      <p:cBhvr>
                                        <p:cTn id="84" dur="1" fill="hold">
                                          <p:stCondLst>
                                            <p:cond delay="0"/>
                                          </p:stCondLst>
                                        </p:cTn>
                                        <p:tgtEl>
                                          <p:spTgt spid="1244"/>
                                        </p:tgtEl>
                                        <p:attrNameLst>
                                          <p:attrName>style.visibility</p:attrName>
                                        </p:attrNameLst>
                                      </p:cBhvr>
                                      <p:to>
                                        <p:strVal val="visible"/>
                                      </p:to>
                                    </p:set>
                                    <p:animEffect transition="in" filter="fade">
                                      <p:cBhvr>
                                        <p:cTn id="85" dur="2000"/>
                                        <p:tgtEl>
                                          <p:spTgt spid="1244"/>
                                        </p:tgtEl>
                                      </p:cBhvr>
                                    </p:animEffect>
                                  </p:childTnLst>
                                </p:cTn>
                              </p:par>
                              <p:par>
                                <p:cTn id="86" presetID="10" presetClass="entr" presetSubtype="0" fill="hold" nodeType="withEffect">
                                  <p:stCondLst>
                                    <p:cond delay="17000"/>
                                  </p:stCondLst>
                                  <p:childTnLst>
                                    <p:set>
                                      <p:cBhvr>
                                        <p:cTn id="87" dur="1" fill="hold">
                                          <p:stCondLst>
                                            <p:cond delay="0"/>
                                          </p:stCondLst>
                                        </p:cTn>
                                        <p:tgtEl>
                                          <p:spTgt spid="1247"/>
                                        </p:tgtEl>
                                        <p:attrNameLst>
                                          <p:attrName>style.visibility</p:attrName>
                                        </p:attrNameLst>
                                      </p:cBhvr>
                                      <p:to>
                                        <p:strVal val="visible"/>
                                      </p:to>
                                    </p:set>
                                    <p:animEffect transition="in" filter="fade">
                                      <p:cBhvr>
                                        <p:cTn id="88" dur="2000"/>
                                        <p:tgtEl>
                                          <p:spTgt spid="1247"/>
                                        </p:tgtEl>
                                      </p:cBhvr>
                                    </p:animEffect>
                                  </p:childTnLst>
                                </p:cTn>
                              </p:par>
                              <p:par>
                                <p:cTn id="89" presetID="10" presetClass="entr" presetSubtype="0" fill="hold" nodeType="withEffect">
                                  <p:stCondLst>
                                    <p:cond delay="17000"/>
                                  </p:stCondLst>
                                  <p:childTnLst>
                                    <p:set>
                                      <p:cBhvr>
                                        <p:cTn id="90" dur="1" fill="hold">
                                          <p:stCondLst>
                                            <p:cond delay="0"/>
                                          </p:stCondLst>
                                        </p:cTn>
                                        <p:tgtEl>
                                          <p:spTgt spid="1071"/>
                                        </p:tgtEl>
                                        <p:attrNameLst>
                                          <p:attrName>style.visibility</p:attrName>
                                        </p:attrNameLst>
                                      </p:cBhvr>
                                      <p:to>
                                        <p:strVal val="visible"/>
                                      </p:to>
                                    </p:set>
                                    <p:animEffect transition="in" filter="fade">
                                      <p:cBhvr>
                                        <p:cTn id="91" dur="2000"/>
                                        <p:tgtEl>
                                          <p:spTgt spid="1071"/>
                                        </p:tgtEl>
                                      </p:cBhvr>
                                    </p:animEffect>
                                  </p:childTnLst>
                                </p:cTn>
                              </p:par>
                              <p:par>
                                <p:cTn id="92" presetID="10" presetClass="entr" presetSubtype="0" fill="hold" nodeType="withEffect">
                                  <p:stCondLst>
                                    <p:cond delay="17000"/>
                                  </p:stCondLst>
                                  <p:childTnLst>
                                    <p:set>
                                      <p:cBhvr>
                                        <p:cTn id="93" dur="1" fill="hold">
                                          <p:stCondLst>
                                            <p:cond delay="0"/>
                                          </p:stCondLst>
                                        </p:cTn>
                                        <p:tgtEl>
                                          <p:spTgt spid="1232"/>
                                        </p:tgtEl>
                                        <p:attrNameLst>
                                          <p:attrName>style.visibility</p:attrName>
                                        </p:attrNameLst>
                                      </p:cBhvr>
                                      <p:to>
                                        <p:strVal val="visible"/>
                                      </p:to>
                                    </p:set>
                                    <p:animEffect transition="in" filter="fade">
                                      <p:cBhvr>
                                        <p:cTn id="94" dur="2000"/>
                                        <p:tgtEl>
                                          <p:spTgt spid="1232"/>
                                        </p:tgtEl>
                                      </p:cBhvr>
                                    </p:animEffect>
                                  </p:childTnLst>
                                </p:cTn>
                              </p:par>
                              <p:par>
                                <p:cTn id="95" presetID="10" presetClass="entr" presetSubtype="0" fill="hold" nodeType="withEffect">
                                  <p:stCondLst>
                                    <p:cond delay="17000"/>
                                  </p:stCondLst>
                                  <p:childTnLst>
                                    <p:set>
                                      <p:cBhvr>
                                        <p:cTn id="96" dur="1" fill="hold">
                                          <p:stCondLst>
                                            <p:cond delay="0"/>
                                          </p:stCondLst>
                                        </p:cTn>
                                        <p:tgtEl>
                                          <p:spTgt spid="1241"/>
                                        </p:tgtEl>
                                        <p:attrNameLst>
                                          <p:attrName>style.visibility</p:attrName>
                                        </p:attrNameLst>
                                      </p:cBhvr>
                                      <p:to>
                                        <p:strVal val="visible"/>
                                      </p:to>
                                    </p:set>
                                    <p:animEffect transition="in" filter="fade">
                                      <p:cBhvr>
                                        <p:cTn id="97" dur="2000"/>
                                        <p:tgtEl>
                                          <p:spTgt spid="1241"/>
                                        </p:tgtEl>
                                      </p:cBhvr>
                                    </p:animEffect>
                                  </p:childTnLst>
                                </p:cTn>
                              </p:par>
                              <p:par>
                                <p:cTn id="98" presetID="10" presetClass="entr" presetSubtype="0" fill="hold" nodeType="withEffect">
                                  <p:stCondLst>
                                    <p:cond delay="17000"/>
                                  </p:stCondLst>
                                  <p:childTnLst>
                                    <p:set>
                                      <p:cBhvr>
                                        <p:cTn id="99" dur="1" fill="hold">
                                          <p:stCondLst>
                                            <p:cond delay="0"/>
                                          </p:stCondLst>
                                        </p:cTn>
                                        <p:tgtEl>
                                          <p:spTgt spid="1236"/>
                                        </p:tgtEl>
                                        <p:attrNameLst>
                                          <p:attrName>style.visibility</p:attrName>
                                        </p:attrNameLst>
                                      </p:cBhvr>
                                      <p:to>
                                        <p:strVal val="visible"/>
                                      </p:to>
                                    </p:set>
                                    <p:animEffect transition="in" filter="fade">
                                      <p:cBhvr>
                                        <p:cTn id="100" dur="2000"/>
                                        <p:tgtEl>
                                          <p:spTgt spid="1236"/>
                                        </p:tgtEl>
                                      </p:cBhvr>
                                    </p:animEffect>
                                  </p:childTnLst>
                                </p:cTn>
                              </p:par>
                              <p:par>
                                <p:cTn id="101" presetID="53" presetClass="entr" presetSubtype="0" fill="hold" grpId="0" nodeType="withEffect">
                                  <p:stCondLst>
                                    <p:cond delay="20000"/>
                                  </p:stCondLst>
                                  <p:childTnLst>
                                    <p:set>
                                      <p:cBhvr>
                                        <p:cTn id="102" dur="1" fill="hold">
                                          <p:stCondLst>
                                            <p:cond delay="0"/>
                                          </p:stCondLst>
                                        </p:cTn>
                                        <p:tgtEl>
                                          <p:spTgt spid="56"/>
                                        </p:tgtEl>
                                        <p:attrNameLst>
                                          <p:attrName>style.visibility</p:attrName>
                                        </p:attrNameLst>
                                      </p:cBhvr>
                                      <p:to>
                                        <p:strVal val="visible"/>
                                      </p:to>
                                    </p:set>
                                    <p:anim calcmode="lin" valueType="num">
                                      <p:cBhvr>
                                        <p:cTn id="103" dur="500" fill="hold"/>
                                        <p:tgtEl>
                                          <p:spTgt spid="56"/>
                                        </p:tgtEl>
                                        <p:attrNameLst>
                                          <p:attrName>ppt_w</p:attrName>
                                        </p:attrNameLst>
                                      </p:cBhvr>
                                      <p:tavLst>
                                        <p:tav tm="0">
                                          <p:val>
                                            <p:fltVal val="0"/>
                                          </p:val>
                                        </p:tav>
                                        <p:tav tm="100000">
                                          <p:val>
                                            <p:strVal val="#ppt_w"/>
                                          </p:val>
                                        </p:tav>
                                      </p:tavLst>
                                    </p:anim>
                                    <p:anim calcmode="lin" valueType="num">
                                      <p:cBhvr>
                                        <p:cTn id="104" dur="500" fill="hold"/>
                                        <p:tgtEl>
                                          <p:spTgt spid="56"/>
                                        </p:tgtEl>
                                        <p:attrNameLst>
                                          <p:attrName>ppt_h</p:attrName>
                                        </p:attrNameLst>
                                      </p:cBhvr>
                                      <p:tavLst>
                                        <p:tav tm="0">
                                          <p:val>
                                            <p:fltVal val="0"/>
                                          </p:val>
                                        </p:tav>
                                        <p:tav tm="100000">
                                          <p:val>
                                            <p:strVal val="#ppt_h"/>
                                          </p:val>
                                        </p:tav>
                                      </p:tavLst>
                                    </p:anim>
                                    <p:animEffect transition="in" filter="fade">
                                      <p:cBhvr>
                                        <p:cTn id="105" dur="500"/>
                                        <p:tgtEl>
                                          <p:spTgt spid="56"/>
                                        </p:tgtEl>
                                      </p:cBhvr>
                                    </p:animEffect>
                                  </p:childTnLst>
                                </p:cTn>
                              </p:par>
                              <p:par>
                                <p:cTn id="106" presetID="10" presetClass="entr" presetSubtype="0" fill="hold" nodeType="withEffect">
                                  <p:stCondLst>
                                    <p:cond delay="20000"/>
                                  </p:stCondLst>
                                  <p:childTnLst>
                                    <p:set>
                                      <p:cBhvr>
                                        <p:cTn id="107" dur="1" fill="hold">
                                          <p:stCondLst>
                                            <p:cond delay="0"/>
                                          </p:stCondLst>
                                        </p:cTn>
                                        <p:tgtEl>
                                          <p:spTgt spid="1017"/>
                                        </p:tgtEl>
                                        <p:attrNameLst>
                                          <p:attrName>style.visibility</p:attrName>
                                        </p:attrNameLst>
                                      </p:cBhvr>
                                      <p:to>
                                        <p:strVal val="visible"/>
                                      </p:to>
                                    </p:set>
                                    <p:animEffect transition="in" filter="fade">
                                      <p:cBhvr>
                                        <p:cTn id="108" dur="2000"/>
                                        <p:tgtEl>
                                          <p:spTgt spid="1017"/>
                                        </p:tgtEl>
                                      </p:cBhvr>
                                    </p:animEffect>
                                  </p:childTnLst>
                                </p:cTn>
                              </p:par>
                              <p:par>
                                <p:cTn id="109" presetID="10" presetClass="entr" presetSubtype="0" fill="hold" nodeType="withEffect">
                                  <p:stCondLst>
                                    <p:cond delay="20000"/>
                                  </p:stCondLst>
                                  <p:childTnLst>
                                    <p:set>
                                      <p:cBhvr>
                                        <p:cTn id="110" dur="1" fill="hold">
                                          <p:stCondLst>
                                            <p:cond delay="0"/>
                                          </p:stCondLst>
                                        </p:cTn>
                                        <p:tgtEl>
                                          <p:spTgt spid="1019"/>
                                        </p:tgtEl>
                                        <p:attrNameLst>
                                          <p:attrName>style.visibility</p:attrName>
                                        </p:attrNameLst>
                                      </p:cBhvr>
                                      <p:to>
                                        <p:strVal val="visible"/>
                                      </p:to>
                                    </p:set>
                                    <p:animEffect transition="in" filter="fade">
                                      <p:cBhvr>
                                        <p:cTn id="111" dur="2000"/>
                                        <p:tgtEl>
                                          <p:spTgt spid="1019"/>
                                        </p:tgtEl>
                                      </p:cBhvr>
                                    </p:animEffect>
                                  </p:childTnLst>
                                </p:cTn>
                              </p:par>
                              <p:par>
                                <p:cTn id="112" presetID="10" presetClass="entr" presetSubtype="0" fill="hold" nodeType="withEffect">
                                  <p:stCondLst>
                                    <p:cond delay="20000"/>
                                  </p:stCondLst>
                                  <p:childTnLst>
                                    <p:set>
                                      <p:cBhvr>
                                        <p:cTn id="113" dur="1" fill="hold">
                                          <p:stCondLst>
                                            <p:cond delay="0"/>
                                          </p:stCondLst>
                                        </p:cTn>
                                        <p:tgtEl>
                                          <p:spTgt spid="1224"/>
                                        </p:tgtEl>
                                        <p:attrNameLst>
                                          <p:attrName>style.visibility</p:attrName>
                                        </p:attrNameLst>
                                      </p:cBhvr>
                                      <p:to>
                                        <p:strVal val="visible"/>
                                      </p:to>
                                    </p:set>
                                    <p:animEffect transition="in" filter="fade">
                                      <p:cBhvr>
                                        <p:cTn id="114" dur="2000"/>
                                        <p:tgtEl>
                                          <p:spTgt spid="1224"/>
                                        </p:tgtEl>
                                      </p:cBhvr>
                                    </p:animEffect>
                                  </p:childTnLst>
                                </p:cTn>
                              </p:par>
                              <p:par>
                                <p:cTn id="115" presetID="10" presetClass="entr" presetSubtype="0" fill="hold" nodeType="withEffect">
                                  <p:stCondLst>
                                    <p:cond delay="20000"/>
                                  </p:stCondLst>
                                  <p:childTnLst>
                                    <p:set>
                                      <p:cBhvr>
                                        <p:cTn id="116" dur="1" fill="hold">
                                          <p:stCondLst>
                                            <p:cond delay="0"/>
                                          </p:stCondLst>
                                        </p:cTn>
                                        <p:tgtEl>
                                          <p:spTgt spid="1122"/>
                                        </p:tgtEl>
                                        <p:attrNameLst>
                                          <p:attrName>style.visibility</p:attrName>
                                        </p:attrNameLst>
                                      </p:cBhvr>
                                      <p:to>
                                        <p:strVal val="visible"/>
                                      </p:to>
                                    </p:set>
                                    <p:animEffect transition="in" filter="fade">
                                      <p:cBhvr>
                                        <p:cTn id="117" dur="2000"/>
                                        <p:tgtEl>
                                          <p:spTgt spid="1122"/>
                                        </p:tgtEl>
                                      </p:cBhvr>
                                    </p:animEffect>
                                  </p:childTnLst>
                                </p:cTn>
                              </p:par>
                              <p:par>
                                <p:cTn id="118" presetID="10" presetClass="entr" presetSubtype="0" fill="hold" nodeType="withEffect">
                                  <p:stCondLst>
                                    <p:cond delay="20000"/>
                                  </p:stCondLst>
                                  <p:childTnLst>
                                    <p:set>
                                      <p:cBhvr>
                                        <p:cTn id="119" dur="1" fill="hold">
                                          <p:stCondLst>
                                            <p:cond delay="0"/>
                                          </p:stCondLst>
                                        </p:cTn>
                                        <p:tgtEl>
                                          <p:spTgt spid="1231"/>
                                        </p:tgtEl>
                                        <p:attrNameLst>
                                          <p:attrName>style.visibility</p:attrName>
                                        </p:attrNameLst>
                                      </p:cBhvr>
                                      <p:to>
                                        <p:strVal val="visible"/>
                                      </p:to>
                                    </p:set>
                                    <p:animEffect transition="in" filter="fade">
                                      <p:cBhvr>
                                        <p:cTn id="120" dur="2000"/>
                                        <p:tgtEl>
                                          <p:spTgt spid="1231"/>
                                        </p:tgtEl>
                                      </p:cBhvr>
                                    </p:animEffect>
                                  </p:childTnLst>
                                </p:cTn>
                              </p:par>
                              <p:par>
                                <p:cTn id="121" presetID="10" presetClass="entr" presetSubtype="0" fill="hold" nodeType="withEffect">
                                  <p:stCondLst>
                                    <p:cond delay="20000"/>
                                  </p:stCondLst>
                                  <p:childTnLst>
                                    <p:set>
                                      <p:cBhvr>
                                        <p:cTn id="122" dur="1" fill="hold">
                                          <p:stCondLst>
                                            <p:cond delay="0"/>
                                          </p:stCondLst>
                                        </p:cTn>
                                        <p:tgtEl>
                                          <p:spTgt spid="1239"/>
                                        </p:tgtEl>
                                        <p:attrNameLst>
                                          <p:attrName>style.visibility</p:attrName>
                                        </p:attrNameLst>
                                      </p:cBhvr>
                                      <p:to>
                                        <p:strVal val="visible"/>
                                      </p:to>
                                    </p:set>
                                    <p:animEffect transition="in" filter="fade">
                                      <p:cBhvr>
                                        <p:cTn id="123" dur="2000"/>
                                        <p:tgtEl>
                                          <p:spTgt spid="1239"/>
                                        </p:tgtEl>
                                      </p:cBhvr>
                                    </p:animEffect>
                                  </p:childTnLst>
                                </p:cTn>
                              </p:par>
                              <p:par>
                                <p:cTn id="124" presetID="10" presetClass="entr" presetSubtype="0" fill="hold" nodeType="withEffect">
                                  <p:stCondLst>
                                    <p:cond delay="20000"/>
                                  </p:stCondLst>
                                  <p:childTnLst>
                                    <p:set>
                                      <p:cBhvr>
                                        <p:cTn id="125" dur="1" fill="hold">
                                          <p:stCondLst>
                                            <p:cond delay="0"/>
                                          </p:stCondLst>
                                        </p:cTn>
                                        <p:tgtEl>
                                          <p:spTgt spid="1249"/>
                                        </p:tgtEl>
                                        <p:attrNameLst>
                                          <p:attrName>style.visibility</p:attrName>
                                        </p:attrNameLst>
                                      </p:cBhvr>
                                      <p:to>
                                        <p:strVal val="visible"/>
                                      </p:to>
                                    </p:set>
                                    <p:animEffect transition="in" filter="fade">
                                      <p:cBhvr>
                                        <p:cTn id="126" dur="2000"/>
                                        <p:tgtEl>
                                          <p:spTgt spid="1249"/>
                                        </p:tgtEl>
                                      </p:cBhvr>
                                    </p:animEffect>
                                  </p:childTnLst>
                                </p:cTn>
                              </p:par>
                              <p:par>
                                <p:cTn id="127" presetID="10" presetClass="entr" presetSubtype="0" fill="hold" nodeType="withEffect">
                                  <p:stCondLst>
                                    <p:cond delay="20000"/>
                                  </p:stCondLst>
                                  <p:childTnLst>
                                    <p:set>
                                      <p:cBhvr>
                                        <p:cTn id="128" dur="1" fill="hold">
                                          <p:stCondLst>
                                            <p:cond delay="0"/>
                                          </p:stCondLst>
                                        </p:cTn>
                                        <p:tgtEl>
                                          <p:spTgt spid="1237"/>
                                        </p:tgtEl>
                                        <p:attrNameLst>
                                          <p:attrName>style.visibility</p:attrName>
                                        </p:attrNameLst>
                                      </p:cBhvr>
                                      <p:to>
                                        <p:strVal val="visible"/>
                                      </p:to>
                                    </p:set>
                                    <p:animEffect transition="in" filter="fade">
                                      <p:cBhvr>
                                        <p:cTn id="129" dur="2000"/>
                                        <p:tgtEl>
                                          <p:spTgt spid="1237"/>
                                        </p:tgtEl>
                                      </p:cBhvr>
                                    </p:animEffect>
                                  </p:childTnLst>
                                </p:cTn>
                              </p:par>
                              <p:par>
                                <p:cTn id="130" presetID="10" presetClass="entr" presetSubtype="0" fill="hold" nodeType="withEffect">
                                  <p:stCondLst>
                                    <p:cond delay="20000"/>
                                  </p:stCondLst>
                                  <p:childTnLst>
                                    <p:set>
                                      <p:cBhvr>
                                        <p:cTn id="131" dur="1" fill="hold">
                                          <p:stCondLst>
                                            <p:cond delay="0"/>
                                          </p:stCondLst>
                                        </p:cTn>
                                        <p:tgtEl>
                                          <p:spTgt spid="1246"/>
                                        </p:tgtEl>
                                        <p:attrNameLst>
                                          <p:attrName>style.visibility</p:attrName>
                                        </p:attrNameLst>
                                      </p:cBhvr>
                                      <p:to>
                                        <p:strVal val="visible"/>
                                      </p:to>
                                    </p:set>
                                    <p:animEffect transition="in" filter="fade">
                                      <p:cBhvr>
                                        <p:cTn id="132" dur="2000"/>
                                        <p:tgtEl>
                                          <p:spTgt spid="1246"/>
                                        </p:tgtEl>
                                      </p:cBhvr>
                                    </p:animEffect>
                                  </p:childTnLst>
                                </p:cTn>
                              </p:par>
                              <p:par>
                                <p:cTn id="133" presetID="10" presetClass="entr" presetSubtype="0" fill="hold" nodeType="withEffect">
                                  <p:stCondLst>
                                    <p:cond delay="20000"/>
                                  </p:stCondLst>
                                  <p:childTnLst>
                                    <p:set>
                                      <p:cBhvr>
                                        <p:cTn id="134" dur="1" fill="hold">
                                          <p:stCondLst>
                                            <p:cond delay="0"/>
                                          </p:stCondLst>
                                        </p:cTn>
                                        <p:tgtEl>
                                          <p:spTgt spid="1242"/>
                                        </p:tgtEl>
                                        <p:attrNameLst>
                                          <p:attrName>style.visibility</p:attrName>
                                        </p:attrNameLst>
                                      </p:cBhvr>
                                      <p:to>
                                        <p:strVal val="visible"/>
                                      </p:to>
                                    </p:set>
                                    <p:animEffect transition="in" filter="fade">
                                      <p:cBhvr>
                                        <p:cTn id="135" dur="2000"/>
                                        <p:tgtEl>
                                          <p:spTgt spid="1242"/>
                                        </p:tgtEl>
                                      </p:cBhvr>
                                    </p:animEffect>
                                  </p:childTnLst>
                                </p:cTn>
                              </p:par>
                              <p:par>
                                <p:cTn id="136" presetID="37" presetClass="entr" presetSubtype="0" fill="hold" grpId="0" nodeType="withEffect">
                                  <p:stCondLst>
                                    <p:cond delay="22000"/>
                                  </p:stCondLst>
                                  <p:childTnLst>
                                    <p:set>
                                      <p:cBhvr>
                                        <p:cTn id="137" dur="1" fill="hold">
                                          <p:stCondLst>
                                            <p:cond delay="0"/>
                                          </p:stCondLst>
                                        </p:cTn>
                                        <p:tgtEl>
                                          <p:spTgt spid="57"/>
                                        </p:tgtEl>
                                        <p:attrNameLst>
                                          <p:attrName>style.visibility</p:attrName>
                                        </p:attrNameLst>
                                      </p:cBhvr>
                                      <p:to>
                                        <p:strVal val="visible"/>
                                      </p:to>
                                    </p:set>
                                    <p:animEffect transition="in" filter="fade">
                                      <p:cBhvr>
                                        <p:cTn id="138" dur="1000"/>
                                        <p:tgtEl>
                                          <p:spTgt spid="57"/>
                                        </p:tgtEl>
                                      </p:cBhvr>
                                    </p:animEffect>
                                    <p:anim calcmode="lin" valueType="num">
                                      <p:cBhvr>
                                        <p:cTn id="139" dur="1000" fill="hold"/>
                                        <p:tgtEl>
                                          <p:spTgt spid="57"/>
                                        </p:tgtEl>
                                        <p:attrNameLst>
                                          <p:attrName>ppt_x</p:attrName>
                                        </p:attrNameLst>
                                      </p:cBhvr>
                                      <p:tavLst>
                                        <p:tav tm="0">
                                          <p:val>
                                            <p:strVal val="#ppt_x"/>
                                          </p:val>
                                        </p:tav>
                                        <p:tav tm="100000">
                                          <p:val>
                                            <p:strVal val="#ppt_x"/>
                                          </p:val>
                                        </p:tav>
                                      </p:tavLst>
                                    </p:anim>
                                    <p:anim calcmode="lin" valueType="num">
                                      <p:cBhvr>
                                        <p:cTn id="140" dur="900" decel="100000" fill="hold"/>
                                        <p:tgtEl>
                                          <p:spTgt spid="57"/>
                                        </p:tgtEl>
                                        <p:attrNameLst>
                                          <p:attrName>ppt_y</p:attrName>
                                        </p:attrNameLst>
                                      </p:cBhvr>
                                      <p:tavLst>
                                        <p:tav tm="0">
                                          <p:val>
                                            <p:strVal val="#ppt_y+1"/>
                                          </p:val>
                                        </p:tav>
                                        <p:tav tm="100000">
                                          <p:val>
                                            <p:strVal val="#ppt_y-.03"/>
                                          </p:val>
                                        </p:tav>
                                      </p:tavLst>
                                    </p:anim>
                                    <p:anim calcmode="lin" valueType="num">
                                      <p:cBhvr>
                                        <p:cTn id="141" dur="100" accel="100000" fill="hold">
                                          <p:stCondLst>
                                            <p:cond delay="900"/>
                                          </p:stCondLst>
                                        </p:cTn>
                                        <p:tgtEl>
                                          <p:spTgt spid="57"/>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52" grpId="0" animBg="1"/>
      <p:bldP spid="1253" grpId="0" animBg="1"/>
      <p:bldP spid="53" grpId="0"/>
      <p:bldP spid="54" grpId="0"/>
      <p:bldP spid="55" grpId="0"/>
      <p:bldP spid="56" grpId="0"/>
      <p:bldP spid="57"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ction Button: Home 3">
            <a:hlinkClick r:id="" action="ppaction://hlinkshowjump?jump=firstslide" highlightClick="1"/>
          </p:cNvPr>
          <p:cNvSpPr/>
          <p:nvPr/>
        </p:nvSpPr>
        <p:spPr>
          <a:xfrm>
            <a:off x="8547717" y="6400800"/>
            <a:ext cx="574675" cy="457200"/>
          </a:xfrm>
          <a:prstGeom prst="actionButtonHome">
            <a:avLst/>
          </a:prstGeom>
          <a:gradFill flip="none" rotWithShape="1">
            <a:gsLst>
              <a:gs pos="0">
                <a:srgbClr val="FFEFD1"/>
              </a:gs>
              <a:gs pos="64999">
                <a:srgbClr val="F0EBD5"/>
              </a:gs>
              <a:gs pos="100000">
                <a:srgbClr val="D1C39F"/>
              </a:gs>
            </a:gsLst>
            <a:lin ang="5400000" scaled="1"/>
            <a:tileRect/>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5" name="Action Button: Beginning 4">
            <a:hlinkClick r:id="rId3" action="ppaction://hlinksldjump" highlightClick="1"/>
          </p:cNvPr>
          <p:cNvSpPr/>
          <p:nvPr/>
        </p:nvSpPr>
        <p:spPr>
          <a:xfrm>
            <a:off x="8080992" y="6400800"/>
            <a:ext cx="457200" cy="457200"/>
          </a:xfrm>
          <a:prstGeom prst="actionButtonBeginning">
            <a:avLst/>
          </a:prstGeom>
          <a:gradFill>
            <a:gsLst>
              <a:gs pos="0">
                <a:srgbClr val="FFEFD1"/>
              </a:gs>
              <a:gs pos="64999">
                <a:srgbClr val="F0EBD5"/>
              </a:gs>
              <a:gs pos="100000">
                <a:srgbClr val="D1C39F"/>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grpSp>
        <p:nvGrpSpPr>
          <p:cNvPr id="2" name="Group 27"/>
          <p:cNvGrpSpPr>
            <a:grpSpLocks/>
          </p:cNvGrpSpPr>
          <p:nvPr/>
        </p:nvGrpSpPr>
        <p:grpSpPr bwMode="auto">
          <a:xfrm>
            <a:off x="2438400" y="2438400"/>
            <a:ext cx="6170613" cy="773109"/>
            <a:chOff x="2438400" y="2705401"/>
            <a:chExt cx="6171126" cy="773596"/>
          </a:xfrm>
        </p:grpSpPr>
        <p:cxnSp>
          <p:nvCxnSpPr>
            <p:cNvPr id="16" name="Straight Connector 15"/>
            <p:cNvCxnSpPr/>
            <p:nvPr/>
          </p:nvCxnSpPr>
          <p:spPr>
            <a:xfrm>
              <a:off x="2819432" y="3277257"/>
              <a:ext cx="5334443" cy="1589"/>
            </a:xfrm>
            <a:prstGeom prst="line">
              <a:avLst/>
            </a:prstGeom>
            <a:ln w="38100"/>
          </p:spPr>
          <p:style>
            <a:lnRef idx="1">
              <a:schemeClr val="dk1"/>
            </a:lnRef>
            <a:fillRef idx="0">
              <a:schemeClr val="dk1"/>
            </a:fillRef>
            <a:effectRef idx="0">
              <a:schemeClr val="dk1"/>
            </a:effectRef>
            <a:fontRef idx="minor">
              <a:schemeClr val="tx1"/>
            </a:fontRef>
          </p:style>
        </p:cxnSp>
        <p:cxnSp>
          <p:nvCxnSpPr>
            <p:cNvPr id="18" name="Straight Connector 17"/>
            <p:cNvCxnSpPr/>
            <p:nvPr/>
          </p:nvCxnSpPr>
          <p:spPr>
            <a:xfrm rot="5400000">
              <a:off x="2628019" y="3276463"/>
              <a:ext cx="381240" cy="1587"/>
            </a:xfrm>
            <a:prstGeom prst="line">
              <a:avLst/>
            </a:prstGeom>
            <a:ln w="38100"/>
          </p:spPr>
          <p:style>
            <a:lnRef idx="1">
              <a:schemeClr val="dk1"/>
            </a:lnRef>
            <a:fillRef idx="0">
              <a:schemeClr val="dk1"/>
            </a:fillRef>
            <a:effectRef idx="0">
              <a:schemeClr val="dk1"/>
            </a:effectRef>
            <a:fontRef idx="minor">
              <a:schemeClr val="tx1"/>
            </a:fontRef>
          </p:style>
        </p:cxnSp>
        <p:cxnSp>
          <p:nvCxnSpPr>
            <p:cNvPr id="19" name="Straight Connector 18"/>
            <p:cNvCxnSpPr/>
            <p:nvPr/>
          </p:nvCxnSpPr>
          <p:spPr>
            <a:xfrm rot="5400000">
              <a:off x="7987864" y="3287583"/>
              <a:ext cx="381240" cy="1587"/>
            </a:xfrm>
            <a:prstGeom prst="line">
              <a:avLst/>
            </a:prstGeom>
            <a:ln w="38100"/>
          </p:spPr>
          <p:style>
            <a:lnRef idx="1">
              <a:schemeClr val="dk1"/>
            </a:lnRef>
            <a:fillRef idx="0">
              <a:schemeClr val="dk1"/>
            </a:fillRef>
            <a:effectRef idx="0">
              <a:schemeClr val="dk1"/>
            </a:effectRef>
            <a:fontRef idx="minor">
              <a:schemeClr val="tx1"/>
            </a:fontRef>
          </p:style>
        </p:cxnSp>
        <p:cxnSp>
          <p:nvCxnSpPr>
            <p:cNvPr id="20" name="Straight Connector 19"/>
            <p:cNvCxnSpPr/>
            <p:nvPr/>
          </p:nvCxnSpPr>
          <p:spPr>
            <a:xfrm rot="5400000">
              <a:off x="5371447" y="3287583"/>
              <a:ext cx="381240" cy="1587"/>
            </a:xfrm>
            <a:prstGeom prst="line">
              <a:avLst/>
            </a:prstGeom>
            <a:ln w="28575"/>
          </p:spPr>
          <p:style>
            <a:lnRef idx="1">
              <a:schemeClr val="dk1"/>
            </a:lnRef>
            <a:fillRef idx="0">
              <a:schemeClr val="dk1"/>
            </a:fillRef>
            <a:effectRef idx="0">
              <a:schemeClr val="dk1"/>
            </a:effectRef>
            <a:fontRef idx="minor">
              <a:schemeClr val="tx1"/>
            </a:fontRef>
          </p:style>
        </p:cxnSp>
        <p:cxnSp>
          <p:nvCxnSpPr>
            <p:cNvPr id="21" name="Straight Connector 20"/>
            <p:cNvCxnSpPr/>
            <p:nvPr/>
          </p:nvCxnSpPr>
          <p:spPr>
            <a:xfrm rot="5400000">
              <a:off x="3923527" y="3276463"/>
              <a:ext cx="381240" cy="1587"/>
            </a:xfrm>
            <a:prstGeom prst="line">
              <a:avLst/>
            </a:prstGeom>
            <a:ln w="28575"/>
          </p:spPr>
          <p:style>
            <a:lnRef idx="1">
              <a:schemeClr val="dk1"/>
            </a:lnRef>
            <a:fillRef idx="0">
              <a:schemeClr val="dk1"/>
            </a:fillRef>
            <a:effectRef idx="0">
              <a:schemeClr val="dk1"/>
            </a:effectRef>
            <a:fontRef idx="minor">
              <a:schemeClr val="tx1"/>
            </a:fontRef>
          </p:style>
        </p:cxnSp>
        <p:cxnSp>
          <p:nvCxnSpPr>
            <p:cNvPr id="22" name="Straight Connector 21"/>
            <p:cNvCxnSpPr/>
            <p:nvPr/>
          </p:nvCxnSpPr>
          <p:spPr>
            <a:xfrm rot="5400000">
              <a:off x="6668542" y="3287583"/>
              <a:ext cx="381240" cy="1588"/>
            </a:xfrm>
            <a:prstGeom prst="line">
              <a:avLst/>
            </a:prstGeom>
            <a:ln w="28575"/>
          </p:spPr>
          <p:style>
            <a:lnRef idx="1">
              <a:schemeClr val="dk1"/>
            </a:lnRef>
            <a:fillRef idx="0">
              <a:schemeClr val="dk1"/>
            </a:fillRef>
            <a:effectRef idx="0">
              <a:schemeClr val="dk1"/>
            </a:effectRef>
            <a:fontRef idx="minor">
              <a:schemeClr val="tx1"/>
            </a:fontRef>
          </p:style>
        </p:cxnSp>
        <p:sp>
          <p:nvSpPr>
            <p:cNvPr id="9264" name="TextBox 22"/>
            <p:cNvSpPr txBox="1">
              <a:spLocks noChangeArrowheads="1"/>
            </p:cNvSpPr>
            <p:nvPr/>
          </p:nvSpPr>
          <p:spPr bwMode="auto">
            <a:xfrm>
              <a:off x="2438400" y="2705401"/>
              <a:ext cx="762000" cy="369333"/>
            </a:xfrm>
            <a:prstGeom prst="rect">
              <a:avLst/>
            </a:prstGeom>
            <a:noFill/>
            <a:ln w="9525">
              <a:noFill/>
              <a:miter lim="800000"/>
              <a:headEnd/>
              <a:tailEnd/>
            </a:ln>
          </p:spPr>
          <p:txBody>
            <a:bodyPr>
              <a:spAutoFit/>
            </a:bodyPr>
            <a:lstStyle/>
            <a:p>
              <a:pPr algn="ctr"/>
              <a:r>
                <a:rPr lang="en-US" dirty="0">
                  <a:latin typeface="Trebuchet MS" pitchFamily="34" charset="0"/>
                </a:rPr>
                <a:t>0 psu</a:t>
              </a:r>
            </a:p>
          </p:txBody>
        </p:sp>
        <p:sp>
          <p:nvSpPr>
            <p:cNvPr id="9265" name="TextBox 23"/>
            <p:cNvSpPr txBox="1">
              <a:spLocks noChangeArrowheads="1"/>
            </p:cNvSpPr>
            <p:nvPr/>
          </p:nvSpPr>
          <p:spPr bwMode="auto">
            <a:xfrm>
              <a:off x="5142963" y="2705401"/>
              <a:ext cx="838200" cy="369333"/>
            </a:xfrm>
            <a:prstGeom prst="rect">
              <a:avLst/>
            </a:prstGeom>
            <a:noFill/>
            <a:ln w="9525">
              <a:noFill/>
              <a:miter lim="800000"/>
              <a:headEnd/>
              <a:tailEnd/>
            </a:ln>
          </p:spPr>
          <p:txBody>
            <a:bodyPr>
              <a:spAutoFit/>
            </a:bodyPr>
            <a:lstStyle/>
            <a:p>
              <a:pPr algn="ctr"/>
              <a:r>
                <a:rPr lang="en-US" dirty="0">
                  <a:latin typeface="Trebuchet MS" pitchFamily="34" charset="0"/>
                </a:rPr>
                <a:t>20 psu</a:t>
              </a:r>
            </a:p>
          </p:txBody>
        </p:sp>
        <p:sp>
          <p:nvSpPr>
            <p:cNvPr id="9266" name="TextBox 24"/>
            <p:cNvSpPr txBox="1">
              <a:spLocks noChangeArrowheads="1"/>
            </p:cNvSpPr>
            <p:nvPr/>
          </p:nvSpPr>
          <p:spPr bwMode="auto">
            <a:xfrm>
              <a:off x="6438363" y="2705401"/>
              <a:ext cx="838200" cy="369333"/>
            </a:xfrm>
            <a:prstGeom prst="rect">
              <a:avLst/>
            </a:prstGeom>
            <a:noFill/>
            <a:ln w="9525">
              <a:noFill/>
              <a:miter lim="800000"/>
              <a:headEnd/>
              <a:tailEnd/>
            </a:ln>
          </p:spPr>
          <p:txBody>
            <a:bodyPr>
              <a:spAutoFit/>
            </a:bodyPr>
            <a:lstStyle/>
            <a:p>
              <a:pPr algn="ctr"/>
              <a:r>
                <a:rPr lang="en-US" dirty="0">
                  <a:latin typeface="Trebuchet MS" pitchFamily="34" charset="0"/>
                </a:rPr>
                <a:t>30 psu</a:t>
              </a:r>
            </a:p>
          </p:txBody>
        </p:sp>
        <p:sp>
          <p:nvSpPr>
            <p:cNvPr id="9267" name="TextBox 25"/>
            <p:cNvSpPr txBox="1">
              <a:spLocks noChangeArrowheads="1"/>
            </p:cNvSpPr>
            <p:nvPr/>
          </p:nvSpPr>
          <p:spPr bwMode="auto">
            <a:xfrm>
              <a:off x="7771326" y="2705401"/>
              <a:ext cx="838200" cy="369333"/>
            </a:xfrm>
            <a:prstGeom prst="rect">
              <a:avLst/>
            </a:prstGeom>
            <a:noFill/>
            <a:ln w="9525">
              <a:noFill/>
              <a:miter lim="800000"/>
              <a:headEnd/>
              <a:tailEnd/>
            </a:ln>
          </p:spPr>
          <p:txBody>
            <a:bodyPr>
              <a:spAutoFit/>
            </a:bodyPr>
            <a:lstStyle/>
            <a:p>
              <a:pPr algn="ctr"/>
              <a:r>
                <a:rPr lang="en-US" dirty="0">
                  <a:latin typeface="Trebuchet MS" pitchFamily="34" charset="0"/>
                </a:rPr>
                <a:t>40 psu</a:t>
              </a:r>
            </a:p>
          </p:txBody>
        </p:sp>
        <p:sp>
          <p:nvSpPr>
            <p:cNvPr id="9268" name="TextBox 26"/>
            <p:cNvSpPr txBox="1">
              <a:spLocks noChangeArrowheads="1"/>
            </p:cNvSpPr>
            <p:nvPr/>
          </p:nvSpPr>
          <p:spPr bwMode="auto">
            <a:xfrm>
              <a:off x="3682284" y="2705401"/>
              <a:ext cx="838200" cy="369333"/>
            </a:xfrm>
            <a:prstGeom prst="rect">
              <a:avLst/>
            </a:prstGeom>
            <a:noFill/>
            <a:ln w="9525">
              <a:noFill/>
              <a:miter lim="800000"/>
              <a:headEnd/>
              <a:tailEnd/>
            </a:ln>
          </p:spPr>
          <p:txBody>
            <a:bodyPr>
              <a:spAutoFit/>
            </a:bodyPr>
            <a:lstStyle/>
            <a:p>
              <a:pPr algn="ctr"/>
              <a:r>
                <a:rPr lang="en-US" dirty="0">
                  <a:latin typeface="Trebuchet MS" pitchFamily="34" charset="0"/>
                </a:rPr>
                <a:t>10 psu</a:t>
              </a:r>
            </a:p>
          </p:txBody>
        </p:sp>
      </p:grpSp>
      <p:pic>
        <p:nvPicPr>
          <p:cNvPr id="9242" name="Picture 29" descr="black.jpg"/>
          <p:cNvPicPr>
            <a:picLocks noChangeAspect="1"/>
          </p:cNvPicPr>
          <p:nvPr/>
        </p:nvPicPr>
        <p:blipFill>
          <a:blip r:embed="rId4" cstate="print"/>
          <a:stretch>
            <a:fillRect/>
          </a:stretch>
        </p:blipFill>
        <p:spPr bwMode="auto">
          <a:xfrm>
            <a:off x="2590800" y="4953000"/>
            <a:ext cx="1371600" cy="1371600"/>
          </a:xfrm>
          <a:prstGeom prst="rect">
            <a:avLst/>
          </a:prstGeom>
          <a:noFill/>
          <a:ln w="9525">
            <a:noFill/>
            <a:miter lim="800000"/>
            <a:headEnd/>
            <a:tailEnd/>
          </a:ln>
        </p:spPr>
      </p:pic>
      <p:sp>
        <p:nvSpPr>
          <p:cNvPr id="31" name="Rounded Rectangular Callout 30"/>
          <p:cNvSpPr/>
          <p:nvPr/>
        </p:nvSpPr>
        <p:spPr>
          <a:xfrm>
            <a:off x="4114800" y="3810000"/>
            <a:ext cx="3962400" cy="914400"/>
          </a:xfrm>
          <a:prstGeom prst="wedgeRoundRectCallout">
            <a:avLst>
              <a:gd name="adj1" fmla="val -58135"/>
              <a:gd name="adj2" fmla="val 107255"/>
              <a:gd name="adj3" fmla="val 16667"/>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smtClean="0">
                <a:latin typeface="Trebuchet MS" pitchFamily="34" charset="0"/>
              </a:rPr>
              <a:t>The </a:t>
            </a:r>
            <a:r>
              <a:rPr lang="en-US" dirty="0">
                <a:latin typeface="Trebuchet MS" pitchFamily="34" charset="0"/>
              </a:rPr>
              <a:t>average salinity of Yaquina Bay during the winter is around 26 psu!</a:t>
            </a:r>
          </a:p>
        </p:txBody>
      </p:sp>
      <p:sp>
        <p:nvSpPr>
          <p:cNvPr id="32" name="Action Button: Custom 31">
            <a:hlinkClick r:id="rId5" action="ppaction://hlinksldjump" highlightClick="1"/>
          </p:cNvPr>
          <p:cNvSpPr/>
          <p:nvPr/>
        </p:nvSpPr>
        <p:spPr>
          <a:xfrm>
            <a:off x="5623560" y="6309360"/>
            <a:ext cx="2377440" cy="548640"/>
          </a:xfrm>
          <a:prstGeom prst="actionButtonBlank">
            <a:avLst/>
          </a:prstGeom>
          <a:solidFill>
            <a:srgbClr val="C00000"/>
          </a:solidFill>
          <a:ln>
            <a:no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600" dirty="0" smtClean="0">
                <a:latin typeface="Trebuchet MS" pitchFamily="34" charset="0"/>
              </a:rPr>
              <a:t>Touch here </a:t>
            </a:r>
            <a:r>
              <a:rPr lang="en-US" sz="1600" dirty="0">
                <a:latin typeface="Trebuchet MS" pitchFamily="34" charset="0"/>
              </a:rPr>
              <a:t>to </a:t>
            </a:r>
            <a:r>
              <a:rPr lang="en-US" sz="1600" dirty="0" smtClean="0">
                <a:latin typeface="Trebuchet MS" pitchFamily="34" charset="0"/>
              </a:rPr>
              <a:t>continue</a:t>
            </a:r>
            <a:endParaRPr lang="en-US" sz="1600" dirty="0">
              <a:latin typeface="Trebuchet MS" pitchFamily="34" charset="0"/>
            </a:endParaRPr>
          </a:p>
        </p:txBody>
      </p:sp>
      <p:sp>
        <p:nvSpPr>
          <p:cNvPr id="9245" name="TextBox 38"/>
          <p:cNvSpPr txBox="1">
            <a:spLocks noChangeArrowheads="1"/>
          </p:cNvSpPr>
          <p:nvPr/>
        </p:nvSpPr>
        <p:spPr bwMode="auto">
          <a:xfrm>
            <a:off x="6934200" y="1438275"/>
            <a:ext cx="1600200" cy="923925"/>
          </a:xfrm>
          <a:prstGeom prst="rect">
            <a:avLst/>
          </a:prstGeom>
          <a:noFill/>
          <a:ln w="9525">
            <a:noFill/>
            <a:miter lim="800000"/>
            <a:headEnd/>
            <a:tailEnd/>
          </a:ln>
        </p:spPr>
        <p:txBody>
          <a:bodyPr>
            <a:spAutoFit/>
          </a:bodyPr>
          <a:lstStyle/>
          <a:p>
            <a:r>
              <a:rPr lang="en-US" dirty="0">
                <a:latin typeface="Trebuchet MS" pitchFamily="34" charset="0"/>
              </a:rPr>
              <a:t>Pacific Ocean</a:t>
            </a:r>
          </a:p>
          <a:p>
            <a:r>
              <a:rPr lang="en-US" dirty="0">
                <a:latin typeface="Trebuchet MS" pitchFamily="34" charset="0"/>
              </a:rPr>
              <a:t>Entire Year</a:t>
            </a:r>
          </a:p>
          <a:p>
            <a:r>
              <a:rPr lang="en-US" dirty="0">
                <a:latin typeface="Trebuchet MS" pitchFamily="34" charset="0"/>
              </a:rPr>
              <a:t>35 psu</a:t>
            </a:r>
          </a:p>
        </p:txBody>
      </p:sp>
      <p:sp>
        <p:nvSpPr>
          <p:cNvPr id="40" name="5-Point Star 39"/>
          <p:cNvSpPr/>
          <p:nvPr/>
        </p:nvSpPr>
        <p:spPr>
          <a:xfrm>
            <a:off x="4191000" y="914400"/>
            <a:ext cx="457200" cy="482600"/>
          </a:xfrm>
          <a:prstGeom prst="star5">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latin typeface="Trebuchet MS" pitchFamily="34" charset="0"/>
              </a:rPr>
              <a:t>B</a:t>
            </a:r>
          </a:p>
        </p:txBody>
      </p:sp>
      <p:sp>
        <p:nvSpPr>
          <p:cNvPr id="9247" name="TextBox 40"/>
          <p:cNvSpPr txBox="1">
            <a:spLocks noChangeArrowheads="1"/>
          </p:cNvSpPr>
          <p:nvPr/>
        </p:nvSpPr>
        <p:spPr bwMode="auto">
          <a:xfrm>
            <a:off x="3810000" y="1447800"/>
            <a:ext cx="1447800" cy="923925"/>
          </a:xfrm>
          <a:prstGeom prst="rect">
            <a:avLst/>
          </a:prstGeom>
          <a:noFill/>
          <a:ln w="9525">
            <a:noFill/>
            <a:miter lim="800000"/>
            <a:headEnd/>
            <a:tailEnd/>
          </a:ln>
        </p:spPr>
        <p:txBody>
          <a:bodyPr>
            <a:spAutoFit/>
          </a:bodyPr>
          <a:lstStyle/>
          <a:p>
            <a:r>
              <a:rPr lang="en-US" dirty="0">
                <a:latin typeface="Trebuchet MS" pitchFamily="34" charset="0"/>
              </a:rPr>
              <a:t>Yaquina Bay</a:t>
            </a:r>
          </a:p>
          <a:p>
            <a:r>
              <a:rPr lang="en-US" dirty="0">
                <a:latin typeface="Trebuchet MS" pitchFamily="34" charset="0"/>
              </a:rPr>
              <a:t>Entire Year</a:t>
            </a:r>
          </a:p>
          <a:p>
            <a:r>
              <a:rPr lang="en-US" dirty="0">
                <a:latin typeface="Trebuchet MS" pitchFamily="34" charset="0"/>
              </a:rPr>
              <a:t>28 psu</a:t>
            </a:r>
          </a:p>
        </p:txBody>
      </p:sp>
      <p:sp>
        <p:nvSpPr>
          <p:cNvPr id="44" name="5-Point Star 43"/>
          <p:cNvSpPr/>
          <p:nvPr/>
        </p:nvSpPr>
        <p:spPr>
          <a:xfrm>
            <a:off x="7467600" y="914400"/>
            <a:ext cx="457200" cy="482600"/>
          </a:xfrm>
          <a:prstGeom prst="star5">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latin typeface="Trebuchet MS" pitchFamily="34" charset="0"/>
              </a:rPr>
              <a:t>O</a:t>
            </a:r>
          </a:p>
        </p:txBody>
      </p:sp>
      <p:grpSp>
        <p:nvGrpSpPr>
          <p:cNvPr id="3" name="Group 40"/>
          <p:cNvGrpSpPr>
            <a:grpSpLocks/>
          </p:cNvGrpSpPr>
          <p:nvPr/>
        </p:nvGrpSpPr>
        <p:grpSpPr bwMode="auto">
          <a:xfrm>
            <a:off x="2133600" y="838200"/>
            <a:ext cx="1600200" cy="1524000"/>
            <a:chOff x="2133600" y="838200"/>
            <a:chExt cx="1600200" cy="1524000"/>
          </a:xfrm>
        </p:grpSpPr>
        <p:sp>
          <p:nvSpPr>
            <p:cNvPr id="42" name="5-Point Star 41"/>
            <p:cNvSpPr/>
            <p:nvPr/>
          </p:nvSpPr>
          <p:spPr>
            <a:xfrm>
              <a:off x="2667000" y="914400"/>
              <a:ext cx="457200" cy="482600"/>
            </a:xfrm>
            <a:prstGeom prst="star5">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latin typeface="Trebuchet MS" pitchFamily="34" charset="0"/>
                </a:rPr>
                <a:t>W</a:t>
              </a:r>
            </a:p>
          </p:txBody>
        </p:sp>
        <p:sp>
          <p:nvSpPr>
            <p:cNvPr id="9256" name="TextBox 42"/>
            <p:cNvSpPr txBox="1">
              <a:spLocks noChangeArrowheads="1"/>
            </p:cNvSpPr>
            <p:nvPr/>
          </p:nvSpPr>
          <p:spPr bwMode="auto">
            <a:xfrm>
              <a:off x="2286000" y="1438275"/>
              <a:ext cx="1447800" cy="923925"/>
            </a:xfrm>
            <a:prstGeom prst="rect">
              <a:avLst/>
            </a:prstGeom>
            <a:noFill/>
            <a:ln w="9525">
              <a:noFill/>
              <a:miter lim="800000"/>
              <a:headEnd/>
              <a:tailEnd/>
            </a:ln>
          </p:spPr>
          <p:txBody>
            <a:bodyPr>
              <a:spAutoFit/>
            </a:bodyPr>
            <a:lstStyle/>
            <a:p>
              <a:r>
                <a:rPr lang="en-US" dirty="0">
                  <a:latin typeface="Trebuchet MS" pitchFamily="34" charset="0"/>
                </a:rPr>
                <a:t>Yaquina Bay</a:t>
              </a:r>
            </a:p>
            <a:p>
              <a:r>
                <a:rPr lang="en-US" dirty="0">
                  <a:latin typeface="Trebuchet MS" pitchFamily="34" charset="0"/>
                </a:rPr>
                <a:t>Winter</a:t>
              </a:r>
            </a:p>
            <a:p>
              <a:r>
                <a:rPr lang="en-US" dirty="0">
                  <a:latin typeface="Trebuchet MS" pitchFamily="34" charset="0"/>
                </a:rPr>
                <a:t>26 psu</a:t>
              </a:r>
            </a:p>
          </p:txBody>
        </p:sp>
        <p:sp>
          <p:nvSpPr>
            <p:cNvPr id="47" name="Rectangle 46"/>
            <p:cNvSpPr/>
            <p:nvPr/>
          </p:nvSpPr>
          <p:spPr>
            <a:xfrm>
              <a:off x="2133600" y="838200"/>
              <a:ext cx="1600200" cy="15240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grpSp>
      <p:sp>
        <p:nvSpPr>
          <p:cNvPr id="48" name="Rectangle 47"/>
          <p:cNvSpPr/>
          <p:nvPr/>
        </p:nvSpPr>
        <p:spPr>
          <a:xfrm>
            <a:off x="3733800" y="838200"/>
            <a:ext cx="1600200" cy="15240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50" name="Rectangle 49"/>
          <p:cNvSpPr/>
          <p:nvPr/>
        </p:nvSpPr>
        <p:spPr>
          <a:xfrm>
            <a:off x="6934200" y="838200"/>
            <a:ext cx="1600200" cy="15240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51" name="5-Point Star 50"/>
          <p:cNvSpPr/>
          <p:nvPr/>
        </p:nvSpPr>
        <p:spPr>
          <a:xfrm>
            <a:off x="6324600" y="2743200"/>
            <a:ext cx="457200" cy="482600"/>
          </a:xfrm>
          <a:prstGeom prst="star5">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latin typeface="Trebuchet MS" pitchFamily="34" charset="0"/>
              </a:rPr>
              <a:t>B</a:t>
            </a:r>
          </a:p>
        </p:txBody>
      </p:sp>
      <p:sp>
        <p:nvSpPr>
          <p:cNvPr id="52" name="5-Point Star 51"/>
          <p:cNvSpPr/>
          <p:nvPr/>
        </p:nvSpPr>
        <p:spPr>
          <a:xfrm>
            <a:off x="6019800" y="2743200"/>
            <a:ext cx="457200" cy="482600"/>
          </a:xfrm>
          <a:prstGeom prst="star5">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latin typeface="Trebuchet MS" pitchFamily="34" charset="0"/>
              </a:rPr>
              <a:t>W</a:t>
            </a:r>
          </a:p>
        </p:txBody>
      </p:sp>
      <p:sp>
        <p:nvSpPr>
          <p:cNvPr id="53" name="5-Point Star 52"/>
          <p:cNvSpPr/>
          <p:nvPr/>
        </p:nvSpPr>
        <p:spPr>
          <a:xfrm>
            <a:off x="7315200" y="2743200"/>
            <a:ext cx="457200" cy="482600"/>
          </a:xfrm>
          <a:prstGeom prst="star5">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latin typeface="Trebuchet MS" pitchFamily="34" charset="0"/>
              </a:rPr>
              <a:t>O</a:t>
            </a:r>
          </a:p>
        </p:txBody>
      </p:sp>
      <p:sp>
        <p:nvSpPr>
          <p:cNvPr id="56" name="Oval Callout 55"/>
          <p:cNvSpPr/>
          <p:nvPr/>
        </p:nvSpPr>
        <p:spPr>
          <a:xfrm>
            <a:off x="1905000" y="4114800"/>
            <a:ext cx="1905000" cy="609600"/>
          </a:xfrm>
          <a:prstGeom prst="wedgeEllipseCallout">
            <a:avLst>
              <a:gd name="adj1" fmla="val 16823"/>
              <a:gd name="adj2" fmla="val 117328"/>
            </a:avLst>
          </a:prstGeom>
          <a:solidFill>
            <a:srgbClr val="33CC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latin typeface="Trebuchet MS" pitchFamily="34" charset="0"/>
              </a:rPr>
              <a:t>Great job!</a:t>
            </a:r>
            <a:endParaRPr lang="en-US" dirty="0">
              <a:latin typeface="Trebuchet MS" pitchFamily="34" charset="0"/>
            </a:endParaRPr>
          </a:p>
        </p:txBody>
      </p:sp>
      <p:sp>
        <p:nvSpPr>
          <p:cNvPr id="57" name="Rectangle 56"/>
          <p:cNvSpPr/>
          <p:nvPr/>
        </p:nvSpPr>
        <p:spPr>
          <a:xfrm>
            <a:off x="0" y="0"/>
            <a:ext cx="9144000" cy="838200"/>
          </a:xfrm>
          <a:prstGeom prst="rect">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r>
              <a:rPr lang="en-US" sz="4400" dirty="0" smtClean="0">
                <a:latin typeface="Trebuchet MS" pitchFamily="34" charset="0"/>
              </a:rPr>
              <a:t>How To Build A Graph</a:t>
            </a:r>
            <a:endParaRPr lang="en-US" sz="4400" dirty="0">
              <a:latin typeface="Trebuchet MS" pitchFamily="34" charset="0"/>
            </a:endParaRPr>
          </a:p>
        </p:txBody>
      </p:sp>
      <p:sp>
        <p:nvSpPr>
          <p:cNvPr id="58" name="Flowchart: Delay 57"/>
          <p:cNvSpPr/>
          <p:nvPr/>
        </p:nvSpPr>
        <p:spPr>
          <a:xfrm>
            <a:off x="0" y="0"/>
            <a:ext cx="1752600" cy="6858000"/>
          </a:xfrm>
          <a:prstGeom prst="flowChartDelay">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59" name="TextBox 58">
            <a:hlinkClick r:id="rId6" action="ppaction://hlinksldjump"/>
          </p:cNvPr>
          <p:cNvSpPr txBox="1"/>
          <p:nvPr/>
        </p:nvSpPr>
        <p:spPr>
          <a:xfrm>
            <a:off x="0" y="609600"/>
            <a:ext cx="1371600" cy="838200"/>
          </a:xfrm>
          <a:prstGeom prst="roundRect">
            <a:avLst/>
          </a:prstGeom>
          <a:solidFill>
            <a:schemeClr val="accent5">
              <a:lumMod val="40000"/>
              <a:lumOff val="60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Build </a:t>
            </a:r>
            <a:r>
              <a:rPr lang="en-US" sz="1600" dirty="0" smtClean="0">
                <a:solidFill>
                  <a:schemeClr val="accent1">
                    <a:lumMod val="75000"/>
                  </a:schemeClr>
                </a:solidFill>
                <a:latin typeface="Trebuchet MS" pitchFamily="34" charset="0"/>
                <a:cs typeface="+mn-cs"/>
              </a:rPr>
              <a:t>A </a:t>
            </a:r>
            <a:r>
              <a:rPr lang="en-US" sz="1600" dirty="0">
                <a:solidFill>
                  <a:schemeClr val="accent1">
                    <a:lumMod val="75000"/>
                  </a:schemeClr>
                </a:solidFill>
                <a:latin typeface="Trebuchet MS" pitchFamily="34" charset="0"/>
                <a:cs typeface="+mn-cs"/>
              </a:rPr>
              <a:t>G</a:t>
            </a:r>
            <a:r>
              <a:rPr lang="en-US" sz="1600" dirty="0" smtClean="0">
                <a:solidFill>
                  <a:schemeClr val="accent1">
                    <a:lumMod val="75000"/>
                  </a:schemeClr>
                </a:solidFill>
                <a:latin typeface="Trebuchet MS" pitchFamily="34" charset="0"/>
                <a:cs typeface="+mn-cs"/>
              </a:rPr>
              <a:t>raph </a:t>
            </a:r>
            <a:endParaRPr lang="en-US" sz="1600" dirty="0">
              <a:solidFill>
                <a:schemeClr val="accent1">
                  <a:lumMod val="75000"/>
                </a:schemeClr>
              </a:solidFill>
              <a:latin typeface="Trebuchet MS" pitchFamily="34" charset="0"/>
              <a:cs typeface="+mn-cs"/>
            </a:endParaRP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1)</a:t>
            </a:r>
            <a:endParaRPr lang="en-US" sz="1600" dirty="0">
              <a:solidFill>
                <a:schemeClr val="accent1">
                  <a:lumMod val="75000"/>
                </a:schemeClr>
              </a:solidFill>
              <a:latin typeface="Trebuchet MS" pitchFamily="34" charset="0"/>
              <a:cs typeface="+mn-cs"/>
            </a:endParaRPr>
          </a:p>
        </p:txBody>
      </p:sp>
      <p:sp>
        <p:nvSpPr>
          <p:cNvPr id="60" name="TextBox 59">
            <a:hlinkClick r:id="rId7" action="ppaction://hlinksldjump"/>
          </p:cNvPr>
          <p:cNvSpPr txBox="1"/>
          <p:nvPr/>
        </p:nvSpPr>
        <p:spPr>
          <a:xfrm>
            <a:off x="0" y="2743200"/>
            <a:ext cx="1554480" cy="10668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Read LOBO Graphs </a:t>
            </a:r>
            <a:r>
              <a:rPr lang="en-US" sz="1600" dirty="0" smtClean="0">
                <a:solidFill>
                  <a:schemeClr val="accent1">
                    <a:lumMod val="75000"/>
                  </a:schemeClr>
                </a:solidFill>
                <a:latin typeface="Trebuchet MS" pitchFamily="34" charset="0"/>
                <a:cs typeface="+mn-cs"/>
              </a:rPr>
              <a:t>   (Level 3)</a:t>
            </a:r>
            <a:endParaRPr lang="en-US" sz="1600" dirty="0">
              <a:solidFill>
                <a:schemeClr val="accent1">
                  <a:lumMod val="75000"/>
                </a:schemeClr>
              </a:solidFill>
              <a:latin typeface="Trebuchet MS" pitchFamily="34" charset="0"/>
              <a:cs typeface="+mn-cs"/>
            </a:endParaRPr>
          </a:p>
        </p:txBody>
      </p:sp>
      <p:sp>
        <p:nvSpPr>
          <p:cNvPr id="61" name="TextBox 60">
            <a:hlinkClick r:id="rId8" action="ppaction://hlinksldjump"/>
          </p:cNvPr>
          <p:cNvSpPr txBox="1"/>
          <p:nvPr/>
        </p:nvSpPr>
        <p:spPr>
          <a:xfrm>
            <a:off x="0" y="3953470"/>
            <a:ext cx="1447800" cy="99953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LOBO Data Match-up</a:t>
            </a:r>
            <a:endParaRPr lang="en-US" sz="1600" dirty="0">
              <a:solidFill>
                <a:schemeClr val="accent1">
                  <a:lumMod val="75000"/>
                </a:schemeClr>
              </a:solidFill>
              <a:latin typeface="Trebuchet MS" pitchFamily="34" charset="0"/>
              <a:cs typeface="+mn-cs"/>
            </a:endParaRP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4)</a:t>
            </a:r>
            <a:endParaRPr lang="en-US" sz="1600" dirty="0">
              <a:solidFill>
                <a:schemeClr val="accent1">
                  <a:lumMod val="75000"/>
                </a:schemeClr>
              </a:solidFill>
              <a:latin typeface="Trebuchet MS" pitchFamily="34" charset="0"/>
              <a:cs typeface="+mn-cs"/>
            </a:endParaRPr>
          </a:p>
        </p:txBody>
      </p:sp>
      <p:sp>
        <p:nvSpPr>
          <p:cNvPr id="62" name="TextBox 61">
            <a:hlinkClick r:id="rId9" action="ppaction://hlinksldjump"/>
          </p:cNvPr>
          <p:cNvSpPr txBox="1"/>
          <p:nvPr/>
        </p:nvSpPr>
        <p:spPr>
          <a:xfrm>
            <a:off x="0" y="5105400"/>
            <a:ext cx="1371600" cy="11430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Test Your LOBO Abilities</a:t>
            </a: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5)</a:t>
            </a:r>
            <a:endParaRPr lang="en-US" sz="1600" dirty="0">
              <a:solidFill>
                <a:schemeClr val="accent1">
                  <a:lumMod val="75000"/>
                </a:schemeClr>
              </a:solidFill>
              <a:latin typeface="Trebuchet MS" pitchFamily="34" charset="0"/>
              <a:cs typeface="+mn-cs"/>
            </a:endParaRPr>
          </a:p>
        </p:txBody>
      </p:sp>
      <p:sp>
        <p:nvSpPr>
          <p:cNvPr id="63" name="TextBox 62">
            <a:hlinkClick r:id="rId10" action="ppaction://hlinksldjump"/>
          </p:cNvPr>
          <p:cNvSpPr txBox="1"/>
          <p:nvPr/>
        </p:nvSpPr>
        <p:spPr>
          <a:xfrm>
            <a:off x="0" y="1600200"/>
            <a:ext cx="1447800" cy="9906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Interpret Graphs</a:t>
            </a: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2)</a:t>
            </a:r>
            <a:endParaRPr lang="en-US" sz="1600" dirty="0">
              <a:solidFill>
                <a:schemeClr val="accent1">
                  <a:lumMod val="75000"/>
                </a:schemeClr>
              </a:solidFill>
              <a:latin typeface="Trebuchet MS" pitchFamily="34" charset="0"/>
              <a:cs typeface="+mn-cs"/>
            </a:endParaRPr>
          </a:p>
        </p:txBody>
      </p:sp>
      <p:sp>
        <p:nvSpPr>
          <p:cNvPr id="64" name="TextBox 63">
            <a:hlinkClick r:id="rId11" action="ppaction://hlinksldjump"/>
          </p:cNvPr>
          <p:cNvSpPr txBox="1"/>
          <p:nvPr/>
        </p:nvSpPr>
        <p:spPr>
          <a:xfrm>
            <a:off x="0" y="6324600"/>
            <a:ext cx="914400" cy="5334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More info</a:t>
            </a:r>
            <a:endParaRPr lang="en-US" sz="1600" dirty="0">
              <a:solidFill>
                <a:schemeClr val="accent1">
                  <a:lumMod val="75000"/>
                </a:schemeClr>
              </a:solidFill>
              <a:latin typeface="Trebuchet MS" pitchFamily="34" charset="0"/>
              <a:cs typeface="+mn-cs"/>
            </a:endParaRPr>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26" presetClass="entr" presetSubtype="0" fill="hold" grpId="0" nodeType="withEffect">
                                  <p:stCondLst>
                                    <p:cond delay="1000"/>
                                  </p:stCondLst>
                                  <p:childTnLst>
                                    <p:set>
                                      <p:cBhvr>
                                        <p:cTn id="11" dur="1" fill="hold">
                                          <p:stCondLst>
                                            <p:cond delay="0"/>
                                          </p:stCondLst>
                                        </p:cTn>
                                        <p:tgtEl>
                                          <p:spTgt spid="52"/>
                                        </p:tgtEl>
                                        <p:attrNameLst>
                                          <p:attrName>style.visibility</p:attrName>
                                        </p:attrNameLst>
                                      </p:cBhvr>
                                      <p:to>
                                        <p:strVal val="visible"/>
                                      </p:to>
                                    </p:set>
                                    <p:animEffect transition="in" filter="wipe(down)">
                                      <p:cBhvr>
                                        <p:cTn id="12" dur="580">
                                          <p:stCondLst>
                                            <p:cond delay="0"/>
                                          </p:stCondLst>
                                        </p:cTn>
                                        <p:tgtEl>
                                          <p:spTgt spid="52"/>
                                        </p:tgtEl>
                                      </p:cBhvr>
                                    </p:animEffect>
                                    <p:anim calcmode="lin" valueType="num">
                                      <p:cBhvr>
                                        <p:cTn id="13" dur="1822" tmFilter="0,0; 0.14,0.36; 0.43,0.73; 0.71,0.91; 1.0,1.0">
                                          <p:stCondLst>
                                            <p:cond delay="0"/>
                                          </p:stCondLst>
                                        </p:cTn>
                                        <p:tgtEl>
                                          <p:spTgt spid="52"/>
                                        </p:tgtEl>
                                        <p:attrNameLst>
                                          <p:attrName>ppt_x</p:attrName>
                                        </p:attrNameLst>
                                      </p:cBhvr>
                                      <p:tavLst>
                                        <p:tav tm="0">
                                          <p:val>
                                            <p:strVal val="#ppt_x-0.25"/>
                                          </p:val>
                                        </p:tav>
                                        <p:tav tm="100000">
                                          <p:val>
                                            <p:strVal val="#ppt_x"/>
                                          </p:val>
                                        </p:tav>
                                      </p:tavLst>
                                    </p:anim>
                                    <p:anim calcmode="lin" valueType="num">
                                      <p:cBhvr>
                                        <p:cTn id="14" dur="664" tmFilter="0.0,0.0; 0.25,0.07; 0.50,0.2; 0.75,0.467; 1.0,1.0">
                                          <p:stCondLst>
                                            <p:cond delay="0"/>
                                          </p:stCondLst>
                                        </p:cTn>
                                        <p:tgtEl>
                                          <p:spTgt spid="52"/>
                                        </p:tgtEl>
                                        <p:attrNameLst>
                                          <p:attrName>ppt_y</p:attrName>
                                        </p:attrNameLst>
                                      </p:cBhvr>
                                      <p:tavLst>
                                        <p:tav tm="0" fmla="#ppt_y-sin(pi*$)/3">
                                          <p:val>
                                            <p:fltVal val="0.5"/>
                                          </p:val>
                                        </p:tav>
                                        <p:tav tm="100000">
                                          <p:val>
                                            <p:fltVal val="1"/>
                                          </p:val>
                                        </p:tav>
                                      </p:tavLst>
                                    </p:anim>
                                    <p:anim calcmode="lin" valueType="num">
                                      <p:cBhvr>
                                        <p:cTn id="15" dur="664" tmFilter="0, 0; 0.125,0.2665; 0.25,0.4; 0.375,0.465; 0.5,0.5;  0.625,0.535; 0.75,0.6; 0.875,0.7335; 1,1">
                                          <p:stCondLst>
                                            <p:cond delay="664"/>
                                          </p:stCondLst>
                                        </p:cTn>
                                        <p:tgtEl>
                                          <p:spTgt spid="52"/>
                                        </p:tgtEl>
                                        <p:attrNameLst>
                                          <p:attrName>ppt_y</p:attrName>
                                        </p:attrNameLst>
                                      </p:cBhvr>
                                      <p:tavLst>
                                        <p:tav tm="0" fmla="#ppt_y-sin(pi*$)/9">
                                          <p:val>
                                            <p:fltVal val="0"/>
                                          </p:val>
                                        </p:tav>
                                        <p:tav tm="100000">
                                          <p:val>
                                            <p:fltVal val="1"/>
                                          </p:val>
                                        </p:tav>
                                      </p:tavLst>
                                    </p:anim>
                                    <p:anim calcmode="lin" valueType="num">
                                      <p:cBhvr>
                                        <p:cTn id="16" dur="332" tmFilter="0, 0; 0.125,0.2665; 0.25,0.4; 0.375,0.465; 0.5,0.5;  0.625,0.535; 0.75,0.6; 0.875,0.7335; 1,1">
                                          <p:stCondLst>
                                            <p:cond delay="1324"/>
                                          </p:stCondLst>
                                        </p:cTn>
                                        <p:tgtEl>
                                          <p:spTgt spid="52"/>
                                        </p:tgtEl>
                                        <p:attrNameLst>
                                          <p:attrName>ppt_y</p:attrName>
                                        </p:attrNameLst>
                                      </p:cBhvr>
                                      <p:tavLst>
                                        <p:tav tm="0" fmla="#ppt_y-sin(pi*$)/27">
                                          <p:val>
                                            <p:fltVal val="0"/>
                                          </p:val>
                                        </p:tav>
                                        <p:tav tm="100000">
                                          <p:val>
                                            <p:fltVal val="1"/>
                                          </p:val>
                                        </p:tav>
                                      </p:tavLst>
                                    </p:anim>
                                    <p:anim calcmode="lin" valueType="num">
                                      <p:cBhvr>
                                        <p:cTn id="17" dur="164" tmFilter="0, 0; 0.125,0.2665; 0.25,0.4; 0.375,0.465; 0.5,0.5;  0.625,0.535; 0.75,0.6; 0.875,0.7335; 1,1">
                                          <p:stCondLst>
                                            <p:cond delay="1656"/>
                                          </p:stCondLst>
                                        </p:cTn>
                                        <p:tgtEl>
                                          <p:spTgt spid="52"/>
                                        </p:tgtEl>
                                        <p:attrNameLst>
                                          <p:attrName>ppt_y</p:attrName>
                                        </p:attrNameLst>
                                      </p:cBhvr>
                                      <p:tavLst>
                                        <p:tav tm="0" fmla="#ppt_y-sin(pi*$)/81">
                                          <p:val>
                                            <p:fltVal val="0"/>
                                          </p:val>
                                        </p:tav>
                                        <p:tav tm="100000">
                                          <p:val>
                                            <p:fltVal val="1"/>
                                          </p:val>
                                        </p:tav>
                                      </p:tavLst>
                                    </p:anim>
                                    <p:animScale>
                                      <p:cBhvr>
                                        <p:cTn id="18" dur="26">
                                          <p:stCondLst>
                                            <p:cond delay="650"/>
                                          </p:stCondLst>
                                        </p:cTn>
                                        <p:tgtEl>
                                          <p:spTgt spid="52"/>
                                        </p:tgtEl>
                                      </p:cBhvr>
                                      <p:to x="100000" y="60000"/>
                                    </p:animScale>
                                    <p:animScale>
                                      <p:cBhvr>
                                        <p:cTn id="19" dur="166" decel="50000">
                                          <p:stCondLst>
                                            <p:cond delay="676"/>
                                          </p:stCondLst>
                                        </p:cTn>
                                        <p:tgtEl>
                                          <p:spTgt spid="52"/>
                                        </p:tgtEl>
                                      </p:cBhvr>
                                      <p:to x="100000" y="100000"/>
                                    </p:animScale>
                                    <p:animScale>
                                      <p:cBhvr>
                                        <p:cTn id="20" dur="26">
                                          <p:stCondLst>
                                            <p:cond delay="1312"/>
                                          </p:stCondLst>
                                        </p:cTn>
                                        <p:tgtEl>
                                          <p:spTgt spid="52"/>
                                        </p:tgtEl>
                                      </p:cBhvr>
                                      <p:to x="100000" y="80000"/>
                                    </p:animScale>
                                    <p:animScale>
                                      <p:cBhvr>
                                        <p:cTn id="21" dur="166" decel="50000">
                                          <p:stCondLst>
                                            <p:cond delay="1338"/>
                                          </p:stCondLst>
                                        </p:cTn>
                                        <p:tgtEl>
                                          <p:spTgt spid="52"/>
                                        </p:tgtEl>
                                      </p:cBhvr>
                                      <p:to x="100000" y="100000"/>
                                    </p:animScale>
                                    <p:animScale>
                                      <p:cBhvr>
                                        <p:cTn id="22" dur="26">
                                          <p:stCondLst>
                                            <p:cond delay="1642"/>
                                          </p:stCondLst>
                                        </p:cTn>
                                        <p:tgtEl>
                                          <p:spTgt spid="52"/>
                                        </p:tgtEl>
                                      </p:cBhvr>
                                      <p:to x="100000" y="90000"/>
                                    </p:animScale>
                                    <p:animScale>
                                      <p:cBhvr>
                                        <p:cTn id="23" dur="166" decel="50000">
                                          <p:stCondLst>
                                            <p:cond delay="1668"/>
                                          </p:stCondLst>
                                        </p:cTn>
                                        <p:tgtEl>
                                          <p:spTgt spid="52"/>
                                        </p:tgtEl>
                                      </p:cBhvr>
                                      <p:to x="100000" y="100000"/>
                                    </p:animScale>
                                    <p:animScale>
                                      <p:cBhvr>
                                        <p:cTn id="24" dur="26">
                                          <p:stCondLst>
                                            <p:cond delay="1808"/>
                                          </p:stCondLst>
                                        </p:cTn>
                                        <p:tgtEl>
                                          <p:spTgt spid="52"/>
                                        </p:tgtEl>
                                      </p:cBhvr>
                                      <p:to x="100000" y="95000"/>
                                    </p:animScale>
                                    <p:animScale>
                                      <p:cBhvr>
                                        <p:cTn id="25" dur="166" decel="50000">
                                          <p:stCondLst>
                                            <p:cond delay="1834"/>
                                          </p:stCondLst>
                                        </p:cTn>
                                        <p:tgtEl>
                                          <p:spTgt spid="52"/>
                                        </p:tgtEl>
                                      </p:cBhvr>
                                      <p:to x="100000" y="100000"/>
                                    </p:animScale>
                                  </p:childTnLst>
                                </p:cTn>
                              </p:par>
                              <p:par>
                                <p:cTn id="26" presetID="34" presetClass="entr" presetSubtype="0" fill="hold" grpId="0" nodeType="withEffect">
                                  <p:stCondLst>
                                    <p:cond delay="2000"/>
                                  </p:stCondLst>
                                  <p:childTnLst>
                                    <p:set>
                                      <p:cBhvr>
                                        <p:cTn id="27" dur="1" fill="hold">
                                          <p:stCondLst>
                                            <p:cond delay="0"/>
                                          </p:stCondLst>
                                        </p:cTn>
                                        <p:tgtEl>
                                          <p:spTgt spid="31"/>
                                        </p:tgtEl>
                                        <p:attrNameLst>
                                          <p:attrName>style.visibility</p:attrName>
                                        </p:attrNameLst>
                                      </p:cBhvr>
                                      <p:to>
                                        <p:strVal val="visible"/>
                                      </p:to>
                                    </p:set>
                                    <p:anim from="(-#ppt_w/2)" to="(#ppt_x)" calcmode="lin" valueType="num">
                                      <p:cBhvr>
                                        <p:cTn id="28" dur="600" fill="hold">
                                          <p:stCondLst>
                                            <p:cond delay="0"/>
                                          </p:stCondLst>
                                        </p:cTn>
                                        <p:tgtEl>
                                          <p:spTgt spid="31"/>
                                        </p:tgtEl>
                                        <p:attrNameLst>
                                          <p:attrName>ppt_x</p:attrName>
                                        </p:attrNameLst>
                                      </p:cBhvr>
                                    </p:anim>
                                    <p:anim from="0" to="-1.0" calcmode="lin" valueType="num">
                                      <p:cBhvr>
                                        <p:cTn id="29" dur="200" decel="50000" autoRev="1" fill="hold">
                                          <p:stCondLst>
                                            <p:cond delay="600"/>
                                          </p:stCondLst>
                                        </p:cTn>
                                        <p:tgtEl>
                                          <p:spTgt spid="31"/>
                                        </p:tgtEl>
                                        <p:attrNameLst>
                                          <p:attrName>xshear</p:attrName>
                                        </p:attrNameLst>
                                      </p:cBhvr>
                                    </p:anim>
                                    <p:animScale>
                                      <p:cBhvr>
                                        <p:cTn id="30" dur="200" decel="100000" autoRev="1" fill="hold">
                                          <p:stCondLst>
                                            <p:cond delay="600"/>
                                          </p:stCondLst>
                                        </p:cTn>
                                        <p:tgtEl>
                                          <p:spTgt spid="31"/>
                                        </p:tgtEl>
                                      </p:cBhvr>
                                      <p:from x="100000" y="100000"/>
                                      <p:to x="80000" y="100000"/>
                                    </p:animScale>
                                    <p:anim by="(#ppt_h/3+#ppt_w*0.1)" calcmode="lin" valueType="num">
                                      <p:cBhvr additive="sum">
                                        <p:cTn id="31" dur="200" decel="100000" autoRev="1" fill="hold">
                                          <p:stCondLst>
                                            <p:cond delay="600"/>
                                          </p:stCondLst>
                                        </p:cTn>
                                        <p:tgtEl>
                                          <p:spTgt spid="31"/>
                                        </p:tgtEl>
                                        <p:attrNameLst>
                                          <p:attrName>ppt_x</p:attrName>
                                        </p:attrNameLst>
                                      </p:cBhvr>
                                    </p:anim>
                                  </p:childTnLst>
                                </p:cTn>
                              </p:par>
                              <p:par>
                                <p:cTn id="32" presetID="9" presetClass="entr" presetSubtype="0" fill="hold" grpId="0" nodeType="withEffect">
                                  <p:stCondLst>
                                    <p:cond delay="2000"/>
                                  </p:stCondLst>
                                  <p:childTnLst>
                                    <p:set>
                                      <p:cBhvr>
                                        <p:cTn id="33" dur="1" fill="hold">
                                          <p:stCondLst>
                                            <p:cond delay="0"/>
                                          </p:stCondLst>
                                        </p:cTn>
                                        <p:tgtEl>
                                          <p:spTgt spid="32"/>
                                        </p:tgtEl>
                                        <p:attrNameLst>
                                          <p:attrName>style.visibility</p:attrName>
                                        </p:attrNameLst>
                                      </p:cBhvr>
                                      <p:to>
                                        <p:strVal val="visible"/>
                                      </p:to>
                                    </p:set>
                                    <p:animEffect transition="in" filter="dissolve">
                                      <p:cBhvr>
                                        <p:cTn id="34"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2" grpId="0" animBg="1"/>
      <p:bldP spid="52" grpId="0" animBg="1"/>
    </p:bld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TextBox 40"/>
          <p:cNvSpPr txBox="1"/>
          <p:nvPr/>
        </p:nvSpPr>
        <p:spPr>
          <a:xfrm>
            <a:off x="1752600" y="914400"/>
            <a:ext cx="5257800" cy="354925"/>
          </a:xfrm>
          <a:prstGeom prst="roundRect">
            <a:avLst>
              <a:gd name="adj" fmla="val 8189"/>
            </a:avLst>
          </a:prstGeom>
        </p:spPr>
        <p:style>
          <a:lnRef idx="0">
            <a:schemeClr val="accent1"/>
          </a:lnRef>
          <a:fillRef idx="3">
            <a:schemeClr val="accent1"/>
          </a:fillRef>
          <a:effectRef idx="3">
            <a:schemeClr val="accent1"/>
          </a:effectRef>
          <a:fontRef idx="minor">
            <a:schemeClr val="lt1"/>
          </a:fontRef>
        </p:style>
        <p:txBody>
          <a:bodyPr wrap="square" rtlCol="0">
            <a:spAutoFit/>
          </a:bodyPr>
          <a:lstStyle/>
          <a:p>
            <a:pPr marL="3175" lvl="1" indent="0"/>
            <a:r>
              <a:rPr lang="en-US" sz="1600" dirty="0" smtClean="0">
                <a:latin typeface="Trebuchet MS" pitchFamily="34" charset="0"/>
              </a:rPr>
              <a:t>Salinity is measured in </a:t>
            </a:r>
            <a:r>
              <a:rPr lang="en-US" sz="1600" b="1" dirty="0" smtClean="0">
                <a:latin typeface="Trebuchet MS" pitchFamily="34" charset="0"/>
              </a:rPr>
              <a:t>PSU</a:t>
            </a:r>
            <a:r>
              <a:rPr lang="en-US" sz="1600" dirty="0" smtClean="0">
                <a:latin typeface="Trebuchet MS" pitchFamily="34" charset="0"/>
              </a:rPr>
              <a:t>, or Practical Salinity Units.</a:t>
            </a:r>
          </a:p>
        </p:txBody>
      </p:sp>
      <p:sp>
        <p:nvSpPr>
          <p:cNvPr id="70" name="Rectangle 69"/>
          <p:cNvSpPr/>
          <p:nvPr/>
        </p:nvSpPr>
        <p:spPr>
          <a:xfrm>
            <a:off x="0" y="0"/>
            <a:ext cx="9144000" cy="838200"/>
          </a:xfrm>
          <a:prstGeom prst="rect">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r>
              <a:rPr lang="en-US" sz="4400" dirty="0" smtClean="0">
                <a:latin typeface="Trebuchet MS" pitchFamily="34" charset="0"/>
              </a:rPr>
              <a:t>What is PSU and salinity?</a:t>
            </a:r>
            <a:endParaRPr lang="en-US" sz="4400" dirty="0">
              <a:latin typeface="Trebuchet MS" pitchFamily="34" charset="0"/>
            </a:endParaRPr>
          </a:p>
        </p:txBody>
      </p:sp>
      <p:sp>
        <p:nvSpPr>
          <p:cNvPr id="71" name="Flowchart: Delay 70"/>
          <p:cNvSpPr/>
          <p:nvPr/>
        </p:nvSpPr>
        <p:spPr>
          <a:xfrm>
            <a:off x="0" y="0"/>
            <a:ext cx="1752600" cy="6858000"/>
          </a:xfrm>
          <a:prstGeom prst="flowChartDelay">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73" name="TextBox 72">
            <a:hlinkClick r:id="rId3" action="ppaction://hlinksldjump"/>
          </p:cNvPr>
          <p:cNvSpPr txBox="1"/>
          <p:nvPr/>
        </p:nvSpPr>
        <p:spPr>
          <a:xfrm>
            <a:off x="0" y="609600"/>
            <a:ext cx="1371600" cy="8382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Build </a:t>
            </a:r>
            <a:r>
              <a:rPr lang="en-US" sz="1600" dirty="0" smtClean="0">
                <a:solidFill>
                  <a:schemeClr val="accent1">
                    <a:lumMod val="75000"/>
                  </a:schemeClr>
                </a:solidFill>
                <a:latin typeface="Trebuchet MS" pitchFamily="34" charset="0"/>
                <a:cs typeface="+mn-cs"/>
              </a:rPr>
              <a:t>A </a:t>
            </a:r>
            <a:r>
              <a:rPr lang="en-US" sz="1600" dirty="0">
                <a:solidFill>
                  <a:schemeClr val="accent1">
                    <a:lumMod val="75000"/>
                  </a:schemeClr>
                </a:solidFill>
                <a:latin typeface="Trebuchet MS" pitchFamily="34" charset="0"/>
                <a:cs typeface="+mn-cs"/>
              </a:rPr>
              <a:t>G</a:t>
            </a:r>
            <a:r>
              <a:rPr lang="en-US" sz="1600" dirty="0" smtClean="0">
                <a:solidFill>
                  <a:schemeClr val="accent1">
                    <a:lumMod val="75000"/>
                  </a:schemeClr>
                </a:solidFill>
                <a:latin typeface="Trebuchet MS" pitchFamily="34" charset="0"/>
                <a:cs typeface="+mn-cs"/>
              </a:rPr>
              <a:t>raph </a:t>
            </a:r>
            <a:endParaRPr lang="en-US" sz="1600" dirty="0">
              <a:solidFill>
                <a:schemeClr val="accent1">
                  <a:lumMod val="75000"/>
                </a:schemeClr>
              </a:solidFill>
              <a:latin typeface="Trebuchet MS" pitchFamily="34" charset="0"/>
              <a:cs typeface="+mn-cs"/>
            </a:endParaRP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1)</a:t>
            </a:r>
            <a:endParaRPr lang="en-US" sz="1600" dirty="0">
              <a:solidFill>
                <a:schemeClr val="accent1">
                  <a:lumMod val="75000"/>
                </a:schemeClr>
              </a:solidFill>
              <a:latin typeface="Trebuchet MS" pitchFamily="34" charset="0"/>
              <a:cs typeface="+mn-cs"/>
            </a:endParaRPr>
          </a:p>
        </p:txBody>
      </p:sp>
      <p:sp>
        <p:nvSpPr>
          <p:cNvPr id="74" name="TextBox 73">
            <a:hlinkClick r:id="rId4" action="ppaction://hlinksldjump"/>
          </p:cNvPr>
          <p:cNvSpPr txBox="1"/>
          <p:nvPr/>
        </p:nvSpPr>
        <p:spPr>
          <a:xfrm>
            <a:off x="0" y="2743200"/>
            <a:ext cx="1554480" cy="10668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Read LOBO Graphs </a:t>
            </a:r>
            <a:r>
              <a:rPr lang="en-US" sz="1600" dirty="0" smtClean="0">
                <a:solidFill>
                  <a:schemeClr val="accent1">
                    <a:lumMod val="75000"/>
                  </a:schemeClr>
                </a:solidFill>
                <a:latin typeface="Trebuchet MS" pitchFamily="34" charset="0"/>
                <a:cs typeface="+mn-cs"/>
              </a:rPr>
              <a:t>   (Level 3)</a:t>
            </a:r>
            <a:endParaRPr lang="en-US" sz="1600" dirty="0">
              <a:solidFill>
                <a:schemeClr val="accent1">
                  <a:lumMod val="75000"/>
                </a:schemeClr>
              </a:solidFill>
              <a:latin typeface="Trebuchet MS" pitchFamily="34" charset="0"/>
              <a:cs typeface="+mn-cs"/>
            </a:endParaRPr>
          </a:p>
        </p:txBody>
      </p:sp>
      <p:sp>
        <p:nvSpPr>
          <p:cNvPr id="75" name="TextBox 74">
            <a:hlinkClick r:id="rId5" action="ppaction://hlinksldjump"/>
          </p:cNvPr>
          <p:cNvSpPr txBox="1"/>
          <p:nvPr/>
        </p:nvSpPr>
        <p:spPr>
          <a:xfrm>
            <a:off x="0" y="3953470"/>
            <a:ext cx="1447800" cy="99953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LOBO Data Match-up</a:t>
            </a:r>
            <a:endParaRPr lang="en-US" sz="1600" dirty="0">
              <a:solidFill>
                <a:schemeClr val="accent1">
                  <a:lumMod val="75000"/>
                </a:schemeClr>
              </a:solidFill>
              <a:latin typeface="Trebuchet MS" pitchFamily="34" charset="0"/>
              <a:cs typeface="+mn-cs"/>
            </a:endParaRP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4)</a:t>
            </a:r>
            <a:endParaRPr lang="en-US" sz="1600" dirty="0">
              <a:solidFill>
                <a:schemeClr val="accent1">
                  <a:lumMod val="75000"/>
                </a:schemeClr>
              </a:solidFill>
              <a:latin typeface="Trebuchet MS" pitchFamily="34" charset="0"/>
              <a:cs typeface="+mn-cs"/>
            </a:endParaRPr>
          </a:p>
        </p:txBody>
      </p:sp>
      <p:sp>
        <p:nvSpPr>
          <p:cNvPr id="76" name="TextBox 75">
            <a:hlinkClick r:id="rId6" action="ppaction://hlinksldjump"/>
          </p:cNvPr>
          <p:cNvSpPr txBox="1"/>
          <p:nvPr/>
        </p:nvSpPr>
        <p:spPr>
          <a:xfrm>
            <a:off x="0" y="5105400"/>
            <a:ext cx="1371600" cy="11430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Test Your LOBO Abilities</a:t>
            </a: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5)</a:t>
            </a:r>
            <a:endParaRPr lang="en-US" sz="1600" dirty="0">
              <a:solidFill>
                <a:schemeClr val="accent1">
                  <a:lumMod val="75000"/>
                </a:schemeClr>
              </a:solidFill>
              <a:latin typeface="Trebuchet MS" pitchFamily="34" charset="0"/>
              <a:cs typeface="+mn-cs"/>
            </a:endParaRPr>
          </a:p>
        </p:txBody>
      </p:sp>
      <p:sp>
        <p:nvSpPr>
          <p:cNvPr id="77" name="TextBox 76">
            <a:hlinkClick r:id="rId7" action="ppaction://hlinksldjump"/>
          </p:cNvPr>
          <p:cNvSpPr txBox="1"/>
          <p:nvPr/>
        </p:nvSpPr>
        <p:spPr>
          <a:xfrm>
            <a:off x="0" y="1600200"/>
            <a:ext cx="1447800" cy="9906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Interpret Graphs</a:t>
            </a: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2)</a:t>
            </a:r>
            <a:endParaRPr lang="en-US" sz="1600" dirty="0">
              <a:solidFill>
                <a:schemeClr val="accent1">
                  <a:lumMod val="75000"/>
                </a:schemeClr>
              </a:solidFill>
              <a:latin typeface="Trebuchet MS" pitchFamily="34" charset="0"/>
              <a:cs typeface="+mn-cs"/>
            </a:endParaRPr>
          </a:p>
        </p:txBody>
      </p:sp>
      <p:sp>
        <p:nvSpPr>
          <p:cNvPr id="79" name="TextBox 78">
            <a:hlinkClick r:id="rId8" action="ppaction://hlinksldjump"/>
          </p:cNvPr>
          <p:cNvSpPr txBox="1"/>
          <p:nvPr/>
        </p:nvSpPr>
        <p:spPr>
          <a:xfrm>
            <a:off x="0" y="6324600"/>
            <a:ext cx="914400" cy="533400"/>
          </a:xfrm>
          <a:prstGeom prst="roundRect">
            <a:avLst/>
          </a:prstGeom>
          <a:solidFill>
            <a:schemeClr val="accent5">
              <a:lumMod val="40000"/>
              <a:lumOff val="60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More info</a:t>
            </a:r>
            <a:endParaRPr lang="en-US" sz="1600" dirty="0">
              <a:solidFill>
                <a:schemeClr val="accent1">
                  <a:lumMod val="75000"/>
                </a:schemeClr>
              </a:solidFill>
              <a:latin typeface="Trebuchet MS" pitchFamily="34" charset="0"/>
              <a:cs typeface="+mn-cs"/>
            </a:endParaRPr>
          </a:p>
        </p:txBody>
      </p:sp>
      <p:sp>
        <p:nvSpPr>
          <p:cNvPr id="83" name="TextBox 82"/>
          <p:cNvSpPr txBox="1"/>
          <p:nvPr/>
        </p:nvSpPr>
        <p:spPr>
          <a:xfrm>
            <a:off x="1752600" y="1336344"/>
            <a:ext cx="7239000" cy="798582"/>
          </a:xfrm>
          <a:prstGeom prst="roundRect">
            <a:avLst>
              <a:gd name="adj" fmla="val 8189"/>
            </a:avLst>
          </a:prstGeom>
        </p:spPr>
        <p:style>
          <a:lnRef idx="0">
            <a:schemeClr val="accent1"/>
          </a:lnRef>
          <a:fillRef idx="3">
            <a:schemeClr val="accent1"/>
          </a:fillRef>
          <a:effectRef idx="3">
            <a:schemeClr val="accent1"/>
          </a:effectRef>
          <a:fontRef idx="minor">
            <a:schemeClr val="lt1"/>
          </a:fontRef>
        </p:style>
        <p:txBody>
          <a:bodyPr wrap="square" rtlCol="0">
            <a:spAutoFit/>
          </a:bodyPr>
          <a:lstStyle/>
          <a:p>
            <a:pPr marL="3175" lvl="1"/>
            <a:r>
              <a:rPr lang="en-US" sz="1450" dirty="0" smtClean="0">
                <a:latin typeface="Trebuchet MS" pitchFamily="34" charset="0"/>
              </a:rPr>
              <a:t>The way that salinity data is collected results in numbers with no units, so scientists use PSU. PSU is equivalent to parts per thousand (</a:t>
            </a:r>
            <a:r>
              <a:rPr lang="en-US" sz="1450" dirty="0" err="1" smtClean="0">
                <a:latin typeface="Trebuchet MS" pitchFamily="34" charset="0"/>
              </a:rPr>
              <a:t>ppt</a:t>
            </a:r>
            <a:r>
              <a:rPr lang="en-US" sz="1450" dirty="0" smtClean="0">
                <a:latin typeface="Trebuchet MS" pitchFamily="34" charset="0"/>
              </a:rPr>
              <a:t>), another unit of measure for salinity.</a:t>
            </a:r>
          </a:p>
        </p:txBody>
      </p:sp>
      <p:pic>
        <p:nvPicPr>
          <p:cNvPr id="2" name="Picture 2"/>
          <p:cNvPicPr>
            <a:picLocks noChangeAspect="1" noChangeArrowheads="1"/>
          </p:cNvPicPr>
          <p:nvPr/>
        </p:nvPicPr>
        <p:blipFill>
          <a:blip r:embed="rId9" cstate="print"/>
          <a:srcRect/>
          <a:stretch>
            <a:fillRect/>
          </a:stretch>
        </p:blipFill>
        <p:spPr bwMode="auto">
          <a:xfrm>
            <a:off x="1793544" y="2960996"/>
            <a:ext cx="6134100" cy="3848100"/>
          </a:xfrm>
          <a:prstGeom prst="rect">
            <a:avLst/>
          </a:prstGeom>
          <a:noFill/>
          <a:ln w="9525">
            <a:noFill/>
            <a:miter lim="800000"/>
            <a:headEnd/>
            <a:tailEnd/>
          </a:ln>
          <a:effectLst/>
        </p:spPr>
      </p:pic>
      <p:sp>
        <p:nvSpPr>
          <p:cNvPr id="1017" name="26"/>
          <p:cNvSpPr/>
          <p:nvPr/>
        </p:nvSpPr>
        <p:spPr>
          <a:xfrm>
            <a:off x="2117394" y="5881846"/>
            <a:ext cx="152400" cy="152400"/>
          </a:xfrm>
          <a:prstGeom prst="ellipse">
            <a:avLst/>
          </a:prstGeom>
          <a:solidFill>
            <a:srgbClr val="FF0066"/>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18" name="ball 2"/>
          <p:cNvSpPr/>
          <p:nvPr/>
        </p:nvSpPr>
        <p:spPr>
          <a:xfrm>
            <a:off x="1812594" y="4510246"/>
            <a:ext cx="152400" cy="152400"/>
          </a:xfrm>
          <a:prstGeom prst="ellipse">
            <a:avLst/>
          </a:prstGeom>
          <a:solidFill>
            <a:srgbClr val="FF0066"/>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19" name="27"/>
          <p:cNvSpPr/>
          <p:nvPr/>
        </p:nvSpPr>
        <p:spPr>
          <a:xfrm>
            <a:off x="2422194" y="4967446"/>
            <a:ext cx="152400" cy="152400"/>
          </a:xfrm>
          <a:prstGeom prst="ellipse">
            <a:avLst/>
          </a:prstGeom>
          <a:solidFill>
            <a:srgbClr val="FF0066"/>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70" name="5"/>
          <p:cNvSpPr/>
          <p:nvPr/>
        </p:nvSpPr>
        <p:spPr>
          <a:xfrm>
            <a:off x="3336594" y="5577046"/>
            <a:ext cx="152400" cy="152400"/>
          </a:xfrm>
          <a:prstGeom prst="ellipse">
            <a:avLst/>
          </a:prstGeom>
          <a:solidFill>
            <a:srgbClr val="FF0066"/>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71" name="22"/>
          <p:cNvSpPr/>
          <p:nvPr/>
        </p:nvSpPr>
        <p:spPr>
          <a:xfrm>
            <a:off x="3946194" y="5577046"/>
            <a:ext cx="152400" cy="152400"/>
          </a:xfrm>
          <a:prstGeom prst="ellipse">
            <a:avLst/>
          </a:prstGeom>
          <a:solidFill>
            <a:srgbClr val="FF0066"/>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22" name="29"/>
          <p:cNvSpPr/>
          <p:nvPr/>
        </p:nvSpPr>
        <p:spPr>
          <a:xfrm>
            <a:off x="3793794" y="4662646"/>
            <a:ext cx="152400" cy="152400"/>
          </a:xfrm>
          <a:prstGeom prst="ellipse">
            <a:avLst/>
          </a:prstGeom>
          <a:solidFill>
            <a:srgbClr val="FF0066"/>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73" name="9"/>
          <p:cNvSpPr/>
          <p:nvPr/>
        </p:nvSpPr>
        <p:spPr>
          <a:xfrm>
            <a:off x="4708194" y="5119846"/>
            <a:ext cx="152400" cy="152400"/>
          </a:xfrm>
          <a:prstGeom prst="ellipse">
            <a:avLst/>
          </a:prstGeom>
          <a:solidFill>
            <a:srgbClr val="FF0066"/>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24" name="28"/>
          <p:cNvSpPr/>
          <p:nvPr/>
        </p:nvSpPr>
        <p:spPr>
          <a:xfrm>
            <a:off x="3184194" y="3900646"/>
            <a:ext cx="152400" cy="152400"/>
          </a:xfrm>
          <a:prstGeom prst="ellipse">
            <a:avLst/>
          </a:prstGeom>
          <a:solidFill>
            <a:srgbClr val="FF0066"/>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25" name="4"/>
          <p:cNvSpPr/>
          <p:nvPr/>
        </p:nvSpPr>
        <p:spPr>
          <a:xfrm>
            <a:off x="2879394" y="4053046"/>
            <a:ext cx="152400" cy="152400"/>
          </a:xfrm>
          <a:prstGeom prst="ellipse">
            <a:avLst/>
          </a:prstGeom>
          <a:solidFill>
            <a:srgbClr val="FF0066"/>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26" name="ball 1"/>
          <p:cNvSpPr/>
          <p:nvPr/>
        </p:nvSpPr>
        <p:spPr>
          <a:xfrm>
            <a:off x="1964994" y="3291046"/>
            <a:ext cx="152400" cy="152400"/>
          </a:xfrm>
          <a:prstGeom prst="ellipse">
            <a:avLst/>
          </a:prstGeom>
          <a:solidFill>
            <a:srgbClr val="FF0066"/>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27" name="ball 3"/>
          <p:cNvSpPr/>
          <p:nvPr/>
        </p:nvSpPr>
        <p:spPr>
          <a:xfrm>
            <a:off x="2574594" y="3595846"/>
            <a:ext cx="152400" cy="152400"/>
          </a:xfrm>
          <a:prstGeom prst="ellipse">
            <a:avLst/>
          </a:prstGeom>
          <a:solidFill>
            <a:srgbClr val="FF0066"/>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28" name="7"/>
          <p:cNvSpPr/>
          <p:nvPr/>
        </p:nvSpPr>
        <p:spPr>
          <a:xfrm>
            <a:off x="3946194" y="3748246"/>
            <a:ext cx="152400" cy="152400"/>
          </a:xfrm>
          <a:prstGeom prst="ellipse">
            <a:avLst/>
          </a:prstGeom>
          <a:solidFill>
            <a:srgbClr val="FF0066"/>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29" name="10"/>
          <p:cNvSpPr/>
          <p:nvPr/>
        </p:nvSpPr>
        <p:spPr>
          <a:xfrm>
            <a:off x="4708194" y="4357846"/>
            <a:ext cx="152400" cy="152400"/>
          </a:xfrm>
          <a:prstGeom prst="ellipse">
            <a:avLst/>
          </a:prstGeom>
          <a:solidFill>
            <a:srgbClr val="FF0066"/>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30" name="6"/>
          <p:cNvSpPr/>
          <p:nvPr/>
        </p:nvSpPr>
        <p:spPr>
          <a:xfrm>
            <a:off x="3336594" y="2986246"/>
            <a:ext cx="152400" cy="152400"/>
          </a:xfrm>
          <a:prstGeom prst="ellipse">
            <a:avLst/>
          </a:prstGeom>
          <a:solidFill>
            <a:srgbClr val="FF0066"/>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31" name="30"/>
          <p:cNvSpPr/>
          <p:nvPr/>
        </p:nvSpPr>
        <p:spPr>
          <a:xfrm>
            <a:off x="4403394" y="3138646"/>
            <a:ext cx="152400" cy="152400"/>
          </a:xfrm>
          <a:prstGeom prst="ellipse">
            <a:avLst/>
          </a:prstGeom>
          <a:solidFill>
            <a:srgbClr val="FF0066"/>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32" name="23"/>
          <p:cNvSpPr/>
          <p:nvPr/>
        </p:nvSpPr>
        <p:spPr>
          <a:xfrm>
            <a:off x="5012994" y="3748246"/>
            <a:ext cx="152400" cy="152400"/>
          </a:xfrm>
          <a:prstGeom prst="ellipse">
            <a:avLst/>
          </a:prstGeom>
          <a:solidFill>
            <a:srgbClr val="FF0066"/>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33" name="14"/>
          <p:cNvSpPr/>
          <p:nvPr/>
        </p:nvSpPr>
        <p:spPr>
          <a:xfrm>
            <a:off x="5774994" y="4357846"/>
            <a:ext cx="152400" cy="152400"/>
          </a:xfrm>
          <a:prstGeom prst="ellipse">
            <a:avLst/>
          </a:prstGeom>
          <a:solidFill>
            <a:srgbClr val="FF0066"/>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34" name="11"/>
          <p:cNvSpPr/>
          <p:nvPr/>
        </p:nvSpPr>
        <p:spPr>
          <a:xfrm>
            <a:off x="4860594" y="3291046"/>
            <a:ext cx="152400" cy="152400"/>
          </a:xfrm>
          <a:prstGeom prst="ellipse">
            <a:avLst/>
          </a:prstGeom>
          <a:solidFill>
            <a:srgbClr val="FF0066"/>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35" name="18"/>
          <p:cNvSpPr/>
          <p:nvPr/>
        </p:nvSpPr>
        <p:spPr>
          <a:xfrm>
            <a:off x="6841794" y="3900646"/>
            <a:ext cx="152400" cy="152400"/>
          </a:xfrm>
          <a:prstGeom prst="ellipse">
            <a:avLst/>
          </a:prstGeom>
          <a:solidFill>
            <a:srgbClr val="FF0066"/>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36" name="25"/>
          <p:cNvSpPr/>
          <p:nvPr/>
        </p:nvSpPr>
        <p:spPr>
          <a:xfrm>
            <a:off x="7451394" y="4357846"/>
            <a:ext cx="152400" cy="152400"/>
          </a:xfrm>
          <a:prstGeom prst="ellipse">
            <a:avLst/>
          </a:prstGeom>
          <a:solidFill>
            <a:srgbClr val="FF0066"/>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37" name="33"/>
          <p:cNvSpPr/>
          <p:nvPr/>
        </p:nvSpPr>
        <p:spPr>
          <a:xfrm>
            <a:off x="6841794" y="3443446"/>
            <a:ext cx="152400" cy="152400"/>
          </a:xfrm>
          <a:prstGeom prst="ellipse">
            <a:avLst/>
          </a:prstGeom>
          <a:solidFill>
            <a:srgbClr val="FF0066"/>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38" name="19"/>
          <p:cNvSpPr/>
          <p:nvPr/>
        </p:nvSpPr>
        <p:spPr>
          <a:xfrm>
            <a:off x="7603794" y="3443446"/>
            <a:ext cx="152400" cy="152400"/>
          </a:xfrm>
          <a:prstGeom prst="ellipse">
            <a:avLst/>
          </a:prstGeom>
          <a:solidFill>
            <a:srgbClr val="FF0066"/>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39" name="31"/>
          <p:cNvSpPr/>
          <p:nvPr/>
        </p:nvSpPr>
        <p:spPr>
          <a:xfrm>
            <a:off x="5470194" y="5424646"/>
            <a:ext cx="152400" cy="152400"/>
          </a:xfrm>
          <a:prstGeom prst="ellipse">
            <a:avLst/>
          </a:prstGeom>
          <a:solidFill>
            <a:srgbClr val="FF0066"/>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40" name="12"/>
          <p:cNvSpPr/>
          <p:nvPr/>
        </p:nvSpPr>
        <p:spPr>
          <a:xfrm>
            <a:off x="5012994" y="5881846"/>
            <a:ext cx="152400" cy="152400"/>
          </a:xfrm>
          <a:prstGeom prst="ellipse">
            <a:avLst/>
          </a:prstGeom>
          <a:solidFill>
            <a:srgbClr val="FF0066"/>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41" name="24"/>
          <p:cNvSpPr/>
          <p:nvPr/>
        </p:nvSpPr>
        <p:spPr>
          <a:xfrm>
            <a:off x="6232194" y="5272246"/>
            <a:ext cx="152400" cy="152400"/>
          </a:xfrm>
          <a:prstGeom prst="ellipse">
            <a:avLst/>
          </a:prstGeom>
          <a:solidFill>
            <a:srgbClr val="FF0066"/>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42" name="35"/>
          <p:cNvSpPr/>
          <p:nvPr/>
        </p:nvSpPr>
        <p:spPr>
          <a:xfrm>
            <a:off x="5012994" y="4967446"/>
            <a:ext cx="152400" cy="152400"/>
          </a:xfrm>
          <a:prstGeom prst="ellipse">
            <a:avLst/>
          </a:prstGeom>
          <a:solidFill>
            <a:srgbClr val="FF0066"/>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43" name="13"/>
          <p:cNvSpPr/>
          <p:nvPr/>
        </p:nvSpPr>
        <p:spPr>
          <a:xfrm>
            <a:off x="5622594" y="4510246"/>
            <a:ext cx="152400" cy="152400"/>
          </a:xfrm>
          <a:prstGeom prst="ellipse">
            <a:avLst/>
          </a:prstGeom>
          <a:solidFill>
            <a:srgbClr val="FF0066"/>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44" name="20"/>
          <p:cNvSpPr/>
          <p:nvPr/>
        </p:nvSpPr>
        <p:spPr>
          <a:xfrm>
            <a:off x="7603794" y="5577046"/>
            <a:ext cx="152400" cy="152400"/>
          </a:xfrm>
          <a:prstGeom prst="ellipse">
            <a:avLst/>
          </a:prstGeom>
          <a:solidFill>
            <a:srgbClr val="FF0066"/>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45" name="15"/>
          <p:cNvSpPr/>
          <p:nvPr/>
        </p:nvSpPr>
        <p:spPr>
          <a:xfrm>
            <a:off x="6536994" y="4662646"/>
            <a:ext cx="152400" cy="152400"/>
          </a:xfrm>
          <a:prstGeom prst="ellipse">
            <a:avLst/>
          </a:prstGeom>
          <a:solidFill>
            <a:srgbClr val="FF0066"/>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46" name="34"/>
          <p:cNvSpPr/>
          <p:nvPr/>
        </p:nvSpPr>
        <p:spPr>
          <a:xfrm>
            <a:off x="6994194" y="5119846"/>
            <a:ext cx="152400" cy="152400"/>
          </a:xfrm>
          <a:prstGeom prst="ellipse">
            <a:avLst/>
          </a:prstGeom>
          <a:solidFill>
            <a:srgbClr val="FF0066"/>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47" name="21"/>
          <p:cNvSpPr/>
          <p:nvPr/>
        </p:nvSpPr>
        <p:spPr>
          <a:xfrm>
            <a:off x="2879394" y="6339046"/>
            <a:ext cx="152400" cy="152400"/>
          </a:xfrm>
          <a:prstGeom prst="ellipse">
            <a:avLst/>
          </a:prstGeom>
          <a:solidFill>
            <a:srgbClr val="FF0066"/>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48" name="8"/>
          <p:cNvSpPr/>
          <p:nvPr/>
        </p:nvSpPr>
        <p:spPr>
          <a:xfrm>
            <a:off x="3946194" y="6491446"/>
            <a:ext cx="152400" cy="152400"/>
          </a:xfrm>
          <a:prstGeom prst="ellipse">
            <a:avLst/>
          </a:prstGeom>
          <a:solidFill>
            <a:srgbClr val="FF0066"/>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49" name="32"/>
          <p:cNvSpPr/>
          <p:nvPr/>
        </p:nvSpPr>
        <p:spPr>
          <a:xfrm>
            <a:off x="5774994" y="6643846"/>
            <a:ext cx="152400" cy="152400"/>
          </a:xfrm>
          <a:prstGeom prst="ellipse">
            <a:avLst/>
          </a:prstGeom>
          <a:solidFill>
            <a:srgbClr val="FF0066"/>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50" name="17"/>
          <p:cNvSpPr/>
          <p:nvPr/>
        </p:nvSpPr>
        <p:spPr>
          <a:xfrm>
            <a:off x="6841794" y="6034246"/>
            <a:ext cx="152400" cy="152400"/>
          </a:xfrm>
          <a:prstGeom prst="ellipse">
            <a:avLst/>
          </a:prstGeom>
          <a:solidFill>
            <a:srgbClr val="FF0066"/>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51" name="16"/>
          <p:cNvSpPr/>
          <p:nvPr/>
        </p:nvSpPr>
        <p:spPr>
          <a:xfrm>
            <a:off x="6536994" y="6339046"/>
            <a:ext cx="152400" cy="152400"/>
          </a:xfrm>
          <a:prstGeom prst="ellipse">
            <a:avLst/>
          </a:prstGeom>
          <a:solidFill>
            <a:srgbClr val="FF0066"/>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52" name="Rectangle 1251"/>
          <p:cNvSpPr/>
          <p:nvPr/>
        </p:nvSpPr>
        <p:spPr>
          <a:xfrm>
            <a:off x="1752600" y="2895600"/>
            <a:ext cx="6248400" cy="3962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53" name="TextBox 1252"/>
          <p:cNvSpPr txBox="1"/>
          <p:nvPr/>
        </p:nvSpPr>
        <p:spPr>
          <a:xfrm>
            <a:off x="1766248" y="2196152"/>
            <a:ext cx="7239000" cy="564654"/>
          </a:xfrm>
          <a:prstGeom prst="roundRect">
            <a:avLst>
              <a:gd name="adj" fmla="val 8189"/>
            </a:avLst>
          </a:prstGeom>
        </p:spPr>
        <p:style>
          <a:lnRef idx="0">
            <a:schemeClr val="accent1"/>
          </a:lnRef>
          <a:fillRef idx="3">
            <a:schemeClr val="accent1"/>
          </a:fillRef>
          <a:effectRef idx="3">
            <a:schemeClr val="accent1"/>
          </a:effectRef>
          <a:fontRef idx="minor">
            <a:schemeClr val="lt1"/>
          </a:fontRef>
        </p:style>
        <p:txBody>
          <a:bodyPr wrap="square" rtlCol="0">
            <a:spAutoFit/>
          </a:bodyPr>
          <a:lstStyle/>
          <a:p>
            <a:pPr marL="3175" lvl="1"/>
            <a:r>
              <a:rPr lang="en-US" sz="1450" dirty="0" smtClean="0">
                <a:latin typeface="Trebuchet MS" pitchFamily="34" charset="0"/>
              </a:rPr>
              <a:t>To put salinity measurements into perspective, here are 1,000 units, and the </a:t>
            </a:r>
            <a:r>
              <a:rPr lang="en-US" sz="1450" dirty="0" err="1" smtClean="0">
                <a:latin typeface="Trebuchet MS" pitchFamily="34" charset="0"/>
              </a:rPr>
              <a:t>psu</a:t>
            </a:r>
            <a:r>
              <a:rPr lang="en-US" sz="1450" dirty="0" smtClean="0">
                <a:latin typeface="Trebuchet MS" pitchFamily="34" charset="0"/>
              </a:rPr>
              <a:t> number is how many units out of 1,000 are salt.</a:t>
            </a:r>
          </a:p>
        </p:txBody>
      </p:sp>
      <p:sp>
        <p:nvSpPr>
          <p:cNvPr id="53" name="5 psu"/>
          <p:cNvSpPr/>
          <p:nvPr/>
        </p:nvSpPr>
        <p:spPr>
          <a:xfrm>
            <a:off x="8001000" y="2971800"/>
            <a:ext cx="1143000" cy="1077218"/>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r>
              <a:rPr lang="en-US" sz="16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rebuchet MS" pitchFamily="34" charset="0"/>
              </a:rPr>
              <a:t>This is what 5 </a:t>
            </a:r>
            <a:r>
              <a:rPr lang="en-US" sz="1600" b="1" dirty="0" err="1"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rebuchet MS" pitchFamily="34" charset="0"/>
              </a:rPr>
              <a:t>psu</a:t>
            </a:r>
            <a:r>
              <a:rPr lang="en-US" sz="16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rebuchet MS" pitchFamily="34" charset="0"/>
              </a:rPr>
              <a:t> looks like…</a:t>
            </a:r>
            <a:endParaRPr lang="en-US" sz="16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rebuchet MS" pitchFamily="34" charset="0"/>
            </a:endParaRPr>
          </a:p>
        </p:txBody>
      </p:sp>
      <p:sp>
        <p:nvSpPr>
          <p:cNvPr id="54" name="15 psu"/>
          <p:cNvSpPr/>
          <p:nvPr/>
        </p:nvSpPr>
        <p:spPr>
          <a:xfrm>
            <a:off x="8001000" y="4038600"/>
            <a:ext cx="1143000" cy="338554"/>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r>
              <a:rPr lang="en-US" sz="16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rebuchet MS" pitchFamily="34" charset="0"/>
              </a:rPr>
              <a:t>15 </a:t>
            </a:r>
            <a:r>
              <a:rPr lang="en-US" sz="1600" b="1" dirty="0" err="1"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rebuchet MS" pitchFamily="34" charset="0"/>
              </a:rPr>
              <a:t>psu</a:t>
            </a:r>
            <a:r>
              <a:rPr lang="en-US" sz="16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rebuchet MS" pitchFamily="34" charset="0"/>
              </a:rPr>
              <a:t>…</a:t>
            </a:r>
            <a:endParaRPr lang="en-US" sz="16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rebuchet MS" pitchFamily="34" charset="0"/>
            </a:endParaRPr>
          </a:p>
        </p:txBody>
      </p:sp>
      <p:sp>
        <p:nvSpPr>
          <p:cNvPr id="55" name="25 psu"/>
          <p:cNvSpPr/>
          <p:nvPr/>
        </p:nvSpPr>
        <p:spPr>
          <a:xfrm>
            <a:off x="8001000" y="4336942"/>
            <a:ext cx="1143000" cy="338554"/>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r>
              <a:rPr lang="en-US" sz="16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rebuchet MS" pitchFamily="34" charset="0"/>
              </a:rPr>
              <a:t>25 </a:t>
            </a:r>
            <a:r>
              <a:rPr lang="en-US" sz="1600" b="1" dirty="0" err="1"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rebuchet MS" pitchFamily="34" charset="0"/>
              </a:rPr>
              <a:t>psu</a:t>
            </a:r>
            <a:r>
              <a:rPr lang="en-US" sz="16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rebuchet MS" pitchFamily="34" charset="0"/>
              </a:rPr>
              <a:t>…</a:t>
            </a:r>
            <a:endParaRPr lang="en-US" sz="16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rebuchet MS" pitchFamily="34" charset="0"/>
            </a:endParaRPr>
          </a:p>
        </p:txBody>
      </p:sp>
      <p:sp>
        <p:nvSpPr>
          <p:cNvPr id="56" name="35 psu"/>
          <p:cNvSpPr/>
          <p:nvPr/>
        </p:nvSpPr>
        <p:spPr>
          <a:xfrm>
            <a:off x="8014648" y="4606486"/>
            <a:ext cx="1295400" cy="338554"/>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r>
              <a:rPr lang="en-US" sz="16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rebuchet MS" pitchFamily="34" charset="0"/>
              </a:rPr>
              <a:t>&amp; 35 </a:t>
            </a:r>
            <a:r>
              <a:rPr lang="en-US" sz="1600" b="1" dirty="0" err="1"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rebuchet MS" pitchFamily="34" charset="0"/>
              </a:rPr>
              <a:t>psu</a:t>
            </a:r>
            <a:r>
              <a:rPr lang="en-US" sz="16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rebuchet MS" pitchFamily="34" charset="0"/>
              </a:rPr>
              <a:t>.</a:t>
            </a:r>
            <a:endParaRPr lang="en-US" sz="16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rebuchet MS" pitchFamily="34" charset="0"/>
            </a:endParaRPr>
          </a:p>
        </p:txBody>
      </p:sp>
      <p:sp>
        <p:nvSpPr>
          <p:cNvPr id="57" name="Action Button: Custom 56">
            <a:hlinkClick r:id="rId8" action="ppaction://hlinksldjump" highlightClick="1"/>
          </p:cNvPr>
          <p:cNvSpPr/>
          <p:nvPr/>
        </p:nvSpPr>
        <p:spPr>
          <a:xfrm>
            <a:off x="8001000" y="6019800"/>
            <a:ext cx="1143000" cy="838200"/>
          </a:xfrm>
          <a:prstGeom prst="actionButtonBlank">
            <a:avLst/>
          </a:prstGeom>
          <a:solidFill>
            <a:srgbClr val="C00000"/>
          </a:solidFill>
          <a:ln>
            <a:no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latin typeface="Trebuchet MS" pitchFamily="34" charset="0"/>
              </a:rPr>
              <a:t>Go back to More Info</a:t>
            </a:r>
            <a:endParaRPr lang="en-US" sz="1600" dirty="0">
              <a:latin typeface="Trebuchet MS" pitchFamily="34" charset="0"/>
            </a:endParaRPr>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0"/>
                                  </p:stCondLst>
                                  <p:childTnLst>
                                    <p:set>
                                      <p:cBhvr>
                                        <p:cTn id="6" dur="1" fill="hold">
                                          <p:stCondLst>
                                            <p:cond delay="0"/>
                                          </p:stCondLst>
                                        </p:cTn>
                                        <p:tgtEl>
                                          <p:spTgt spid="1253"/>
                                        </p:tgtEl>
                                        <p:attrNameLst>
                                          <p:attrName>style.visibility</p:attrName>
                                        </p:attrNameLst>
                                      </p:cBhvr>
                                      <p:to>
                                        <p:strVal val="visible"/>
                                      </p:to>
                                    </p:set>
                                    <p:animEffect transition="in" filter="fade">
                                      <p:cBhvr>
                                        <p:cTn id="7" dur="2000"/>
                                        <p:tgtEl>
                                          <p:spTgt spid="1253"/>
                                        </p:tgtEl>
                                      </p:cBhvr>
                                    </p:animEffect>
                                  </p:childTnLst>
                                </p:cTn>
                              </p:par>
                              <p:par>
                                <p:cTn id="8" presetID="10" presetClass="exit" presetSubtype="0" fill="hold" grpId="0" nodeType="withEffect">
                                  <p:stCondLst>
                                    <p:cond delay="5000"/>
                                  </p:stCondLst>
                                  <p:childTnLst>
                                    <p:animEffect transition="out" filter="fade">
                                      <p:cBhvr>
                                        <p:cTn id="9" dur="2000"/>
                                        <p:tgtEl>
                                          <p:spTgt spid="1252"/>
                                        </p:tgtEl>
                                      </p:cBhvr>
                                    </p:animEffect>
                                    <p:set>
                                      <p:cBhvr>
                                        <p:cTn id="10" dur="1" fill="hold">
                                          <p:stCondLst>
                                            <p:cond delay="1999"/>
                                          </p:stCondLst>
                                        </p:cTn>
                                        <p:tgtEl>
                                          <p:spTgt spid="1252"/>
                                        </p:tgtEl>
                                        <p:attrNameLst>
                                          <p:attrName>style.visibility</p:attrName>
                                        </p:attrNameLst>
                                      </p:cBhvr>
                                      <p:to>
                                        <p:strVal val="hidden"/>
                                      </p:to>
                                    </p:set>
                                  </p:childTnLst>
                                </p:cTn>
                              </p:par>
                              <p:par>
                                <p:cTn id="11" presetID="53" presetClass="entr" presetSubtype="0" fill="hold" grpId="0" nodeType="withEffect">
                                  <p:stCondLst>
                                    <p:cond delay="10000"/>
                                  </p:stCondLst>
                                  <p:childTnLst>
                                    <p:set>
                                      <p:cBhvr>
                                        <p:cTn id="12" dur="1" fill="hold">
                                          <p:stCondLst>
                                            <p:cond delay="0"/>
                                          </p:stCondLst>
                                        </p:cTn>
                                        <p:tgtEl>
                                          <p:spTgt spid="53"/>
                                        </p:tgtEl>
                                        <p:attrNameLst>
                                          <p:attrName>style.visibility</p:attrName>
                                        </p:attrNameLst>
                                      </p:cBhvr>
                                      <p:to>
                                        <p:strVal val="visible"/>
                                      </p:to>
                                    </p:set>
                                    <p:anim calcmode="lin" valueType="num">
                                      <p:cBhvr>
                                        <p:cTn id="13" dur="500" fill="hold"/>
                                        <p:tgtEl>
                                          <p:spTgt spid="53"/>
                                        </p:tgtEl>
                                        <p:attrNameLst>
                                          <p:attrName>ppt_w</p:attrName>
                                        </p:attrNameLst>
                                      </p:cBhvr>
                                      <p:tavLst>
                                        <p:tav tm="0">
                                          <p:val>
                                            <p:fltVal val="0"/>
                                          </p:val>
                                        </p:tav>
                                        <p:tav tm="100000">
                                          <p:val>
                                            <p:strVal val="#ppt_w"/>
                                          </p:val>
                                        </p:tav>
                                      </p:tavLst>
                                    </p:anim>
                                    <p:anim calcmode="lin" valueType="num">
                                      <p:cBhvr>
                                        <p:cTn id="14" dur="500" fill="hold"/>
                                        <p:tgtEl>
                                          <p:spTgt spid="53"/>
                                        </p:tgtEl>
                                        <p:attrNameLst>
                                          <p:attrName>ppt_h</p:attrName>
                                        </p:attrNameLst>
                                      </p:cBhvr>
                                      <p:tavLst>
                                        <p:tav tm="0">
                                          <p:val>
                                            <p:fltVal val="0"/>
                                          </p:val>
                                        </p:tav>
                                        <p:tav tm="100000">
                                          <p:val>
                                            <p:strVal val="#ppt_h"/>
                                          </p:val>
                                        </p:tav>
                                      </p:tavLst>
                                    </p:anim>
                                    <p:animEffect transition="in" filter="fade">
                                      <p:cBhvr>
                                        <p:cTn id="15" dur="500"/>
                                        <p:tgtEl>
                                          <p:spTgt spid="53"/>
                                        </p:tgtEl>
                                      </p:cBhvr>
                                    </p:animEffect>
                                  </p:childTnLst>
                                </p:cTn>
                              </p:par>
                              <p:par>
                                <p:cTn id="16" presetID="10" presetClass="entr" presetSubtype="0" fill="hold" nodeType="withEffect">
                                  <p:stCondLst>
                                    <p:cond delay="10000"/>
                                  </p:stCondLst>
                                  <p:childTnLst>
                                    <p:set>
                                      <p:cBhvr>
                                        <p:cTn id="17" dur="1" fill="hold">
                                          <p:stCondLst>
                                            <p:cond delay="0"/>
                                          </p:stCondLst>
                                        </p:cTn>
                                        <p:tgtEl>
                                          <p:spTgt spid="1226"/>
                                        </p:tgtEl>
                                        <p:attrNameLst>
                                          <p:attrName>style.visibility</p:attrName>
                                        </p:attrNameLst>
                                      </p:cBhvr>
                                      <p:to>
                                        <p:strVal val="visible"/>
                                      </p:to>
                                    </p:set>
                                    <p:animEffect transition="in" filter="fade">
                                      <p:cBhvr>
                                        <p:cTn id="18" dur="2000"/>
                                        <p:tgtEl>
                                          <p:spTgt spid="1226"/>
                                        </p:tgtEl>
                                      </p:cBhvr>
                                    </p:animEffect>
                                  </p:childTnLst>
                                </p:cTn>
                              </p:par>
                              <p:par>
                                <p:cTn id="19" presetID="10" presetClass="entr" presetSubtype="0" fill="hold" nodeType="withEffect">
                                  <p:stCondLst>
                                    <p:cond delay="10000"/>
                                  </p:stCondLst>
                                  <p:childTnLst>
                                    <p:set>
                                      <p:cBhvr>
                                        <p:cTn id="20" dur="1" fill="hold">
                                          <p:stCondLst>
                                            <p:cond delay="0"/>
                                          </p:stCondLst>
                                        </p:cTn>
                                        <p:tgtEl>
                                          <p:spTgt spid="1018"/>
                                        </p:tgtEl>
                                        <p:attrNameLst>
                                          <p:attrName>style.visibility</p:attrName>
                                        </p:attrNameLst>
                                      </p:cBhvr>
                                      <p:to>
                                        <p:strVal val="visible"/>
                                      </p:to>
                                    </p:set>
                                    <p:animEffect transition="in" filter="fade">
                                      <p:cBhvr>
                                        <p:cTn id="21" dur="2000"/>
                                        <p:tgtEl>
                                          <p:spTgt spid="1018"/>
                                        </p:tgtEl>
                                      </p:cBhvr>
                                    </p:animEffect>
                                  </p:childTnLst>
                                </p:cTn>
                              </p:par>
                              <p:par>
                                <p:cTn id="22" presetID="10" presetClass="entr" presetSubtype="0" fill="hold" nodeType="withEffect">
                                  <p:stCondLst>
                                    <p:cond delay="10000"/>
                                  </p:stCondLst>
                                  <p:childTnLst>
                                    <p:set>
                                      <p:cBhvr>
                                        <p:cTn id="23" dur="1" fill="hold">
                                          <p:stCondLst>
                                            <p:cond delay="0"/>
                                          </p:stCondLst>
                                        </p:cTn>
                                        <p:tgtEl>
                                          <p:spTgt spid="1227"/>
                                        </p:tgtEl>
                                        <p:attrNameLst>
                                          <p:attrName>style.visibility</p:attrName>
                                        </p:attrNameLst>
                                      </p:cBhvr>
                                      <p:to>
                                        <p:strVal val="visible"/>
                                      </p:to>
                                    </p:set>
                                    <p:animEffect transition="in" filter="fade">
                                      <p:cBhvr>
                                        <p:cTn id="24" dur="2000"/>
                                        <p:tgtEl>
                                          <p:spTgt spid="1227"/>
                                        </p:tgtEl>
                                      </p:cBhvr>
                                    </p:animEffect>
                                  </p:childTnLst>
                                </p:cTn>
                              </p:par>
                              <p:par>
                                <p:cTn id="25" presetID="10" presetClass="entr" presetSubtype="0" fill="hold" nodeType="withEffect">
                                  <p:stCondLst>
                                    <p:cond delay="10000"/>
                                  </p:stCondLst>
                                  <p:childTnLst>
                                    <p:set>
                                      <p:cBhvr>
                                        <p:cTn id="26" dur="1" fill="hold">
                                          <p:stCondLst>
                                            <p:cond delay="0"/>
                                          </p:stCondLst>
                                        </p:cTn>
                                        <p:tgtEl>
                                          <p:spTgt spid="1225"/>
                                        </p:tgtEl>
                                        <p:attrNameLst>
                                          <p:attrName>style.visibility</p:attrName>
                                        </p:attrNameLst>
                                      </p:cBhvr>
                                      <p:to>
                                        <p:strVal val="visible"/>
                                      </p:to>
                                    </p:set>
                                    <p:animEffect transition="in" filter="fade">
                                      <p:cBhvr>
                                        <p:cTn id="27" dur="2000"/>
                                        <p:tgtEl>
                                          <p:spTgt spid="1225"/>
                                        </p:tgtEl>
                                      </p:cBhvr>
                                    </p:animEffect>
                                  </p:childTnLst>
                                </p:cTn>
                              </p:par>
                              <p:par>
                                <p:cTn id="28" presetID="10" presetClass="entr" presetSubtype="0" fill="hold" nodeType="withEffect">
                                  <p:stCondLst>
                                    <p:cond delay="10000"/>
                                  </p:stCondLst>
                                  <p:childTnLst>
                                    <p:set>
                                      <p:cBhvr>
                                        <p:cTn id="29" dur="1" fill="hold">
                                          <p:stCondLst>
                                            <p:cond delay="0"/>
                                          </p:stCondLst>
                                        </p:cTn>
                                        <p:tgtEl>
                                          <p:spTgt spid="1070"/>
                                        </p:tgtEl>
                                        <p:attrNameLst>
                                          <p:attrName>style.visibility</p:attrName>
                                        </p:attrNameLst>
                                      </p:cBhvr>
                                      <p:to>
                                        <p:strVal val="visible"/>
                                      </p:to>
                                    </p:set>
                                    <p:animEffect transition="in" filter="fade">
                                      <p:cBhvr>
                                        <p:cTn id="30" dur="2000"/>
                                        <p:tgtEl>
                                          <p:spTgt spid="1070"/>
                                        </p:tgtEl>
                                      </p:cBhvr>
                                    </p:animEffect>
                                  </p:childTnLst>
                                </p:cTn>
                              </p:par>
                              <p:par>
                                <p:cTn id="31" presetID="53" presetClass="entr" presetSubtype="0" fill="hold" grpId="0" nodeType="withEffect">
                                  <p:stCondLst>
                                    <p:cond delay="13000"/>
                                  </p:stCondLst>
                                  <p:childTnLst>
                                    <p:set>
                                      <p:cBhvr>
                                        <p:cTn id="32" dur="1" fill="hold">
                                          <p:stCondLst>
                                            <p:cond delay="0"/>
                                          </p:stCondLst>
                                        </p:cTn>
                                        <p:tgtEl>
                                          <p:spTgt spid="54"/>
                                        </p:tgtEl>
                                        <p:attrNameLst>
                                          <p:attrName>style.visibility</p:attrName>
                                        </p:attrNameLst>
                                      </p:cBhvr>
                                      <p:to>
                                        <p:strVal val="visible"/>
                                      </p:to>
                                    </p:set>
                                    <p:anim calcmode="lin" valueType="num">
                                      <p:cBhvr>
                                        <p:cTn id="33" dur="500" fill="hold"/>
                                        <p:tgtEl>
                                          <p:spTgt spid="54"/>
                                        </p:tgtEl>
                                        <p:attrNameLst>
                                          <p:attrName>ppt_w</p:attrName>
                                        </p:attrNameLst>
                                      </p:cBhvr>
                                      <p:tavLst>
                                        <p:tav tm="0">
                                          <p:val>
                                            <p:fltVal val="0"/>
                                          </p:val>
                                        </p:tav>
                                        <p:tav tm="100000">
                                          <p:val>
                                            <p:strVal val="#ppt_w"/>
                                          </p:val>
                                        </p:tav>
                                      </p:tavLst>
                                    </p:anim>
                                    <p:anim calcmode="lin" valueType="num">
                                      <p:cBhvr>
                                        <p:cTn id="34" dur="500" fill="hold"/>
                                        <p:tgtEl>
                                          <p:spTgt spid="54"/>
                                        </p:tgtEl>
                                        <p:attrNameLst>
                                          <p:attrName>ppt_h</p:attrName>
                                        </p:attrNameLst>
                                      </p:cBhvr>
                                      <p:tavLst>
                                        <p:tav tm="0">
                                          <p:val>
                                            <p:fltVal val="0"/>
                                          </p:val>
                                        </p:tav>
                                        <p:tav tm="100000">
                                          <p:val>
                                            <p:strVal val="#ppt_h"/>
                                          </p:val>
                                        </p:tav>
                                      </p:tavLst>
                                    </p:anim>
                                    <p:animEffect transition="in" filter="fade">
                                      <p:cBhvr>
                                        <p:cTn id="35" dur="500"/>
                                        <p:tgtEl>
                                          <p:spTgt spid="54"/>
                                        </p:tgtEl>
                                      </p:cBhvr>
                                    </p:animEffect>
                                  </p:childTnLst>
                                </p:cTn>
                              </p:par>
                              <p:par>
                                <p:cTn id="36" presetID="10" presetClass="entr" presetSubtype="0" fill="hold" nodeType="withEffect">
                                  <p:stCondLst>
                                    <p:cond delay="13000"/>
                                  </p:stCondLst>
                                  <p:childTnLst>
                                    <p:set>
                                      <p:cBhvr>
                                        <p:cTn id="37" dur="1" fill="hold">
                                          <p:stCondLst>
                                            <p:cond delay="0"/>
                                          </p:stCondLst>
                                        </p:cTn>
                                        <p:tgtEl>
                                          <p:spTgt spid="1230"/>
                                        </p:tgtEl>
                                        <p:attrNameLst>
                                          <p:attrName>style.visibility</p:attrName>
                                        </p:attrNameLst>
                                      </p:cBhvr>
                                      <p:to>
                                        <p:strVal val="visible"/>
                                      </p:to>
                                    </p:set>
                                    <p:animEffect transition="in" filter="fade">
                                      <p:cBhvr>
                                        <p:cTn id="38" dur="2000"/>
                                        <p:tgtEl>
                                          <p:spTgt spid="1230"/>
                                        </p:tgtEl>
                                      </p:cBhvr>
                                    </p:animEffect>
                                  </p:childTnLst>
                                </p:cTn>
                              </p:par>
                              <p:par>
                                <p:cTn id="39" presetID="10" presetClass="entr" presetSubtype="0" fill="hold" nodeType="withEffect">
                                  <p:stCondLst>
                                    <p:cond delay="13000"/>
                                  </p:stCondLst>
                                  <p:childTnLst>
                                    <p:set>
                                      <p:cBhvr>
                                        <p:cTn id="40" dur="1" fill="hold">
                                          <p:stCondLst>
                                            <p:cond delay="0"/>
                                          </p:stCondLst>
                                        </p:cTn>
                                        <p:tgtEl>
                                          <p:spTgt spid="1228"/>
                                        </p:tgtEl>
                                        <p:attrNameLst>
                                          <p:attrName>style.visibility</p:attrName>
                                        </p:attrNameLst>
                                      </p:cBhvr>
                                      <p:to>
                                        <p:strVal val="visible"/>
                                      </p:to>
                                    </p:set>
                                    <p:animEffect transition="in" filter="fade">
                                      <p:cBhvr>
                                        <p:cTn id="41" dur="2000"/>
                                        <p:tgtEl>
                                          <p:spTgt spid="1228"/>
                                        </p:tgtEl>
                                      </p:cBhvr>
                                    </p:animEffect>
                                  </p:childTnLst>
                                </p:cTn>
                              </p:par>
                              <p:par>
                                <p:cTn id="42" presetID="10" presetClass="entr" presetSubtype="0" fill="hold" nodeType="withEffect">
                                  <p:stCondLst>
                                    <p:cond delay="13000"/>
                                  </p:stCondLst>
                                  <p:childTnLst>
                                    <p:set>
                                      <p:cBhvr>
                                        <p:cTn id="43" dur="1" fill="hold">
                                          <p:stCondLst>
                                            <p:cond delay="0"/>
                                          </p:stCondLst>
                                        </p:cTn>
                                        <p:tgtEl>
                                          <p:spTgt spid="1248"/>
                                        </p:tgtEl>
                                        <p:attrNameLst>
                                          <p:attrName>style.visibility</p:attrName>
                                        </p:attrNameLst>
                                      </p:cBhvr>
                                      <p:to>
                                        <p:strVal val="visible"/>
                                      </p:to>
                                    </p:set>
                                    <p:animEffect transition="in" filter="fade">
                                      <p:cBhvr>
                                        <p:cTn id="44" dur="2000"/>
                                        <p:tgtEl>
                                          <p:spTgt spid="1248"/>
                                        </p:tgtEl>
                                      </p:cBhvr>
                                    </p:animEffect>
                                  </p:childTnLst>
                                </p:cTn>
                              </p:par>
                              <p:par>
                                <p:cTn id="45" presetID="10" presetClass="entr" presetSubtype="0" fill="hold" nodeType="withEffect">
                                  <p:stCondLst>
                                    <p:cond delay="13000"/>
                                  </p:stCondLst>
                                  <p:childTnLst>
                                    <p:set>
                                      <p:cBhvr>
                                        <p:cTn id="46" dur="1" fill="hold">
                                          <p:stCondLst>
                                            <p:cond delay="0"/>
                                          </p:stCondLst>
                                        </p:cTn>
                                        <p:tgtEl>
                                          <p:spTgt spid="1173"/>
                                        </p:tgtEl>
                                        <p:attrNameLst>
                                          <p:attrName>style.visibility</p:attrName>
                                        </p:attrNameLst>
                                      </p:cBhvr>
                                      <p:to>
                                        <p:strVal val="visible"/>
                                      </p:to>
                                    </p:set>
                                    <p:animEffect transition="in" filter="fade">
                                      <p:cBhvr>
                                        <p:cTn id="47" dur="2000"/>
                                        <p:tgtEl>
                                          <p:spTgt spid="1173"/>
                                        </p:tgtEl>
                                      </p:cBhvr>
                                    </p:animEffect>
                                  </p:childTnLst>
                                </p:cTn>
                              </p:par>
                              <p:par>
                                <p:cTn id="48" presetID="10" presetClass="entr" presetSubtype="0" fill="hold" nodeType="withEffect">
                                  <p:stCondLst>
                                    <p:cond delay="13000"/>
                                  </p:stCondLst>
                                  <p:childTnLst>
                                    <p:set>
                                      <p:cBhvr>
                                        <p:cTn id="49" dur="1" fill="hold">
                                          <p:stCondLst>
                                            <p:cond delay="0"/>
                                          </p:stCondLst>
                                        </p:cTn>
                                        <p:tgtEl>
                                          <p:spTgt spid="1229"/>
                                        </p:tgtEl>
                                        <p:attrNameLst>
                                          <p:attrName>style.visibility</p:attrName>
                                        </p:attrNameLst>
                                      </p:cBhvr>
                                      <p:to>
                                        <p:strVal val="visible"/>
                                      </p:to>
                                    </p:set>
                                    <p:animEffect transition="in" filter="fade">
                                      <p:cBhvr>
                                        <p:cTn id="50" dur="2000"/>
                                        <p:tgtEl>
                                          <p:spTgt spid="1229"/>
                                        </p:tgtEl>
                                      </p:cBhvr>
                                    </p:animEffect>
                                  </p:childTnLst>
                                </p:cTn>
                              </p:par>
                              <p:par>
                                <p:cTn id="51" presetID="10" presetClass="entr" presetSubtype="0" fill="hold" nodeType="withEffect">
                                  <p:stCondLst>
                                    <p:cond delay="13000"/>
                                  </p:stCondLst>
                                  <p:childTnLst>
                                    <p:set>
                                      <p:cBhvr>
                                        <p:cTn id="52" dur="1" fill="hold">
                                          <p:stCondLst>
                                            <p:cond delay="0"/>
                                          </p:stCondLst>
                                        </p:cTn>
                                        <p:tgtEl>
                                          <p:spTgt spid="1234"/>
                                        </p:tgtEl>
                                        <p:attrNameLst>
                                          <p:attrName>style.visibility</p:attrName>
                                        </p:attrNameLst>
                                      </p:cBhvr>
                                      <p:to>
                                        <p:strVal val="visible"/>
                                      </p:to>
                                    </p:set>
                                    <p:animEffect transition="in" filter="fade">
                                      <p:cBhvr>
                                        <p:cTn id="53" dur="2000"/>
                                        <p:tgtEl>
                                          <p:spTgt spid="1234"/>
                                        </p:tgtEl>
                                      </p:cBhvr>
                                    </p:animEffect>
                                  </p:childTnLst>
                                </p:cTn>
                              </p:par>
                              <p:par>
                                <p:cTn id="54" presetID="10" presetClass="entr" presetSubtype="0" fill="hold" nodeType="withEffect">
                                  <p:stCondLst>
                                    <p:cond delay="13000"/>
                                  </p:stCondLst>
                                  <p:childTnLst>
                                    <p:set>
                                      <p:cBhvr>
                                        <p:cTn id="55" dur="1" fill="hold">
                                          <p:stCondLst>
                                            <p:cond delay="0"/>
                                          </p:stCondLst>
                                        </p:cTn>
                                        <p:tgtEl>
                                          <p:spTgt spid="1240"/>
                                        </p:tgtEl>
                                        <p:attrNameLst>
                                          <p:attrName>style.visibility</p:attrName>
                                        </p:attrNameLst>
                                      </p:cBhvr>
                                      <p:to>
                                        <p:strVal val="visible"/>
                                      </p:to>
                                    </p:set>
                                    <p:animEffect transition="in" filter="fade">
                                      <p:cBhvr>
                                        <p:cTn id="56" dur="2000"/>
                                        <p:tgtEl>
                                          <p:spTgt spid="1240"/>
                                        </p:tgtEl>
                                      </p:cBhvr>
                                    </p:animEffect>
                                  </p:childTnLst>
                                </p:cTn>
                              </p:par>
                              <p:par>
                                <p:cTn id="57" presetID="10" presetClass="entr" presetSubtype="0" fill="hold" nodeType="withEffect">
                                  <p:stCondLst>
                                    <p:cond delay="13000"/>
                                  </p:stCondLst>
                                  <p:childTnLst>
                                    <p:set>
                                      <p:cBhvr>
                                        <p:cTn id="58" dur="1" fill="hold">
                                          <p:stCondLst>
                                            <p:cond delay="0"/>
                                          </p:stCondLst>
                                        </p:cTn>
                                        <p:tgtEl>
                                          <p:spTgt spid="1243"/>
                                        </p:tgtEl>
                                        <p:attrNameLst>
                                          <p:attrName>style.visibility</p:attrName>
                                        </p:attrNameLst>
                                      </p:cBhvr>
                                      <p:to>
                                        <p:strVal val="visible"/>
                                      </p:to>
                                    </p:set>
                                    <p:animEffect transition="in" filter="fade">
                                      <p:cBhvr>
                                        <p:cTn id="59" dur="2000"/>
                                        <p:tgtEl>
                                          <p:spTgt spid="1243"/>
                                        </p:tgtEl>
                                      </p:cBhvr>
                                    </p:animEffect>
                                  </p:childTnLst>
                                </p:cTn>
                              </p:par>
                              <p:par>
                                <p:cTn id="60" presetID="10" presetClass="entr" presetSubtype="0" fill="hold" nodeType="withEffect">
                                  <p:stCondLst>
                                    <p:cond delay="13000"/>
                                  </p:stCondLst>
                                  <p:childTnLst>
                                    <p:set>
                                      <p:cBhvr>
                                        <p:cTn id="61" dur="1" fill="hold">
                                          <p:stCondLst>
                                            <p:cond delay="0"/>
                                          </p:stCondLst>
                                        </p:cTn>
                                        <p:tgtEl>
                                          <p:spTgt spid="1233"/>
                                        </p:tgtEl>
                                        <p:attrNameLst>
                                          <p:attrName>style.visibility</p:attrName>
                                        </p:attrNameLst>
                                      </p:cBhvr>
                                      <p:to>
                                        <p:strVal val="visible"/>
                                      </p:to>
                                    </p:set>
                                    <p:animEffect transition="in" filter="fade">
                                      <p:cBhvr>
                                        <p:cTn id="62" dur="2000"/>
                                        <p:tgtEl>
                                          <p:spTgt spid="1233"/>
                                        </p:tgtEl>
                                      </p:cBhvr>
                                    </p:animEffect>
                                  </p:childTnLst>
                                </p:cTn>
                              </p:par>
                              <p:par>
                                <p:cTn id="63" presetID="10" presetClass="entr" presetSubtype="0" fill="hold" nodeType="withEffect">
                                  <p:stCondLst>
                                    <p:cond delay="13000"/>
                                  </p:stCondLst>
                                  <p:childTnLst>
                                    <p:set>
                                      <p:cBhvr>
                                        <p:cTn id="64" dur="1" fill="hold">
                                          <p:stCondLst>
                                            <p:cond delay="0"/>
                                          </p:stCondLst>
                                        </p:cTn>
                                        <p:tgtEl>
                                          <p:spTgt spid="1245"/>
                                        </p:tgtEl>
                                        <p:attrNameLst>
                                          <p:attrName>style.visibility</p:attrName>
                                        </p:attrNameLst>
                                      </p:cBhvr>
                                      <p:to>
                                        <p:strVal val="visible"/>
                                      </p:to>
                                    </p:set>
                                    <p:animEffect transition="in" filter="fade">
                                      <p:cBhvr>
                                        <p:cTn id="65" dur="2000"/>
                                        <p:tgtEl>
                                          <p:spTgt spid="1245"/>
                                        </p:tgtEl>
                                      </p:cBhvr>
                                    </p:animEffect>
                                  </p:childTnLst>
                                </p:cTn>
                              </p:par>
                              <p:par>
                                <p:cTn id="66" presetID="53" presetClass="entr" presetSubtype="0" fill="hold" grpId="0" nodeType="withEffect">
                                  <p:stCondLst>
                                    <p:cond delay="17000"/>
                                  </p:stCondLst>
                                  <p:childTnLst>
                                    <p:set>
                                      <p:cBhvr>
                                        <p:cTn id="67" dur="1" fill="hold">
                                          <p:stCondLst>
                                            <p:cond delay="0"/>
                                          </p:stCondLst>
                                        </p:cTn>
                                        <p:tgtEl>
                                          <p:spTgt spid="55"/>
                                        </p:tgtEl>
                                        <p:attrNameLst>
                                          <p:attrName>style.visibility</p:attrName>
                                        </p:attrNameLst>
                                      </p:cBhvr>
                                      <p:to>
                                        <p:strVal val="visible"/>
                                      </p:to>
                                    </p:set>
                                    <p:anim calcmode="lin" valueType="num">
                                      <p:cBhvr>
                                        <p:cTn id="68" dur="500" fill="hold"/>
                                        <p:tgtEl>
                                          <p:spTgt spid="55"/>
                                        </p:tgtEl>
                                        <p:attrNameLst>
                                          <p:attrName>ppt_w</p:attrName>
                                        </p:attrNameLst>
                                      </p:cBhvr>
                                      <p:tavLst>
                                        <p:tav tm="0">
                                          <p:val>
                                            <p:fltVal val="0"/>
                                          </p:val>
                                        </p:tav>
                                        <p:tav tm="100000">
                                          <p:val>
                                            <p:strVal val="#ppt_w"/>
                                          </p:val>
                                        </p:tav>
                                      </p:tavLst>
                                    </p:anim>
                                    <p:anim calcmode="lin" valueType="num">
                                      <p:cBhvr>
                                        <p:cTn id="69" dur="500" fill="hold"/>
                                        <p:tgtEl>
                                          <p:spTgt spid="55"/>
                                        </p:tgtEl>
                                        <p:attrNameLst>
                                          <p:attrName>ppt_h</p:attrName>
                                        </p:attrNameLst>
                                      </p:cBhvr>
                                      <p:tavLst>
                                        <p:tav tm="0">
                                          <p:val>
                                            <p:fltVal val="0"/>
                                          </p:val>
                                        </p:tav>
                                        <p:tav tm="100000">
                                          <p:val>
                                            <p:strVal val="#ppt_h"/>
                                          </p:val>
                                        </p:tav>
                                      </p:tavLst>
                                    </p:anim>
                                    <p:animEffect transition="in" filter="fade">
                                      <p:cBhvr>
                                        <p:cTn id="70" dur="500"/>
                                        <p:tgtEl>
                                          <p:spTgt spid="55"/>
                                        </p:tgtEl>
                                      </p:cBhvr>
                                    </p:animEffect>
                                  </p:childTnLst>
                                </p:cTn>
                              </p:par>
                              <p:par>
                                <p:cTn id="71" presetID="10" presetClass="entr" presetSubtype="0" fill="hold" nodeType="withEffect">
                                  <p:stCondLst>
                                    <p:cond delay="17000"/>
                                  </p:stCondLst>
                                  <p:childTnLst>
                                    <p:set>
                                      <p:cBhvr>
                                        <p:cTn id="72" dur="1" fill="hold">
                                          <p:stCondLst>
                                            <p:cond delay="0"/>
                                          </p:stCondLst>
                                        </p:cTn>
                                        <p:tgtEl>
                                          <p:spTgt spid="1251"/>
                                        </p:tgtEl>
                                        <p:attrNameLst>
                                          <p:attrName>style.visibility</p:attrName>
                                        </p:attrNameLst>
                                      </p:cBhvr>
                                      <p:to>
                                        <p:strVal val="visible"/>
                                      </p:to>
                                    </p:set>
                                    <p:animEffect transition="in" filter="fade">
                                      <p:cBhvr>
                                        <p:cTn id="73" dur="2000"/>
                                        <p:tgtEl>
                                          <p:spTgt spid="1251"/>
                                        </p:tgtEl>
                                      </p:cBhvr>
                                    </p:animEffect>
                                  </p:childTnLst>
                                </p:cTn>
                              </p:par>
                              <p:par>
                                <p:cTn id="74" presetID="10" presetClass="entr" presetSubtype="0" fill="hold" nodeType="withEffect">
                                  <p:stCondLst>
                                    <p:cond delay="17000"/>
                                  </p:stCondLst>
                                  <p:childTnLst>
                                    <p:set>
                                      <p:cBhvr>
                                        <p:cTn id="75" dur="1" fill="hold">
                                          <p:stCondLst>
                                            <p:cond delay="0"/>
                                          </p:stCondLst>
                                        </p:cTn>
                                        <p:tgtEl>
                                          <p:spTgt spid="1250"/>
                                        </p:tgtEl>
                                        <p:attrNameLst>
                                          <p:attrName>style.visibility</p:attrName>
                                        </p:attrNameLst>
                                      </p:cBhvr>
                                      <p:to>
                                        <p:strVal val="visible"/>
                                      </p:to>
                                    </p:set>
                                    <p:animEffect transition="in" filter="fade">
                                      <p:cBhvr>
                                        <p:cTn id="76" dur="2000"/>
                                        <p:tgtEl>
                                          <p:spTgt spid="1250"/>
                                        </p:tgtEl>
                                      </p:cBhvr>
                                    </p:animEffect>
                                  </p:childTnLst>
                                </p:cTn>
                              </p:par>
                              <p:par>
                                <p:cTn id="77" presetID="10" presetClass="entr" presetSubtype="0" fill="hold" nodeType="withEffect">
                                  <p:stCondLst>
                                    <p:cond delay="17000"/>
                                  </p:stCondLst>
                                  <p:childTnLst>
                                    <p:set>
                                      <p:cBhvr>
                                        <p:cTn id="78" dur="1" fill="hold">
                                          <p:stCondLst>
                                            <p:cond delay="0"/>
                                          </p:stCondLst>
                                        </p:cTn>
                                        <p:tgtEl>
                                          <p:spTgt spid="1235"/>
                                        </p:tgtEl>
                                        <p:attrNameLst>
                                          <p:attrName>style.visibility</p:attrName>
                                        </p:attrNameLst>
                                      </p:cBhvr>
                                      <p:to>
                                        <p:strVal val="visible"/>
                                      </p:to>
                                    </p:set>
                                    <p:animEffect transition="in" filter="fade">
                                      <p:cBhvr>
                                        <p:cTn id="79" dur="2000"/>
                                        <p:tgtEl>
                                          <p:spTgt spid="1235"/>
                                        </p:tgtEl>
                                      </p:cBhvr>
                                    </p:animEffect>
                                  </p:childTnLst>
                                </p:cTn>
                              </p:par>
                              <p:par>
                                <p:cTn id="80" presetID="10" presetClass="entr" presetSubtype="0" fill="hold" nodeType="withEffect">
                                  <p:stCondLst>
                                    <p:cond delay="17000"/>
                                  </p:stCondLst>
                                  <p:childTnLst>
                                    <p:set>
                                      <p:cBhvr>
                                        <p:cTn id="81" dur="1" fill="hold">
                                          <p:stCondLst>
                                            <p:cond delay="0"/>
                                          </p:stCondLst>
                                        </p:cTn>
                                        <p:tgtEl>
                                          <p:spTgt spid="1238"/>
                                        </p:tgtEl>
                                        <p:attrNameLst>
                                          <p:attrName>style.visibility</p:attrName>
                                        </p:attrNameLst>
                                      </p:cBhvr>
                                      <p:to>
                                        <p:strVal val="visible"/>
                                      </p:to>
                                    </p:set>
                                    <p:animEffect transition="in" filter="fade">
                                      <p:cBhvr>
                                        <p:cTn id="82" dur="2000"/>
                                        <p:tgtEl>
                                          <p:spTgt spid="1238"/>
                                        </p:tgtEl>
                                      </p:cBhvr>
                                    </p:animEffect>
                                  </p:childTnLst>
                                </p:cTn>
                              </p:par>
                              <p:par>
                                <p:cTn id="83" presetID="10" presetClass="entr" presetSubtype="0" fill="hold" nodeType="withEffect">
                                  <p:stCondLst>
                                    <p:cond delay="17000"/>
                                  </p:stCondLst>
                                  <p:childTnLst>
                                    <p:set>
                                      <p:cBhvr>
                                        <p:cTn id="84" dur="1" fill="hold">
                                          <p:stCondLst>
                                            <p:cond delay="0"/>
                                          </p:stCondLst>
                                        </p:cTn>
                                        <p:tgtEl>
                                          <p:spTgt spid="1244"/>
                                        </p:tgtEl>
                                        <p:attrNameLst>
                                          <p:attrName>style.visibility</p:attrName>
                                        </p:attrNameLst>
                                      </p:cBhvr>
                                      <p:to>
                                        <p:strVal val="visible"/>
                                      </p:to>
                                    </p:set>
                                    <p:animEffect transition="in" filter="fade">
                                      <p:cBhvr>
                                        <p:cTn id="85" dur="2000"/>
                                        <p:tgtEl>
                                          <p:spTgt spid="1244"/>
                                        </p:tgtEl>
                                      </p:cBhvr>
                                    </p:animEffect>
                                  </p:childTnLst>
                                </p:cTn>
                              </p:par>
                              <p:par>
                                <p:cTn id="86" presetID="10" presetClass="entr" presetSubtype="0" fill="hold" nodeType="withEffect">
                                  <p:stCondLst>
                                    <p:cond delay="17000"/>
                                  </p:stCondLst>
                                  <p:childTnLst>
                                    <p:set>
                                      <p:cBhvr>
                                        <p:cTn id="87" dur="1" fill="hold">
                                          <p:stCondLst>
                                            <p:cond delay="0"/>
                                          </p:stCondLst>
                                        </p:cTn>
                                        <p:tgtEl>
                                          <p:spTgt spid="1247"/>
                                        </p:tgtEl>
                                        <p:attrNameLst>
                                          <p:attrName>style.visibility</p:attrName>
                                        </p:attrNameLst>
                                      </p:cBhvr>
                                      <p:to>
                                        <p:strVal val="visible"/>
                                      </p:to>
                                    </p:set>
                                    <p:animEffect transition="in" filter="fade">
                                      <p:cBhvr>
                                        <p:cTn id="88" dur="2000"/>
                                        <p:tgtEl>
                                          <p:spTgt spid="1247"/>
                                        </p:tgtEl>
                                      </p:cBhvr>
                                    </p:animEffect>
                                  </p:childTnLst>
                                </p:cTn>
                              </p:par>
                              <p:par>
                                <p:cTn id="89" presetID="10" presetClass="entr" presetSubtype="0" fill="hold" nodeType="withEffect">
                                  <p:stCondLst>
                                    <p:cond delay="17000"/>
                                  </p:stCondLst>
                                  <p:childTnLst>
                                    <p:set>
                                      <p:cBhvr>
                                        <p:cTn id="90" dur="1" fill="hold">
                                          <p:stCondLst>
                                            <p:cond delay="0"/>
                                          </p:stCondLst>
                                        </p:cTn>
                                        <p:tgtEl>
                                          <p:spTgt spid="1071"/>
                                        </p:tgtEl>
                                        <p:attrNameLst>
                                          <p:attrName>style.visibility</p:attrName>
                                        </p:attrNameLst>
                                      </p:cBhvr>
                                      <p:to>
                                        <p:strVal val="visible"/>
                                      </p:to>
                                    </p:set>
                                    <p:animEffect transition="in" filter="fade">
                                      <p:cBhvr>
                                        <p:cTn id="91" dur="2000"/>
                                        <p:tgtEl>
                                          <p:spTgt spid="1071"/>
                                        </p:tgtEl>
                                      </p:cBhvr>
                                    </p:animEffect>
                                  </p:childTnLst>
                                </p:cTn>
                              </p:par>
                              <p:par>
                                <p:cTn id="92" presetID="10" presetClass="entr" presetSubtype="0" fill="hold" nodeType="withEffect">
                                  <p:stCondLst>
                                    <p:cond delay="17000"/>
                                  </p:stCondLst>
                                  <p:childTnLst>
                                    <p:set>
                                      <p:cBhvr>
                                        <p:cTn id="93" dur="1" fill="hold">
                                          <p:stCondLst>
                                            <p:cond delay="0"/>
                                          </p:stCondLst>
                                        </p:cTn>
                                        <p:tgtEl>
                                          <p:spTgt spid="1232"/>
                                        </p:tgtEl>
                                        <p:attrNameLst>
                                          <p:attrName>style.visibility</p:attrName>
                                        </p:attrNameLst>
                                      </p:cBhvr>
                                      <p:to>
                                        <p:strVal val="visible"/>
                                      </p:to>
                                    </p:set>
                                    <p:animEffect transition="in" filter="fade">
                                      <p:cBhvr>
                                        <p:cTn id="94" dur="2000"/>
                                        <p:tgtEl>
                                          <p:spTgt spid="1232"/>
                                        </p:tgtEl>
                                      </p:cBhvr>
                                    </p:animEffect>
                                  </p:childTnLst>
                                </p:cTn>
                              </p:par>
                              <p:par>
                                <p:cTn id="95" presetID="10" presetClass="entr" presetSubtype="0" fill="hold" nodeType="withEffect">
                                  <p:stCondLst>
                                    <p:cond delay="17000"/>
                                  </p:stCondLst>
                                  <p:childTnLst>
                                    <p:set>
                                      <p:cBhvr>
                                        <p:cTn id="96" dur="1" fill="hold">
                                          <p:stCondLst>
                                            <p:cond delay="0"/>
                                          </p:stCondLst>
                                        </p:cTn>
                                        <p:tgtEl>
                                          <p:spTgt spid="1241"/>
                                        </p:tgtEl>
                                        <p:attrNameLst>
                                          <p:attrName>style.visibility</p:attrName>
                                        </p:attrNameLst>
                                      </p:cBhvr>
                                      <p:to>
                                        <p:strVal val="visible"/>
                                      </p:to>
                                    </p:set>
                                    <p:animEffect transition="in" filter="fade">
                                      <p:cBhvr>
                                        <p:cTn id="97" dur="2000"/>
                                        <p:tgtEl>
                                          <p:spTgt spid="1241"/>
                                        </p:tgtEl>
                                      </p:cBhvr>
                                    </p:animEffect>
                                  </p:childTnLst>
                                </p:cTn>
                              </p:par>
                              <p:par>
                                <p:cTn id="98" presetID="10" presetClass="entr" presetSubtype="0" fill="hold" nodeType="withEffect">
                                  <p:stCondLst>
                                    <p:cond delay="17000"/>
                                  </p:stCondLst>
                                  <p:childTnLst>
                                    <p:set>
                                      <p:cBhvr>
                                        <p:cTn id="99" dur="1" fill="hold">
                                          <p:stCondLst>
                                            <p:cond delay="0"/>
                                          </p:stCondLst>
                                        </p:cTn>
                                        <p:tgtEl>
                                          <p:spTgt spid="1236"/>
                                        </p:tgtEl>
                                        <p:attrNameLst>
                                          <p:attrName>style.visibility</p:attrName>
                                        </p:attrNameLst>
                                      </p:cBhvr>
                                      <p:to>
                                        <p:strVal val="visible"/>
                                      </p:to>
                                    </p:set>
                                    <p:animEffect transition="in" filter="fade">
                                      <p:cBhvr>
                                        <p:cTn id="100" dur="2000"/>
                                        <p:tgtEl>
                                          <p:spTgt spid="1236"/>
                                        </p:tgtEl>
                                      </p:cBhvr>
                                    </p:animEffect>
                                  </p:childTnLst>
                                </p:cTn>
                              </p:par>
                              <p:par>
                                <p:cTn id="101" presetID="53" presetClass="entr" presetSubtype="0" fill="hold" grpId="0" nodeType="withEffect">
                                  <p:stCondLst>
                                    <p:cond delay="20000"/>
                                  </p:stCondLst>
                                  <p:childTnLst>
                                    <p:set>
                                      <p:cBhvr>
                                        <p:cTn id="102" dur="1" fill="hold">
                                          <p:stCondLst>
                                            <p:cond delay="0"/>
                                          </p:stCondLst>
                                        </p:cTn>
                                        <p:tgtEl>
                                          <p:spTgt spid="56"/>
                                        </p:tgtEl>
                                        <p:attrNameLst>
                                          <p:attrName>style.visibility</p:attrName>
                                        </p:attrNameLst>
                                      </p:cBhvr>
                                      <p:to>
                                        <p:strVal val="visible"/>
                                      </p:to>
                                    </p:set>
                                    <p:anim calcmode="lin" valueType="num">
                                      <p:cBhvr>
                                        <p:cTn id="103" dur="500" fill="hold"/>
                                        <p:tgtEl>
                                          <p:spTgt spid="56"/>
                                        </p:tgtEl>
                                        <p:attrNameLst>
                                          <p:attrName>ppt_w</p:attrName>
                                        </p:attrNameLst>
                                      </p:cBhvr>
                                      <p:tavLst>
                                        <p:tav tm="0">
                                          <p:val>
                                            <p:fltVal val="0"/>
                                          </p:val>
                                        </p:tav>
                                        <p:tav tm="100000">
                                          <p:val>
                                            <p:strVal val="#ppt_w"/>
                                          </p:val>
                                        </p:tav>
                                      </p:tavLst>
                                    </p:anim>
                                    <p:anim calcmode="lin" valueType="num">
                                      <p:cBhvr>
                                        <p:cTn id="104" dur="500" fill="hold"/>
                                        <p:tgtEl>
                                          <p:spTgt spid="56"/>
                                        </p:tgtEl>
                                        <p:attrNameLst>
                                          <p:attrName>ppt_h</p:attrName>
                                        </p:attrNameLst>
                                      </p:cBhvr>
                                      <p:tavLst>
                                        <p:tav tm="0">
                                          <p:val>
                                            <p:fltVal val="0"/>
                                          </p:val>
                                        </p:tav>
                                        <p:tav tm="100000">
                                          <p:val>
                                            <p:strVal val="#ppt_h"/>
                                          </p:val>
                                        </p:tav>
                                      </p:tavLst>
                                    </p:anim>
                                    <p:animEffect transition="in" filter="fade">
                                      <p:cBhvr>
                                        <p:cTn id="105" dur="500"/>
                                        <p:tgtEl>
                                          <p:spTgt spid="56"/>
                                        </p:tgtEl>
                                      </p:cBhvr>
                                    </p:animEffect>
                                  </p:childTnLst>
                                </p:cTn>
                              </p:par>
                              <p:par>
                                <p:cTn id="106" presetID="10" presetClass="entr" presetSubtype="0" fill="hold" nodeType="withEffect">
                                  <p:stCondLst>
                                    <p:cond delay="20000"/>
                                  </p:stCondLst>
                                  <p:childTnLst>
                                    <p:set>
                                      <p:cBhvr>
                                        <p:cTn id="107" dur="1" fill="hold">
                                          <p:stCondLst>
                                            <p:cond delay="0"/>
                                          </p:stCondLst>
                                        </p:cTn>
                                        <p:tgtEl>
                                          <p:spTgt spid="1017"/>
                                        </p:tgtEl>
                                        <p:attrNameLst>
                                          <p:attrName>style.visibility</p:attrName>
                                        </p:attrNameLst>
                                      </p:cBhvr>
                                      <p:to>
                                        <p:strVal val="visible"/>
                                      </p:to>
                                    </p:set>
                                    <p:animEffect transition="in" filter="fade">
                                      <p:cBhvr>
                                        <p:cTn id="108" dur="2000"/>
                                        <p:tgtEl>
                                          <p:spTgt spid="1017"/>
                                        </p:tgtEl>
                                      </p:cBhvr>
                                    </p:animEffect>
                                  </p:childTnLst>
                                </p:cTn>
                              </p:par>
                              <p:par>
                                <p:cTn id="109" presetID="10" presetClass="entr" presetSubtype="0" fill="hold" nodeType="withEffect">
                                  <p:stCondLst>
                                    <p:cond delay="20000"/>
                                  </p:stCondLst>
                                  <p:childTnLst>
                                    <p:set>
                                      <p:cBhvr>
                                        <p:cTn id="110" dur="1" fill="hold">
                                          <p:stCondLst>
                                            <p:cond delay="0"/>
                                          </p:stCondLst>
                                        </p:cTn>
                                        <p:tgtEl>
                                          <p:spTgt spid="1019"/>
                                        </p:tgtEl>
                                        <p:attrNameLst>
                                          <p:attrName>style.visibility</p:attrName>
                                        </p:attrNameLst>
                                      </p:cBhvr>
                                      <p:to>
                                        <p:strVal val="visible"/>
                                      </p:to>
                                    </p:set>
                                    <p:animEffect transition="in" filter="fade">
                                      <p:cBhvr>
                                        <p:cTn id="111" dur="2000"/>
                                        <p:tgtEl>
                                          <p:spTgt spid="1019"/>
                                        </p:tgtEl>
                                      </p:cBhvr>
                                    </p:animEffect>
                                  </p:childTnLst>
                                </p:cTn>
                              </p:par>
                              <p:par>
                                <p:cTn id="112" presetID="10" presetClass="entr" presetSubtype="0" fill="hold" nodeType="withEffect">
                                  <p:stCondLst>
                                    <p:cond delay="20000"/>
                                  </p:stCondLst>
                                  <p:childTnLst>
                                    <p:set>
                                      <p:cBhvr>
                                        <p:cTn id="113" dur="1" fill="hold">
                                          <p:stCondLst>
                                            <p:cond delay="0"/>
                                          </p:stCondLst>
                                        </p:cTn>
                                        <p:tgtEl>
                                          <p:spTgt spid="1224"/>
                                        </p:tgtEl>
                                        <p:attrNameLst>
                                          <p:attrName>style.visibility</p:attrName>
                                        </p:attrNameLst>
                                      </p:cBhvr>
                                      <p:to>
                                        <p:strVal val="visible"/>
                                      </p:to>
                                    </p:set>
                                    <p:animEffect transition="in" filter="fade">
                                      <p:cBhvr>
                                        <p:cTn id="114" dur="2000"/>
                                        <p:tgtEl>
                                          <p:spTgt spid="1224"/>
                                        </p:tgtEl>
                                      </p:cBhvr>
                                    </p:animEffect>
                                  </p:childTnLst>
                                </p:cTn>
                              </p:par>
                              <p:par>
                                <p:cTn id="115" presetID="10" presetClass="entr" presetSubtype="0" fill="hold" nodeType="withEffect">
                                  <p:stCondLst>
                                    <p:cond delay="20000"/>
                                  </p:stCondLst>
                                  <p:childTnLst>
                                    <p:set>
                                      <p:cBhvr>
                                        <p:cTn id="116" dur="1" fill="hold">
                                          <p:stCondLst>
                                            <p:cond delay="0"/>
                                          </p:stCondLst>
                                        </p:cTn>
                                        <p:tgtEl>
                                          <p:spTgt spid="1122"/>
                                        </p:tgtEl>
                                        <p:attrNameLst>
                                          <p:attrName>style.visibility</p:attrName>
                                        </p:attrNameLst>
                                      </p:cBhvr>
                                      <p:to>
                                        <p:strVal val="visible"/>
                                      </p:to>
                                    </p:set>
                                    <p:animEffect transition="in" filter="fade">
                                      <p:cBhvr>
                                        <p:cTn id="117" dur="2000"/>
                                        <p:tgtEl>
                                          <p:spTgt spid="1122"/>
                                        </p:tgtEl>
                                      </p:cBhvr>
                                    </p:animEffect>
                                  </p:childTnLst>
                                </p:cTn>
                              </p:par>
                              <p:par>
                                <p:cTn id="118" presetID="10" presetClass="entr" presetSubtype="0" fill="hold" nodeType="withEffect">
                                  <p:stCondLst>
                                    <p:cond delay="20000"/>
                                  </p:stCondLst>
                                  <p:childTnLst>
                                    <p:set>
                                      <p:cBhvr>
                                        <p:cTn id="119" dur="1" fill="hold">
                                          <p:stCondLst>
                                            <p:cond delay="0"/>
                                          </p:stCondLst>
                                        </p:cTn>
                                        <p:tgtEl>
                                          <p:spTgt spid="1231"/>
                                        </p:tgtEl>
                                        <p:attrNameLst>
                                          <p:attrName>style.visibility</p:attrName>
                                        </p:attrNameLst>
                                      </p:cBhvr>
                                      <p:to>
                                        <p:strVal val="visible"/>
                                      </p:to>
                                    </p:set>
                                    <p:animEffect transition="in" filter="fade">
                                      <p:cBhvr>
                                        <p:cTn id="120" dur="2000"/>
                                        <p:tgtEl>
                                          <p:spTgt spid="1231"/>
                                        </p:tgtEl>
                                      </p:cBhvr>
                                    </p:animEffect>
                                  </p:childTnLst>
                                </p:cTn>
                              </p:par>
                              <p:par>
                                <p:cTn id="121" presetID="10" presetClass="entr" presetSubtype="0" fill="hold" nodeType="withEffect">
                                  <p:stCondLst>
                                    <p:cond delay="20000"/>
                                  </p:stCondLst>
                                  <p:childTnLst>
                                    <p:set>
                                      <p:cBhvr>
                                        <p:cTn id="122" dur="1" fill="hold">
                                          <p:stCondLst>
                                            <p:cond delay="0"/>
                                          </p:stCondLst>
                                        </p:cTn>
                                        <p:tgtEl>
                                          <p:spTgt spid="1239"/>
                                        </p:tgtEl>
                                        <p:attrNameLst>
                                          <p:attrName>style.visibility</p:attrName>
                                        </p:attrNameLst>
                                      </p:cBhvr>
                                      <p:to>
                                        <p:strVal val="visible"/>
                                      </p:to>
                                    </p:set>
                                    <p:animEffect transition="in" filter="fade">
                                      <p:cBhvr>
                                        <p:cTn id="123" dur="2000"/>
                                        <p:tgtEl>
                                          <p:spTgt spid="1239"/>
                                        </p:tgtEl>
                                      </p:cBhvr>
                                    </p:animEffect>
                                  </p:childTnLst>
                                </p:cTn>
                              </p:par>
                              <p:par>
                                <p:cTn id="124" presetID="10" presetClass="entr" presetSubtype="0" fill="hold" nodeType="withEffect">
                                  <p:stCondLst>
                                    <p:cond delay="20000"/>
                                  </p:stCondLst>
                                  <p:childTnLst>
                                    <p:set>
                                      <p:cBhvr>
                                        <p:cTn id="125" dur="1" fill="hold">
                                          <p:stCondLst>
                                            <p:cond delay="0"/>
                                          </p:stCondLst>
                                        </p:cTn>
                                        <p:tgtEl>
                                          <p:spTgt spid="1249"/>
                                        </p:tgtEl>
                                        <p:attrNameLst>
                                          <p:attrName>style.visibility</p:attrName>
                                        </p:attrNameLst>
                                      </p:cBhvr>
                                      <p:to>
                                        <p:strVal val="visible"/>
                                      </p:to>
                                    </p:set>
                                    <p:animEffect transition="in" filter="fade">
                                      <p:cBhvr>
                                        <p:cTn id="126" dur="2000"/>
                                        <p:tgtEl>
                                          <p:spTgt spid="1249"/>
                                        </p:tgtEl>
                                      </p:cBhvr>
                                    </p:animEffect>
                                  </p:childTnLst>
                                </p:cTn>
                              </p:par>
                              <p:par>
                                <p:cTn id="127" presetID="10" presetClass="entr" presetSubtype="0" fill="hold" nodeType="withEffect">
                                  <p:stCondLst>
                                    <p:cond delay="20000"/>
                                  </p:stCondLst>
                                  <p:childTnLst>
                                    <p:set>
                                      <p:cBhvr>
                                        <p:cTn id="128" dur="1" fill="hold">
                                          <p:stCondLst>
                                            <p:cond delay="0"/>
                                          </p:stCondLst>
                                        </p:cTn>
                                        <p:tgtEl>
                                          <p:spTgt spid="1237"/>
                                        </p:tgtEl>
                                        <p:attrNameLst>
                                          <p:attrName>style.visibility</p:attrName>
                                        </p:attrNameLst>
                                      </p:cBhvr>
                                      <p:to>
                                        <p:strVal val="visible"/>
                                      </p:to>
                                    </p:set>
                                    <p:animEffect transition="in" filter="fade">
                                      <p:cBhvr>
                                        <p:cTn id="129" dur="2000"/>
                                        <p:tgtEl>
                                          <p:spTgt spid="1237"/>
                                        </p:tgtEl>
                                      </p:cBhvr>
                                    </p:animEffect>
                                  </p:childTnLst>
                                </p:cTn>
                              </p:par>
                              <p:par>
                                <p:cTn id="130" presetID="10" presetClass="entr" presetSubtype="0" fill="hold" nodeType="withEffect">
                                  <p:stCondLst>
                                    <p:cond delay="20000"/>
                                  </p:stCondLst>
                                  <p:childTnLst>
                                    <p:set>
                                      <p:cBhvr>
                                        <p:cTn id="131" dur="1" fill="hold">
                                          <p:stCondLst>
                                            <p:cond delay="0"/>
                                          </p:stCondLst>
                                        </p:cTn>
                                        <p:tgtEl>
                                          <p:spTgt spid="1246"/>
                                        </p:tgtEl>
                                        <p:attrNameLst>
                                          <p:attrName>style.visibility</p:attrName>
                                        </p:attrNameLst>
                                      </p:cBhvr>
                                      <p:to>
                                        <p:strVal val="visible"/>
                                      </p:to>
                                    </p:set>
                                    <p:animEffect transition="in" filter="fade">
                                      <p:cBhvr>
                                        <p:cTn id="132" dur="2000"/>
                                        <p:tgtEl>
                                          <p:spTgt spid="1246"/>
                                        </p:tgtEl>
                                      </p:cBhvr>
                                    </p:animEffect>
                                  </p:childTnLst>
                                </p:cTn>
                              </p:par>
                              <p:par>
                                <p:cTn id="133" presetID="10" presetClass="entr" presetSubtype="0" fill="hold" nodeType="withEffect">
                                  <p:stCondLst>
                                    <p:cond delay="20000"/>
                                  </p:stCondLst>
                                  <p:childTnLst>
                                    <p:set>
                                      <p:cBhvr>
                                        <p:cTn id="134" dur="1" fill="hold">
                                          <p:stCondLst>
                                            <p:cond delay="0"/>
                                          </p:stCondLst>
                                        </p:cTn>
                                        <p:tgtEl>
                                          <p:spTgt spid="1242"/>
                                        </p:tgtEl>
                                        <p:attrNameLst>
                                          <p:attrName>style.visibility</p:attrName>
                                        </p:attrNameLst>
                                      </p:cBhvr>
                                      <p:to>
                                        <p:strVal val="visible"/>
                                      </p:to>
                                    </p:set>
                                    <p:animEffect transition="in" filter="fade">
                                      <p:cBhvr>
                                        <p:cTn id="135" dur="2000"/>
                                        <p:tgtEl>
                                          <p:spTgt spid="1242"/>
                                        </p:tgtEl>
                                      </p:cBhvr>
                                    </p:animEffect>
                                  </p:childTnLst>
                                </p:cTn>
                              </p:par>
                              <p:par>
                                <p:cTn id="136" presetID="37" presetClass="entr" presetSubtype="0" fill="hold" grpId="0" nodeType="withEffect">
                                  <p:stCondLst>
                                    <p:cond delay="22000"/>
                                  </p:stCondLst>
                                  <p:childTnLst>
                                    <p:set>
                                      <p:cBhvr>
                                        <p:cTn id="137" dur="1" fill="hold">
                                          <p:stCondLst>
                                            <p:cond delay="0"/>
                                          </p:stCondLst>
                                        </p:cTn>
                                        <p:tgtEl>
                                          <p:spTgt spid="57"/>
                                        </p:tgtEl>
                                        <p:attrNameLst>
                                          <p:attrName>style.visibility</p:attrName>
                                        </p:attrNameLst>
                                      </p:cBhvr>
                                      <p:to>
                                        <p:strVal val="visible"/>
                                      </p:to>
                                    </p:set>
                                    <p:animEffect transition="in" filter="fade">
                                      <p:cBhvr>
                                        <p:cTn id="138" dur="1000"/>
                                        <p:tgtEl>
                                          <p:spTgt spid="57"/>
                                        </p:tgtEl>
                                      </p:cBhvr>
                                    </p:animEffect>
                                    <p:anim calcmode="lin" valueType="num">
                                      <p:cBhvr>
                                        <p:cTn id="139" dur="1000" fill="hold"/>
                                        <p:tgtEl>
                                          <p:spTgt spid="57"/>
                                        </p:tgtEl>
                                        <p:attrNameLst>
                                          <p:attrName>ppt_x</p:attrName>
                                        </p:attrNameLst>
                                      </p:cBhvr>
                                      <p:tavLst>
                                        <p:tav tm="0">
                                          <p:val>
                                            <p:strVal val="#ppt_x"/>
                                          </p:val>
                                        </p:tav>
                                        <p:tav tm="100000">
                                          <p:val>
                                            <p:strVal val="#ppt_x"/>
                                          </p:val>
                                        </p:tav>
                                      </p:tavLst>
                                    </p:anim>
                                    <p:anim calcmode="lin" valueType="num">
                                      <p:cBhvr>
                                        <p:cTn id="140" dur="900" decel="100000" fill="hold"/>
                                        <p:tgtEl>
                                          <p:spTgt spid="57"/>
                                        </p:tgtEl>
                                        <p:attrNameLst>
                                          <p:attrName>ppt_y</p:attrName>
                                        </p:attrNameLst>
                                      </p:cBhvr>
                                      <p:tavLst>
                                        <p:tav tm="0">
                                          <p:val>
                                            <p:strVal val="#ppt_y+1"/>
                                          </p:val>
                                        </p:tav>
                                        <p:tav tm="100000">
                                          <p:val>
                                            <p:strVal val="#ppt_y-.03"/>
                                          </p:val>
                                        </p:tav>
                                      </p:tavLst>
                                    </p:anim>
                                    <p:anim calcmode="lin" valueType="num">
                                      <p:cBhvr>
                                        <p:cTn id="141" dur="100" accel="100000" fill="hold">
                                          <p:stCondLst>
                                            <p:cond delay="900"/>
                                          </p:stCondLst>
                                        </p:cTn>
                                        <p:tgtEl>
                                          <p:spTgt spid="57"/>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52" grpId="0" animBg="1"/>
      <p:bldP spid="1253" grpId="0" animBg="1"/>
      <p:bldP spid="53" grpId="0"/>
      <p:bldP spid="54" grpId="0"/>
      <p:bldP spid="55" grpId="0"/>
      <p:bldP spid="56" grpId="0"/>
      <p:bldP spid="57" grpId="0" animBg="1"/>
    </p:bld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Action Button: Home 21">
            <a:hlinkClick r:id="" action="ppaction://hlinkshowjump?jump=firstslide" highlightClick="1"/>
          </p:cNvPr>
          <p:cNvSpPr/>
          <p:nvPr/>
        </p:nvSpPr>
        <p:spPr>
          <a:xfrm>
            <a:off x="8543925" y="6400800"/>
            <a:ext cx="574675" cy="457200"/>
          </a:xfrm>
          <a:prstGeom prst="actionButtonHome">
            <a:avLst/>
          </a:prstGeom>
          <a:gradFill flip="none" rotWithShape="1">
            <a:gsLst>
              <a:gs pos="0">
                <a:srgbClr val="FFEFD1"/>
              </a:gs>
              <a:gs pos="64999">
                <a:srgbClr val="F0EBD5"/>
              </a:gs>
              <a:gs pos="100000">
                <a:srgbClr val="D1C39F"/>
              </a:gs>
            </a:gsLst>
            <a:lin ang="5400000" scaled="1"/>
            <a:tileRect/>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23" name="Action Button: Beginning 22">
            <a:hlinkClick r:id="rId3" action="ppaction://hlinksldjump" highlightClick="1"/>
          </p:cNvPr>
          <p:cNvSpPr/>
          <p:nvPr/>
        </p:nvSpPr>
        <p:spPr>
          <a:xfrm>
            <a:off x="8077200" y="6400800"/>
            <a:ext cx="457200" cy="457200"/>
          </a:xfrm>
          <a:prstGeom prst="actionButtonBeginning">
            <a:avLst/>
          </a:prstGeom>
          <a:gradFill>
            <a:gsLst>
              <a:gs pos="0">
                <a:srgbClr val="FFEFD1"/>
              </a:gs>
              <a:gs pos="64999">
                <a:srgbClr val="F0EBD5"/>
              </a:gs>
              <a:gs pos="100000">
                <a:srgbClr val="D1C39F"/>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38" name="TextBox 37"/>
          <p:cNvSpPr txBox="1"/>
          <p:nvPr/>
        </p:nvSpPr>
        <p:spPr>
          <a:xfrm>
            <a:off x="2057400" y="914400"/>
            <a:ext cx="4876800" cy="340519"/>
          </a:xfrm>
          <a:prstGeom prst="roundRect">
            <a:avLst/>
          </a:prstGeom>
        </p:spPr>
        <p:style>
          <a:lnRef idx="0">
            <a:schemeClr val="accent3"/>
          </a:lnRef>
          <a:fillRef idx="3">
            <a:schemeClr val="accent3"/>
          </a:fillRef>
          <a:effectRef idx="3">
            <a:schemeClr val="accent3"/>
          </a:effectRef>
          <a:fontRef idx="minor">
            <a:schemeClr val="lt1"/>
          </a:fontRef>
        </p:style>
        <p:txBody>
          <a:bodyPr wrap="square" rtlCol="0">
            <a:spAutoFit/>
          </a:bodyPr>
          <a:lstStyle/>
          <a:p>
            <a:pPr marL="3175" lvl="1" indent="0">
              <a:defRPr/>
            </a:pPr>
            <a:r>
              <a:rPr lang="en-US" sz="1400" dirty="0" smtClean="0">
                <a:latin typeface="Trebuchet MS" pitchFamily="34" charset="0"/>
              </a:rPr>
              <a:t>LOBO stands for </a:t>
            </a:r>
            <a:r>
              <a:rPr lang="en-US" sz="1400" u="sng" dirty="0" smtClean="0">
                <a:latin typeface="Trebuchet MS" pitchFamily="34" charset="0"/>
              </a:rPr>
              <a:t>L</a:t>
            </a:r>
            <a:r>
              <a:rPr lang="en-US" sz="1400" dirty="0" smtClean="0">
                <a:latin typeface="Trebuchet MS" pitchFamily="34" charset="0"/>
              </a:rPr>
              <a:t>and-</a:t>
            </a:r>
            <a:r>
              <a:rPr lang="en-US" sz="1400" u="sng" dirty="0" smtClean="0">
                <a:latin typeface="Trebuchet MS" pitchFamily="34" charset="0"/>
              </a:rPr>
              <a:t>O</a:t>
            </a:r>
            <a:r>
              <a:rPr lang="en-US" sz="1400" dirty="0" smtClean="0">
                <a:latin typeface="Trebuchet MS" pitchFamily="34" charset="0"/>
              </a:rPr>
              <a:t>cean </a:t>
            </a:r>
            <a:r>
              <a:rPr lang="en-US" sz="1400" u="sng" dirty="0" smtClean="0">
                <a:latin typeface="Trebuchet MS" pitchFamily="34" charset="0"/>
              </a:rPr>
              <a:t>B</a:t>
            </a:r>
            <a:r>
              <a:rPr lang="en-US" sz="1400" dirty="0" smtClean="0">
                <a:latin typeface="Trebuchet MS" pitchFamily="34" charset="0"/>
              </a:rPr>
              <a:t>iogeochemical </a:t>
            </a:r>
            <a:r>
              <a:rPr lang="en-US" sz="1400" u="sng" dirty="0" smtClean="0">
                <a:latin typeface="Trebuchet MS" pitchFamily="34" charset="0"/>
              </a:rPr>
              <a:t>O</a:t>
            </a:r>
            <a:r>
              <a:rPr lang="en-US" sz="1400" dirty="0" smtClean="0">
                <a:latin typeface="Trebuchet MS" pitchFamily="34" charset="0"/>
              </a:rPr>
              <a:t>bservatory.  </a:t>
            </a:r>
            <a:endParaRPr lang="en-US" sz="1400" dirty="0">
              <a:latin typeface="Trebuchet MS" pitchFamily="34" charset="0"/>
            </a:endParaRPr>
          </a:p>
        </p:txBody>
      </p:sp>
      <p:sp>
        <p:nvSpPr>
          <p:cNvPr id="124" name="TextBox 123"/>
          <p:cNvSpPr txBox="1"/>
          <p:nvPr/>
        </p:nvSpPr>
        <p:spPr>
          <a:xfrm>
            <a:off x="5486400" y="1371600"/>
            <a:ext cx="3505200" cy="1055608"/>
          </a:xfrm>
          <a:prstGeom prst="roundRect">
            <a:avLst/>
          </a:prstGeom>
        </p:spPr>
        <p:style>
          <a:lnRef idx="0">
            <a:schemeClr val="accent3"/>
          </a:lnRef>
          <a:fillRef idx="3">
            <a:schemeClr val="accent3"/>
          </a:fillRef>
          <a:effectRef idx="3">
            <a:schemeClr val="accent3"/>
          </a:effectRef>
          <a:fontRef idx="minor">
            <a:schemeClr val="lt1"/>
          </a:fontRef>
        </p:style>
        <p:txBody>
          <a:bodyPr wrap="square" rtlCol="0">
            <a:spAutoFit/>
          </a:bodyPr>
          <a:lstStyle/>
          <a:p>
            <a:pPr marL="3175" lvl="1" indent="0"/>
            <a:r>
              <a:rPr lang="en-US" sz="1400" dirty="0" smtClean="0">
                <a:latin typeface="Trebuchet MS" pitchFamily="34" charset="0"/>
              </a:rPr>
              <a:t>LOBO is dock-deployed across the Bay from HMSC.  It has been collecting data about the water on the hour everyday since November 2007.   </a:t>
            </a:r>
            <a:endParaRPr lang="en-US" sz="1400" dirty="0">
              <a:latin typeface="Trebuchet MS" pitchFamily="34" charset="0"/>
            </a:endParaRPr>
          </a:p>
        </p:txBody>
      </p:sp>
      <p:grpSp>
        <p:nvGrpSpPr>
          <p:cNvPr id="70" name="Group 56"/>
          <p:cNvGrpSpPr>
            <a:grpSpLocks/>
          </p:cNvGrpSpPr>
          <p:nvPr/>
        </p:nvGrpSpPr>
        <p:grpSpPr bwMode="auto">
          <a:xfrm>
            <a:off x="5557464" y="4988256"/>
            <a:ext cx="3510336" cy="1371600"/>
            <a:chOff x="20358176" y="15370891"/>
            <a:chExt cx="14238829" cy="6254077"/>
          </a:xfrm>
        </p:grpSpPr>
        <p:grpSp>
          <p:nvGrpSpPr>
            <p:cNvPr id="71" name="Group 55"/>
            <p:cNvGrpSpPr>
              <a:grpSpLocks/>
            </p:cNvGrpSpPr>
            <p:nvPr/>
          </p:nvGrpSpPr>
          <p:grpSpPr bwMode="auto">
            <a:xfrm>
              <a:off x="20358176" y="15370891"/>
              <a:ext cx="14238829" cy="6254077"/>
              <a:chOff x="19732538" y="15322765"/>
              <a:chExt cx="14238829" cy="6254077"/>
            </a:xfrm>
          </p:grpSpPr>
          <p:sp>
            <p:nvSpPr>
              <p:cNvPr id="76" name="Rounded Rectangle 75"/>
              <p:cNvSpPr/>
              <p:nvPr/>
            </p:nvSpPr>
            <p:spPr>
              <a:xfrm>
                <a:off x="19780832" y="15322765"/>
                <a:ext cx="14190531" cy="6254077"/>
              </a:xfrm>
              <a:prstGeom prst="roundRect">
                <a:avLst/>
              </a:prstGeom>
              <a:solidFill>
                <a:srgbClr val="FFFF99"/>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200" dirty="0">
                  <a:latin typeface="Trebuchet MS" pitchFamily="34" charset="0"/>
                </a:endParaRPr>
              </a:p>
            </p:txBody>
          </p:sp>
          <p:grpSp>
            <p:nvGrpSpPr>
              <p:cNvPr id="77" name="Group 46"/>
              <p:cNvGrpSpPr>
                <a:grpSpLocks/>
              </p:cNvGrpSpPr>
              <p:nvPr/>
            </p:nvGrpSpPr>
            <p:grpSpPr bwMode="auto">
              <a:xfrm>
                <a:off x="19732538" y="15322765"/>
                <a:ext cx="14238829" cy="6105973"/>
                <a:chOff x="11646078" y="12633313"/>
                <a:chExt cx="14239486" cy="6105390"/>
              </a:xfrm>
            </p:grpSpPr>
            <p:sp>
              <p:nvSpPr>
                <p:cNvPr id="79" name="Text Box 69"/>
                <p:cNvSpPr txBox="1">
                  <a:spLocks noChangeArrowheads="1"/>
                </p:cNvSpPr>
                <p:nvPr/>
              </p:nvSpPr>
              <p:spPr bwMode="auto">
                <a:xfrm>
                  <a:off x="11646078" y="15849054"/>
                  <a:ext cx="4039149" cy="2104850"/>
                </a:xfrm>
                <a:prstGeom prst="rect">
                  <a:avLst/>
                </a:prstGeom>
                <a:noFill/>
                <a:ln w="9525">
                  <a:noFill/>
                  <a:miter lim="800000"/>
                  <a:headEnd/>
                  <a:tailEnd/>
                </a:ln>
              </p:spPr>
              <p:txBody>
                <a:bodyPr wrap="square">
                  <a:spAutoFit/>
                </a:bodyPr>
                <a:lstStyle/>
                <a:p>
                  <a:pPr algn="ctr" defTabSz="914400">
                    <a:spcBef>
                      <a:spcPct val="50000"/>
                    </a:spcBef>
                  </a:pPr>
                  <a:r>
                    <a:rPr lang="en-US" sz="1200" b="1" dirty="0">
                      <a:solidFill>
                        <a:srgbClr val="008000"/>
                      </a:solidFill>
                      <a:latin typeface="Trebuchet MS" pitchFamily="34" charset="0"/>
                    </a:rPr>
                    <a:t>Plant and Animal Life</a:t>
                  </a:r>
                </a:p>
              </p:txBody>
            </p:sp>
            <p:sp>
              <p:nvSpPr>
                <p:cNvPr id="80" name="Text Box 70"/>
                <p:cNvSpPr txBox="1">
                  <a:spLocks noChangeArrowheads="1"/>
                </p:cNvSpPr>
                <p:nvPr/>
              </p:nvSpPr>
              <p:spPr bwMode="auto">
                <a:xfrm>
                  <a:off x="15258614" y="15937449"/>
                  <a:ext cx="4754028" cy="2104850"/>
                </a:xfrm>
                <a:prstGeom prst="rect">
                  <a:avLst/>
                </a:prstGeom>
                <a:noFill/>
                <a:ln w="9525">
                  <a:noFill/>
                  <a:miter lim="800000"/>
                  <a:headEnd/>
                  <a:tailEnd/>
                </a:ln>
              </p:spPr>
              <p:txBody>
                <a:bodyPr wrap="square">
                  <a:spAutoFit/>
                </a:bodyPr>
                <a:lstStyle/>
                <a:p>
                  <a:pPr algn="ctr" defTabSz="914400">
                    <a:spcBef>
                      <a:spcPct val="50000"/>
                    </a:spcBef>
                  </a:pPr>
                  <a:r>
                    <a:rPr lang="en-US" sz="1200" b="1" dirty="0">
                      <a:solidFill>
                        <a:srgbClr val="0070C0"/>
                      </a:solidFill>
                      <a:latin typeface="Trebuchet MS" pitchFamily="34" charset="0"/>
                    </a:rPr>
                    <a:t>Temperature Salinity</a:t>
                  </a:r>
                </a:p>
              </p:txBody>
            </p:sp>
            <p:sp>
              <p:nvSpPr>
                <p:cNvPr id="81" name="Text Box 71"/>
                <p:cNvSpPr txBox="1">
                  <a:spLocks noChangeArrowheads="1"/>
                </p:cNvSpPr>
                <p:nvPr/>
              </p:nvSpPr>
              <p:spPr bwMode="auto">
                <a:xfrm>
                  <a:off x="19571597" y="15791913"/>
                  <a:ext cx="6313967" cy="2946790"/>
                </a:xfrm>
                <a:prstGeom prst="rect">
                  <a:avLst/>
                </a:prstGeom>
                <a:noFill/>
                <a:ln w="9525">
                  <a:noFill/>
                  <a:miter lim="800000"/>
                  <a:headEnd/>
                  <a:tailEnd/>
                </a:ln>
                <a:effectLst/>
              </p:spPr>
              <p:txBody>
                <a:bodyPr wrap="square">
                  <a:spAutoFit/>
                </a:bodyPr>
                <a:lstStyle/>
                <a:p>
                  <a:pPr algn="ctr" defTabSz="914400">
                    <a:spcBef>
                      <a:spcPts val="0"/>
                    </a:spcBef>
                    <a:defRPr/>
                  </a:pPr>
                  <a:r>
                    <a:rPr lang="en-US" sz="1200" b="1" dirty="0">
                      <a:solidFill>
                        <a:schemeClr val="accent6">
                          <a:lumMod val="75000"/>
                        </a:schemeClr>
                      </a:solidFill>
                      <a:latin typeface="Trebuchet MS" pitchFamily="34" charset="0"/>
                    </a:rPr>
                    <a:t> Dissolved Oxygen </a:t>
                  </a:r>
                </a:p>
                <a:p>
                  <a:pPr algn="ctr" defTabSz="914400">
                    <a:spcBef>
                      <a:spcPts val="0"/>
                    </a:spcBef>
                    <a:defRPr/>
                  </a:pPr>
                  <a:r>
                    <a:rPr lang="en-US" sz="1200" b="1" dirty="0">
                      <a:solidFill>
                        <a:schemeClr val="accent6">
                          <a:lumMod val="75000"/>
                        </a:schemeClr>
                      </a:solidFill>
                      <a:latin typeface="Trebuchet MS" pitchFamily="34" charset="0"/>
                    </a:rPr>
                    <a:t>Nitrate </a:t>
                  </a:r>
                </a:p>
                <a:p>
                  <a:pPr algn="ctr" defTabSz="914400">
                    <a:spcBef>
                      <a:spcPts val="0"/>
                    </a:spcBef>
                    <a:defRPr/>
                  </a:pPr>
                  <a:r>
                    <a:rPr lang="en-US" sz="1200" b="1" dirty="0">
                      <a:solidFill>
                        <a:schemeClr val="accent6">
                          <a:lumMod val="75000"/>
                        </a:schemeClr>
                      </a:solidFill>
                      <a:latin typeface="Trebuchet MS" pitchFamily="34" charset="0"/>
                    </a:rPr>
                    <a:t>Dissolved organics</a:t>
                  </a:r>
                </a:p>
              </p:txBody>
            </p:sp>
            <p:sp>
              <p:nvSpPr>
                <p:cNvPr id="83" name="Text Box 55"/>
                <p:cNvSpPr txBox="1">
                  <a:spLocks noChangeArrowheads="1"/>
                </p:cNvSpPr>
                <p:nvPr/>
              </p:nvSpPr>
              <p:spPr bwMode="auto">
                <a:xfrm>
                  <a:off x="11666912" y="13869178"/>
                  <a:ext cx="14218652" cy="1543459"/>
                </a:xfrm>
                <a:prstGeom prst="rect">
                  <a:avLst/>
                </a:prstGeom>
                <a:noFill/>
                <a:ln w="9525">
                  <a:noFill/>
                  <a:miter lim="800000"/>
                  <a:headEnd/>
                  <a:tailEnd/>
                </a:ln>
                <a:effectLst/>
              </p:spPr>
              <p:txBody>
                <a:bodyPr wrap="square">
                  <a:spAutoFit/>
                </a:bodyPr>
                <a:lstStyle/>
                <a:p>
                  <a:pPr algn="ctr" defTabSz="914400">
                    <a:spcBef>
                      <a:spcPct val="50000"/>
                    </a:spcBef>
                    <a:defRPr/>
                  </a:pPr>
                  <a:r>
                    <a:rPr lang="en-US" sz="1600" b="1" dirty="0" smtClean="0">
                      <a:solidFill>
                        <a:srgbClr val="008000"/>
                      </a:solidFill>
                      <a:latin typeface="Trebuchet MS" pitchFamily="34" charset="0"/>
                    </a:rPr>
                    <a:t>Bio </a:t>
                  </a:r>
                  <a:r>
                    <a:rPr lang="en-US" sz="1600" b="1" dirty="0" smtClean="0">
                      <a:latin typeface="Trebuchet MS" pitchFamily="34" charset="0"/>
                    </a:rPr>
                    <a:t>- </a:t>
                  </a:r>
                  <a:r>
                    <a:rPr lang="en-US" sz="1600" b="1" dirty="0" smtClean="0">
                      <a:solidFill>
                        <a:srgbClr val="0070C0"/>
                      </a:solidFill>
                      <a:latin typeface="Trebuchet MS" pitchFamily="34" charset="0"/>
                    </a:rPr>
                    <a:t>Geo-physical </a:t>
                  </a:r>
                  <a:r>
                    <a:rPr lang="en-US" sz="1600" b="1" dirty="0" smtClean="0">
                      <a:latin typeface="Trebuchet MS" pitchFamily="34" charset="0"/>
                    </a:rPr>
                    <a:t>- </a:t>
                  </a:r>
                  <a:r>
                    <a:rPr lang="en-US" sz="1600" b="1" dirty="0" smtClean="0">
                      <a:solidFill>
                        <a:schemeClr val="accent6">
                          <a:lumMod val="75000"/>
                        </a:schemeClr>
                      </a:solidFill>
                      <a:latin typeface="Trebuchet MS" pitchFamily="34" charset="0"/>
                    </a:rPr>
                    <a:t>Chemistry</a:t>
                  </a:r>
                  <a:endParaRPr lang="en-US" sz="1600" dirty="0">
                    <a:solidFill>
                      <a:schemeClr val="accent6">
                        <a:lumMod val="75000"/>
                      </a:schemeClr>
                    </a:solidFill>
                    <a:latin typeface="Trebuchet MS" pitchFamily="34" charset="0"/>
                  </a:endParaRPr>
                </a:p>
              </p:txBody>
            </p:sp>
            <p:sp>
              <p:nvSpPr>
                <p:cNvPr id="84" name="TextBox 45"/>
                <p:cNvSpPr txBox="1">
                  <a:spLocks noChangeArrowheads="1"/>
                </p:cNvSpPr>
                <p:nvPr/>
              </p:nvSpPr>
              <p:spPr bwMode="auto">
                <a:xfrm>
                  <a:off x="11955179" y="12633313"/>
                  <a:ext cx="13600450" cy="1543555"/>
                </a:xfrm>
                <a:prstGeom prst="rect">
                  <a:avLst/>
                </a:prstGeom>
                <a:noFill/>
                <a:ln w="9525">
                  <a:noFill/>
                  <a:miter lim="800000"/>
                  <a:headEnd/>
                  <a:tailEnd/>
                </a:ln>
              </p:spPr>
              <p:txBody>
                <a:bodyPr wrap="square">
                  <a:spAutoFit/>
                </a:bodyPr>
                <a:lstStyle/>
                <a:p>
                  <a:pPr algn="ctr"/>
                  <a:r>
                    <a:rPr lang="en-US" sz="1600" dirty="0">
                      <a:solidFill>
                        <a:srgbClr val="C00000"/>
                      </a:solidFill>
                      <a:latin typeface="Berlin Sans FB Demi" pitchFamily="34" charset="0"/>
                    </a:rPr>
                    <a:t>Break it down!</a:t>
                  </a:r>
                </a:p>
              </p:txBody>
            </p:sp>
          </p:grpSp>
        </p:grpSp>
        <p:sp>
          <p:nvSpPr>
            <p:cNvPr id="73" name="Pentagon 72"/>
            <p:cNvSpPr/>
            <p:nvPr/>
          </p:nvSpPr>
          <p:spPr>
            <a:xfrm rot="5400000">
              <a:off x="22070901" y="17707349"/>
              <a:ext cx="533402" cy="1047752"/>
            </a:xfrm>
            <a:prstGeom prst="homePlate">
              <a:avLst/>
            </a:prstGeom>
            <a:solidFill>
              <a:srgbClr val="00CC00"/>
            </a:solidFill>
            <a:ln>
              <a:solidFill>
                <a:srgbClr val="008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200" dirty="0">
                <a:latin typeface="Trebuchet MS" pitchFamily="34" charset="0"/>
              </a:endParaRPr>
            </a:p>
          </p:txBody>
        </p:sp>
        <p:sp>
          <p:nvSpPr>
            <p:cNvPr id="74" name="Pentagon 73"/>
            <p:cNvSpPr/>
            <p:nvPr/>
          </p:nvSpPr>
          <p:spPr>
            <a:xfrm rot="5400000">
              <a:off x="26029484" y="15921415"/>
              <a:ext cx="533402" cy="4619624"/>
            </a:xfrm>
            <a:prstGeom prst="homePlate">
              <a:avLst/>
            </a:prstGeom>
            <a:solidFill>
              <a:srgbClr val="00B0F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200" dirty="0">
                <a:latin typeface="Trebuchet MS" pitchFamily="34" charset="0"/>
              </a:endParaRPr>
            </a:p>
          </p:txBody>
        </p:sp>
        <p:sp>
          <p:nvSpPr>
            <p:cNvPr id="75" name="Pentagon 74"/>
            <p:cNvSpPr/>
            <p:nvPr/>
          </p:nvSpPr>
          <p:spPr>
            <a:xfrm rot="5400000">
              <a:off x="31071956" y="16518314"/>
              <a:ext cx="533402" cy="3425826"/>
            </a:xfrm>
            <a:prstGeom prst="homePlate">
              <a:avLst/>
            </a:prstGeom>
            <a:solidFill>
              <a:srgbClr val="FF9933"/>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200" dirty="0">
                <a:latin typeface="Trebuchet MS" pitchFamily="34" charset="0"/>
              </a:endParaRPr>
            </a:p>
          </p:txBody>
        </p:sp>
      </p:grpSp>
      <p:pic>
        <p:nvPicPr>
          <p:cNvPr id="85" name="Picture 35" descr="LOBO.JPG"/>
          <p:cNvPicPr>
            <a:picLocks noChangeAspect="1"/>
          </p:cNvPicPr>
          <p:nvPr/>
        </p:nvPicPr>
        <p:blipFill>
          <a:blip r:embed="rId4" cstate="print"/>
          <a:srcRect l="14445" t="2499" r="35555"/>
          <a:stretch>
            <a:fillRect/>
          </a:stretch>
        </p:blipFill>
        <p:spPr bwMode="auto">
          <a:xfrm>
            <a:off x="2067865" y="1447800"/>
            <a:ext cx="1056335" cy="2743200"/>
          </a:xfrm>
          <a:prstGeom prst="rect">
            <a:avLst/>
          </a:prstGeom>
          <a:ln>
            <a:noFill/>
          </a:ln>
          <a:effectLst>
            <a:outerShdw blurRad="190500" algn="tl" rotWithShape="0">
              <a:srgbClr val="000000">
                <a:alpha val="70000"/>
              </a:srgbClr>
            </a:outerShdw>
          </a:effectLst>
        </p:spPr>
      </p:pic>
      <p:pic>
        <p:nvPicPr>
          <p:cNvPr id="86" name="Picture 34" descr="dock with water"/>
          <p:cNvPicPr>
            <a:picLocks noChangeAspect="1" noChangeArrowheads="1"/>
          </p:cNvPicPr>
          <p:nvPr/>
        </p:nvPicPr>
        <p:blipFill>
          <a:blip r:embed="rId5" cstate="print"/>
          <a:srcRect l="14706" t="4546" r="12746" b="9091"/>
          <a:stretch>
            <a:fillRect/>
          </a:stretch>
        </p:blipFill>
        <p:spPr bwMode="auto">
          <a:xfrm>
            <a:off x="3505200" y="1447800"/>
            <a:ext cx="1780527" cy="2743200"/>
          </a:xfrm>
          <a:prstGeom prst="rect">
            <a:avLst/>
          </a:prstGeom>
          <a:ln>
            <a:noFill/>
          </a:ln>
          <a:effectLst>
            <a:outerShdw blurRad="190500" algn="tl" rotWithShape="0">
              <a:srgbClr val="000000">
                <a:alpha val="70000"/>
              </a:srgbClr>
            </a:outerShdw>
          </a:effectLst>
        </p:spPr>
      </p:pic>
      <p:pic>
        <p:nvPicPr>
          <p:cNvPr id="87" name="Picture 3" descr="LOBO placement map.jpg"/>
          <p:cNvPicPr>
            <a:picLocks noChangeAspect="1"/>
          </p:cNvPicPr>
          <p:nvPr/>
        </p:nvPicPr>
        <p:blipFill>
          <a:blip r:embed="rId6" cstate="print"/>
          <a:srcRect/>
          <a:stretch>
            <a:fillRect/>
          </a:stretch>
        </p:blipFill>
        <p:spPr bwMode="auto">
          <a:xfrm>
            <a:off x="5715000" y="2590800"/>
            <a:ext cx="2971800" cy="2250962"/>
          </a:xfrm>
          <a:prstGeom prst="rect">
            <a:avLst/>
          </a:prstGeom>
          <a:ln>
            <a:noFill/>
          </a:ln>
          <a:effectLst>
            <a:outerShdw blurRad="190500" algn="tl" rotWithShape="0">
              <a:srgbClr val="000000">
                <a:alpha val="70000"/>
              </a:srgbClr>
            </a:outerShdw>
          </a:effectLst>
        </p:spPr>
      </p:pic>
      <p:sp>
        <p:nvSpPr>
          <p:cNvPr id="88" name="Action Button: Custom 87">
            <a:hlinkClick r:id="rId7" action="ppaction://hlinksldjump" highlightClick="1"/>
          </p:cNvPr>
          <p:cNvSpPr/>
          <p:nvPr/>
        </p:nvSpPr>
        <p:spPr>
          <a:xfrm>
            <a:off x="3733800" y="5181600"/>
            <a:ext cx="1752600" cy="930322"/>
          </a:xfrm>
          <a:prstGeom prst="actionButtonBlank">
            <a:avLst/>
          </a:prstGeom>
          <a:solidFill>
            <a:srgbClr val="C00000"/>
          </a:solidFill>
          <a:ln>
            <a:no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latin typeface="Trebuchet MS" pitchFamily="34" charset="0"/>
              </a:rPr>
              <a:t>Temperature</a:t>
            </a:r>
          </a:p>
          <a:p>
            <a:pPr algn="ctr"/>
            <a:r>
              <a:rPr lang="en-US" sz="1400" dirty="0" smtClean="0">
                <a:latin typeface="Trebuchet MS" pitchFamily="34" charset="0"/>
              </a:rPr>
              <a:t>Salinity</a:t>
            </a:r>
          </a:p>
          <a:p>
            <a:pPr algn="ctr"/>
            <a:r>
              <a:rPr lang="en-US" sz="1400" dirty="0" smtClean="0">
                <a:latin typeface="Trebuchet MS" pitchFamily="34" charset="0"/>
              </a:rPr>
              <a:t>Dissolved Oxygen</a:t>
            </a:r>
          </a:p>
        </p:txBody>
      </p:sp>
      <p:sp>
        <p:nvSpPr>
          <p:cNvPr id="89" name="Action Button: Custom 88">
            <a:hlinkClick r:id="rId8" action="ppaction://hlinksldjump" highlightClick="1"/>
          </p:cNvPr>
          <p:cNvSpPr/>
          <p:nvPr/>
        </p:nvSpPr>
        <p:spPr>
          <a:xfrm>
            <a:off x="1828800" y="5681862"/>
            <a:ext cx="1828800" cy="457200"/>
          </a:xfrm>
          <a:prstGeom prst="actionButtonBlank">
            <a:avLst/>
          </a:prstGeom>
          <a:solidFill>
            <a:srgbClr val="C00000"/>
          </a:solidFill>
          <a:ln>
            <a:no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latin typeface="Trebuchet MS" pitchFamily="34" charset="0"/>
              </a:rPr>
              <a:t>Nitrate</a:t>
            </a:r>
          </a:p>
        </p:txBody>
      </p:sp>
      <p:sp>
        <p:nvSpPr>
          <p:cNvPr id="90" name="Action Button: Custom 89">
            <a:hlinkClick r:id="rId9" action="ppaction://hlinksldjump" highlightClick="1"/>
          </p:cNvPr>
          <p:cNvSpPr/>
          <p:nvPr/>
        </p:nvSpPr>
        <p:spPr>
          <a:xfrm>
            <a:off x="1828800" y="6172200"/>
            <a:ext cx="2286000" cy="609600"/>
          </a:xfrm>
          <a:prstGeom prst="actionButtonBlank">
            <a:avLst/>
          </a:prstGeom>
          <a:solidFill>
            <a:srgbClr val="C00000"/>
          </a:solidFill>
          <a:ln>
            <a:no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latin typeface="Trebuchet MS" pitchFamily="34" charset="0"/>
              </a:rPr>
              <a:t>Fluorescence/Chlorophyll</a:t>
            </a:r>
          </a:p>
          <a:p>
            <a:pPr algn="ctr"/>
            <a:r>
              <a:rPr lang="en-US" sz="1400" dirty="0" smtClean="0">
                <a:latin typeface="Trebuchet MS" pitchFamily="34" charset="0"/>
              </a:rPr>
              <a:t>Turbidity</a:t>
            </a:r>
          </a:p>
        </p:txBody>
      </p:sp>
      <p:sp>
        <p:nvSpPr>
          <p:cNvPr id="97" name="Action Button: Custom 96">
            <a:hlinkClick r:id="rId10" action="ppaction://hlinksldjump" highlightClick="1"/>
          </p:cNvPr>
          <p:cNvSpPr/>
          <p:nvPr/>
        </p:nvSpPr>
        <p:spPr>
          <a:xfrm>
            <a:off x="1828800" y="5181600"/>
            <a:ext cx="1828800" cy="457200"/>
          </a:xfrm>
          <a:prstGeom prst="actionButtonBlank">
            <a:avLst/>
          </a:prstGeom>
          <a:solidFill>
            <a:srgbClr val="C00000"/>
          </a:solidFill>
          <a:ln>
            <a:no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latin typeface="Trebuchet MS" pitchFamily="34" charset="0"/>
              </a:rPr>
              <a:t>Dissolved Organics</a:t>
            </a:r>
          </a:p>
        </p:txBody>
      </p:sp>
      <p:sp>
        <p:nvSpPr>
          <p:cNvPr id="118" name="Action Button: Custom 117">
            <a:hlinkClick r:id="rId11" action="ppaction://hlinksldjump" highlightClick="1"/>
          </p:cNvPr>
          <p:cNvSpPr/>
          <p:nvPr/>
        </p:nvSpPr>
        <p:spPr>
          <a:xfrm>
            <a:off x="4191000" y="6172200"/>
            <a:ext cx="1295400" cy="609600"/>
          </a:xfrm>
          <a:prstGeom prst="actionButtonBlank">
            <a:avLst/>
          </a:prstGeom>
          <a:solidFill>
            <a:srgbClr val="C00000"/>
          </a:solidFill>
          <a:ln>
            <a:no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latin typeface="Trebuchet MS" pitchFamily="34" charset="0"/>
              </a:rPr>
              <a:t>How the data gets online</a:t>
            </a:r>
          </a:p>
        </p:txBody>
      </p:sp>
      <p:sp>
        <p:nvSpPr>
          <p:cNvPr id="119" name="TextBox 118"/>
          <p:cNvSpPr txBox="1"/>
          <p:nvPr/>
        </p:nvSpPr>
        <p:spPr>
          <a:xfrm>
            <a:off x="1981200" y="4495800"/>
            <a:ext cx="3200400" cy="578882"/>
          </a:xfrm>
          <a:prstGeom prst="roundRect">
            <a:avLst/>
          </a:prstGeom>
        </p:spPr>
        <p:style>
          <a:lnRef idx="0">
            <a:schemeClr val="accent3"/>
          </a:lnRef>
          <a:fillRef idx="3">
            <a:schemeClr val="accent3"/>
          </a:fillRef>
          <a:effectRef idx="3">
            <a:schemeClr val="accent3"/>
          </a:effectRef>
          <a:fontRef idx="minor">
            <a:schemeClr val="lt1"/>
          </a:fontRef>
        </p:style>
        <p:txBody>
          <a:bodyPr wrap="square" rtlCol="0">
            <a:spAutoFit/>
          </a:bodyPr>
          <a:lstStyle/>
          <a:p>
            <a:pPr marL="3175" lvl="1" indent="0"/>
            <a:r>
              <a:rPr lang="en-US" sz="1400" dirty="0" smtClean="0">
                <a:latin typeface="Trebuchet MS" pitchFamily="34" charset="0"/>
              </a:rPr>
              <a:t>Select a button below to learn more about the instrumentation:</a:t>
            </a:r>
            <a:endParaRPr lang="en-US" sz="1400" dirty="0">
              <a:latin typeface="Trebuchet MS" pitchFamily="34" charset="0"/>
            </a:endParaRPr>
          </a:p>
        </p:txBody>
      </p:sp>
      <p:sp>
        <p:nvSpPr>
          <p:cNvPr id="36" name="Rectangle 35"/>
          <p:cNvSpPr/>
          <p:nvPr/>
        </p:nvSpPr>
        <p:spPr>
          <a:xfrm>
            <a:off x="0" y="0"/>
            <a:ext cx="9144000" cy="838200"/>
          </a:xfrm>
          <a:prstGeom prst="rect">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r>
              <a:rPr lang="en-US" sz="4400" dirty="0" smtClean="0">
                <a:latin typeface="Trebuchet MS" pitchFamily="34" charset="0"/>
              </a:rPr>
              <a:t>What is LOBO?</a:t>
            </a:r>
            <a:endParaRPr lang="en-US" sz="4400" dirty="0">
              <a:latin typeface="Trebuchet MS" pitchFamily="34" charset="0"/>
            </a:endParaRPr>
          </a:p>
        </p:txBody>
      </p:sp>
      <p:sp>
        <p:nvSpPr>
          <p:cNvPr id="37" name="Flowchart: Delay 36"/>
          <p:cNvSpPr/>
          <p:nvPr/>
        </p:nvSpPr>
        <p:spPr>
          <a:xfrm>
            <a:off x="0" y="0"/>
            <a:ext cx="1752600" cy="6858000"/>
          </a:xfrm>
          <a:prstGeom prst="flowChartDelay">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39" name="TextBox 38">
            <a:hlinkClick r:id="rId12" action="ppaction://hlinksldjump"/>
          </p:cNvPr>
          <p:cNvSpPr txBox="1"/>
          <p:nvPr/>
        </p:nvSpPr>
        <p:spPr>
          <a:xfrm>
            <a:off x="0" y="609600"/>
            <a:ext cx="1371600" cy="8382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Build </a:t>
            </a:r>
            <a:r>
              <a:rPr lang="en-US" sz="1600" dirty="0" smtClean="0">
                <a:solidFill>
                  <a:schemeClr val="accent1">
                    <a:lumMod val="75000"/>
                  </a:schemeClr>
                </a:solidFill>
                <a:latin typeface="Trebuchet MS" pitchFamily="34" charset="0"/>
                <a:cs typeface="+mn-cs"/>
              </a:rPr>
              <a:t>A </a:t>
            </a:r>
            <a:r>
              <a:rPr lang="en-US" sz="1600" dirty="0">
                <a:solidFill>
                  <a:schemeClr val="accent1">
                    <a:lumMod val="75000"/>
                  </a:schemeClr>
                </a:solidFill>
                <a:latin typeface="Trebuchet MS" pitchFamily="34" charset="0"/>
                <a:cs typeface="+mn-cs"/>
              </a:rPr>
              <a:t>G</a:t>
            </a:r>
            <a:r>
              <a:rPr lang="en-US" sz="1600" dirty="0" smtClean="0">
                <a:solidFill>
                  <a:schemeClr val="accent1">
                    <a:lumMod val="75000"/>
                  </a:schemeClr>
                </a:solidFill>
                <a:latin typeface="Trebuchet MS" pitchFamily="34" charset="0"/>
                <a:cs typeface="+mn-cs"/>
              </a:rPr>
              <a:t>raph </a:t>
            </a:r>
            <a:endParaRPr lang="en-US" sz="1600" dirty="0">
              <a:solidFill>
                <a:schemeClr val="accent1">
                  <a:lumMod val="75000"/>
                </a:schemeClr>
              </a:solidFill>
              <a:latin typeface="Trebuchet MS" pitchFamily="34" charset="0"/>
              <a:cs typeface="+mn-cs"/>
            </a:endParaRP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1)</a:t>
            </a:r>
            <a:endParaRPr lang="en-US" sz="1600" dirty="0">
              <a:solidFill>
                <a:schemeClr val="accent1">
                  <a:lumMod val="75000"/>
                </a:schemeClr>
              </a:solidFill>
              <a:latin typeface="Trebuchet MS" pitchFamily="34" charset="0"/>
              <a:cs typeface="+mn-cs"/>
            </a:endParaRPr>
          </a:p>
        </p:txBody>
      </p:sp>
      <p:sp>
        <p:nvSpPr>
          <p:cNvPr id="40" name="TextBox 39">
            <a:hlinkClick r:id="rId13" action="ppaction://hlinksldjump"/>
          </p:cNvPr>
          <p:cNvSpPr txBox="1"/>
          <p:nvPr/>
        </p:nvSpPr>
        <p:spPr>
          <a:xfrm>
            <a:off x="0" y="2743200"/>
            <a:ext cx="1554480" cy="10668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Read LOBO Graphs </a:t>
            </a:r>
            <a:r>
              <a:rPr lang="en-US" sz="1600" dirty="0" smtClean="0">
                <a:solidFill>
                  <a:schemeClr val="accent1">
                    <a:lumMod val="75000"/>
                  </a:schemeClr>
                </a:solidFill>
                <a:latin typeface="Trebuchet MS" pitchFamily="34" charset="0"/>
                <a:cs typeface="+mn-cs"/>
              </a:rPr>
              <a:t>   (Level 3)</a:t>
            </a:r>
            <a:endParaRPr lang="en-US" sz="1600" dirty="0">
              <a:solidFill>
                <a:schemeClr val="accent1">
                  <a:lumMod val="75000"/>
                </a:schemeClr>
              </a:solidFill>
              <a:latin typeface="Trebuchet MS" pitchFamily="34" charset="0"/>
              <a:cs typeface="+mn-cs"/>
            </a:endParaRPr>
          </a:p>
        </p:txBody>
      </p:sp>
      <p:sp>
        <p:nvSpPr>
          <p:cNvPr id="41" name="TextBox 40">
            <a:hlinkClick r:id="rId14" action="ppaction://hlinksldjump"/>
          </p:cNvPr>
          <p:cNvSpPr txBox="1"/>
          <p:nvPr/>
        </p:nvSpPr>
        <p:spPr>
          <a:xfrm>
            <a:off x="0" y="3953470"/>
            <a:ext cx="1447800" cy="99953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LOBO Data Match-up</a:t>
            </a:r>
            <a:endParaRPr lang="en-US" sz="1600" dirty="0">
              <a:solidFill>
                <a:schemeClr val="accent1">
                  <a:lumMod val="75000"/>
                </a:schemeClr>
              </a:solidFill>
              <a:latin typeface="Trebuchet MS" pitchFamily="34" charset="0"/>
              <a:cs typeface="+mn-cs"/>
            </a:endParaRP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4)</a:t>
            </a:r>
            <a:endParaRPr lang="en-US" sz="1600" dirty="0">
              <a:solidFill>
                <a:schemeClr val="accent1">
                  <a:lumMod val="75000"/>
                </a:schemeClr>
              </a:solidFill>
              <a:latin typeface="Trebuchet MS" pitchFamily="34" charset="0"/>
              <a:cs typeface="+mn-cs"/>
            </a:endParaRPr>
          </a:p>
        </p:txBody>
      </p:sp>
      <p:sp>
        <p:nvSpPr>
          <p:cNvPr id="42" name="TextBox 41">
            <a:hlinkClick r:id="rId15" action="ppaction://hlinksldjump"/>
          </p:cNvPr>
          <p:cNvSpPr txBox="1"/>
          <p:nvPr/>
        </p:nvSpPr>
        <p:spPr>
          <a:xfrm>
            <a:off x="0" y="5105400"/>
            <a:ext cx="1371600" cy="11430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Test Your LOBO Abilities</a:t>
            </a: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5)</a:t>
            </a:r>
            <a:endParaRPr lang="en-US" sz="1600" dirty="0">
              <a:solidFill>
                <a:schemeClr val="accent1">
                  <a:lumMod val="75000"/>
                </a:schemeClr>
              </a:solidFill>
              <a:latin typeface="Trebuchet MS" pitchFamily="34" charset="0"/>
              <a:cs typeface="+mn-cs"/>
            </a:endParaRPr>
          </a:p>
        </p:txBody>
      </p:sp>
      <p:sp>
        <p:nvSpPr>
          <p:cNvPr id="43" name="TextBox 42">
            <a:hlinkClick r:id="rId16" action="ppaction://hlinksldjump"/>
          </p:cNvPr>
          <p:cNvSpPr txBox="1"/>
          <p:nvPr/>
        </p:nvSpPr>
        <p:spPr>
          <a:xfrm>
            <a:off x="0" y="1600200"/>
            <a:ext cx="1447800" cy="9906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Interpret Graphs</a:t>
            </a: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2)</a:t>
            </a:r>
            <a:endParaRPr lang="en-US" sz="1600" dirty="0">
              <a:solidFill>
                <a:schemeClr val="accent1">
                  <a:lumMod val="75000"/>
                </a:schemeClr>
              </a:solidFill>
              <a:latin typeface="Trebuchet MS" pitchFamily="34" charset="0"/>
              <a:cs typeface="+mn-cs"/>
            </a:endParaRPr>
          </a:p>
        </p:txBody>
      </p:sp>
      <p:sp>
        <p:nvSpPr>
          <p:cNvPr id="44" name="TextBox 43">
            <a:hlinkClick r:id="rId17" action="ppaction://hlinksldjump"/>
          </p:cNvPr>
          <p:cNvSpPr txBox="1"/>
          <p:nvPr/>
        </p:nvSpPr>
        <p:spPr>
          <a:xfrm>
            <a:off x="0" y="6324600"/>
            <a:ext cx="914400" cy="533400"/>
          </a:xfrm>
          <a:prstGeom prst="roundRect">
            <a:avLst/>
          </a:prstGeom>
          <a:solidFill>
            <a:schemeClr val="accent5">
              <a:lumMod val="40000"/>
              <a:lumOff val="60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More info</a:t>
            </a:r>
            <a:endParaRPr lang="en-US" sz="1600" dirty="0">
              <a:solidFill>
                <a:schemeClr val="accent1">
                  <a:lumMod val="75000"/>
                </a:schemeClr>
              </a:solidFill>
              <a:latin typeface="Trebuchet MS" pitchFamily="34" charset="0"/>
              <a:cs typeface="+mn-cs"/>
            </a:endParaRPr>
          </a:p>
        </p:txBody>
      </p:sp>
    </p:spTree>
  </p:cSld>
  <p:clrMapOvr>
    <a:masterClrMapping/>
  </p:clrMapOvr>
  <p:transition advClick="0"/>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Action Button: Home 21">
            <a:hlinkClick r:id="" action="ppaction://hlinkshowjump?jump=firstslide" highlightClick="1"/>
          </p:cNvPr>
          <p:cNvSpPr/>
          <p:nvPr/>
        </p:nvSpPr>
        <p:spPr>
          <a:xfrm>
            <a:off x="8543925" y="6400800"/>
            <a:ext cx="574675" cy="457200"/>
          </a:xfrm>
          <a:prstGeom prst="actionButtonHome">
            <a:avLst/>
          </a:prstGeom>
          <a:gradFill flip="none" rotWithShape="1">
            <a:gsLst>
              <a:gs pos="0">
                <a:srgbClr val="FFEFD1"/>
              </a:gs>
              <a:gs pos="64999">
                <a:srgbClr val="F0EBD5"/>
              </a:gs>
              <a:gs pos="100000">
                <a:srgbClr val="D1C39F"/>
              </a:gs>
            </a:gsLst>
            <a:lin ang="5400000" scaled="1"/>
            <a:tileRect/>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23" name="Action Button: Beginning 22">
            <a:hlinkClick r:id="" action="ppaction://hlinkshowjump?jump=lastslideviewed" highlightClick="1"/>
          </p:cNvPr>
          <p:cNvSpPr/>
          <p:nvPr/>
        </p:nvSpPr>
        <p:spPr>
          <a:xfrm>
            <a:off x="8077200" y="6400800"/>
            <a:ext cx="457200" cy="457200"/>
          </a:xfrm>
          <a:prstGeom prst="actionButtonBeginning">
            <a:avLst/>
          </a:prstGeom>
          <a:gradFill>
            <a:gsLst>
              <a:gs pos="0">
                <a:srgbClr val="FFEFD1"/>
              </a:gs>
              <a:gs pos="64999">
                <a:srgbClr val="F0EBD5"/>
              </a:gs>
              <a:gs pos="100000">
                <a:srgbClr val="D1C39F"/>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38" name="TextBox 37"/>
          <p:cNvSpPr txBox="1"/>
          <p:nvPr/>
        </p:nvSpPr>
        <p:spPr>
          <a:xfrm>
            <a:off x="2057400" y="914400"/>
            <a:ext cx="4953000" cy="374571"/>
          </a:xfrm>
          <a:prstGeom prst="roundRect">
            <a:avLst/>
          </a:prstGeom>
        </p:spPr>
        <p:style>
          <a:lnRef idx="0">
            <a:schemeClr val="accent3"/>
          </a:lnRef>
          <a:fillRef idx="3">
            <a:schemeClr val="accent3"/>
          </a:fillRef>
          <a:effectRef idx="3">
            <a:schemeClr val="accent3"/>
          </a:effectRef>
          <a:fontRef idx="minor">
            <a:schemeClr val="lt1"/>
          </a:fontRef>
        </p:style>
        <p:txBody>
          <a:bodyPr wrap="square" rtlCol="0">
            <a:spAutoFit/>
          </a:bodyPr>
          <a:lstStyle/>
          <a:p>
            <a:pPr marL="3175" lvl="1" indent="0">
              <a:defRPr/>
            </a:pPr>
            <a:r>
              <a:rPr lang="en-US" sz="1600" dirty="0" smtClean="0">
                <a:latin typeface="Trebuchet MS" pitchFamily="34" charset="0"/>
              </a:rPr>
              <a:t>Temperature, Salinity, and Dissolved Oxygen Sensor</a:t>
            </a:r>
            <a:endParaRPr lang="en-US" sz="1600" dirty="0">
              <a:latin typeface="Trebuchet MS" pitchFamily="34" charset="0"/>
            </a:endParaRPr>
          </a:p>
        </p:txBody>
      </p:sp>
      <p:pic>
        <p:nvPicPr>
          <p:cNvPr id="85" name="Picture 35" descr="LOBO.JPG"/>
          <p:cNvPicPr>
            <a:picLocks noChangeAspect="1"/>
          </p:cNvPicPr>
          <p:nvPr/>
        </p:nvPicPr>
        <p:blipFill>
          <a:blip r:embed="rId3" cstate="print"/>
          <a:srcRect l="14445" t="2499" r="35555"/>
          <a:stretch>
            <a:fillRect/>
          </a:stretch>
        </p:blipFill>
        <p:spPr bwMode="auto">
          <a:xfrm>
            <a:off x="5257800" y="1447800"/>
            <a:ext cx="1361135" cy="3534736"/>
          </a:xfrm>
          <a:prstGeom prst="rect">
            <a:avLst/>
          </a:prstGeom>
          <a:ln>
            <a:noFill/>
          </a:ln>
          <a:effectLst>
            <a:outerShdw blurRad="190500" algn="tl" rotWithShape="0">
              <a:srgbClr val="000000">
                <a:alpha val="70000"/>
              </a:srgbClr>
            </a:outerShdw>
          </a:effectLst>
        </p:spPr>
      </p:pic>
      <p:sp>
        <p:nvSpPr>
          <p:cNvPr id="119" name="TextBox 118"/>
          <p:cNvSpPr txBox="1"/>
          <p:nvPr/>
        </p:nvSpPr>
        <p:spPr>
          <a:xfrm>
            <a:off x="1981200" y="4495800"/>
            <a:ext cx="3200400" cy="578882"/>
          </a:xfrm>
          <a:prstGeom prst="roundRect">
            <a:avLst/>
          </a:prstGeom>
        </p:spPr>
        <p:style>
          <a:lnRef idx="0">
            <a:schemeClr val="accent3"/>
          </a:lnRef>
          <a:fillRef idx="3">
            <a:schemeClr val="accent3"/>
          </a:fillRef>
          <a:effectRef idx="3">
            <a:schemeClr val="accent3"/>
          </a:effectRef>
          <a:fontRef idx="minor">
            <a:schemeClr val="lt1"/>
          </a:fontRef>
        </p:style>
        <p:txBody>
          <a:bodyPr wrap="square" rtlCol="0">
            <a:spAutoFit/>
          </a:bodyPr>
          <a:lstStyle/>
          <a:p>
            <a:pPr marL="3175" lvl="1" indent="0"/>
            <a:r>
              <a:rPr lang="en-US" sz="1400" dirty="0" smtClean="0">
                <a:latin typeface="Trebuchet MS" pitchFamily="34" charset="0"/>
              </a:rPr>
              <a:t>Select a button below to learn more about the instrumentation:</a:t>
            </a:r>
            <a:endParaRPr lang="en-US" sz="1400" dirty="0">
              <a:latin typeface="Trebuchet MS" pitchFamily="34" charset="0"/>
            </a:endParaRPr>
          </a:p>
        </p:txBody>
      </p:sp>
      <p:pic>
        <p:nvPicPr>
          <p:cNvPr id="37" name="Picture 27" descr="WQMFront.jpg"/>
          <p:cNvPicPr>
            <a:picLocks noChangeAspect="1"/>
          </p:cNvPicPr>
          <p:nvPr/>
        </p:nvPicPr>
        <p:blipFill>
          <a:blip r:embed="rId4" cstate="print"/>
          <a:srcRect l="29253" t="3847" r="31744"/>
          <a:stretch>
            <a:fillRect/>
          </a:stretch>
        </p:blipFill>
        <p:spPr bwMode="auto">
          <a:xfrm>
            <a:off x="7239000" y="914400"/>
            <a:ext cx="1295400" cy="5397502"/>
          </a:xfrm>
          <a:prstGeom prst="rect">
            <a:avLst/>
          </a:prstGeom>
          <a:ln>
            <a:noFill/>
          </a:ln>
          <a:effectLst>
            <a:outerShdw blurRad="190500" algn="tl" rotWithShape="0">
              <a:srgbClr val="000000">
                <a:alpha val="70000"/>
              </a:srgbClr>
            </a:outerShdw>
          </a:effectLst>
        </p:spPr>
      </p:pic>
      <p:sp>
        <p:nvSpPr>
          <p:cNvPr id="39" name="Text Box 52"/>
          <p:cNvSpPr txBox="1">
            <a:spLocks noChangeArrowheads="1"/>
          </p:cNvSpPr>
          <p:nvPr/>
        </p:nvSpPr>
        <p:spPr bwMode="auto">
          <a:xfrm>
            <a:off x="1981200" y="2071449"/>
            <a:ext cx="3048000" cy="1662351"/>
          </a:xfrm>
          <a:prstGeom prst="roundRect">
            <a:avLst>
              <a:gd name="adj" fmla="val 7285"/>
            </a:avLst>
          </a:prstGeom>
          <a:ln>
            <a:headEnd/>
            <a:tailEnd/>
          </a:ln>
        </p:spPr>
        <p:style>
          <a:lnRef idx="1">
            <a:schemeClr val="accent1"/>
          </a:lnRef>
          <a:fillRef idx="2">
            <a:schemeClr val="accent1"/>
          </a:fillRef>
          <a:effectRef idx="1">
            <a:schemeClr val="accent1"/>
          </a:effectRef>
          <a:fontRef idx="minor">
            <a:schemeClr val="dk1"/>
          </a:fontRef>
        </p:style>
        <p:txBody>
          <a:bodyPr wrap="square">
            <a:spAutoFit/>
          </a:bodyPr>
          <a:lstStyle/>
          <a:p>
            <a:pPr defTabSz="914400">
              <a:spcBef>
                <a:spcPct val="50000"/>
              </a:spcBef>
            </a:pPr>
            <a:r>
              <a:rPr lang="en-US" sz="1400" b="1" dirty="0">
                <a:solidFill>
                  <a:srgbClr val="0070C0"/>
                </a:solidFill>
                <a:latin typeface="Trebuchet MS" pitchFamily="34" charset="0"/>
              </a:rPr>
              <a:t>Measures:</a:t>
            </a:r>
          </a:p>
          <a:p>
            <a:pPr marL="4763" lvl="1" indent="0" defTabSz="914400"/>
            <a:r>
              <a:rPr lang="en-US" sz="1400" b="1" dirty="0" smtClean="0">
                <a:solidFill>
                  <a:srgbClr val="C00000"/>
                </a:solidFill>
                <a:latin typeface="Trebuchet MS" pitchFamily="34" charset="0"/>
              </a:rPr>
              <a:t>Temperature</a:t>
            </a:r>
          </a:p>
          <a:p>
            <a:pPr marL="115888" lvl="1" defTabSz="914400"/>
            <a:r>
              <a:rPr lang="en-US" sz="1400" dirty="0" smtClean="0">
                <a:latin typeface="Trebuchet MS" pitchFamily="34" charset="0"/>
              </a:rPr>
              <a:t>How </a:t>
            </a:r>
            <a:r>
              <a:rPr lang="en-US" sz="1400" dirty="0">
                <a:latin typeface="Trebuchet MS" pitchFamily="34" charset="0"/>
              </a:rPr>
              <a:t>cold or hot the water is</a:t>
            </a:r>
          </a:p>
          <a:p>
            <a:pPr marL="4763" lvl="1" indent="0" defTabSz="914400"/>
            <a:r>
              <a:rPr lang="en-US" sz="1400" b="1" dirty="0" smtClean="0">
                <a:solidFill>
                  <a:srgbClr val="C00000"/>
                </a:solidFill>
                <a:latin typeface="Trebuchet MS" pitchFamily="34" charset="0"/>
              </a:rPr>
              <a:t>Salinity</a:t>
            </a:r>
          </a:p>
          <a:p>
            <a:pPr marL="115888" lvl="1" defTabSz="914400"/>
            <a:r>
              <a:rPr lang="en-US" sz="1400" dirty="0" smtClean="0">
                <a:latin typeface="Trebuchet MS" pitchFamily="34" charset="0"/>
              </a:rPr>
              <a:t>How </a:t>
            </a:r>
            <a:r>
              <a:rPr lang="en-US" sz="1400" dirty="0">
                <a:latin typeface="Trebuchet MS" pitchFamily="34" charset="0"/>
              </a:rPr>
              <a:t>much salt is in the water </a:t>
            </a:r>
          </a:p>
          <a:p>
            <a:pPr marL="4763" lvl="1" indent="0" defTabSz="914400"/>
            <a:r>
              <a:rPr lang="en-US" sz="1400" b="1" dirty="0">
                <a:solidFill>
                  <a:srgbClr val="C00000"/>
                </a:solidFill>
                <a:latin typeface="Trebuchet MS" pitchFamily="34" charset="0"/>
              </a:rPr>
              <a:t>Dissolved </a:t>
            </a:r>
            <a:r>
              <a:rPr lang="en-US" sz="1400" b="1" dirty="0" smtClean="0">
                <a:solidFill>
                  <a:srgbClr val="C00000"/>
                </a:solidFill>
                <a:latin typeface="Trebuchet MS" pitchFamily="34" charset="0"/>
              </a:rPr>
              <a:t>Oxygen</a:t>
            </a:r>
          </a:p>
          <a:p>
            <a:pPr marL="115888" lvl="1" defTabSz="914400"/>
            <a:r>
              <a:rPr lang="en-US" sz="1400" dirty="0" smtClean="0">
                <a:latin typeface="Trebuchet MS" pitchFamily="34" charset="0"/>
              </a:rPr>
              <a:t>How </a:t>
            </a:r>
            <a:r>
              <a:rPr lang="en-US" sz="1400" dirty="0">
                <a:latin typeface="Trebuchet MS" pitchFamily="34" charset="0"/>
              </a:rPr>
              <a:t>much oxygen is in the water</a:t>
            </a:r>
          </a:p>
        </p:txBody>
      </p:sp>
      <p:sp>
        <p:nvSpPr>
          <p:cNvPr id="40" name="Line 50"/>
          <p:cNvSpPr>
            <a:spLocks noChangeShapeType="1"/>
          </p:cNvSpPr>
          <p:nvPr/>
        </p:nvSpPr>
        <p:spPr bwMode="auto">
          <a:xfrm flipH="1" flipV="1">
            <a:off x="6400800" y="2590800"/>
            <a:ext cx="914400" cy="990600"/>
          </a:xfrm>
          <a:prstGeom prst="line">
            <a:avLst/>
          </a:prstGeom>
          <a:noFill/>
          <a:ln w="57150">
            <a:solidFill>
              <a:srgbClr val="0070C0"/>
            </a:solidFill>
            <a:round/>
            <a:headEnd/>
            <a:tailEnd type="triangle" w="med" len="med"/>
          </a:ln>
        </p:spPr>
        <p:txBody>
          <a:bodyPr/>
          <a:lstStyle/>
          <a:p>
            <a:endParaRPr lang="en-US" sz="1400" dirty="0"/>
          </a:p>
        </p:txBody>
      </p:sp>
      <p:sp>
        <p:nvSpPr>
          <p:cNvPr id="41" name="Action Button: Custom 40">
            <a:hlinkClick r:id="rId5" action="ppaction://hlinksldjump" highlightClick="1"/>
          </p:cNvPr>
          <p:cNvSpPr/>
          <p:nvPr/>
        </p:nvSpPr>
        <p:spPr>
          <a:xfrm>
            <a:off x="3733800" y="5181600"/>
            <a:ext cx="1752600" cy="930322"/>
          </a:xfrm>
          <a:prstGeom prst="actionButtonBlank">
            <a:avLst/>
          </a:prstGeom>
          <a:solidFill>
            <a:schemeClr val="accent5">
              <a:lumMod val="75000"/>
            </a:schemeClr>
          </a:solidFill>
          <a:ln>
            <a:no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latin typeface="Trebuchet MS" pitchFamily="34" charset="0"/>
              </a:rPr>
              <a:t>Temperature</a:t>
            </a:r>
          </a:p>
          <a:p>
            <a:pPr algn="ctr"/>
            <a:r>
              <a:rPr lang="en-US" sz="1400" dirty="0" smtClean="0">
                <a:latin typeface="Trebuchet MS" pitchFamily="34" charset="0"/>
              </a:rPr>
              <a:t>Salinity</a:t>
            </a:r>
          </a:p>
          <a:p>
            <a:pPr algn="ctr"/>
            <a:r>
              <a:rPr lang="en-US" sz="1400" dirty="0" smtClean="0">
                <a:latin typeface="Trebuchet MS" pitchFamily="34" charset="0"/>
              </a:rPr>
              <a:t>Dissolved Oxygen</a:t>
            </a:r>
          </a:p>
        </p:txBody>
      </p:sp>
      <p:sp>
        <p:nvSpPr>
          <p:cNvPr id="42" name="Action Button: Custom 41">
            <a:hlinkClick r:id="rId6" action="ppaction://hlinksldjump" highlightClick="1"/>
          </p:cNvPr>
          <p:cNvSpPr/>
          <p:nvPr/>
        </p:nvSpPr>
        <p:spPr>
          <a:xfrm>
            <a:off x="1828800" y="5681862"/>
            <a:ext cx="1828800" cy="457200"/>
          </a:xfrm>
          <a:prstGeom prst="actionButtonBlank">
            <a:avLst/>
          </a:prstGeom>
          <a:solidFill>
            <a:srgbClr val="C00000"/>
          </a:solidFill>
          <a:ln>
            <a:no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latin typeface="Trebuchet MS" pitchFamily="34" charset="0"/>
              </a:rPr>
              <a:t>Nitrate</a:t>
            </a:r>
          </a:p>
        </p:txBody>
      </p:sp>
      <p:sp>
        <p:nvSpPr>
          <p:cNvPr id="43" name="Action Button: Custom 42">
            <a:hlinkClick r:id="rId7" action="ppaction://hlinksldjump" highlightClick="1"/>
          </p:cNvPr>
          <p:cNvSpPr/>
          <p:nvPr/>
        </p:nvSpPr>
        <p:spPr>
          <a:xfrm>
            <a:off x="1828800" y="6172200"/>
            <a:ext cx="2286000" cy="609600"/>
          </a:xfrm>
          <a:prstGeom prst="actionButtonBlank">
            <a:avLst/>
          </a:prstGeom>
          <a:solidFill>
            <a:srgbClr val="C00000"/>
          </a:solidFill>
          <a:ln>
            <a:no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latin typeface="Trebuchet MS" pitchFamily="34" charset="0"/>
              </a:rPr>
              <a:t>Fluorescence/Chlorophyll</a:t>
            </a:r>
          </a:p>
          <a:p>
            <a:pPr algn="ctr"/>
            <a:r>
              <a:rPr lang="en-US" sz="1400" dirty="0" smtClean="0">
                <a:latin typeface="Trebuchet MS" pitchFamily="34" charset="0"/>
              </a:rPr>
              <a:t>Turbidity</a:t>
            </a:r>
          </a:p>
        </p:txBody>
      </p:sp>
      <p:sp>
        <p:nvSpPr>
          <p:cNvPr id="44" name="Action Button: Custom 43">
            <a:hlinkClick r:id="rId8" action="ppaction://hlinksldjump" highlightClick="1"/>
          </p:cNvPr>
          <p:cNvSpPr/>
          <p:nvPr/>
        </p:nvSpPr>
        <p:spPr>
          <a:xfrm>
            <a:off x="1828800" y="5181600"/>
            <a:ext cx="1828800" cy="457200"/>
          </a:xfrm>
          <a:prstGeom prst="actionButtonBlank">
            <a:avLst/>
          </a:prstGeom>
          <a:solidFill>
            <a:srgbClr val="C00000"/>
          </a:solidFill>
          <a:ln>
            <a:no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latin typeface="Trebuchet MS" pitchFamily="34" charset="0"/>
              </a:rPr>
              <a:t>Dissolved Organics</a:t>
            </a:r>
          </a:p>
        </p:txBody>
      </p:sp>
      <p:sp>
        <p:nvSpPr>
          <p:cNvPr id="45" name="Action Button: Custom 44">
            <a:hlinkClick r:id="rId9" action="ppaction://hlinksldjump" highlightClick="1"/>
          </p:cNvPr>
          <p:cNvSpPr/>
          <p:nvPr/>
        </p:nvSpPr>
        <p:spPr>
          <a:xfrm>
            <a:off x="4191000" y="6172200"/>
            <a:ext cx="1295400" cy="609600"/>
          </a:xfrm>
          <a:prstGeom prst="actionButtonBlank">
            <a:avLst/>
          </a:prstGeom>
          <a:solidFill>
            <a:srgbClr val="C00000"/>
          </a:solidFill>
          <a:ln>
            <a:no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latin typeface="Trebuchet MS" pitchFamily="34" charset="0"/>
              </a:rPr>
              <a:t>How the data gets online</a:t>
            </a:r>
          </a:p>
        </p:txBody>
      </p:sp>
      <p:sp>
        <p:nvSpPr>
          <p:cNvPr id="24" name="Rectangle 23"/>
          <p:cNvSpPr/>
          <p:nvPr/>
        </p:nvSpPr>
        <p:spPr>
          <a:xfrm>
            <a:off x="0" y="0"/>
            <a:ext cx="9144000" cy="838200"/>
          </a:xfrm>
          <a:prstGeom prst="rect">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r>
              <a:rPr lang="en-US" sz="4400" dirty="0" smtClean="0">
                <a:latin typeface="Trebuchet MS" pitchFamily="34" charset="0"/>
              </a:rPr>
              <a:t>What is LOBO?</a:t>
            </a:r>
            <a:endParaRPr lang="en-US" sz="4400" dirty="0">
              <a:latin typeface="Trebuchet MS" pitchFamily="34" charset="0"/>
            </a:endParaRPr>
          </a:p>
        </p:txBody>
      </p:sp>
      <p:sp>
        <p:nvSpPr>
          <p:cNvPr id="25" name="Flowchart: Delay 24"/>
          <p:cNvSpPr/>
          <p:nvPr/>
        </p:nvSpPr>
        <p:spPr>
          <a:xfrm>
            <a:off x="0" y="0"/>
            <a:ext cx="1752600" cy="6858000"/>
          </a:xfrm>
          <a:prstGeom prst="flowChartDelay">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26" name="TextBox 25">
            <a:hlinkClick r:id="rId10" action="ppaction://hlinksldjump"/>
          </p:cNvPr>
          <p:cNvSpPr txBox="1"/>
          <p:nvPr/>
        </p:nvSpPr>
        <p:spPr>
          <a:xfrm>
            <a:off x="0" y="609600"/>
            <a:ext cx="1371600" cy="8382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Build </a:t>
            </a:r>
            <a:r>
              <a:rPr lang="en-US" sz="1600" dirty="0" smtClean="0">
                <a:solidFill>
                  <a:schemeClr val="accent1">
                    <a:lumMod val="75000"/>
                  </a:schemeClr>
                </a:solidFill>
                <a:latin typeface="Trebuchet MS" pitchFamily="34" charset="0"/>
                <a:cs typeface="+mn-cs"/>
              </a:rPr>
              <a:t>A </a:t>
            </a:r>
            <a:r>
              <a:rPr lang="en-US" sz="1600" dirty="0">
                <a:solidFill>
                  <a:schemeClr val="accent1">
                    <a:lumMod val="75000"/>
                  </a:schemeClr>
                </a:solidFill>
                <a:latin typeface="Trebuchet MS" pitchFamily="34" charset="0"/>
                <a:cs typeface="+mn-cs"/>
              </a:rPr>
              <a:t>G</a:t>
            </a:r>
            <a:r>
              <a:rPr lang="en-US" sz="1600" dirty="0" smtClean="0">
                <a:solidFill>
                  <a:schemeClr val="accent1">
                    <a:lumMod val="75000"/>
                  </a:schemeClr>
                </a:solidFill>
                <a:latin typeface="Trebuchet MS" pitchFamily="34" charset="0"/>
                <a:cs typeface="+mn-cs"/>
              </a:rPr>
              <a:t>raph </a:t>
            </a:r>
            <a:endParaRPr lang="en-US" sz="1600" dirty="0">
              <a:solidFill>
                <a:schemeClr val="accent1">
                  <a:lumMod val="75000"/>
                </a:schemeClr>
              </a:solidFill>
              <a:latin typeface="Trebuchet MS" pitchFamily="34" charset="0"/>
              <a:cs typeface="+mn-cs"/>
            </a:endParaRP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1)</a:t>
            </a:r>
            <a:endParaRPr lang="en-US" sz="1600" dirty="0">
              <a:solidFill>
                <a:schemeClr val="accent1">
                  <a:lumMod val="75000"/>
                </a:schemeClr>
              </a:solidFill>
              <a:latin typeface="Trebuchet MS" pitchFamily="34" charset="0"/>
              <a:cs typeface="+mn-cs"/>
            </a:endParaRPr>
          </a:p>
        </p:txBody>
      </p:sp>
      <p:sp>
        <p:nvSpPr>
          <p:cNvPr id="27" name="TextBox 26">
            <a:hlinkClick r:id="rId11" action="ppaction://hlinksldjump"/>
          </p:cNvPr>
          <p:cNvSpPr txBox="1"/>
          <p:nvPr/>
        </p:nvSpPr>
        <p:spPr>
          <a:xfrm>
            <a:off x="0" y="2743200"/>
            <a:ext cx="1554480" cy="10668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Read LOBO Graphs </a:t>
            </a:r>
            <a:r>
              <a:rPr lang="en-US" sz="1600" dirty="0" smtClean="0">
                <a:solidFill>
                  <a:schemeClr val="accent1">
                    <a:lumMod val="75000"/>
                  </a:schemeClr>
                </a:solidFill>
                <a:latin typeface="Trebuchet MS" pitchFamily="34" charset="0"/>
                <a:cs typeface="+mn-cs"/>
              </a:rPr>
              <a:t>   (Level 3)</a:t>
            </a:r>
            <a:endParaRPr lang="en-US" sz="1600" dirty="0">
              <a:solidFill>
                <a:schemeClr val="accent1">
                  <a:lumMod val="75000"/>
                </a:schemeClr>
              </a:solidFill>
              <a:latin typeface="Trebuchet MS" pitchFamily="34" charset="0"/>
              <a:cs typeface="+mn-cs"/>
            </a:endParaRPr>
          </a:p>
        </p:txBody>
      </p:sp>
      <p:sp>
        <p:nvSpPr>
          <p:cNvPr id="28" name="TextBox 27">
            <a:hlinkClick r:id="rId12" action="ppaction://hlinksldjump"/>
          </p:cNvPr>
          <p:cNvSpPr txBox="1"/>
          <p:nvPr/>
        </p:nvSpPr>
        <p:spPr>
          <a:xfrm>
            <a:off x="0" y="3953470"/>
            <a:ext cx="1447800" cy="99953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LOBO Data Match-up</a:t>
            </a:r>
            <a:endParaRPr lang="en-US" sz="1600" dirty="0">
              <a:solidFill>
                <a:schemeClr val="accent1">
                  <a:lumMod val="75000"/>
                </a:schemeClr>
              </a:solidFill>
              <a:latin typeface="Trebuchet MS" pitchFamily="34" charset="0"/>
              <a:cs typeface="+mn-cs"/>
            </a:endParaRP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4)</a:t>
            </a:r>
            <a:endParaRPr lang="en-US" sz="1600" dirty="0">
              <a:solidFill>
                <a:schemeClr val="accent1">
                  <a:lumMod val="75000"/>
                </a:schemeClr>
              </a:solidFill>
              <a:latin typeface="Trebuchet MS" pitchFamily="34" charset="0"/>
              <a:cs typeface="+mn-cs"/>
            </a:endParaRPr>
          </a:p>
        </p:txBody>
      </p:sp>
      <p:sp>
        <p:nvSpPr>
          <p:cNvPr id="30" name="TextBox 29">
            <a:hlinkClick r:id="rId13" action="ppaction://hlinksldjump"/>
          </p:cNvPr>
          <p:cNvSpPr txBox="1"/>
          <p:nvPr/>
        </p:nvSpPr>
        <p:spPr>
          <a:xfrm>
            <a:off x="0" y="5105400"/>
            <a:ext cx="1371600" cy="11430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Test Your LOBO Abilities</a:t>
            </a: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5)</a:t>
            </a:r>
            <a:endParaRPr lang="en-US" sz="1600" dirty="0">
              <a:solidFill>
                <a:schemeClr val="accent1">
                  <a:lumMod val="75000"/>
                </a:schemeClr>
              </a:solidFill>
              <a:latin typeface="Trebuchet MS" pitchFamily="34" charset="0"/>
              <a:cs typeface="+mn-cs"/>
            </a:endParaRPr>
          </a:p>
        </p:txBody>
      </p:sp>
      <p:sp>
        <p:nvSpPr>
          <p:cNvPr id="36" name="TextBox 35">
            <a:hlinkClick r:id="rId14" action="ppaction://hlinksldjump"/>
          </p:cNvPr>
          <p:cNvSpPr txBox="1"/>
          <p:nvPr/>
        </p:nvSpPr>
        <p:spPr>
          <a:xfrm>
            <a:off x="0" y="1600200"/>
            <a:ext cx="1447800" cy="9906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Interpret Graphs</a:t>
            </a: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2)</a:t>
            </a:r>
            <a:endParaRPr lang="en-US" sz="1600" dirty="0">
              <a:solidFill>
                <a:schemeClr val="accent1">
                  <a:lumMod val="75000"/>
                </a:schemeClr>
              </a:solidFill>
              <a:latin typeface="Trebuchet MS" pitchFamily="34" charset="0"/>
              <a:cs typeface="+mn-cs"/>
            </a:endParaRPr>
          </a:p>
        </p:txBody>
      </p:sp>
      <p:sp>
        <p:nvSpPr>
          <p:cNvPr id="48" name="TextBox 47">
            <a:hlinkClick r:id="rId15" action="ppaction://hlinksldjump"/>
          </p:cNvPr>
          <p:cNvSpPr txBox="1"/>
          <p:nvPr/>
        </p:nvSpPr>
        <p:spPr>
          <a:xfrm>
            <a:off x="0" y="6324600"/>
            <a:ext cx="914400" cy="533400"/>
          </a:xfrm>
          <a:prstGeom prst="roundRect">
            <a:avLst/>
          </a:prstGeom>
          <a:solidFill>
            <a:schemeClr val="accent5">
              <a:lumMod val="40000"/>
              <a:lumOff val="60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More info</a:t>
            </a:r>
            <a:endParaRPr lang="en-US" sz="1600" dirty="0">
              <a:solidFill>
                <a:schemeClr val="accent1">
                  <a:lumMod val="75000"/>
                </a:schemeClr>
              </a:solidFill>
              <a:latin typeface="Trebuchet MS" pitchFamily="34" charset="0"/>
              <a:cs typeface="+mn-cs"/>
            </a:endParaRPr>
          </a:p>
        </p:txBody>
      </p:sp>
    </p:spTree>
  </p:cSld>
  <p:clrMapOvr>
    <a:masterClrMapping/>
  </p:clrMapOvr>
  <p:transition advClick="0"/>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Action Button: Home 21">
            <a:hlinkClick r:id="" action="ppaction://hlinkshowjump?jump=firstslide" highlightClick="1"/>
          </p:cNvPr>
          <p:cNvSpPr/>
          <p:nvPr/>
        </p:nvSpPr>
        <p:spPr>
          <a:xfrm>
            <a:off x="8547717" y="6400800"/>
            <a:ext cx="574675" cy="457200"/>
          </a:xfrm>
          <a:prstGeom prst="actionButtonHome">
            <a:avLst/>
          </a:prstGeom>
          <a:gradFill flip="none" rotWithShape="1">
            <a:gsLst>
              <a:gs pos="0">
                <a:srgbClr val="FFEFD1"/>
              </a:gs>
              <a:gs pos="64999">
                <a:srgbClr val="F0EBD5"/>
              </a:gs>
              <a:gs pos="100000">
                <a:srgbClr val="D1C39F"/>
              </a:gs>
            </a:gsLst>
            <a:lin ang="5400000" scaled="1"/>
            <a:tileRect/>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23" name="Action Button: Beginning 22">
            <a:hlinkClick r:id="" action="ppaction://hlinkshowjump?jump=lastslideviewed" highlightClick="1"/>
          </p:cNvPr>
          <p:cNvSpPr/>
          <p:nvPr/>
        </p:nvSpPr>
        <p:spPr>
          <a:xfrm>
            <a:off x="8080992" y="6400800"/>
            <a:ext cx="457200" cy="457200"/>
          </a:xfrm>
          <a:prstGeom prst="actionButtonBeginning">
            <a:avLst/>
          </a:prstGeom>
          <a:gradFill>
            <a:gsLst>
              <a:gs pos="0">
                <a:srgbClr val="FFEFD1"/>
              </a:gs>
              <a:gs pos="64999">
                <a:srgbClr val="F0EBD5"/>
              </a:gs>
              <a:gs pos="100000">
                <a:srgbClr val="D1C39F"/>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38" name="TextBox 37"/>
          <p:cNvSpPr txBox="1"/>
          <p:nvPr/>
        </p:nvSpPr>
        <p:spPr>
          <a:xfrm>
            <a:off x="2057400" y="914401"/>
            <a:ext cx="2590800" cy="380999"/>
          </a:xfrm>
          <a:prstGeom prst="roundRect">
            <a:avLst/>
          </a:prstGeom>
        </p:spPr>
        <p:style>
          <a:lnRef idx="0">
            <a:schemeClr val="accent3"/>
          </a:lnRef>
          <a:fillRef idx="3">
            <a:schemeClr val="accent3"/>
          </a:fillRef>
          <a:effectRef idx="3">
            <a:schemeClr val="accent3"/>
          </a:effectRef>
          <a:fontRef idx="minor">
            <a:schemeClr val="lt1"/>
          </a:fontRef>
        </p:style>
        <p:txBody>
          <a:bodyPr wrap="square" rtlCol="0">
            <a:spAutoFit/>
          </a:bodyPr>
          <a:lstStyle/>
          <a:p>
            <a:pPr marL="3175" lvl="1" indent="0">
              <a:defRPr/>
            </a:pPr>
            <a:r>
              <a:rPr lang="en-US" sz="1600" dirty="0" smtClean="0">
                <a:latin typeface="Trebuchet MS" pitchFamily="34" charset="0"/>
              </a:rPr>
              <a:t>Dissolved Organic Sensor</a:t>
            </a:r>
            <a:endParaRPr lang="en-US" sz="1600" dirty="0">
              <a:latin typeface="Trebuchet MS" pitchFamily="34" charset="0"/>
            </a:endParaRPr>
          </a:p>
        </p:txBody>
      </p:sp>
      <p:sp>
        <p:nvSpPr>
          <p:cNvPr id="119" name="TextBox 118"/>
          <p:cNvSpPr txBox="1"/>
          <p:nvPr/>
        </p:nvSpPr>
        <p:spPr>
          <a:xfrm>
            <a:off x="1981200" y="4495800"/>
            <a:ext cx="3200400" cy="578882"/>
          </a:xfrm>
          <a:prstGeom prst="roundRect">
            <a:avLst/>
          </a:prstGeom>
        </p:spPr>
        <p:style>
          <a:lnRef idx="0">
            <a:schemeClr val="accent3"/>
          </a:lnRef>
          <a:fillRef idx="3">
            <a:schemeClr val="accent3"/>
          </a:fillRef>
          <a:effectRef idx="3">
            <a:schemeClr val="accent3"/>
          </a:effectRef>
          <a:fontRef idx="minor">
            <a:schemeClr val="lt1"/>
          </a:fontRef>
        </p:style>
        <p:txBody>
          <a:bodyPr wrap="square" rtlCol="0">
            <a:spAutoFit/>
          </a:bodyPr>
          <a:lstStyle/>
          <a:p>
            <a:pPr marL="3175" lvl="1" indent="0"/>
            <a:r>
              <a:rPr lang="en-US" sz="1400" dirty="0" smtClean="0">
                <a:latin typeface="Trebuchet MS" pitchFamily="34" charset="0"/>
              </a:rPr>
              <a:t>Select a button below to learn more about the instrumentation:</a:t>
            </a:r>
            <a:endParaRPr lang="en-US" sz="1400" dirty="0">
              <a:latin typeface="Trebuchet MS" pitchFamily="34" charset="0"/>
            </a:endParaRPr>
          </a:p>
        </p:txBody>
      </p:sp>
      <p:sp>
        <p:nvSpPr>
          <p:cNvPr id="21" name="Line 58"/>
          <p:cNvSpPr>
            <a:spLocks noChangeShapeType="1"/>
          </p:cNvSpPr>
          <p:nvPr/>
        </p:nvSpPr>
        <p:spPr bwMode="auto">
          <a:xfrm flipH="1">
            <a:off x="4267200" y="1905000"/>
            <a:ext cx="459214" cy="893152"/>
          </a:xfrm>
          <a:prstGeom prst="line">
            <a:avLst/>
          </a:prstGeom>
          <a:noFill/>
          <a:ln w="127000">
            <a:solidFill>
              <a:schemeClr val="accent6">
                <a:lumMod val="75000"/>
              </a:schemeClr>
            </a:solidFill>
            <a:round/>
            <a:headEnd/>
            <a:tailEnd type="triangle" w="med" len="med"/>
          </a:ln>
        </p:spPr>
        <p:txBody>
          <a:bodyPr/>
          <a:lstStyle/>
          <a:p>
            <a:pPr>
              <a:defRPr/>
            </a:pPr>
            <a:endParaRPr lang="en-US" dirty="0"/>
          </a:p>
        </p:txBody>
      </p:sp>
      <p:sp>
        <p:nvSpPr>
          <p:cNvPr id="26" name="TextBox 19"/>
          <p:cNvSpPr txBox="1">
            <a:spLocks noChangeArrowheads="1"/>
          </p:cNvSpPr>
          <p:nvPr/>
        </p:nvSpPr>
        <p:spPr bwMode="auto">
          <a:xfrm>
            <a:off x="2057400" y="1905000"/>
            <a:ext cx="2819400" cy="1438573"/>
          </a:xfrm>
          <a:prstGeom prst="roundRect">
            <a:avLst>
              <a:gd name="adj" fmla="val 7250"/>
            </a:avLst>
          </a:prstGeom>
          <a:ln>
            <a:headEnd/>
            <a:tailEnd/>
          </a:ln>
        </p:spPr>
        <p:style>
          <a:lnRef idx="1">
            <a:schemeClr val="accent1"/>
          </a:lnRef>
          <a:fillRef idx="2">
            <a:schemeClr val="accent1"/>
          </a:fillRef>
          <a:effectRef idx="1">
            <a:schemeClr val="accent1"/>
          </a:effectRef>
          <a:fontRef idx="minor">
            <a:schemeClr val="dk1"/>
          </a:fontRef>
        </p:style>
        <p:txBody>
          <a:bodyPr wrap="square">
            <a:spAutoFit/>
          </a:bodyPr>
          <a:lstStyle/>
          <a:p>
            <a:pPr marL="4763" lvl="1" indent="0">
              <a:defRPr/>
            </a:pPr>
            <a:r>
              <a:rPr lang="en-US" sz="1400" b="1" dirty="0">
                <a:solidFill>
                  <a:schemeClr val="accent6">
                    <a:lumMod val="75000"/>
                  </a:schemeClr>
                </a:solidFill>
                <a:latin typeface="Trebuchet MS" pitchFamily="34" charset="0"/>
              </a:rPr>
              <a:t>Measures:</a:t>
            </a:r>
          </a:p>
          <a:p>
            <a:pPr marL="4763" lvl="1" indent="0">
              <a:defRPr/>
            </a:pPr>
            <a:r>
              <a:rPr lang="en-US" sz="1400" b="1" dirty="0">
                <a:solidFill>
                  <a:srgbClr val="C00000"/>
                </a:solidFill>
                <a:latin typeface="Trebuchet MS" pitchFamily="34" charset="0"/>
              </a:rPr>
              <a:t>Dissolved Organics</a:t>
            </a:r>
          </a:p>
          <a:p>
            <a:pPr marL="115888" lvl="1">
              <a:defRPr/>
            </a:pPr>
            <a:r>
              <a:rPr lang="en-US" sz="1400" dirty="0">
                <a:latin typeface="Trebuchet MS" pitchFamily="34" charset="0"/>
              </a:rPr>
              <a:t>How discolored the water is due to pigments (tannins) being released by broken down plants and animals</a:t>
            </a:r>
          </a:p>
        </p:txBody>
      </p:sp>
      <p:pic>
        <p:nvPicPr>
          <p:cNvPr id="27" name="Picture 45" descr="biowiper2.jpg"/>
          <p:cNvPicPr>
            <a:picLocks noChangeAspect="1"/>
          </p:cNvPicPr>
          <p:nvPr/>
        </p:nvPicPr>
        <p:blipFill>
          <a:blip r:embed="rId3" cstate="print"/>
          <a:srcRect l="4048" t="2763" r="4037" b="3729"/>
          <a:stretch>
            <a:fillRect/>
          </a:stretch>
        </p:blipFill>
        <p:spPr bwMode="auto">
          <a:xfrm>
            <a:off x="7315200" y="3048000"/>
            <a:ext cx="1628911" cy="1566168"/>
          </a:xfrm>
          <a:prstGeom prst="rect">
            <a:avLst/>
          </a:prstGeom>
          <a:ln>
            <a:noFill/>
          </a:ln>
          <a:effectLst>
            <a:outerShdw blurRad="190500" algn="tl" rotWithShape="0">
              <a:srgbClr val="000000">
                <a:alpha val="70000"/>
              </a:srgbClr>
            </a:outerShdw>
          </a:effectLst>
        </p:spPr>
      </p:pic>
      <p:pic>
        <p:nvPicPr>
          <p:cNvPr id="30" name="Picture 35" descr="LOBO.JPG"/>
          <p:cNvPicPr>
            <a:picLocks noChangeAspect="1"/>
          </p:cNvPicPr>
          <p:nvPr/>
        </p:nvPicPr>
        <p:blipFill>
          <a:blip r:embed="rId4" cstate="print"/>
          <a:srcRect l="14445" t="2499" r="35555"/>
          <a:stretch>
            <a:fillRect/>
          </a:stretch>
        </p:blipFill>
        <p:spPr bwMode="auto">
          <a:xfrm>
            <a:off x="5257800" y="1447800"/>
            <a:ext cx="1361135" cy="3534736"/>
          </a:xfrm>
          <a:prstGeom prst="rect">
            <a:avLst/>
          </a:prstGeom>
          <a:ln>
            <a:noFill/>
          </a:ln>
          <a:effectLst>
            <a:outerShdw blurRad="190500" algn="tl" rotWithShape="0">
              <a:srgbClr val="000000">
                <a:alpha val="70000"/>
              </a:srgbClr>
            </a:outerShdw>
          </a:effectLst>
        </p:spPr>
      </p:pic>
      <p:sp>
        <p:nvSpPr>
          <p:cNvPr id="37" name="Line 51"/>
          <p:cNvSpPr>
            <a:spLocks noChangeShapeType="1"/>
          </p:cNvSpPr>
          <p:nvPr/>
        </p:nvSpPr>
        <p:spPr bwMode="auto">
          <a:xfrm flipH="1">
            <a:off x="6324600" y="3352800"/>
            <a:ext cx="1066800" cy="533400"/>
          </a:xfrm>
          <a:prstGeom prst="line">
            <a:avLst/>
          </a:prstGeom>
          <a:noFill/>
          <a:ln w="57150">
            <a:solidFill>
              <a:schemeClr val="accent6">
                <a:lumMod val="75000"/>
              </a:schemeClr>
            </a:solidFill>
            <a:round/>
            <a:headEnd/>
            <a:tailEnd type="triangle" w="med" len="med"/>
          </a:ln>
          <a:effectLst/>
        </p:spPr>
        <p:txBody>
          <a:bodyPr/>
          <a:lstStyle/>
          <a:p>
            <a:pPr>
              <a:defRPr/>
            </a:pPr>
            <a:endParaRPr lang="en-US" dirty="0"/>
          </a:p>
        </p:txBody>
      </p:sp>
      <p:sp>
        <p:nvSpPr>
          <p:cNvPr id="39" name="Action Button: Custom 38">
            <a:hlinkClick r:id="rId5" action="ppaction://hlinksldjump" highlightClick="1"/>
          </p:cNvPr>
          <p:cNvSpPr/>
          <p:nvPr/>
        </p:nvSpPr>
        <p:spPr>
          <a:xfrm>
            <a:off x="3733800" y="5181600"/>
            <a:ext cx="1752600" cy="930322"/>
          </a:xfrm>
          <a:prstGeom prst="actionButtonBlank">
            <a:avLst/>
          </a:prstGeom>
          <a:solidFill>
            <a:srgbClr val="C00000"/>
          </a:solidFill>
          <a:ln>
            <a:no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latin typeface="Trebuchet MS" pitchFamily="34" charset="0"/>
              </a:rPr>
              <a:t>Temperature</a:t>
            </a:r>
          </a:p>
          <a:p>
            <a:pPr algn="ctr"/>
            <a:r>
              <a:rPr lang="en-US" sz="1400" dirty="0" smtClean="0">
                <a:latin typeface="Trebuchet MS" pitchFamily="34" charset="0"/>
              </a:rPr>
              <a:t>Salinity</a:t>
            </a:r>
          </a:p>
          <a:p>
            <a:pPr algn="ctr"/>
            <a:r>
              <a:rPr lang="en-US" sz="1400" dirty="0" smtClean="0">
                <a:latin typeface="Trebuchet MS" pitchFamily="34" charset="0"/>
              </a:rPr>
              <a:t>Dissolved Oxygen</a:t>
            </a:r>
          </a:p>
        </p:txBody>
      </p:sp>
      <p:sp>
        <p:nvSpPr>
          <p:cNvPr id="40" name="Action Button: Custom 39">
            <a:hlinkClick r:id="rId6" action="ppaction://hlinksldjump" highlightClick="1"/>
          </p:cNvPr>
          <p:cNvSpPr/>
          <p:nvPr/>
        </p:nvSpPr>
        <p:spPr>
          <a:xfrm>
            <a:off x="1828800" y="5681862"/>
            <a:ext cx="1828800" cy="457200"/>
          </a:xfrm>
          <a:prstGeom prst="actionButtonBlank">
            <a:avLst/>
          </a:prstGeom>
          <a:solidFill>
            <a:srgbClr val="C00000"/>
          </a:solidFill>
          <a:ln>
            <a:no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latin typeface="Trebuchet MS" pitchFamily="34" charset="0"/>
              </a:rPr>
              <a:t>Nitrate</a:t>
            </a:r>
          </a:p>
        </p:txBody>
      </p:sp>
      <p:sp>
        <p:nvSpPr>
          <p:cNvPr id="41" name="Action Button: Custom 40">
            <a:hlinkClick r:id="rId7" action="ppaction://hlinksldjump" highlightClick="1"/>
          </p:cNvPr>
          <p:cNvSpPr/>
          <p:nvPr/>
        </p:nvSpPr>
        <p:spPr>
          <a:xfrm>
            <a:off x="1828800" y="6172200"/>
            <a:ext cx="2286000" cy="609600"/>
          </a:xfrm>
          <a:prstGeom prst="actionButtonBlank">
            <a:avLst/>
          </a:prstGeom>
          <a:solidFill>
            <a:srgbClr val="C00000"/>
          </a:solidFill>
          <a:ln>
            <a:no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latin typeface="Trebuchet MS" pitchFamily="34" charset="0"/>
              </a:rPr>
              <a:t>Fluorescence/Chlorophyll</a:t>
            </a:r>
          </a:p>
          <a:p>
            <a:pPr algn="ctr"/>
            <a:r>
              <a:rPr lang="en-US" sz="1400" dirty="0" smtClean="0">
                <a:latin typeface="Trebuchet MS" pitchFamily="34" charset="0"/>
              </a:rPr>
              <a:t>Turbidity</a:t>
            </a:r>
          </a:p>
        </p:txBody>
      </p:sp>
      <p:sp>
        <p:nvSpPr>
          <p:cNvPr id="42" name="Action Button: Custom 41">
            <a:hlinkClick r:id="rId8" action="ppaction://hlinksldjump" highlightClick="1"/>
          </p:cNvPr>
          <p:cNvSpPr/>
          <p:nvPr/>
        </p:nvSpPr>
        <p:spPr>
          <a:xfrm>
            <a:off x="1828800" y="5181600"/>
            <a:ext cx="1828800" cy="457200"/>
          </a:xfrm>
          <a:prstGeom prst="actionButtonBlank">
            <a:avLst/>
          </a:prstGeom>
          <a:solidFill>
            <a:schemeClr val="accent5">
              <a:lumMod val="75000"/>
            </a:schemeClr>
          </a:solidFill>
          <a:ln>
            <a:no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latin typeface="Trebuchet MS" pitchFamily="34" charset="0"/>
              </a:rPr>
              <a:t>Dissolved Organics</a:t>
            </a:r>
          </a:p>
        </p:txBody>
      </p:sp>
      <p:sp>
        <p:nvSpPr>
          <p:cNvPr id="43" name="Action Button: Custom 42">
            <a:hlinkClick r:id="rId9" action="ppaction://hlinksldjump" highlightClick="1"/>
          </p:cNvPr>
          <p:cNvSpPr/>
          <p:nvPr/>
        </p:nvSpPr>
        <p:spPr>
          <a:xfrm>
            <a:off x="4191000" y="6172200"/>
            <a:ext cx="1295400" cy="609600"/>
          </a:xfrm>
          <a:prstGeom prst="actionButtonBlank">
            <a:avLst/>
          </a:prstGeom>
          <a:solidFill>
            <a:srgbClr val="C00000"/>
          </a:solidFill>
          <a:ln>
            <a:no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latin typeface="Trebuchet MS" pitchFamily="34" charset="0"/>
              </a:rPr>
              <a:t>How the data gets online</a:t>
            </a:r>
          </a:p>
        </p:txBody>
      </p:sp>
      <p:sp>
        <p:nvSpPr>
          <p:cNvPr id="25" name="Rectangle 24"/>
          <p:cNvSpPr/>
          <p:nvPr/>
        </p:nvSpPr>
        <p:spPr>
          <a:xfrm>
            <a:off x="0" y="0"/>
            <a:ext cx="9144000" cy="838200"/>
          </a:xfrm>
          <a:prstGeom prst="rect">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r>
              <a:rPr lang="en-US" sz="4400" dirty="0" smtClean="0">
                <a:latin typeface="Trebuchet MS" pitchFamily="34" charset="0"/>
              </a:rPr>
              <a:t>What is LOBO?</a:t>
            </a:r>
            <a:endParaRPr lang="en-US" sz="4400" dirty="0">
              <a:latin typeface="Trebuchet MS" pitchFamily="34" charset="0"/>
            </a:endParaRPr>
          </a:p>
        </p:txBody>
      </p:sp>
      <p:sp>
        <p:nvSpPr>
          <p:cNvPr id="28" name="Flowchart: Delay 27"/>
          <p:cNvSpPr/>
          <p:nvPr/>
        </p:nvSpPr>
        <p:spPr>
          <a:xfrm>
            <a:off x="0" y="0"/>
            <a:ext cx="1752600" cy="6858000"/>
          </a:xfrm>
          <a:prstGeom prst="flowChartDelay">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36" name="TextBox 35">
            <a:hlinkClick r:id="rId10" action="ppaction://hlinksldjump"/>
          </p:cNvPr>
          <p:cNvSpPr txBox="1"/>
          <p:nvPr/>
        </p:nvSpPr>
        <p:spPr>
          <a:xfrm>
            <a:off x="0" y="609600"/>
            <a:ext cx="1371600" cy="8382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Build </a:t>
            </a:r>
            <a:r>
              <a:rPr lang="en-US" sz="1600" dirty="0" smtClean="0">
                <a:solidFill>
                  <a:schemeClr val="accent1">
                    <a:lumMod val="75000"/>
                  </a:schemeClr>
                </a:solidFill>
                <a:latin typeface="Trebuchet MS" pitchFamily="34" charset="0"/>
                <a:cs typeface="+mn-cs"/>
              </a:rPr>
              <a:t>A </a:t>
            </a:r>
            <a:r>
              <a:rPr lang="en-US" sz="1600" dirty="0">
                <a:solidFill>
                  <a:schemeClr val="accent1">
                    <a:lumMod val="75000"/>
                  </a:schemeClr>
                </a:solidFill>
                <a:latin typeface="Trebuchet MS" pitchFamily="34" charset="0"/>
                <a:cs typeface="+mn-cs"/>
              </a:rPr>
              <a:t>G</a:t>
            </a:r>
            <a:r>
              <a:rPr lang="en-US" sz="1600" dirty="0" smtClean="0">
                <a:solidFill>
                  <a:schemeClr val="accent1">
                    <a:lumMod val="75000"/>
                  </a:schemeClr>
                </a:solidFill>
                <a:latin typeface="Trebuchet MS" pitchFamily="34" charset="0"/>
                <a:cs typeface="+mn-cs"/>
              </a:rPr>
              <a:t>raph </a:t>
            </a:r>
            <a:endParaRPr lang="en-US" sz="1600" dirty="0">
              <a:solidFill>
                <a:schemeClr val="accent1">
                  <a:lumMod val="75000"/>
                </a:schemeClr>
              </a:solidFill>
              <a:latin typeface="Trebuchet MS" pitchFamily="34" charset="0"/>
              <a:cs typeface="+mn-cs"/>
            </a:endParaRP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1)</a:t>
            </a:r>
            <a:endParaRPr lang="en-US" sz="1600" dirty="0">
              <a:solidFill>
                <a:schemeClr val="accent1">
                  <a:lumMod val="75000"/>
                </a:schemeClr>
              </a:solidFill>
              <a:latin typeface="Trebuchet MS" pitchFamily="34" charset="0"/>
              <a:cs typeface="+mn-cs"/>
            </a:endParaRPr>
          </a:p>
        </p:txBody>
      </p:sp>
      <p:sp>
        <p:nvSpPr>
          <p:cNvPr id="46" name="TextBox 45">
            <a:hlinkClick r:id="rId11" action="ppaction://hlinksldjump"/>
          </p:cNvPr>
          <p:cNvSpPr txBox="1"/>
          <p:nvPr/>
        </p:nvSpPr>
        <p:spPr>
          <a:xfrm>
            <a:off x="0" y="2743200"/>
            <a:ext cx="1554480" cy="10668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Read LOBO Graphs </a:t>
            </a:r>
            <a:r>
              <a:rPr lang="en-US" sz="1600" dirty="0" smtClean="0">
                <a:solidFill>
                  <a:schemeClr val="accent1">
                    <a:lumMod val="75000"/>
                  </a:schemeClr>
                </a:solidFill>
                <a:latin typeface="Trebuchet MS" pitchFamily="34" charset="0"/>
                <a:cs typeface="+mn-cs"/>
              </a:rPr>
              <a:t>   (Level 3)</a:t>
            </a:r>
            <a:endParaRPr lang="en-US" sz="1600" dirty="0">
              <a:solidFill>
                <a:schemeClr val="accent1">
                  <a:lumMod val="75000"/>
                </a:schemeClr>
              </a:solidFill>
              <a:latin typeface="Trebuchet MS" pitchFamily="34" charset="0"/>
              <a:cs typeface="+mn-cs"/>
            </a:endParaRPr>
          </a:p>
        </p:txBody>
      </p:sp>
      <p:sp>
        <p:nvSpPr>
          <p:cNvPr id="47" name="TextBox 46">
            <a:hlinkClick r:id="rId12" action="ppaction://hlinksldjump"/>
          </p:cNvPr>
          <p:cNvSpPr txBox="1"/>
          <p:nvPr/>
        </p:nvSpPr>
        <p:spPr>
          <a:xfrm>
            <a:off x="0" y="3953470"/>
            <a:ext cx="1447800" cy="99953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LOBO Data Match-up</a:t>
            </a:r>
            <a:endParaRPr lang="en-US" sz="1600" dirty="0">
              <a:solidFill>
                <a:schemeClr val="accent1">
                  <a:lumMod val="75000"/>
                </a:schemeClr>
              </a:solidFill>
              <a:latin typeface="Trebuchet MS" pitchFamily="34" charset="0"/>
              <a:cs typeface="+mn-cs"/>
            </a:endParaRP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4)</a:t>
            </a:r>
            <a:endParaRPr lang="en-US" sz="1600" dirty="0">
              <a:solidFill>
                <a:schemeClr val="accent1">
                  <a:lumMod val="75000"/>
                </a:schemeClr>
              </a:solidFill>
              <a:latin typeface="Trebuchet MS" pitchFamily="34" charset="0"/>
              <a:cs typeface="+mn-cs"/>
            </a:endParaRPr>
          </a:p>
        </p:txBody>
      </p:sp>
      <p:sp>
        <p:nvSpPr>
          <p:cNvPr id="48" name="TextBox 47">
            <a:hlinkClick r:id="rId13" action="ppaction://hlinksldjump"/>
          </p:cNvPr>
          <p:cNvSpPr txBox="1"/>
          <p:nvPr/>
        </p:nvSpPr>
        <p:spPr>
          <a:xfrm>
            <a:off x="0" y="5105400"/>
            <a:ext cx="1371600" cy="11430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Test Your LOBO Abilities</a:t>
            </a: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5)</a:t>
            </a:r>
            <a:endParaRPr lang="en-US" sz="1600" dirty="0">
              <a:solidFill>
                <a:schemeClr val="accent1">
                  <a:lumMod val="75000"/>
                </a:schemeClr>
              </a:solidFill>
              <a:latin typeface="Trebuchet MS" pitchFamily="34" charset="0"/>
              <a:cs typeface="+mn-cs"/>
            </a:endParaRPr>
          </a:p>
        </p:txBody>
      </p:sp>
      <p:sp>
        <p:nvSpPr>
          <p:cNvPr id="49" name="TextBox 48">
            <a:hlinkClick r:id="rId14" action="ppaction://hlinksldjump"/>
          </p:cNvPr>
          <p:cNvSpPr txBox="1"/>
          <p:nvPr/>
        </p:nvSpPr>
        <p:spPr>
          <a:xfrm>
            <a:off x="0" y="1600200"/>
            <a:ext cx="1447800" cy="9906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Interpret Graphs</a:t>
            </a: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2)</a:t>
            </a:r>
            <a:endParaRPr lang="en-US" sz="1600" dirty="0">
              <a:solidFill>
                <a:schemeClr val="accent1">
                  <a:lumMod val="75000"/>
                </a:schemeClr>
              </a:solidFill>
              <a:latin typeface="Trebuchet MS" pitchFamily="34" charset="0"/>
              <a:cs typeface="+mn-cs"/>
            </a:endParaRPr>
          </a:p>
        </p:txBody>
      </p:sp>
      <p:sp>
        <p:nvSpPr>
          <p:cNvPr id="50" name="TextBox 49">
            <a:hlinkClick r:id="rId15" action="ppaction://hlinksldjump"/>
          </p:cNvPr>
          <p:cNvSpPr txBox="1"/>
          <p:nvPr/>
        </p:nvSpPr>
        <p:spPr>
          <a:xfrm>
            <a:off x="0" y="6324600"/>
            <a:ext cx="914400" cy="533400"/>
          </a:xfrm>
          <a:prstGeom prst="roundRect">
            <a:avLst/>
          </a:prstGeom>
          <a:solidFill>
            <a:schemeClr val="accent5">
              <a:lumMod val="40000"/>
              <a:lumOff val="60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More info</a:t>
            </a:r>
            <a:endParaRPr lang="en-US" sz="1600" dirty="0">
              <a:solidFill>
                <a:schemeClr val="accent1">
                  <a:lumMod val="75000"/>
                </a:schemeClr>
              </a:solidFill>
              <a:latin typeface="Trebuchet MS" pitchFamily="34" charset="0"/>
              <a:cs typeface="+mn-cs"/>
            </a:endParaRPr>
          </a:p>
        </p:txBody>
      </p:sp>
    </p:spTree>
  </p:cSld>
  <p:clrMapOvr>
    <a:masterClrMapping/>
  </p:clrMapOvr>
  <p:transition advClick="0"/>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Picture 35" descr="LOBO.JPG"/>
          <p:cNvPicPr>
            <a:picLocks noChangeAspect="1"/>
          </p:cNvPicPr>
          <p:nvPr/>
        </p:nvPicPr>
        <p:blipFill>
          <a:blip r:embed="rId3" cstate="print"/>
          <a:srcRect l="14445" t="2499" r="35555"/>
          <a:stretch>
            <a:fillRect/>
          </a:stretch>
        </p:blipFill>
        <p:spPr bwMode="auto">
          <a:xfrm>
            <a:off x="5257800" y="1447800"/>
            <a:ext cx="1361135" cy="3534736"/>
          </a:xfrm>
          <a:prstGeom prst="rect">
            <a:avLst/>
          </a:prstGeom>
          <a:ln>
            <a:noFill/>
          </a:ln>
          <a:effectLst>
            <a:outerShdw blurRad="190500" algn="tl" rotWithShape="0">
              <a:srgbClr val="000000">
                <a:alpha val="70000"/>
              </a:srgbClr>
            </a:outerShdw>
          </a:effectLst>
        </p:spPr>
      </p:pic>
      <p:sp>
        <p:nvSpPr>
          <p:cNvPr id="22" name="Action Button: Home 21">
            <a:hlinkClick r:id="" action="ppaction://hlinkshowjump?jump=firstslide" highlightClick="1"/>
          </p:cNvPr>
          <p:cNvSpPr/>
          <p:nvPr/>
        </p:nvSpPr>
        <p:spPr>
          <a:xfrm>
            <a:off x="8543925" y="6400800"/>
            <a:ext cx="574675" cy="457200"/>
          </a:xfrm>
          <a:prstGeom prst="actionButtonHome">
            <a:avLst/>
          </a:prstGeom>
          <a:gradFill flip="none" rotWithShape="1">
            <a:gsLst>
              <a:gs pos="0">
                <a:srgbClr val="FFEFD1"/>
              </a:gs>
              <a:gs pos="64999">
                <a:srgbClr val="F0EBD5"/>
              </a:gs>
              <a:gs pos="100000">
                <a:srgbClr val="D1C39F"/>
              </a:gs>
            </a:gsLst>
            <a:lin ang="5400000" scaled="1"/>
            <a:tileRect/>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23" name="Action Button: Beginning 22">
            <a:hlinkClick r:id="" action="ppaction://hlinkshowjump?jump=lastslideviewed" highlightClick="1"/>
          </p:cNvPr>
          <p:cNvSpPr/>
          <p:nvPr/>
        </p:nvSpPr>
        <p:spPr>
          <a:xfrm>
            <a:off x="8077200" y="6400800"/>
            <a:ext cx="457200" cy="457200"/>
          </a:xfrm>
          <a:prstGeom prst="actionButtonBeginning">
            <a:avLst/>
          </a:prstGeom>
          <a:gradFill>
            <a:gsLst>
              <a:gs pos="0">
                <a:srgbClr val="FFEFD1"/>
              </a:gs>
              <a:gs pos="64999">
                <a:srgbClr val="F0EBD5"/>
              </a:gs>
              <a:gs pos="100000">
                <a:srgbClr val="D1C39F"/>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38" name="TextBox 37"/>
          <p:cNvSpPr txBox="1"/>
          <p:nvPr/>
        </p:nvSpPr>
        <p:spPr>
          <a:xfrm>
            <a:off x="2057400" y="914400"/>
            <a:ext cx="1600200" cy="381000"/>
          </a:xfrm>
          <a:prstGeom prst="roundRect">
            <a:avLst/>
          </a:prstGeom>
        </p:spPr>
        <p:style>
          <a:lnRef idx="0">
            <a:schemeClr val="accent3"/>
          </a:lnRef>
          <a:fillRef idx="3">
            <a:schemeClr val="accent3"/>
          </a:fillRef>
          <a:effectRef idx="3">
            <a:schemeClr val="accent3"/>
          </a:effectRef>
          <a:fontRef idx="minor">
            <a:schemeClr val="lt1"/>
          </a:fontRef>
        </p:style>
        <p:txBody>
          <a:bodyPr wrap="square" rtlCol="0">
            <a:spAutoFit/>
          </a:bodyPr>
          <a:lstStyle/>
          <a:p>
            <a:pPr marL="3175" lvl="1" indent="0">
              <a:defRPr/>
            </a:pPr>
            <a:r>
              <a:rPr lang="en-US" sz="1600" dirty="0" smtClean="0">
                <a:latin typeface="Trebuchet MS" pitchFamily="34" charset="0"/>
              </a:rPr>
              <a:t>Nitrate Sensor</a:t>
            </a:r>
            <a:endParaRPr lang="en-US" sz="1600" dirty="0">
              <a:latin typeface="Trebuchet MS" pitchFamily="34" charset="0"/>
            </a:endParaRPr>
          </a:p>
        </p:txBody>
      </p:sp>
      <p:sp>
        <p:nvSpPr>
          <p:cNvPr id="119" name="TextBox 118"/>
          <p:cNvSpPr txBox="1"/>
          <p:nvPr/>
        </p:nvSpPr>
        <p:spPr>
          <a:xfrm>
            <a:off x="1981200" y="4495800"/>
            <a:ext cx="3200400" cy="578882"/>
          </a:xfrm>
          <a:prstGeom prst="roundRect">
            <a:avLst/>
          </a:prstGeom>
        </p:spPr>
        <p:style>
          <a:lnRef idx="0">
            <a:schemeClr val="accent3"/>
          </a:lnRef>
          <a:fillRef idx="3">
            <a:schemeClr val="accent3"/>
          </a:fillRef>
          <a:effectRef idx="3">
            <a:schemeClr val="accent3"/>
          </a:effectRef>
          <a:fontRef idx="minor">
            <a:schemeClr val="lt1"/>
          </a:fontRef>
        </p:style>
        <p:txBody>
          <a:bodyPr wrap="square" rtlCol="0">
            <a:spAutoFit/>
          </a:bodyPr>
          <a:lstStyle/>
          <a:p>
            <a:pPr marL="3175" lvl="1" indent="0"/>
            <a:r>
              <a:rPr lang="en-US" sz="1400" dirty="0" smtClean="0">
                <a:latin typeface="Trebuchet MS" pitchFamily="34" charset="0"/>
              </a:rPr>
              <a:t>Select a button below to learn more about the instrumentation:</a:t>
            </a:r>
            <a:endParaRPr lang="en-US" sz="1400" dirty="0">
              <a:latin typeface="Trebuchet MS" pitchFamily="34" charset="0"/>
            </a:endParaRPr>
          </a:p>
        </p:txBody>
      </p:sp>
      <p:pic>
        <p:nvPicPr>
          <p:cNvPr id="25" name="Picture 31" descr="nitrate.JPG"/>
          <p:cNvPicPr>
            <a:picLocks noChangeAspect="1"/>
          </p:cNvPicPr>
          <p:nvPr/>
        </p:nvPicPr>
        <p:blipFill>
          <a:blip r:embed="rId4" cstate="print"/>
          <a:srcRect l="10625" t="26250" r="16251"/>
          <a:stretch>
            <a:fillRect/>
          </a:stretch>
        </p:blipFill>
        <p:spPr bwMode="auto">
          <a:xfrm>
            <a:off x="6981023" y="3048000"/>
            <a:ext cx="1966756" cy="1447800"/>
          </a:xfrm>
          <a:prstGeom prst="rect">
            <a:avLst/>
          </a:prstGeom>
          <a:ln>
            <a:noFill/>
          </a:ln>
          <a:effectLst>
            <a:outerShdw blurRad="190500" algn="tl" rotWithShape="0">
              <a:srgbClr val="000000">
                <a:alpha val="70000"/>
              </a:srgbClr>
            </a:outerShdw>
          </a:effectLst>
        </p:spPr>
      </p:pic>
      <p:sp>
        <p:nvSpPr>
          <p:cNvPr id="26" name="Text Box 62"/>
          <p:cNvSpPr txBox="1">
            <a:spLocks noChangeArrowheads="1"/>
          </p:cNvSpPr>
          <p:nvPr/>
        </p:nvSpPr>
        <p:spPr bwMode="auto">
          <a:xfrm>
            <a:off x="2590800" y="2286000"/>
            <a:ext cx="1981200" cy="1009471"/>
          </a:xfrm>
          <a:prstGeom prst="roundRect">
            <a:avLst>
              <a:gd name="adj" fmla="val 10575"/>
            </a:avLst>
          </a:prstGeom>
          <a:ln>
            <a:headEnd/>
            <a:tailEnd/>
          </a:ln>
        </p:spPr>
        <p:style>
          <a:lnRef idx="1">
            <a:schemeClr val="accent1"/>
          </a:lnRef>
          <a:fillRef idx="2">
            <a:schemeClr val="accent1"/>
          </a:fillRef>
          <a:effectRef idx="1">
            <a:schemeClr val="accent1"/>
          </a:effectRef>
          <a:fontRef idx="minor">
            <a:schemeClr val="dk1"/>
          </a:fontRef>
        </p:style>
        <p:txBody>
          <a:bodyPr wrap="square">
            <a:spAutoFit/>
          </a:bodyPr>
          <a:lstStyle/>
          <a:p>
            <a:pPr defTabSz="914400">
              <a:spcBef>
                <a:spcPct val="50000"/>
              </a:spcBef>
              <a:defRPr/>
            </a:pPr>
            <a:r>
              <a:rPr lang="en-US" sz="1400" b="1" dirty="0">
                <a:solidFill>
                  <a:schemeClr val="accent6">
                    <a:lumMod val="75000"/>
                  </a:schemeClr>
                </a:solidFill>
                <a:latin typeface="Trebuchet MS" pitchFamily="34" charset="0"/>
              </a:rPr>
              <a:t>Measures:</a:t>
            </a:r>
          </a:p>
          <a:p>
            <a:pPr marL="4763" lvl="1" indent="0">
              <a:defRPr/>
            </a:pPr>
            <a:r>
              <a:rPr lang="en-US" sz="1400" b="1" dirty="0">
                <a:solidFill>
                  <a:srgbClr val="C00000"/>
                </a:solidFill>
                <a:latin typeface="Trebuchet MS" pitchFamily="34" charset="0"/>
              </a:rPr>
              <a:t>Nitrate</a:t>
            </a:r>
          </a:p>
          <a:p>
            <a:pPr marL="115888" lvl="1">
              <a:defRPr/>
            </a:pPr>
            <a:r>
              <a:rPr lang="en-US" sz="1400" dirty="0">
                <a:latin typeface="Trebuchet MS" pitchFamily="34" charset="0"/>
              </a:rPr>
              <a:t>How much nutrients are in the water </a:t>
            </a:r>
          </a:p>
        </p:txBody>
      </p:sp>
      <p:sp>
        <p:nvSpPr>
          <p:cNvPr id="28" name="Line 51"/>
          <p:cNvSpPr>
            <a:spLocks noChangeShapeType="1"/>
          </p:cNvSpPr>
          <p:nvPr/>
        </p:nvSpPr>
        <p:spPr bwMode="auto">
          <a:xfrm flipH="1" flipV="1">
            <a:off x="5791200" y="2590800"/>
            <a:ext cx="1524000" cy="533398"/>
          </a:xfrm>
          <a:prstGeom prst="line">
            <a:avLst/>
          </a:prstGeom>
          <a:noFill/>
          <a:ln w="57150">
            <a:solidFill>
              <a:schemeClr val="accent6">
                <a:lumMod val="75000"/>
              </a:schemeClr>
            </a:solidFill>
            <a:round/>
            <a:headEnd/>
            <a:tailEnd type="triangle" w="med" len="med"/>
          </a:ln>
          <a:effectLst/>
        </p:spPr>
        <p:txBody>
          <a:bodyPr/>
          <a:lstStyle/>
          <a:p>
            <a:pPr>
              <a:defRPr/>
            </a:pPr>
            <a:endParaRPr lang="en-US" dirty="0"/>
          </a:p>
        </p:txBody>
      </p:sp>
      <p:sp>
        <p:nvSpPr>
          <p:cNvPr id="37" name="Action Button: Custom 36">
            <a:hlinkClick r:id="rId5" action="ppaction://hlinksldjump" highlightClick="1"/>
          </p:cNvPr>
          <p:cNvSpPr/>
          <p:nvPr/>
        </p:nvSpPr>
        <p:spPr>
          <a:xfrm>
            <a:off x="3733800" y="5181600"/>
            <a:ext cx="1752600" cy="930322"/>
          </a:xfrm>
          <a:prstGeom prst="actionButtonBlank">
            <a:avLst/>
          </a:prstGeom>
          <a:solidFill>
            <a:srgbClr val="C00000"/>
          </a:solidFill>
          <a:ln>
            <a:no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latin typeface="Trebuchet MS" pitchFamily="34" charset="0"/>
              </a:rPr>
              <a:t>Temperature</a:t>
            </a:r>
          </a:p>
          <a:p>
            <a:pPr algn="ctr"/>
            <a:r>
              <a:rPr lang="en-US" sz="1400" dirty="0" smtClean="0">
                <a:latin typeface="Trebuchet MS" pitchFamily="34" charset="0"/>
              </a:rPr>
              <a:t>Salinity</a:t>
            </a:r>
          </a:p>
          <a:p>
            <a:pPr algn="ctr"/>
            <a:r>
              <a:rPr lang="en-US" sz="1400" dirty="0" smtClean="0">
                <a:latin typeface="Trebuchet MS" pitchFamily="34" charset="0"/>
              </a:rPr>
              <a:t>Dissolved Oxygen</a:t>
            </a:r>
          </a:p>
        </p:txBody>
      </p:sp>
      <p:sp>
        <p:nvSpPr>
          <p:cNvPr id="39" name="Action Button: Custom 38">
            <a:hlinkClick r:id="rId6" action="ppaction://hlinksldjump" highlightClick="1"/>
          </p:cNvPr>
          <p:cNvSpPr/>
          <p:nvPr/>
        </p:nvSpPr>
        <p:spPr>
          <a:xfrm>
            <a:off x="1828800" y="5681862"/>
            <a:ext cx="1828800" cy="457200"/>
          </a:xfrm>
          <a:prstGeom prst="actionButtonBlank">
            <a:avLst/>
          </a:prstGeom>
          <a:solidFill>
            <a:schemeClr val="accent5">
              <a:lumMod val="75000"/>
            </a:schemeClr>
          </a:solidFill>
          <a:ln>
            <a:no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latin typeface="Trebuchet MS" pitchFamily="34" charset="0"/>
              </a:rPr>
              <a:t>Nitrate</a:t>
            </a:r>
          </a:p>
        </p:txBody>
      </p:sp>
      <p:sp>
        <p:nvSpPr>
          <p:cNvPr id="40" name="Action Button: Custom 39">
            <a:hlinkClick r:id="rId7" action="ppaction://hlinksldjump" highlightClick="1"/>
          </p:cNvPr>
          <p:cNvSpPr/>
          <p:nvPr/>
        </p:nvSpPr>
        <p:spPr>
          <a:xfrm>
            <a:off x="1828800" y="6172200"/>
            <a:ext cx="2286000" cy="609600"/>
          </a:xfrm>
          <a:prstGeom prst="actionButtonBlank">
            <a:avLst/>
          </a:prstGeom>
          <a:solidFill>
            <a:srgbClr val="C00000"/>
          </a:solidFill>
          <a:ln>
            <a:no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latin typeface="Trebuchet MS" pitchFamily="34" charset="0"/>
              </a:rPr>
              <a:t>Fluorescence/Chlorophyll</a:t>
            </a:r>
          </a:p>
          <a:p>
            <a:pPr algn="ctr"/>
            <a:r>
              <a:rPr lang="en-US" sz="1400" dirty="0" smtClean="0">
                <a:latin typeface="Trebuchet MS" pitchFamily="34" charset="0"/>
              </a:rPr>
              <a:t>Turbidity</a:t>
            </a:r>
          </a:p>
        </p:txBody>
      </p:sp>
      <p:sp>
        <p:nvSpPr>
          <p:cNvPr id="41" name="Action Button: Custom 40">
            <a:hlinkClick r:id="rId8" action="ppaction://hlinksldjump" highlightClick="1"/>
          </p:cNvPr>
          <p:cNvSpPr/>
          <p:nvPr/>
        </p:nvSpPr>
        <p:spPr>
          <a:xfrm>
            <a:off x="1828800" y="5181600"/>
            <a:ext cx="1828800" cy="457200"/>
          </a:xfrm>
          <a:prstGeom prst="actionButtonBlank">
            <a:avLst/>
          </a:prstGeom>
          <a:solidFill>
            <a:srgbClr val="C00000"/>
          </a:solidFill>
          <a:ln>
            <a:no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latin typeface="Trebuchet MS" pitchFamily="34" charset="0"/>
              </a:rPr>
              <a:t>Dissolved Organics</a:t>
            </a:r>
          </a:p>
        </p:txBody>
      </p:sp>
      <p:sp>
        <p:nvSpPr>
          <p:cNvPr id="42" name="Action Button: Custom 41">
            <a:hlinkClick r:id="rId9" action="ppaction://hlinksldjump" highlightClick="1"/>
          </p:cNvPr>
          <p:cNvSpPr/>
          <p:nvPr/>
        </p:nvSpPr>
        <p:spPr>
          <a:xfrm>
            <a:off x="4191000" y="6172200"/>
            <a:ext cx="1295400" cy="609600"/>
          </a:xfrm>
          <a:prstGeom prst="actionButtonBlank">
            <a:avLst/>
          </a:prstGeom>
          <a:solidFill>
            <a:srgbClr val="C00000"/>
          </a:solidFill>
          <a:ln>
            <a:no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latin typeface="Trebuchet MS" pitchFamily="34" charset="0"/>
              </a:rPr>
              <a:t>How the data gets online</a:t>
            </a:r>
          </a:p>
        </p:txBody>
      </p:sp>
      <p:sp>
        <p:nvSpPr>
          <p:cNvPr id="24" name="Rectangle 23"/>
          <p:cNvSpPr/>
          <p:nvPr/>
        </p:nvSpPr>
        <p:spPr>
          <a:xfrm>
            <a:off x="0" y="0"/>
            <a:ext cx="9144000" cy="838200"/>
          </a:xfrm>
          <a:prstGeom prst="rect">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r>
              <a:rPr lang="en-US" sz="4400" dirty="0" smtClean="0">
                <a:latin typeface="Trebuchet MS" pitchFamily="34" charset="0"/>
              </a:rPr>
              <a:t>What is LOBO?</a:t>
            </a:r>
            <a:endParaRPr lang="en-US" sz="4400" dirty="0">
              <a:latin typeface="Trebuchet MS" pitchFamily="34" charset="0"/>
            </a:endParaRPr>
          </a:p>
        </p:txBody>
      </p:sp>
      <p:sp>
        <p:nvSpPr>
          <p:cNvPr id="27" name="Flowchart: Delay 26"/>
          <p:cNvSpPr/>
          <p:nvPr/>
        </p:nvSpPr>
        <p:spPr>
          <a:xfrm>
            <a:off x="0" y="0"/>
            <a:ext cx="1752600" cy="6858000"/>
          </a:xfrm>
          <a:prstGeom prst="flowChartDelay">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36" name="TextBox 35">
            <a:hlinkClick r:id="rId10" action="ppaction://hlinksldjump"/>
          </p:cNvPr>
          <p:cNvSpPr txBox="1"/>
          <p:nvPr/>
        </p:nvSpPr>
        <p:spPr>
          <a:xfrm>
            <a:off x="0" y="609600"/>
            <a:ext cx="1371600" cy="8382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Build </a:t>
            </a:r>
            <a:r>
              <a:rPr lang="en-US" sz="1600" dirty="0" smtClean="0">
                <a:solidFill>
                  <a:schemeClr val="accent1">
                    <a:lumMod val="75000"/>
                  </a:schemeClr>
                </a:solidFill>
                <a:latin typeface="Trebuchet MS" pitchFamily="34" charset="0"/>
                <a:cs typeface="+mn-cs"/>
              </a:rPr>
              <a:t>A </a:t>
            </a:r>
            <a:r>
              <a:rPr lang="en-US" sz="1600" dirty="0">
                <a:solidFill>
                  <a:schemeClr val="accent1">
                    <a:lumMod val="75000"/>
                  </a:schemeClr>
                </a:solidFill>
                <a:latin typeface="Trebuchet MS" pitchFamily="34" charset="0"/>
                <a:cs typeface="+mn-cs"/>
              </a:rPr>
              <a:t>G</a:t>
            </a:r>
            <a:r>
              <a:rPr lang="en-US" sz="1600" dirty="0" smtClean="0">
                <a:solidFill>
                  <a:schemeClr val="accent1">
                    <a:lumMod val="75000"/>
                  </a:schemeClr>
                </a:solidFill>
                <a:latin typeface="Trebuchet MS" pitchFamily="34" charset="0"/>
                <a:cs typeface="+mn-cs"/>
              </a:rPr>
              <a:t>raph </a:t>
            </a:r>
            <a:endParaRPr lang="en-US" sz="1600" dirty="0">
              <a:solidFill>
                <a:schemeClr val="accent1">
                  <a:lumMod val="75000"/>
                </a:schemeClr>
              </a:solidFill>
              <a:latin typeface="Trebuchet MS" pitchFamily="34" charset="0"/>
              <a:cs typeface="+mn-cs"/>
            </a:endParaRP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1)</a:t>
            </a:r>
            <a:endParaRPr lang="en-US" sz="1600" dirty="0">
              <a:solidFill>
                <a:schemeClr val="accent1">
                  <a:lumMod val="75000"/>
                </a:schemeClr>
              </a:solidFill>
              <a:latin typeface="Trebuchet MS" pitchFamily="34" charset="0"/>
              <a:cs typeface="+mn-cs"/>
            </a:endParaRPr>
          </a:p>
        </p:txBody>
      </p:sp>
      <p:sp>
        <p:nvSpPr>
          <p:cNvPr id="45" name="TextBox 44">
            <a:hlinkClick r:id="rId11" action="ppaction://hlinksldjump"/>
          </p:cNvPr>
          <p:cNvSpPr txBox="1"/>
          <p:nvPr/>
        </p:nvSpPr>
        <p:spPr>
          <a:xfrm>
            <a:off x="0" y="2743200"/>
            <a:ext cx="1554480" cy="10668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Read LOBO Graphs </a:t>
            </a:r>
            <a:r>
              <a:rPr lang="en-US" sz="1600" dirty="0" smtClean="0">
                <a:solidFill>
                  <a:schemeClr val="accent1">
                    <a:lumMod val="75000"/>
                  </a:schemeClr>
                </a:solidFill>
                <a:latin typeface="Trebuchet MS" pitchFamily="34" charset="0"/>
                <a:cs typeface="+mn-cs"/>
              </a:rPr>
              <a:t>   (Level 3)</a:t>
            </a:r>
            <a:endParaRPr lang="en-US" sz="1600" dirty="0">
              <a:solidFill>
                <a:schemeClr val="accent1">
                  <a:lumMod val="75000"/>
                </a:schemeClr>
              </a:solidFill>
              <a:latin typeface="Trebuchet MS" pitchFamily="34" charset="0"/>
              <a:cs typeface="+mn-cs"/>
            </a:endParaRPr>
          </a:p>
        </p:txBody>
      </p:sp>
      <p:sp>
        <p:nvSpPr>
          <p:cNvPr id="46" name="TextBox 45">
            <a:hlinkClick r:id="rId12" action="ppaction://hlinksldjump"/>
          </p:cNvPr>
          <p:cNvSpPr txBox="1"/>
          <p:nvPr/>
        </p:nvSpPr>
        <p:spPr>
          <a:xfrm>
            <a:off x="0" y="3953470"/>
            <a:ext cx="1447800" cy="99953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LOBO Data Match-up</a:t>
            </a:r>
            <a:endParaRPr lang="en-US" sz="1600" dirty="0">
              <a:solidFill>
                <a:schemeClr val="accent1">
                  <a:lumMod val="75000"/>
                </a:schemeClr>
              </a:solidFill>
              <a:latin typeface="Trebuchet MS" pitchFamily="34" charset="0"/>
              <a:cs typeface="+mn-cs"/>
            </a:endParaRP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4)</a:t>
            </a:r>
            <a:endParaRPr lang="en-US" sz="1600" dirty="0">
              <a:solidFill>
                <a:schemeClr val="accent1">
                  <a:lumMod val="75000"/>
                </a:schemeClr>
              </a:solidFill>
              <a:latin typeface="Trebuchet MS" pitchFamily="34" charset="0"/>
              <a:cs typeface="+mn-cs"/>
            </a:endParaRPr>
          </a:p>
        </p:txBody>
      </p:sp>
      <p:sp>
        <p:nvSpPr>
          <p:cNvPr id="47" name="TextBox 46">
            <a:hlinkClick r:id="rId13" action="ppaction://hlinksldjump"/>
          </p:cNvPr>
          <p:cNvSpPr txBox="1"/>
          <p:nvPr/>
        </p:nvSpPr>
        <p:spPr>
          <a:xfrm>
            <a:off x="0" y="5105400"/>
            <a:ext cx="1371600" cy="11430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Test Your LOBO Abilities</a:t>
            </a: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5)</a:t>
            </a:r>
            <a:endParaRPr lang="en-US" sz="1600" dirty="0">
              <a:solidFill>
                <a:schemeClr val="accent1">
                  <a:lumMod val="75000"/>
                </a:schemeClr>
              </a:solidFill>
              <a:latin typeface="Trebuchet MS" pitchFamily="34" charset="0"/>
              <a:cs typeface="+mn-cs"/>
            </a:endParaRPr>
          </a:p>
        </p:txBody>
      </p:sp>
      <p:sp>
        <p:nvSpPr>
          <p:cNvPr id="48" name="TextBox 47">
            <a:hlinkClick r:id="rId14" action="ppaction://hlinksldjump"/>
          </p:cNvPr>
          <p:cNvSpPr txBox="1"/>
          <p:nvPr/>
        </p:nvSpPr>
        <p:spPr>
          <a:xfrm>
            <a:off x="0" y="1600200"/>
            <a:ext cx="1447800" cy="9906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Interpret Graphs</a:t>
            </a: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2)</a:t>
            </a:r>
            <a:endParaRPr lang="en-US" sz="1600" dirty="0">
              <a:solidFill>
                <a:schemeClr val="accent1">
                  <a:lumMod val="75000"/>
                </a:schemeClr>
              </a:solidFill>
              <a:latin typeface="Trebuchet MS" pitchFamily="34" charset="0"/>
              <a:cs typeface="+mn-cs"/>
            </a:endParaRPr>
          </a:p>
        </p:txBody>
      </p:sp>
      <p:sp>
        <p:nvSpPr>
          <p:cNvPr id="49" name="TextBox 48">
            <a:hlinkClick r:id="rId15" action="ppaction://hlinksldjump"/>
          </p:cNvPr>
          <p:cNvSpPr txBox="1"/>
          <p:nvPr/>
        </p:nvSpPr>
        <p:spPr>
          <a:xfrm>
            <a:off x="0" y="6324600"/>
            <a:ext cx="914400" cy="533400"/>
          </a:xfrm>
          <a:prstGeom prst="roundRect">
            <a:avLst/>
          </a:prstGeom>
          <a:solidFill>
            <a:schemeClr val="accent5">
              <a:lumMod val="40000"/>
              <a:lumOff val="60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More info</a:t>
            </a:r>
            <a:endParaRPr lang="en-US" sz="1600" dirty="0">
              <a:solidFill>
                <a:schemeClr val="accent1">
                  <a:lumMod val="75000"/>
                </a:schemeClr>
              </a:solidFill>
              <a:latin typeface="Trebuchet MS" pitchFamily="34" charset="0"/>
              <a:cs typeface="+mn-cs"/>
            </a:endParaRPr>
          </a:p>
        </p:txBody>
      </p:sp>
    </p:spTree>
  </p:cSld>
  <p:clrMapOvr>
    <a:masterClrMapping/>
  </p:clrMapOvr>
  <p:transition advClick="0"/>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Picture 30" descr="chl and turb sensor.jpg"/>
          <p:cNvPicPr>
            <a:picLocks noChangeAspect="1"/>
          </p:cNvPicPr>
          <p:nvPr/>
        </p:nvPicPr>
        <p:blipFill>
          <a:blip r:embed="rId3" cstate="print"/>
          <a:srcRect l="20576"/>
          <a:stretch>
            <a:fillRect/>
          </a:stretch>
        </p:blipFill>
        <p:spPr bwMode="auto">
          <a:xfrm>
            <a:off x="6974243" y="4419600"/>
            <a:ext cx="1788757" cy="1744107"/>
          </a:xfrm>
          <a:prstGeom prst="rect">
            <a:avLst/>
          </a:prstGeom>
          <a:ln>
            <a:noFill/>
          </a:ln>
          <a:effectLst>
            <a:outerShdw blurRad="190500" algn="tl" rotWithShape="0">
              <a:srgbClr val="000000">
                <a:alpha val="70000"/>
              </a:srgbClr>
            </a:outerShdw>
          </a:effectLst>
        </p:spPr>
      </p:pic>
      <p:pic>
        <p:nvPicPr>
          <p:cNvPr id="37" name="Picture 35" descr="LOBO.JPG"/>
          <p:cNvPicPr>
            <a:picLocks noChangeAspect="1"/>
          </p:cNvPicPr>
          <p:nvPr/>
        </p:nvPicPr>
        <p:blipFill>
          <a:blip r:embed="rId4" cstate="print"/>
          <a:srcRect l="14445" t="2499" r="35555"/>
          <a:stretch>
            <a:fillRect/>
          </a:stretch>
        </p:blipFill>
        <p:spPr bwMode="auto">
          <a:xfrm>
            <a:off x="5257800" y="1447800"/>
            <a:ext cx="1361135" cy="3534736"/>
          </a:xfrm>
          <a:prstGeom prst="rect">
            <a:avLst/>
          </a:prstGeom>
          <a:ln>
            <a:noFill/>
          </a:ln>
          <a:effectLst>
            <a:outerShdw blurRad="190500" algn="tl" rotWithShape="0">
              <a:srgbClr val="000000">
                <a:alpha val="70000"/>
              </a:srgbClr>
            </a:outerShdw>
          </a:effectLst>
        </p:spPr>
      </p:pic>
      <p:sp>
        <p:nvSpPr>
          <p:cNvPr id="22" name="Action Button: Home 21">
            <a:hlinkClick r:id="" action="ppaction://hlinkshowjump?jump=firstslide" highlightClick="1"/>
          </p:cNvPr>
          <p:cNvSpPr/>
          <p:nvPr/>
        </p:nvSpPr>
        <p:spPr>
          <a:xfrm>
            <a:off x="8543925" y="6400800"/>
            <a:ext cx="574675" cy="457200"/>
          </a:xfrm>
          <a:prstGeom prst="actionButtonHome">
            <a:avLst/>
          </a:prstGeom>
          <a:gradFill flip="none" rotWithShape="1">
            <a:gsLst>
              <a:gs pos="0">
                <a:srgbClr val="FFEFD1"/>
              </a:gs>
              <a:gs pos="64999">
                <a:srgbClr val="F0EBD5"/>
              </a:gs>
              <a:gs pos="100000">
                <a:srgbClr val="D1C39F"/>
              </a:gs>
            </a:gsLst>
            <a:lin ang="5400000" scaled="1"/>
            <a:tileRect/>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23" name="Action Button: Beginning 22">
            <a:hlinkClick r:id="" action="ppaction://hlinkshowjump?jump=lastslideviewed" highlightClick="1"/>
          </p:cNvPr>
          <p:cNvSpPr/>
          <p:nvPr/>
        </p:nvSpPr>
        <p:spPr>
          <a:xfrm>
            <a:off x="8077200" y="6400800"/>
            <a:ext cx="457200" cy="457200"/>
          </a:xfrm>
          <a:prstGeom prst="actionButtonBeginning">
            <a:avLst/>
          </a:prstGeom>
          <a:gradFill>
            <a:gsLst>
              <a:gs pos="0">
                <a:srgbClr val="FFEFD1"/>
              </a:gs>
              <a:gs pos="64999">
                <a:srgbClr val="F0EBD5"/>
              </a:gs>
              <a:gs pos="100000">
                <a:srgbClr val="D1C39F"/>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38" name="TextBox 37"/>
          <p:cNvSpPr txBox="1"/>
          <p:nvPr/>
        </p:nvSpPr>
        <p:spPr>
          <a:xfrm>
            <a:off x="2057400" y="914400"/>
            <a:ext cx="3352800" cy="381000"/>
          </a:xfrm>
          <a:prstGeom prst="roundRect">
            <a:avLst/>
          </a:prstGeom>
        </p:spPr>
        <p:style>
          <a:lnRef idx="0">
            <a:schemeClr val="accent3"/>
          </a:lnRef>
          <a:fillRef idx="3">
            <a:schemeClr val="accent3"/>
          </a:fillRef>
          <a:effectRef idx="3">
            <a:schemeClr val="accent3"/>
          </a:effectRef>
          <a:fontRef idx="minor">
            <a:schemeClr val="lt1"/>
          </a:fontRef>
        </p:style>
        <p:txBody>
          <a:bodyPr wrap="square" rtlCol="0">
            <a:spAutoFit/>
          </a:bodyPr>
          <a:lstStyle/>
          <a:p>
            <a:pPr marL="3175" lvl="1" indent="0">
              <a:defRPr/>
            </a:pPr>
            <a:r>
              <a:rPr lang="en-US" sz="1600" dirty="0" smtClean="0">
                <a:latin typeface="Trebuchet MS" pitchFamily="34" charset="0"/>
              </a:rPr>
              <a:t>Fluorescence and Turbidity Sensor</a:t>
            </a:r>
            <a:endParaRPr lang="en-US" sz="1600" dirty="0">
              <a:latin typeface="Trebuchet MS" pitchFamily="34" charset="0"/>
            </a:endParaRPr>
          </a:p>
        </p:txBody>
      </p:sp>
      <p:sp>
        <p:nvSpPr>
          <p:cNvPr id="119" name="TextBox 118"/>
          <p:cNvSpPr txBox="1"/>
          <p:nvPr/>
        </p:nvSpPr>
        <p:spPr>
          <a:xfrm>
            <a:off x="1981200" y="4495800"/>
            <a:ext cx="3200400" cy="578882"/>
          </a:xfrm>
          <a:prstGeom prst="roundRect">
            <a:avLst/>
          </a:prstGeom>
        </p:spPr>
        <p:style>
          <a:lnRef idx="0">
            <a:schemeClr val="accent3"/>
          </a:lnRef>
          <a:fillRef idx="3">
            <a:schemeClr val="accent3"/>
          </a:fillRef>
          <a:effectRef idx="3">
            <a:schemeClr val="accent3"/>
          </a:effectRef>
          <a:fontRef idx="minor">
            <a:schemeClr val="lt1"/>
          </a:fontRef>
        </p:style>
        <p:txBody>
          <a:bodyPr wrap="square" rtlCol="0">
            <a:spAutoFit/>
          </a:bodyPr>
          <a:lstStyle/>
          <a:p>
            <a:pPr marL="3175" lvl="1" indent="0"/>
            <a:r>
              <a:rPr lang="en-US" sz="1400" dirty="0" smtClean="0">
                <a:latin typeface="Trebuchet MS" pitchFamily="34" charset="0"/>
              </a:rPr>
              <a:t>Select a button below to learn more about the instrumentation:</a:t>
            </a:r>
            <a:endParaRPr lang="en-US" sz="1400" dirty="0">
              <a:latin typeface="Trebuchet MS" pitchFamily="34" charset="0"/>
            </a:endParaRPr>
          </a:p>
        </p:txBody>
      </p:sp>
      <p:pic>
        <p:nvPicPr>
          <p:cNvPr id="21" name="Picture 27" descr="WQMFront.jpg"/>
          <p:cNvPicPr>
            <a:picLocks noChangeAspect="1"/>
          </p:cNvPicPr>
          <p:nvPr/>
        </p:nvPicPr>
        <p:blipFill>
          <a:blip r:embed="rId5" cstate="print"/>
          <a:srcRect l="29253" t="3847" r="31744"/>
          <a:stretch>
            <a:fillRect/>
          </a:stretch>
        </p:blipFill>
        <p:spPr bwMode="auto">
          <a:xfrm>
            <a:off x="7467600" y="998539"/>
            <a:ext cx="747904" cy="3116261"/>
          </a:xfrm>
          <a:prstGeom prst="rect">
            <a:avLst/>
          </a:prstGeom>
          <a:ln>
            <a:noFill/>
          </a:ln>
          <a:effectLst>
            <a:outerShdw blurRad="190500" algn="tl" rotWithShape="0">
              <a:srgbClr val="000000">
                <a:alpha val="70000"/>
              </a:srgbClr>
            </a:outerShdw>
          </a:effectLst>
        </p:spPr>
      </p:pic>
      <p:sp>
        <p:nvSpPr>
          <p:cNvPr id="25" name="Line 59"/>
          <p:cNvSpPr>
            <a:spLocks noChangeShapeType="1"/>
          </p:cNvSpPr>
          <p:nvPr/>
        </p:nvSpPr>
        <p:spPr bwMode="auto">
          <a:xfrm flipH="1" flipV="1">
            <a:off x="7772400" y="3962400"/>
            <a:ext cx="457200" cy="533400"/>
          </a:xfrm>
          <a:prstGeom prst="line">
            <a:avLst/>
          </a:prstGeom>
          <a:noFill/>
          <a:ln w="57150">
            <a:solidFill>
              <a:srgbClr val="008000"/>
            </a:solidFill>
            <a:round/>
            <a:headEnd/>
            <a:tailEnd type="triangle" w="med" len="med"/>
          </a:ln>
        </p:spPr>
        <p:txBody>
          <a:bodyPr/>
          <a:lstStyle/>
          <a:p>
            <a:endParaRPr lang="en-US" dirty="0"/>
          </a:p>
        </p:txBody>
      </p:sp>
      <p:sp>
        <p:nvSpPr>
          <p:cNvPr id="28" name="Text Box 53"/>
          <p:cNvSpPr txBox="1">
            <a:spLocks noChangeArrowheads="1"/>
          </p:cNvSpPr>
          <p:nvPr/>
        </p:nvSpPr>
        <p:spPr bwMode="auto">
          <a:xfrm>
            <a:off x="1905000" y="1905000"/>
            <a:ext cx="3200400" cy="1451967"/>
          </a:xfrm>
          <a:prstGeom prst="roundRect">
            <a:avLst>
              <a:gd name="adj" fmla="val 9397"/>
            </a:avLst>
          </a:prstGeom>
          <a:ln>
            <a:headEnd/>
            <a:tailEnd/>
          </a:ln>
        </p:spPr>
        <p:style>
          <a:lnRef idx="1">
            <a:schemeClr val="accent1"/>
          </a:lnRef>
          <a:fillRef idx="2">
            <a:schemeClr val="accent1"/>
          </a:fillRef>
          <a:effectRef idx="1">
            <a:schemeClr val="accent1"/>
          </a:effectRef>
          <a:fontRef idx="minor">
            <a:schemeClr val="dk1"/>
          </a:fontRef>
        </p:style>
        <p:txBody>
          <a:bodyPr wrap="square">
            <a:spAutoFit/>
          </a:bodyPr>
          <a:lstStyle/>
          <a:p>
            <a:pPr defTabSz="914400">
              <a:spcBef>
                <a:spcPct val="50000"/>
              </a:spcBef>
            </a:pPr>
            <a:r>
              <a:rPr lang="en-US" sz="1400" b="1" dirty="0">
                <a:solidFill>
                  <a:srgbClr val="008000"/>
                </a:solidFill>
                <a:latin typeface="Trebuchet MS" pitchFamily="34" charset="0"/>
              </a:rPr>
              <a:t>Measures:</a:t>
            </a:r>
          </a:p>
          <a:p>
            <a:pPr marL="4763" lvl="1" indent="0" defTabSz="914400"/>
            <a:r>
              <a:rPr lang="en-US" sz="1400" b="1" dirty="0">
                <a:solidFill>
                  <a:srgbClr val="C00000"/>
                </a:solidFill>
                <a:latin typeface="Trebuchet MS" pitchFamily="34" charset="0"/>
              </a:rPr>
              <a:t>Chlorophyll</a:t>
            </a:r>
          </a:p>
          <a:p>
            <a:pPr marL="177800" lvl="1" defTabSz="914400"/>
            <a:r>
              <a:rPr lang="en-US" sz="1400" dirty="0">
                <a:latin typeface="Trebuchet MS" pitchFamily="34" charset="0"/>
              </a:rPr>
              <a:t>How much pigment used by plants for photosynthesis is in the water</a:t>
            </a:r>
          </a:p>
          <a:p>
            <a:pPr marL="4763" lvl="1" indent="0" defTabSz="914400"/>
            <a:r>
              <a:rPr lang="en-US" sz="1400" b="1" dirty="0">
                <a:solidFill>
                  <a:srgbClr val="C00000"/>
                </a:solidFill>
                <a:latin typeface="Trebuchet MS" pitchFamily="34" charset="0"/>
              </a:rPr>
              <a:t>Turbidity</a:t>
            </a:r>
          </a:p>
          <a:p>
            <a:pPr marL="177800" lvl="1" defTabSz="914400"/>
            <a:r>
              <a:rPr lang="en-US" sz="1400" dirty="0">
                <a:latin typeface="Trebuchet MS" pitchFamily="34" charset="0"/>
              </a:rPr>
              <a:t>How clear or cloudy the water is</a:t>
            </a:r>
          </a:p>
        </p:txBody>
      </p:sp>
      <p:sp>
        <p:nvSpPr>
          <p:cNvPr id="39" name="Line 59"/>
          <p:cNvSpPr>
            <a:spLocks noChangeShapeType="1"/>
          </p:cNvSpPr>
          <p:nvPr/>
        </p:nvSpPr>
        <p:spPr bwMode="auto">
          <a:xfrm flipH="1" flipV="1">
            <a:off x="6477000" y="2514600"/>
            <a:ext cx="1219200" cy="76200"/>
          </a:xfrm>
          <a:prstGeom prst="line">
            <a:avLst/>
          </a:prstGeom>
          <a:noFill/>
          <a:ln w="57150">
            <a:solidFill>
              <a:srgbClr val="008000"/>
            </a:solidFill>
            <a:round/>
            <a:headEnd/>
            <a:tailEnd type="triangle" w="med" len="med"/>
          </a:ln>
        </p:spPr>
        <p:txBody>
          <a:bodyPr/>
          <a:lstStyle/>
          <a:p>
            <a:endParaRPr lang="en-US" dirty="0"/>
          </a:p>
        </p:txBody>
      </p:sp>
      <p:sp>
        <p:nvSpPr>
          <p:cNvPr id="40" name="Action Button: Custom 39">
            <a:hlinkClick r:id="rId6" action="ppaction://hlinksldjump" highlightClick="1"/>
          </p:cNvPr>
          <p:cNvSpPr/>
          <p:nvPr/>
        </p:nvSpPr>
        <p:spPr>
          <a:xfrm>
            <a:off x="3733800" y="5181600"/>
            <a:ext cx="1752600" cy="930322"/>
          </a:xfrm>
          <a:prstGeom prst="actionButtonBlank">
            <a:avLst/>
          </a:prstGeom>
          <a:solidFill>
            <a:srgbClr val="C00000"/>
          </a:solidFill>
          <a:ln>
            <a:no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latin typeface="Trebuchet MS" pitchFamily="34" charset="0"/>
              </a:rPr>
              <a:t>Temperature</a:t>
            </a:r>
          </a:p>
          <a:p>
            <a:pPr algn="ctr"/>
            <a:r>
              <a:rPr lang="en-US" sz="1400" dirty="0" smtClean="0">
                <a:latin typeface="Trebuchet MS" pitchFamily="34" charset="0"/>
              </a:rPr>
              <a:t>Salinity</a:t>
            </a:r>
          </a:p>
          <a:p>
            <a:pPr algn="ctr"/>
            <a:r>
              <a:rPr lang="en-US" sz="1400" dirty="0" smtClean="0">
                <a:latin typeface="Trebuchet MS" pitchFamily="34" charset="0"/>
              </a:rPr>
              <a:t>Dissolved Oxygen</a:t>
            </a:r>
          </a:p>
        </p:txBody>
      </p:sp>
      <p:sp>
        <p:nvSpPr>
          <p:cNvPr id="41" name="Action Button: Custom 40">
            <a:hlinkClick r:id="rId7" action="ppaction://hlinksldjump" highlightClick="1"/>
          </p:cNvPr>
          <p:cNvSpPr/>
          <p:nvPr/>
        </p:nvSpPr>
        <p:spPr>
          <a:xfrm>
            <a:off x="1828800" y="5681862"/>
            <a:ext cx="1828800" cy="457200"/>
          </a:xfrm>
          <a:prstGeom prst="actionButtonBlank">
            <a:avLst/>
          </a:prstGeom>
          <a:solidFill>
            <a:srgbClr val="C00000"/>
          </a:solidFill>
          <a:ln>
            <a:no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latin typeface="Trebuchet MS" pitchFamily="34" charset="0"/>
              </a:rPr>
              <a:t>Nitrate</a:t>
            </a:r>
          </a:p>
        </p:txBody>
      </p:sp>
      <p:sp>
        <p:nvSpPr>
          <p:cNvPr id="42" name="Action Button: Custom 41">
            <a:hlinkClick r:id="rId8" action="ppaction://hlinksldjump" highlightClick="1"/>
          </p:cNvPr>
          <p:cNvSpPr/>
          <p:nvPr/>
        </p:nvSpPr>
        <p:spPr>
          <a:xfrm>
            <a:off x="1828800" y="6172200"/>
            <a:ext cx="2286000" cy="609600"/>
          </a:xfrm>
          <a:prstGeom prst="actionButtonBlank">
            <a:avLst/>
          </a:prstGeom>
          <a:solidFill>
            <a:schemeClr val="accent5">
              <a:lumMod val="75000"/>
            </a:schemeClr>
          </a:solidFill>
          <a:ln>
            <a:no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latin typeface="Trebuchet MS" pitchFamily="34" charset="0"/>
              </a:rPr>
              <a:t>Fluorescence/Chlorophyll</a:t>
            </a:r>
          </a:p>
          <a:p>
            <a:pPr algn="ctr"/>
            <a:r>
              <a:rPr lang="en-US" sz="1400" dirty="0" smtClean="0">
                <a:latin typeface="Trebuchet MS" pitchFamily="34" charset="0"/>
              </a:rPr>
              <a:t>Turbidity</a:t>
            </a:r>
          </a:p>
        </p:txBody>
      </p:sp>
      <p:sp>
        <p:nvSpPr>
          <p:cNvPr id="43" name="Action Button: Custom 42">
            <a:hlinkClick r:id="rId9" action="ppaction://hlinksldjump" highlightClick="1"/>
          </p:cNvPr>
          <p:cNvSpPr/>
          <p:nvPr/>
        </p:nvSpPr>
        <p:spPr>
          <a:xfrm>
            <a:off x="1828800" y="5181600"/>
            <a:ext cx="1828800" cy="457200"/>
          </a:xfrm>
          <a:prstGeom prst="actionButtonBlank">
            <a:avLst/>
          </a:prstGeom>
          <a:solidFill>
            <a:srgbClr val="C00000"/>
          </a:solidFill>
          <a:ln>
            <a:no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latin typeface="Trebuchet MS" pitchFamily="34" charset="0"/>
              </a:rPr>
              <a:t>Dissolved Organics</a:t>
            </a:r>
          </a:p>
        </p:txBody>
      </p:sp>
      <p:sp>
        <p:nvSpPr>
          <p:cNvPr id="44" name="Action Button: Custom 43">
            <a:hlinkClick r:id="rId10" action="ppaction://hlinksldjump" highlightClick="1"/>
          </p:cNvPr>
          <p:cNvSpPr/>
          <p:nvPr/>
        </p:nvSpPr>
        <p:spPr>
          <a:xfrm>
            <a:off x="4191000" y="6172200"/>
            <a:ext cx="1295400" cy="609600"/>
          </a:xfrm>
          <a:prstGeom prst="actionButtonBlank">
            <a:avLst/>
          </a:prstGeom>
          <a:solidFill>
            <a:srgbClr val="C00000"/>
          </a:solidFill>
          <a:ln>
            <a:no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latin typeface="Trebuchet MS" pitchFamily="34" charset="0"/>
              </a:rPr>
              <a:t>How the data gets online</a:t>
            </a:r>
          </a:p>
        </p:txBody>
      </p:sp>
      <p:sp>
        <p:nvSpPr>
          <p:cNvPr id="26" name="Rectangle 25"/>
          <p:cNvSpPr/>
          <p:nvPr/>
        </p:nvSpPr>
        <p:spPr>
          <a:xfrm>
            <a:off x="0" y="0"/>
            <a:ext cx="9144000" cy="838200"/>
          </a:xfrm>
          <a:prstGeom prst="rect">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r>
              <a:rPr lang="en-US" sz="4400" dirty="0" smtClean="0">
                <a:latin typeface="Trebuchet MS" pitchFamily="34" charset="0"/>
              </a:rPr>
              <a:t>What is LOBO?</a:t>
            </a:r>
            <a:endParaRPr lang="en-US" sz="4400" dirty="0">
              <a:latin typeface="Trebuchet MS" pitchFamily="34" charset="0"/>
            </a:endParaRPr>
          </a:p>
        </p:txBody>
      </p:sp>
      <p:sp>
        <p:nvSpPr>
          <p:cNvPr id="30" name="Flowchart: Delay 29"/>
          <p:cNvSpPr/>
          <p:nvPr/>
        </p:nvSpPr>
        <p:spPr>
          <a:xfrm>
            <a:off x="0" y="0"/>
            <a:ext cx="1752600" cy="6858000"/>
          </a:xfrm>
          <a:prstGeom prst="flowChartDelay">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36" name="TextBox 35">
            <a:hlinkClick r:id="rId11" action="ppaction://hlinksldjump"/>
          </p:cNvPr>
          <p:cNvSpPr txBox="1"/>
          <p:nvPr/>
        </p:nvSpPr>
        <p:spPr>
          <a:xfrm>
            <a:off x="0" y="609600"/>
            <a:ext cx="1371600" cy="8382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Build </a:t>
            </a:r>
            <a:r>
              <a:rPr lang="en-US" sz="1600" dirty="0" smtClean="0">
                <a:solidFill>
                  <a:schemeClr val="accent1">
                    <a:lumMod val="75000"/>
                  </a:schemeClr>
                </a:solidFill>
                <a:latin typeface="Trebuchet MS" pitchFamily="34" charset="0"/>
                <a:cs typeface="+mn-cs"/>
              </a:rPr>
              <a:t>A </a:t>
            </a:r>
            <a:r>
              <a:rPr lang="en-US" sz="1600" dirty="0">
                <a:solidFill>
                  <a:schemeClr val="accent1">
                    <a:lumMod val="75000"/>
                  </a:schemeClr>
                </a:solidFill>
                <a:latin typeface="Trebuchet MS" pitchFamily="34" charset="0"/>
                <a:cs typeface="+mn-cs"/>
              </a:rPr>
              <a:t>G</a:t>
            </a:r>
            <a:r>
              <a:rPr lang="en-US" sz="1600" dirty="0" smtClean="0">
                <a:solidFill>
                  <a:schemeClr val="accent1">
                    <a:lumMod val="75000"/>
                  </a:schemeClr>
                </a:solidFill>
                <a:latin typeface="Trebuchet MS" pitchFamily="34" charset="0"/>
                <a:cs typeface="+mn-cs"/>
              </a:rPr>
              <a:t>raph </a:t>
            </a:r>
            <a:endParaRPr lang="en-US" sz="1600" dirty="0">
              <a:solidFill>
                <a:schemeClr val="accent1">
                  <a:lumMod val="75000"/>
                </a:schemeClr>
              </a:solidFill>
              <a:latin typeface="Trebuchet MS" pitchFamily="34" charset="0"/>
              <a:cs typeface="+mn-cs"/>
            </a:endParaRP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1)</a:t>
            </a:r>
            <a:endParaRPr lang="en-US" sz="1600" dirty="0">
              <a:solidFill>
                <a:schemeClr val="accent1">
                  <a:lumMod val="75000"/>
                </a:schemeClr>
              </a:solidFill>
              <a:latin typeface="Trebuchet MS" pitchFamily="34" charset="0"/>
              <a:cs typeface="+mn-cs"/>
            </a:endParaRPr>
          </a:p>
        </p:txBody>
      </p:sp>
      <p:sp>
        <p:nvSpPr>
          <p:cNvPr id="47" name="TextBox 46">
            <a:hlinkClick r:id="rId12" action="ppaction://hlinksldjump"/>
          </p:cNvPr>
          <p:cNvSpPr txBox="1"/>
          <p:nvPr/>
        </p:nvSpPr>
        <p:spPr>
          <a:xfrm>
            <a:off x="0" y="2743200"/>
            <a:ext cx="1554480" cy="10668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Read LOBO Graphs </a:t>
            </a:r>
            <a:r>
              <a:rPr lang="en-US" sz="1600" dirty="0" smtClean="0">
                <a:solidFill>
                  <a:schemeClr val="accent1">
                    <a:lumMod val="75000"/>
                  </a:schemeClr>
                </a:solidFill>
                <a:latin typeface="Trebuchet MS" pitchFamily="34" charset="0"/>
                <a:cs typeface="+mn-cs"/>
              </a:rPr>
              <a:t>   (Level 3)</a:t>
            </a:r>
            <a:endParaRPr lang="en-US" sz="1600" dirty="0">
              <a:solidFill>
                <a:schemeClr val="accent1">
                  <a:lumMod val="75000"/>
                </a:schemeClr>
              </a:solidFill>
              <a:latin typeface="Trebuchet MS" pitchFamily="34" charset="0"/>
              <a:cs typeface="+mn-cs"/>
            </a:endParaRPr>
          </a:p>
        </p:txBody>
      </p:sp>
      <p:sp>
        <p:nvSpPr>
          <p:cNvPr id="48" name="TextBox 47">
            <a:hlinkClick r:id="rId13" action="ppaction://hlinksldjump"/>
          </p:cNvPr>
          <p:cNvSpPr txBox="1"/>
          <p:nvPr/>
        </p:nvSpPr>
        <p:spPr>
          <a:xfrm>
            <a:off x="0" y="3953470"/>
            <a:ext cx="1447800" cy="99953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LOBO Data Match-up</a:t>
            </a:r>
            <a:endParaRPr lang="en-US" sz="1600" dirty="0">
              <a:solidFill>
                <a:schemeClr val="accent1">
                  <a:lumMod val="75000"/>
                </a:schemeClr>
              </a:solidFill>
              <a:latin typeface="Trebuchet MS" pitchFamily="34" charset="0"/>
              <a:cs typeface="+mn-cs"/>
            </a:endParaRP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4)</a:t>
            </a:r>
            <a:endParaRPr lang="en-US" sz="1600" dirty="0">
              <a:solidFill>
                <a:schemeClr val="accent1">
                  <a:lumMod val="75000"/>
                </a:schemeClr>
              </a:solidFill>
              <a:latin typeface="Trebuchet MS" pitchFamily="34" charset="0"/>
              <a:cs typeface="+mn-cs"/>
            </a:endParaRPr>
          </a:p>
        </p:txBody>
      </p:sp>
      <p:sp>
        <p:nvSpPr>
          <p:cNvPr id="49" name="TextBox 48">
            <a:hlinkClick r:id="rId14" action="ppaction://hlinksldjump"/>
          </p:cNvPr>
          <p:cNvSpPr txBox="1"/>
          <p:nvPr/>
        </p:nvSpPr>
        <p:spPr>
          <a:xfrm>
            <a:off x="0" y="5105400"/>
            <a:ext cx="1371600" cy="11430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Test Your LOBO Abilities</a:t>
            </a: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5)</a:t>
            </a:r>
            <a:endParaRPr lang="en-US" sz="1600" dirty="0">
              <a:solidFill>
                <a:schemeClr val="accent1">
                  <a:lumMod val="75000"/>
                </a:schemeClr>
              </a:solidFill>
              <a:latin typeface="Trebuchet MS" pitchFamily="34" charset="0"/>
              <a:cs typeface="+mn-cs"/>
            </a:endParaRPr>
          </a:p>
        </p:txBody>
      </p:sp>
      <p:sp>
        <p:nvSpPr>
          <p:cNvPr id="50" name="TextBox 49">
            <a:hlinkClick r:id="rId15" action="ppaction://hlinksldjump"/>
          </p:cNvPr>
          <p:cNvSpPr txBox="1"/>
          <p:nvPr/>
        </p:nvSpPr>
        <p:spPr>
          <a:xfrm>
            <a:off x="0" y="1600200"/>
            <a:ext cx="1447800" cy="9906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Interpret Graphs</a:t>
            </a: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2)</a:t>
            </a:r>
            <a:endParaRPr lang="en-US" sz="1600" dirty="0">
              <a:solidFill>
                <a:schemeClr val="accent1">
                  <a:lumMod val="75000"/>
                </a:schemeClr>
              </a:solidFill>
              <a:latin typeface="Trebuchet MS" pitchFamily="34" charset="0"/>
              <a:cs typeface="+mn-cs"/>
            </a:endParaRPr>
          </a:p>
        </p:txBody>
      </p:sp>
      <p:sp>
        <p:nvSpPr>
          <p:cNvPr id="51" name="TextBox 50">
            <a:hlinkClick r:id="rId16" action="ppaction://hlinksldjump"/>
          </p:cNvPr>
          <p:cNvSpPr txBox="1"/>
          <p:nvPr/>
        </p:nvSpPr>
        <p:spPr>
          <a:xfrm>
            <a:off x="0" y="6324600"/>
            <a:ext cx="914400" cy="533400"/>
          </a:xfrm>
          <a:prstGeom prst="roundRect">
            <a:avLst/>
          </a:prstGeom>
          <a:solidFill>
            <a:schemeClr val="accent5">
              <a:lumMod val="40000"/>
              <a:lumOff val="60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More info</a:t>
            </a:r>
            <a:endParaRPr lang="en-US" sz="1600" dirty="0">
              <a:solidFill>
                <a:schemeClr val="accent1">
                  <a:lumMod val="75000"/>
                </a:schemeClr>
              </a:solidFill>
              <a:latin typeface="Trebuchet MS" pitchFamily="34" charset="0"/>
              <a:cs typeface="+mn-cs"/>
            </a:endParaRPr>
          </a:p>
        </p:txBody>
      </p:sp>
    </p:spTree>
  </p:cSld>
  <p:clrMapOvr>
    <a:masterClrMapping/>
  </p:clrMapOvr>
  <p:transition advClick="0"/>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 name="Picture 35" descr="LOBO.JPG"/>
          <p:cNvPicPr>
            <a:picLocks noChangeAspect="1"/>
          </p:cNvPicPr>
          <p:nvPr/>
        </p:nvPicPr>
        <p:blipFill>
          <a:blip r:embed="rId3" cstate="print"/>
          <a:srcRect l="14445" t="2499" r="35555"/>
          <a:stretch>
            <a:fillRect/>
          </a:stretch>
        </p:blipFill>
        <p:spPr bwMode="auto">
          <a:xfrm>
            <a:off x="5257800" y="1447800"/>
            <a:ext cx="1361135" cy="3534736"/>
          </a:xfrm>
          <a:prstGeom prst="rect">
            <a:avLst/>
          </a:prstGeom>
          <a:ln>
            <a:noFill/>
          </a:ln>
          <a:effectLst>
            <a:outerShdw blurRad="190500" algn="tl" rotWithShape="0">
              <a:srgbClr val="000000">
                <a:alpha val="70000"/>
              </a:srgbClr>
            </a:outerShdw>
          </a:effectLst>
        </p:spPr>
      </p:pic>
      <p:sp>
        <p:nvSpPr>
          <p:cNvPr id="22" name="Action Button: Home 21">
            <a:hlinkClick r:id="" action="ppaction://hlinkshowjump?jump=firstslide" highlightClick="1"/>
          </p:cNvPr>
          <p:cNvSpPr/>
          <p:nvPr/>
        </p:nvSpPr>
        <p:spPr>
          <a:xfrm>
            <a:off x="8543925" y="6400800"/>
            <a:ext cx="574675" cy="457200"/>
          </a:xfrm>
          <a:prstGeom prst="actionButtonHome">
            <a:avLst/>
          </a:prstGeom>
          <a:gradFill flip="none" rotWithShape="1">
            <a:gsLst>
              <a:gs pos="0">
                <a:srgbClr val="FFEFD1"/>
              </a:gs>
              <a:gs pos="64999">
                <a:srgbClr val="F0EBD5"/>
              </a:gs>
              <a:gs pos="100000">
                <a:srgbClr val="D1C39F"/>
              </a:gs>
            </a:gsLst>
            <a:lin ang="5400000" scaled="1"/>
            <a:tileRect/>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23" name="Action Button: Beginning 22">
            <a:hlinkClick r:id="" action="ppaction://hlinkshowjump?jump=lastslideviewed" highlightClick="1"/>
          </p:cNvPr>
          <p:cNvSpPr/>
          <p:nvPr/>
        </p:nvSpPr>
        <p:spPr>
          <a:xfrm>
            <a:off x="8077200" y="6400800"/>
            <a:ext cx="457200" cy="457200"/>
          </a:xfrm>
          <a:prstGeom prst="actionButtonBeginning">
            <a:avLst/>
          </a:prstGeom>
          <a:gradFill>
            <a:gsLst>
              <a:gs pos="0">
                <a:srgbClr val="FFEFD1"/>
              </a:gs>
              <a:gs pos="64999">
                <a:srgbClr val="F0EBD5"/>
              </a:gs>
              <a:gs pos="100000">
                <a:srgbClr val="D1C39F"/>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38" name="TextBox 37"/>
          <p:cNvSpPr txBox="1"/>
          <p:nvPr/>
        </p:nvSpPr>
        <p:spPr>
          <a:xfrm>
            <a:off x="2057400" y="914400"/>
            <a:ext cx="1981200" cy="374571"/>
          </a:xfrm>
          <a:prstGeom prst="roundRect">
            <a:avLst/>
          </a:prstGeom>
        </p:spPr>
        <p:style>
          <a:lnRef idx="0">
            <a:schemeClr val="accent3"/>
          </a:lnRef>
          <a:fillRef idx="3">
            <a:schemeClr val="accent3"/>
          </a:fillRef>
          <a:effectRef idx="3">
            <a:schemeClr val="accent3"/>
          </a:effectRef>
          <a:fontRef idx="minor">
            <a:schemeClr val="lt1"/>
          </a:fontRef>
        </p:style>
        <p:txBody>
          <a:bodyPr wrap="square" rtlCol="0">
            <a:spAutoFit/>
          </a:bodyPr>
          <a:lstStyle/>
          <a:p>
            <a:pPr marL="3175" lvl="1" indent="0">
              <a:defRPr/>
            </a:pPr>
            <a:r>
              <a:rPr lang="en-US" sz="1600" dirty="0" smtClean="0">
                <a:latin typeface="Trebuchet MS" pitchFamily="34" charset="0"/>
              </a:rPr>
              <a:t>Telemetry System</a:t>
            </a:r>
            <a:endParaRPr lang="en-US" sz="1600" dirty="0">
              <a:latin typeface="Trebuchet MS" pitchFamily="34" charset="0"/>
            </a:endParaRPr>
          </a:p>
        </p:txBody>
      </p:sp>
      <p:sp>
        <p:nvSpPr>
          <p:cNvPr id="119" name="TextBox 118"/>
          <p:cNvSpPr txBox="1"/>
          <p:nvPr/>
        </p:nvSpPr>
        <p:spPr>
          <a:xfrm>
            <a:off x="1981200" y="4495800"/>
            <a:ext cx="3200400" cy="578882"/>
          </a:xfrm>
          <a:prstGeom prst="roundRect">
            <a:avLst/>
          </a:prstGeom>
        </p:spPr>
        <p:style>
          <a:lnRef idx="0">
            <a:schemeClr val="accent3"/>
          </a:lnRef>
          <a:fillRef idx="3">
            <a:schemeClr val="accent3"/>
          </a:fillRef>
          <a:effectRef idx="3">
            <a:schemeClr val="accent3"/>
          </a:effectRef>
          <a:fontRef idx="minor">
            <a:schemeClr val="lt1"/>
          </a:fontRef>
        </p:style>
        <p:txBody>
          <a:bodyPr wrap="square" rtlCol="0">
            <a:spAutoFit/>
          </a:bodyPr>
          <a:lstStyle/>
          <a:p>
            <a:pPr marL="3175" lvl="1" indent="0"/>
            <a:r>
              <a:rPr lang="en-US" sz="1400" dirty="0" smtClean="0">
                <a:latin typeface="Trebuchet MS" pitchFamily="34" charset="0"/>
              </a:rPr>
              <a:t>Select a button below to learn more about the instrumentation:</a:t>
            </a:r>
            <a:endParaRPr lang="en-US" sz="1400" dirty="0">
              <a:latin typeface="Trebuchet MS" pitchFamily="34" charset="0"/>
            </a:endParaRPr>
          </a:p>
        </p:txBody>
      </p:sp>
      <p:pic>
        <p:nvPicPr>
          <p:cNvPr id="21" name="Picture 34" descr="dock with water"/>
          <p:cNvPicPr>
            <a:picLocks noChangeAspect="1" noChangeArrowheads="1"/>
          </p:cNvPicPr>
          <p:nvPr/>
        </p:nvPicPr>
        <p:blipFill>
          <a:blip r:embed="rId4" cstate="print"/>
          <a:srcRect l="14706" t="4546" r="12746" b="9091"/>
          <a:stretch>
            <a:fillRect/>
          </a:stretch>
        </p:blipFill>
        <p:spPr bwMode="auto">
          <a:xfrm>
            <a:off x="6781800" y="1431035"/>
            <a:ext cx="2286000" cy="3521966"/>
          </a:xfrm>
          <a:prstGeom prst="rect">
            <a:avLst/>
          </a:prstGeom>
          <a:ln>
            <a:noFill/>
          </a:ln>
          <a:effectLst>
            <a:outerShdw blurRad="190500" algn="tl" rotWithShape="0">
              <a:srgbClr val="000000">
                <a:alpha val="70000"/>
              </a:srgbClr>
            </a:outerShdw>
          </a:effectLst>
        </p:spPr>
      </p:pic>
      <p:sp>
        <p:nvSpPr>
          <p:cNvPr id="25" name="Line 40"/>
          <p:cNvSpPr>
            <a:spLocks noChangeShapeType="1"/>
          </p:cNvSpPr>
          <p:nvPr/>
        </p:nvSpPr>
        <p:spPr bwMode="auto">
          <a:xfrm>
            <a:off x="6553200" y="3485154"/>
            <a:ext cx="1524000" cy="782045"/>
          </a:xfrm>
          <a:prstGeom prst="line">
            <a:avLst/>
          </a:prstGeom>
          <a:noFill/>
          <a:ln w="57150">
            <a:solidFill>
              <a:srgbClr val="800080"/>
            </a:solidFill>
            <a:round/>
            <a:headEnd/>
            <a:tailEnd type="triangle" w="med" len="med"/>
          </a:ln>
        </p:spPr>
        <p:txBody>
          <a:bodyPr/>
          <a:lstStyle/>
          <a:p>
            <a:endParaRPr lang="en-US" dirty="0"/>
          </a:p>
        </p:txBody>
      </p:sp>
      <p:sp>
        <p:nvSpPr>
          <p:cNvPr id="27" name="Text Box 41"/>
          <p:cNvSpPr txBox="1">
            <a:spLocks noChangeArrowheads="1"/>
          </p:cNvSpPr>
          <p:nvPr/>
        </p:nvSpPr>
        <p:spPr bwMode="auto">
          <a:xfrm>
            <a:off x="1905000" y="2286000"/>
            <a:ext cx="3048000" cy="1123444"/>
          </a:xfrm>
          <a:prstGeom prst="roundRect">
            <a:avLst>
              <a:gd name="adj" fmla="val 9973"/>
            </a:avLst>
          </a:prstGeom>
          <a:ln>
            <a:headEnd/>
            <a:tailEnd/>
          </a:ln>
        </p:spPr>
        <p:style>
          <a:lnRef idx="1">
            <a:schemeClr val="accent1"/>
          </a:lnRef>
          <a:fillRef idx="2">
            <a:schemeClr val="accent1"/>
          </a:fillRef>
          <a:effectRef idx="1">
            <a:schemeClr val="accent1"/>
          </a:effectRef>
          <a:fontRef idx="minor">
            <a:schemeClr val="dk1"/>
          </a:fontRef>
        </p:style>
        <p:txBody>
          <a:bodyPr wrap="square">
            <a:spAutoFit/>
          </a:bodyPr>
          <a:lstStyle/>
          <a:p>
            <a:pPr algn="ctr" defTabSz="914400">
              <a:spcBef>
                <a:spcPct val="50000"/>
              </a:spcBef>
            </a:pPr>
            <a:r>
              <a:rPr lang="en-US" sz="1400" b="1" dirty="0">
                <a:solidFill>
                  <a:srgbClr val="C00000"/>
                </a:solidFill>
                <a:latin typeface="Trebuchet MS" pitchFamily="34" charset="0"/>
              </a:rPr>
              <a:t>LOBO Telemetry System</a:t>
            </a:r>
          </a:p>
          <a:p>
            <a:pPr algn="ctr" defTabSz="914400">
              <a:spcBef>
                <a:spcPct val="50000"/>
              </a:spcBef>
            </a:pPr>
            <a:r>
              <a:rPr lang="en-US" sz="1400" dirty="0">
                <a:latin typeface="Trebuchet MS" pitchFamily="34" charset="0"/>
              </a:rPr>
              <a:t>Links to the internet every hour, via cell phone, and sends an email of the data to the website </a:t>
            </a:r>
          </a:p>
        </p:txBody>
      </p:sp>
      <p:sp>
        <p:nvSpPr>
          <p:cNvPr id="39" name="Rectangle 38"/>
          <p:cNvSpPr/>
          <p:nvPr/>
        </p:nvSpPr>
        <p:spPr>
          <a:xfrm>
            <a:off x="7010400" y="1447800"/>
            <a:ext cx="1676400" cy="1600200"/>
          </a:xfrm>
          <a:prstGeom prst="rect">
            <a:avLst/>
          </a:prstGeom>
          <a:noFill/>
          <a:ln w="57150">
            <a:solidFill>
              <a:srgbClr val="9900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Trebuchet MS" pitchFamily="34" charset="0"/>
            </a:endParaRPr>
          </a:p>
        </p:txBody>
      </p:sp>
      <p:sp>
        <p:nvSpPr>
          <p:cNvPr id="40" name="Action Button: Custom 39">
            <a:hlinkClick r:id="rId5" action="ppaction://hlinksldjump" highlightClick="1"/>
          </p:cNvPr>
          <p:cNvSpPr/>
          <p:nvPr/>
        </p:nvSpPr>
        <p:spPr>
          <a:xfrm>
            <a:off x="3733800" y="5181600"/>
            <a:ext cx="1752600" cy="930322"/>
          </a:xfrm>
          <a:prstGeom prst="actionButtonBlank">
            <a:avLst/>
          </a:prstGeom>
          <a:solidFill>
            <a:srgbClr val="C00000"/>
          </a:solidFill>
          <a:ln>
            <a:no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latin typeface="Trebuchet MS" pitchFamily="34" charset="0"/>
              </a:rPr>
              <a:t>Temperature</a:t>
            </a:r>
          </a:p>
          <a:p>
            <a:pPr algn="ctr"/>
            <a:r>
              <a:rPr lang="en-US" sz="1400" dirty="0" smtClean="0">
                <a:latin typeface="Trebuchet MS" pitchFamily="34" charset="0"/>
              </a:rPr>
              <a:t>Salinity</a:t>
            </a:r>
          </a:p>
          <a:p>
            <a:pPr algn="ctr"/>
            <a:r>
              <a:rPr lang="en-US" sz="1400" dirty="0" smtClean="0">
                <a:latin typeface="Trebuchet MS" pitchFamily="34" charset="0"/>
              </a:rPr>
              <a:t>Dissolved Oxygen</a:t>
            </a:r>
          </a:p>
        </p:txBody>
      </p:sp>
      <p:sp>
        <p:nvSpPr>
          <p:cNvPr id="41" name="Action Button: Custom 40">
            <a:hlinkClick r:id="rId6" action="ppaction://hlinksldjump" highlightClick="1"/>
          </p:cNvPr>
          <p:cNvSpPr/>
          <p:nvPr/>
        </p:nvSpPr>
        <p:spPr>
          <a:xfrm>
            <a:off x="1828800" y="5681862"/>
            <a:ext cx="1828800" cy="457200"/>
          </a:xfrm>
          <a:prstGeom prst="actionButtonBlank">
            <a:avLst/>
          </a:prstGeom>
          <a:solidFill>
            <a:srgbClr val="C00000"/>
          </a:solidFill>
          <a:ln>
            <a:no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latin typeface="Trebuchet MS" pitchFamily="34" charset="0"/>
              </a:rPr>
              <a:t>Nitrate</a:t>
            </a:r>
          </a:p>
        </p:txBody>
      </p:sp>
      <p:sp>
        <p:nvSpPr>
          <p:cNvPr id="42" name="Action Button: Custom 41">
            <a:hlinkClick r:id="rId7" action="ppaction://hlinksldjump" highlightClick="1"/>
          </p:cNvPr>
          <p:cNvSpPr/>
          <p:nvPr/>
        </p:nvSpPr>
        <p:spPr>
          <a:xfrm>
            <a:off x="1828800" y="6172200"/>
            <a:ext cx="2286000" cy="609600"/>
          </a:xfrm>
          <a:prstGeom prst="actionButtonBlank">
            <a:avLst/>
          </a:prstGeom>
          <a:solidFill>
            <a:srgbClr val="C00000"/>
          </a:solidFill>
          <a:ln>
            <a:no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latin typeface="Trebuchet MS" pitchFamily="34" charset="0"/>
              </a:rPr>
              <a:t>Fluorescence/Chlorophyll</a:t>
            </a:r>
          </a:p>
          <a:p>
            <a:pPr algn="ctr"/>
            <a:r>
              <a:rPr lang="en-US" sz="1400" dirty="0" smtClean="0">
                <a:latin typeface="Trebuchet MS" pitchFamily="34" charset="0"/>
              </a:rPr>
              <a:t>Turbidity</a:t>
            </a:r>
          </a:p>
        </p:txBody>
      </p:sp>
      <p:sp>
        <p:nvSpPr>
          <p:cNvPr id="43" name="Action Button: Custom 42">
            <a:hlinkClick r:id="rId8" action="ppaction://hlinksldjump" highlightClick="1"/>
          </p:cNvPr>
          <p:cNvSpPr/>
          <p:nvPr/>
        </p:nvSpPr>
        <p:spPr>
          <a:xfrm>
            <a:off x="1828800" y="5181600"/>
            <a:ext cx="1828800" cy="457200"/>
          </a:xfrm>
          <a:prstGeom prst="actionButtonBlank">
            <a:avLst/>
          </a:prstGeom>
          <a:solidFill>
            <a:srgbClr val="C00000"/>
          </a:solidFill>
          <a:ln>
            <a:no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latin typeface="Trebuchet MS" pitchFamily="34" charset="0"/>
              </a:rPr>
              <a:t>Dissolved Organics</a:t>
            </a:r>
          </a:p>
        </p:txBody>
      </p:sp>
      <p:sp>
        <p:nvSpPr>
          <p:cNvPr id="44" name="Action Button: Custom 43">
            <a:hlinkClick r:id="rId9" action="ppaction://hlinksldjump" highlightClick="1"/>
          </p:cNvPr>
          <p:cNvSpPr/>
          <p:nvPr/>
        </p:nvSpPr>
        <p:spPr>
          <a:xfrm>
            <a:off x="4191000" y="6172200"/>
            <a:ext cx="1295400" cy="609600"/>
          </a:xfrm>
          <a:prstGeom prst="actionButtonBlank">
            <a:avLst/>
          </a:prstGeom>
          <a:solidFill>
            <a:schemeClr val="accent5">
              <a:lumMod val="75000"/>
            </a:schemeClr>
          </a:solidFill>
          <a:ln>
            <a:no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latin typeface="Trebuchet MS" pitchFamily="34" charset="0"/>
              </a:rPr>
              <a:t>How the data gets online</a:t>
            </a:r>
          </a:p>
        </p:txBody>
      </p:sp>
      <p:sp>
        <p:nvSpPr>
          <p:cNvPr id="26" name="Rectangle 25"/>
          <p:cNvSpPr/>
          <p:nvPr/>
        </p:nvSpPr>
        <p:spPr>
          <a:xfrm>
            <a:off x="0" y="0"/>
            <a:ext cx="9144000" cy="838200"/>
          </a:xfrm>
          <a:prstGeom prst="rect">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r>
              <a:rPr lang="en-US" sz="4400" dirty="0" smtClean="0">
                <a:latin typeface="Trebuchet MS" pitchFamily="34" charset="0"/>
              </a:rPr>
              <a:t>What is LOBO?</a:t>
            </a:r>
            <a:endParaRPr lang="en-US" sz="4400" dirty="0">
              <a:latin typeface="Trebuchet MS" pitchFamily="34" charset="0"/>
            </a:endParaRPr>
          </a:p>
        </p:txBody>
      </p:sp>
      <p:sp>
        <p:nvSpPr>
          <p:cNvPr id="28" name="Flowchart: Delay 27"/>
          <p:cNvSpPr/>
          <p:nvPr/>
        </p:nvSpPr>
        <p:spPr>
          <a:xfrm>
            <a:off x="0" y="0"/>
            <a:ext cx="1752600" cy="6858000"/>
          </a:xfrm>
          <a:prstGeom prst="flowChartDelay">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30" name="TextBox 29">
            <a:hlinkClick r:id="rId10" action="ppaction://hlinksldjump"/>
          </p:cNvPr>
          <p:cNvSpPr txBox="1"/>
          <p:nvPr/>
        </p:nvSpPr>
        <p:spPr>
          <a:xfrm>
            <a:off x="0" y="609600"/>
            <a:ext cx="1371600" cy="8382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Build </a:t>
            </a:r>
            <a:r>
              <a:rPr lang="en-US" sz="1600" dirty="0" smtClean="0">
                <a:solidFill>
                  <a:schemeClr val="accent1">
                    <a:lumMod val="75000"/>
                  </a:schemeClr>
                </a:solidFill>
                <a:latin typeface="Trebuchet MS" pitchFamily="34" charset="0"/>
                <a:cs typeface="+mn-cs"/>
              </a:rPr>
              <a:t>A </a:t>
            </a:r>
            <a:r>
              <a:rPr lang="en-US" sz="1600" dirty="0">
                <a:solidFill>
                  <a:schemeClr val="accent1">
                    <a:lumMod val="75000"/>
                  </a:schemeClr>
                </a:solidFill>
                <a:latin typeface="Trebuchet MS" pitchFamily="34" charset="0"/>
                <a:cs typeface="+mn-cs"/>
              </a:rPr>
              <a:t>G</a:t>
            </a:r>
            <a:r>
              <a:rPr lang="en-US" sz="1600" dirty="0" smtClean="0">
                <a:solidFill>
                  <a:schemeClr val="accent1">
                    <a:lumMod val="75000"/>
                  </a:schemeClr>
                </a:solidFill>
                <a:latin typeface="Trebuchet MS" pitchFamily="34" charset="0"/>
                <a:cs typeface="+mn-cs"/>
              </a:rPr>
              <a:t>raph </a:t>
            </a:r>
            <a:endParaRPr lang="en-US" sz="1600" dirty="0">
              <a:solidFill>
                <a:schemeClr val="accent1">
                  <a:lumMod val="75000"/>
                </a:schemeClr>
              </a:solidFill>
              <a:latin typeface="Trebuchet MS" pitchFamily="34" charset="0"/>
              <a:cs typeface="+mn-cs"/>
            </a:endParaRP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1)</a:t>
            </a:r>
            <a:endParaRPr lang="en-US" sz="1600" dirty="0">
              <a:solidFill>
                <a:schemeClr val="accent1">
                  <a:lumMod val="75000"/>
                </a:schemeClr>
              </a:solidFill>
              <a:latin typeface="Trebuchet MS" pitchFamily="34" charset="0"/>
              <a:cs typeface="+mn-cs"/>
            </a:endParaRPr>
          </a:p>
        </p:txBody>
      </p:sp>
      <p:sp>
        <p:nvSpPr>
          <p:cNvPr id="36" name="TextBox 35">
            <a:hlinkClick r:id="rId11" action="ppaction://hlinksldjump"/>
          </p:cNvPr>
          <p:cNvSpPr txBox="1"/>
          <p:nvPr/>
        </p:nvSpPr>
        <p:spPr>
          <a:xfrm>
            <a:off x="0" y="2743200"/>
            <a:ext cx="1554480" cy="10668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Read LOBO Graphs </a:t>
            </a:r>
            <a:r>
              <a:rPr lang="en-US" sz="1600" dirty="0" smtClean="0">
                <a:solidFill>
                  <a:schemeClr val="accent1">
                    <a:lumMod val="75000"/>
                  </a:schemeClr>
                </a:solidFill>
                <a:latin typeface="Trebuchet MS" pitchFamily="34" charset="0"/>
                <a:cs typeface="+mn-cs"/>
              </a:rPr>
              <a:t>   (Level 3)</a:t>
            </a:r>
            <a:endParaRPr lang="en-US" sz="1600" dirty="0">
              <a:solidFill>
                <a:schemeClr val="accent1">
                  <a:lumMod val="75000"/>
                </a:schemeClr>
              </a:solidFill>
              <a:latin typeface="Trebuchet MS" pitchFamily="34" charset="0"/>
              <a:cs typeface="+mn-cs"/>
            </a:endParaRPr>
          </a:p>
        </p:txBody>
      </p:sp>
      <p:sp>
        <p:nvSpPr>
          <p:cNvPr id="47" name="TextBox 46">
            <a:hlinkClick r:id="rId12" action="ppaction://hlinksldjump"/>
          </p:cNvPr>
          <p:cNvSpPr txBox="1"/>
          <p:nvPr/>
        </p:nvSpPr>
        <p:spPr>
          <a:xfrm>
            <a:off x="0" y="3953470"/>
            <a:ext cx="1447800" cy="99953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LOBO Data Match-up</a:t>
            </a:r>
            <a:endParaRPr lang="en-US" sz="1600" dirty="0">
              <a:solidFill>
                <a:schemeClr val="accent1">
                  <a:lumMod val="75000"/>
                </a:schemeClr>
              </a:solidFill>
              <a:latin typeface="Trebuchet MS" pitchFamily="34" charset="0"/>
              <a:cs typeface="+mn-cs"/>
            </a:endParaRP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4)</a:t>
            </a:r>
            <a:endParaRPr lang="en-US" sz="1600" dirty="0">
              <a:solidFill>
                <a:schemeClr val="accent1">
                  <a:lumMod val="75000"/>
                </a:schemeClr>
              </a:solidFill>
              <a:latin typeface="Trebuchet MS" pitchFamily="34" charset="0"/>
              <a:cs typeface="+mn-cs"/>
            </a:endParaRPr>
          </a:p>
        </p:txBody>
      </p:sp>
      <p:sp>
        <p:nvSpPr>
          <p:cNvPr id="48" name="TextBox 47">
            <a:hlinkClick r:id="rId13" action="ppaction://hlinksldjump"/>
          </p:cNvPr>
          <p:cNvSpPr txBox="1"/>
          <p:nvPr/>
        </p:nvSpPr>
        <p:spPr>
          <a:xfrm>
            <a:off x="0" y="5105400"/>
            <a:ext cx="1371600" cy="11430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Test Your LOBO Abilities</a:t>
            </a: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5)</a:t>
            </a:r>
            <a:endParaRPr lang="en-US" sz="1600" dirty="0">
              <a:solidFill>
                <a:schemeClr val="accent1">
                  <a:lumMod val="75000"/>
                </a:schemeClr>
              </a:solidFill>
              <a:latin typeface="Trebuchet MS" pitchFamily="34" charset="0"/>
              <a:cs typeface="+mn-cs"/>
            </a:endParaRPr>
          </a:p>
        </p:txBody>
      </p:sp>
      <p:sp>
        <p:nvSpPr>
          <p:cNvPr id="49" name="TextBox 48">
            <a:hlinkClick r:id="rId14" action="ppaction://hlinksldjump"/>
          </p:cNvPr>
          <p:cNvSpPr txBox="1"/>
          <p:nvPr/>
        </p:nvSpPr>
        <p:spPr>
          <a:xfrm>
            <a:off x="0" y="1600200"/>
            <a:ext cx="1447800" cy="9906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Interpret Graphs</a:t>
            </a: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2)</a:t>
            </a:r>
            <a:endParaRPr lang="en-US" sz="1600" dirty="0">
              <a:solidFill>
                <a:schemeClr val="accent1">
                  <a:lumMod val="75000"/>
                </a:schemeClr>
              </a:solidFill>
              <a:latin typeface="Trebuchet MS" pitchFamily="34" charset="0"/>
              <a:cs typeface="+mn-cs"/>
            </a:endParaRPr>
          </a:p>
        </p:txBody>
      </p:sp>
      <p:sp>
        <p:nvSpPr>
          <p:cNvPr id="50" name="TextBox 49">
            <a:hlinkClick r:id="rId15" action="ppaction://hlinksldjump"/>
          </p:cNvPr>
          <p:cNvSpPr txBox="1"/>
          <p:nvPr/>
        </p:nvSpPr>
        <p:spPr>
          <a:xfrm>
            <a:off x="0" y="6324600"/>
            <a:ext cx="914400" cy="533400"/>
          </a:xfrm>
          <a:prstGeom prst="roundRect">
            <a:avLst/>
          </a:prstGeom>
          <a:solidFill>
            <a:schemeClr val="accent5">
              <a:lumMod val="40000"/>
              <a:lumOff val="60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More info</a:t>
            </a:r>
            <a:endParaRPr lang="en-US" sz="1600" dirty="0">
              <a:solidFill>
                <a:schemeClr val="accent1">
                  <a:lumMod val="75000"/>
                </a:schemeClr>
              </a:solidFill>
              <a:latin typeface="Trebuchet MS" pitchFamily="34" charset="0"/>
              <a:cs typeface="+mn-cs"/>
            </a:endParaRPr>
          </a:p>
        </p:txBody>
      </p:sp>
    </p:spTree>
  </p:cSld>
  <p:clrMapOvr>
    <a:masterClrMapping/>
  </p:clrMapOvr>
  <p:transition advClick="0"/>
  <p:timing>
    <p:tnLst>
      <p:par>
        <p:cT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Action Button: Home 21">
            <a:hlinkClick r:id="" action="ppaction://hlinkshowjump?jump=firstslide" highlightClick="1"/>
          </p:cNvPr>
          <p:cNvSpPr/>
          <p:nvPr/>
        </p:nvSpPr>
        <p:spPr>
          <a:xfrm>
            <a:off x="8543925" y="6400800"/>
            <a:ext cx="574675" cy="457200"/>
          </a:xfrm>
          <a:prstGeom prst="actionButtonHome">
            <a:avLst/>
          </a:prstGeom>
          <a:gradFill flip="none" rotWithShape="1">
            <a:gsLst>
              <a:gs pos="0">
                <a:srgbClr val="FFEFD1"/>
              </a:gs>
              <a:gs pos="64999">
                <a:srgbClr val="F0EBD5"/>
              </a:gs>
              <a:gs pos="100000">
                <a:srgbClr val="D1C39F"/>
              </a:gs>
            </a:gsLst>
            <a:lin ang="5400000" scaled="1"/>
            <a:tileRect/>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23" name="Action Button: Beginning 22">
            <a:hlinkClick r:id="rId3" action="ppaction://hlinksldjump" highlightClick="1"/>
          </p:cNvPr>
          <p:cNvSpPr/>
          <p:nvPr/>
        </p:nvSpPr>
        <p:spPr>
          <a:xfrm>
            <a:off x="8077200" y="6400800"/>
            <a:ext cx="457200" cy="457200"/>
          </a:xfrm>
          <a:prstGeom prst="actionButtonBeginning">
            <a:avLst/>
          </a:prstGeom>
          <a:gradFill>
            <a:gsLst>
              <a:gs pos="0">
                <a:srgbClr val="FFEFD1"/>
              </a:gs>
              <a:gs pos="64999">
                <a:srgbClr val="F0EBD5"/>
              </a:gs>
              <a:gs pos="100000">
                <a:srgbClr val="D1C39F"/>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38" name="TextBox 37"/>
          <p:cNvSpPr txBox="1"/>
          <p:nvPr/>
        </p:nvSpPr>
        <p:spPr>
          <a:xfrm>
            <a:off x="2057400" y="914400"/>
            <a:ext cx="4876800" cy="340519"/>
          </a:xfrm>
          <a:prstGeom prst="roundRect">
            <a:avLst/>
          </a:prstGeom>
        </p:spPr>
        <p:style>
          <a:lnRef idx="0">
            <a:schemeClr val="accent3"/>
          </a:lnRef>
          <a:fillRef idx="3">
            <a:schemeClr val="accent3"/>
          </a:fillRef>
          <a:effectRef idx="3">
            <a:schemeClr val="accent3"/>
          </a:effectRef>
          <a:fontRef idx="minor">
            <a:schemeClr val="lt1"/>
          </a:fontRef>
        </p:style>
        <p:txBody>
          <a:bodyPr wrap="square" rtlCol="0">
            <a:spAutoFit/>
          </a:bodyPr>
          <a:lstStyle/>
          <a:p>
            <a:pPr marL="3175" lvl="1" indent="0">
              <a:defRPr/>
            </a:pPr>
            <a:r>
              <a:rPr lang="en-US" sz="1400" dirty="0" smtClean="0">
                <a:latin typeface="Trebuchet MS" pitchFamily="34" charset="0"/>
              </a:rPr>
              <a:t>LOBO stands for </a:t>
            </a:r>
            <a:r>
              <a:rPr lang="en-US" sz="1400" u="sng" dirty="0" smtClean="0">
                <a:latin typeface="Trebuchet MS" pitchFamily="34" charset="0"/>
              </a:rPr>
              <a:t>L</a:t>
            </a:r>
            <a:r>
              <a:rPr lang="en-US" sz="1400" dirty="0" smtClean="0">
                <a:latin typeface="Trebuchet MS" pitchFamily="34" charset="0"/>
              </a:rPr>
              <a:t>and-</a:t>
            </a:r>
            <a:r>
              <a:rPr lang="en-US" sz="1400" u="sng" dirty="0" smtClean="0">
                <a:latin typeface="Trebuchet MS" pitchFamily="34" charset="0"/>
              </a:rPr>
              <a:t>O</a:t>
            </a:r>
            <a:r>
              <a:rPr lang="en-US" sz="1400" dirty="0" smtClean="0">
                <a:latin typeface="Trebuchet MS" pitchFamily="34" charset="0"/>
              </a:rPr>
              <a:t>cean </a:t>
            </a:r>
            <a:r>
              <a:rPr lang="en-US" sz="1400" u="sng" dirty="0" smtClean="0">
                <a:latin typeface="Trebuchet MS" pitchFamily="34" charset="0"/>
              </a:rPr>
              <a:t>B</a:t>
            </a:r>
            <a:r>
              <a:rPr lang="en-US" sz="1400" dirty="0" smtClean="0">
                <a:latin typeface="Trebuchet MS" pitchFamily="34" charset="0"/>
              </a:rPr>
              <a:t>iogeochemical </a:t>
            </a:r>
            <a:r>
              <a:rPr lang="en-US" sz="1400" u="sng" dirty="0" smtClean="0">
                <a:latin typeface="Trebuchet MS" pitchFamily="34" charset="0"/>
              </a:rPr>
              <a:t>O</a:t>
            </a:r>
            <a:r>
              <a:rPr lang="en-US" sz="1400" dirty="0" smtClean="0">
                <a:latin typeface="Trebuchet MS" pitchFamily="34" charset="0"/>
              </a:rPr>
              <a:t>bservatory.  </a:t>
            </a:r>
            <a:endParaRPr lang="en-US" sz="1400" dirty="0">
              <a:latin typeface="Trebuchet MS" pitchFamily="34" charset="0"/>
            </a:endParaRPr>
          </a:p>
        </p:txBody>
      </p:sp>
      <p:sp>
        <p:nvSpPr>
          <p:cNvPr id="124" name="TextBox 123"/>
          <p:cNvSpPr txBox="1"/>
          <p:nvPr/>
        </p:nvSpPr>
        <p:spPr>
          <a:xfrm>
            <a:off x="5486400" y="1371600"/>
            <a:ext cx="3505200" cy="1055608"/>
          </a:xfrm>
          <a:prstGeom prst="roundRect">
            <a:avLst/>
          </a:prstGeom>
        </p:spPr>
        <p:style>
          <a:lnRef idx="0">
            <a:schemeClr val="accent3"/>
          </a:lnRef>
          <a:fillRef idx="3">
            <a:schemeClr val="accent3"/>
          </a:fillRef>
          <a:effectRef idx="3">
            <a:schemeClr val="accent3"/>
          </a:effectRef>
          <a:fontRef idx="minor">
            <a:schemeClr val="lt1"/>
          </a:fontRef>
        </p:style>
        <p:txBody>
          <a:bodyPr wrap="square" rtlCol="0">
            <a:spAutoFit/>
          </a:bodyPr>
          <a:lstStyle/>
          <a:p>
            <a:pPr marL="3175" lvl="1" indent="0"/>
            <a:r>
              <a:rPr lang="en-US" sz="1400" dirty="0" smtClean="0">
                <a:latin typeface="Trebuchet MS" pitchFamily="34" charset="0"/>
              </a:rPr>
              <a:t>LOBO is dock-deployed across the Bay from HMSC.  It has been collecting data about the water on the hour everyday since November 2007.   </a:t>
            </a:r>
            <a:endParaRPr lang="en-US" sz="1400" dirty="0">
              <a:latin typeface="Trebuchet MS" pitchFamily="34" charset="0"/>
            </a:endParaRPr>
          </a:p>
        </p:txBody>
      </p:sp>
      <p:grpSp>
        <p:nvGrpSpPr>
          <p:cNvPr id="2" name="Group 56"/>
          <p:cNvGrpSpPr>
            <a:grpSpLocks/>
          </p:cNvGrpSpPr>
          <p:nvPr/>
        </p:nvGrpSpPr>
        <p:grpSpPr bwMode="auto">
          <a:xfrm>
            <a:off x="5557464" y="4988256"/>
            <a:ext cx="3510336" cy="1371600"/>
            <a:chOff x="20358176" y="15370891"/>
            <a:chExt cx="14238829" cy="6254077"/>
          </a:xfrm>
        </p:grpSpPr>
        <p:grpSp>
          <p:nvGrpSpPr>
            <p:cNvPr id="3" name="Group 55"/>
            <p:cNvGrpSpPr>
              <a:grpSpLocks/>
            </p:cNvGrpSpPr>
            <p:nvPr/>
          </p:nvGrpSpPr>
          <p:grpSpPr bwMode="auto">
            <a:xfrm>
              <a:off x="20358176" y="15370891"/>
              <a:ext cx="14238829" cy="6254077"/>
              <a:chOff x="19732538" y="15322765"/>
              <a:chExt cx="14238829" cy="6254077"/>
            </a:xfrm>
          </p:grpSpPr>
          <p:sp>
            <p:nvSpPr>
              <p:cNvPr id="76" name="Rounded Rectangle 75"/>
              <p:cNvSpPr/>
              <p:nvPr/>
            </p:nvSpPr>
            <p:spPr>
              <a:xfrm>
                <a:off x="19780832" y="15322765"/>
                <a:ext cx="14190531" cy="6254077"/>
              </a:xfrm>
              <a:prstGeom prst="roundRect">
                <a:avLst/>
              </a:prstGeom>
              <a:solidFill>
                <a:srgbClr val="FFFF99"/>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200" dirty="0">
                  <a:latin typeface="Trebuchet MS" pitchFamily="34" charset="0"/>
                </a:endParaRPr>
              </a:p>
            </p:txBody>
          </p:sp>
          <p:grpSp>
            <p:nvGrpSpPr>
              <p:cNvPr id="4" name="Group 46"/>
              <p:cNvGrpSpPr>
                <a:grpSpLocks/>
              </p:cNvGrpSpPr>
              <p:nvPr/>
            </p:nvGrpSpPr>
            <p:grpSpPr bwMode="auto">
              <a:xfrm>
                <a:off x="19732538" y="15322765"/>
                <a:ext cx="14238829" cy="6105973"/>
                <a:chOff x="11646078" y="12633313"/>
                <a:chExt cx="14239486" cy="6105390"/>
              </a:xfrm>
            </p:grpSpPr>
            <p:sp>
              <p:nvSpPr>
                <p:cNvPr id="79" name="Text Box 69"/>
                <p:cNvSpPr txBox="1">
                  <a:spLocks noChangeArrowheads="1"/>
                </p:cNvSpPr>
                <p:nvPr/>
              </p:nvSpPr>
              <p:spPr bwMode="auto">
                <a:xfrm>
                  <a:off x="11646078" y="15849054"/>
                  <a:ext cx="4039149" cy="2104850"/>
                </a:xfrm>
                <a:prstGeom prst="rect">
                  <a:avLst/>
                </a:prstGeom>
                <a:noFill/>
                <a:ln w="9525">
                  <a:noFill/>
                  <a:miter lim="800000"/>
                  <a:headEnd/>
                  <a:tailEnd/>
                </a:ln>
              </p:spPr>
              <p:txBody>
                <a:bodyPr wrap="square">
                  <a:spAutoFit/>
                </a:bodyPr>
                <a:lstStyle/>
                <a:p>
                  <a:pPr algn="ctr" defTabSz="914400">
                    <a:spcBef>
                      <a:spcPct val="50000"/>
                    </a:spcBef>
                  </a:pPr>
                  <a:r>
                    <a:rPr lang="en-US" sz="1200" b="1" dirty="0">
                      <a:solidFill>
                        <a:srgbClr val="008000"/>
                      </a:solidFill>
                      <a:latin typeface="Trebuchet MS" pitchFamily="34" charset="0"/>
                    </a:rPr>
                    <a:t>Plant and Animal Life</a:t>
                  </a:r>
                </a:p>
              </p:txBody>
            </p:sp>
            <p:sp>
              <p:nvSpPr>
                <p:cNvPr id="80" name="Text Box 70"/>
                <p:cNvSpPr txBox="1">
                  <a:spLocks noChangeArrowheads="1"/>
                </p:cNvSpPr>
                <p:nvPr/>
              </p:nvSpPr>
              <p:spPr bwMode="auto">
                <a:xfrm>
                  <a:off x="15258614" y="15937449"/>
                  <a:ext cx="4754028" cy="2104850"/>
                </a:xfrm>
                <a:prstGeom prst="rect">
                  <a:avLst/>
                </a:prstGeom>
                <a:noFill/>
                <a:ln w="9525">
                  <a:noFill/>
                  <a:miter lim="800000"/>
                  <a:headEnd/>
                  <a:tailEnd/>
                </a:ln>
              </p:spPr>
              <p:txBody>
                <a:bodyPr wrap="square">
                  <a:spAutoFit/>
                </a:bodyPr>
                <a:lstStyle/>
                <a:p>
                  <a:pPr algn="ctr" defTabSz="914400">
                    <a:spcBef>
                      <a:spcPct val="50000"/>
                    </a:spcBef>
                  </a:pPr>
                  <a:r>
                    <a:rPr lang="en-US" sz="1200" b="1" dirty="0">
                      <a:solidFill>
                        <a:srgbClr val="0070C0"/>
                      </a:solidFill>
                      <a:latin typeface="Trebuchet MS" pitchFamily="34" charset="0"/>
                    </a:rPr>
                    <a:t>Temperature Salinity</a:t>
                  </a:r>
                </a:p>
              </p:txBody>
            </p:sp>
            <p:sp>
              <p:nvSpPr>
                <p:cNvPr id="81" name="Text Box 71"/>
                <p:cNvSpPr txBox="1">
                  <a:spLocks noChangeArrowheads="1"/>
                </p:cNvSpPr>
                <p:nvPr/>
              </p:nvSpPr>
              <p:spPr bwMode="auto">
                <a:xfrm>
                  <a:off x="19571597" y="15791913"/>
                  <a:ext cx="6313967" cy="2946790"/>
                </a:xfrm>
                <a:prstGeom prst="rect">
                  <a:avLst/>
                </a:prstGeom>
                <a:noFill/>
                <a:ln w="9525">
                  <a:noFill/>
                  <a:miter lim="800000"/>
                  <a:headEnd/>
                  <a:tailEnd/>
                </a:ln>
                <a:effectLst/>
              </p:spPr>
              <p:txBody>
                <a:bodyPr wrap="square">
                  <a:spAutoFit/>
                </a:bodyPr>
                <a:lstStyle/>
                <a:p>
                  <a:pPr algn="ctr" defTabSz="914400">
                    <a:spcBef>
                      <a:spcPts val="0"/>
                    </a:spcBef>
                    <a:defRPr/>
                  </a:pPr>
                  <a:r>
                    <a:rPr lang="en-US" sz="1200" b="1" dirty="0">
                      <a:solidFill>
                        <a:schemeClr val="accent6">
                          <a:lumMod val="75000"/>
                        </a:schemeClr>
                      </a:solidFill>
                      <a:latin typeface="Trebuchet MS" pitchFamily="34" charset="0"/>
                    </a:rPr>
                    <a:t> Dissolved Oxygen </a:t>
                  </a:r>
                </a:p>
                <a:p>
                  <a:pPr algn="ctr" defTabSz="914400">
                    <a:spcBef>
                      <a:spcPts val="0"/>
                    </a:spcBef>
                    <a:defRPr/>
                  </a:pPr>
                  <a:r>
                    <a:rPr lang="en-US" sz="1200" b="1" dirty="0">
                      <a:solidFill>
                        <a:schemeClr val="accent6">
                          <a:lumMod val="75000"/>
                        </a:schemeClr>
                      </a:solidFill>
                      <a:latin typeface="Trebuchet MS" pitchFamily="34" charset="0"/>
                    </a:rPr>
                    <a:t>Nitrate </a:t>
                  </a:r>
                </a:p>
                <a:p>
                  <a:pPr algn="ctr" defTabSz="914400">
                    <a:spcBef>
                      <a:spcPts val="0"/>
                    </a:spcBef>
                    <a:defRPr/>
                  </a:pPr>
                  <a:r>
                    <a:rPr lang="en-US" sz="1200" b="1" dirty="0">
                      <a:solidFill>
                        <a:schemeClr val="accent6">
                          <a:lumMod val="75000"/>
                        </a:schemeClr>
                      </a:solidFill>
                      <a:latin typeface="Trebuchet MS" pitchFamily="34" charset="0"/>
                    </a:rPr>
                    <a:t>Dissolved organics</a:t>
                  </a:r>
                </a:p>
              </p:txBody>
            </p:sp>
            <p:sp>
              <p:nvSpPr>
                <p:cNvPr id="83" name="Text Box 55"/>
                <p:cNvSpPr txBox="1">
                  <a:spLocks noChangeArrowheads="1"/>
                </p:cNvSpPr>
                <p:nvPr/>
              </p:nvSpPr>
              <p:spPr bwMode="auto">
                <a:xfrm>
                  <a:off x="11666912" y="13869178"/>
                  <a:ext cx="14218652" cy="1543459"/>
                </a:xfrm>
                <a:prstGeom prst="rect">
                  <a:avLst/>
                </a:prstGeom>
                <a:noFill/>
                <a:ln w="9525">
                  <a:noFill/>
                  <a:miter lim="800000"/>
                  <a:headEnd/>
                  <a:tailEnd/>
                </a:ln>
                <a:effectLst/>
              </p:spPr>
              <p:txBody>
                <a:bodyPr wrap="square">
                  <a:spAutoFit/>
                </a:bodyPr>
                <a:lstStyle/>
                <a:p>
                  <a:pPr algn="ctr" defTabSz="914400">
                    <a:spcBef>
                      <a:spcPct val="50000"/>
                    </a:spcBef>
                    <a:defRPr/>
                  </a:pPr>
                  <a:r>
                    <a:rPr lang="en-US" sz="1600" b="1" dirty="0" smtClean="0">
                      <a:solidFill>
                        <a:srgbClr val="008000"/>
                      </a:solidFill>
                      <a:latin typeface="Trebuchet MS" pitchFamily="34" charset="0"/>
                    </a:rPr>
                    <a:t>Bio </a:t>
                  </a:r>
                  <a:r>
                    <a:rPr lang="en-US" sz="1600" b="1" dirty="0" smtClean="0">
                      <a:latin typeface="Trebuchet MS" pitchFamily="34" charset="0"/>
                    </a:rPr>
                    <a:t>- </a:t>
                  </a:r>
                  <a:r>
                    <a:rPr lang="en-US" sz="1600" b="1" dirty="0" smtClean="0">
                      <a:solidFill>
                        <a:srgbClr val="0070C0"/>
                      </a:solidFill>
                      <a:latin typeface="Trebuchet MS" pitchFamily="34" charset="0"/>
                    </a:rPr>
                    <a:t>Geo-physical </a:t>
                  </a:r>
                  <a:r>
                    <a:rPr lang="en-US" sz="1600" b="1" dirty="0" smtClean="0">
                      <a:latin typeface="Trebuchet MS" pitchFamily="34" charset="0"/>
                    </a:rPr>
                    <a:t>- </a:t>
                  </a:r>
                  <a:r>
                    <a:rPr lang="en-US" sz="1600" b="1" dirty="0" smtClean="0">
                      <a:solidFill>
                        <a:schemeClr val="accent6">
                          <a:lumMod val="75000"/>
                        </a:schemeClr>
                      </a:solidFill>
                      <a:latin typeface="Trebuchet MS" pitchFamily="34" charset="0"/>
                    </a:rPr>
                    <a:t>Chemistry</a:t>
                  </a:r>
                  <a:endParaRPr lang="en-US" sz="1600" dirty="0">
                    <a:solidFill>
                      <a:schemeClr val="accent6">
                        <a:lumMod val="75000"/>
                      </a:schemeClr>
                    </a:solidFill>
                    <a:latin typeface="Trebuchet MS" pitchFamily="34" charset="0"/>
                  </a:endParaRPr>
                </a:p>
              </p:txBody>
            </p:sp>
            <p:sp>
              <p:nvSpPr>
                <p:cNvPr id="84" name="TextBox 45"/>
                <p:cNvSpPr txBox="1">
                  <a:spLocks noChangeArrowheads="1"/>
                </p:cNvSpPr>
                <p:nvPr/>
              </p:nvSpPr>
              <p:spPr bwMode="auto">
                <a:xfrm>
                  <a:off x="11955179" y="12633313"/>
                  <a:ext cx="13600450" cy="1543555"/>
                </a:xfrm>
                <a:prstGeom prst="rect">
                  <a:avLst/>
                </a:prstGeom>
                <a:noFill/>
                <a:ln w="9525">
                  <a:noFill/>
                  <a:miter lim="800000"/>
                  <a:headEnd/>
                  <a:tailEnd/>
                </a:ln>
              </p:spPr>
              <p:txBody>
                <a:bodyPr wrap="square">
                  <a:spAutoFit/>
                </a:bodyPr>
                <a:lstStyle/>
                <a:p>
                  <a:pPr algn="ctr"/>
                  <a:r>
                    <a:rPr lang="en-US" sz="1600" dirty="0">
                      <a:solidFill>
                        <a:srgbClr val="C00000"/>
                      </a:solidFill>
                      <a:latin typeface="Berlin Sans FB Demi" pitchFamily="34" charset="0"/>
                    </a:rPr>
                    <a:t>Break it down!</a:t>
                  </a:r>
                </a:p>
              </p:txBody>
            </p:sp>
          </p:grpSp>
        </p:grpSp>
        <p:sp>
          <p:nvSpPr>
            <p:cNvPr id="73" name="Pentagon 72"/>
            <p:cNvSpPr/>
            <p:nvPr/>
          </p:nvSpPr>
          <p:spPr>
            <a:xfrm rot="5400000">
              <a:off x="22070901" y="17707349"/>
              <a:ext cx="533402" cy="1047752"/>
            </a:xfrm>
            <a:prstGeom prst="homePlate">
              <a:avLst/>
            </a:prstGeom>
            <a:solidFill>
              <a:srgbClr val="00CC00"/>
            </a:solidFill>
            <a:ln>
              <a:solidFill>
                <a:srgbClr val="008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200" dirty="0">
                <a:latin typeface="Trebuchet MS" pitchFamily="34" charset="0"/>
              </a:endParaRPr>
            </a:p>
          </p:txBody>
        </p:sp>
        <p:sp>
          <p:nvSpPr>
            <p:cNvPr id="74" name="Pentagon 73"/>
            <p:cNvSpPr/>
            <p:nvPr/>
          </p:nvSpPr>
          <p:spPr>
            <a:xfrm rot="5400000">
              <a:off x="26029484" y="15921415"/>
              <a:ext cx="533402" cy="4619624"/>
            </a:xfrm>
            <a:prstGeom prst="homePlate">
              <a:avLst/>
            </a:prstGeom>
            <a:solidFill>
              <a:srgbClr val="00B0F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200" dirty="0">
                <a:latin typeface="Trebuchet MS" pitchFamily="34" charset="0"/>
              </a:endParaRPr>
            </a:p>
          </p:txBody>
        </p:sp>
        <p:sp>
          <p:nvSpPr>
            <p:cNvPr id="75" name="Pentagon 74"/>
            <p:cNvSpPr/>
            <p:nvPr/>
          </p:nvSpPr>
          <p:spPr>
            <a:xfrm rot="5400000">
              <a:off x="31071956" y="16518314"/>
              <a:ext cx="533402" cy="3425826"/>
            </a:xfrm>
            <a:prstGeom prst="homePlate">
              <a:avLst/>
            </a:prstGeom>
            <a:solidFill>
              <a:srgbClr val="FF9933"/>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200" dirty="0">
                <a:latin typeface="Trebuchet MS" pitchFamily="34" charset="0"/>
              </a:endParaRPr>
            </a:p>
          </p:txBody>
        </p:sp>
      </p:grpSp>
      <p:pic>
        <p:nvPicPr>
          <p:cNvPr id="85" name="Picture 35" descr="LOBO.JPG"/>
          <p:cNvPicPr>
            <a:picLocks noChangeAspect="1"/>
          </p:cNvPicPr>
          <p:nvPr/>
        </p:nvPicPr>
        <p:blipFill>
          <a:blip r:embed="rId4" cstate="print"/>
          <a:srcRect l="14445" t="2499" r="35555"/>
          <a:stretch>
            <a:fillRect/>
          </a:stretch>
        </p:blipFill>
        <p:spPr bwMode="auto">
          <a:xfrm>
            <a:off x="2067865" y="1447800"/>
            <a:ext cx="1056335" cy="2743200"/>
          </a:xfrm>
          <a:prstGeom prst="rect">
            <a:avLst/>
          </a:prstGeom>
          <a:ln>
            <a:noFill/>
          </a:ln>
          <a:effectLst>
            <a:outerShdw blurRad="190500" algn="tl" rotWithShape="0">
              <a:srgbClr val="000000">
                <a:alpha val="70000"/>
              </a:srgbClr>
            </a:outerShdw>
          </a:effectLst>
        </p:spPr>
      </p:pic>
      <p:pic>
        <p:nvPicPr>
          <p:cNvPr id="86" name="Picture 34" descr="dock with water"/>
          <p:cNvPicPr>
            <a:picLocks noChangeAspect="1" noChangeArrowheads="1"/>
          </p:cNvPicPr>
          <p:nvPr/>
        </p:nvPicPr>
        <p:blipFill>
          <a:blip r:embed="rId5" cstate="print"/>
          <a:srcRect l="14706" t="4546" r="12746" b="9091"/>
          <a:stretch>
            <a:fillRect/>
          </a:stretch>
        </p:blipFill>
        <p:spPr bwMode="auto">
          <a:xfrm>
            <a:off x="3505200" y="1447800"/>
            <a:ext cx="1780527" cy="2743200"/>
          </a:xfrm>
          <a:prstGeom prst="rect">
            <a:avLst/>
          </a:prstGeom>
          <a:ln>
            <a:noFill/>
          </a:ln>
          <a:effectLst>
            <a:outerShdw blurRad="190500" algn="tl" rotWithShape="0">
              <a:srgbClr val="000000">
                <a:alpha val="70000"/>
              </a:srgbClr>
            </a:outerShdw>
          </a:effectLst>
        </p:spPr>
      </p:pic>
      <p:pic>
        <p:nvPicPr>
          <p:cNvPr id="87" name="Picture 3" descr="LOBO placement map.jpg"/>
          <p:cNvPicPr>
            <a:picLocks noChangeAspect="1"/>
          </p:cNvPicPr>
          <p:nvPr/>
        </p:nvPicPr>
        <p:blipFill>
          <a:blip r:embed="rId6" cstate="print"/>
          <a:srcRect/>
          <a:stretch>
            <a:fillRect/>
          </a:stretch>
        </p:blipFill>
        <p:spPr bwMode="auto">
          <a:xfrm>
            <a:off x="5715000" y="2590800"/>
            <a:ext cx="2971800" cy="2250962"/>
          </a:xfrm>
          <a:prstGeom prst="rect">
            <a:avLst/>
          </a:prstGeom>
          <a:ln>
            <a:noFill/>
          </a:ln>
          <a:effectLst>
            <a:outerShdw blurRad="190500" algn="tl" rotWithShape="0">
              <a:srgbClr val="000000">
                <a:alpha val="70000"/>
              </a:srgbClr>
            </a:outerShdw>
          </a:effectLst>
        </p:spPr>
      </p:pic>
      <p:sp>
        <p:nvSpPr>
          <p:cNvPr id="88" name="Action Button: Custom 87">
            <a:hlinkClick r:id="rId7" action="ppaction://hlinksldjump" highlightClick="1"/>
          </p:cNvPr>
          <p:cNvSpPr/>
          <p:nvPr/>
        </p:nvSpPr>
        <p:spPr>
          <a:xfrm>
            <a:off x="3733800" y="5181600"/>
            <a:ext cx="1752600" cy="930322"/>
          </a:xfrm>
          <a:prstGeom prst="actionButtonBlank">
            <a:avLst/>
          </a:prstGeom>
          <a:solidFill>
            <a:srgbClr val="C00000"/>
          </a:solidFill>
          <a:ln>
            <a:no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latin typeface="Trebuchet MS" pitchFamily="34" charset="0"/>
              </a:rPr>
              <a:t>Temperature</a:t>
            </a:r>
          </a:p>
          <a:p>
            <a:pPr algn="ctr"/>
            <a:r>
              <a:rPr lang="en-US" sz="1400" dirty="0" smtClean="0">
                <a:latin typeface="Trebuchet MS" pitchFamily="34" charset="0"/>
              </a:rPr>
              <a:t>Salinity</a:t>
            </a:r>
          </a:p>
          <a:p>
            <a:pPr algn="ctr"/>
            <a:r>
              <a:rPr lang="en-US" sz="1400" dirty="0" smtClean="0">
                <a:latin typeface="Trebuchet MS" pitchFamily="34" charset="0"/>
              </a:rPr>
              <a:t>Dissolved Oxygen</a:t>
            </a:r>
          </a:p>
        </p:txBody>
      </p:sp>
      <p:sp>
        <p:nvSpPr>
          <p:cNvPr id="89" name="Action Button: Custom 88">
            <a:hlinkClick r:id="rId8" action="ppaction://hlinksldjump" highlightClick="1"/>
          </p:cNvPr>
          <p:cNvSpPr/>
          <p:nvPr/>
        </p:nvSpPr>
        <p:spPr>
          <a:xfrm>
            <a:off x="1828800" y="5681862"/>
            <a:ext cx="1828800" cy="457200"/>
          </a:xfrm>
          <a:prstGeom prst="actionButtonBlank">
            <a:avLst/>
          </a:prstGeom>
          <a:solidFill>
            <a:srgbClr val="C00000"/>
          </a:solidFill>
          <a:ln>
            <a:no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latin typeface="Trebuchet MS" pitchFamily="34" charset="0"/>
              </a:rPr>
              <a:t>Nitrate</a:t>
            </a:r>
          </a:p>
        </p:txBody>
      </p:sp>
      <p:sp>
        <p:nvSpPr>
          <p:cNvPr id="90" name="Action Button: Custom 89">
            <a:hlinkClick r:id="rId9" action="ppaction://hlinksldjump" highlightClick="1"/>
          </p:cNvPr>
          <p:cNvSpPr/>
          <p:nvPr/>
        </p:nvSpPr>
        <p:spPr>
          <a:xfrm>
            <a:off x="1828800" y="6172200"/>
            <a:ext cx="2286000" cy="609600"/>
          </a:xfrm>
          <a:prstGeom prst="actionButtonBlank">
            <a:avLst/>
          </a:prstGeom>
          <a:solidFill>
            <a:srgbClr val="C00000"/>
          </a:solidFill>
          <a:ln>
            <a:no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latin typeface="Trebuchet MS" pitchFamily="34" charset="0"/>
              </a:rPr>
              <a:t>Fluorescence/Chlorophyll</a:t>
            </a:r>
          </a:p>
          <a:p>
            <a:pPr algn="ctr"/>
            <a:r>
              <a:rPr lang="en-US" sz="1400" dirty="0" smtClean="0">
                <a:latin typeface="Trebuchet MS" pitchFamily="34" charset="0"/>
              </a:rPr>
              <a:t>Turbidity</a:t>
            </a:r>
          </a:p>
        </p:txBody>
      </p:sp>
      <p:sp>
        <p:nvSpPr>
          <p:cNvPr id="97" name="Action Button: Custom 96">
            <a:hlinkClick r:id="rId10" action="ppaction://hlinksldjump" highlightClick="1"/>
          </p:cNvPr>
          <p:cNvSpPr/>
          <p:nvPr/>
        </p:nvSpPr>
        <p:spPr>
          <a:xfrm>
            <a:off x="1828800" y="5181600"/>
            <a:ext cx="1828800" cy="457200"/>
          </a:xfrm>
          <a:prstGeom prst="actionButtonBlank">
            <a:avLst/>
          </a:prstGeom>
          <a:solidFill>
            <a:srgbClr val="C00000"/>
          </a:solidFill>
          <a:ln>
            <a:no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latin typeface="Trebuchet MS" pitchFamily="34" charset="0"/>
              </a:rPr>
              <a:t>Dissolved Organics</a:t>
            </a:r>
          </a:p>
        </p:txBody>
      </p:sp>
      <p:sp>
        <p:nvSpPr>
          <p:cNvPr id="118" name="Action Button: Custom 117">
            <a:hlinkClick r:id="rId11" action="ppaction://hlinksldjump" highlightClick="1"/>
          </p:cNvPr>
          <p:cNvSpPr/>
          <p:nvPr/>
        </p:nvSpPr>
        <p:spPr>
          <a:xfrm>
            <a:off x="4191000" y="6172200"/>
            <a:ext cx="1295400" cy="609600"/>
          </a:xfrm>
          <a:prstGeom prst="actionButtonBlank">
            <a:avLst/>
          </a:prstGeom>
          <a:solidFill>
            <a:srgbClr val="C00000"/>
          </a:solidFill>
          <a:ln>
            <a:no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latin typeface="Trebuchet MS" pitchFamily="34" charset="0"/>
              </a:rPr>
              <a:t>How the data gets online</a:t>
            </a:r>
          </a:p>
        </p:txBody>
      </p:sp>
      <p:sp>
        <p:nvSpPr>
          <p:cNvPr id="119" name="TextBox 118"/>
          <p:cNvSpPr txBox="1"/>
          <p:nvPr/>
        </p:nvSpPr>
        <p:spPr>
          <a:xfrm>
            <a:off x="1981200" y="4495800"/>
            <a:ext cx="3200400" cy="578882"/>
          </a:xfrm>
          <a:prstGeom prst="roundRect">
            <a:avLst/>
          </a:prstGeom>
        </p:spPr>
        <p:style>
          <a:lnRef idx="0">
            <a:schemeClr val="accent3"/>
          </a:lnRef>
          <a:fillRef idx="3">
            <a:schemeClr val="accent3"/>
          </a:fillRef>
          <a:effectRef idx="3">
            <a:schemeClr val="accent3"/>
          </a:effectRef>
          <a:fontRef idx="minor">
            <a:schemeClr val="lt1"/>
          </a:fontRef>
        </p:style>
        <p:txBody>
          <a:bodyPr wrap="square" rtlCol="0">
            <a:spAutoFit/>
          </a:bodyPr>
          <a:lstStyle/>
          <a:p>
            <a:pPr marL="3175" lvl="1" indent="0"/>
            <a:r>
              <a:rPr lang="en-US" sz="1400" dirty="0" smtClean="0">
                <a:latin typeface="Trebuchet MS" pitchFamily="34" charset="0"/>
              </a:rPr>
              <a:t>Select a button below to learn more about the instrumentation:</a:t>
            </a:r>
            <a:endParaRPr lang="en-US" sz="1400" dirty="0">
              <a:latin typeface="Trebuchet MS" pitchFamily="34" charset="0"/>
            </a:endParaRPr>
          </a:p>
        </p:txBody>
      </p:sp>
      <p:sp>
        <p:nvSpPr>
          <p:cNvPr id="36" name="Rectangle 35"/>
          <p:cNvSpPr/>
          <p:nvPr/>
        </p:nvSpPr>
        <p:spPr>
          <a:xfrm>
            <a:off x="0" y="0"/>
            <a:ext cx="9144000" cy="838200"/>
          </a:xfrm>
          <a:prstGeom prst="rect">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r>
              <a:rPr lang="en-US" sz="4400" dirty="0" smtClean="0">
                <a:latin typeface="Trebuchet MS" pitchFamily="34" charset="0"/>
              </a:rPr>
              <a:t>What is LOBO?</a:t>
            </a:r>
            <a:endParaRPr lang="en-US" sz="4400" dirty="0">
              <a:latin typeface="Trebuchet MS" pitchFamily="34" charset="0"/>
            </a:endParaRPr>
          </a:p>
        </p:txBody>
      </p:sp>
      <p:sp>
        <p:nvSpPr>
          <p:cNvPr id="37" name="Flowchart: Delay 36"/>
          <p:cNvSpPr/>
          <p:nvPr/>
        </p:nvSpPr>
        <p:spPr>
          <a:xfrm>
            <a:off x="0" y="0"/>
            <a:ext cx="1752600" cy="6858000"/>
          </a:xfrm>
          <a:prstGeom prst="flowChartDelay">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39" name="TextBox 38">
            <a:hlinkClick r:id="rId12" action="ppaction://hlinksldjump"/>
          </p:cNvPr>
          <p:cNvSpPr txBox="1"/>
          <p:nvPr/>
        </p:nvSpPr>
        <p:spPr>
          <a:xfrm>
            <a:off x="0" y="609600"/>
            <a:ext cx="1371600" cy="8382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Build </a:t>
            </a:r>
            <a:r>
              <a:rPr lang="en-US" sz="1600" dirty="0" smtClean="0">
                <a:solidFill>
                  <a:schemeClr val="accent1">
                    <a:lumMod val="75000"/>
                  </a:schemeClr>
                </a:solidFill>
                <a:latin typeface="Trebuchet MS" pitchFamily="34" charset="0"/>
                <a:cs typeface="+mn-cs"/>
              </a:rPr>
              <a:t>A </a:t>
            </a:r>
            <a:r>
              <a:rPr lang="en-US" sz="1600" dirty="0">
                <a:solidFill>
                  <a:schemeClr val="accent1">
                    <a:lumMod val="75000"/>
                  </a:schemeClr>
                </a:solidFill>
                <a:latin typeface="Trebuchet MS" pitchFamily="34" charset="0"/>
                <a:cs typeface="+mn-cs"/>
              </a:rPr>
              <a:t>G</a:t>
            </a:r>
            <a:r>
              <a:rPr lang="en-US" sz="1600" dirty="0" smtClean="0">
                <a:solidFill>
                  <a:schemeClr val="accent1">
                    <a:lumMod val="75000"/>
                  </a:schemeClr>
                </a:solidFill>
                <a:latin typeface="Trebuchet MS" pitchFamily="34" charset="0"/>
                <a:cs typeface="+mn-cs"/>
              </a:rPr>
              <a:t>raph </a:t>
            </a:r>
            <a:endParaRPr lang="en-US" sz="1600" dirty="0">
              <a:solidFill>
                <a:schemeClr val="accent1">
                  <a:lumMod val="75000"/>
                </a:schemeClr>
              </a:solidFill>
              <a:latin typeface="Trebuchet MS" pitchFamily="34" charset="0"/>
              <a:cs typeface="+mn-cs"/>
            </a:endParaRP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1)</a:t>
            </a:r>
            <a:endParaRPr lang="en-US" sz="1600" dirty="0">
              <a:solidFill>
                <a:schemeClr val="accent1">
                  <a:lumMod val="75000"/>
                </a:schemeClr>
              </a:solidFill>
              <a:latin typeface="Trebuchet MS" pitchFamily="34" charset="0"/>
              <a:cs typeface="+mn-cs"/>
            </a:endParaRPr>
          </a:p>
        </p:txBody>
      </p:sp>
      <p:sp>
        <p:nvSpPr>
          <p:cNvPr id="40" name="TextBox 39">
            <a:hlinkClick r:id="rId13" action="ppaction://hlinksldjump"/>
          </p:cNvPr>
          <p:cNvSpPr txBox="1"/>
          <p:nvPr/>
        </p:nvSpPr>
        <p:spPr>
          <a:xfrm>
            <a:off x="0" y="2743200"/>
            <a:ext cx="1554480" cy="10668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Read LOBO Graphs </a:t>
            </a:r>
            <a:r>
              <a:rPr lang="en-US" sz="1600" dirty="0" smtClean="0">
                <a:solidFill>
                  <a:schemeClr val="accent1">
                    <a:lumMod val="75000"/>
                  </a:schemeClr>
                </a:solidFill>
                <a:latin typeface="Trebuchet MS" pitchFamily="34" charset="0"/>
                <a:cs typeface="+mn-cs"/>
              </a:rPr>
              <a:t>   (Level 3)</a:t>
            </a:r>
            <a:endParaRPr lang="en-US" sz="1600" dirty="0">
              <a:solidFill>
                <a:schemeClr val="accent1">
                  <a:lumMod val="75000"/>
                </a:schemeClr>
              </a:solidFill>
              <a:latin typeface="Trebuchet MS" pitchFamily="34" charset="0"/>
              <a:cs typeface="+mn-cs"/>
            </a:endParaRPr>
          </a:p>
        </p:txBody>
      </p:sp>
      <p:sp>
        <p:nvSpPr>
          <p:cNvPr id="41" name="TextBox 40">
            <a:hlinkClick r:id="rId14" action="ppaction://hlinksldjump"/>
          </p:cNvPr>
          <p:cNvSpPr txBox="1"/>
          <p:nvPr/>
        </p:nvSpPr>
        <p:spPr>
          <a:xfrm>
            <a:off x="0" y="3953470"/>
            <a:ext cx="1447800" cy="99953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LOBO Data Match-up</a:t>
            </a:r>
            <a:endParaRPr lang="en-US" sz="1600" dirty="0">
              <a:solidFill>
                <a:schemeClr val="accent1">
                  <a:lumMod val="75000"/>
                </a:schemeClr>
              </a:solidFill>
              <a:latin typeface="Trebuchet MS" pitchFamily="34" charset="0"/>
              <a:cs typeface="+mn-cs"/>
            </a:endParaRP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4)</a:t>
            </a:r>
            <a:endParaRPr lang="en-US" sz="1600" dirty="0">
              <a:solidFill>
                <a:schemeClr val="accent1">
                  <a:lumMod val="75000"/>
                </a:schemeClr>
              </a:solidFill>
              <a:latin typeface="Trebuchet MS" pitchFamily="34" charset="0"/>
              <a:cs typeface="+mn-cs"/>
            </a:endParaRPr>
          </a:p>
        </p:txBody>
      </p:sp>
      <p:sp>
        <p:nvSpPr>
          <p:cNvPr id="42" name="TextBox 41">
            <a:hlinkClick r:id="rId15" action="ppaction://hlinksldjump"/>
          </p:cNvPr>
          <p:cNvSpPr txBox="1"/>
          <p:nvPr/>
        </p:nvSpPr>
        <p:spPr>
          <a:xfrm>
            <a:off x="0" y="5105400"/>
            <a:ext cx="1371600" cy="11430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Test Your LOBO Abilities</a:t>
            </a: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5)</a:t>
            </a:r>
            <a:endParaRPr lang="en-US" sz="1600" dirty="0">
              <a:solidFill>
                <a:schemeClr val="accent1">
                  <a:lumMod val="75000"/>
                </a:schemeClr>
              </a:solidFill>
              <a:latin typeface="Trebuchet MS" pitchFamily="34" charset="0"/>
              <a:cs typeface="+mn-cs"/>
            </a:endParaRPr>
          </a:p>
        </p:txBody>
      </p:sp>
      <p:sp>
        <p:nvSpPr>
          <p:cNvPr id="43" name="TextBox 42">
            <a:hlinkClick r:id="rId16" action="ppaction://hlinksldjump"/>
          </p:cNvPr>
          <p:cNvSpPr txBox="1"/>
          <p:nvPr/>
        </p:nvSpPr>
        <p:spPr>
          <a:xfrm>
            <a:off x="0" y="1600200"/>
            <a:ext cx="1447800" cy="9906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Interpret Graphs</a:t>
            </a: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2)</a:t>
            </a:r>
            <a:endParaRPr lang="en-US" sz="1600" dirty="0">
              <a:solidFill>
                <a:schemeClr val="accent1">
                  <a:lumMod val="75000"/>
                </a:schemeClr>
              </a:solidFill>
              <a:latin typeface="Trebuchet MS" pitchFamily="34" charset="0"/>
              <a:cs typeface="+mn-cs"/>
            </a:endParaRPr>
          </a:p>
        </p:txBody>
      </p:sp>
      <p:sp>
        <p:nvSpPr>
          <p:cNvPr id="44" name="TextBox 43">
            <a:hlinkClick r:id="rId3" action="ppaction://hlinksldjump"/>
          </p:cNvPr>
          <p:cNvSpPr txBox="1"/>
          <p:nvPr/>
        </p:nvSpPr>
        <p:spPr>
          <a:xfrm>
            <a:off x="0" y="6324600"/>
            <a:ext cx="914400" cy="533400"/>
          </a:xfrm>
          <a:prstGeom prst="roundRect">
            <a:avLst/>
          </a:prstGeom>
          <a:solidFill>
            <a:schemeClr val="accent5">
              <a:lumMod val="40000"/>
              <a:lumOff val="60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More info</a:t>
            </a:r>
            <a:endParaRPr lang="en-US" sz="1600" dirty="0">
              <a:solidFill>
                <a:schemeClr val="accent1">
                  <a:lumMod val="75000"/>
                </a:schemeClr>
              </a:solidFill>
              <a:latin typeface="Trebuchet MS" pitchFamily="34" charset="0"/>
              <a:cs typeface="+mn-cs"/>
            </a:endParaRPr>
          </a:p>
        </p:txBody>
      </p:sp>
    </p:spTree>
  </p:cSld>
  <p:clrMapOvr>
    <a:masterClrMapping/>
  </p:clrMapOvr>
  <p:transition advClick="0"/>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Action Button: Home 21">
            <a:hlinkClick r:id="" action="ppaction://hlinkshowjump?jump=firstslide" highlightClick="1"/>
          </p:cNvPr>
          <p:cNvSpPr/>
          <p:nvPr/>
        </p:nvSpPr>
        <p:spPr>
          <a:xfrm>
            <a:off x="8543925" y="6400800"/>
            <a:ext cx="574675" cy="457200"/>
          </a:xfrm>
          <a:prstGeom prst="actionButtonHome">
            <a:avLst/>
          </a:prstGeom>
          <a:gradFill flip="none" rotWithShape="1">
            <a:gsLst>
              <a:gs pos="0">
                <a:srgbClr val="FFEFD1"/>
              </a:gs>
              <a:gs pos="64999">
                <a:srgbClr val="F0EBD5"/>
              </a:gs>
              <a:gs pos="100000">
                <a:srgbClr val="D1C39F"/>
              </a:gs>
            </a:gsLst>
            <a:lin ang="5400000" scaled="1"/>
            <a:tileRect/>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23" name="Action Button: Beginning 22">
            <a:hlinkClick r:id="" action="ppaction://hlinkshowjump?jump=lastslideviewed" highlightClick="1"/>
          </p:cNvPr>
          <p:cNvSpPr/>
          <p:nvPr/>
        </p:nvSpPr>
        <p:spPr>
          <a:xfrm>
            <a:off x="8077200" y="6400800"/>
            <a:ext cx="457200" cy="457200"/>
          </a:xfrm>
          <a:prstGeom prst="actionButtonBeginning">
            <a:avLst/>
          </a:prstGeom>
          <a:gradFill>
            <a:gsLst>
              <a:gs pos="0">
                <a:srgbClr val="FFEFD1"/>
              </a:gs>
              <a:gs pos="64999">
                <a:srgbClr val="F0EBD5"/>
              </a:gs>
              <a:gs pos="100000">
                <a:srgbClr val="D1C39F"/>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38" name="TextBox 37"/>
          <p:cNvSpPr txBox="1"/>
          <p:nvPr/>
        </p:nvSpPr>
        <p:spPr>
          <a:xfrm>
            <a:off x="2057400" y="914400"/>
            <a:ext cx="4953000" cy="374571"/>
          </a:xfrm>
          <a:prstGeom prst="roundRect">
            <a:avLst/>
          </a:prstGeom>
        </p:spPr>
        <p:style>
          <a:lnRef idx="0">
            <a:schemeClr val="accent3"/>
          </a:lnRef>
          <a:fillRef idx="3">
            <a:schemeClr val="accent3"/>
          </a:fillRef>
          <a:effectRef idx="3">
            <a:schemeClr val="accent3"/>
          </a:effectRef>
          <a:fontRef idx="minor">
            <a:schemeClr val="lt1"/>
          </a:fontRef>
        </p:style>
        <p:txBody>
          <a:bodyPr wrap="square" rtlCol="0">
            <a:spAutoFit/>
          </a:bodyPr>
          <a:lstStyle/>
          <a:p>
            <a:pPr marL="3175" lvl="1" indent="0">
              <a:defRPr/>
            </a:pPr>
            <a:r>
              <a:rPr lang="en-US" sz="1600" dirty="0" smtClean="0">
                <a:latin typeface="Trebuchet MS" pitchFamily="34" charset="0"/>
              </a:rPr>
              <a:t>Temperature, Salinity, and Dissolved Oxygen Sensor</a:t>
            </a:r>
            <a:endParaRPr lang="en-US" sz="1600" dirty="0">
              <a:latin typeface="Trebuchet MS" pitchFamily="34" charset="0"/>
            </a:endParaRPr>
          </a:p>
        </p:txBody>
      </p:sp>
      <p:pic>
        <p:nvPicPr>
          <p:cNvPr id="85" name="Picture 35" descr="LOBO.JPG"/>
          <p:cNvPicPr>
            <a:picLocks noChangeAspect="1"/>
          </p:cNvPicPr>
          <p:nvPr/>
        </p:nvPicPr>
        <p:blipFill>
          <a:blip r:embed="rId3" cstate="print"/>
          <a:srcRect l="14445" t="2499" r="35555"/>
          <a:stretch>
            <a:fillRect/>
          </a:stretch>
        </p:blipFill>
        <p:spPr bwMode="auto">
          <a:xfrm>
            <a:off x="5257800" y="1447800"/>
            <a:ext cx="1361135" cy="3534736"/>
          </a:xfrm>
          <a:prstGeom prst="rect">
            <a:avLst/>
          </a:prstGeom>
          <a:ln>
            <a:noFill/>
          </a:ln>
          <a:effectLst>
            <a:outerShdw blurRad="190500" algn="tl" rotWithShape="0">
              <a:srgbClr val="000000">
                <a:alpha val="70000"/>
              </a:srgbClr>
            </a:outerShdw>
          </a:effectLst>
        </p:spPr>
      </p:pic>
      <p:sp>
        <p:nvSpPr>
          <p:cNvPr id="119" name="TextBox 118"/>
          <p:cNvSpPr txBox="1"/>
          <p:nvPr/>
        </p:nvSpPr>
        <p:spPr>
          <a:xfrm>
            <a:off x="1981200" y="4495800"/>
            <a:ext cx="3200400" cy="578882"/>
          </a:xfrm>
          <a:prstGeom prst="roundRect">
            <a:avLst/>
          </a:prstGeom>
        </p:spPr>
        <p:style>
          <a:lnRef idx="0">
            <a:schemeClr val="accent3"/>
          </a:lnRef>
          <a:fillRef idx="3">
            <a:schemeClr val="accent3"/>
          </a:fillRef>
          <a:effectRef idx="3">
            <a:schemeClr val="accent3"/>
          </a:effectRef>
          <a:fontRef idx="minor">
            <a:schemeClr val="lt1"/>
          </a:fontRef>
        </p:style>
        <p:txBody>
          <a:bodyPr wrap="square" rtlCol="0">
            <a:spAutoFit/>
          </a:bodyPr>
          <a:lstStyle/>
          <a:p>
            <a:pPr marL="3175" lvl="1" indent="0"/>
            <a:r>
              <a:rPr lang="en-US" sz="1400" dirty="0" smtClean="0">
                <a:latin typeface="Trebuchet MS" pitchFamily="34" charset="0"/>
              </a:rPr>
              <a:t>Select a button below to learn more about the instrumentation:</a:t>
            </a:r>
            <a:endParaRPr lang="en-US" sz="1400" dirty="0">
              <a:latin typeface="Trebuchet MS" pitchFamily="34" charset="0"/>
            </a:endParaRPr>
          </a:p>
        </p:txBody>
      </p:sp>
      <p:pic>
        <p:nvPicPr>
          <p:cNvPr id="37" name="Picture 27" descr="WQMFront.jpg"/>
          <p:cNvPicPr>
            <a:picLocks noChangeAspect="1"/>
          </p:cNvPicPr>
          <p:nvPr/>
        </p:nvPicPr>
        <p:blipFill>
          <a:blip r:embed="rId4" cstate="print"/>
          <a:srcRect l="29253" t="3847" r="31744"/>
          <a:stretch>
            <a:fillRect/>
          </a:stretch>
        </p:blipFill>
        <p:spPr bwMode="auto">
          <a:xfrm>
            <a:off x="7239000" y="914400"/>
            <a:ext cx="1295400" cy="5397502"/>
          </a:xfrm>
          <a:prstGeom prst="rect">
            <a:avLst/>
          </a:prstGeom>
          <a:ln>
            <a:noFill/>
          </a:ln>
          <a:effectLst>
            <a:outerShdw blurRad="190500" algn="tl" rotWithShape="0">
              <a:srgbClr val="000000">
                <a:alpha val="70000"/>
              </a:srgbClr>
            </a:outerShdw>
          </a:effectLst>
        </p:spPr>
      </p:pic>
      <p:sp>
        <p:nvSpPr>
          <p:cNvPr id="39" name="Text Box 52"/>
          <p:cNvSpPr txBox="1">
            <a:spLocks noChangeArrowheads="1"/>
          </p:cNvSpPr>
          <p:nvPr/>
        </p:nvSpPr>
        <p:spPr bwMode="auto">
          <a:xfrm>
            <a:off x="1981200" y="2071449"/>
            <a:ext cx="3048000" cy="1662351"/>
          </a:xfrm>
          <a:prstGeom prst="roundRect">
            <a:avLst>
              <a:gd name="adj" fmla="val 7285"/>
            </a:avLst>
          </a:prstGeom>
          <a:ln>
            <a:headEnd/>
            <a:tailEnd/>
          </a:ln>
        </p:spPr>
        <p:style>
          <a:lnRef idx="1">
            <a:schemeClr val="accent1"/>
          </a:lnRef>
          <a:fillRef idx="2">
            <a:schemeClr val="accent1"/>
          </a:fillRef>
          <a:effectRef idx="1">
            <a:schemeClr val="accent1"/>
          </a:effectRef>
          <a:fontRef idx="minor">
            <a:schemeClr val="dk1"/>
          </a:fontRef>
        </p:style>
        <p:txBody>
          <a:bodyPr wrap="square">
            <a:spAutoFit/>
          </a:bodyPr>
          <a:lstStyle/>
          <a:p>
            <a:pPr defTabSz="914400">
              <a:spcBef>
                <a:spcPct val="50000"/>
              </a:spcBef>
            </a:pPr>
            <a:r>
              <a:rPr lang="en-US" sz="1400" b="1" dirty="0">
                <a:solidFill>
                  <a:srgbClr val="0070C0"/>
                </a:solidFill>
                <a:latin typeface="Trebuchet MS" pitchFamily="34" charset="0"/>
              </a:rPr>
              <a:t>Measures:</a:t>
            </a:r>
          </a:p>
          <a:p>
            <a:pPr marL="4763" lvl="1" indent="0" defTabSz="914400"/>
            <a:r>
              <a:rPr lang="en-US" sz="1400" b="1" dirty="0" smtClean="0">
                <a:solidFill>
                  <a:srgbClr val="C00000"/>
                </a:solidFill>
                <a:latin typeface="Trebuchet MS" pitchFamily="34" charset="0"/>
              </a:rPr>
              <a:t>Temperature</a:t>
            </a:r>
          </a:p>
          <a:p>
            <a:pPr marL="115888" lvl="1" defTabSz="914400"/>
            <a:r>
              <a:rPr lang="en-US" sz="1400" dirty="0" smtClean="0">
                <a:latin typeface="Trebuchet MS" pitchFamily="34" charset="0"/>
              </a:rPr>
              <a:t>How </a:t>
            </a:r>
            <a:r>
              <a:rPr lang="en-US" sz="1400" dirty="0">
                <a:latin typeface="Trebuchet MS" pitchFamily="34" charset="0"/>
              </a:rPr>
              <a:t>cold or hot the water is</a:t>
            </a:r>
          </a:p>
          <a:p>
            <a:pPr marL="4763" lvl="1" indent="0" defTabSz="914400"/>
            <a:r>
              <a:rPr lang="en-US" sz="1400" b="1" dirty="0" smtClean="0">
                <a:solidFill>
                  <a:srgbClr val="C00000"/>
                </a:solidFill>
                <a:latin typeface="Trebuchet MS" pitchFamily="34" charset="0"/>
              </a:rPr>
              <a:t>Salinity</a:t>
            </a:r>
          </a:p>
          <a:p>
            <a:pPr marL="115888" lvl="1" defTabSz="914400"/>
            <a:r>
              <a:rPr lang="en-US" sz="1400" dirty="0" smtClean="0">
                <a:latin typeface="Trebuchet MS" pitchFamily="34" charset="0"/>
              </a:rPr>
              <a:t>How </a:t>
            </a:r>
            <a:r>
              <a:rPr lang="en-US" sz="1400" dirty="0">
                <a:latin typeface="Trebuchet MS" pitchFamily="34" charset="0"/>
              </a:rPr>
              <a:t>much salt is in the water </a:t>
            </a:r>
          </a:p>
          <a:p>
            <a:pPr marL="4763" lvl="1" indent="0" defTabSz="914400"/>
            <a:r>
              <a:rPr lang="en-US" sz="1400" b="1" dirty="0">
                <a:solidFill>
                  <a:srgbClr val="C00000"/>
                </a:solidFill>
                <a:latin typeface="Trebuchet MS" pitchFamily="34" charset="0"/>
              </a:rPr>
              <a:t>Dissolved </a:t>
            </a:r>
            <a:r>
              <a:rPr lang="en-US" sz="1400" b="1" dirty="0" smtClean="0">
                <a:solidFill>
                  <a:srgbClr val="C00000"/>
                </a:solidFill>
                <a:latin typeface="Trebuchet MS" pitchFamily="34" charset="0"/>
              </a:rPr>
              <a:t>Oxygen</a:t>
            </a:r>
          </a:p>
          <a:p>
            <a:pPr marL="115888" lvl="1" defTabSz="914400"/>
            <a:r>
              <a:rPr lang="en-US" sz="1400" dirty="0" smtClean="0">
                <a:latin typeface="Trebuchet MS" pitchFamily="34" charset="0"/>
              </a:rPr>
              <a:t>How </a:t>
            </a:r>
            <a:r>
              <a:rPr lang="en-US" sz="1400" dirty="0">
                <a:latin typeface="Trebuchet MS" pitchFamily="34" charset="0"/>
              </a:rPr>
              <a:t>much oxygen is in the water</a:t>
            </a:r>
          </a:p>
        </p:txBody>
      </p:sp>
      <p:sp>
        <p:nvSpPr>
          <p:cNvPr id="40" name="Line 50"/>
          <p:cNvSpPr>
            <a:spLocks noChangeShapeType="1"/>
          </p:cNvSpPr>
          <p:nvPr/>
        </p:nvSpPr>
        <p:spPr bwMode="auto">
          <a:xfrm flipH="1" flipV="1">
            <a:off x="6400800" y="2590800"/>
            <a:ext cx="914400" cy="990600"/>
          </a:xfrm>
          <a:prstGeom prst="line">
            <a:avLst/>
          </a:prstGeom>
          <a:noFill/>
          <a:ln w="57150">
            <a:solidFill>
              <a:srgbClr val="0070C0"/>
            </a:solidFill>
            <a:round/>
            <a:headEnd/>
            <a:tailEnd type="triangle" w="med" len="med"/>
          </a:ln>
        </p:spPr>
        <p:txBody>
          <a:bodyPr/>
          <a:lstStyle/>
          <a:p>
            <a:endParaRPr lang="en-US" sz="1400" dirty="0"/>
          </a:p>
        </p:txBody>
      </p:sp>
      <p:sp>
        <p:nvSpPr>
          <p:cNvPr id="24" name="Rectangle 23"/>
          <p:cNvSpPr/>
          <p:nvPr/>
        </p:nvSpPr>
        <p:spPr>
          <a:xfrm>
            <a:off x="0" y="0"/>
            <a:ext cx="9144000" cy="838200"/>
          </a:xfrm>
          <a:prstGeom prst="rect">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r>
              <a:rPr lang="en-US" sz="4400" dirty="0" smtClean="0">
                <a:latin typeface="Trebuchet MS" pitchFamily="34" charset="0"/>
              </a:rPr>
              <a:t>What is LOBO?</a:t>
            </a:r>
            <a:endParaRPr lang="en-US" sz="4400" dirty="0">
              <a:latin typeface="Trebuchet MS" pitchFamily="34" charset="0"/>
            </a:endParaRPr>
          </a:p>
        </p:txBody>
      </p:sp>
      <p:sp>
        <p:nvSpPr>
          <p:cNvPr id="25" name="Flowchart: Delay 24"/>
          <p:cNvSpPr/>
          <p:nvPr/>
        </p:nvSpPr>
        <p:spPr>
          <a:xfrm>
            <a:off x="0" y="0"/>
            <a:ext cx="1752600" cy="6858000"/>
          </a:xfrm>
          <a:prstGeom prst="flowChartDelay">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26" name="TextBox 25">
            <a:hlinkClick r:id="rId5" action="ppaction://hlinksldjump"/>
          </p:cNvPr>
          <p:cNvSpPr txBox="1"/>
          <p:nvPr/>
        </p:nvSpPr>
        <p:spPr>
          <a:xfrm>
            <a:off x="0" y="609600"/>
            <a:ext cx="1371600" cy="8382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Build </a:t>
            </a:r>
            <a:r>
              <a:rPr lang="en-US" sz="1600" dirty="0" smtClean="0">
                <a:solidFill>
                  <a:schemeClr val="accent1">
                    <a:lumMod val="75000"/>
                  </a:schemeClr>
                </a:solidFill>
                <a:latin typeface="Trebuchet MS" pitchFamily="34" charset="0"/>
                <a:cs typeface="+mn-cs"/>
              </a:rPr>
              <a:t>A </a:t>
            </a:r>
            <a:r>
              <a:rPr lang="en-US" sz="1600" dirty="0">
                <a:solidFill>
                  <a:schemeClr val="accent1">
                    <a:lumMod val="75000"/>
                  </a:schemeClr>
                </a:solidFill>
                <a:latin typeface="Trebuchet MS" pitchFamily="34" charset="0"/>
                <a:cs typeface="+mn-cs"/>
              </a:rPr>
              <a:t>G</a:t>
            </a:r>
            <a:r>
              <a:rPr lang="en-US" sz="1600" dirty="0" smtClean="0">
                <a:solidFill>
                  <a:schemeClr val="accent1">
                    <a:lumMod val="75000"/>
                  </a:schemeClr>
                </a:solidFill>
                <a:latin typeface="Trebuchet MS" pitchFamily="34" charset="0"/>
                <a:cs typeface="+mn-cs"/>
              </a:rPr>
              <a:t>raph </a:t>
            </a:r>
            <a:endParaRPr lang="en-US" sz="1600" dirty="0">
              <a:solidFill>
                <a:schemeClr val="accent1">
                  <a:lumMod val="75000"/>
                </a:schemeClr>
              </a:solidFill>
              <a:latin typeface="Trebuchet MS" pitchFamily="34" charset="0"/>
              <a:cs typeface="+mn-cs"/>
            </a:endParaRP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1)</a:t>
            </a:r>
            <a:endParaRPr lang="en-US" sz="1600" dirty="0">
              <a:solidFill>
                <a:schemeClr val="accent1">
                  <a:lumMod val="75000"/>
                </a:schemeClr>
              </a:solidFill>
              <a:latin typeface="Trebuchet MS" pitchFamily="34" charset="0"/>
              <a:cs typeface="+mn-cs"/>
            </a:endParaRPr>
          </a:p>
        </p:txBody>
      </p:sp>
      <p:sp>
        <p:nvSpPr>
          <p:cNvPr id="27" name="TextBox 26">
            <a:hlinkClick r:id="rId6" action="ppaction://hlinksldjump"/>
          </p:cNvPr>
          <p:cNvSpPr txBox="1"/>
          <p:nvPr/>
        </p:nvSpPr>
        <p:spPr>
          <a:xfrm>
            <a:off x="0" y="2743200"/>
            <a:ext cx="1554480" cy="10668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Read LOBO Graphs </a:t>
            </a:r>
            <a:r>
              <a:rPr lang="en-US" sz="1600" dirty="0" smtClean="0">
                <a:solidFill>
                  <a:schemeClr val="accent1">
                    <a:lumMod val="75000"/>
                  </a:schemeClr>
                </a:solidFill>
                <a:latin typeface="Trebuchet MS" pitchFamily="34" charset="0"/>
                <a:cs typeface="+mn-cs"/>
              </a:rPr>
              <a:t>   (Level 3)</a:t>
            </a:r>
            <a:endParaRPr lang="en-US" sz="1600" dirty="0">
              <a:solidFill>
                <a:schemeClr val="accent1">
                  <a:lumMod val="75000"/>
                </a:schemeClr>
              </a:solidFill>
              <a:latin typeface="Trebuchet MS" pitchFamily="34" charset="0"/>
              <a:cs typeface="+mn-cs"/>
            </a:endParaRPr>
          </a:p>
        </p:txBody>
      </p:sp>
      <p:sp>
        <p:nvSpPr>
          <p:cNvPr id="28" name="TextBox 27">
            <a:hlinkClick r:id="rId7" action="ppaction://hlinksldjump"/>
          </p:cNvPr>
          <p:cNvSpPr txBox="1"/>
          <p:nvPr/>
        </p:nvSpPr>
        <p:spPr>
          <a:xfrm>
            <a:off x="0" y="3953470"/>
            <a:ext cx="1447800" cy="99953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LOBO Data Match-up</a:t>
            </a:r>
            <a:endParaRPr lang="en-US" sz="1600" dirty="0">
              <a:solidFill>
                <a:schemeClr val="accent1">
                  <a:lumMod val="75000"/>
                </a:schemeClr>
              </a:solidFill>
              <a:latin typeface="Trebuchet MS" pitchFamily="34" charset="0"/>
              <a:cs typeface="+mn-cs"/>
            </a:endParaRP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4)</a:t>
            </a:r>
            <a:endParaRPr lang="en-US" sz="1600" dirty="0">
              <a:solidFill>
                <a:schemeClr val="accent1">
                  <a:lumMod val="75000"/>
                </a:schemeClr>
              </a:solidFill>
              <a:latin typeface="Trebuchet MS" pitchFamily="34" charset="0"/>
              <a:cs typeface="+mn-cs"/>
            </a:endParaRPr>
          </a:p>
        </p:txBody>
      </p:sp>
      <p:sp>
        <p:nvSpPr>
          <p:cNvPr id="30" name="TextBox 29">
            <a:hlinkClick r:id="rId8" action="ppaction://hlinksldjump"/>
          </p:cNvPr>
          <p:cNvSpPr txBox="1"/>
          <p:nvPr/>
        </p:nvSpPr>
        <p:spPr>
          <a:xfrm>
            <a:off x="0" y="5105400"/>
            <a:ext cx="1371600" cy="11430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Test Your LOBO Abilities</a:t>
            </a: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5)</a:t>
            </a:r>
            <a:endParaRPr lang="en-US" sz="1600" dirty="0">
              <a:solidFill>
                <a:schemeClr val="accent1">
                  <a:lumMod val="75000"/>
                </a:schemeClr>
              </a:solidFill>
              <a:latin typeface="Trebuchet MS" pitchFamily="34" charset="0"/>
              <a:cs typeface="+mn-cs"/>
            </a:endParaRPr>
          </a:p>
        </p:txBody>
      </p:sp>
      <p:sp>
        <p:nvSpPr>
          <p:cNvPr id="36" name="TextBox 35">
            <a:hlinkClick r:id="rId9" action="ppaction://hlinksldjump"/>
          </p:cNvPr>
          <p:cNvSpPr txBox="1"/>
          <p:nvPr/>
        </p:nvSpPr>
        <p:spPr>
          <a:xfrm>
            <a:off x="0" y="1600200"/>
            <a:ext cx="1447800" cy="9906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Interpret Graphs</a:t>
            </a: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2)</a:t>
            </a:r>
            <a:endParaRPr lang="en-US" sz="1600" dirty="0">
              <a:solidFill>
                <a:schemeClr val="accent1">
                  <a:lumMod val="75000"/>
                </a:schemeClr>
              </a:solidFill>
              <a:latin typeface="Trebuchet MS" pitchFamily="34" charset="0"/>
              <a:cs typeface="+mn-cs"/>
            </a:endParaRPr>
          </a:p>
        </p:txBody>
      </p:sp>
      <p:sp>
        <p:nvSpPr>
          <p:cNvPr id="48" name="TextBox 47">
            <a:hlinkClick r:id="rId10" action="ppaction://hlinksldjump"/>
          </p:cNvPr>
          <p:cNvSpPr txBox="1"/>
          <p:nvPr/>
        </p:nvSpPr>
        <p:spPr>
          <a:xfrm>
            <a:off x="0" y="6324600"/>
            <a:ext cx="914400" cy="533400"/>
          </a:xfrm>
          <a:prstGeom prst="roundRect">
            <a:avLst/>
          </a:prstGeom>
          <a:solidFill>
            <a:schemeClr val="accent5">
              <a:lumMod val="40000"/>
              <a:lumOff val="60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More info</a:t>
            </a:r>
            <a:endParaRPr lang="en-US" sz="1600" dirty="0">
              <a:solidFill>
                <a:schemeClr val="accent1">
                  <a:lumMod val="75000"/>
                </a:schemeClr>
              </a:solidFill>
              <a:latin typeface="Trebuchet MS" pitchFamily="34" charset="0"/>
              <a:cs typeface="+mn-cs"/>
            </a:endParaRPr>
          </a:p>
        </p:txBody>
      </p:sp>
      <p:sp>
        <p:nvSpPr>
          <p:cNvPr id="29" name="Action Button: Custom 28">
            <a:hlinkClick r:id="rId11" action="ppaction://hlinksldjump" highlightClick="1"/>
          </p:cNvPr>
          <p:cNvSpPr/>
          <p:nvPr/>
        </p:nvSpPr>
        <p:spPr>
          <a:xfrm>
            <a:off x="3733800" y="5181600"/>
            <a:ext cx="1752600" cy="930322"/>
          </a:xfrm>
          <a:prstGeom prst="actionButtonBlank">
            <a:avLst/>
          </a:prstGeom>
          <a:solidFill>
            <a:schemeClr val="accent5">
              <a:lumMod val="75000"/>
            </a:schemeClr>
          </a:solidFill>
          <a:ln>
            <a:no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latin typeface="Trebuchet MS" pitchFamily="34" charset="0"/>
              </a:rPr>
              <a:t>Temperature</a:t>
            </a:r>
          </a:p>
          <a:p>
            <a:pPr algn="ctr"/>
            <a:r>
              <a:rPr lang="en-US" sz="1400" dirty="0" smtClean="0">
                <a:latin typeface="Trebuchet MS" pitchFamily="34" charset="0"/>
              </a:rPr>
              <a:t>Salinity</a:t>
            </a:r>
          </a:p>
          <a:p>
            <a:pPr algn="ctr"/>
            <a:r>
              <a:rPr lang="en-US" sz="1400" dirty="0" smtClean="0">
                <a:latin typeface="Trebuchet MS" pitchFamily="34" charset="0"/>
              </a:rPr>
              <a:t>Dissolved Oxygen</a:t>
            </a:r>
          </a:p>
        </p:txBody>
      </p:sp>
      <p:sp>
        <p:nvSpPr>
          <p:cNvPr id="31" name="Action Button: Custom 30">
            <a:hlinkClick r:id="rId12" action="ppaction://hlinksldjump" highlightClick="1"/>
          </p:cNvPr>
          <p:cNvSpPr/>
          <p:nvPr/>
        </p:nvSpPr>
        <p:spPr>
          <a:xfrm>
            <a:off x="1828800" y="5681862"/>
            <a:ext cx="1828800" cy="457200"/>
          </a:xfrm>
          <a:prstGeom prst="actionButtonBlank">
            <a:avLst/>
          </a:prstGeom>
          <a:solidFill>
            <a:srgbClr val="C00000"/>
          </a:solidFill>
          <a:ln>
            <a:no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latin typeface="Trebuchet MS" pitchFamily="34" charset="0"/>
              </a:rPr>
              <a:t>Nitrate</a:t>
            </a:r>
          </a:p>
        </p:txBody>
      </p:sp>
      <p:sp>
        <p:nvSpPr>
          <p:cNvPr id="32" name="Action Button: Custom 31">
            <a:hlinkClick r:id="rId13" action="ppaction://hlinksldjump" highlightClick="1"/>
          </p:cNvPr>
          <p:cNvSpPr/>
          <p:nvPr/>
        </p:nvSpPr>
        <p:spPr>
          <a:xfrm>
            <a:off x="1828800" y="6172200"/>
            <a:ext cx="2286000" cy="609600"/>
          </a:xfrm>
          <a:prstGeom prst="actionButtonBlank">
            <a:avLst/>
          </a:prstGeom>
          <a:solidFill>
            <a:srgbClr val="C00000"/>
          </a:solidFill>
          <a:ln>
            <a:no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latin typeface="Trebuchet MS" pitchFamily="34" charset="0"/>
              </a:rPr>
              <a:t>Fluorescence/Chlorophyll</a:t>
            </a:r>
          </a:p>
          <a:p>
            <a:pPr algn="ctr"/>
            <a:r>
              <a:rPr lang="en-US" sz="1400" dirty="0" smtClean="0">
                <a:latin typeface="Trebuchet MS" pitchFamily="34" charset="0"/>
              </a:rPr>
              <a:t>Turbidity</a:t>
            </a:r>
          </a:p>
        </p:txBody>
      </p:sp>
      <p:sp>
        <p:nvSpPr>
          <p:cNvPr id="33" name="Action Button: Custom 32">
            <a:hlinkClick r:id="rId14" action="ppaction://hlinksldjump" highlightClick="1"/>
          </p:cNvPr>
          <p:cNvSpPr/>
          <p:nvPr/>
        </p:nvSpPr>
        <p:spPr>
          <a:xfrm>
            <a:off x="1828800" y="5181600"/>
            <a:ext cx="1828800" cy="457200"/>
          </a:xfrm>
          <a:prstGeom prst="actionButtonBlank">
            <a:avLst/>
          </a:prstGeom>
          <a:solidFill>
            <a:srgbClr val="C00000"/>
          </a:solidFill>
          <a:ln>
            <a:no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latin typeface="Trebuchet MS" pitchFamily="34" charset="0"/>
              </a:rPr>
              <a:t>Dissolved Organics</a:t>
            </a:r>
          </a:p>
        </p:txBody>
      </p:sp>
      <p:sp>
        <p:nvSpPr>
          <p:cNvPr id="34" name="Action Button: Custom 33">
            <a:hlinkClick r:id="rId15" action="ppaction://hlinksldjump" highlightClick="1"/>
          </p:cNvPr>
          <p:cNvSpPr/>
          <p:nvPr/>
        </p:nvSpPr>
        <p:spPr>
          <a:xfrm>
            <a:off x="4191000" y="6172200"/>
            <a:ext cx="1295400" cy="609600"/>
          </a:xfrm>
          <a:prstGeom prst="actionButtonBlank">
            <a:avLst/>
          </a:prstGeom>
          <a:solidFill>
            <a:srgbClr val="C00000"/>
          </a:solidFill>
          <a:ln>
            <a:no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latin typeface="Trebuchet MS" pitchFamily="34" charset="0"/>
              </a:rPr>
              <a:t>How the data gets online</a:t>
            </a:r>
          </a:p>
        </p:txBody>
      </p:sp>
    </p:spTree>
  </p:cSld>
  <p:clrMapOvr>
    <a:masterClrMapping/>
  </p:clrMapOvr>
  <p:transition advClick="0"/>
  <p:timing>
    <p:tnLst>
      <p:par>
        <p:cT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Action Button: Home 21">
            <a:hlinkClick r:id="" action="ppaction://hlinkshowjump?jump=firstslide" highlightClick="1"/>
          </p:cNvPr>
          <p:cNvSpPr/>
          <p:nvPr/>
        </p:nvSpPr>
        <p:spPr>
          <a:xfrm>
            <a:off x="8547717" y="6400800"/>
            <a:ext cx="574675" cy="457200"/>
          </a:xfrm>
          <a:prstGeom prst="actionButtonHome">
            <a:avLst/>
          </a:prstGeom>
          <a:gradFill flip="none" rotWithShape="1">
            <a:gsLst>
              <a:gs pos="0">
                <a:srgbClr val="FFEFD1"/>
              </a:gs>
              <a:gs pos="64999">
                <a:srgbClr val="F0EBD5"/>
              </a:gs>
              <a:gs pos="100000">
                <a:srgbClr val="D1C39F"/>
              </a:gs>
            </a:gsLst>
            <a:lin ang="5400000" scaled="1"/>
            <a:tileRect/>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23" name="Action Button: Beginning 22">
            <a:hlinkClick r:id="" action="ppaction://hlinkshowjump?jump=lastslideviewed" highlightClick="1"/>
          </p:cNvPr>
          <p:cNvSpPr/>
          <p:nvPr/>
        </p:nvSpPr>
        <p:spPr>
          <a:xfrm>
            <a:off x="8080992" y="6400800"/>
            <a:ext cx="457200" cy="457200"/>
          </a:xfrm>
          <a:prstGeom prst="actionButtonBeginning">
            <a:avLst/>
          </a:prstGeom>
          <a:gradFill>
            <a:gsLst>
              <a:gs pos="0">
                <a:srgbClr val="FFEFD1"/>
              </a:gs>
              <a:gs pos="64999">
                <a:srgbClr val="F0EBD5"/>
              </a:gs>
              <a:gs pos="100000">
                <a:srgbClr val="D1C39F"/>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38" name="TextBox 37"/>
          <p:cNvSpPr txBox="1"/>
          <p:nvPr/>
        </p:nvSpPr>
        <p:spPr>
          <a:xfrm>
            <a:off x="2057400" y="914401"/>
            <a:ext cx="2590800" cy="380999"/>
          </a:xfrm>
          <a:prstGeom prst="roundRect">
            <a:avLst/>
          </a:prstGeom>
        </p:spPr>
        <p:style>
          <a:lnRef idx="0">
            <a:schemeClr val="accent3"/>
          </a:lnRef>
          <a:fillRef idx="3">
            <a:schemeClr val="accent3"/>
          </a:fillRef>
          <a:effectRef idx="3">
            <a:schemeClr val="accent3"/>
          </a:effectRef>
          <a:fontRef idx="minor">
            <a:schemeClr val="lt1"/>
          </a:fontRef>
        </p:style>
        <p:txBody>
          <a:bodyPr wrap="square" rtlCol="0">
            <a:spAutoFit/>
          </a:bodyPr>
          <a:lstStyle/>
          <a:p>
            <a:pPr marL="3175" lvl="1" indent="0">
              <a:defRPr/>
            </a:pPr>
            <a:r>
              <a:rPr lang="en-US" sz="1600" dirty="0" smtClean="0">
                <a:latin typeface="Trebuchet MS" pitchFamily="34" charset="0"/>
              </a:rPr>
              <a:t>Dissolved Organic Sensor</a:t>
            </a:r>
            <a:endParaRPr lang="en-US" sz="1600" dirty="0">
              <a:latin typeface="Trebuchet MS" pitchFamily="34" charset="0"/>
            </a:endParaRPr>
          </a:p>
        </p:txBody>
      </p:sp>
      <p:sp>
        <p:nvSpPr>
          <p:cNvPr id="119" name="TextBox 118"/>
          <p:cNvSpPr txBox="1"/>
          <p:nvPr/>
        </p:nvSpPr>
        <p:spPr>
          <a:xfrm>
            <a:off x="1981200" y="4495800"/>
            <a:ext cx="3200400" cy="578882"/>
          </a:xfrm>
          <a:prstGeom prst="roundRect">
            <a:avLst/>
          </a:prstGeom>
        </p:spPr>
        <p:style>
          <a:lnRef idx="0">
            <a:schemeClr val="accent3"/>
          </a:lnRef>
          <a:fillRef idx="3">
            <a:schemeClr val="accent3"/>
          </a:fillRef>
          <a:effectRef idx="3">
            <a:schemeClr val="accent3"/>
          </a:effectRef>
          <a:fontRef idx="minor">
            <a:schemeClr val="lt1"/>
          </a:fontRef>
        </p:style>
        <p:txBody>
          <a:bodyPr wrap="square" rtlCol="0">
            <a:spAutoFit/>
          </a:bodyPr>
          <a:lstStyle/>
          <a:p>
            <a:pPr marL="3175" lvl="1" indent="0"/>
            <a:r>
              <a:rPr lang="en-US" sz="1400" dirty="0" smtClean="0">
                <a:latin typeface="Trebuchet MS" pitchFamily="34" charset="0"/>
              </a:rPr>
              <a:t>Select a button below to learn more about the instrumentation:</a:t>
            </a:r>
            <a:endParaRPr lang="en-US" sz="1400" dirty="0">
              <a:latin typeface="Trebuchet MS" pitchFamily="34" charset="0"/>
            </a:endParaRPr>
          </a:p>
        </p:txBody>
      </p:sp>
      <p:sp>
        <p:nvSpPr>
          <p:cNvPr id="21" name="Line 58"/>
          <p:cNvSpPr>
            <a:spLocks noChangeShapeType="1"/>
          </p:cNvSpPr>
          <p:nvPr/>
        </p:nvSpPr>
        <p:spPr bwMode="auto">
          <a:xfrm flipH="1">
            <a:off x="4267200" y="1905000"/>
            <a:ext cx="459214" cy="893152"/>
          </a:xfrm>
          <a:prstGeom prst="line">
            <a:avLst/>
          </a:prstGeom>
          <a:noFill/>
          <a:ln w="127000">
            <a:solidFill>
              <a:schemeClr val="accent6">
                <a:lumMod val="75000"/>
              </a:schemeClr>
            </a:solidFill>
            <a:round/>
            <a:headEnd/>
            <a:tailEnd type="triangle" w="med" len="med"/>
          </a:ln>
        </p:spPr>
        <p:txBody>
          <a:bodyPr/>
          <a:lstStyle/>
          <a:p>
            <a:pPr>
              <a:defRPr/>
            </a:pPr>
            <a:endParaRPr lang="en-US" dirty="0"/>
          </a:p>
        </p:txBody>
      </p:sp>
      <p:sp>
        <p:nvSpPr>
          <p:cNvPr id="26" name="TextBox 19"/>
          <p:cNvSpPr txBox="1">
            <a:spLocks noChangeArrowheads="1"/>
          </p:cNvSpPr>
          <p:nvPr/>
        </p:nvSpPr>
        <p:spPr bwMode="auto">
          <a:xfrm>
            <a:off x="2057400" y="1905000"/>
            <a:ext cx="2819400" cy="1438573"/>
          </a:xfrm>
          <a:prstGeom prst="roundRect">
            <a:avLst>
              <a:gd name="adj" fmla="val 7250"/>
            </a:avLst>
          </a:prstGeom>
          <a:ln>
            <a:headEnd/>
            <a:tailEnd/>
          </a:ln>
        </p:spPr>
        <p:style>
          <a:lnRef idx="1">
            <a:schemeClr val="accent1"/>
          </a:lnRef>
          <a:fillRef idx="2">
            <a:schemeClr val="accent1"/>
          </a:fillRef>
          <a:effectRef idx="1">
            <a:schemeClr val="accent1"/>
          </a:effectRef>
          <a:fontRef idx="minor">
            <a:schemeClr val="dk1"/>
          </a:fontRef>
        </p:style>
        <p:txBody>
          <a:bodyPr wrap="square">
            <a:spAutoFit/>
          </a:bodyPr>
          <a:lstStyle/>
          <a:p>
            <a:pPr marL="4763" lvl="1" indent="0">
              <a:defRPr/>
            </a:pPr>
            <a:r>
              <a:rPr lang="en-US" sz="1400" b="1" dirty="0">
                <a:solidFill>
                  <a:schemeClr val="accent6">
                    <a:lumMod val="75000"/>
                  </a:schemeClr>
                </a:solidFill>
                <a:latin typeface="Trebuchet MS" pitchFamily="34" charset="0"/>
              </a:rPr>
              <a:t>Measures:</a:t>
            </a:r>
          </a:p>
          <a:p>
            <a:pPr marL="4763" lvl="1" indent="0">
              <a:defRPr/>
            </a:pPr>
            <a:r>
              <a:rPr lang="en-US" sz="1400" b="1" dirty="0">
                <a:solidFill>
                  <a:srgbClr val="C00000"/>
                </a:solidFill>
                <a:latin typeface="Trebuchet MS" pitchFamily="34" charset="0"/>
              </a:rPr>
              <a:t>Dissolved Organics</a:t>
            </a:r>
          </a:p>
          <a:p>
            <a:pPr marL="115888" lvl="1">
              <a:defRPr/>
            </a:pPr>
            <a:r>
              <a:rPr lang="en-US" sz="1400" dirty="0">
                <a:latin typeface="Trebuchet MS" pitchFamily="34" charset="0"/>
              </a:rPr>
              <a:t>How discolored the water is due to pigments (tannins) being released by broken down plants and animals</a:t>
            </a:r>
          </a:p>
        </p:txBody>
      </p:sp>
      <p:pic>
        <p:nvPicPr>
          <p:cNvPr id="27" name="Picture 45" descr="biowiper2.jpg"/>
          <p:cNvPicPr>
            <a:picLocks noChangeAspect="1"/>
          </p:cNvPicPr>
          <p:nvPr/>
        </p:nvPicPr>
        <p:blipFill>
          <a:blip r:embed="rId3" cstate="print"/>
          <a:srcRect l="4048" t="2763" r="4037" b="3729"/>
          <a:stretch>
            <a:fillRect/>
          </a:stretch>
        </p:blipFill>
        <p:spPr bwMode="auto">
          <a:xfrm>
            <a:off x="7315200" y="3048000"/>
            <a:ext cx="1628911" cy="1566168"/>
          </a:xfrm>
          <a:prstGeom prst="rect">
            <a:avLst/>
          </a:prstGeom>
          <a:ln>
            <a:noFill/>
          </a:ln>
          <a:effectLst>
            <a:outerShdw blurRad="190500" algn="tl" rotWithShape="0">
              <a:srgbClr val="000000">
                <a:alpha val="70000"/>
              </a:srgbClr>
            </a:outerShdw>
          </a:effectLst>
        </p:spPr>
      </p:pic>
      <p:pic>
        <p:nvPicPr>
          <p:cNvPr id="30" name="Picture 35" descr="LOBO.JPG"/>
          <p:cNvPicPr>
            <a:picLocks noChangeAspect="1"/>
          </p:cNvPicPr>
          <p:nvPr/>
        </p:nvPicPr>
        <p:blipFill>
          <a:blip r:embed="rId4" cstate="print"/>
          <a:srcRect l="14445" t="2499" r="35555"/>
          <a:stretch>
            <a:fillRect/>
          </a:stretch>
        </p:blipFill>
        <p:spPr bwMode="auto">
          <a:xfrm>
            <a:off x="5257800" y="1447800"/>
            <a:ext cx="1361135" cy="3534736"/>
          </a:xfrm>
          <a:prstGeom prst="rect">
            <a:avLst/>
          </a:prstGeom>
          <a:ln>
            <a:noFill/>
          </a:ln>
          <a:effectLst>
            <a:outerShdw blurRad="190500" algn="tl" rotWithShape="0">
              <a:srgbClr val="000000">
                <a:alpha val="70000"/>
              </a:srgbClr>
            </a:outerShdw>
          </a:effectLst>
        </p:spPr>
      </p:pic>
      <p:sp>
        <p:nvSpPr>
          <p:cNvPr id="37" name="Line 51"/>
          <p:cNvSpPr>
            <a:spLocks noChangeShapeType="1"/>
          </p:cNvSpPr>
          <p:nvPr/>
        </p:nvSpPr>
        <p:spPr bwMode="auto">
          <a:xfrm flipH="1">
            <a:off x="6324600" y="3352800"/>
            <a:ext cx="1066800" cy="533400"/>
          </a:xfrm>
          <a:prstGeom prst="line">
            <a:avLst/>
          </a:prstGeom>
          <a:noFill/>
          <a:ln w="57150">
            <a:solidFill>
              <a:schemeClr val="accent6">
                <a:lumMod val="75000"/>
              </a:schemeClr>
            </a:solidFill>
            <a:round/>
            <a:headEnd/>
            <a:tailEnd type="triangle" w="med" len="med"/>
          </a:ln>
          <a:effectLst/>
        </p:spPr>
        <p:txBody>
          <a:bodyPr/>
          <a:lstStyle/>
          <a:p>
            <a:pPr>
              <a:defRPr/>
            </a:pPr>
            <a:endParaRPr lang="en-US" dirty="0"/>
          </a:p>
        </p:txBody>
      </p:sp>
      <p:sp>
        <p:nvSpPr>
          <p:cNvPr id="25" name="Rectangle 24"/>
          <p:cNvSpPr/>
          <p:nvPr/>
        </p:nvSpPr>
        <p:spPr>
          <a:xfrm>
            <a:off x="0" y="0"/>
            <a:ext cx="9144000" cy="838200"/>
          </a:xfrm>
          <a:prstGeom prst="rect">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r>
              <a:rPr lang="en-US" sz="4400" dirty="0" smtClean="0">
                <a:latin typeface="Trebuchet MS" pitchFamily="34" charset="0"/>
              </a:rPr>
              <a:t>What is LOBO?</a:t>
            </a:r>
            <a:endParaRPr lang="en-US" sz="4400" dirty="0">
              <a:latin typeface="Trebuchet MS" pitchFamily="34" charset="0"/>
            </a:endParaRPr>
          </a:p>
        </p:txBody>
      </p:sp>
      <p:sp>
        <p:nvSpPr>
          <p:cNvPr id="28" name="Flowchart: Delay 27"/>
          <p:cNvSpPr/>
          <p:nvPr/>
        </p:nvSpPr>
        <p:spPr>
          <a:xfrm>
            <a:off x="0" y="0"/>
            <a:ext cx="1752600" cy="6858000"/>
          </a:xfrm>
          <a:prstGeom prst="flowChartDelay">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36" name="TextBox 35">
            <a:hlinkClick r:id="rId5" action="ppaction://hlinksldjump"/>
          </p:cNvPr>
          <p:cNvSpPr txBox="1"/>
          <p:nvPr/>
        </p:nvSpPr>
        <p:spPr>
          <a:xfrm>
            <a:off x="0" y="609600"/>
            <a:ext cx="1371600" cy="8382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Build </a:t>
            </a:r>
            <a:r>
              <a:rPr lang="en-US" sz="1600" dirty="0" smtClean="0">
                <a:solidFill>
                  <a:schemeClr val="accent1">
                    <a:lumMod val="75000"/>
                  </a:schemeClr>
                </a:solidFill>
                <a:latin typeface="Trebuchet MS" pitchFamily="34" charset="0"/>
                <a:cs typeface="+mn-cs"/>
              </a:rPr>
              <a:t>A </a:t>
            </a:r>
            <a:r>
              <a:rPr lang="en-US" sz="1600" dirty="0">
                <a:solidFill>
                  <a:schemeClr val="accent1">
                    <a:lumMod val="75000"/>
                  </a:schemeClr>
                </a:solidFill>
                <a:latin typeface="Trebuchet MS" pitchFamily="34" charset="0"/>
                <a:cs typeface="+mn-cs"/>
              </a:rPr>
              <a:t>G</a:t>
            </a:r>
            <a:r>
              <a:rPr lang="en-US" sz="1600" dirty="0" smtClean="0">
                <a:solidFill>
                  <a:schemeClr val="accent1">
                    <a:lumMod val="75000"/>
                  </a:schemeClr>
                </a:solidFill>
                <a:latin typeface="Trebuchet MS" pitchFamily="34" charset="0"/>
                <a:cs typeface="+mn-cs"/>
              </a:rPr>
              <a:t>raph </a:t>
            </a:r>
            <a:endParaRPr lang="en-US" sz="1600" dirty="0">
              <a:solidFill>
                <a:schemeClr val="accent1">
                  <a:lumMod val="75000"/>
                </a:schemeClr>
              </a:solidFill>
              <a:latin typeface="Trebuchet MS" pitchFamily="34" charset="0"/>
              <a:cs typeface="+mn-cs"/>
            </a:endParaRP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1)</a:t>
            </a:r>
            <a:endParaRPr lang="en-US" sz="1600" dirty="0">
              <a:solidFill>
                <a:schemeClr val="accent1">
                  <a:lumMod val="75000"/>
                </a:schemeClr>
              </a:solidFill>
              <a:latin typeface="Trebuchet MS" pitchFamily="34" charset="0"/>
              <a:cs typeface="+mn-cs"/>
            </a:endParaRPr>
          </a:p>
        </p:txBody>
      </p:sp>
      <p:sp>
        <p:nvSpPr>
          <p:cNvPr id="46" name="TextBox 45">
            <a:hlinkClick r:id="rId6" action="ppaction://hlinksldjump"/>
          </p:cNvPr>
          <p:cNvSpPr txBox="1"/>
          <p:nvPr/>
        </p:nvSpPr>
        <p:spPr>
          <a:xfrm>
            <a:off x="0" y="2743200"/>
            <a:ext cx="1554480" cy="10668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Read LOBO Graphs </a:t>
            </a:r>
            <a:r>
              <a:rPr lang="en-US" sz="1600" dirty="0" smtClean="0">
                <a:solidFill>
                  <a:schemeClr val="accent1">
                    <a:lumMod val="75000"/>
                  </a:schemeClr>
                </a:solidFill>
                <a:latin typeface="Trebuchet MS" pitchFamily="34" charset="0"/>
                <a:cs typeface="+mn-cs"/>
              </a:rPr>
              <a:t>   (Level 3)</a:t>
            </a:r>
            <a:endParaRPr lang="en-US" sz="1600" dirty="0">
              <a:solidFill>
                <a:schemeClr val="accent1">
                  <a:lumMod val="75000"/>
                </a:schemeClr>
              </a:solidFill>
              <a:latin typeface="Trebuchet MS" pitchFamily="34" charset="0"/>
              <a:cs typeface="+mn-cs"/>
            </a:endParaRPr>
          </a:p>
        </p:txBody>
      </p:sp>
      <p:sp>
        <p:nvSpPr>
          <p:cNvPr id="47" name="TextBox 46">
            <a:hlinkClick r:id="rId7" action="ppaction://hlinksldjump"/>
          </p:cNvPr>
          <p:cNvSpPr txBox="1"/>
          <p:nvPr/>
        </p:nvSpPr>
        <p:spPr>
          <a:xfrm>
            <a:off x="0" y="3953470"/>
            <a:ext cx="1447800" cy="99953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LOBO Data Match-up</a:t>
            </a:r>
            <a:endParaRPr lang="en-US" sz="1600" dirty="0">
              <a:solidFill>
                <a:schemeClr val="accent1">
                  <a:lumMod val="75000"/>
                </a:schemeClr>
              </a:solidFill>
              <a:latin typeface="Trebuchet MS" pitchFamily="34" charset="0"/>
              <a:cs typeface="+mn-cs"/>
            </a:endParaRP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4)</a:t>
            </a:r>
            <a:endParaRPr lang="en-US" sz="1600" dirty="0">
              <a:solidFill>
                <a:schemeClr val="accent1">
                  <a:lumMod val="75000"/>
                </a:schemeClr>
              </a:solidFill>
              <a:latin typeface="Trebuchet MS" pitchFamily="34" charset="0"/>
              <a:cs typeface="+mn-cs"/>
            </a:endParaRPr>
          </a:p>
        </p:txBody>
      </p:sp>
      <p:sp>
        <p:nvSpPr>
          <p:cNvPr id="48" name="TextBox 47">
            <a:hlinkClick r:id="rId8" action="ppaction://hlinksldjump"/>
          </p:cNvPr>
          <p:cNvSpPr txBox="1"/>
          <p:nvPr/>
        </p:nvSpPr>
        <p:spPr>
          <a:xfrm>
            <a:off x="0" y="5105400"/>
            <a:ext cx="1371600" cy="11430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Test Your LOBO Abilities</a:t>
            </a: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5)</a:t>
            </a:r>
            <a:endParaRPr lang="en-US" sz="1600" dirty="0">
              <a:solidFill>
                <a:schemeClr val="accent1">
                  <a:lumMod val="75000"/>
                </a:schemeClr>
              </a:solidFill>
              <a:latin typeface="Trebuchet MS" pitchFamily="34" charset="0"/>
              <a:cs typeface="+mn-cs"/>
            </a:endParaRPr>
          </a:p>
        </p:txBody>
      </p:sp>
      <p:sp>
        <p:nvSpPr>
          <p:cNvPr id="49" name="TextBox 48">
            <a:hlinkClick r:id="rId9" action="ppaction://hlinksldjump"/>
          </p:cNvPr>
          <p:cNvSpPr txBox="1"/>
          <p:nvPr/>
        </p:nvSpPr>
        <p:spPr>
          <a:xfrm>
            <a:off x="0" y="1600200"/>
            <a:ext cx="1447800" cy="9906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Interpret Graphs</a:t>
            </a: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2)</a:t>
            </a:r>
            <a:endParaRPr lang="en-US" sz="1600" dirty="0">
              <a:solidFill>
                <a:schemeClr val="accent1">
                  <a:lumMod val="75000"/>
                </a:schemeClr>
              </a:solidFill>
              <a:latin typeface="Trebuchet MS" pitchFamily="34" charset="0"/>
              <a:cs typeface="+mn-cs"/>
            </a:endParaRPr>
          </a:p>
        </p:txBody>
      </p:sp>
      <p:sp>
        <p:nvSpPr>
          <p:cNvPr id="50" name="TextBox 49">
            <a:hlinkClick r:id="rId10" action="ppaction://hlinksldjump"/>
          </p:cNvPr>
          <p:cNvSpPr txBox="1"/>
          <p:nvPr/>
        </p:nvSpPr>
        <p:spPr>
          <a:xfrm>
            <a:off x="0" y="6324600"/>
            <a:ext cx="914400" cy="533400"/>
          </a:xfrm>
          <a:prstGeom prst="roundRect">
            <a:avLst/>
          </a:prstGeom>
          <a:solidFill>
            <a:schemeClr val="accent5">
              <a:lumMod val="40000"/>
              <a:lumOff val="60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More info</a:t>
            </a:r>
            <a:endParaRPr lang="en-US" sz="1600" dirty="0">
              <a:solidFill>
                <a:schemeClr val="accent1">
                  <a:lumMod val="75000"/>
                </a:schemeClr>
              </a:solidFill>
              <a:latin typeface="Trebuchet MS" pitchFamily="34" charset="0"/>
              <a:cs typeface="+mn-cs"/>
            </a:endParaRPr>
          </a:p>
        </p:txBody>
      </p:sp>
      <p:sp>
        <p:nvSpPr>
          <p:cNvPr id="24" name="Action Button: Custom 23">
            <a:hlinkClick r:id="rId11" action="ppaction://hlinksldjump" highlightClick="1"/>
          </p:cNvPr>
          <p:cNvSpPr/>
          <p:nvPr/>
        </p:nvSpPr>
        <p:spPr>
          <a:xfrm>
            <a:off x="3733800" y="5181600"/>
            <a:ext cx="1752600" cy="930322"/>
          </a:xfrm>
          <a:prstGeom prst="actionButtonBlank">
            <a:avLst/>
          </a:prstGeom>
          <a:solidFill>
            <a:srgbClr val="C00000"/>
          </a:solidFill>
          <a:ln>
            <a:no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latin typeface="Trebuchet MS" pitchFamily="34" charset="0"/>
              </a:rPr>
              <a:t>Temperature</a:t>
            </a:r>
          </a:p>
          <a:p>
            <a:pPr algn="ctr"/>
            <a:r>
              <a:rPr lang="en-US" sz="1400" dirty="0" smtClean="0">
                <a:latin typeface="Trebuchet MS" pitchFamily="34" charset="0"/>
              </a:rPr>
              <a:t>Salinity</a:t>
            </a:r>
          </a:p>
          <a:p>
            <a:pPr algn="ctr"/>
            <a:r>
              <a:rPr lang="en-US" sz="1400" dirty="0" smtClean="0">
                <a:latin typeface="Trebuchet MS" pitchFamily="34" charset="0"/>
              </a:rPr>
              <a:t>Dissolved Oxygen</a:t>
            </a:r>
          </a:p>
        </p:txBody>
      </p:sp>
      <p:sp>
        <p:nvSpPr>
          <p:cNvPr id="29" name="Action Button: Custom 28">
            <a:hlinkClick r:id="rId12" action="ppaction://hlinksldjump" highlightClick="1"/>
          </p:cNvPr>
          <p:cNvSpPr/>
          <p:nvPr/>
        </p:nvSpPr>
        <p:spPr>
          <a:xfrm>
            <a:off x="1828800" y="5681862"/>
            <a:ext cx="1828800" cy="457200"/>
          </a:xfrm>
          <a:prstGeom prst="actionButtonBlank">
            <a:avLst/>
          </a:prstGeom>
          <a:solidFill>
            <a:srgbClr val="C00000"/>
          </a:solidFill>
          <a:ln>
            <a:no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latin typeface="Trebuchet MS" pitchFamily="34" charset="0"/>
              </a:rPr>
              <a:t>Nitrate</a:t>
            </a:r>
          </a:p>
        </p:txBody>
      </p:sp>
      <p:sp>
        <p:nvSpPr>
          <p:cNvPr id="31" name="Action Button: Custom 30">
            <a:hlinkClick r:id="rId13" action="ppaction://hlinksldjump" highlightClick="1"/>
          </p:cNvPr>
          <p:cNvSpPr/>
          <p:nvPr/>
        </p:nvSpPr>
        <p:spPr>
          <a:xfrm>
            <a:off x="1828800" y="6172200"/>
            <a:ext cx="2286000" cy="609600"/>
          </a:xfrm>
          <a:prstGeom prst="actionButtonBlank">
            <a:avLst/>
          </a:prstGeom>
          <a:solidFill>
            <a:srgbClr val="C00000"/>
          </a:solidFill>
          <a:ln>
            <a:no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latin typeface="Trebuchet MS" pitchFamily="34" charset="0"/>
              </a:rPr>
              <a:t>Fluorescence/Chlorophyll</a:t>
            </a:r>
          </a:p>
          <a:p>
            <a:pPr algn="ctr"/>
            <a:r>
              <a:rPr lang="en-US" sz="1400" dirty="0" smtClean="0">
                <a:latin typeface="Trebuchet MS" pitchFamily="34" charset="0"/>
              </a:rPr>
              <a:t>Turbidity</a:t>
            </a:r>
          </a:p>
        </p:txBody>
      </p:sp>
      <p:sp>
        <p:nvSpPr>
          <p:cNvPr id="32" name="Action Button: Custom 31">
            <a:hlinkClick r:id="rId14" action="ppaction://hlinksldjump" highlightClick="1"/>
          </p:cNvPr>
          <p:cNvSpPr/>
          <p:nvPr/>
        </p:nvSpPr>
        <p:spPr>
          <a:xfrm>
            <a:off x="1828800" y="5181600"/>
            <a:ext cx="1828800" cy="457200"/>
          </a:xfrm>
          <a:prstGeom prst="actionButtonBlank">
            <a:avLst/>
          </a:prstGeom>
          <a:solidFill>
            <a:schemeClr val="accent5">
              <a:lumMod val="75000"/>
            </a:schemeClr>
          </a:solidFill>
          <a:ln>
            <a:no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latin typeface="Trebuchet MS" pitchFamily="34" charset="0"/>
              </a:rPr>
              <a:t>Dissolved Organics</a:t>
            </a:r>
          </a:p>
        </p:txBody>
      </p:sp>
      <p:sp>
        <p:nvSpPr>
          <p:cNvPr id="33" name="Action Button: Custom 32">
            <a:hlinkClick r:id="rId15" action="ppaction://hlinksldjump" highlightClick="1"/>
          </p:cNvPr>
          <p:cNvSpPr/>
          <p:nvPr/>
        </p:nvSpPr>
        <p:spPr>
          <a:xfrm>
            <a:off x="4191000" y="6172200"/>
            <a:ext cx="1295400" cy="609600"/>
          </a:xfrm>
          <a:prstGeom prst="actionButtonBlank">
            <a:avLst/>
          </a:prstGeom>
          <a:solidFill>
            <a:srgbClr val="C00000"/>
          </a:solidFill>
          <a:ln>
            <a:no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latin typeface="Trebuchet MS" pitchFamily="34" charset="0"/>
              </a:rPr>
              <a:t>How the data gets online</a:t>
            </a:r>
          </a:p>
        </p:txBody>
      </p:sp>
    </p:spTree>
  </p:cSld>
  <p:clrMapOvr>
    <a:masterClrMapping/>
  </p:clrMapOvr>
  <p:transition advClick="0"/>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ction Button: Home 3">
            <a:hlinkClick r:id="" action="ppaction://hlinkshowjump?jump=firstslide" highlightClick="1"/>
          </p:cNvPr>
          <p:cNvSpPr/>
          <p:nvPr/>
        </p:nvSpPr>
        <p:spPr>
          <a:xfrm>
            <a:off x="8547717" y="6400800"/>
            <a:ext cx="574675" cy="457200"/>
          </a:xfrm>
          <a:prstGeom prst="actionButtonHome">
            <a:avLst/>
          </a:prstGeom>
          <a:gradFill flip="none" rotWithShape="1">
            <a:gsLst>
              <a:gs pos="0">
                <a:srgbClr val="FFEFD1"/>
              </a:gs>
              <a:gs pos="64999">
                <a:srgbClr val="F0EBD5"/>
              </a:gs>
              <a:gs pos="100000">
                <a:srgbClr val="D1C39F"/>
              </a:gs>
            </a:gsLst>
            <a:lin ang="5400000" scaled="1"/>
            <a:tileRect/>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5" name="Action Button: Beginning 4">
            <a:hlinkClick r:id="rId3" action="ppaction://hlinksldjump" highlightClick="1"/>
          </p:cNvPr>
          <p:cNvSpPr/>
          <p:nvPr/>
        </p:nvSpPr>
        <p:spPr>
          <a:xfrm>
            <a:off x="8080992" y="6400800"/>
            <a:ext cx="457200" cy="457200"/>
          </a:xfrm>
          <a:prstGeom prst="actionButtonBeginning">
            <a:avLst/>
          </a:prstGeom>
          <a:gradFill>
            <a:gsLst>
              <a:gs pos="0">
                <a:srgbClr val="FFEFD1"/>
              </a:gs>
              <a:gs pos="64999">
                <a:srgbClr val="F0EBD5"/>
              </a:gs>
              <a:gs pos="100000">
                <a:srgbClr val="D1C39F"/>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grpSp>
        <p:nvGrpSpPr>
          <p:cNvPr id="2" name="Group 27"/>
          <p:cNvGrpSpPr>
            <a:grpSpLocks/>
          </p:cNvGrpSpPr>
          <p:nvPr/>
        </p:nvGrpSpPr>
        <p:grpSpPr bwMode="auto">
          <a:xfrm>
            <a:off x="2438400" y="2450298"/>
            <a:ext cx="6170613" cy="761209"/>
            <a:chOff x="2438400" y="2717308"/>
            <a:chExt cx="6171126" cy="761689"/>
          </a:xfrm>
        </p:grpSpPr>
        <p:cxnSp>
          <p:nvCxnSpPr>
            <p:cNvPr id="16" name="Straight Connector 15"/>
            <p:cNvCxnSpPr/>
            <p:nvPr/>
          </p:nvCxnSpPr>
          <p:spPr>
            <a:xfrm>
              <a:off x="2819432" y="3277257"/>
              <a:ext cx="5334443" cy="1589"/>
            </a:xfrm>
            <a:prstGeom prst="line">
              <a:avLst/>
            </a:prstGeom>
            <a:ln w="38100"/>
          </p:spPr>
          <p:style>
            <a:lnRef idx="1">
              <a:schemeClr val="dk1"/>
            </a:lnRef>
            <a:fillRef idx="0">
              <a:schemeClr val="dk1"/>
            </a:fillRef>
            <a:effectRef idx="0">
              <a:schemeClr val="dk1"/>
            </a:effectRef>
            <a:fontRef idx="minor">
              <a:schemeClr val="tx1"/>
            </a:fontRef>
          </p:style>
        </p:cxnSp>
        <p:cxnSp>
          <p:nvCxnSpPr>
            <p:cNvPr id="18" name="Straight Connector 17"/>
            <p:cNvCxnSpPr/>
            <p:nvPr/>
          </p:nvCxnSpPr>
          <p:spPr>
            <a:xfrm rot="5400000">
              <a:off x="2628019" y="3276463"/>
              <a:ext cx="381240" cy="1587"/>
            </a:xfrm>
            <a:prstGeom prst="line">
              <a:avLst/>
            </a:prstGeom>
            <a:ln w="38100"/>
          </p:spPr>
          <p:style>
            <a:lnRef idx="1">
              <a:schemeClr val="dk1"/>
            </a:lnRef>
            <a:fillRef idx="0">
              <a:schemeClr val="dk1"/>
            </a:fillRef>
            <a:effectRef idx="0">
              <a:schemeClr val="dk1"/>
            </a:effectRef>
            <a:fontRef idx="minor">
              <a:schemeClr val="tx1"/>
            </a:fontRef>
          </p:style>
        </p:cxnSp>
        <p:cxnSp>
          <p:nvCxnSpPr>
            <p:cNvPr id="19" name="Straight Connector 18"/>
            <p:cNvCxnSpPr/>
            <p:nvPr/>
          </p:nvCxnSpPr>
          <p:spPr>
            <a:xfrm rot="5400000">
              <a:off x="7987864" y="3287583"/>
              <a:ext cx="381240" cy="1587"/>
            </a:xfrm>
            <a:prstGeom prst="line">
              <a:avLst/>
            </a:prstGeom>
            <a:ln w="38100"/>
          </p:spPr>
          <p:style>
            <a:lnRef idx="1">
              <a:schemeClr val="dk1"/>
            </a:lnRef>
            <a:fillRef idx="0">
              <a:schemeClr val="dk1"/>
            </a:fillRef>
            <a:effectRef idx="0">
              <a:schemeClr val="dk1"/>
            </a:effectRef>
            <a:fontRef idx="minor">
              <a:schemeClr val="tx1"/>
            </a:fontRef>
          </p:style>
        </p:cxnSp>
        <p:cxnSp>
          <p:nvCxnSpPr>
            <p:cNvPr id="20" name="Straight Connector 19"/>
            <p:cNvCxnSpPr/>
            <p:nvPr/>
          </p:nvCxnSpPr>
          <p:spPr>
            <a:xfrm rot="5400000">
              <a:off x="5371447" y="3287583"/>
              <a:ext cx="381240" cy="1587"/>
            </a:xfrm>
            <a:prstGeom prst="line">
              <a:avLst/>
            </a:prstGeom>
            <a:ln w="28575"/>
          </p:spPr>
          <p:style>
            <a:lnRef idx="1">
              <a:schemeClr val="dk1"/>
            </a:lnRef>
            <a:fillRef idx="0">
              <a:schemeClr val="dk1"/>
            </a:fillRef>
            <a:effectRef idx="0">
              <a:schemeClr val="dk1"/>
            </a:effectRef>
            <a:fontRef idx="minor">
              <a:schemeClr val="tx1"/>
            </a:fontRef>
          </p:style>
        </p:cxnSp>
        <p:cxnSp>
          <p:nvCxnSpPr>
            <p:cNvPr id="21" name="Straight Connector 20"/>
            <p:cNvCxnSpPr/>
            <p:nvPr/>
          </p:nvCxnSpPr>
          <p:spPr>
            <a:xfrm rot="5400000">
              <a:off x="3923527" y="3276463"/>
              <a:ext cx="381240" cy="1587"/>
            </a:xfrm>
            <a:prstGeom prst="line">
              <a:avLst/>
            </a:prstGeom>
            <a:ln w="28575"/>
          </p:spPr>
          <p:style>
            <a:lnRef idx="1">
              <a:schemeClr val="dk1"/>
            </a:lnRef>
            <a:fillRef idx="0">
              <a:schemeClr val="dk1"/>
            </a:fillRef>
            <a:effectRef idx="0">
              <a:schemeClr val="dk1"/>
            </a:effectRef>
            <a:fontRef idx="minor">
              <a:schemeClr val="tx1"/>
            </a:fontRef>
          </p:style>
        </p:cxnSp>
        <p:cxnSp>
          <p:nvCxnSpPr>
            <p:cNvPr id="22" name="Straight Connector 21"/>
            <p:cNvCxnSpPr/>
            <p:nvPr/>
          </p:nvCxnSpPr>
          <p:spPr>
            <a:xfrm rot="5400000">
              <a:off x="6668542" y="3287583"/>
              <a:ext cx="381240" cy="1588"/>
            </a:xfrm>
            <a:prstGeom prst="line">
              <a:avLst/>
            </a:prstGeom>
            <a:ln w="28575"/>
          </p:spPr>
          <p:style>
            <a:lnRef idx="1">
              <a:schemeClr val="dk1"/>
            </a:lnRef>
            <a:fillRef idx="0">
              <a:schemeClr val="dk1"/>
            </a:fillRef>
            <a:effectRef idx="0">
              <a:schemeClr val="dk1"/>
            </a:effectRef>
            <a:fontRef idx="minor">
              <a:schemeClr val="tx1"/>
            </a:fontRef>
          </p:style>
        </p:cxnSp>
        <p:sp>
          <p:nvSpPr>
            <p:cNvPr id="10288" name="TextBox 22"/>
            <p:cNvSpPr txBox="1">
              <a:spLocks noChangeArrowheads="1"/>
            </p:cNvSpPr>
            <p:nvPr/>
          </p:nvSpPr>
          <p:spPr bwMode="auto">
            <a:xfrm>
              <a:off x="2438400" y="2717308"/>
              <a:ext cx="762000" cy="369333"/>
            </a:xfrm>
            <a:prstGeom prst="rect">
              <a:avLst/>
            </a:prstGeom>
            <a:noFill/>
            <a:ln w="9525">
              <a:noFill/>
              <a:miter lim="800000"/>
              <a:headEnd/>
              <a:tailEnd/>
            </a:ln>
          </p:spPr>
          <p:txBody>
            <a:bodyPr>
              <a:spAutoFit/>
            </a:bodyPr>
            <a:lstStyle/>
            <a:p>
              <a:pPr algn="ctr"/>
              <a:r>
                <a:rPr lang="en-US" dirty="0">
                  <a:latin typeface="Trebuchet MS" pitchFamily="34" charset="0"/>
                </a:rPr>
                <a:t>0 psu</a:t>
              </a:r>
            </a:p>
          </p:txBody>
        </p:sp>
        <p:sp>
          <p:nvSpPr>
            <p:cNvPr id="10289" name="TextBox 23"/>
            <p:cNvSpPr txBox="1">
              <a:spLocks noChangeArrowheads="1"/>
            </p:cNvSpPr>
            <p:nvPr/>
          </p:nvSpPr>
          <p:spPr bwMode="auto">
            <a:xfrm>
              <a:off x="5142963" y="2717308"/>
              <a:ext cx="838200" cy="369333"/>
            </a:xfrm>
            <a:prstGeom prst="rect">
              <a:avLst/>
            </a:prstGeom>
            <a:noFill/>
            <a:ln w="9525">
              <a:noFill/>
              <a:miter lim="800000"/>
              <a:headEnd/>
              <a:tailEnd/>
            </a:ln>
          </p:spPr>
          <p:txBody>
            <a:bodyPr>
              <a:spAutoFit/>
            </a:bodyPr>
            <a:lstStyle/>
            <a:p>
              <a:pPr algn="ctr"/>
              <a:r>
                <a:rPr lang="en-US" dirty="0">
                  <a:latin typeface="Trebuchet MS" pitchFamily="34" charset="0"/>
                </a:rPr>
                <a:t>20 psu</a:t>
              </a:r>
            </a:p>
          </p:txBody>
        </p:sp>
        <p:sp>
          <p:nvSpPr>
            <p:cNvPr id="10290" name="TextBox 24"/>
            <p:cNvSpPr txBox="1">
              <a:spLocks noChangeArrowheads="1"/>
            </p:cNvSpPr>
            <p:nvPr/>
          </p:nvSpPr>
          <p:spPr bwMode="auto">
            <a:xfrm>
              <a:off x="6438363" y="2717308"/>
              <a:ext cx="838200" cy="369333"/>
            </a:xfrm>
            <a:prstGeom prst="rect">
              <a:avLst/>
            </a:prstGeom>
            <a:noFill/>
            <a:ln w="9525">
              <a:noFill/>
              <a:miter lim="800000"/>
              <a:headEnd/>
              <a:tailEnd/>
            </a:ln>
          </p:spPr>
          <p:txBody>
            <a:bodyPr>
              <a:spAutoFit/>
            </a:bodyPr>
            <a:lstStyle/>
            <a:p>
              <a:pPr algn="ctr"/>
              <a:r>
                <a:rPr lang="en-US" dirty="0">
                  <a:latin typeface="Trebuchet MS" pitchFamily="34" charset="0"/>
                </a:rPr>
                <a:t>30 psu</a:t>
              </a:r>
            </a:p>
          </p:txBody>
        </p:sp>
        <p:sp>
          <p:nvSpPr>
            <p:cNvPr id="10291" name="TextBox 25"/>
            <p:cNvSpPr txBox="1">
              <a:spLocks noChangeArrowheads="1"/>
            </p:cNvSpPr>
            <p:nvPr/>
          </p:nvSpPr>
          <p:spPr bwMode="auto">
            <a:xfrm>
              <a:off x="7771326" y="2717308"/>
              <a:ext cx="838200" cy="369333"/>
            </a:xfrm>
            <a:prstGeom prst="rect">
              <a:avLst/>
            </a:prstGeom>
            <a:noFill/>
            <a:ln w="9525">
              <a:noFill/>
              <a:miter lim="800000"/>
              <a:headEnd/>
              <a:tailEnd/>
            </a:ln>
          </p:spPr>
          <p:txBody>
            <a:bodyPr>
              <a:spAutoFit/>
            </a:bodyPr>
            <a:lstStyle/>
            <a:p>
              <a:pPr algn="ctr"/>
              <a:r>
                <a:rPr lang="en-US" dirty="0">
                  <a:latin typeface="Trebuchet MS" pitchFamily="34" charset="0"/>
                </a:rPr>
                <a:t>40 psu</a:t>
              </a:r>
            </a:p>
          </p:txBody>
        </p:sp>
        <p:sp>
          <p:nvSpPr>
            <p:cNvPr id="10292" name="TextBox 26"/>
            <p:cNvSpPr txBox="1">
              <a:spLocks noChangeArrowheads="1"/>
            </p:cNvSpPr>
            <p:nvPr/>
          </p:nvSpPr>
          <p:spPr bwMode="auto">
            <a:xfrm>
              <a:off x="3682284" y="2717308"/>
              <a:ext cx="838200" cy="369333"/>
            </a:xfrm>
            <a:prstGeom prst="rect">
              <a:avLst/>
            </a:prstGeom>
            <a:noFill/>
            <a:ln w="9525">
              <a:noFill/>
              <a:miter lim="800000"/>
              <a:headEnd/>
              <a:tailEnd/>
            </a:ln>
          </p:spPr>
          <p:txBody>
            <a:bodyPr>
              <a:spAutoFit/>
            </a:bodyPr>
            <a:lstStyle/>
            <a:p>
              <a:pPr algn="ctr"/>
              <a:r>
                <a:rPr lang="en-US" dirty="0">
                  <a:latin typeface="Trebuchet MS" pitchFamily="34" charset="0"/>
                </a:rPr>
                <a:t>10 psu</a:t>
              </a:r>
            </a:p>
          </p:txBody>
        </p:sp>
      </p:grpSp>
      <p:pic>
        <p:nvPicPr>
          <p:cNvPr id="10266" name="Picture 29" descr="black.jpg"/>
          <p:cNvPicPr>
            <a:picLocks noChangeAspect="1"/>
          </p:cNvPicPr>
          <p:nvPr/>
        </p:nvPicPr>
        <p:blipFill>
          <a:blip r:embed="rId4" cstate="print"/>
          <a:stretch>
            <a:fillRect/>
          </a:stretch>
        </p:blipFill>
        <p:spPr bwMode="auto">
          <a:xfrm>
            <a:off x="2590800" y="4953000"/>
            <a:ext cx="1371600" cy="1371600"/>
          </a:xfrm>
          <a:prstGeom prst="rect">
            <a:avLst/>
          </a:prstGeom>
          <a:noFill/>
          <a:ln w="9525">
            <a:noFill/>
            <a:miter lim="800000"/>
            <a:headEnd/>
            <a:tailEnd/>
          </a:ln>
        </p:spPr>
      </p:pic>
      <p:sp>
        <p:nvSpPr>
          <p:cNvPr id="31" name="Rounded Rectangular Callout 30"/>
          <p:cNvSpPr/>
          <p:nvPr/>
        </p:nvSpPr>
        <p:spPr>
          <a:xfrm>
            <a:off x="4038600" y="3810000"/>
            <a:ext cx="4038600" cy="914400"/>
          </a:xfrm>
          <a:prstGeom prst="wedgeRoundRectCallout">
            <a:avLst>
              <a:gd name="adj1" fmla="val -59674"/>
              <a:gd name="adj2" fmla="val 96910"/>
              <a:gd name="adj3" fmla="val 16667"/>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smtClean="0">
                <a:latin typeface="Trebuchet MS" pitchFamily="34" charset="0"/>
              </a:rPr>
              <a:t>The </a:t>
            </a:r>
            <a:r>
              <a:rPr lang="en-US" dirty="0">
                <a:latin typeface="Trebuchet MS" pitchFamily="34" charset="0"/>
              </a:rPr>
              <a:t>average salinity of Yaquina Bay during the winter is around 26 psu!</a:t>
            </a:r>
          </a:p>
        </p:txBody>
      </p:sp>
      <p:sp>
        <p:nvSpPr>
          <p:cNvPr id="32" name="Action Button: Custom 31">
            <a:hlinkClick r:id="rId5" action="ppaction://hlinksldjump" highlightClick="1"/>
          </p:cNvPr>
          <p:cNvSpPr/>
          <p:nvPr/>
        </p:nvSpPr>
        <p:spPr>
          <a:xfrm>
            <a:off x="5623560" y="6309360"/>
            <a:ext cx="2377440" cy="548640"/>
          </a:xfrm>
          <a:prstGeom prst="actionButtonBlank">
            <a:avLst/>
          </a:prstGeom>
          <a:solidFill>
            <a:srgbClr val="C00000"/>
          </a:solidFill>
          <a:ln>
            <a:no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600" dirty="0" smtClean="0">
                <a:latin typeface="Trebuchet MS" pitchFamily="34" charset="0"/>
              </a:rPr>
              <a:t>Touch here to continue</a:t>
            </a:r>
            <a:endParaRPr lang="en-US" sz="1600" dirty="0">
              <a:latin typeface="Trebuchet MS" pitchFamily="34" charset="0"/>
            </a:endParaRPr>
          </a:p>
        </p:txBody>
      </p:sp>
      <p:sp>
        <p:nvSpPr>
          <p:cNvPr id="10269" name="TextBox 38"/>
          <p:cNvSpPr txBox="1">
            <a:spLocks noChangeArrowheads="1"/>
          </p:cNvSpPr>
          <p:nvPr/>
        </p:nvSpPr>
        <p:spPr bwMode="auto">
          <a:xfrm>
            <a:off x="6934200" y="1438275"/>
            <a:ext cx="1600200" cy="923925"/>
          </a:xfrm>
          <a:prstGeom prst="rect">
            <a:avLst/>
          </a:prstGeom>
          <a:noFill/>
          <a:ln w="9525">
            <a:noFill/>
            <a:miter lim="800000"/>
            <a:headEnd/>
            <a:tailEnd/>
          </a:ln>
        </p:spPr>
        <p:txBody>
          <a:bodyPr>
            <a:spAutoFit/>
          </a:bodyPr>
          <a:lstStyle/>
          <a:p>
            <a:r>
              <a:rPr lang="en-US" dirty="0">
                <a:latin typeface="Trebuchet MS" pitchFamily="34" charset="0"/>
              </a:rPr>
              <a:t>Pacific Ocean</a:t>
            </a:r>
          </a:p>
          <a:p>
            <a:r>
              <a:rPr lang="en-US" dirty="0">
                <a:latin typeface="Trebuchet MS" pitchFamily="34" charset="0"/>
              </a:rPr>
              <a:t>Entire Year</a:t>
            </a:r>
          </a:p>
          <a:p>
            <a:r>
              <a:rPr lang="en-US" dirty="0">
                <a:latin typeface="Trebuchet MS" pitchFamily="34" charset="0"/>
              </a:rPr>
              <a:t>35 psu</a:t>
            </a:r>
          </a:p>
        </p:txBody>
      </p:sp>
      <p:sp>
        <p:nvSpPr>
          <p:cNvPr id="40" name="5-Point Star 39"/>
          <p:cNvSpPr/>
          <p:nvPr/>
        </p:nvSpPr>
        <p:spPr>
          <a:xfrm>
            <a:off x="4191000" y="914400"/>
            <a:ext cx="457200" cy="482600"/>
          </a:xfrm>
          <a:prstGeom prst="star5">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latin typeface="Trebuchet MS" pitchFamily="34" charset="0"/>
              </a:rPr>
              <a:t>B</a:t>
            </a:r>
          </a:p>
        </p:txBody>
      </p:sp>
      <p:sp>
        <p:nvSpPr>
          <p:cNvPr id="10271" name="TextBox 40"/>
          <p:cNvSpPr txBox="1">
            <a:spLocks noChangeArrowheads="1"/>
          </p:cNvSpPr>
          <p:nvPr/>
        </p:nvSpPr>
        <p:spPr bwMode="auto">
          <a:xfrm>
            <a:off x="3810000" y="1447800"/>
            <a:ext cx="1447800" cy="923925"/>
          </a:xfrm>
          <a:prstGeom prst="rect">
            <a:avLst/>
          </a:prstGeom>
          <a:noFill/>
          <a:ln w="9525">
            <a:noFill/>
            <a:miter lim="800000"/>
            <a:headEnd/>
            <a:tailEnd/>
          </a:ln>
        </p:spPr>
        <p:txBody>
          <a:bodyPr>
            <a:spAutoFit/>
          </a:bodyPr>
          <a:lstStyle/>
          <a:p>
            <a:r>
              <a:rPr lang="en-US" dirty="0">
                <a:latin typeface="Trebuchet MS" pitchFamily="34" charset="0"/>
              </a:rPr>
              <a:t>Yaquina Bay</a:t>
            </a:r>
          </a:p>
          <a:p>
            <a:r>
              <a:rPr lang="en-US" dirty="0">
                <a:latin typeface="Trebuchet MS" pitchFamily="34" charset="0"/>
              </a:rPr>
              <a:t>Entire Year</a:t>
            </a:r>
          </a:p>
          <a:p>
            <a:r>
              <a:rPr lang="en-US" dirty="0">
                <a:latin typeface="Trebuchet MS" pitchFamily="34" charset="0"/>
              </a:rPr>
              <a:t>28 psu</a:t>
            </a:r>
          </a:p>
        </p:txBody>
      </p:sp>
      <p:sp>
        <p:nvSpPr>
          <p:cNvPr id="44" name="5-Point Star 43"/>
          <p:cNvSpPr/>
          <p:nvPr/>
        </p:nvSpPr>
        <p:spPr>
          <a:xfrm>
            <a:off x="7467600" y="914400"/>
            <a:ext cx="457200" cy="482600"/>
          </a:xfrm>
          <a:prstGeom prst="star5">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latin typeface="Trebuchet MS" pitchFamily="34" charset="0"/>
              </a:rPr>
              <a:t>O</a:t>
            </a:r>
          </a:p>
        </p:txBody>
      </p:sp>
      <p:grpSp>
        <p:nvGrpSpPr>
          <p:cNvPr id="3" name="Group 40"/>
          <p:cNvGrpSpPr>
            <a:grpSpLocks/>
          </p:cNvGrpSpPr>
          <p:nvPr/>
        </p:nvGrpSpPr>
        <p:grpSpPr bwMode="auto">
          <a:xfrm>
            <a:off x="2133600" y="838200"/>
            <a:ext cx="1600200" cy="1524000"/>
            <a:chOff x="2133600" y="838200"/>
            <a:chExt cx="1600200" cy="1524000"/>
          </a:xfrm>
        </p:grpSpPr>
        <p:sp>
          <p:nvSpPr>
            <p:cNvPr id="42" name="5-Point Star 41"/>
            <p:cNvSpPr/>
            <p:nvPr/>
          </p:nvSpPr>
          <p:spPr>
            <a:xfrm>
              <a:off x="2667000" y="914400"/>
              <a:ext cx="457200" cy="482600"/>
            </a:xfrm>
            <a:prstGeom prst="star5">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latin typeface="Trebuchet MS" pitchFamily="34" charset="0"/>
                </a:rPr>
                <a:t>W</a:t>
              </a:r>
            </a:p>
          </p:txBody>
        </p:sp>
        <p:sp>
          <p:nvSpPr>
            <p:cNvPr id="10280" name="TextBox 42"/>
            <p:cNvSpPr txBox="1">
              <a:spLocks noChangeArrowheads="1"/>
            </p:cNvSpPr>
            <p:nvPr/>
          </p:nvSpPr>
          <p:spPr bwMode="auto">
            <a:xfrm>
              <a:off x="2286000" y="1438275"/>
              <a:ext cx="1447800" cy="923925"/>
            </a:xfrm>
            <a:prstGeom prst="rect">
              <a:avLst/>
            </a:prstGeom>
            <a:noFill/>
            <a:ln w="9525">
              <a:noFill/>
              <a:miter lim="800000"/>
              <a:headEnd/>
              <a:tailEnd/>
            </a:ln>
          </p:spPr>
          <p:txBody>
            <a:bodyPr>
              <a:spAutoFit/>
            </a:bodyPr>
            <a:lstStyle/>
            <a:p>
              <a:r>
                <a:rPr lang="en-US" dirty="0">
                  <a:latin typeface="Trebuchet MS" pitchFamily="34" charset="0"/>
                </a:rPr>
                <a:t>Yaquina Bay</a:t>
              </a:r>
            </a:p>
            <a:p>
              <a:r>
                <a:rPr lang="en-US" dirty="0">
                  <a:latin typeface="Trebuchet MS" pitchFamily="34" charset="0"/>
                </a:rPr>
                <a:t>Winter</a:t>
              </a:r>
            </a:p>
            <a:p>
              <a:r>
                <a:rPr lang="en-US" dirty="0">
                  <a:latin typeface="Trebuchet MS" pitchFamily="34" charset="0"/>
                </a:rPr>
                <a:t>26 psu</a:t>
              </a:r>
            </a:p>
          </p:txBody>
        </p:sp>
        <p:sp>
          <p:nvSpPr>
            <p:cNvPr id="47" name="Rectangle 46"/>
            <p:cNvSpPr/>
            <p:nvPr/>
          </p:nvSpPr>
          <p:spPr>
            <a:xfrm>
              <a:off x="2133600" y="838200"/>
              <a:ext cx="1600200" cy="15240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grpSp>
      <p:sp>
        <p:nvSpPr>
          <p:cNvPr id="48" name="Rectangle 47"/>
          <p:cNvSpPr/>
          <p:nvPr/>
        </p:nvSpPr>
        <p:spPr>
          <a:xfrm>
            <a:off x="3733800" y="838200"/>
            <a:ext cx="1600200" cy="15240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50" name="Rectangle 49"/>
          <p:cNvSpPr/>
          <p:nvPr/>
        </p:nvSpPr>
        <p:spPr>
          <a:xfrm>
            <a:off x="6934200" y="838200"/>
            <a:ext cx="1600200" cy="15240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51" name="5-Point Star 50"/>
          <p:cNvSpPr/>
          <p:nvPr/>
        </p:nvSpPr>
        <p:spPr>
          <a:xfrm>
            <a:off x="6324600" y="2743200"/>
            <a:ext cx="457200" cy="482600"/>
          </a:xfrm>
          <a:prstGeom prst="star5">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latin typeface="Trebuchet MS" pitchFamily="34" charset="0"/>
              </a:rPr>
              <a:t>B</a:t>
            </a:r>
          </a:p>
        </p:txBody>
      </p:sp>
      <p:sp>
        <p:nvSpPr>
          <p:cNvPr id="52" name="5-Point Star 51"/>
          <p:cNvSpPr/>
          <p:nvPr/>
        </p:nvSpPr>
        <p:spPr>
          <a:xfrm>
            <a:off x="6019800" y="2743200"/>
            <a:ext cx="457200" cy="482600"/>
          </a:xfrm>
          <a:prstGeom prst="star5">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latin typeface="Trebuchet MS" pitchFamily="34" charset="0"/>
              </a:rPr>
              <a:t>W</a:t>
            </a:r>
          </a:p>
        </p:txBody>
      </p:sp>
      <p:sp>
        <p:nvSpPr>
          <p:cNvPr id="53" name="5-Point Star 52"/>
          <p:cNvSpPr/>
          <p:nvPr/>
        </p:nvSpPr>
        <p:spPr>
          <a:xfrm>
            <a:off x="7315200" y="2743200"/>
            <a:ext cx="457200" cy="482600"/>
          </a:xfrm>
          <a:prstGeom prst="star5">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latin typeface="Trebuchet MS" pitchFamily="34" charset="0"/>
              </a:rPr>
              <a:t>O</a:t>
            </a:r>
          </a:p>
        </p:txBody>
      </p:sp>
      <p:sp>
        <p:nvSpPr>
          <p:cNvPr id="56" name="Oval Callout 55"/>
          <p:cNvSpPr/>
          <p:nvPr/>
        </p:nvSpPr>
        <p:spPr>
          <a:xfrm>
            <a:off x="1905000" y="4114800"/>
            <a:ext cx="1905000" cy="609600"/>
          </a:xfrm>
          <a:prstGeom prst="wedgeEllipseCallout">
            <a:avLst>
              <a:gd name="adj1" fmla="val 16823"/>
              <a:gd name="adj2" fmla="val 117328"/>
            </a:avLst>
          </a:prstGeom>
          <a:solidFill>
            <a:srgbClr val="33CC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latin typeface="Trebuchet MS" pitchFamily="34" charset="0"/>
              </a:rPr>
              <a:t>Not quite!</a:t>
            </a:r>
            <a:endParaRPr lang="en-US" dirty="0">
              <a:latin typeface="Trebuchet MS" pitchFamily="34" charset="0"/>
            </a:endParaRPr>
          </a:p>
        </p:txBody>
      </p:sp>
      <p:sp>
        <p:nvSpPr>
          <p:cNvPr id="57" name="Rectangle 56"/>
          <p:cNvSpPr/>
          <p:nvPr/>
        </p:nvSpPr>
        <p:spPr>
          <a:xfrm>
            <a:off x="0" y="0"/>
            <a:ext cx="9144000" cy="838200"/>
          </a:xfrm>
          <a:prstGeom prst="rect">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r>
              <a:rPr lang="en-US" sz="4400" dirty="0" smtClean="0">
                <a:latin typeface="Trebuchet MS" pitchFamily="34" charset="0"/>
              </a:rPr>
              <a:t>How To Build A Graph</a:t>
            </a:r>
            <a:endParaRPr lang="en-US" sz="4400" dirty="0">
              <a:latin typeface="Trebuchet MS" pitchFamily="34" charset="0"/>
            </a:endParaRPr>
          </a:p>
        </p:txBody>
      </p:sp>
      <p:sp>
        <p:nvSpPr>
          <p:cNvPr id="58" name="Flowchart: Delay 57"/>
          <p:cNvSpPr/>
          <p:nvPr/>
        </p:nvSpPr>
        <p:spPr>
          <a:xfrm>
            <a:off x="0" y="0"/>
            <a:ext cx="1752600" cy="6858000"/>
          </a:xfrm>
          <a:prstGeom prst="flowChartDelay">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59" name="TextBox 58">
            <a:hlinkClick r:id="rId6" action="ppaction://hlinksldjump"/>
          </p:cNvPr>
          <p:cNvSpPr txBox="1"/>
          <p:nvPr/>
        </p:nvSpPr>
        <p:spPr>
          <a:xfrm>
            <a:off x="0" y="609600"/>
            <a:ext cx="1371600" cy="838200"/>
          </a:xfrm>
          <a:prstGeom prst="roundRect">
            <a:avLst/>
          </a:prstGeom>
          <a:solidFill>
            <a:schemeClr val="accent5">
              <a:lumMod val="40000"/>
              <a:lumOff val="60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Build </a:t>
            </a:r>
            <a:r>
              <a:rPr lang="en-US" sz="1600" dirty="0" smtClean="0">
                <a:solidFill>
                  <a:schemeClr val="accent1">
                    <a:lumMod val="75000"/>
                  </a:schemeClr>
                </a:solidFill>
                <a:latin typeface="Trebuchet MS" pitchFamily="34" charset="0"/>
                <a:cs typeface="+mn-cs"/>
              </a:rPr>
              <a:t>A </a:t>
            </a:r>
            <a:r>
              <a:rPr lang="en-US" sz="1600" dirty="0">
                <a:solidFill>
                  <a:schemeClr val="accent1">
                    <a:lumMod val="75000"/>
                  </a:schemeClr>
                </a:solidFill>
                <a:latin typeface="Trebuchet MS" pitchFamily="34" charset="0"/>
                <a:cs typeface="+mn-cs"/>
              </a:rPr>
              <a:t>G</a:t>
            </a:r>
            <a:r>
              <a:rPr lang="en-US" sz="1600" dirty="0" smtClean="0">
                <a:solidFill>
                  <a:schemeClr val="accent1">
                    <a:lumMod val="75000"/>
                  </a:schemeClr>
                </a:solidFill>
                <a:latin typeface="Trebuchet MS" pitchFamily="34" charset="0"/>
                <a:cs typeface="+mn-cs"/>
              </a:rPr>
              <a:t>raph </a:t>
            </a:r>
            <a:endParaRPr lang="en-US" sz="1600" dirty="0">
              <a:solidFill>
                <a:schemeClr val="accent1">
                  <a:lumMod val="75000"/>
                </a:schemeClr>
              </a:solidFill>
              <a:latin typeface="Trebuchet MS" pitchFamily="34" charset="0"/>
              <a:cs typeface="+mn-cs"/>
            </a:endParaRP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1)</a:t>
            </a:r>
            <a:endParaRPr lang="en-US" sz="1600" dirty="0">
              <a:solidFill>
                <a:schemeClr val="accent1">
                  <a:lumMod val="75000"/>
                </a:schemeClr>
              </a:solidFill>
              <a:latin typeface="Trebuchet MS" pitchFamily="34" charset="0"/>
              <a:cs typeface="+mn-cs"/>
            </a:endParaRPr>
          </a:p>
        </p:txBody>
      </p:sp>
      <p:sp>
        <p:nvSpPr>
          <p:cNvPr id="60" name="TextBox 59">
            <a:hlinkClick r:id="rId7" action="ppaction://hlinksldjump"/>
          </p:cNvPr>
          <p:cNvSpPr txBox="1"/>
          <p:nvPr/>
        </p:nvSpPr>
        <p:spPr>
          <a:xfrm>
            <a:off x="0" y="2743200"/>
            <a:ext cx="1554480" cy="10668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Read LOBO Graphs </a:t>
            </a:r>
            <a:r>
              <a:rPr lang="en-US" sz="1600" dirty="0" smtClean="0">
                <a:solidFill>
                  <a:schemeClr val="accent1">
                    <a:lumMod val="75000"/>
                  </a:schemeClr>
                </a:solidFill>
                <a:latin typeface="Trebuchet MS" pitchFamily="34" charset="0"/>
                <a:cs typeface="+mn-cs"/>
              </a:rPr>
              <a:t>   (Level 3)</a:t>
            </a:r>
            <a:endParaRPr lang="en-US" sz="1600" dirty="0">
              <a:solidFill>
                <a:schemeClr val="accent1">
                  <a:lumMod val="75000"/>
                </a:schemeClr>
              </a:solidFill>
              <a:latin typeface="Trebuchet MS" pitchFamily="34" charset="0"/>
              <a:cs typeface="+mn-cs"/>
            </a:endParaRPr>
          </a:p>
        </p:txBody>
      </p:sp>
      <p:sp>
        <p:nvSpPr>
          <p:cNvPr id="61" name="TextBox 60">
            <a:hlinkClick r:id="rId8" action="ppaction://hlinksldjump"/>
          </p:cNvPr>
          <p:cNvSpPr txBox="1"/>
          <p:nvPr/>
        </p:nvSpPr>
        <p:spPr>
          <a:xfrm>
            <a:off x="0" y="3953470"/>
            <a:ext cx="1447800" cy="99953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LOBO Data Match-up</a:t>
            </a:r>
            <a:endParaRPr lang="en-US" sz="1600" dirty="0">
              <a:solidFill>
                <a:schemeClr val="accent1">
                  <a:lumMod val="75000"/>
                </a:schemeClr>
              </a:solidFill>
              <a:latin typeface="Trebuchet MS" pitchFamily="34" charset="0"/>
              <a:cs typeface="+mn-cs"/>
            </a:endParaRP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4)</a:t>
            </a:r>
            <a:endParaRPr lang="en-US" sz="1600" dirty="0">
              <a:solidFill>
                <a:schemeClr val="accent1">
                  <a:lumMod val="75000"/>
                </a:schemeClr>
              </a:solidFill>
              <a:latin typeface="Trebuchet MS" pitchFamily="34" charset="0"/>
              <a:cs typeface="+mn-cs"/>
            </a:endParaRPr>
          </a:p>
        </p:txBody>
      </p:sp>
      <p:sp>
        <p:nvSpPr>
          <p:cNvPr id="62" name="TextBox 61">
            <a:hlinkClick r:id="rId9" action="ppaction://hlinksldjump"/>
          </p:cNvPr>
          <p:cNvSpPr txBox="1"/>
          <p:nvPr/>
        </p:nvSpPr>
        <p:spPr>
          <a:xfrm>
            <a:off x="0" y="5105400"/>
            <a:ext cx="1371600" cy="11430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Test Your LOBO Abilities</a:t>
            </a: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5)</a:t>
            </a:r>
            <a:endParaRPr lang="en-US" sz="1600" dirty="0">
              <a:solidFill>
                <a:schemeClr val="accent1">
                  <a:lumMod val="75000"/>
                </a:schemeClr>
              </a:solidFill>
              <a:latin typeface="Trebuchet MS" pitchFamily="34" charset="0"/>
              <a:cs typeface="+mn-cs"/>
            </a:endParaRPr>
          </a:p>
        </p:txBody>
      </p:sp>
      <p:sp>
        <p:nvSpPr>
          <p:cNvPr id="63" name="TextBox 62">
            <a:hlinkClick r:id="rId10" action="ppaction://hlinksldjump"/>
          </p:cNvPr>
          <p:cNvSpPr txBox="1"/>
          <p:nvPr/>
        </p:nvSpPr>
        <p:spPr>
          <a:xfrm>
            <a:off x="0" y="1600200"/>
            <a:ext cx="1447800" cy="9906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Interpret Graphs</a:t>
            </a: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2)</a:t>
            </a:r>
            <a:endParaRPr lang="en-US" sz="1600" dirty="0">
              <a:solidFill>
                <a:schemeClr val="accent1">
                  <a:lumMod val="75000"/>
                </a:schemeClr>
              </a:solidFill>
              <a:latin typeface="Trebuchet MS" pitchFamily="34" charset="0"/>
              <a:cs typeface="+mn-cs"/>
            </a:endParaRPr>
          </a:p>
        </p:txBody>
      </p:sp>
      <p:sp>
        <p:nvSpPr>
          <p:cNvPr id="64" name="TextBox 63">
            <a:hlinkClick r:id="rId11" action="ppaction://hlinksldjump"/>
          </p:cNvPr>
          <p:cNvSpPr txBox="1"/>
          <p:nvPr/>
        </p:nvSpPr>
        <p:spPr>
          <a:xfrm>
            <a:off x="0" y="6324600"/>
            <a:ext cx="914400" cy="5334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More info</a:t>
            </a:r>
            <a:endParaRPr lang="en-US" sz="1600" dirty="0">
              <a:solidFill>
                <a:schemeClr val="accent1">
                  <a:lumMod val="75000"/>
                </a:schemeClr>
              </a:solidFill>
              <a:latin typeface="Trebuchet MS" pitchFamily="34" charset="0"/>
              <a:cs typeface="+mn-cs"/>
            </a:endParaRPr>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26" presetClass="entr" presetSubtype="0" fill="hold" grpId="0" nodeType="withEffect">
                                  <p:stCondLst>
                                    <p:cond delay="1000"/>
                                  </p:stCondLst>
                                  <p:childTnLst>
                                    <p:set>
                                      <p:cBhvr>
                                        <p:cTn id="11" dur="1" fill="hold">
                                          <p:stCondLst>
                                            <p:cond delay="0"/>
                                          </p:stCondLst>
                                        </p:cTn>
                                        <p:tgtEl>
                                          <p:spTgt spid="52"/>
                                        </p:tgtEl>
                                        <p:attrNameLst>
                                          <p:attrName>style.visibility</p:attrName>
                                        </p:attrNameLst>
                                      </p:cBhvr>
                                      <p:to>
                                        <p:strVal val="visible"/>
                                      </p:to>
                                    </p:set>
                                    <p:animEffect transition="in" filter="wipe(down)">
                                      <p:cBhvr>
                                        <p:cTn id="12" dur="580">
                                          <p:stCondLst>
                                            <p:cond delay="0"/>
                                          </p:stCondLst>
                                        </p:cTn>
                                        <p:tgtEl>
                                          <p:spTgt spid="52"/>
                                        </p:tgtEl>
                                      </p:cBhvr>
                                    </p:animEffect>
                                    <p:anim calcmode="lin" valueType="num">
                                      <p:cBhvr>
                                        <p:cTn id="13" dur="1822" tmFilter="0,0; 0.14,0.36; 0.43,0.73; 0.71,0.91; 1.0,1.0">
                                          <p:stCondLst>
                                            <p:cond delay="0"/>
                                          </p:stCondLst>
                                        </p:cTn>
                                        <p:tgtEl>
                                          <p:spTgt spid="52"/>
                                        </p:tgtEl>
                                        <p:attrNameLst>
                                          <p:attrName>ppt_x</p:attrName>
                                        </p:attrNameLst>
                                      </p:cBhvr>
                                      <p:tavLst>
                                        <p:tav tm="0">
                                          <p:val>
                                            <p:strVal val="#ppt_x-0.25"/>
                                          </p:val>
                                        </p:tav>
                                        <p:tav tm="100000">
                                          <p:val>
                                            <p:strVal val="#ppt_x"/>
                                          </p:val>
                                        </p:tav>
                                      </p:tavLst>
                                    </p:anim>
                                    <p:anim calcmode="lin" valueType="num">
                                      <p:cBhvr>
                                        <p:cTn id="14" dur="664" tmFilter="0.0,0.0; 0.25,0.07; 0.50,0.2; 0.75,0.467; 1.0,1.0">
                                          <p:stCondLst>
                                            <p:cond delay="0"/>
                                          </p:stCondLst>
                                        </p:cTn>
                                        <p:tgtEl>
                                          <p:spTgt spid="52"/>
                                        </p:tgtEl>
                                        <p:attrNameLst>
                                          <p:attrName>ppt_y</p:attrName>
                                        </p:attrNameLst>
                                      </p:cBhvr>
                                      <p:tavLst>
                                        <p:tav tm="0" fmla="#ppt_y-sin(pi*$)/3">
                                          <p:val>
                                            <p:fltVal val="0.5"/>
                                          </p:val>
                                        </p:tav>
                                        <p:tav tm="100000">
                                          <p:val>
                                            <p:fltVal val="1"/>
                                          </p:val>
                                        </p:tav>
                                      </p:tavLst>
                                    </p:anim>
                                    <p:anim calcmode="lin" valueType="num">
                                      <p:cBhvr>
                                        <p:cTn id="15" dur="664" tmFilter="0, 0; 0.125,0.2665; 0.25,0.4; 0.375,0.465; 0.5,0.5;  0.625,0.535; 0.75,0.6; 0.875,0.7335; 1,1">
                                          <p:stCondLst>
                                            <p:cond delay="664"/>
                                          </p:stCondLst>
                                        </p:cTn>
                                        <p:tgtEl>
                                          <p:spTgt spid="52"/>
                                        </p:tgtEl>
                                        <p:attrNameLst>
                                          <p:attrName>ppt_y</p:attrName>
                                        </p:attrNameLst>
                                      </p:cBhvr>
                                      <p:tavLst>
                                        <p:tav tm="0" fmla="#ppt_y-sin(pi*$)/9">
                                          <p:val>
                                            <p:fltVal val="0"/>
                                          </p:val>
                                        </p:tav>
                                        <p:tav tm="100000">
                                          <p:val>
                                            <p:fltVal val="1"/>
                                          </p:val>
                                        </p:tav>
                                      </p:tavLst>
                                    </p:anim>
                                    <p:anim calcmode="lin" valueType="num">
                                      <p:cBhvr>
                                        <p:cTn id="16" dur="332" tmFilter="0, 0; 0.125,0.2665; 0.25,0.4; 0.375,0.465; 0.5,0.5;  0.625,0.535; 0.75,0.6; 0.875,0.7335; 1,1">
                                          <p:stCondLst>
                                            <p:cond delay="1324"/>
                                          </p:stCondLst>
                                        </p:cTn>
                                        <p:tgtEl>
                                          <p:spTgt spid="52"/>
                                        </p:tgtEl>
                                        <p:attrNameLst>
                                          <p:attrName>ppt_y</p:attrName>
                                        </p:attrNameLst>
                                      </p:cBhvr>
                                      <p:tavLst>
                                        <p:tav tm="0" fmla="#ppt_y-sin(pi*$)/27">
                                          <p:val>
                                            <p:fltVal val="0"/>
                                          </p:val>
                                        </p:tav>
                                        <p:tav tm="100000">
                                          <p:val>
                                            <p:fltVal val="1"/>
                                          </p:val>
                                        </p:tav>
                                      </p:tavLst>
                                    </p:anim>
                                    <p:anim calcmode="lin" valueType="num">
                                      <p:cBhvr>
                                        <p:cTn id="17" dur="164" tmFilter="0, 0; 0.125,0.2665; 0.25,0.4; 0.375,0.465; 0.5,0.5;  0.625,0.535; 0.75,0.6; 0.875,0.7335; 1,1">
                                          <p:stCondLst>
                                            <p:cond delay="1656"/>
                                          </p:stCondLst>
                                        </p:cTn>
                                        <p:tgtEl>
                                          <p:spTgt spid="52"/>
                                        </p:tgtEl>
                                        <p:attrNameLst>
                                          <p:attrName>ppt_y</p:attrName>
                                        </p:attrNameLst>
                                      </p:cBhvr>
                                      <p:tavLst>
                                        <p:tav tm="0" fmla="#ppt_y-sin(pi*$)/81">
                                          <p:val>
                                            <p:fltVal val="0"/>
                                          </p:val>
                                        </p:tav>
                                        <p:tav tm="100000">
                                          <p:val>
                                            <p:fltVal val="1"/>
                                          </p:val>
                                        </p:tav>
                                      </p:tavLst>
                                    </p:anim>
                                    <p:animScale>
                                      <p:cBhvr>
                                        <p:cTn id="18" dur="26">
                                          <p:stCondLst>
                                            <p:cond delay="650"/>
                                          </p:stCondLst>
                                        </p:cTn>
                                        <p:tgtEl>
                                          <p:spTgt spid="52"/>
                                        </p:tgtEl>
                                      </p:cBhvr>
                                      <p:to x="100000" y="60000"/>
                                    </p:animScale>
                                    <p:animScale>
                                      <p:cBhvr>
                                        <p:cTn id="19" dur="166" decel="50000">
                                          <p:stCondLst>
                                            <p:cond delay="676"/>
                                          </p:stCondLst>
                                        </p:cTn>
                                        <p:tgtEl>
                                          <p:spTgt spid="52"/>
                                        </p:tgtEl>
                                      </p:cBhvr>
                                      <p:to x="100000" y="100000"/>
                                    </p:animScale>
                                    <p:animScale>
                                      <p:cBhvr>
                                        <p:cTn id="20" dur="26">
                                          <p:stCondLst>
                                            <p:cond delay="1312"/>
                                          </p:stCondLst>
                                        </p:cTn>
                                        <p:tgtEl>
                                          <p:spTgt spid="52"/>
                                        </p:tgtEl>
                                      </p:cBhvr>
                                      <p:to x="100000" y="80000"/>
                                    </p:animScale>
                                    <p:animScale>
                                      <p:cBhvr>
                                        <p:cTn id="21" dur="166" decel="50000">
                                          <p:stCondLst>
                                            <p:cond delay="1338"/>
                                          </p:stCondLst>
                                        </p:cTn>
                                        <p:tgtEl>
                                          <p:spTgt spid="52"/>
                                        </p:tgtEl>
                                      </p:cBhvr>
                                      <p:to x="100000" y="100000"/>
                                    </p:animScale>
                                    <p:animScale>
                                      <p:cBhvr>
                                        <p:cTn id="22" dur="26">
                                          <p:stCondLst>
                                            <p:cond delay="1642"/>
                                          </p:stCondLst>
                                        </p:cTn>
                                        <p:tgtEl>
                                          <p:spTgt spid="52"/>
                                        </p:tgtEl>
                                      </p:cBhvr>
                                      <p:to x="100000" y="90000"/>
                                    </p:animScale>
                                    <p:animScale>
                                      <p:cBhvr>
                                        <p:cTn id="23" dur="166" decel="50000">
                                          <p:stCondLst>
                                            <p:cond delay="1668"/>
                                          </p:stCondLst>
                                        </p:cTn>
                                        <p:tgtEl>
                                          <p:spTgt spid="52"/>
                                        </p:tgtEl>
                                      </p:cBhvr>
                                      <p:to x="100000" y="100000"/>
                                    </p:animScale>
                                    <p:animScale>
                                      <p:cBhvr>
                                        <p:cTn id="24" dur="26">
                                          <p:stCondLst>
                                            <p:cond delay="1808"/>
                                          </p:stCondLst>
                                        </p:cTn>
                                        <p:tgtEl>
                                          <p:spTgt spid="52"/>
                                        </p:tgtEl>
                                      </p:cBhvr>
                                      <p:to x="100000" y="95000"/>
                                    </p:animScale>
                                    <p:animScale>
                                      <p:cBhvr>
                                        <p:cTn id="25" dur="166" decel="50000">
                                          <p:stCondLst>
                                            <p:cond delay="1834"/>
                                          </p:stCondLst>
                                        </p:cTn>
                                        <p:tgtEl>
                                          <p:spTgt spid="52"/>
                                        </p:tgtEl>
                                      </p:cBhvr>
                                      <p:to x="100000" y="100000"/>
                                    </p:animScale>
                                  </p:childTnLst>
                                </p:cTn>
                              </p:par>
                              <p:par>
                                <p:cTn id="26" presetID="34" presetClass="entr" presetSubtype="0" fill="hold" grpId="0" nodeType="withEffect">
                                  <p:stCondLst>
                                    <p:cond delay="2000"/>
                                  </p:stCondLst>
                                  <p:childTnLst>
                                    <p:set>
                                      <p:cBhvr>
                                        <p:cTn id="27" dur="1" fill="hold">
                                          <p:stCondLst>
                                            <p:cond delay="0"/>
                                          </p:stCondLst>
                                        </p:cTn>
                                        <p:tgtEl>
                                          <p:spTgt spid="31"/>
                                        </p:tgtEl>
                                        <p:attrNameLst>
                                          <p:attrName>style.visibility</p:attrName>
                                        </p:attrNameLst>
                                      </p:cBhvr>
                                      <p:to>
                                        <p:strVal val="visible"/>
                                      </p:to>
                                    </p:set>
                                    <p:anim from="(-#ppt_w/2)" to="(#ppt_x)" calcmode="lin" valueType="num">
                                      <p:cBhvr>
                                        <p:cTn id="28" dur="600" fill="hold">
                                          <p:stCondLst>
                                            <p:cond delay="0"/>
                                          </p:stCondLst>
                                        </p:cTn>
                                        <p:tgtEl>
                                          <p:spTgt spid="31"/>
                                        </p:tgtEl>
                                        <p:attrNameLst>
                                          <p:attrName>ppt_x</p:attrName>
                                        </p:attrNameLst>
                                      </p:cBhvr>
                                    </p:anim>
                                    <p:anim from="0" to="-1.0" calcmode="lin" valueType="num">
                                      <p:cBhvr>
                                        <p:cTn id="29" dur="200" decel="50000" autoRev="1" fill="hold">
                                          <p:stCondLst>
                                            <p:cond delay="600"/>
                                          </p:stCondLst>
                                        </p:cTn>
                                        <p:tgtEl>
                                          <p:spTgt spid="31"/>
                                        </p:tgtEl>
                                        <p:attrNameLst>
                                          <p:attrName>xshear</p:attrName>
                                        </p:attrNameLst>
                                      </p:cBhvr>
                                    </p:anim>
                                    <p:animScale>
                                      <p:cBhvr>
                                        <p:cTn id="30" dur="200" decel="100000" autoRev="1" fill="hold">
                                          <p:stCondLst>
                                            <p:cond delay="600"/>
                                          </p:stCondLst>
                                        </p:cTn>
                                        <p:tgtEl>
                                          <p:spTgt spid="31"/>
                                        </p:tgtEl>
                                      </p:cBhvr>
                                      <p:from x="100000" y="100000"/>
                                      <p:to x="80000" y="100000"/>
                                    </p:animScale>
                                    <p:anim by="(#ppt_h/3+#ppt_w*0.1)" calcmode="lin" valueType="num">
                                      <p:cBhvr additive="sum">
                                        <p:cTn id="31" dur="200" decel="100000" autoRev="1" fill="hold">
                                          <p:stCondLst>
                                            <p:cond delay="600"/>
                                          </p:stCondLst>
                                        </p:cTn>
                                        <p:tgtEl>
                                          <p:spTgt spid="31"/>
                                        </p:tgtEl>
                                        <p:attrNameLst>
                                          <p:attrName>ppt_x</p:attrName>
                                        </p:attrNameLst>
                                      </p:cBhvr>
                                    </p:anim>
                                  </p:childTnLst>
                                </p:cTn>
                              </p:par>
                              <p:par>
                                <p:cTn id="32" presetID="37" presetClass="entr" presetSubtype="0" fill="hold" grpId="0" nodeType="withEffect">
                                  <p:stCondLst>
                                    <p:cond delay="2000"/>
                                  </p:stCondLst>
                                  <p:childTnLst>
                                    <p:set>
                                      <p:cBhvr>
                                        <p:cTn id="33" dur="1" fill="hold">
                                          <p:stCondLst>
                                            <p:cond delay="0"/>
                                          </p:stCondLst>
                                        </p:cTn>
                                        <p:tgtEl>
                                          <p:spTgt spid="32"/>
                                        </p:tgtEl>
                                        <p:attrNameLst>
                                          <p:attrName>style.visibility</p:attrName>
                                        </p:attrNameLst>
                                      </p:cBhvr>
                                      <p:to>
                                        <p:strVal val="visible"/>
                                      </p:to>
                                    </p:set>
                                    <p:animEffect transition="in" filter="fade">
                                      <p:cBhvr>
                                        <p:cTn id="34" dur="1000"/>
                                        <p:tgtEl>
                                          <p:spTgt spid="32"/>
                                        </p:tgtEl>
                                      </p:cBhvr>
                                    </p:animEffect>
                                    <p:anim calcmode="lin" valueType="num">
                                      <p:cBhvr>
                                        <p:cTn id="35" dur="1000" fill="hold"/>
                                        <p:tgtEl>
                                          <p:spTgt spid="32"/>
                                        </p:tgtEl>
                                        <p:attrNameLst>
                                          <p:attrName>ppt_x</p:attrName>
                                        </p:attrNameLst>
                                      </p:cBhvr>
                                      <p:tavLst>
                                        <p:tav tm="0">
                                          <p:val>
                                            <p:strVal val="#ppt_x"/>
                                          </p:val>
                                        </p:tav>
                                        <p:tav tm="100000">
                                          <p:val>
                                            <p:strVal val="#ppt_x"/>
                                          </p:val>
                                        </p:tav>
                                      </p:tavLst>
                                    </p:anim>
                                    <p:anim calcmode="lin" valueType="num">
                                      <p:cBhvr>
                                        <p:cTn id="36" dur="900" decel="100000" fill="hold"/>
                                        <p:tgtEl>
                                          <p:spTgt spid="32"/>
                                        </p:tgtEl>
                                        <p:attrNameLst>
                                          <p:attrName>ppt_y</p:attrName>
                                        </p:attrNameLst>
                                      </p:cBhvr>
                                      <p:tavLst>
                                        <p:tav tm="0">
                                          <p:val>
                                            <p:strVal val="#ppt_y+1"/>
                                          </p:val>
                                        </p:tav>
                                        <p:tav tm="100000">
                                          <p:val>
                                            <p:strVal val="#ppt_y-.03"/>
                                          </p:val>
                                        </p:tav>
                                      </p:tavLst>
                                    </p:anim>
                                    <p:anim calcmode="lin" valueType="num">
                                      <p:cBhvr>
                                        <p:cTn id="37" dur="100" accel="100000" fill="hold">
                                          <p:stCondLst>
                                            <p:cond delay="900"/>
                                          </p:stCondLst>
                                        </p:cTn>
                                        <p:tgtEl>
                                          <p:spTgt spid="32"/>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2" grpId="0" animBg="1"/>
      <p:bldP spid="52" grpId="0" animBg="1"/>
    </p:bld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Picture 35" descr="LOBO.JPG"/>
          <p:cNvPicPr>
            <a:picLocks noChangeAspect="1"/>
          </p:cNvPicPr>
          <p:nvPr/>
        </p:nvPicPr>
        <p:blipFill>
          <a:blip r:embed="rId3" cstate="print"/>
          <a:srcRect l="14445" t="2499" r="35555"/>
          <a:stretch>
            <a:fillRect/>
          </a:stretch>
        </p:blipFill>
        <p:spPr bwMode="auto">
          <a:xfrm>
            <a:off x="5257800" y="1447800"/>
            <a:ext cx="1361135" cy="3534736"/>
          </a:xfrm>
          <a:prstGeom prst="rect">
            <a:avLst/>
          </a:prstGeom>
          <a:ln>
            <a:noFill/>
          </a:ln>
          <a:effectLst>
            <a:outerShdw blurRad="190500" algn="tl" rotWithShape="0">
              <a:srgbClr val="000000">
                <a:alpha val="70000"/>
              </a:srgbClr>
            </a:outerShdw>
          </a:effectLst>
        </p:spPr>
      </p:pic>
      <p:sp>
        <p:nvSpPr>
          <p:cNvPr id="22" name="Action Button: Home 21">
            <a:hlinkClick r:id="" action="ppaction://hlinkshowjump?jump=firstslide" highlightClick="1"/>
          </p:cNvPr>
          <p:cNvSpPr/>
          <p:nvPr/>
        </p:nvSpPr>
        <p:spPr>
          <a:xfrm>
            <a:off x="8543925" y="6400800"/>
            <a:ext cx="574675" cy="457200"/>
          </a:xfrm>
          <a:prstGeom prst="actionButtonHome">
            <a:avLst/>
          </a:prstGeom>
          <a:gradFill flip="none" rotWithShape="1">
            <a:gsLst>
              <a:gs pos="0">
                <a:srgbClr val="FFEFD1"/>
              </a:gs>
              <a:gs pos="64999">
                <a:srgbClr val="F0EBD5"/>
              </a:gs>
              <a:gs pos="100000">
                <a:srgbClr val="D1C39F"/>
              </a:gs>
            </a:gsLst>
            <a:lin ang="5400000" scaled="1"/>
            <a:tileRect/>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23" name="Action Button: Beginning 22">
            <a:hlinkClick r:id="" action="ppaction://hlinkshowjump?jump=lastslideviewed" highlightClick="1"/>
          </p:cNvPr>
          <p:cNvSpPr/>
          <p:nvPr/>
        </p:nvSpPr>
        <p:spPr>
          <a:xfrm>
            <a:off x="8077200" y="6400800"/>
            <a:ext cx="457200" cy="457200"/>
          </a:xfrm>
          <a:prstGeom prst="actionButtonBeginning">
            <a:avLst/>
          </a:prstGeom>
          <a:gradFill>
            <a:gsLst>
              <a:gs pos="0">
                <a:srgbClr val="FFEFD1"/>
              </a:gs>
              <a:gs pos="64999">
                <a:srgbClr val="F0EBD5"/>
              </a:gs>
              <a:gs pos="100000">
                <a:srgbClr val="D1C39F"/>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38" name="TextBox 37"/>
          <p:cNvSpPr txBox="1"/>
          <p:nvPr/>
        </p:nvSpPr>
        <p:spPr>
          <a:xfrm>
            <a:off x="2057400" y="914400"/>
            <a:ext cx="1600200" cy="381000"/>
          </a:xfrm>
          <a:prstGeom prst="roundRect">
            <a:avLst/>
          </a:prstGeom>
        </p:spPr>
        <p:style>
          <a:lnRef idx="0">
            <a:schemeClr val="accent3"/>
          </a:lnRef>
          <a:fillRef idx="3">
            <a:schemeClr val="accent3"/>
          </a:fillRef>
          <a:effectRef idx="3">
            <a:schemeClr val="accent3"/>
          </a:effectRef>
          <a:fontRef idx="minor">
            <a:schemeClr val="lt1"/>
          </a:fontRef>
        </p:style>
        <p:txBody>
          <a:bodyPr wrap="square" rtlCol="0">
            <a:spAutoFit/>
          </a:bodyPr>
          <a:lstStyle/>
          <a:p>
            <a:pPr marL="3175" lvl="1" indent="0">
              <a:defRPr/>
            </a:pPr>
            <a:r>
              <a:rPr lang="en-US" sz="1600" dirty="0" smtClean="0">
                <a:latin typeface="Trebuchet MS" pitchFamily="34" charset="0"/>
              </a:rPr>
              <a:t>Nitrate Sensor</a:t>
            </a:r>
            <a:endParaRPr lang="en-US" sz="1600" dirty="0">
              <a:latin typeface="Trebuchet MS" pitchFamily="34" charset="0"/>
            </a:endParaRPr>
          </a:p>
        </p:txBody>
      </p:sp>
      <p:sp>
        <p:nvSpPr>
          <p:cNvPr id="119" name="TextBox 118"/>
          <p:cNvSpPr txBox="1"/>
          <p:nvPr/>
        </p:nvSpPr>
        <p:spPr>
          <a:xfrm>
            <a:off x="1981200" y="4495800"/>
            <a:ext cx="3200400" cy="578882"/>
          </a:xfrm>
          <a:prstGeom prst="roundRect">
            <a:avLst/>
          </a:prstGeom>
        </p:spPr>
        <p:style>
          <a:lnRef idx="0">
            <a:schemeClr val="accent3"/>
          </a:lnRef>
          <a:fillRef idx="3">
            <a:schemeClr val="accent3"/>
          </a:fillRef>
          <a:effectRef idx="3">
            <a:schemeClr val="accent3"/>
          </a:effectRef>
          <a:fontRef idx="minor">
            <a:schemeClr val="lt1"/>
          </a:fontRef>
        </p:style>
        <p:txBody>
          <a:bodyPr wrap="square" rtlCol="0">
            <a:spAutoFit/>
          </a:bodyPr>
          <a:lstStyle/>
          <a:p>
            <a:pPr marL="3175" lvl="1" indent="0"/>
            <a:r>
              <a:rPr lang="en-US" sz="1400" dirty="0" smtClean="0">
                <a:latin typeface="Trebuchet MS" pitchFamily="34" charset="0"/>
              </a:rPr>
              <a:t>Select a button below to learn more about the instrumentation:</a:t>
            </a:r>
            <a:endParaRPr lang="en-US" sz="1400" dirty="0">
              <a:latin typeface="Trebuchet MS" pitchFamily="34" charset="0"/>
            </a:endParaRPr>
          </a:p>
        </p:txBody>
      </p:sp>
      <p:pic>
        <p:nvPicPr>
          <p:cNvPr id="25" name="Picture 31" descr="nitrate.JPG"/>
          <p:cNvPicPr>
            <a:picLocks noChangeAspect="1"/>
          </p:cNvPicPr>
          <p:nvPr/>
        </p:nvPicPr>
        <p:blipFill>
          <a:blip r:embed="rId4" cstate="print"/>
          <a:srcRect l="10625" t="26250" r="16251"/>
          <a:stretch>
            <a:fillRect/>
          </a:stretch>
        </p:blipFill>
        <p:spPr bwMode="auto">
          <a:xfrm>
            <a:off x="6981023" y="3048000"/>
            <a:ext cx="1966756" cy="1447800"/>
          </a:xfrm>
          <a:prstGeom prst="rect">
            <a:avLst/>
          </a:prstGeom>
          <a:ln>
            <a:noFill/>
          </a:ln>
          <a:effectLst>
            <a:outerShdw blurRad="190500" algn="tl" rotWithShape="0">
              <a:srgbClr val="000000">
                <a:alpha val="70000"/>
              </a:srgbClr>
            </a:outerShdw>
          </a:effectLst>
        </p:spPr>
      </p:pic>
      <p:sp>
        <p:nvSpPr>
          <p:cNvPr id="26" name="Text Box 62"/>
          <p:cNvSpPr txBox="1">
            <a:spLocks noChangeArrowheads="1"/>
          </p:cNvSpPr>
          <p:nvPr/>
        </p:nvSpPr>
        <p:spPr bwMode="auto">
          <a:xfrm>
            <a:off x="2590800" y="2286000"/>
            <a:ext cx="1981200" cy="1009471"/>
          </a:xfrm>
          <a:prstGeom prst="roundRect">
            <a:avLst>
              <a:gd name="adj" fmla="val 10575"/>
            </a:avLst>
          </a:prstGeom>
          <a:ln>
            <a:headEnd/>
            <a:tailEnd/>
          </a:ln>
        </p:spPr>
        <p:style>
          <a:lnRef idx="1">
            <a:schemeClr val="accent1"/>
          </a:lnRef>
          <a:fillRef idx="2">
            <a:schemeClr val="accent1"/>
          </a:fillRef>
          <a:effectRef idx="1">
            <a:schemeClr val="accent1"/>
          </a:effectRef>
          <a:fontRef idx="minor">
            <a:schemeClr val="dk1"/>
          </a:fontRef>
        </p:style>
        <p:txBody>
          <a:bodyPr wrap="square">
            <a:spAutoFit/>
          </a:bodyPr>
          <a:lstStyle/>
          <a:p>
            <a:pPr defTabSz="914400">
              <a:spcBef>
                <a:spcPct val="50000"/>
              </a:spcBef>
              <a:defRPr/>
            </a:pPr>
            <a:r>
              <a:rPr lang="en-US" sz="1400" b="1" dirty="0">
                <a:solidFill>
                  <a:schemeClr val="accent6">
                    <a:lumMod val="75000"/>
                  </a:schemeClr>
                </a:solidFill>
                <a:latin typeface="Trebuchet MS" pitchFamily="34" charset="0"/>
              </a:rPr>
              <a:t>Measures:</a:t>
            </a:r>
          </a:p>
          <a:p>
            <a:pPr marL="4763" lvl="1" indent="0">
              <a:defRPr/>
            </a:pPr>
            <a:r>
              <a:rPr lang="en-US" sz="1400" b="1" dirty="0">
                <a:solidFill>
                  <a:srgbClr val="C00000"/>
                </a:solidFill>
                <a:latin typeface="Trebuchet MS" pitchFamily="34" charset="0"/>
              </a:rPr>
              <a:t>Nitrate</a:t>
            </a:r>
          </a:p>
          <a:p>
            <a:pPr marL="115888" lvl="1">
              <a:defRPr/>
            </a:pPr>
            <a:r>
              <a:rPr lang="en-US" sz="1400" dirty="0">
                <a:latin typeface="Trebuchet MS" pitchFamily="34" charset="0"/>
              </a:rPr>
              <a:t>How much nutrients are in the water </a:t>
            </a:r>
          </a:p>
        </p:txBody>
      </p:sp>
      <p:sp>
        <p:nvSpPr>
          <p:cNvPr id="28" name="Line 51"/>
          <p:cNvSpPr>
            <a:spLocks noChangeShapeType="1"/>
          </p:cNvSpPr>
          <p:nvPr/>
        </p:nvSpPr>
        <p:spPr bwMode="auto">
          <a:xfrm flipH="1" flipV="1">
            <a:off x="5791200" y="2590800"/>
            <a:ext cx="1524000" cy="533398"/>
          </a:xfrm>
          <a:prstGeom prst="line">
            <a:avLst/>
          </a:prstGeom>
          <a:noFill/>
          <a:ln w="57150">
            <a:solidFill>
              <a:schemeClr val="accent6">
                <a:lumMod val="75000"/>
              </a:schemeClr>
            </a:solidFill>
            <a:round/>
            <a:headEnd/>
            <a:tailEnd type="triangle" w="med" len="med"/>
          </a:ln>
          <a:effectLst/>
        </p:spPr>
        <p:txBody>
          <a:bodyPr/>
          <a:lstStyle/>
          <a:p>
            <a:pPr>
              <a:defRPr/>
            </a:pPr>
            <a:endParaRPr lang="en-US" dirty="0"/>
          </a:p>
        </p:txBody>
      </p:sp>
      <p:sp>
        <p:nvSpPr>
          <p:cNvPr id="24" name="Rectangle 23"/>
          <p:cNvSpPr/>
          <p:nvPr/>
        </p:nvSpPr>
        <p:spPr>
          <a:xfrm>
            <a:off x="0" y="0"/>
            <a:ext cx="9144000" cy="838200"/>
          </a:xfrm>
          <a:prstGeom prst="rect">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r>
              <a:rPr lang="en-US" sz="4400" dirty="0" smtClean="0">
                <a:latin typeface="Trebuchet MS" pitchFamily="34" charset="0"/>
              </a:rPr>
              <a:t>What is LOBO?</a:t>
            </a:r>
            <a:endParaRPr lang="en-US" sz="4400" dirty="0">
              <a:latin typeface="Trebuchet MS" pitchFamily="34" charset="0"/>
            </a:endParaRPr>
          </a:p>
        </p:txBody>
      </p:sp>
      <p:sp>
        <p:nvSpPr>
          <p:cNvPr id="27" name="Flowchart: Delay 26"/>
          <p:cNvSpPr/>
          <p:nvPr/>
        </p:nvSpPr>
        <p:spPr>
          <a:xfrm>
            <a:off x="0" y="0"/>
            <a:ext cx="1752600" cy="6858000"/>
          </a:xfrm>
          <a:prstGeom prst="flowChartDelay">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36" name="TextBox 35">
            <a:hlinkClick r:id="rId5" action="ppaction://hlinksldjump"/>
          </p:cNvPr>
          <p:cNvSpPr txBox="1"/>
          <p:nvPr/>
        </p:nvSpPr>
        <p:spPr>
          <a:xfrm>
            <a:off x="0" y="609600"/>
            <a:ext cx="1371600" cy="8382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Build </a:t>
            </a:r>
            <a:r>
              <a:rPr lang="en-US" sz="1600" dirty="0" smtClean="0">
                <a:solidFill>
                  <a:schemeClr val="accent1">
                    <a:lumMod val="75000"/>
                  </a:schemeClr>
                </a:solidFill>
                <a:latin typeface="Trebuchet MS" pitchFamily="34" charset="0"/>
                <a:cs typeface="+mn-cs"/>
              </a:rPr>
              <a:t>A </a:t>
            </a:r>
            <a:r>
              <a:rPr lang="en-US" sz="1600" dirty="0">
                <a:solidFill>
                  <a:schemeClr val="accent1">
                    <a:lumMod val="75000"/>
                  </a:schemeClr>
                </a:solidFill>
                <a:latin typeface="Trebuchet MS" pitchFamily="34" charset="0"/>
                <a:cs typeface="+mn-cs"/>
              </a:rPr>
              <a:t>G</a:t>
            </a:r>
            <a:r>
              <a:rPr lang="en-US" sz="1600" dirty="0" smtClean="0">
                <a:solidFill>
                  <a:schemeClr val="accent1">
                    <a:lumMod val="75000"/>
                  </a:schemeClr>
                </a:solidFill>
                <a:latin typeface="Trebuchet MS" pitchFamily="34" charset="0"/>
                <a:cs typeface="+mn-cs"/>
              </a:rPr>
              <a:t>raph </a:t>
            </a:r>
            <a:endParaRPr lang="en-US" sz="1600" dirty="0">
              <a:solidFill>
                <a:schemeClr val="accent1">
                  <a:lumMod val="75000"/>
                </a:schemeClr>
              </a:solidFill>
              <a:latin typeface="Trebuchet MS" pitchFamily="34" charset="0"/>
              <a:cs typeface="+mn-cs"/>
            </a:endParaRP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1)</a:t>
            </a:r>
            <a:endParaRPr lang="en-US" sz="1600" dirty="0">
              <a:solidFill>
                <a:schemeClr val="accent1">
                  <a:lumMod val="75000"/>
                </a:schemeClr>
              </a:solidFill>
              <a:latin typeface="Trebuchet MS" pitchFamily="34" charset="0"/>
              <a:cs typeface="+mn-cs"/>
            </a:endParaRPr>
          </a:p>
        </p:txBody>
      </p:sp>
      <p:sp>
        <p:nvSpPr>
          <p:cNvPr id="45" name="TextBox 44">
            <a:hlinkClick r:id="rId6" action="ppaction://hlinksldjump"/>
          </p:cNvPr>
          <p:cNvSpPr txBox="1"/>
          <p:nvPr/>
        </p:nvSpPr>
        <p:spPr>
          <a:xfrm>
            <a:off x="0" y="2743200"/>
            <a:ext cx="1554480" cy="10668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Read LOBO Graphs </a:t>
            </a:r>
            <a:r>
              <a:rPr lang="en-US" sz="1600" dirty="0" smtClean="0">
                <a:solidFill>
                  <a:schemeClr val="accent1">
                    <a:lumMod val="75000"/>
                  </a:schemeClr>
                </a:solidFill>
                <a:latin typeface="Trebuchet MS" pitchFamily="34" charset="0"/>
                <a:cs typeface="+mn-cs"/>
              </a:rPr>
              <a:t>   (Level 3)</a:t>
            </a:r>
            <a:endParaRPr lang="en-US" sz="1600" dirty="0">
              <a:solidFill>
                <a:schemeClr val="accent1">
                  <a:lumMod val="75000"/>
                </a:schemeClr>
              </a:solidFill>
              <a:latin typeface="Trebuchet MS" pitchFamily="34" charset="0"/>
              <a:cs typeface="+mn-cs"/>
            </a:endParaRPr>
          </a:p>
        </p:txBody>
      </p:sp>
      <p:sp>
        <p:nvSpPr>
          <p:cNvPr id="46" name="TextBox 45">
            <a:hlinkClick r:id="rId7" action="ppaction://hlinksldjump"/>
          </p:cNvPr>
          <p:cNvSpPr txBox="1"/>
          <p:nvPr/>
        </p:nvSpPr>
        <p:spPr>
          <a:xfrm>
            <a:off x="0" y="3953470"/>
            <a:ext cx="1447800" cy="99953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LOBO Data Match-up</a:t>
            </a:r>
            <a:endParaRPr lang="en-US" sz="1600" dirty="0">
              <a:solidFill>
                <a:schemeClr val="accent1">
                  <a:lumMod val="75000"/>
                </a:schemeClr>
              </a:solidFill>
              <a:latin typeface="Trebuchet MS" pitchFamily="34" charset="0"/>
              <a:cs typeface="+mn-cs"/>
            </a:endParaRP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4)</a:t>
            </a:r>
            <a:endParaRPr lang="en-US" sz="1600" dirty="0">
              <a:solidFill>
                <a:schemeClr val="accent1">
                  <a:lumMod val="75000"/>
                </a:schemeClr>
              </a:solidFill>
              <a:latin typeface="Trebuchet MS" pitchFamily="34" charset="0"/>
              <a:cs typeface="+mn-cs"/>
            </a:endParaRPr>
          </a:p>
        </p:txBody>
      </p:sp>
      <p:sp>
        <p:nvSpPr>
          <p:cNvPr id="47" name="TextBox 46">
            <a:hlinkClick r:id="rId8" action="ppaction://hlinksldjump"/>
          </p:cNvPr>
          <p:cNvSpPr txBox="1"/>
          <p:nvPr/>
        </p:nvSpPr>
        <p:spPr>
          <a:xfrm>
            <a:off x="0" y="5105400"/>
            <a:ext cx="1371600" cy="11430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Test Your LOBO Abilities</a:t>
            </a: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5)</a:t>
            </a:r>
            <a:endParaRPr lang="en-US" sz="1600" dirty="0">
              <a:solidFill>
                <a:schemeClr val="accent1">
                  <a:lumMod val="75000"/>
                </a:schemeClr>
              </a:solidFill>
              <a:latin typeface="Trebuchet MS" pitchFamily="34" charset="0"/>
              <a:cs typeface="+mn-cs"/>
            </a:endParaRPr>
          </a:p>
        </p:txBody>
      </p:sp>
      <p:sp>
        <p:nvSpPr>
          <p:cNvPr id="48" name="TextBox 47">
            <a:hlinkClick r:id="rId9" action="ppaction://hlinksldjump"/>
          </p:cNvPr>
          <p:cNvSpPr txBox="1"/>
          <p:nvPr/>
        </p:nvSpPr>
        <p:spPr>
          <a:xfrm>
            <a:off x="0" y="1600200"/>
            <a:ext cx="1447800" cy="9906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Interpret Graphs</a:t>
            </a: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2)</a:t>
            </a:r>
            <a:endParaRPr lang="en-US" sz="1600" dirty="0">
              <a:solidFill>
                <a:schemeClr val="accent1">
                  <a:lumMod val="75000"/>
                </a:schemeClr>
              </a:solidFill>
              <a:latin typeface="Trebuchet MS" pitchFamily="34" charset="0"/>
              <a:cs typeface="+mn-cs"/>
            </a:endParaRPr>
          </a:p>
        </p:txBody>
      </p:sp>
      <p:sp>
        <p:nvSpPr>
          <p:cNvPr id="49" name="TextBox 48">
            <a:hlinkClick r:id="rId10" action="ppaction://hlinksldjump"/>
          </p:cNvPr>
          <p:cNvSpPr txBox="1"/>
          <p:nvPr/>
        </p:nvSpPr>
        <p:spPr>
          <a:xfrm>
            <a:off x="0" y="6324600"/>
            <a:ext cx="914400" cy="533400"/>
          </a:xfrm>
          <a:prstGeom prst="roundRect">
            <a:avLst/>
          </a:prstGeom>
          <a:solidFill>
            <a:schemeClr val="accent5">
              <a:lumMod val="40000"/>
              <a:lumOff val="60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More info</a:t>
            </a:r>
            <a:endParaRPr lang="en-US" sz="1600" dirty="0">
              <a:solidFill>
                <a:schemeClr val="accent1">
                  <a:lumMod val="75000"/>
                </a:schemeClr>
              </a:solidFill>
              <a:latin typeface="Trebuchet MS" pitchFamily="34" charset="0"/>
              <a:cs typeface="+mn-cs"/>
            </a:endParaRPr>
          </a:p>
        </p:txBody>
      </p:sp>
      <p:sp>
        <p:nvSpPr>
          <p:cNvPr id="29" name="Action Button: Custom 28">
            <a:hlinkClick r:id="rId11" action="ppaction://hlinksldjump" highlightClick="1"/>
          </p:cNvPr>
          <p:cNvSpPr/>
          <p:nvPr/>
        </p:nvSpPr>
        <p:spPr>
          <a:xfrm>
            <a:off x="3733800" y="5181600"/>
            <a:ext cx="1752600" cy="930322"/>
          </a:xfrm>
          <a:prstGeom prst="actionButtonBlank">
            <a:avLst/>
          </a:prstGeom>
          <a:solidFill>
            <a:srgbClr val="C00000"/>
          </a:solidFill>
          <a:ln>
            <a:no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latin typeface="Trebuchet MS" pitchFamily="34" charset="0"/>
              </a:rPr>
              <a:t>Temperature</a:t>
            </a:r>
          </a:p>
          <a:p>
            <a:pPr algn="ctr"/>
            <a:r>
              <a:rPr lang="en-US" sz="1400" dirty="0" smtClean="0">
                <a:latin typeface="Trebuchet MS" pitchFamily="34" charset="0"/>
              </a:rPr>
              <a:t>Salinity</a:t>
            </a:r>
          </a:p>
          <a:p>
            <a:pPr algn="ctr"/>
            <a:r>
              <a:rPr lang="en-US" sz="1400" dirty="0" smtClean="0">
                <a:latin typeface="Trebuchet MS" pitchFamily="34" charset="0"/>
              </a:rPr>
              <a:t>Dissolved Oxygen</a:t>
            </a:r>
          </a:p>
        </p:txBody>
      </p:sp>
      <p:sp>
        <p:nvSpPr>
          <p:cNvPr id="31" name="Action Button: Custom 30">
            <a:hlinkClick r:id="rId12" action="ppaction://hlinksldjump" highlightClick="1"/>
          </p:cNvPr>
          <p:cNvSpPr/>
          <p:nvPr/>
        </p:nvSpPr>
        <p:spPr>
          <a:xfrm>
            <a:off x="1828800" y="5681862"/>
            <a:ext cx="1828800" cy="457200"/>
          </a:xfrm>
          <a:prstGeom prst="actionButtonBlank">
            <a:avLst/>
          </a:prstGeom>
          <a:solidFill>
            <a:schemeClr val="accent5">
              <a:lumMod val="75000"/>
            </a:schemeClr>
          </a:solidFill>
          <a:ln>
            <a:no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latin typeface="Trebuchet MS" pitchFamily="34" charset="0"/>
              </a:rPr>
              <a:t>Nitrate</a:t>
            </a:r>
          </a:p>
        </p:txBody>
      </p:sp>
      <p:sp>
        <p:nvSpPr>
          <p:cNvPr id="32" name="Action Button: Custom 31">
            <a:hlinkClick r:id="rId13" action="ppaction://hlinksldjump" highlightClick="1"/>
          </p:cNvPr>
          <p:cNvSpPr/>
          <p:nvPr/>
        </p:nvSpPr>
        <p:spPr>
          <a:xfrm>
            <a:off x="1828800" y="6172200"/>
            <a:ext cx="2286000" cy="609600"/>
          </a:xfrm>
          <a:prstGeom prst="actionButtonBlank">
            <a:avLst/>
          </a:prstGeom>
          <a:solidFill>
            <a:srgbClr val="C00000"/>
          </a:solidFill>
          <a:ln>
            <a:no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latin typeface="Trebuchet MS" pitchFamily="34" charset="0"/>
              </a:rPr>
              <a:t>Fluorescence/Chlorophyll</a:t>
            </a:r>
          </a:p>
          <a:p>
            <a:pPr algn="ctr"/>
            <a:r>
              <a:rPr lang="en-US" sz="1400" dirty="0" smtClean="0">
                <a:latin typeface="Trebuchet MS" pitchFamily="34" charset="0"/>
              </a:rPr>
              <a:t>Turbidity</a:t>
            </a:r>
          </a:p>
        </p:txBody>
      </p:sp>
      <p:sp>
        <p:nvSpPr>
          <p:cNvPr id="33" name="Action Button: Custom 32">
            <a:hlinkClick r:id="rId14" action="ppaction://hlinksldjump" highlightClick="1"/>
          </p:cNvPr>
          <p:cNvSpPr/>
          <p:nvPr/>
        </p:nvSpPr>
        <p:spPr>
          <a:xfrm>
            <a:off x="1828800" y="5181600"/>
            <a:ext cx="1828800" cy="457200"/>
          </a:xfrm>
          <a:prstGeom prst="actionButtonBlank">
            <a:avLst/>
          </a:prstGeom>
          <a:solidFill>
            <a:srgbClr val="C00000"/>
          </a:solidFill>
          <a:ln>
            <a:no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latin typeface="Trebuchet MS" pitchFamily="34" charset="0"/>
              </a:rPr>
              <a:t>Dissolved Organics</a:t>
            </a:r>
          </a:p>
        </p:txBody>
      </p:sp>
      <p:sp>
        <p:nvSpPr>
          <p:cNvPr id="34" name="Action Button: Custom 33">
            <a:hlinkClick r:id="rId15" action="ppaction://hlinksldjump" highlightClick="1"/>
          </p:cNvPr>
          <p:cNvSpPr/>
          <p:nvPr/>
        </p:nvSpPr>
        <p:spPr>
          <a:xfrm>
            <a:off x="4191000" y="6172200"/>
            <a:ext cx="1295400" cy="609600"/>
          </a:xfrm>
          <a:prstGeom prst="actionButtonBlank">
            <a:avLst/>
          </a:prstGeom>
          <a:solidFill>
            <a:srgbClr val="C00000"/>
          </a:solidFill>
          <a:ln>
            <a:no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latin typeface="Trebuchet MS" pitchFamily="34" charset="0"/>
              </a:rPr>
              <a:t>How the data gets online</a:t>
            </a:r>
          </a:p>
        </p:txBody>
      </p:sp>
    </p:spTree>
  </p:cSld>
  <p:clrMapOvr>
    <a:masterClrMapping/>
  </p:clrMapOvr>
  <p:transition advClick="0"/>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Picture 30" descr="chl and turb sensor.jpg"/>
          <p:cNvPicPr>
            <a:picLocks noChangeAspect="1"/>
          </p:cNvPicPr>
          <p:nvPr/>
        </p:nvPicPr>
        <p:blipFill>
          <a:blip r:embed="rId3" cstate="print"/>
          <a:srcRect l="20576"/>
          <a:stretch>
            <a:fillRect/>
          </a:stretch>
        </p:blipFill>
        <p:spPr bwMode="auto">
          <a:xfrm>
            <a:off x="6974243" y="4419600"/>
            <a:ext cx="1788757" cy="1744107"/>
          </a:xfrm>
          <a:prstGeom prst="rect">
            <a:avLst/>
          </a:prstGeom>
          <a:ln>
            <a:noFill/>
          </a:ln>
          <a:effectLst>
            <a:outerShdw blurRad="190500" algn="tl" rotWithShape="0">
              <a:srgbClr val="000000">
                <a:alpha val="70000"/>
              </a:srgbClr>
            </a:outerShdw>
          </a:effectLst>
        </p:spPr>
      </p:pic>
      <p:pic>
        <p:nvPicPr>
          <p:cNvPr id="37" name="Picture 35" descr="LOBO.JPG"/>
          <p:cNvPicPr>
            <a:picLocks noChangeAspect="1"/>
          </p:cNvPicPr>
          <p:nvPr/>
        </p:nvPicPr>
        <p:blipFill>
          <a:blip r:embed="rId4" cstate="print"/>
          <a:srcRect l="14445" t="2499" r="35555"/>
          <a:stretch>
            <a:fillRect/>
          </a:stretch>
        </p:blipFill>
        <p:spPr bwMode="auto">
          <a:xfrm>
            <a:off x="5257800" y="1447800"/>
            <a:ext cx="1361135" cy="3534736"/>
          </a:xfrm>
          <a:prstGeom prst="rect">
            <a:avLst/>
          </a:prstGeom>
          <a:ln>
            <a:noFill/>
          </a:ln>
          <a:effectLst>
            <a:outerShdw blurRad="190500" algn="tl" rotWithShape="0">
              <a:srgbClr val="000000">
                <a:alpha val="70000"/>
              </a:srgbClr>
            </a:outerShdw>
          </a:effectLst>
        </p:spPr>
      </p:pic>
      <p:sp>
        <p:nvSpPr>
          <p:cNvPr id="22" name="Action Button: Home 21">
            <a:hlinkClick r:id="" action="ppaction://hlinkshowjump?jump=firstslide" highlightClick="1"/>
          </p:cNvPr>
          <p:cNvSpPr/>
          <p:nvPr/>
        </p:nvSpPr>
        <p:spPr>
          <a:xfrm>
            <a:off x="8543925" y="6400800"/>
            <a:ext cx="574675" cy="457200"/>
          </a:xfrm>
          <a:prstGeom prst="actionButtonHome">
            <a:avLst/>
          </a:prstGeom>
          <a:gradFill flip="none" rotWithShape="1">
            <a:gsLst>
              <a:gs pos="0">
                <a:srgbClr val="FFEFD1"/>
              </a:gs>
              <a:gs pos="64999">
                <a:srgbClr val="F0EBD5"/>
              </a:gs>
              <a:gs pos="100000">
                <a:srgbClr val="D1C39F"/>
              </a:gs>
            </a:gsLst>
            <a:lin ang="5400000" scaled="1"/>
            <a:tileRect/>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23" name="Action Button: Beginning 22">
            <a:hlinkClick r:id="" action="ppaction://hlinkshowjump?jump=lastslideviewed" highlightClick="1"/>
          </p:cNvPr>
          <p:cNvSpPr/>
          <p:nvPr/>
        </p:nvSpPr>
        <p:spPr>
          <a:xfrm>
            <a:off x="8077200" y="6400800"/>
            <a:ext cx="457200" cy="457200"/>
          </a:xfrm>
          <a:prstGeom prst="actionButtonBeginning">
            <a:avLst/>
          </a:prstGeom>
          <a:gradFill>
            <a:gsLst>
              <a:gs pos="0">
                <a:srgbClr val="FFEFD1"/>
              </a:gs>
              <a:gs pos="64999">
                <a:srgbClr val="F0EBD5"/>
              </a:gs>
              <a:gs pos="100000">
                <a:srgbClr val="D1C39F"/>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38" name="TextBox 37"/>
          <p:cNvSpPr txBox="1"/>
          <p:nvPr/>
        </p:nvSpPr>
        <p:spPr>
          <a:xfrm>
            <a:off x="2057400" y="914400"/>
            <a:ext cx="3352800" cy="381000"/>
          </a:xfrm>
          <a:prstGeom prst="roundRect">
            <a:avLst/>
          </a:prstGeom>
        </p:spPr>
        <p:style>
          <a:lnRef idx="0">
            <a:schemeClr val="accent3"/>
          </a:lnRef>
          <a:fillRef idx="3">
            <a:schemeClr val="accent3"/>
          </a:fillRef>
          <a:effectRef idx="3">
            <a:schemeClr val="accent3"/>
          </a:effectRef>
          <a:fontRef idx="minor">
            <a:schemeClr val="lt1"/>
          </a:fontRef>
        </p:style>
        <p:txBody>
          <a:bodyPr wrap="square" rtlCol="0">
            <a:spAutoFit/>
          </a:bodyPr>
          <a:lstStyle/>
          <a:p>
            <a:pPr marL="3175" lvl="1" indent="0">
              <a:defRPr/>
            </a:pPr>
            <a:r>
              <a:rPr lang="en-US" sz="1600" dirty="0" smtClean="0">
                <a:latin typeface="Trebuchet MS" pitchFamily="34" charset="0"/>
              </a:rPr>
              <a:t>Fluorescence and Turbidity Sensor</a:t>
            </a:r>
            <a:endParaRPr lang="en-US" sz="1600" dirty="0">
              <a:latin typeface="Trebuchet MS" pitchFamily="34" charset="0"/>
            </a:endParaRPr>
          </a:p>
        </p:txBody>
      </p:sp>
      <p:sp>
        <p:nvSpPr>
          <p:cNvPr id="119" name="TextBox 118"/>
          <p:cNvSpPr txBox="1"/>
          <p:nvPr/>
        </p:nvSpPr>
        <p:spPr>
          <a:xfrm>
            <a:off x="1981200" y="4495800"/>
            <a:ext cx="3200400" cy="578882"/>
          </a:xfrm>
          <a:prstGeom prst="roundRect">
            <a:avLst/>
          </a:prstGeom>
        </p:spPr>
        <p:style>
          <a:lnRef idx="0">
            <a:schemeClr val="accent3"/>
          </a:lnRef>
          <a:fillRef idx="3">
            <a:schemeClr val="accent3"/>
          </a:fillRef>
          <a:effectRef idx="3">
            <a:schemeClr val="accent3"/>
          </a:effectRef>
          <a:fontRef idx="minor">
            <a:schemeClr val="lt1"/>
          </a:fontRef>
        </p:style>
        <p:txBody>
          <a:bodyPr wrap="square" rtlCol="0">
            <a:spAutoFit/>
          </a:bodyPr>
          <a:lstStyle/>
          <a:p>
            <a:pPr marL="3175" lvl="1" indent="0"/>
            <a:r>
              <a:rPr lang="en-US" sz="1400" dirty="0" smtClean="0">
                <a:latin typeface="Trebuchet MS" pitchFamily="34" charset="0"/>
              </a:rPr>
              <a:t>Select a button below to learn more about the instrumentation:</a:t>
            </a:r>
            <a:endParaRPr lang="en-US" sz="1400" dirty="0">
              <a:latin typeface="Trebuchet MS" pitchFamily="34" charset="0"/>
            </a:endParaRPr>
          </a:p>
        </p:txBody>
      </p:sp>
      <p:pic>
        <p:nvPicPr>
          <p:cNvPr id="21" name="Picture 27" descr="WQMFront.jpg"/>
          <p:cNvPicPr>
            <a:picLocks noChangeAspect="1"/>
          </p:cNvPicPr>
          <p:nvPr/>
        </p:nvPicPr>
        <p:blipFill>
          <a:blip r:embed="rId5" cstate="print"/>
          <a:srcRect l="29253" t="3847" r="31744"/>
          <a:stretch>
            <a:fillRect/>
          </a:stretch>
        </p:blipFill>
        <p:spPr bwMode="auto">
          <a:xfrm>
            <a:off x="7467600" y="998539"/>
            <a:ext cx="747904" cy="3116261"/>
          </a:xfrm>
          <a:prstGeom prst="rect">
            <a:avLst/>
          </a:prstGeom>
          <a:ln>
            <a:noFill/>
          </a:ln>
          <a:effectLst>
            <a:outerShdw blurRad="190500" algn="tl" rotWithShape="0">
              <a:srgbClr val="000000">
                <a:alpha val="70000"/>
              </a:srgbClr>
            </a:outerShdw>
          </a:effectLst>
        </p:spPr>
      </p:pic>
      <p:sp>
        <p:nvSpPr>
          <p:cNvPr id="25" name="Line 59"/>
          <p:cNvSpPr>
            <a:spLocks noChangeShapeType="1"/>
          </p:cNvSpPr>
          <p:nvPr/>
        </p:nvSpPr>
        <p:spPr bwMode="auto">
          <a:xfrm flipH="1" flipV="1">
            <a:off x="7772400" y="3962400"/>
            <a:ext cx="457200" cy="533400"/>
          </a:xfrm>
          <a:prstGeom prst="line">
            <a:avLst/>
          </a:prstGeom>
          <a:noFill/>
          <a:ln w="57150">
            <a:solidFill>
              <a:srgbClr val="008000"/>
            </a:solidFill>
            <a:round/>
            <a:headEnd/>
            <a:tailEnd type="triangle" w="med" len="med"/>
          </a:ln>
        </p:spPr>
        <p:txBody>
          <a:bodyPr/>
          <a:lstStyle/>
          <a:p>
            <a:endParaRPr lang="en-US" dirty="0"/>
          </a:p>
        </p:txBody>
      </p:sp>
      <p:sp>
        <p:nvSpPr>
          <p:cNvPr id="28" name="Text Box 53"/>
          <p:cNvSpPr txBox="1">
            <a:spLocks noChangeArrowheads="1"/>
          </p:cNvSpPr>
          <p:nvPr/>
        </p:nvSpPr>
        <p:spPr bwMode="auto">
          <a:xfrm>
            <a:off x="1905000" y="1905000"/>
            <a:ext cx="3200400" cy="1451967"/>
          </a:xfrm>
          <a:prstGeom prst="roundRect">
            <a:avLst>
              <a:gd name="adj" fmla="val 9397"/>
            </a:avLst>
          </a:prstGeom>
          <a:ln>
            <a:headEnd/>
            <a:tailEnd/>
          </a:ln>
        </p:spPr>
        <p:style>
          <a:lnRef idx="1">
            <a:schemeClr val="accent1"/>
          </a:lnRef>
          <a:fillRef idx="2">
            <a:schemeClr val="accent1"/>
          </a:fillRef>
          <a:effectRef idx="1">
            <a:schemeClr val="accent1"/>
          </a:effectRef>
          <a:fontRef idx="minor">
            <a:schemeClr val="dk1"/>
          </a:fontRef>
        </p:style>
        <p:txBody>
          <a:bodyPr wrap="square">
            <a:spAutoFit/>
          </a:bodyPr>
          <a:lstStyle/>
          <a:p>
            <a:pPr defTabSz="914400">
              <a:spcBef>
                <a:spcPct val="50000"/>
              </a:spcBef>
            </a:pPr>
            <a:r>
              <a:rPr lang="en-US" sz="1400" b="1" dirty="0">
                <a:solidFill>
                  <a:srgbClr val="008000"/>
                </a:solidFill>
                <a:latin typeface="Trebuchet MS" pitchFamily="34" charset="0"/>
              </a:rPr>
              <a:t>Measures:</a:t>
            </a:r>
          </a:p>
          <a:p>
            <a:pPr marL="4763" lvl="1" indent="0" defTabSz="914400"/>
            <a:r>
              <a:rPr lang="en-US" sz="1400" b="1" dirty="0">
                <a:solidFill>
                  <a:srgbClr val="C00000"/>
                </a:solidFill>
                <a:latin typeface="Trebuchet MS" pitchFamily="34" charset="0"/>
              </a:rPr>
              <a:t>Chlorophyll</a:t>
            </a:r>
          </a:p>
          <a:p>
            <a:pPr marL="177800" lvl="1" defTabSz="914400"/>
            <a:r>
              <a:rPr lang="en-US" sz="1400" dirty="0">
                <a:latin typeface="Trebuchet MS" pitchFamily="34" charset="0"/>
              </a:rPr>
              <a:t>How much pigment used by plants for photosynthesis is in the water</a:t>
            </a:r>
          </a:p>
          <a:p>
            <a:pPr marL="4763" lvl="1" indent="0" defTabSz="914400"/>
            <a:r>
              <a:rPr lang="en-US" sz="1400" b="1" dirty="0">
                <a:solidFill>
                  <a:srgbClr val="C00000"/>
                </a:solidFill>
                <a:latin typeface="Trebuchet MS" pitchFamily="34" charset="0"/>
              </a:rPr>
              <a:t>Turbidity</a:t>
            </a:r>
          </a:p>
          <a:p>
            <a:pPr marL="177800" lvl="1" defTabSz="914400"/>
            <a:r>
              <a:rPr lang="en-US" sz="1400" dirty="0">
                <a:latin typeface="Trebuchet MS" pitchFamily="34" charset="0"/>
              </a:rPr>
              <a:t>How clear or cloudy the water is</a:t>
            </a:r>
          </a:p>
        </p:txBody>
      </p:sp>
      <p:sp>
        <p:nvSpPr>
          <p:cNvPr id="39" name="Line 59"/>
          <p:cNvSpPr>
            <a:spLocks noChangeShapeType="1"/>
          </p:cNvSpPr>
          <p:nvPr/>
        </p:nvSpPr>
        <p:spPr bwMode="auto">
          <a:xfrm flipH="1" flipV="1">
            <a:off x="6477000" y="2514600"/>
            <a:ext cx="1219200" cy="76200"/>
          </a:xfrm>
          <a:prstGeom prst="line">
            <a:avLst/>
          </a:prstGeom>
          <a:noFill/>
          <a:ln w="57150">
            <a:solidFill>
              <a:srgbClr val="008000"/>
            </a:solidFill>
            <a:round/>
            <a:headEnd/>
            <a:tailEnd type="triangle" w="med" len="med"/>
          </a:ln>
        </p:spPr>
        <p:txBody>
          <a:bodyPr/>
          <a:lstStyle/>
          <a:p>
            <a:endParaRPr lang="en-US" dirty="0"/>
          </a:p>
        </p:txBody>
      </p:sp>
      <p:sp>
        <p:nvSpPr>
          <p:cNvPr id="26" name="Rectangle 25"/>
          <p:cNvSpPr/>
          <p:nvPr/>
        </p:nvSpPr>
        <p:spPr>
          <a:xfrm>
            <a:off x="0" y="0"/>
            <a:ext cx="9144000" cy="838200"/>
          </a:xfrm>
          <a:prstGeom prst="rect">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r>
              <a:rPr lang="en-US" sz="4400" dirty="0" smtClean="0">
                <a:latin typeface="Trebuchet MS" pitchFamily="34" charset="0"/>
              </a:rPr>
              <a:t>What is LOBO?</a:t>
            </a:r>
            <a:endParaRPr lang="en-US" sz="4400" dirty="0">
              <a:latin typeface="Trebuchet MS" pitchFamily="34" charset="0"/>
            </a:endParaRPr>
          </a:p>
        </p:txBody>
      </p:sp>
      <p:sp>
        <p:nvSpPr>
          <p:cNvPr id="30" name="Flowchart: Delay 29"/>
          <p:cNvSpPr/>
          <p:nvPr/>
        </p:nvSpPr>
        <p:spPr>
          <a:xfrm>
            <a:off x="0" y="0"/>
            <a:ext cx="1752600" cy="6858000"/>
          </a:xfrm>
          <a:prstGeom prst="flowChartDelay">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36" name="TextBox 35">
            <a:hlinkClick r:id="rId6" action="ppaction://hlinksldjump"/>
          </p:cNvPr>
          <p:cNvSpPr txBox="1"/>
          <p:nvPr/>
        </p:nvSpPr>
        <p:spPr>
          <a:xfrm>
            <a:off x="0" y="609600"/>
            <a:ext cx="1371600" cy="8382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Build </a:t>
            </a:r>
            <a:r>
              <a:rPr lang="en-US" sz="1600" dirty="0" smtClean="0">
                <a:solidFill>
                  <a:schemeClr val="accent1">
                    <a:lumMod val="75000"/>
                  </a:schemeClr>
                </a:solidFill>
                <a:latin typeface="Trebuchet MS" pitchFamily="34" charset="0"/>
                <a:cs typeface="+mn-cs"/>
              </a:rPr>
              <a:t>A </a:t>
            </a:r>
            <a:r>
              <a:rPr lang="en-US" sz="1600" dirty="0">
                <a:solidFill>
                  <a:schemeClr val="accent1">
                    <a:lumMod val="75000"/>
                  </a:schemeClr>
                </a:solidFill>
                <a:latin typeface="Trebuchet MS" pitchFamily="34" charset="0"/>
                <a:cs typeface="+mn-cs"/>
              </a:rPr>
              <a:t>G</a:t>
            </a:r>
            <a:r>
              <a:rPr lang="en-US" sz="1600" dirty="0" smtClean="0">
                <a:solidFill>
                  <a:schemeClr val="accent1">
                    <a:lumMod val="75000"/>
                  </a:schemeClr>
                </a:solidFill>
                <a:latin typeface="Trebuchet MS" pitchFamily="34" charset="0"/>
                <a:cs typeface="+mn-cs"/>
              </a:rPr>
              <a:t>raph </a:t>
            </a:r>
            <a:endParaRPr lang="en-US" sz="1600" dirty="0">
              <a:solidFill>
                <a:schemeClr val="accent1">
                  <a:lumMod val="75000"/>
                </a:schemeClr>
              </a:solidFill>
              <a:latin typeface="Trebuchet MS" pitchFamily="34" charset="0"/>
              <a:cs typeface="+mn-cs"/>
            </a:endParaRP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1)</a:t>
            </a:r>
            <a:endParaRPr lang="en-US" sz="1600" dirty="0">
              <a:solidFill>
                <a:schemeClr val="accent1">
                  <a:lumMod val="75000"/>
                </a:schemeClr>
              </a:solidFill>
              <a:latin typeface="Trebuchet MS" pitchFamily="34" charset="0"/>
              <a:cs typeface="+mn-cs"/>
            </a:endParaRPr>
          </a:p>
        </p:txBody>
      </p:sp>
      <p:sp>
        <p:nvSpPr>
          <p:cNvPr id="47" name="TextBox 46">
            <a:hlinkClick r:id="rId7" action="ppaction://hlinksldjump"/>
          </p:cNvPr>
          <p:cNvSpPr txBox="1"/>
          <p:nvPr/>
        </p:nvSpPr>
        <p:spPr>
          <a:xfrm>
            <a:off x="0" y="2743200"/>
            <a:ext cx="1554480" cy="10668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Read LOBO Graphs </a:t>
            </a:r>
            <a:r>
              <a:rPr lang="en-US" sz="1600" dirty="0" smtClean="0">
                <a:solidFill>
                  <a:schemeClr val="accent1">
                    <a:lumMod val="75000"/>
                  </a:schemeClr>
                </a:solidFill>
                <a:latin typeface="Trebuchet MS" pitchFamily="34" charset="0"/>
                <a:cs typeface="+mn-cs"/>
              </a:rPr>
              <a:t>   (Level 3)</a:t>
            </a:r>
            <a:endParaRPr lang="en-US" sz="1600" dirty="0">
              <a:solidFill>
                <a:schemeClr val="accent1">
                  <a:lumMod val="75000"/>
                </a:schemeClr>
              </a:solidFill>
              <a:latin typeface="Trebuchet MS" pitchFamily="34" charset="0"/>
              <a:cs typeface="+mn-cs"/>
            </a:endParaRPr>
          </a:p>
        </p:txBody>
      </p:sp>
      <p:sp>
        <p:nvSpPr>
          <p:cNvPr id="48" name="TextBox 47">
            <a:hlinkClick r:id="rId8" action="ppaction://hlinksldjump"/>
          </p:cNvPr>
          <p:cNvSpPr txBox="1"/>
          <p:nvPr/>
        </p:nvSpPr>
        <p:spPr>
          <a:xfrm>
            <a:off x="0" y="3953470"/>
            <a:ext cx="1447800" cy="99953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LOBO Data Match-up</a:t>
            </a:r>
            <a:endParaRPr lang="en-US" sz="1600" dirty="0">
              <a:solidFill>
                <a:schemeClr val="accent1">
                  <a:lumMod val="75000"/>
                </a:schemeClr>
              </a:solidFill>
              <a:latin typeface="Trebuchet MS" pitchFamily="34" charset="0"/>
              <a:cs typeface="+mn-cs"/>
            </a:endParaRP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4)</a:t>
            </a:r>
            <a:endParaRPr lang="en-US" sz="1600" dirty="0">
              <a:solidFill>
                <a:schemeClr val="accent1">
                  <a:lumMod val="75000"/>
                </a:schemeClr>
              </a:solidFill>
              <a:latin typeface="Trebuchet MS" pitchFamily="34" charset="0"/>
              <a:cs typeface="+mn-cs"/>
            </a:endParaRPr>
          </a:p>
        </p:txBody>
      </p:sp>
      <p:sp>
        <p:nvSpPr>
          <p:cNvPr id="49" name="TextBox 48">
            <a:hlinkClick r:id="rId9" action="ppaction://hlinksldjump"/>
          </p:cNvPr>
          <p:cNvSpPr txBox="1"/>
          <p:nvPr/>
        </p:nvSpPr>
        <p:spPr>
          <a:xfrm>
            <a:off x="0" y="5105400"/>
            <a:ext cx="1371600" cy="11430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Test Your LOBO Abilities</a:t>
            </a: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5)</a:t>
            </a:r>
            <a:endParaRPr lang="en-US" sz="1600" dirty="0">
              <a:solidFill>
                <a:schemeClr val="accent1">
                  <a:lumMod val="75000"/>
                </a:schemeClr>
              </a:solidFill>
              <a:latin typeface="Trebuchet MS" pitchFamily="34" charset="0"/>
              <a:cs typeface="+mn-cs"/>
            </a:endParaRPr>
          </a:p>
        </p:txBody>
      </p:sp>
      <p:sp>
        <p:nvSpPr>
          <p:cNvPr id="50" name="TextBox 49">
            <a:hlinkClick r:id="rId10" action="ppaction://hlinksldjump"/>
          </p:cNvPr>
          <p:cNvSpPr txBox="1"/>
          <p:nvPr/>
        </p:nvSpPr>
        <p:spPr>
          <a:xfrm>
            <a:off x="0" y="1600200"/>
            <a:ext cx="1447800" cy="9906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Interpret Graphs</a:t>
            </a: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2)</a:t>
            </a:r>
            <a:endParaRPr lang="en-US" sz="1600" dirty="0">
              <a:solidFill>
                <a:schemeClr val="accent1">
                  <a:lumMod val="75000"/>
                </a:schemeClr>
              </a:solidFill>
              <a:latin typeface="Trebuchet MS" pitchFamily="34" charset="0"/>
              <a:cs typeface="+mn-cs"/>
            </a:endParaRPr>
          </a:p>
        </p:txBody>
      </p:sp>
      <p:sp>
        <p:nvSpPr>
          <p:cNvPr id="51" name="TextBox 50">
            <a:hlinkClick r:id="rId11" action="ppaction://hlinksldjump"/>
          </p:cNvPr>
          <p:cNvSpPr txBox="1"/>
          <p:nvPr/>
        </p:nvSpPr>
        <p:spPr>
          <a:xfrm>
            <a:off x="0" y="6324600"/>
            <a:ext cx="914400" cy="533400"/>
          </a:xfrm>
          <a:prstGeom prst="roundRect">
            <a:avLst/>
          </a:prstGeom>
          <a:solidFill>
            <a:schemeClr val="accent5">
              <a:lumMod val="40000"/>
              <a:lumOff val="60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More info</a:t>
            </a:r>
            <a:endParaRPr lang="en-US" sz="1600" dirty="0">
              <a:solidFill>
                <a:schemeClr val="accent1">
                  <a:lumMod val="75000"/>
                </a:schemeClr>
              </a:solidFill>
              <a:latin typeface="Trebuchet MS" pitchFamily="34" charset="0"/>
              <a:cs typeface="+mn-cs"/>
            </a:endParaRPr>
          </a:p>
        </p:txBody>
      </p:sp>
      <p:sp>
        <p:nvSpPr>
          <p:cNvPr id="29" name="Action Button: Custom 28">
            <a:hlinkClick r:id="rId12" action="ppaction://hlinksldjump" highlightClick="1"/>
          </p:cNvPr>
          <p:cNvSpPr/>
          <p:nvPr/>
        </p:nvSpPr>
        <p:spPr>
          <a:xfrm>
            <a:off x="3733800" y="5181600"/>
            <a:ext cx="1752600" cy="930322"/>
          </a:xfrm>
          <a:prstGeom prst="actionButtonBlank">
            <a:avLst/>
          </a:prstGeom>
          <a:solidFill>
            <a:srgbClr val="C00000"/>
          </a:solidFill>
          <a:ln>
            <a:no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latin typeface="Trebuchet MS" pitchFamily="34" charset="0"/>
              </a:rPr>
              <a:t>Temperature</a:t>
            </a:r>
          </a:p>
          <a:p>
            <a:pPr algn="ctr"/>
            <a:r>
              <a:rPr lang="en-US" sz="1400" dirty="0" smtClean="0">
                <a:latin typeface="Trebuchet MS" pitchFamily="34" charset="0"/>
              </a:rPr>
              <a:t>Salinity</a:t>
            </a:r>
          </a:p>
          <a:p>
            <a:pPr algn="ctr"/>
            <a:r>
              <a:rPr lang="en-US" sz="1400" dirty="0" smtClean="0">
                <a:latin typeface="Trebuchet MS" pitchFamily="34" charset="0"/>
              </a:rPr>
              <a:t>Dissolved Oxygen</a:t>
            </a:r>
          </a:p>
        </p:txBody>
      </p:sp>
      <p:sp>
        <p:nvSpPr>
          <p:cNvPr id="31" name="Action Button: Custom 30">
            <a:hlinkClick r:id="rId13" action="ppaction://hlinksldjump" highlightClick="1"/>
          </p:cNvPr>
          <p:cNvSpPr/>
          <p:nvPr/>
        </p:nvSpPr>
        <p:spPr>
          <a:xfrm>
            <a:off x="1828800" y="5681862"/>
            <a:ext cx="1828800" cy="457200"/>
          </a:xfrm>
          <a:prstGeom prst="actionButtonBlank">
            <a:avLst/>
          </a:prstGeom>
          <a:solidFill>
            <a:srgbClr val="C00000"/>
          </a:solidFill>
          <a:ln>
            <a:no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latin typeface="Trebuchet MS" pitchFamily="34" charset="0"/>
              </a:rPr>
              <a:t>Nitrate</a:t>
            </a:r>
          </a:p>
        </p:txBody>
      </p:sp>
      <p:sp>
        <p:nvSpPr>
          <p:cNvPr id="32" name="Action Button: Custom 31">
            <a:hlinkClick r:id="rId14" action="ppaction://hlinksldjump" highlightClick="1"/>
          </p:cNvPr>
          <p:cNvSpPr/>
          <p:nvPr/>
        </p:nvSpPr>
        <p:spPr>
          <a:xfrm>
            <a:off x="1828800" y="6172200"/>
            <a:ext cx="2286000" cy="609600"/>
          </a:xfrm>
          <a:prstGeom prst="actionButtonBlank">
            <a:avLst/>
          </a:prstGeom>
          <a:solidFill>
            <a:schemeClr val="accent5">
              <a:lumMod val="75000"/>
            </a:schemeClr>
          </a:solidFill>
          <a:ln>
            <a:no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latin typeface="Trebuchet MS" pitchFamily="34" charset="0"/>
              </a:rPr>
              <a:t>Fluorescence/Chlorophyll</a:t>
            </a:r>
          </a:p>
          <a:p>
            <a:pPr algn="ctr"/>
            <a:r>
              <a:rPr lang="en-US" sz="1400" dirty="0" smtClean="0">
                <a:latin typeface="Trebuchet MS" pitchFamily="34" charset="0"/>
              </a:rPr>
              <a:t>Turbidity</a:t>
            </a:r>
          </a:p>
        </p:txBody>
      </p:sp>
      <p:sp>
        <p:nvSpPr>
          <p:cNvPr id="33" name="Action Button: Custom 32">
            <a:hlinkClick r:id="rId15" action="ppaction://hlinksldjump" highlightClick="1"/>
          </p:cNvPr>
          <p:cNvSpPr/>
          <p:nvPr/>
        </p:nvSpPr>
        <p:spPr>
          <a:xfrm>
            <a:off x="1828800" y="5181600"/>
            <a:ext cx="1828800" cy="457200"/>
          </a:xfrm>
          <a:prstGeom prst="actionButtonBlank">
            <a:avLst/>
          </a:prstGeom>
          <a:solidFill>
            <a:srgbClr val="C00000"/>
          </a:solidFill>
          <a:ln>
            <a:no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latin typeface="Trebuchet MS" pitchFamily="34" charset="0"/>
              </a:rPr>
              <a:t>Dissolved Organics</a:t>
            </a:r>
          </a:p>
        </p:txBody>
      </p:sp>
      <p:sp>
        <p:nvSpPr>
          <p:cNvPr id="34" name="Action Button: Custom 33">
            <a:hlinkClick r:id="rId16" action="ppaction://hlinksldjump" highlightClick="1"/>
          </p:cNvPr>
          <p:cNvSpPr/>
          <p:nvPr/>
        </p:nvSpPr>
        <p:spPr>
          <a:xfrm>
            <a:off x="4191000" y="6172200"/>
            <a:ext cx="1295400" cy="609600"/>
          </a:xfrm>
          <a:prstGeom prst="actionButtonBlank">
            <a:avLst/>
          </a:prstGeom>
          <a:solidFill>
            <a:srgbClr val="C00000"/>
          </a:solidFill>
          <a:ln>
            <a:no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latin typeface="Trebuchet MS" pitchFamily="34" charset="0"/>
              </a:rPr>
              <a:t>How the data gets online</a:t>
            </a:r>
          </a:p>
        </p:txBody>
      </p:sp>
    </p:spTree>
  </p:cSld>
  <p:clrMapOvr>
    <a:masterClrMapping/>
  </p:clrMapOvr>
  <p:transition advClick="0"/>
  <p:timing>
    <p:tnLst>
      <p:par>
        <p:cT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 name="Picture 35" descr="LOBO.JPG"/>
          <p:cNvPicPr>
            <a:picLocks noChangeAspect="1"/>
          </p:cNvPicPr>
          <p:nvPr/>
        </p:nvPicPr>
        <p:blipFill>
          <a:blip r:embed="rId3" cstate="print"/>
          <a:srcRect l="14445" t="2499" r="35555"/>
          <a:stretch>
            <a:fillRect/>
          </a:stretch>
        </p:blipFill>
        <p:spPr bwMode="auto">
          <a:xfrm>
            <a:off x="5257800" y="1447800"/>
            <a:ext cx="1361135" cy="3534736"/>
          </a:xfrm>
          <a:prstGeom prst="rect">
            <a:avLst/>
          </a:prstGeom>
          <a:ln>
            <a:noFill/>
          </a:ln>
          <a:effectLst>
            <a:outerShdw blurRad="190500" algn="tl" rotWithShape="0">
              <a:srgbClr val="000000">
                <a:alpha val="70000"/>
              </a:srgbClr>
            </a:outerShdw>
          </a:effectLst>
        </p:spPr>
      </p:pic>
      <p:sp>
        <p:nvSpPr>
          <p:cNvPr id="22" name="Action Button: Home 21">
            <a:hlinkClick r:id="" action="ppaction://hlinkshowjump?jump=firstslide" highlightClick="1"/>
          </p:cNvPr>
          <p:cNvSpPr/>
          <p:nvPr/>
        </p:nvSpPr>
        <p:spPr>
          <a:xfrm>
            <a:off x="8543925" y="6400800"/>
            <a:ext cx="574675" cy="457200"/>
          </a:xfrm>
          <a:prstGeom prst="actionButtonHome">
            <a:avLst/>
          </a:prstGeom>
          <a:gradFill flip="none" rotWithShape="1">
            <a:gsLst>
              <a:gs pos="0">
                <a:srgbClr val="FFEFD1"/>
              </a:gs>
              <a:gs pos="64999">
                <a:srgbClr val="F0EBD5"/>
              </a:gs>
              <a:gs pos="100000">
                <a:srgbClr val="D1C39F"/>
              </a:gs>
            </a:gsLst>
            <a:lin ang="5400000" scaled="1"/>
            <a:tileRect/>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23" name="Action Button: Beginning 22">
            <a:hlinkClick r:id="" action="ppaction://hlinkshowjump?jump=lastslideviewed" highlightClick="1"/>
          </p:cNvPr>
          <p:cNvSpPr/>
          <p:nvPr/>
        </p:nvSpPr>
        <p:spPr>
          <a:xfrm>
            <a:off x="8077200" y="6400800"/>
            <a:ext cx="457200" cy="457200"/>
          </a:xfrm>
          <a:prstGeom prst="actionButtonBeginning">
            <a:avLst/>
          </a:prstGeom>
          <a:gradFill>
            <a:gsLst>
              <a:gs pos="0">
                <a:srgbClr val="FFEFD1"/>
              </a:gs>
              <a:gs pos="64999">
                <a:srgbClr val="F0EBD5"/>
              </a:gs>
              <a:gs pos="100000">
                <a:srgbClr val="D1C39F"/>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38" name="TextBox 37"/>
          <p:cNvSpPr txBox="1"/>
          <p:nvPr/>
        </p:nvSpPr>
        <p:spPr>
          <a:xfrm>
            <a:off x="2057400" y="914400"/>
            <a:ext cx="1981200" cy="374571"/>
          </a:xfrm>
          <a:prstGeom prst="roundRect">
            <a:avLst/>
          </a:prstGeom>
        </p:spPr>
        <p:style>
          <a:lnRef idx="0">
            <a:schemeClr val="accent3"/>
          </a:lnRef>
          <a:fillRef idx="3">
            <a:schemeClr val="accent3"/>
          </a:fillRef>
          <a:effectRef idx="3">
            <a:schemeClr val="accent3"/>
          </a:effectRef>
          <a:fontRef idx="minor">
            <a:schemeClr val="lt1"/>
          </a:fontRef>
        </p:style>
        <p:txBody>
          <a:bodyPr wrap="square" rtlCol="0">
            <a:spAutoFit/>
          </a:bodyPr>
          <a:lstStyle/>
          <a:p>
            <a:pPr marL="3175" lvl="1" indent="0">
              <a:defRPr/>
            </a:pPr>
            <a:r>
              <a:rPr lang="en-US" sz="1600" dirty="0" smtClean="0">
                <a:latin typeface="Trebuchet MS" pitchFamily="34" charset="0"/>
              </a:rPr>
              <a:t>Telemetry System</a:t>
            </a:r>
            <a:endParaRPr lang="en-US" sz="1600" dirty="0">
              <a:latin typeface="Trebuchet MS" pitchFamily="34" charset="0"/>
            </a:endParaRPr>
          </a:p>
        </p:txBody>
      </p:sp>
      <p:sp>
        <p:nvSpPr>
          <p:cNvPr id="119" name="TextBox 118"/>
          <p:cNvSpPr txBox="1"/>
          <p:nvPr/>
        </p:nvSpPr>
        <p:spPr>
          <a:xfrm>
            <a:off x="1981200" y="4495800"/>
            <a:ext cx="3200400" cy="578882"/>
          </a:xfrm>
          <a:prstGeom prst="roundRect">
            <a:avLst/>
          </a:prstGeom>
        </p:spPr>
        <p:style>
          <a:lnRef idx="0">
            <a:schemeClr val="accent3"/>
          </a:lnRef>
          <a:fillRef idx="3">
            <a:schemeClr val="accent3"/>
          </a:fillRef>
          <a:effectRef idx="3">
            <a:schemeClr val="accent3"/>
          </a:effectRef>
          <a:fontRef idx="minor">
            <a:schemeClr val="lt1"/>
          </a:fontRef>
        </p:style>
        <p:txBody>
          <a:bodyPr wrap="square" rtlCol="0">
            <a:spAutoFit/>
          </a:bodyPr>
          <a:lstStyle/>
          <a:p>
            <a:pPr marL="3175" lvl="1" indent="0"/>
            <a:r>
              <a:rPr lang="en-US" sz="1400" dirty="0" smtClean="0">
                <a:latin typeface="Trebuchet MS" pitchFamily="34" charset="0"/>
              </a:rPr>
              <a:t>Select a button below to learn more about the instrumentation:</a:t>
            </a:r>
            <a:endParaRPr lang="en-US" sz="1400" dirty="0">
              <a:latin typeface="Trebuchet MS" pitchFamily="34" charset="0"/>
            </a:endParaRPr>
          </a:p>
        </p:txBody>
      </p:sp>
      <p:pic>
        <p:nvPicPr>
          <p:cNvPr id="21" name="Picture 34" descr="dock with water"/>
          <p:cNvPicPr>
            <a:picLocks noChangeAspect="1" noChangeArrowheads="1"/>
          </p:cNvPicPr>
          <p:nvPr/>
        </p:nvPicPr>
        <p:blipFill>
          <a:blip r:embed="rId4" cstate="print"/>
          <a:srcRect l="14706" t="4546" r="12746" b="9091"/>
          <a:stretch>
            <a:fillRect/>
          </a:stretch>
        </p:blipFill>
        <p:spPr bwMode="auto">
          <a:xfrm>
            <a:off x="6781800" y="1431035"/>
            <a:ext cx="2286000" cy="3521966"/>
          </a:xfrm>
          <a:prstGeom prst="rect">
            <a:avLst/>
          </a:prstGeom>
          <a:ln>
            <a:noFill/>
          </a:ln>
          <a:effectLst>
            <a:outerShdw blurRad="190500" algn="tl" rotWithShape="0">
              <a:srgbClr val="000000">
                <a:alpha val="70000"/>
              </a:srgbClr>
            </a:outerShdw>
          </a:effectLst>
        </p:spPr>
      </p:pic>
      <p:sp>
        <p:nvSpPr>
          <p:cNvPr id="25" name="Line 40"/>
          <p:cNvSpPr>
            <a:spLocks noChangeShapeType="1"/>
          </p:cNvSpPr>
          <p:nvPr/>
        </p:nvSpPr>
        <p:spPr bwMode="auto">
          <a:xfrm>
            <a:off x="6553200" y="3485154"/>
            <a:ext cx="1524000" cy="782045"/>
          </a:xfrm>
          <a:prstGeom prst="line">
            <a:avLst/>
          </a:prstGeom>
          <a:noFill/>
          <a:ln w="57150">
            <a:solidFill>
              <a:srgbClr val="800080"/>
            </a:solidFill>
            <a:round/>
            <a:headEnd/>
            <a:tailEnd type="triangle" w="med" len="med"/>
          </a:ln>
        </p:spPr>
        <p:txBody>
          <a:bodyPr/>
          <a:lstStyle/>
          <a:p>
            <a:endParaRPr lang="en-US" dirty="0"/>
          </a:p>
        </p:txBody>
      </p:sp>
      <p:sp>
        <p:nvSpPr>
          <p:cNvPr id="27" name="Text Box 41"/>
          <p:cNvSpPr txBox="1">
            <a:spLocks noChangeArrowheads="1"/>
          </p:cNvSpPr>
          <p:nvPr/>
        </p:nvSpPr>
        <p:spPr bwMode="auto">
          <a:xfrm>
            <a:off x="1905000" y="2286000"/>
            <a:ext cx="3048000" cy="1123444"/>
          </a:xfrm>
          <a:prstGeom prst="roundRect">
            <a:avLst>
              <a:gd name="adj" fmla="val 9973"/>
            </a:avLst>
          </a:prstGeom>
          <a:ln>
            <a:headEnd/>
            <a:tailEnd/>
          </a:ln>
        </p:spPr>
        <p:style>
          <a:lnRef idx="1">
            <a:schemeClr val="accent1"/>
          </a:lnRef>
          <a:fillRef idx="2">
            <a:schemeClr val="accent1"/>
          </a:fillRef>
          <a:effectRef idx="1">
            <a:schemeClr val="accent1"/>
          </a:effectRef>
          <a:fontRef idx="minor">
            <a:schemeClr val="dk1"/>
          </a:fontRef>
        </p:style>
        <p:txBody>
          <a:bodyPr wrap="square">
            <a:spAutoFit/>
          </a:bodyPr>
          <a:lstStyle/>
          <a:p>
            <a:pPr algn="ctr" defTabSz="914400">
              <a:spcBef>
                <a:spcPct val="50000"/>
              </a:spcBef>
            </a:pPr>
            <a:r>
              <a:rPr lang="en-US" sz="1400" b="1" dirty="0">
                <a:solidFill>
                  <a:srgbClr val="C00000"/>
                </a:solidFill>
                <a:latin typeface="Trebuchet MS" pitchFamily="34" charset="0"/>
              </a:rPr>
              <a:t>LOBO Telemetry System</a:t>
            </a:r>
          </a:p>
          <a:p>
            <a:pPr algn="ctr" defTabSz="914400">
              <a:spcBef>
                <a:spcPct val="50000"/>
              </a:spcBef>
            </a:pPr>
            <a:r>
              <a:rPr lang="en-US" sz="1400" dirty="0">
                <a:latin typeface="Trebuchet MS" pitchFamily="34" charset="0"/>
              </a:rPr>
              <a:t>Links to the internet every hour, via cell phone, and sends an email of the data to the website </a:t>
            </a:r>
          </a:p>
        </p:txBody>
      </p:sp>
      <p:sp>
        <p:nvSpPr>
          <p:cNvPr id="39" name="Rectangle 38"/>
          <p:cNvSpPr/>
          <p:nvPr/>
        </p:nvSpPr>
        <p:spPr>
          <a:xfrm>
            <a:off x="7010400" y="1447800"/>
            <a:ext cx="1676400" cy="1600200"/>
          </a:xfrm>
          <a:prstGeom prst="rect">
            <a:avLst/>
          </a:prstGeom>
          <a:noFill/>
          <a:ln w="57150">
            <a:solidFill>
              <a:srgbClr val="9900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Trebuchet MS" pitchFamily="34" charset="0"/>
            </a:endParaRPr>
          </a:p>
        </p:txBody>
      </p:sp>
      <p:sp>
        <p:nvSpPr>
          <p:cNvPr id="26" name="Rectangle 25"/>
          <p:cNvSpPr/>
          <p:nvPr/>
        </p:nvSpPr>
        <p:spPr>
          <a:xfrm>
            <a:off x="0" y="0"/>
            <a:ext cx="9144000" cy="838200"/>
          </a:xfrm>
          <a:prstGeom prst="rect">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r>
              <a:rPr lang="en-US" sz="4400" dirty="0" smtClean="0">
                <a:latin typeface="Trebuchet MS" pitchFamily="34" charset="0"/>
              </a:rPr>
              <a:t>What is LOBO?</a:t>
            </a:r>
            <a:endParaRPr lang="en-US" sz="4400" dirty="0">
              <a:latin typeface="Trebuchet MS" pitchFamily="34" charset="0"/>
            </a:endParaRPr>
          </a:p>
        </p:txBody>
      </p:sp>
      <p:sp>
        <p:nvSpPr>
          <p:cNvPr id="28" name="Flowchart: Delay 27"/>
          <p:cNvSpPr/>
          <p:nvPr/>
        </p:nvSpPr>
        <p:spPr>
          <a:xfrm>
            <a:off x="0" y="0"/>
            <a:ext cx="1752600" cy="6858000"/>
          </a:xfrm>
          <a:prstGeom prst="flowChartDelay">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30" name="TextBox 29">
            <a:hlinkClick r:id="rId5" action="ppaction://hlinksldjump"/>
          </p:cNvPr>
          <p:cNvSpPr txBox="1"/>
          <p:nvPr/>
        </p:nvSpPr>
        <p:spPr>
          <a:xfrm>
            <a:off x="0" y="609600"/>
            <a:ext cx="1371600" cy="8382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Build </a:t>
            </a:r>
            <a:r>
              <a:rPr lang="en-US" sz="1600" dirty="0" smtClean="0">
                <a:solidFill>
                  <a:schemeClr val="accent1">
                    <a:lumMod val="75000"/>
                  </a:schemeClr>
                </a:solidFill>
                <a:latin typeface="Trebuchet MS" pitchFamily="34" charset="0"/>
                <a:cs typeface="+mn-cs"/>
              </a:rPr>
              <a:t>A </a:t>
            </a:r>
            <a:r>
              <a:rPr lang="en-US" sz="1600" dirty="0">
                <a:solidFill>
                  <a:schemeClr val="accent1">
                    <a:lumMod val="75000"/>
                  </a:schemeClr>
                </a:solidFill>
                <a:latin typeface="Trebuchet MS" pitchFamily="34" charset="0"/>
                <a:cs typeface="+mn-cs"/>
              </a:rPr>
              <a:t>G</a:t>
            </a:r>
            <a:r>
              <a:rPr lang="en-US" sz="1600" dirty="0" smtClean="0">
                <a:solidFill>
                  <a:schemeClr val="accent1">
                    <a:lumMod val="75000"/>
                  </a:schemeClr>
                </a:solidFill>
                <a:latin typeface="Trebuchet MS" pitchFamily="34" charset="0"/>
                <a:cs typeface="+mn-cs"/>
              </a:rPr>
              <a:t>raph </a:t>
            </a:r>
            <a:endParaRPr lang="en-US" sz="1600" dirty="0">
              <a:solidFill>
                <a:schemeClr val="accent1">
                  <a:lumMod val="75000"/>
                </a:schemeClr>
              </a:solidFill>
              <a:latin typeface="Trebuchet MS" pitchFamily="34" charset="0"/>
              <a:cs typeface="+mn-cs"/>
            </a:endParaRP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1)</a:t>
            </a:r>
            <a:endParaRPr lang="en-US" sz="1600" dirty="0">
              <a:solidFill>
                <a:schemeClr val="accent1">
                  <a:lumMod val="75000"/>
                </a:schemeClr>
              </a:solidFill>
              <a:latin typeface="Trebuchet MS" pitchFamily="34" charset="0"/>
              <a:cs typeface="+mn-cs"/>
            </a:endParaRPr>
          </a:p>
        </p:txBody>
      </p:sp>
      <p:sp>
        <p:nvSpPr>
          <p:cNvPr id="36" name="TextBox 35">
            <a:hlinkClick r:id="rId6" action="ppaction://hlinksldjump"/>
          </p:cNvPr>
          <p:cNvSpPr txBox="1"/>
          <p:nvPr/>
        </p:nvSpPr>
        <p:spPr>
          <a:xfrm>
            <a:off x="0" y="2743200"/>
            <a:ext cx="1554480" cy="10668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Read LOBO Graphs </a:t>
            </a:r>
            <a:r>
              <a:rPr lang="en-US" sz="1600" dirty="0" smtClean="0">
                <a:solidFill>
                  <a:schemeClr val="accent1">
                    <a:lumMod val="75000"/>
                  </a:schemeClr>
                </a:solidFill>
                <a:latin typeface="Trebuchet MS" pitchFamily="34" charset="0"/>
                <a:cs typeface="+mn-cs"/>
              </a:rPr>
              <a:t>   (Level 3)</a:t>
            </a:r>
            <a:endParaRPr lang="en-US" sz="1600" dirty="0">
              <a:solidFill>
                <a:schemeClr val="accent1">
                  <a:lumMod val="75000"/>
                </a:schemeClr>
              </a:solidFill>
              <a:latin typeface="Trebuchet MS" pitchFamily="34" charset="0"/>
              <a:cs typeface="+mn-cs"/>
            </a:endParaRPr>
          </a:p>
        </p:txBody>
      </p:sp>
      <p:sp>
        <p:nvSpPr>
          <p:cNvPr id="47" name="TextBox 46">
            <a:hlinkClick r:id="rId7" action="ppaction://hlinksldjump"/>
          </p:cNvPr>
          <p:cNvSpPr txBox="1"/>
          <p:nvPr/>
        </p:nvSpPr>
        <p:spPr>
          <a:xfrm>
            <a:off x="0" y="3953470"/>
            <a:ext cx="1447800" cy="99953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LOBO Data Match-up</a:t>
            </a:r>
            <a:endParaRPr lang="en-US" sz="1600" dirty="0">
              <a:solidFill>
                <a:schemeClr val="accent1">
                  <a:lumMod val="75000"/>
                </a:schemeClr>
              </a:solidFill>
              <a:latin typeface="Trebuchet MS" pitchFamily="34" charset="0"/>
              <a:cs typeface="+mn-cs"/>
            </a:endParaRP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4)</a:t>
            </a:r>
            <a:endParaRPr lang="en-US" sz="1600" dirty="0">
              <a:solidFill>
                <a:schemeClr val="accent1">
                  <a:lumMod val="75000"/>
                </a:schemeClr>
              </a:solidFill>
              <a:latin typeface="Trebuchet MS" pitchFamily="34" charset="0"/>
              <a:cs typeface="+mn-cs"/>
            </a:endParaRPr>
          </a:p>
        </p:txBody>
      </p:sp>
      <p:sp>
        <p:nvSpPr>
          <p:cNvPr id="48" name="TextBox 47">
            <a:hlinkClick r:id="rId8" action="ppaction://hlinksldjump"/>
          </p:cNvPr>
          <p:cNvSpPr txBox="1"/>
          <p:nvPr/>
        </p:nvSpPr>
        <p:spPr>
          <a:xfrm>
            <a:off x="0" y="5105400"/>
            <a:ext cx="1371600" cy="11430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Test Your LOBO Abilities</a:t>
            </a: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5)</a:t>
            </a:r>
            <a:endParaRPr lang="en-US" sz="1600" dirty="0">
              <a:solidFill>
                <a:schemeClr val="accent1">
                  <a:lumMod val="75000"/>
                </a:schemeClr>
              </a:solidFill>
              <a:latin typeface="Trebuchet MS" pitchFamily="34" charset="0"/>
              <a:cs typeface="+mn-cs"/>
            </a:endParaRPr>
          </a:p>
        </p:txBody>
      </p:sp>
      <p:sp>
        <p:nvSpPr>
          <p:cNvPr id="49" name="TextBox 48">
            <a:hlinkClick r:id="rId9" action="ppaction://hlinksldjump"/>
          </p:cNvPr>
          <p:cNvSpPr txBox="1"/>
          <p:nvPr/>
        </p:nvSpPr>
        <p:spPr>
          <a:xfrm>
            <a:off x="0" y="1600200"/>
            <a:ext cx="1447800" cy="9906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Interpret Graphs</a:t>
            </a: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2)</a:t>
            </a:r>
            <a:endParaRPr lang="en-US" sz="1600" dirty="0">
              <a:solidFill>
                <a:schemeClr val="accent1">
                  <a:lumMod val="75000"/>
                </a:schemeClr>
              </a:solidFill>
              <a:latin typeface="Trebuchet MS" pitchFamily="34" charset="0"/>
              <a:cs typeface="+mn-cs"/>
            </a:endParaRPr>
          </a:p>
        </p:txBody>
      </p:sp>
      <p:sp>
        <p:nvSpPr>
          <p:cNvPr id="50" name="TextBox 49">
            <a:hlinkClick r:id="rId10" action="ppaction://hlinksldjump"/>
          </p:cNvPr>
          <p:cNvSpPr txBox="1"/>
          <p:nvPr/>
        </p:nvSpPr>
        <p:spPr>
          <a:xfrm>
            <a:off x="0" y="6324600"/>
            <a:ext cx="914400" cy="533400"/>
          </a:xfrm>
          <a:prstGeom prst="roundRect">
            <a:avLst/>
          </a:prstGeom>
          <a:solidFill>
            <a:schemeClr val="accent5">
              <a:lumMod val="40000"/>
              <a:lumOff val="60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More info</a:t>
            </a:r>
            <a:endParaRPr lang="en-US" sz="1600" dirty="0">
              <a:solidFill>
                <a:schemeClr val="accent1">
                  <a:lumMod val="75000"/>
                </a:schemeClr>
              </a:solidFill>
              <a:latin typeface="Trebuchet MS" pitchFamily="34" charset="0"/>
              <a:cs typeface="+mn-cs"/>
            </a:endParaRPr>
          </a:p>
        </p:txBody>
      </p:sp>
      <p:sp>
        <p:nvSpPr>
          <p:cNvPr id="24" name="Action Button: Custom 23">
            <a:hlinkClick r:id="rId11" action="ppaction://hlinksldjump" highlightClick="1"/>
          </p:cNvPr>
          <p:cNvSpPr/>
          <p:nvPr/>
        </p:nvSpPr>
        <p:spPr>
          <a:xfrm>
            <a:off x="3733800" y="5181600"/>
            <a:ext cx="1752600" cy="930322"/>
          </a:xfrm>
          <a:prstGeom prst="actionButtonBlank">
            <a:avLst/>
          </a:prstGeom>
          <a:solidFill>
            <a:srgbClr val="C00000"/>
          </a:solidFill>
          <a:ln>
            <a:no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latin typeface="Trebuchet MS" pitchFamily="34" charset="0"/>
              </a:rPr>
              <a:t>Temperature</a:t>
            </a:r>
          </a:p>
          <a:p>
            <a:pPr algn="ctr"/>
            <a:r>
              <a:rPr lang="en-US" sz="1400" dirty="0" smtClean="0">
                <a:latin typeface="Trebuchet MS" pitchFamily="34" charset="0"/>
              </a:rPr>
              <a:t>Salinity</a:t>
            </a:r>
          </a:p>
          <a:p>
            <a:pPr algn="ctr"/>
            <a:r>
              <a:rPr lang="en-US" sz="1400" dirty="0" smtClean="0">
                <a:latin typeface="Trebuchet MS" pitchFamily="34" charset="0"/>
              </a:rPr>
              <a:t>Dissolved Oxygen</a:t>
            </a:r>
          </a:p>
        </p:txBody>
      </p:sp>
      <p:sp>
        <p:nvSpPr>
          <p:cNvPr id="29" name="Action Button: Custom 28">
            <a:hlinkClick r:id="rId12" action="ppaction://hlinksldjump" highlightClick="1"/>
          </p:cNvPr>
          <p:cNvSpPr/>
          <p:nvPr/>
        </p:nvSpPr>
        <p:spPr>
          <a:xfrm>
            <a:off x="1828800" y="5681862"/>
            <a:ext cx="1828800" cy="457200"/>
          </a:xfrm>
          <a:prstGeom prst="actionButtonBlank">
            <a:avLst/>
          </a:prstGeom>
          <a:solidFill>
            <a:srgbClr val="C00000"/>
          </a:solidFill>
          <a:ln>
            <a:no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latin typeface="Trebuchet MS" pitchFamily="34" charset="0"/>
              </a:rPr>
              <a:t>Nitrate</a:t>
            </a:r>
          </a:p>
        </p:txBody>
      </p:sp>
      <p:sp>
        <p:nvSpPr>
          <p:cNvPr id="31" name="Action Button: Custom 30">
            <a:hlinkClick r:id="rId13" action="ppaction://hlinksldjump" highlightClick="1"/>
          </p:cNvPr>
          <p:cNvSpPr/>
          <p:nvPr/>
        </p:nvSpPr>
        <p:spPr>
          <a:xfrm>
            <a:off x="1828800" y="6172200"/>
            <a:ext cx="2286000" cy="609600"/>
          </a:xfrm>
          <a:prstGeom prst="actionButtonBlank">
            <a:avLst/>
          </a:prstGeom>
          <a:solidFill>
            <a:srgbClr val="C00000"/>
          </a:solidFill>
          <a:ln>
            <a:no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latin typeface="Trebuchet MS" pitchFamily="34" charset="0"/>
              </a:rPr>
              <a:t>Fluorescence/Chlorophyll</a:t>
            </a:r>
          </a:p>
          <a:p>
            <a:pPr algn="ctr"/>
            <a:r>
              <a:rPr lang="en-US" sz="1400" dirty="0" smtClean="0">
                <a:latin typeface="Trebuchet MS" pitchFamily="34" charset="0"/>
              </a:rPr>
              <a:t>Turbidity</a:t>
            </a:r>
          </a:p>
        </p:txBody>
      </p:sp>
      <p:sp>
        <p:nvSpPr>
          <p:cNvPr id="32" name="Action Button: Custom 31">
            <a:hlinkClick r:id="rId14" action="ppaction://hlinksldjump" highlightClick="1"/>
          </p:cNvPr>
          <p:cNvSpPr/>
          <p:nvPr/>
        </p:nvSpPr>
        <p:spPr>
          <a:xfrm>
            <a:off x="1828800" y="5181600"/>
            <a:ext cx="1828800" cy="457200"/>
          </a:xfrm>
          <a:prstGeom prst="actionButtonBlank">
            <a:avLst/>
          </a:prstGeom>
          <a:solidFill>
            <a:srgbClr val="C00000"/>
          </a:solidFill>
          <a:ln>
            <a:no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latin typeface="Trebuchet MS" pitchFamily="34" charset="0"/>
              </a:rPr>
              <a:t>Dissolved Organics</a:t>
            </a:r>
          </a:p>
        </p:txBody>
      </p:sp>
      <p:sp>
        <p:nvSpPr>
          <p:cNvPr id="33" name="Action Button: Custom 32">
            <a:hlinkClick r:id="rId15" action="ppaction://hlinksldjump" highlightClick="1"/>
          </p:cNvPr>
          <p:cNvSpPr/>
          <p:nvPr/>
        </p:nvSpPr>
        <p:spPr>
          <a:xfrm>
            <a:off x="4191000" y="6172200"/>
            <a:ext cx="1295400" cy="609600"/>
          </a:xfrm>
          <a:prstGeom prst="actionButtonBlank">
            <a:avLst/>
          </a:prstGeom>
          <a:solidFill>
            <a:schemeClr val="accent5">
              <a:lumMod val="75000"/>
            </a:schemeClr>
          </a:solidFill>
          <a:ln>
            <a:no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latin typeface="Trebuchet MS" pitchFamily="34" charset="0"/>
              </a:rPr>
              <a:t>How the data gets online</a:t>
            </a:r>
          </a:p>
        </p:txBody>
      </p:sp>
    </p:spTree>
  </p:cSld>
  <p:clrMapOvr>
    <a:masterClrMapping/>
  </p:clrMapOvr>
  <p:transition advClick="0"/>
  <p:timing>
    <p:tnLst>
      <p:par>
        <p:cTn id="1" dur="indefinite" restart="never" nodeType="tmRoot"/>
      </p:par>
    </p:tnLst>
  </p:timing>
</p:sld>
</file>

<file path=ppt/slides/slide143.xml><?xml version="1.0" encoding="utf-8"?>
<p:sld xmlns:a="http://schemas.openxmlformats.org/drawingml/2006/main" xmlns:r="http://schemas.openxmlformats.org/officeDocument/2006/relationships" xmlns:p="http://schemas.openxmlformats.org/presentationml/2006/main">
  <p:cSld>
    <p:bg>
      <p:bgPr>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effectLst/>
      </p:bgPr>
    </p:bg>
    <p:spTree>
      <p:nvGrpSpPr>
        <p:cNvPr id="1" name=""/>
        <p:cNvGrpSpPr/>
        <p:nvPr/>
      </p:nvGrpSpPr>
      <p:grpSpPr>
        <a:xfrm>
          <a:off x="0" y="0"/>
          <a:ext cx="0" cy="0"/>
          <a:chOff x="0" y="0"/>
          <a:chExt cx="0" cy="0"/>
        </a:xfrm>
      </p:grpSpPr>
      <p:sp>
        <p:nvSpPr>
          <p:cNvPr id="55" name="Rounded Rectangle 54"/>
          <p:cNvSpPr/>
          <p:nvPr/>
        </p:nvSpPr>
        <p:spPr>
          <a:xfrm>
            <a:off x="1828800" y="2743200"/>
            <a:ext cx="7162800" cy="1600200"/>
          </a:xfrm>
          <a:prstGeom prst="roundRect">
            <a:avLst/>
          </a:prstGeom>
        </p:spPr>
        <p:style>
          <a:lnRef idx="2">
            <a:schemeClr val="accent2"/>
          </a:lnRef>
          <a:fillRef idx="1">
            <a:schemeClr val="lt1"/>
          </a:fillRef>
          <a:effectRef idx="0">
            <a:schemeClr val="accent2"/>
          </a:effectRef>
          <a:fontRef idx="minor">
            <a:schemeClr val="dk1"/>
          </a:fontRef>
        </p:style>
        <p:txBody>
          <a:bodyPr rtlCol="0" anchor="t"/>
          <a:lstStyle/>
          <a:p>
            <a:r>
              <a:rPr lang="en-US" sz="2000" dirty="0" smtClean="0">
                <a:solidFill>
                  <a:schemeClr val="accent5">
                    <a:lumMod val="75000"/>
                  </a:schemeClr>
                </a:solidFill>
                <a:latin typeface="Trebuchet MS" pitchFamily="34" charset="0"/>
              </a:rPr>
              <a:t>Additional Support:</a:t>
            </a:r>
            <a:endParaRPr lang="en-US" sz="2000" dirty="0">
              <a:solidFill>
                <a:schemeClr val="accent5">
                  <a:lumMod val="75000"/>
                </a:schemeClr>
              </a:solidFill>
              <a:latin typeface="Trebuchet MS" pitchFamily="34" charset="0"/>
            </a:endParaRPr>
          </a:p>
        </p:txBody>
      </p:sp>
      <p:sp>
        <p:nvSpPr>
          <p:cNvPr id="22" name="Action Button: Home 21">
            <a:hlinkClick r:id="" action="ppaction://hlinkshowjump?jump=firstslide" highlightClick="1"/>
          </p:cNvPr>
          <p:cNvSpPr/>
          <p:nvPr/>
        </p:nvSpPr>
        <p:spPr>
          <a:xfrm>
            <a:off x="8543925" y="6400800"/>
            <a:ext cx="574675" cy="457200"/>
          </a:xfrm>
          <a:prstGeom prst="actionButtonHome">
            <a:avLst/>
          </a:prstGeom>
          <a:gradFill flip="none" rotWithShape="1">
            <a:gsLst>
              <a:gs pos="0">
                <a:srgbClr val="FFEFD1"/>
              </a:gs>
              <a:gs pos="64999">
                <a:srgbClr val="F0EBD5"/>
              </a:gs>
              <a:gs pos="100000">
                <a:srgbClr val="D1C39F"/>
              </a:gs>
            </a:gsLst>
            <a:lin ang="5400000" scaled="1"/>
            <a:tileRect/>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23" name="Action Button: Beginning 22">
            <a:hlinkClick r:id="rId3" action="ppaction://hlinksldjump" highlightClick="1"/>
          </p:cNvPr>
          <p:cNvSpPr/>
          <p:nvPr/>
        </p:nvSpPr>
        <p:spPr>
          <a:xfrm>
            <a:off x="8077200" y="6400800"/>
            <a:ext cx="457200" cy="457200"/>
          </a:xfrm>
          <a:prstGeom prst="actionButtonBeginning">
            <a:avLst/>
          </a:prstGeom>
          <a:gradFill>
            <a:gsLst>
              <a:gs pos="0">
                <a:srgbClr val="FFEFD1"/>
              </a:gs>
              <a:gs pos="64999">
                <a:srgbClr val="F0EBD5"/>
              </a:gs>
              <a:gs pos="100000">
                <a:srgbClr val="D1C39F"/>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38" name="TextBox 37"/>
          <p:cNvSpPr txBox="1"/>
          <p:nvPr/>
        </p:nvSpPr>
        <p:spPr>
          <a:xfrm>
            <a:off x="1905000" y="4495800"/>
            <a:ext cx="7086600" cy="1736646"/>
          </a:xfrm>
          <a:prstGeom prst="round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marL="3175" lvl="1" indent="0">
              <a:defRPr/>
            </a:pPr>
            <a:r>
              <a:rPr lang="en-US" dirty="0" smtClean="0">
                <a:solidFill>
                  <a:schemeClr val="accent5">
                    <a:lumMod val="75000"/>
                  </a:schemeClr>
                </a:solidFill>
                <a:latin typeface="Trebuchet MS" pitchFamily="34" charset="0"/>
              </a:rPr>
              <a:t>Concept design and support:</a:t>
            </a:r>
          </a:p>
          <a:p>
            <a:pPr marL="274320" indent="-274320" eaLnBrk="1" fontAlgn="auto" hangingPunct="1">
              <a:spcAft>
                <a:spcPts val="0"/>
              </a:spcAft>
              <a:buClr>
                <a:schemeClr val="accent3"/>
              </a:buClr>
              <a:defRPr/>
            </a:pPr>
            <a:r>
              <a:rPr lang="en-US" sz="1500" dirty="0" smtClean="0">
                <a:solidFill>
                  <a:schemeClr val="accent5">
                    <a:lumMod val="75000"/>
                  </a:schemeClr>
                </a:solidFill>
                <a:latin typeface="Trebuchet MS" pitchFamily="34" charset="0"/>
              </a:rPr>
              <a:t>- WET Labs: Cristina </a:t>
            </a:r>
            <a:r>
              <a:rPr lang="en-US" sz="1500" dirty="0" err="1" smtClean="0">
                <a:solidFill>
                  <a:schemeClr val="accent5">
                    <a:lumMod val="75000"/>
                  </a:schemeClr>
                </a:solidFill>
                <a:latin typeface="Trebuchet MS" pitchFamily="34" charset="0"/>
              </a:rPr>
              <a:t>Orrico</a:t>
            </a:r>
            <a:r>
              <a:rPr lang="en-US" sz="1500" dirty="0" smtClean="0">
                <a:solidFill>
                  <a:schemeClr val="accent5">
                    <a:lumMod val="75000"/>
                  </a:schemeClr>
                </a:solidFill>
                <a:latin typeface="Trebuchet MS" pitchFamily="34" charset="0"/>
              </a:rPr>
              <a:t>, Andrew Barnard</a:t>
            </a:r>
          </a:p>
          <a:p>
            <a:pPr marL="274320" indent="-274320" eaLnBrk="1" fontAlgn="auto" hangingPunct="1">
              <a:spcAft>
                <a:spcPts val="0"/>
              </a:spcAft>
              <a:buClr>
                <a:schemeClr val="accent3"/>
              </a:buClr>
              <a:defRPr/>
            </a:pPr>
            <a:r>
              <a:rPr lang="en-US" sz="1500" dirty="0" smtClean="0">
                <a:solidFill>
                  <a:schemeClr val="accent5">
                    <a:lumMod val="75000"/>
                  </a:schemeClr>
                </a:solidFill>
                <a:latin typeface="Trebuchet MS" pitchFamily="34" charset="0"/>
              </a:rPr>
              <a:t>- Sea Grant/HMSC: Shawn Rowe, </a:t>
            </a:r>
            <a:r>
              <a:rPr lang="en-US" sz="1500" dirty="0" err="1" smtClean="0">
                <a:solidFill>
                  <a:schemeClr val="accent5">
                    <a:lumMod val="75000"/>
                  </a:schemeClr>
                </a:solidFill>
                <a:latin typeface="Trebuchet MS" pitchFamily="34" charset="0"/>
              </a:rPr>
              <a:t>Nancee</a:t>
            </a:r>
            <a:r>
              <a:rPr lang="en-US" sz="1500" dirty="0" smtClean="0">
                <a:solidFill>
                  <a:schemeClr val="accent5">
                    <a:lumMod val="75000"/>
                  </a:schemeClr>
                </a:solidFill>
                <a:latin typeface="Trebuchet MS" pitchFamily="34" charset="0"/>
              </a:rPr>
              <a:t> Hunter, Bill </a:t>
            </a:r>
            <a:r>
              <a:rPr lang="en-US" sz="1500" dirty="0" err="1" smtClean="0">
                <a:solidFill>
                  <a:schemeClr val="accent5">
                    <a:lumMod val="75000"/>
                  </a:schemeClr>
                </a:solidFill>
                <a:latin typeface="Trebuchet MS" pitchFamily="34" charset="0"/>
              </a:rPr>
              <a:t>Hanshumaker</a:t>
            </a:r>
            <a:r>
              <a:rPr lang="en-US" sz="1500" dirty="0" smtClean="0">
                <a:solidFill>
                  <a:schemeClr val="accent5">
                    <a:lumMod val="75000"/>
                  </a:schemeClr>
                </a:solidFill>
                <a:latin typeface="Trebuchet MS" pitchFamily="34" charset="0"/>
              </a:rPr>
              <a:t>, Olga Rowe</a:t>
            </a:r>
          </a:p>
          <a:p>
            <a:pPr marL="274320" indent="-274320" eaLnBrk="1" fontAlgn="auto" hangingPunct="1">
              <a:spcAft>
                <a:spcPts val="0"/>
              </a:spcAft>
              <a:buClr>
                <a:schemeClr val="accent3"/>
              </a:buClr>
              <a:defRPr/>
            </a:pPr>
            <a:r>
              <a:rPr lang="en-US" sz="1500" dirty="0" smtClean="0">
                <a:solidFill>
                  <a:schemeClr val="accent5">
                    <a:lumMod val="75000"/>
                  </a:schemeClr>
                </a:solidFill>
                <a:latin typeface="Trebuchet MS" pitchFamily="34" charset="0"/>
              </a:rPr>
              <a:t>- NANOOS: Craig </a:t>
            </a:r>
            <a:r>
              <a:rPr lang="en-US" sz="1500" dirty="0" err="1" smtClean="0">
                <a:solidFill>
                  <a:schemeClr val="accent5">
                    <a:lumMod val="75000"/>
                  </a:schemeClr>
                </a:solidFill>
                <a:latin typeface="Trebuchet MS" pitchFamily="34" charset="0"/>
              </a:rPr>
              <a:t>Risien</a:t>
            </a:r>
            <a:r>
              <a:rPr lang="en-US" sz="1500" dirty="0" smtClean="0">
                <a:solidFill>
                  <a:schemeClr val="accent5">
                    <a:lumMod val="75000"/>
                  </a:schemeClr>
                </a:solidFill>
                <a:latin typeface="Trebuchet MS" pitchFamily="34" charset="0"/>
              </a:rPr>
              <a:t>, Mike </a:t>
            </a:r>
            <a:r>
              <a:rPr lang="en-US" sz="1500" dirty="0" err="1" smtClean="0">
                <a:solidFill>
                  <a:schemeClr val="accent5">
                    <a:lumMod val="75000"/>
                  </a:schemeClr>
                </a:solidFill>
                <a:latin typeface="Trebuchet MS" pitchFamily="34" charset="0"/>
              </a:rPr>
              <a:t>Kosro</a:t>
            </a:r>
            <a:r>
              <a:rPr lang="en-US" sz="1500" dirty="0" smtClean="0">
                <a:solidFill>
                  <a:schemeClr val="accent5">
                    <a:lumMod val="75000"/>
                  </a:schemeClr>
                </a:solidFill>
                <a:latin typeface="Trebuchet MS" pitchFamily="34" charset="0"/>
              </a:rPr>
              <a:t>, Amy </a:t>
            </a:r>
            <a:r>
              <a:rPr lang="en-US" sz="1500" dirty="0" err="1" smtClean="0">
                <a:solidFill>
                  <a:schemeClr val="accent5">
                    <a:lumMod val="75000"/>
                  </a:schemeClr>
                </a:solidFill>
                <a:latin typeface="Trebuchet MS" pitchFamily="34" charset="0"/>
              </a:rPr>
              <a:t>Sprenger</a:t>
            </a:r>
            <a:r>
              <a:rPr lang="en-US" sz="1500" dirty="0" smtClean="0">
                <a:solidFill>
                  <a:schemeClr val="accent5">
                    <a:lumMod val="75000"/>
                  </a:schemeClr>
                </a:solidFill>
                <a:latin typeface="Trebuchet MS" pitchFamily="34" charset="0"/>
              </a:rPr>
              <a:t>, Jan Newton</a:t>
            </a:r>
          </a:p>
          <a:p>
            <a:pPr marL="0" lvl="1" eaLnBrk="1" fontAlgn="auto" hangingPunct="1">
              <a:spcAft>
                <a:spcPts val="0"/>
              </a:spcAft>
              <a:defRPr/>
            </a:pPr>
            <a:r>
              <a:rPr lang="en-US" dirty="0" smtClean="0">
                <a:solidFill>
                  <a:schemeClr val="accent5">
                    <a:lumMod val="75000"/>
                  </a:schemeClr>
                </a:solidFill>
                <a:latin typeface="Trebuchet MS" pitchFamily="34" charset="0"/>
              </a:rPr>
              <a:t>Exhibit development and evaluation:</a:t>
            </a:r>
          </a:p>
          <a:p>
            <a:pPr marL="0" lvl="1" eaLnBrk="1" fontAlgn="auto" hangingPunct="1">
              <a:spcAft>
                <a:spcPts val="0"/>
              </a:spcAft>
              <a:defRPr/>
            </a:pPr>
            <a:r>
              <a:rPr lang="en-US" sz="1500" dirty="0" smtClean="0">
                <a:solidFill>
                  <a:schemeClr val="accent5">
                    <a:lumMod val="75000"/>
                  </a:schemeClr>
                </a:solidFill>
                <a:latin typeface="Trebuchet MS" pitchFamily="34" charset="0"/>
              </a:rPr>
              <a:t>- OSU COAS: Sarah Mikulak</a:t>
            </a:r>
            <a:endParaRPr lang="en-US" sz="1500" dirty="0">
              <a:solidFill>
                <a:schemeClr val="accent5">
                  <a:lumMod val="75000"/>
                </a:schemeClr>
              </a:solidFill>
              <a:latin typeface="Trebuchet MS" pitchFamily="34" charset="0"/>
            </a:endParaRPr>
          </a:p>
        </p:txBody>
      </p:sp>
      <p:sp>
        <p:nvSpPr>
          <p:cNvPr id="26" name="Rectangle 25"/>
          <p:cNvSpPr/>
          <p:nvPr/>
        </p:nvSpPr>
        <p:spPr>
          <a:xfrm>
            <a:off x="0" y="0"/>
            <a:ext cx="9144000" cy="838200"/>
          </a:xfrm>
          <a:prstGeom prst="rect">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r>
              <a:rPr lang="en-US" sz="4400" dirty="0" smtClean="0">
                <a:latin typeface="Trebuchet MS" pitchFamily="34" charset="0"/>
              </a:rPr>
              <a:t>About the exhibit</a:t>
            </a:r>
            <a:endParaRPr lang="en-US" sz="4400" dirty="0">
              <a:latin typeface="Trebuchet MS" pitchFamily="34" charset="0"/>
            </a:endParaRPr>
          </a:p>
        </p:txBody>
      </p:sp>
      <p:sp>
        <p:nvSpPr>
          <p:cNvPr id="28" name="Flowchart: Delay 27"/>
          <p:cNvSpPr/>
          <p:nvPr/>
        </p:nvSpPr>
        <p:spPr>
          <a:xfrm>
            <a:off x="0" y="0"/>
            <a:ext cx="1752600" cy="6858000"/>
          </a:xfrm>
          <a:prstGeom prst="flowChartDelay">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30" name="TextBox 29">
            <a:hlinkClick r:id="rId4" action="ppaction://hlinksldjump"/>
          </p:cNvPr>
          <p:cNvSpPr txBox="1"/>
          <p:nvPr/>
        </p:nvSpPr>
        <p:spPr>
          <a:xfrm>
            <a:off x="0" y="609600"/>
            <a:ext cx="1371600" cy="8382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Build </a:t>
            </a:r>
            <a:r>
              <a:rPr lang="en-US" sz="1600" dirty="0" smtClean="0">
                <a:solidFill>
                  <a:schemeClr val="accent1">
                    <a:lumMod val="75000"/>
                  </a:schemeClr>
                </a:solidFill>
                <a:latin typeface="Trebuchet MS" pitchFamily="34" charset="0"/>
                <a:cs typeface="+mn-cs"/>
              </a:rPr>
              <a:t>A </a:t>
            </a:r>
            <a:r>
              <a:rPr lang="en-US" sz="1600" dirty="0">
                <a:solidFill>
                  <a:schemeClr val="accent1">
                    <a:lumMod val="75000"/>
                  </a:schemeClr>
                </a:solidFill>
                <a:latin typeface="Trebuchet MS" pitchFamily="34" charset="0"/>
                <a:cs typeface="+mn-cs"/>
              </a:rPr>
              <a:t>G</a:t>
            </a:r>
            <a:r>
              <a:rPr lang="en-US" sz="1600" dirty="0" smtClean="0">
                <a:solidFill>
                  <a:schemeClr val="accent1">
                    <a:lumMod val="75000"/>
                  </a:schemeClr>
                </a:solidFill>
                <a:latin typeface="Trebuchet MS" pitchFamily="34" charset="0"/>
                <a:cs typeface="+mn-cs"/>
              </a:rPr>
              <a:t>raph </a:t>
            </a:r>
            <a:endParaRPr lang="en-US" sz="1600" dirty="0">
              <a:solidFill>
                <a:schemeClr val="accent1">
                  <a:lumMod val="75000"/>
                </a:schemeClr>
              </a:solidFill>
              <a:latin typeface="Trebuchet MS" pitchFamily="34" charset="0"/>
              <a:cs typeface="+mn-cs"/>
            </a:endParaRP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1)</a:t>
            </a:r>
            <a:endParaRPr lang="en-US" sz="1600" dirty="0">
              <a:solidFill>
                <a:schemeClr val="accent1">
                  <a:lumMod val="75000"/>
                </a:schemeClr>
              </a:solidFill>
              <a:latin typeface="Trebuchet MS" pitchFamily="34" charset="0"/>
              <a:cs typeface="+mn-cs"/>
            </a:endParaRPr>
          </a:p>
        </p:txBody>
      </p:sp>
      <p:sp>
        <p:nvSpPr>
          <p:cNvPr id="36" name="TextBox 35">
            <a:hlinkClick r:id="rId5" action="ppaction://hlinksldjump"/>
          </p:cNvPr>
          <p:cNvSpPr txBox="1"/>
          <p:nvPr/>
        </p:nvSpPr>
        <p:spPr>
          <a:xfrm>
            <a:off x="0" y="2743200"/>
            <a:ext cx="1554480" cy="10668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Read LOBO Graphs </a:t>
            </a:r>
            <a:r>
              <a:rPr lang="en-US" sz="1600" dirty="0" smtClean="0">
                <a:solidFill>
                  <a:schemeClr val="accent1">
                    <a:lumMod val="75000"/>
                  </a:schemeClr>
                </a:solidFill>
                <a:latin typeface="Trebuchet MS" pitchFamily="34" charset="0"/>
                <a:cs typeface="+mn-cs"/>
              </a:rPr>
              <a:t>   (Level 3)</a:t>
            </a:r>
            <a:endParaRPr lang="en-US" sz="1600" dirty="0">
              <a:solidFill>
                <a:schemeClr val="accent1">
                  <a:lumMod val="75000"/>
                </a:schemeClr>
              </a:solidFill>
              <a:latin typeface="Trebuchet MS" pitchFamily="34" charset="0"/>
              <a:cs typeface="+mn-cs"/>
            </a:endParaRPr>
          </a:p>
        </p:txBody>
      </p:sp>
      <p:sp>
        <p:nvSpPr>
          <p:cNvPr id="47" name="TextBox 46">
            <a:hlinkClick r:id="rId6" action="ppaction://hlinksldjump"/>
          </p:cNvPr>
          <p:cNvSpPr txBox="1"/>
          <p:nvPr/>
        </p:nvSpPr>
        <p:spPr>
          <a:xfrm>
            <a:off x="0" y="3953470"/>
            <a:ext cx="1447800" cy="99953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LOBO Data Match-up</a:t>
            </a:r>
            <a:endParaRPr lang="en-US" sz="1600" dirty="0">
              <a:solidFill>
                <a:schemeClr val="accent1">
                  <a:lumMod val="75000"/>
                </a:schemeClr>
              </a:solidFill>
              <a:latin typeface="Trebuchet MS" pitchFamily="34" charset="0"/>
              <a:cs typeface="+mn-cs"/>
            </a:endParaRP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4)</a:t>
            </a:r>
            <a:endParaRPr lang="en-US" sz="1600" dirty="0">
              <a:solidFill>
                <a:schemeClr val="accent1">
                  <a:lumMod val="75000"/>
                </a:schemeClr>
              </a:solidFill>
              <a:latin typeface="Trebuchet MS" pitchFamily="34" charset="0"/>
              <a:cs typeface="+mn-cs"/>
            </a:endParaRPr>
          </a:p>
        </p:txBody>
      </p:sp>
      <p:sp>
        <p:nvSpPr>
          <p:cNvPr id="48" name="TextBox 47">
            <a:hlinkClick r:id="rId7" action="ppaction://hlinksldjump"/>
          </p:cNvPr>
          <p:cNvSpPr txBox="1"/>
          <p:nvPr/>
        </p:nvSpPr>
        <p:spPr>
          <a:xfrm>
            <a:off x="0" y="5105400"/>
            <a:ext cx="1371600" cy="11430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Test Your LOBO Abilities</a:t>
            </a: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5)</a:t>
            </a:r>
            <a:endParaRPr lang="en-US" sz="1600" dirty="0">
              <a:solidFill>
                <a:schemeClr val="accent1">
                  <a:lumMod val="75000"/>
                </a:schemeClr>
              </a:solidFill>
              <a:latin typeface="Trebuchet MS" pitchFamily="34" charset="0"/>
              <a:cs typeface="+mn-cs"/>
            </a:endParaRPr>
          </a:p>
        </p:txBody>
      </p:sp>
      <p:sp>
        <p:nvSpPr>
          <p:cNvPr id="49" name="TextBox 48">
            <a:hlinkClick r:id="rId8" action="ppaction://hlinksldjump"/>
          </p:cNvPr>
          <p:cNvSpPr txBox="1"/>
          <p:nvPr/>
        </p:nvSpPr>
        <p:spPr>
          <a:xfrm>
            <a:off x="0" y="1600200"/>
            <a:ext cx="1447800" cy="9906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Interpret Graphs</a:t>
            </a: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2)</a:t>
            </a:r>
            <a:endParaRPr lang="en-US" sz="1600" dirty="0">
              <a:solidFill>
                <a:schemeClr val="accent1">
                  <a:lumMod val="75000"/>
                </a:schemeClr>
              </a:solidFill>
              <a:latin typeface="Trebuchet MS" pitchFamily="34" charset="0"/>
              <a:cs typeface="+mn-cs"/>
            </a:endParaRPr>
          </a:p>
        </p:txBody>
      </p:sp>
      <p:sp>
        <p:nvSpPr>
          <p:cNvPr id="50" name="TextBox 49">
            <a:hlinkClick r:id="rId3" action="ppaction://hlinksldjump"/>
          </p:cNvPr>
          <p:cNvSpPr txBox="1"/>
          <p:nvPr/>
        </p:nvSpPr>
        <p:spPr>
          <a:xfrm>
            <a:off x="0" y="6324600"/>
            <a:ext cx="914400" cy="533400"/>
          </a:xfrm>
          <a:prstGeom prst="roundRect">
            <a:avLst/>
          </a:prstGeom>
          <a:solidFill>
            <a:schemeClr val="accent5">
              <a:lumMod val="40000"/>
              <a:lumOff val="60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More info</a:t>
            </a:r>
            <a:endParaRPr lang="en-US" sz="1600" dirty="0">
              <a:solidFill>
                <a:schemeClr val="accent1">
                  <a:lumMod val="75000"/>
                </a:schemeClr>
              </a:solidFill>
              <a:latin typeface="Trebuchet MS" pitchFamily="34" charset="0"/>
              <a:cs typeface="+mn-cs"/>
            </a:endParaRPr>
          </a:p>
        </p:txBody>
      </p:sp>
      <p:pic>
        <p:nvPicPr>
          <p:cNvPr id="35" name="Picture 5" descr="color_whale_alone.tif"/>
          <p:cNvPicPr>
            <a:picLocks noChangeAspect="1"/>
          </p:cNvPicPr>
          <p:nvPr/>
        </p:nvPicPr>
        <p:blipFill>
          <a:blip r:embed="rId9" cstate="print"/>
          <a:srcRect/>
          <a:stretch>
            <a:fillRect/>
          </a:stretch>
        </p:blipFill>
        <p:spPr bwMode="auto">
          <a:xfrm>
            <a:off x="4141787" y="3200400"/>
            <a:ext cx="1116013" cy="533400"/>
          </a:xfrm>
          <a:prstGeom prst="rect">
            <a:avLst/>
          </a:prstGeom>
          <a:noFill/>
          <a:ln w="9525">
            <a:noFill/>
            <a:miter lim="800000"/>
            <a:headEnd/>
            <a:tailEnd/>
          </a:ln>
        </p:spPr>
      </p:pic>
      <p:pic>
        <p:nvPicPr>
          <p:cNvPr id="40" name="Picture 6" descr="pc_coas_s2_4c.tif"/>
          <p:cNvPicPr>
            <a:picLocks noChangeAspect="1"/>
          </p:cNvPicPr>
          <p:nvPr/>
        </p:nvPicPr>
        <p:blipFill>
          <a:blip r:embed="rId10" cstate="print"/>
          <a:srcRect/>
          <a:stretch>
            <a:fillRect/>
          </a:stretch>
        </p:blipFill>
        <p:spPr bwMode="auto">
          <a:xfrm>
            <a:off x="4106862" y="3733800"/>
            <a:ext cx="2751138" cy="381000"/>
          </a:xfrm>
          <a:prstGeom prst="rect">
            <a:avLst/>
          </a:prstGeom>
          <a:noFill/>
          <a:ln w="9525">
            <a:noFill/>
            <a:miter lim="800000"/>
            <a:headEnd/>
            <a:tailEnd/>
          </a:ln>
        </p:spPr>
      </p:pic>
      <p:pic>
        <p:nvPicPr>
          <p:cNvPr id="42" name="Picture 8" descr="orcoos.png"/>
          <p:cNvPicPr>
            <a:picLocks noChangeAspect="1"/>
          </p:cNvPicPr>
          <p:nvPr/>
        </p:nvPicPr>
        <p:blipFill>
          <a:blip r:embed="rId11" cstate="print"/>
          <a:srcRect/>
          <a:stretch>
            <a:fillRect/>
          </a:stretch>
        </p:blipFill>
        <p:spPr bwMode="auto">
          <a:xfrm>
            <a:off x="6096000" y="2895600"/>
            <a:ext cx="2225675" cy="541337"/>
          </a:xfrm>
          <a:prstGeom prst="rect">
            <a:avLst/>
          </a:prstGeom>
          <a:noFill/>
          <a:ln w="9525">
            <a:noFill/>
            <a:miter lim="800000"/>
            <a:headEnd/>
            <a:tailEnd/>
          </a:ln>
        </p:spPr>
      </p:pic>
      <p:pic>
        <p:nvPicPr>
          <p:cNvPr id="43" name="Picture 9" descr="SG logo, no box, PMS 328.tif"/>
          <p:cNvPicPr>
            <a:picLocks noChangeAspect="1"/>
          </p:cNvPicPr>
          <p:nvPr/>
        </p:nvPicPr>
        <p:blipFill>
          <a:blip r:embed="rId12" cstate="print"/>
          <a:srcRect/>
          <a:stretch>
            <a:fillRect/>
          </a:stretch>
        </p:blipFill>
        <p:spPr bwMode="auto">
          <a:xfrm>
            <a:off x="2057400" y="3200400"/>
            <a:ext cx="1524000" cy="1066800"/>
          </a:xfrm>
          <a:prstGeom prst="rect">
            <a:avLst/>
          </a:prstGeom>
          <a:noFill/>
          <a:ln w="9525">
            <a:noFill/>
            <a:miter lim="800000"/>
            <a:headEnd/>
            <a:tailEnd/>
          </a:ln>
        </p:spPr>
      </p:pic>
      <p:pic>
        <p:nvPicPr>
          <p:cNvPr id="46" name="Picture 6"/>
          <p:cNvPicPr>
            <a:picLocks noChangeAspect="1" noChangeArrowheads="1"/>
          </p:cNvPicPr>
          <p:nvPr/>
        </p:nvPicPr>
        <p:blipFill>
          <a:blip r:embed="rId13" cstate="print"/>
          <a:srcRect/>
          <a:stretch>
            <a:fillRect/>
          </a:stretch>
        </p:blipFill>
        <p:spPr bwMode="auto">
          <a:xfrm>
            <a:off x="7162800" y="3600450"/>
            <a:ext cx="1524000" cy="666750"/>
          </a:xfrm>
          <a:prstGeom prst="rect">
            <a:avLst/>
          </a:prstGeom>
          <a:noFill/>
          <a:ln w="9525">
            <a:noFill/>
            <a:miter lim="800000"/>
            <a:headEnd/>
            <a:tailEnd/>
          </a:ln>
        </p:spPr>
      </p:pic>
      <p:sp>
        <p:nvSpPr>
          <p:cNvPr id="52" name="Rounded Rectangle 51"/>
          <p:cNvSpPr/>
          <p:nvPr/>
        </p:nvSpPr>
        <p:spPr>
          <a:xfrm>
            <a:off x="1828800" y="990600"/>
            <a:ext cx="7162800" cy="1600200"/>
          </a:xfrm>
          <a:prstGeom prst="roundRect">
            <a:avLst/>
          </a:prstGeom>
        </p:spPr>
        <p:style>
          <a:lnRef idx="2">
            <a:schemeClr val="accent2"/>
          </a:lnRef>
          <a:fillRef idx="1">
            <a:schemeClr val="lt1"/>
          </a:fillRef>
          <a:effectRef idx="0">
            <a:schemeClr val="accent2"/>
          </a:effectRef>
          <a:fontRef idx="minor">
            <a:schemeClr val="dk1"/>
          </a:fontRef>
        </p:style>
        <p:txBody>
          <a:bodyPr rtlCol="0" anchor="t"/>
          <a:lstStyle/>
          <a:p>
            <a:r>
              <a:rPr lang="en-US" sz="2000" dirty="0" smtClean="0">
                <a:solidFill>
                  <a:schemeClr val="accent5">
                    <a:lumMod val="75000"/>
                  </a:schemeClr>
                </a:solidFill>
                <a:latin typeface="Trebuchet MS" pitchFamily="34" charset="0"/>
              </a:rPr>
              <a:t>Funding:</a:t>
            </a:r>
            <a:endParaRPr lang="en-US" sz="2000" dirty="0">
              <a:solidFill>
                <a:schemeClr val="accent5">
                  <a:lumMod val="75000"/>
                </a:schemeClr>
              </a:solidFill>
              <a:latin typeface="Trebuchet MS" pitchFamily="34" charset="0"/>
            </a:endParaRPr>
          </a:p>
        </p:txBody>
      </p:sp>
      <p:pic>
        <p:nvPicPr>
          <p:cNvPr id="41" name="Picture 7" descr="nanoos.png"/>
          <p:cNvPicPr>
            <a:picLocks noChangeAspect="1"/>
          </p:cNvPicPr>
          <p:nvPr/>
        </p:nvPicPr>
        <p:blipFill>
          <a:blip r:embed="rId14" cstate="print"/>
          <a:srcRect/>
          <a:stretch>
            <a:fillRect/>
          </a:stretch>
        </p:blipFill>
        <p:spPr bwMode="auto">
          <a:xfrm>
            <a:off x="7010400" y="1066800"/>
            <a:ext cx="1600200" cy="1452562"/>
          </a:xfrm>
          <a:prstGeom prst="rect">
            <a:avLst/>
          </a:prstGeom>
          <a:noFill/>
          <a:ln w="9525">
            <a:noFill/>
            <a:miter lim="800000"/>
            <a:headEnd/>
            <a:tailEnd/>
          </a:ln>
        </p:spPr>
      </p:pic>
      <p:pic>
        <p:nvPicPr>
          <p:cNvPr id="51" name="Picture 2" descr="wetlogo_lg"/>
          <p:cNvPicPr>
            <a:picLocks noChangeAspect="1" noChangeArrowheads="1"/>
          </p:cNvPicPr>
          <p:nvPr/>
        </p:nvPicPr>
        <p:blipFill>
          <a:blip r:embed="rId15" cstate="print"/>
          <a:srcRect/>
          <a:stretch>
            <a:fillRect/>
          </a:stretch>
        </p:blipFill>
        <p:spPr bwMode="auto">
          <a:xfrm>
            <a:off x="2057400" y="1447800"/>
            <a:ext cx="2495550" cy="892175"/>
          </a:xfrm>
          <a:prstGeom prst="rect">
            <a:avLst/>
          </a:prstGeom>
          <a:noFill/>
          <a:ln w="9525">
            <a:noFill/>
            <a:miter lim="800000"/>
            <a:headEnd/>
            <a:tailEnd/>
          </a:ln>
        </p:spPr>
      </p:pic>
      <p:pic>
        <p:nvPicPr>
          <p:cNvPr id="44" name="Picture 12"/>
          <p:cNvPicPr>
            <a:picLocks noChangeAspect="1" noChangeArrowheads="1"/>
          </p:cNvPicPr>
          <p:nvPr/>
        </p:nvPicPr>
        <p:blipFill>
          <a:blip r:embed="rId16" cstate="print">
            <a:clrChange>
              <a:clrFrom>
                <a:srgbClr val="FFFFFF"/>
              </a:clrFrom>
              <a:clrTo>
                <a:srgbClr val="FFFFFF">
                  <a:alpha val="0"/>
                </a:srgbClr>
              </a:clrTo>
            </a:clrChange>
          </a:blip>
          <a:srcRect t="13715" b="3999"/>
          <a:stretch>
            <a:fillRect/>
          </a:stretch>
        </p:blipFill>
        <p:spPr bwMode="auto">
          <a:xfrm>
            <a:off x="4953000" y="1219200"/>
            <a:ext cx="1692275" cy="1219200"/>
          </a:xfrm>
          <a:prstGeom prst="rect">
            <a:avLst/>
          </a:prstGeom>
          <a:solidFill>
            <a:schemeClr val="bg1"/>
          </a:solidFill>
          <a:ln w="9525">
            <a:noFill/>
            <a:miter lim="800000"/>
            <a:headEnd/>
            <a:tailEnd/>
          </a:ln>
        </p:spPr>
      </p:pic>
    </p:spTree>
  </p:cSld>
  <p:clrMapOvr>
    <a:masterClrMapping/>
  </p:clrMapOvr>
  <p:transition advClick="0"/>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Rectangle 57"/>
          <p:cNvSpPr/>
          <p:nvPr/>
        </p:nvSpPr>
        <p:spPr>
          <a:xfrm>
            <a:off x="0" y="0"/>
            <a:ext cx="9144000" cy="838200"/>
          </a:xfrm>
          <a:prstGeom prst="rect">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r>
              <a:rPr lang="en-US" sz="4400" dirty="0" smtClean="0">
                <a:latin typeface="Trebuchet MS" pitchFamily="34" charset="0"/>
              </a:rPr>
              <a:t>How To Build A Graph</a:t>
            </a:r>
            <a:endParaRPr lang="en-US" sz="4400" dirty="0">
              <a:latin typeface="Trebuchet MS" pitchFamily="34" charset="0"/>
            </a:endParaRPr>
          </a:p>
        </p:txBody>
      </p:sp>
      <p:sp>
        <p:nvSpPr>
          <p:cNvPr id="33" name="Rectangle 32">
            <a:hlinkClick r:id="rId3" action="ppaction://hlinksldjump"/>
          </p:cNvPr>
          <p:cNvSpPr/>
          <p:nvPr/>
        </p:nvSpPr>
        <p:spPr>
          <a:xfrm>
            <a:off x="6858000" y="3276600"/>
            <a:ext cx="685800" cy="685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34" name="Rectangle 33">
            <a:hlinkClick r:id="rId4" action="ppaction://hlinksldjump"/>
          </p:cNvPr>
          <p:cNvSpPr/>
          <p:nvPr/>
        </p:nvSpPr>
        <p:spPr>
          <a:xfrm>
            <a:off x="2819400" y="3276600"/>
            <a:ext cx="4038600" cy="685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35" name="Rectangle 34">
            <a:hlinkClick r:id="rId4" action="ppaction://hlinksldjump"/>
          </p:cNvPr>
          <p:cNvSpPr/>
          <p:nvPr/>
        </p:nvSpPr>
        <p:spPr>
          <a:xfrm>
            <a:off x="7543800" y="3276600"/>
            <a:ext cx="685800" cy="685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4" name="Action Button: Home 3">
            <a:hlinkClick r:id="" action="ppaction://hlinkshowjump?jump=firstslide" highlightClick="1"/>
          </p:cNvPr>
          <p:cNvSpPr/>
          <p:nvPr/>
        </p:nvSpPr>
        <p:spPr>
          <a:xfrm>
            <a:off x="8553405" y="6400800"/>
            <a:ext cx="574675" cy="457200"/>
          </a:xfrm>
          <a:prstGeom prst="actionButtonHome">
            <a:avLst/>
          </a:prstGeom>
          <a:gradFill flip="none" rotWithShape="1">
            <a:gsLst>
              <a:gs pos="0">
                <a:srgbClr val="FFEFD1"/>
              </a:gs>
              <a:gs pos="64999">
                <a:srgbClr val="F0EBD5"/>
              </a:gs>
              <a:gs pos="100000">
                <a:srgbClr val="D1C39F"/>
              </a:gs>
            </a:gsLst>
            <a:lin ang="5400000" scaled="1"/>
            <a:tileRect/>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5" name="Action Button: Beginning 4">
            <a:hlinkClick r:id="" action="ppaction://hlinkshowjump?jump=lastslideviewed" highlightClick="1"/>
          </p:cNvPr>
          <p:cNvSpPr/>
          <p:nvPr/>
        </p:nvSpPr>
        <p:spPr>
          <a:xfrm>
            <a:off x="8086680" y="6400800"/>
            <a:ext cx="457200" cy="457200"/>
          </a:xfrm>
          <a:prstGeom prst="actionButtonBeginning">
            <a:avLst/>
          </a:prstGeom>
          <a:gradFill>
            <a:gsLst>
              <a:gs pos="0">
                <a:srgbClr val="FFEFD1"/>
              </a:gs>
              <a:gs pos="64999">
                <a:srgbClr val="F0EBD5"/>
              </a:gs>
              <a:gs pos="100000">
                <a:srgbClr val="D1C39F"/>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grpSp>
        <p:nvGrpSpPr>
          <p:cNvPr id="2" name="Group 27"/>
          <p:cNvGrpSpPr>
            <a:grpSpLocks/>
          </p:cNvGrpSpPr>
          <p:nvPr/>
        </p:nvGrpSpPr>
        <p:grpSpPr bwMode="auto">
          <a:xfrm>
            <a:off x="2438400" y="2438400"/>
            <a:ext cx="6170613" cy="773109"/>
            <a:chOff x="2438400" y="2705401"/>
            <a:chExt cx="6171126" cy="773596"/>
          </a:xfrm>
        </p:grpSpPr>
        <p:cxnSp>
          <p:nvCxnSpPr>
            <p:cNvPr id="16" name="Straight Connector 15"/>
            <p:cNvCxnSpPr/>
            <p:nvPr/>
          </p:nvCxnSpPr>
          <p:spPr>
            <a:xfrm>
              <a:off x="2819432" y="3277257"/>
              <a:ext cx="5334443" cy="1589"/>
            </a:xfrm>
            <a:prstGeom prst="line">
              <a:avLst/>
            </a:prstGeom>
            <a:ln w="38100"/>
          </p:spPr>
          <p:style>
            <a:lnRef idx="1">
              <a:schemeClr val="dk1"/>
            </a:lnRef>
            <a:fillRef idx="0">
              <a:schemeClr val="dk1"/>
            </a:fillRef>
            <a:effectRef idx="0">
              <a:schemeClr val="dk1"/>
            </a:effectRef>
            <a:fontRef idx="minor">
              <a:schemeClr val="tx1"/>
            </a:fontRef>
          </p:style>
        </p:cxnSp>
        <p:cxnSp>
          <p:nvCxnSpPr>
            <p:cNvPr id="18" name="Straight Connector 17"/>
            <p:cNvCxnSpPr/>
            <p:nvPr/>
          </p:nvCxnSpPr>
          <p:spPr>
            <a:xfrm rot="5400000">
              <a:off x="2628019" y="3276463"/>
              <a:ext cx="381240" cy="1587"/>
            </a:xfrm>
            <a:prstGeom prst="line">
              <a:avLst/>
            </a:prstGeom>
            <a:ln w="38100"/>
          </p:spPr>
          <p:style>
            <a:lnRef idx="1">
              <a:schemeClr val="dk1"/>
            </a:lnRef>
            <a:fillRef idx="0">
              <a:schemeClr val="dk1"/>
            </a:fillRef>
            <a:effectRef idx="0">
              <a:schemeClr val="dk1"/>
            </a:effectRef>
            <a:fontRef idx="minor">
              <a:schemeClr val="tx1"/>
            </a:fontRef>
          </p:style>
        </p:cxnSp>
        <p:cxnSp>
          <p:nvCxnSpPr>
            <p:cNvPr id="19" name="Straight Connector 18"/>
            <p:cNvCxnSpPr/>
            <p:nvPr/>
          </p:nvCxnSpPr>
          <p:spPr>
            <a:xfrm rot="5400000">
              <a:off x="7987864" y="3287583"/>
              <a:ext cx="381240" cy="1587"/>
            </a:xfrm>
            <a:prstGeom prst="line">
              <a:avLst/>
            </a:prstGeom>
            <a:ln w="38100"/>
          </p:spPr>
          <p:style>
            <a:lnRef idx="1">
              <a:schemeClr val="dk1"/>
            </a:lnRef>
            <a:fillRef idx="0">
              <a:schemeClr val="dk1"/>
            </a:fillRef>
            <a:effectRef idx="0">
              <a:schemeClr val="dk1"/>
            </a:effectRef>
            <a:fontRef idx="minor">
              <a:schemeClr val="tx1"/>
            </a:fontRef>
          </p:style>
        </p:cxnSp>
        <p:cxnSp>
          <p:nvCxnSpPr>
            <p:cNvPr id="20" name="Straight Connector 19"/>
            <p:cNvCxnSpPr/>
            <p:nvPr/>
          </p:nvCxnSpPr>
          <p:spPr>
            <a:xfrm rot="5400000">
              <a:off x="5371447" y="3287583"/>
              <a:ext cx="381240" cy="1587"/>
            </a:xfrm>
            <a:prstGeom prst="line">
              <a:avLst/>
            </a:prstGeom>
            <a:ln w="28575"/>
          </p:spPr>
          <p:style>
            <a:lnRef idx="1">
              <a:schemeClr val="dk1"/>
            </a:lnRef>
            <a:fillRef idx="0">
              <a:schemeClr val="dk1"/>
            </a:fillRef>
            <a:effectRef idx="0">
              <a:schemeClr val="dk1"/>
            </a:effectRef>
            <a:fontRef idx="minor">
              <a:schemeClr val="tx1"/>
            </a:fontRef>
          </p:style>
        </p:cxnSp>
        <p:cxnSp>
          <p:nvCxnSpPr>
            <p:cNvPr id="21" name="Straight Connector 20"/>
            <p:cNvCxnSpPr/>
            <p:nvPr/>
          </p:nvCxnSpPr>
          <p:spPr>
            <a:xfrm rot="5400000">
              <a:off x="3923527" y="3276463"/>
              <a:ext cx="381240" cy="1587"/>
            </a:xfrm>
            <a:prstGeom prst="line">
              <a:avLst/>
            </a:prstGeom>
            <a:ln w="28575"/>
          </p:spPr>
          <p:style>
            <a:lnRef idx="1">
              <a:schemeClr val="dk1"/>
            </a:lnRef>
            <a:fillRef idx="0">
              <a:schemeClr val="dk1"/>
            </a:fillRef>
            <a:effectRef idx="0">
              <a:schemeClr val="dk1"/>
            </a:effectRef>
            <a:fontRef idx="minor">
              <a:schemeClr val="tx1"/>
            </a:fontRef>
          </p:style>
        </p:cxnSp>
        <p:cxnSp>
          <p:nvCxnSpPr>
            <p:cNvPr id="22" name="Straight Connector 21"/>
            <p:cNvCxnSpPr/>
            <p:nvPr/>
          </p:nvCxnSpPr>
          <p:spPr>
            <a:xfrm rot="5400000">
              <a:off x="6668542" y="3287583"/>
              <a:ext cx="381240" cy="1588"/>
            </a:xfrm>
            <a:prstGeom prst="line">
              <a:avLst/>
            </a:prstGeom>
            <a:ln w="28575"/>
          </p:spPr>
          <p:style>
            <a:lnRef idx="1">
              <a:schemeClr val="dk1"/>
            </a:lnRef>
            <a:fillRef idx="0">
              <a:schemeClr val="dk1"/>
            </a:fillRef>
            <a:effectRef idx="0">
              <a:schemeClr val="dk1"/>
            </a:effectRef>
            <a:fontRef idx="minor">
              <a:schemeClr val="tx1"/>
            </a:fontRef>
          </p:style>
        </p:cxnSp>
        <p:sp>
          <p:nvSpPr>
            <p:cNvPr id="11313" name="TextBox 22"/>
            <p:cNvSpPr txBox="1">
              <a:spLocks noChangeArrowheads="1"/>
            </p:cNvSpPr>
            <p:nvPr/>
          </p:nvSpPr>
          <p:spPr bwMode="auto">
            <a:xfrm>
              <a:off x="2438400" y="2705401"/>
              <a:ext cx="762000" cy="369333"/>
            </a:xfrm>
            <a:prstGeom prst="rect">
              <a:avLst/>
            </a:prstGeom>
            <a:noFill/>
            <a:ln w="9525">
              <a:noFill/>
              <a:miter lim="800000"/>
              <a:headEnd/>
              <a:tailEnd/>
            </a:ln>
          </p:spPr>
          <p:txBody>
            <a:bodyPr>
              <a:spAutoFit/>
            </a:bodyPr>
            <a:lstStyle/>
            <a:p>
              <a:pPr algn="ctr"/>
              <a:r>
                <a:rPr lang="en-US" dirty="0">
                  <a:latin typeface="Trebuchet MS" pitchFamily="34" charset="0"/>
                </a:rPr>
                <a:t>0 psu</a:t>
              </a:r>
            </a:p>
          </p:txBody>
        </p:sp>
        <p:sp>
          <p:nvSpPr>
            <p:cNvPr id="11314" name="TextBox 23"/>
            <p:cNvSpPr txBox="1">
              <a:spLocks noChangeArrowheads="1"/>
            </p:cNvSpPr>
            <p:nvPr/>
          </p:nvSpPr>
          <p:spPr bwMode="auto">
            <a:xfrm>
              <a:off x="5142963" y="2705401"/>
              <a:ext cx="838200" cy="369333"/>
            </a:xfrm>
            <a:prstGeom prst="rect">
              <a:avLst/>
            </a:prstGeom>
            <a:noFill/>
            <a:ln w="9525">
              <a:noFill/>
              <a:miter lim="800000"/>
              <a:headEnd/>
              <a:tailEnd/>
            </a:ln>
          </p:spPr>
          <p:txBody>
            <a:bodyPr>
              <a:spAutoFit/>
            </a:bodyPr>
            <a:lstStyle/>
            <a:p>
              <a:pPr algn="ctr"/>
              <a:r>
                <a:rPr lang="en-US" dirty="0">
                  <a:latin typeface="Trebuchet MS" pitchFamily="34" charset="0"/>
                </a:rPr>
                <a:t>20 psu</a:t>
              </a:r>
            </a:p>
          </p:txBody>
        </p:sp>
        <p:sp>
          <p:nvSpPr>
            <p:cNvPr id="11315" name="TextBox 24"/>
            <p:cNvSpPr txBox="1">
              <a:spLocks noChangeArrowheads="1"/>
            </p:cNvSpPr>
            <p:nvPr/>
          </p:nvSpPr>
          <p:spPr bwMode="auto">
            <a:xfrm>
              <a:off x="6438363" y="2705401"/>
              <a:ext cx="838200" cy="369333"/>
            </a:xfrm>
            <a:prstGeom prst="rect">
              <a:avLst/>
            </a:prstGeom>
            <a:noFill/>
            <a:ln w="9525">
              <a:noFill/>
              <a:miter lim="800000"/>
              <a:headEnd/>
              <a:tailEnd/>
            </a:ln>
          </p:spPr>
          <p:txBody>
            <a:bodyPr>
              <a:spAutoFit/>
            </a:bodyPr>
            <a:lstStyle/>
            <a:p>
              <a:pPr algn="ctr"/>
              <a:r>
                <a:rPr lang="en-US" dirty="0">
                  <a:latin typeface="Trebuchet MS" pitchFamily="34" charset="0"/>
                </a:rPr>
                <a:t>30 psu</a:t>
              </a:r>
            </a:p>
          </p:txBody>
        </p:sp>
        <p:sp>
          <p:nvSpPr>
            <p:cNvPr id="11316" name="TextBox 25"/>
            <p:cNvSpPr txBox="1">
              <a:spLocks noChangeArrowheads="1"/>
            </p:cNvSpPr>
            <p:nvPr/>
          </p:nvSpPr>
          <p:spPr bwMode="auto">
            <a:xfrm>
              <a:off x="7771326" y="2705401"/>
              <a:ext cx="838200" cy="369333"/>
            </a:xfrm>
            <a:prstGeom prst="rect">
              <a:avLst/>
            </a:prstGeom>
            <a:noFill/>
            <a:ln w="9525">
              <a:noFill/>
              <a:miter lim="800000"/>
              <a:headEnd/>
              <a:tailEnd/>
            </a:ln>
          </p:spPr>
          <p:txBody>
            <a:bodyPr>
              <a:spAutoFit/>
            </a:bodyPr>
            <a:lstStyle/>
            <a:p>
              <a:pPr algn="ctr"/>
              <a:r>
                <a:rPr lang="en-US" dirty="0">
                  <a:latin typeface="Trebuchet MS" pitchFamily="34" charset="0"/>
                </a:rPr>
                <a:t>40 psu</a:t>
              </a:r>
            </a:p>
          </p:txBody>
        </p:sp>
        <p:sp>
          <p:nvSpPr>
            <p:cNvPr id="11317" name="TextBox 26"/>
            <p:cNvSpPr txBox="1">
              <a:spLocks noChangeArrowheads="1"/>
            </p:cNvSpPr>
            <p:nvPr/>
          </p:nvSpPr>
          <p:spPr bwMode="auto">
            <a:xfrm>
              <a:off x="3682284" y="2705401"/>
              <a:ext cx="838200" cy="369333"/>
            </a:xfrm>
            <a:prstGeom prst="rect">
              <a:avLst/>
            </a:prstGeom>
            <a:noFill/>
            <a:ln w="9525">
              <a:noFill/>
              <a:miter lim="800000"/>
              <a:headEnd/>
              <a:tailEnd/>
            </a:ln>
          </p:spPr>
          <p:txBody>
            <a:bodyPr>
              <a:spAutoFit/>
            </a:bodyPr>
            <a:lstStyle/>
            <a:p>
              <a:pPr algn="ctr"/>
              <a:r>
                <a:rPr lang="en-US" dirty="0">
                  <a:latin typeface="Trebuchet MS" pitchFamily="34" charset="0"/>
                </a:rPr>
                <a:t>10 psu</a:t>
              </a:r>
            </a:p>
          </p:txBody>
        </p:sp>
      </p:grpSp>
      <p:pic>
        <p:nvPicPr>
          <p:cNvPr id="11289" name="Picture 29" descr="black.jpg"/>
          <p:cNvPicPr>
            <a:picLocks noChangeAspect="1"/>
          </p:cNvPicPr>
          <p:nvPr/>
        </p:nvPicPr>
        <p:blipFill>
          <a:blip r:embed="rId5" cstate="print"/>
          <a:stretch>
            <a:fillRect/>
          </a:stretch>
        </p:blipFill>
        <p:spPr bwMode="auto">
          <a:xfrm>
            <a:off x="1676400" y="5334000"/>
            <a:ext cx="1371600" cy="1371600"/>
          </a:xfrm>
          <a:prstGeom prst="rect">
            <a:avLst/>
          </a:prstGeom>
          <a:noFill/>
          <a:ln w="9525">
            <a:noFill/>
            <a:miter lim="800000"/>
            <a:headEnd/>
            <a:tailEnd/>
          </a:ln>
        </p:spPr>
      </p:pic>
      <p:sp>
        <p:nvSpPr>
          <p:cNvPr id="31" name="Rounded Rectangular Callout 30"/>
          <p:cNvSpPr/>
          <p:nvPr/>
        </p:nvSpPr>
        <p:spPr>
          <a:xfrm>
            <a:off x="3276600" y="4876800"/>
            <a:ext cx="5105400" cy="1143000"/>
          </a:xfrm>
          <a:prstGeom prst="wedgeRoundRectCallout">
            <a:avLst>
              <a:gd name="adj1" fmla="val -58939"/>
              <a:gd name="adj2" fmla="val 23348"/>
              <a:gd name="adj3" fmla="val 16667"/>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latin typeface="Trebuchet MS" pitchFamily="34" charset="0"/>
              </a:rPr>
              <a:t>If the winter salinity in Yaquina Bay is less than the overall average, then where does the warm summer salinity fall on the line?</a:t>
            </a:r>
          </a:p>
        </p:txBody>
      </p:sp>
      <p:sp>
        <p:nvSpPr>
          <p:cNvPr id="11295" name="TextBox 41"/>
          <p:cNvSpPr txBox="1">
            <a:spLocks noChangeArrowheads="1"/>
          </p:cNvSpPr>
          <p:nvPr/>
        </p:nvSpPr>
        <p:spPr bwMode="auto">
          <a:xfrm>
            <a:off x="6934200" y="1438275"/>
            <a:ext cx="1600200" cy="923925"/>
          </a:xfrm>
          <a:prstGeom prst="rect">
            <a:avLst/>
          </a:prstGeom>
          <a:noFill/>
          <a:ln w="9525">
            <a:noFill/>
            <a:miter lim="800000"/>
            <a:headEnd/>
            <a:tailEnd/>
          </a:ln>
        </p:spPr>
        <p:txBody>
          <a:bodyPr>
            <a:spAutoFit/>
          </a:bodyPr>
          <a:lstStyle/>
          <a:p>
            <a:r>
              <a:rPr lang="en-US" dirty="0">
                <a:latin typeface="Trebuchet MS" pitchFamily="34" charset="0"/>
              </a:rPr>
              <a:t>Pacific Ocean</a:t>
            </a:r>
          </a:p>
          <a:p>
            <a:r>
              <a:rPr lang="en-US" dirty="0">
                <a:latin typeface="Trebuchet MS" pitchFamily="34" charset="0"/>
              </a:rPr>
              <a:t>Entire Year</a:t>
            </a:r>
          </a:p>
          <a:p>
            <a:r>
              <a:rPr lang="en-US" dirty="0">
                <a:latin typeface="Trebuchet MS" pitchFamily="34" charset="0"/>
              </a:rPr>
              <a:t>35 psu</a:t>
            </a:r>
          </a:p>
        </p:txBody>
      </p:sp>
      <p:sp>
        <p:nvSpPr>
          <p:cNvPr id="43" name="5-Point Star 42"/>
          <p:cNvSpPr/>
          <p:nvPr/>
        </p:nvSpPr>
        <p:spPr>
          <a:xfrm>
            <a:off x="4191000" y="914400"/>
            <a:ext cx="457200" cy="482600"/>
          </a:xfrm>
          <a:prstGeom prst="star5">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latin typeface="Trebuchet MS" pitchFamily="34" charset="0"/>
              </a:rPr>
              <a:t>B</a:t>
            </a:r>
          </a:p>
        </p:txBody>
      </p:sp>
      <p:sp>
        <p:nvSpPr>
          <p:cNvPr id="11297" name="TextBox 43"/>
          <p:cNvSpPr txBox="1">
            <a:spLocks noChangeArrowheads="1"/>
          </p:cNvSpPr>
          <p:nvPr/>
        </p:nvSpPr>
        <p:spPr bwMode="auto">
          <a:xfrm>
            <a:off x="3810000" y="1447800"/>
            <a:ext cx="1447800" cy="923925"/>
          </a:xfrm>
          <a:prstGeom prst="rect">
            <a:avLst/>
          </a:prstGeom>
          <a:noFill/>
          <a:ln w="9525">
            <a:noFill/>
            <a:miter lim="800000"/>
            <a:headEnd/>
            <a:tailEnd/>
          </a:ln>
        </p:spPr>
        <p:txBody>
          <a:bodyPr>
            <a:spAutoFit/>
          </a:bodyPr>
          <a:lstStyle/>
          <a:p>
            <a:r>
              <a:rPr lang="en-US" dirty="0">
                <a:latin typeface="Trebuchet MS" pitchFamily="34" charset="0"/>
              </a:rPr>
              <a:t>Yaquina Bay</a:t>
            </a:r>
          </a:p>
          <a:p>
            <a:r>
              <a:rPr lang="en-US" dirty="0">
                <a:latin typeface="Trebuchet MS" pitchFamily="34" charset="0"/>
              </a:rPr>
              <a:t>Entire Year</a:t>
            </a:r>
          </a:p>
          <a:p>
            <a:r>
              <a:rPr lang="en-US" dirty="0">
                <a:latin typeface="Trebuchet MS" pitchFamily="34" charset="0"/>
              </a:rPr>
              <a:t>28 psu</a:t>
            </a:r>
          </a:p>
        </p:txBody>
      </p:sp>
      <p:sp>
        <p:nvSpPr>
          <p:cNvPr id="45" name="5-Point Star 44"/>
          <p:cNvSpPr/>
          <p:nvPr/>
        </p:nvSpPr>
        <p:spPr>
          <a:xfrm>
            <a:off x="2667000" y="914400"/>
            <a:ext cx="457200" cy="482600"/>
          </a:xfrm>
          <a:prstGeom prst="star5">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latin typeface="Trebuchet MS" pitchFamily="34" charset="0"/>
              </a:rPr>
              <a:t>W</a:t>
            </a:r>
          </a:p>
        </p:txBody>
      </p:sp>
      <p:sp>
        <p:nvSpPr>
          <p:cNvPr id="11299" name="TextBox 45"/>
          <p:cNvSpPr txBox="1">
            <a:spLocks noChangeArrowheads="1"/>
          </p:cNvSpPr>
          <p:nvPr/>
        </p:nvSpPr>
        <p:spPr bwMode="auto">
          <a:xfrm>
            <a:off x="2286000" y="1438275"/>
            <a:ext cx="1447800" cy="923925"/>
          </a:xfrm>
          <a:prstGeom prst="rect">
            <a:avLst/>
          </a:prstGeom>
          <a:noFill/>
          <a:ln w="9525">
            <a:noFill/>
            <a:miter lim="800000"/>
            <a:headEnd/>
            <a:tailEnd/>
          </a:ln>
        </p:spPr>
        <p:txBody>
          <a:bodyPr>
            <a:spAutoFit/>
          </a:bodyPr>
          <a:lstStyle/>
          <a:p>
            <a:r>
              <a:rPr lang="en-US" dirty="0">
                <a:latin typeface="Trebuchet MS" pitchFamily="34" charset="0"/>
              </a:rPr>
              <a:t>Yaquina Bay</a:t>
            </a:r>
          </a:p>
          <a:p>
            <a:r>
              <a:rPr lang="en-US" dirty="0">
                <a:latin typeface="Trebuchet MS" pitchFamily="34" charset="0"/>
              </a:rPr>
              <a:t>Winter</a:t>
            </a:r>
          </a:p>
          <a:p>
            <a:r>
              <a:rPr lang="en-US" dirty="0">
                <a:latin typeface="Trebuchet MS" pitchFamily="34" charset="0"/>
              </a:rPr>
              <a:t>26 psu</a:t>
            </a:r>
          </a:p>
        </p:txBody>
      </p:sp>
      <p:sp>
        <p:nvSpPr>
          <p:cNvPr id="47" name="5-Point Star 46"/>
          <p:cNvSpPr/>
          <p:nvPr/>
        </p:nvSpPr>
        <p:spPr>
          <a:xfrm>
            <a:off x="7467600" y="914400"/>
            <a:ext cx="457200" cy="482600"/>
          </a:xfrm>
          <a:prstGeom prst="star5">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latin typeface="Trebuchet MS" pitchFamily="34" charset="0"/>
              </a:rPr>
              <a:t>O</a:t>
            </a:r>
          </a:p>
        </p:txBody>
      </p:sp>
      <p:sp>
        <p:nvSpPr>
          <p:cNvPr id="50" name="Rectangle 49"/>
          <p:cNvSpPr/>
          <p:nvPr/>
        </p:nvSpPr>
        <p:spPr>
          <a:xfrm>
            <a:off x="2133600" y="838200"/>
            <a:ext cx="1600200" cy="15240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51" name="Rectangle 50"/>
          <p:cNvSpPr/>
          <p:nvPr/>
        </p:nvSpPr>
        <p:spPr>
          <a:xfrm>
            <a:off x="3733800" y="838200"/>
            <a:ext cx="1600200" cy="15240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53" name="Rectangle 52"/>
          <p:cNvSpPr/>
          <p:nvPr/>
        </p:nvSpPr>
        <p:spPr>
          <a:xfrm>
            <a:off x="6934200" y="838200"/>
            <a:ext cx="1600200" cy="15240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54" name="5-Point Star 53"/>
          <p:cNvSpPr/>
          <p:nvPr/>
        </p:nvSpPr>
        <p:spPr>
          <a:xfrm>
            <a:off x="6324600" y="2743200"/>
            <a:ext cx="457200" cy="482600"/>
          </a:xfrm>
          <a:prstGeom prst="star5">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latin typeface="Trebuchet MS" pitchFamily="34" charset="0"/>
              </a:rPr>
              <a:t>B</a:t>
            </a:r>
          </a:p>
        </p:txBody>
      </p:sp>
      <p:sp>
        <p:nvSpPr>
          <p:cNvPr id="55" name="5-Point Star 54"/>
          <p:cNvSpPr/>
          <p:nvPr/>
        </p:nvSpPr>
        <p:spPr>
          <a:xfrm>
            <a:off x="6019800" y="2743200"/>
            <a:ext cx="457200" cy="482600"/>
          </a:xfrm>
          <a:prstGeom prst="star5">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latin typeface="Trebuchet MS" pitchFamily="34" charset="0"/>
              </a:rPr>
              <a:t>W</a:t>
            </a:r>
          </a:p>
        </p:txBody>
      </p:sp>
      <p:sp>
        <p:nvSpPr>
          <p:cNvPr id="56" name="5-Point Star 55"/>
          <p:cNvSpPr/>
          <p:nvPr/>
        </p:nvSpPr>
        <p:spPr>
          <a:xfrm>
            <a:off x="7315200" y="2743200"/>
            <a:ext cx="457200" cy="482600"/>
          </a:xfrm>
          <a:prstGeom prst="star5">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latin typeface="Trebuchet MS" pitchFamily="34" charset="0"/>
              </a:rPr>
              <a:t>O</a:t>
            </a:r>
          </a:p>
        </p:txBody>
      </p:sp>
      <p:sp>
        <p:nvSpPr>
          <p:cNvPr id="59" name="Flowchart: Delay 58"/>
          <p:cNvSpPr/>
          <p:nvPr/>
        </p:nvSpPr>
        <p:spPr>
          <a:xfrm>
            <a:off x="0" y="0"/>
            <a:ext cx="1752600" cy="6858000"/>
          </a:xfrm>
          <a:prstGeom prst="flowChartDelay">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60" name="TextBox 59">
            <a:hlinkClick r:id="rId6" action="ppaction://hlinksldjump"/>
          </p:cNvPr>
          <p:cNvSpPr txBox="1"/>
          <p:nvPr/>
        </p:nvSpPr>
        <p:spPr>
          <a:xfrm>
            <a:off x="0" y="609600"/>
            <a:ext cx="1371600" cy="838200"/>
          </a:xfrm>
          <a:prstGeom prst="roundRect">
            <a:avLst/>
          </a:prstGeom>
          <a:solidFill>
            <a:schemeClr val="accent5">
              <a:lumMod val="40000"/>
              <a:lumOff val="60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Build </a:t>
            </a:r>
            <a:r>
              <a:rPr lang="en-US" sz="1600" dirty="0" smtClean="0">
                <a:solidFill>
                  <a:schemeClr val="accent1">
                    <a:lumMod val="75000"/>
                  </a:schemeClr>
                </a:solidFill>
                <a:latin typeface="Trebuchet MS" pitchFamily="34" charset="0"/>
                <a:cs typeface="+mn-cs"/>
              </a:rPr>
              <a:t>A </a:t>
            </a:r>
            <a:r>
              <a:rPr lang="en-US" sz="1600" dirty="0">
                <a:solidFill>
                  <a:schemeClr val="accent1">
                    <a:lumMod val="75000"/>
                  </a:schemeClr>
                </a:solidFill>
                <a:latin typeface="Trebuchet MS" pitchFamily="34" charset="0"/>
                <a:cs typeface="+mn-cs"/>
              </a:rPr>
              <a:t>G</a:t>
            </a:r>
            <a:r>
              <a:rPr lang="en-US" sz="1600" dirty="0" smtClean="0">
                <a:solidFill>
                  <a:schemeClr val="accent1">
                    <a:lumMod val="75000"/>
                  </a:schemeClr>
                </a:solidFill>
                <a:latin typeface="Trebuchet MS" pitchFamily="34" charset="0"/>
                <a:cs typeface="+mn-cs"/>
              </a:rPr>
              <a:t>raph </a:t>
            </a:r>
            <a:endParaRPr lang="en-US" sz="1600" dirty="0">
              <a:solidFill>
                <a:schemeClr val="accent1">
                  <a:lumMod val="75000"/>
                </a:schemeClr>
              </a:solidFill>
              <a:latin typeface="Trebuchet MS" pitchFamily="34" charset="0"/>
              <a:cs typeface="+mn-cs"/>
            </a:endParaRP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1)</a:t>
            </a:r>
            <a:endParaRPr lang="en-US" sz="1600" dirty="0">
              <a:solidFill>
                <a:schemeClr val="accent1">
                  <a:lumMod val="75000"/>
                </a:schemeClr>
              </a:solidFill>
              <a:latin typeface="Trebuchet MS" pitchFamily="34" charset="0"/>
              <a:cs typeface="+mn-cs"/>
            </a:endParaRPr>
          </a:p>
        </p:txBody>
      </p:sp>
      <p:sp>
        <p:nvSpPr>
          <p:cNvPr id="61" name="TextBox 60">
            <a:hlinkClick r:id="rId7" action="ppaction://hlinksldjump"/>
          </p:cNvPr>
          <p:cNvSpPr txBox="1"/>
          <p:nvPr/>
        </p:nvSpPr>
        <p:spPr>
          <a:xfrm>
            <a:off x="0" y="2743200"/>
            <a:ext cx="1554480" cy="10668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Read LOBO Graphs </a:t>
            </a:r>
            <a:r>
              <a:rPr lang="en-US" sz="1600" dirty="0" smtClean="0">
                <a:solidFill>
                  <a:schemeClr val="accent1">
                    <a:lumMod val="75000"/>
                  </a:schemeClr>
                </a:solidFill>
                <a:latin typeface="Trebuchet MS" pitchFamily="34" charset="0"/>
                <a:cs typeface="+mn-cs"/>
              </a:rPr>
              <a:t>   (Level 3)</a:t>
            </a:r>
            <a:endParaRPr lang="en-US" sz="1600" dirty="0">
              <a:solidFill>
                <a:schemeClr val="accent1">
                  <a:lumMod val="75000"/>
                </a:schemeClr>
              </a:solidFill>
              <a:latin typeface="Trebuchet MS" pitchFamily="34" charset="0"/>
              <a:cs typeface="+mn-cs"/>
            </a:endParaRPr>
          </a:p>
        </p:txBody>
      </p:sp>
      <p:sp>
        <p:nvSpPr>
          <p:cNvPr id="62" name="TextBox 61">
            <a:hlinkClick r:id="rId8" action="ppaction://hlinksldjump"/>
          </p:cNvPr>
          <p:cNvSpPr txBox="1"/>
          <p:nvPr/>
        </p:nvSpPr>
        <p:spPr>
          <a:xfrm>
            <a:off x="0" y="3953470"/>
            <a:ext cx="1447800" cy="99953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LOBO Data Match-up</a:t>
            </a:r>
            <a:endParaRPr lang="en-US" sz="1600" dirty="0">
              <a:solidFill>
                <a:schemeClr val="accent1">
                  <a:lumMod val="75000"/>
                </a:schemeClr>
              </a:solidFill>
              <a:latin typeface="Trebuchet MS" pitchFamily="34" charset="0"/>
              <a:cs typeface="+mn-cs"/>
            </a:endParaRP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4)</a:t>
            </a:r>
            <a:endParaRPr lang="en-US" sz="1600" dirty="0">
              <a:solidFill>
                <a:schemeClr val="accent1">
                  <a:lumMod val="75000"/>
                </a:schemeClr>
              </a:solidFill>
              <a:latin typeface="Trebuchet MS" pitchFamily="34" charset="0"/>
              <a:cs typeface="+mn-cs"/>
            </a:endParaRPr>
          </a:p>
        </p:txBody>
      </p:sp>
      <p:sp>
        <p:nvSpPr>
          <p:cNvPr id="63" name="TextBox 62">
            <a:hlinkClick r:id="rId9" action="ppaction://hlinksldjump"/>
          </p:cNvPr>
          <p:cNvSpPr txBox="1"/>
          <p:nvPr/>
        </p:nvSpPr>
        <p:spPr>
          <a:xfrm>
            <a:off x="0" y="5105400"/>
            <a:ext cx="1371600" cy="11430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Test Your LOBO Abilities</a:t>
            </a: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5)</a:t>
            </a:r>
            <a:endParaRPr lang="en-US" sz="1600" dirty="0">
              <a:solidFill>
                <a:schemeClr val="accent1">
                  <a:lumMod val="75000"/>
                </a:schemeClr>
              </a:solidFill>
              <a:latin typeface="Trebuchet MS" pitchFamily="34" charset="0"/>
              <a:cs typeface="+mn-cs"/>
            </a:endParaRPr>
          </a:p>
        </p:txBody>
      </p:sp>
      <p:sp>
        <p:nvSpPr>
          <p:cNvPr id="64" name="TextBox 63">
            <a:hlinkClick r:id="rId10" action="ppaction://hlinksldjump"/>
          </p:cNvPr>
          <p:cNvSpPr txBox="1"/>
          <p:nvPr/>
        </p:nvSpPr>
        <p:spPr>
          <a:xfrm>
            <a:off x="0" y="1600200"/>
            <a:ext cx="1447800" cy="9906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Interpret Graphs</a:t>
            </a: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2)</a:t>
            </a:r>
            <a:endParaRPr lang="en-US" sz="1600" dirty="0">
              <a:solidFill>
                <a:schemeClr val="accent1">
                  <a:lumMod val="75000"/>
                </a:schemeClr>
              </a:solidFill>
              <a:latin typeface="Trebuchet MS" pitchFamily="34" charset="0"/>
              <a:cs typeface="+mn-cs"/>
            </a:endParaRPr>
          </a:p>
        </p:txBody>
      </p:sp>
      <p:sp>
        <p:nvSpPr>
          <p:cNvPr id="65" name="TextBox 64">
            <a:hlinkClick r:id="rId11" action="ppaction://hlinksldjump"/>
          </p:cNvPr>
          <p:cNvSpPr txBox="1"/>
          <p:nvPr/>
        </p:nvSpPr>
        <p:spPr>
          <a:xfrm>
            <a:off x="0" y="6324600"/>
            <a:ext cx="914400" cy="5334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More info</a:t>
            </a:r>
            <a:endParaRPr lang="en-US" sz="1600" dirty="0">
              <a:solidFill>
                <a:schemeClr val="accent1">
                  <a:lumMod val="75000"/>
                </a:schemeClr>
              </a:solidFill>
              <a:latin typeface="Trebuchet MS" pitchFamily="34" charset="0"/>
              <a:cs typeface="+mn-cs"/>
            </a:endParaRPr>
          </a:p>
        </p:txBody>
      </p:sp>
      <p:sp>
        <p:nvSpPr>
          <p:cNvPr id="66" name="Rounded Rectangle 65"/>
          <p:cNvSpPr/>
          <p:nvPr/>
        </p:nvSpPr>
        <p:spPr>
          <a:xfrm>
            <a:off x="2971800" y="4114800"/>
            <a:ext cx="5181600" cy="533400"/>
          </a:xfrm>
          <a:prstGeom prst="roundRect">
            <a:avLst/>
          </a:prstGeom>
          <a:solidFill>
            <a:srgbClr val="70AC2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sz="1600" dirty="0" smtClean="0">
                <a:latin typeface="Trebuchet MS" pitchFamily="34" charset="0"/>
              </a:rPr>
              <a:t>Touch in the box above where you think the average summer Yaquina Bay salinity is located along the line.</a:t>
            </a:r>
            <a:endParaRPr lang="en-US" sz="1600" dirty="0">
              <a:latin typeface="Trebuchet MS" pitchFamily="34" charset="0"/>
            </a:endParaRPr>
          </a:p>
        </p:txBody>
      </p:sp>
      <p:sp>
        <p:nvSpPr>
          <p:cNvPr id="67" name="Rectangle 66"/>
          <p:cNvSpPr/>
          <p:nvPr/>
        </p:nvSpPr>
        <p:spPr>
          <a:xfrm>
            <a:off x="2743200" y="3241344"/>
            <a:ext cx="5562600" cy="762000"/>
          </a:xfrm>
          <a:prstGeom prst="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Trebuchet MS" pitchFamily="34" charset="0"/>
            </a:endParaRPr>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4" presetClass="entr" presetSubtype="0" fill="hold" grpId="0" nodeType="withEffect">
                                  <p:stCondLst>
                                    <p:cond delay="0"/>
                                  </p:stCondLst>
                                  <p:childTnLst>
                                    <p:set>
                                      <p:cBhvr>
                                        <p:cTn id="6" dur="1" fill="hold">
                                          <p:stCondLst>
                                            <p:cond delay="0"/>
                                          </p:stCondLst>
                                        </p:cTn>
                                        <p:tgtEl>
                                          <p:spTgt spid="31"/>
                                        </p:tgtEl>
                                        <p:attrNameLst>
                                          <p:attrName>style.visibility</p:attrName>
                                        </p:attrNameLst>
                                      </p:cBhvr>
                                      <p:to>
                                        <p:strVal val="visible"/>
                                      </p:to>
                                    </p:set>
                                    <p:anim from="(-#ppt_w/2)" to="(#ppt_x)" calcmode="lin" valueType="num">
                                      <p:cBhvr>
                                        <p:cTn id="7" dur="600" fill="hold">
                                          <p:stCondLst>
                                            <p:cond delay="0"/>
                                          </p:stCondLst>
                                        </p:cTn>
                                        <p:tgtEl>
                                          <p:spTgt spid="31"/>
                                        </p:tgtEl>
                                        <p:attrNameLst>
                                          <p:attrName>ppt_x</p:attrName>
                                        </p:attrNameLst>
                                      </p:cBhvr>
                                    </p:anim>
                                    <p:anim from="0" to="-1.0" calcmode="lin" valueType="num">
                                      <p:cBhvr>
                                        <p:cTn id="8" dur="200" decel="50000" autoRev="1" fill="hold">
                                          <p:stCondLst>
                                            <p:cond delay="600"/>
                                          </p:stCondLst>
                                        </p:cTn>
                                        <p:tgtEl>
                                          <p:spTgt spid="31"/>
                                        </p:tgtEl>
                                        <p:attrNameLst>
                                          <p:attrName>xshear</p:attrName>
                                        </p:attrNameLst>
                                      </p:cBhvr>
                                    </p:anim>
                                    <p:animScale>
                                      <p:cBhvr>
                                        <p:cTn id="9" dur="200" decel="100000" autoRev="1" fill="hold">
                                          <p:stCondLst>
                                            <p:cond delay="600"/>
                                          </p:stCondLst>
                                        </p:cTn>
                                        <p:tgtEl>
                                          <p:spTgt spid="31"/>
                                        </p:tgtEl>
                                      </p:cBhvr>
                                      <p:from x="100000" y="100000"/>
                                      <p:to x="80000" y="100000"/>
                                    </p:animScale>
                                    <p:anim by="(#ppt_h/3+#ppt_w*0.1)" calcmode="lin" valueType="num">
                                      <p:cBhvr additive="sum">
                                        <p:cTn id="10" dur="200" decel="100000" autoRev="1" fill="hold">
                                          <p:stCondLst>
                                            <p:cond delay="600"/>
                                          </p:stCondLst>
                                        </p:cTn>
                                        <p:tgtEl>
                                          <p:spTgt spid="31"/>
                                        </p:tgtEl>
                                        <p:attrNameLst>
                                          <p:attrName>ppt_x</p:attrName>
                                        </p:attrNameLst>
                                      </p:cBhvr>
                                    </p:anim>
                                  </p:childTnLst>
                                </p:cTn>
                              </p:par>
                              <p:par>
                                <p:cTn id="11" presetID="34" presetClass="entr" presetSubtype="0" fill="hold" nodeType="withEffect">
                                  <p:stCondLst>
                                    <p:cond delay="0"/>
                                  </p:stCondLst>
                                  <p:childTnLst>
                                    <p:set>
                                      <p:cBhvr>
                                        <p:cTn id="12" dur="1" fill="hold">
                                          <p:stCondLst>
                                            <p:cond delay="0"/>
                                          </p:stCondLst>
                                        </p:cTn>
                                        <p:tgtEl>
                                          <p:spTgt spid="11289"/>
                                        </p:tgtEl>
                                        <p:attrNameLst>
                                          <p:attrName>style.visibility</p:attrName>
                                        </p:attrNameLst>
                                      </p:cBhvr>
                                      <p:to>
                                        <p:strVal val="visible"/>
                                      </p:to>
                                    </p:set>
                                    <p:anim from="(-#ppt_w/2)" to="(#ppt_x)" calcmode="lin" valueType="num">
                                      <p:cBhvr>
                                        <p:cTn id="13" dur="600" fill="hold">
                                          <p:stCondLst>
                                            <p:cond delay="0"/>
                                          </p:stCondLst>
                                        </p:cTn>
                                        <p:tgtEl>
                                          <p:spTgt spid="11289"/>
                                        </p:tgtEl>
                                        <p:attrNameLst>
                                          <p:attrName>ppt_x</p:attrName>
                                        </p:attrNameLst>
                                      </p:cBhvr>
                                    </p:anim>
                                    <p:anim from="0" to="-1.0" calcmode="lin" valueType="num">
                                      <p:cBhvr>
                                        <p:cTn id="14" dur="200" decel="50000" autoRev="1" fill="hold">
                                          <p:stCondLst>
                                            <p:cond delay="600"/>
                                          </p:stCondLst>
                                        </p:cTn>
                                        <p:tgtEl>
                                          <p:spTgt spid="11289"/>
                                        </p:tgtEl>
                                        <p:attrNameLst>
                                          <p:attrName>xshear</p:attrName>
                                        </p:attrNameLst>
                                      </p:cBhvr>
                                    </p:anim>
                                    <p:animScale>
                                      <p:cBhvr>
                                        <p:cTn id="15" dur="200" decel="100000" autoRev="1" fill="hold">
                                          <p:stCondLst>
                                            <p:cond delay="600"/>
                                          </p:stCondLst>
                                        </p:cTn>
                                        <p:tgtEl>
                                          <p:spTgt spid="11289"/>
                                        </p:tgtEl>
                                      </p:cBhvr>
                                      <p:from x="100000" y="100000"/>
                                      <p:to x="80000" y="100000"/>
                                    </p:animScale>
                                    <p:anim by="(#ppt_h/3+#ppt_w*0.1)" calcmode="lin" valueType="num">
                                      <p:cBhvr additive="sum">
                                        <p:cTn id="16" dur="200" decel="100000" autoRev="1" fill="hold">
                                          <p:stCondLst>
                                            <p:cond delay="600"/>
                                          </p:stCondLst>
                                        </p:cTn>
                                        <p:tgtEl>
                                          <p:spTgt spid="11289"/>
                                        </p:tgtEl>
                                        <p:attrNameLst>
                                          <p:attrName>ppt_x</p:attrName>
                                        </p:attrNameLst>
                                      </p:cBhvr>
                                    </p:anim>
                                  </p:childTnLst>
                                </p:cTn>
                              </p:par>
                              <p:par>
                                <p:cTn id="17" presetID="9" presetClass="entr" presetSubtype="0" fill="hold" grpId="0" nodeType="withEffect">
                                  <p:stCondLst>
                                    <p:cond delay="5000"/>
                                  </p:stCondLst>
                                  <p:childTnLst>
                                    <p:set>
                                      <p:cBhvr>
                                        <p:cTn id="18" dur="1" fill="hold">
                                          <p:stCondLst>
                                            <p:cond delay="0"/>
                                          </p:stCondLst>
                                        </p:cTn>
                                        <p:tgtEl>
                                          <p:spTgt spid="66"/>
                                        </p:tgtEl>
                                        <p:attrNameLst>
                                          <p:attrName>style.visibility</p:attrName>
                                        </p:attrNameLst>
                                      </p:cBhvr>
                                      <p:to>
                                        <p:strVal val="visible"/>
                                      </p:to>
                                    </p:set>
                                    <p:animEffect transition="in" filter="dissolve">
                                      <p:cBhvr>
                                        <p:cTn id="19" dur="5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66"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ction Button: Home 3">
            <a:hlinkClick r:id="" action="ppaction://hlinkshowjump?jump=firstslide" highlightClick="1"/>
          </p:cNvPr>
          <p:cNvSpPr/>
          <p:nvPr/>
        </p:nvSpPr>
        <p:spPr>
          <a:xfrm>
            <a:off x="8547717" y="6400800"/>
            <a:ext cx="574675" cy="457200"/>
          </a:xfrm>
          <a:prstGeom prst="actionButtonHome">
            <a:avLst/>
          </a:prstGeom>
          <a:gradFill flip="none" rotWithShape="1">
            <a:gsLst>
              <a:gs pos="0">
                <a:srgbClr val="FFEFD1"/>
              </a:gs>
              <a:gs pos="64999">
                <a:srgbClr val="F0EBD5"/>
              </a:gs>
              <a:gs pos="100000">
                <a:srgbClr val="D1C39F"/>
              </a:gs>
            </a:gsLst>
            <a:lin ang="5400000" scaled="1"/>
            <a:tileRect/>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5" name="Action Button: Beginning 4">
            <a:hlinkClick r:id="rId3" action="ppaction://hlinksldjump" highlightClick="1"/>
          </p:cNvPr>
          <p:cNvSpPr/>
          <p:nvPr/>
        </p:nvSpPr>
        <p:spPr>
          <a:xfrm>
            <a:off x="8080992" y="6400800"/>
            <a:ext cx="457200" cy="457200"/>
          </a:xfrm>
          <a:prstGeom prst="actionButtonBeginning">
            <a:avLst/>
          </a:prstGeom>
          <a:gradFill>
            <a:gsLst>
              <a:gs pos="0">
                <a:srgbClr val="FFEFD1"/>
              </a:gs>
              <a:gs pos="64999">
                <a:srgbClr val="F0EBD5"/>
              </a:gs>
              <a:gs pos="100000">
                <a:srgbClr val="D1C39F"/>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grpSp>
        <p:nvGrpSpPr>
          <p:cNvPr id="2" name="Group 27"/>
          <p:cNvGrpSpPr>
            <a:grpSpLocks/>
          </p:cNvGrpSpPr>
          <p:nvPr/>
        </p:nvGrpSpPr>
        <p:grpSpPr bwMode="auto">
          <a:xfrm>
            <a:off x="2438400" y="2438400"/>
            <a:ext cx="6170613" cy="773109"/>
            <a:chOff x="2438400" y="2705401"/>
            <a:chExt cx="6171126" cy="773596"/>
          </a:xfrm>
        </p:grpSpPr>
        <p:cxnSp>
          <p:nvCxnSpPr>
            <p:cNvPr id="16" name="Straight Connector 15"/>
            <p:cNvCxnSpPr/>
            <p:nvPr/>
          </p:nvCxnSpPr>
          <p:spPr>
            <a:xfrm>
              <a:off x="2819432" y="3277257"/>
              <a:ext cx="5334443" cy="1589"/>
            </a:xfrm>
            <a:prstGeom prst="line">
              <a:avLst/>
            </a:prstGeom>
            <a:ln w="38100"/>
          </p:spPr>
          <p:style>
            <a:lnRef idx="1">
              <a:schemeClr val="dk1"/>
            </a:lnRef>
            <a:fillRef idx="0">
              <a:schemeClr val="dk1"/>
            </a:fillRef>
            <a:effectRef idx="0">
              <a:schemeClr val="dk1"/>
            </a:effectRef>
            <a:fontRef idx="minor">
              <a:schemeClr val="tx1"/>
            </a:fontRef>
          </p:style>
        </p:cxnSp>
        <p:cxnSp>
          <p:nvCxnSpPr>
            <p:cNvPr id="18" name="Straight Connector 17"/>
            <p:cNvCxnSpPr/>
            <p:nvPr/>
          </p:nvCxnSpPr>
          <p:spPr>
            <a:xfrm rot="5400000">
              <a:off x="2628019" y="3276463"/>
              <a:ext cx="381240" cy="1587"/>
            </a:xfrm>
            <a:prstGeom prst="line">
              <a:avLst/>
            </a:prstGeom>
            <a:ln w="38100"/>
          </p:spPr>
          <p:style>
            <a:lnRef idx="1">
              <a:schemeClr val="dk1"/>
            </a:lnRef>
            <a:fillRef idx="0">
              <a:schemeClr val="dk1"/>
            </a:fillRef>
            <a:effectRef idx="0">
              <a:schemeClr val="dk1"/>
            </a:effectRef>
            <a:fontRef idx="minor">
              <a:schemeClr val="tx1"/>
            </a:fontRef>
          </p:style>
        </p:cxnSp>
        <p:cxnSp>
          <p:nvCxnSpPr>
            <p:cNvPr id="19" name="Straight Connector 18"/>
            <p:cNvCxnSpPr/>
            <p:nvPr/>
          </p:nvCxnSpPr>
          <p:spPr>
            <a:xfrm rot="5400000">
              <a:off x="7987864" y="3287583"/>
              <a:ext cx="381240" cy="1587"/>
            </a:xfrm>
            <a:prstGeom prst="line">
              <a:avLst/>
            </a:prstGeom>
            <a:ln w="38100"/>
          </p:spPr>
          <p:style>
            <a:lnRef idx="1">
              <a:schemeClr val="dk1"/>
            </a:lnRef>
            <a:fillRef idx="0">
              <a:schemeClr val="dk1"/>
            </a:fillRef>
            <a:effectRef idx="0">
              <a:schemeClr val="dk1"/>
            </a:effectRef>
            <a:fontRef idx="minor">
              <a:schemeClr val="tx1"/>
            </a:fontRef>
          </p:style>
        </p:cxnSp>
        <p:cxnSp>
          <p:nvCxnSpPr>
            <p:cNvPr id="20" name="Straight Connector 19"/>
            <p:cNvCxnSpPr/>
            <p:nvPr/>
          </p:nvCxnSpPr>
          <p:spPr>
            <a:xfrm rot="5400000">
              <a:off x="5371447" y="3287583"/>
              <a:ext cx="381240" cy="1587"/>
            </a:xfrm>
            <a:prstGeom prst="line">
              <a:avLst/>
            </a:prstGeom>
            <a:ln w="28575"/>
          </p:spPr>
          <p:style>
            <a:lnRef idx="1">
              <a:schemeClr val="dk1"/>
            </a:lnRef>
            <a:fillRef idx="0">
              <a:schemeClr val="dk1"/>
            </a:fillRef>
            <a:effectRef idx="0">
              <a:schemeClr val="dk1"/>
            </a:effectRef>
            <a:fontRef idx="minor">
              <a:schemeClr val="tx1"/>
            </a:fontRef>
          </p:style>
        </p:cxnSp>
        <p:cxnSp>
          <p:nvCxnSpPr>
            <p:cNvPr id="21" name="Straight Connector 20"/>
            <p:cNvCxnSpPr/>
            <p:nvPr/>
          </p:nvCxnSpPr>
          <p:spPr>
            <a:xfrm rot="5400000">
              <a:off x="3923527" y="3276463"/>
              <a:ext cx="381240" cy="1587"/>
            </a:xfrm>
            <a:prstGeom prst="line">
              <a:avLst/>
            </a:prstGeom>
            <a:ln w="28575"/>
          </p:spPr>
          <p:style>
            <a:lnRef idx="1">
              <a:schemeClr val="dk1"/>
            </a:lnRef>
            <a:fillRef idx="0">
              <a:schemeClr val="dk1"/>
            </a:fillRef>
            <a:effectRef idx="0">
              <a:schemeClr val="dk1"/>
            </a:effectRef>
            <a:fontRef idx="minor">
              <a:schemeClr val="tx1"/>
            </a:fontRef>
          </p:style>
        </p:cxnSp>
        <p:cxnSp>
          <p:nvCxnSpPr>
            <p:cNvPr id="22" name="Straight Connector 21"/>
            <p:cNvCxnSpPr/>
            <p:nvPr/>
          </p:nvCxnSpPr>
          <p:spPr>
            <a:xfrm rot="5400000">
              <a:off x="6668542" y="3287583"/>
              <a:ext cx="381240" cy="1588"/>
            </a:xfrm>
            <a:prstGeom prst="line">
              <a:avLst/>
            </a:prstGeom>
            <a:ln w="28575"/>
          </p:spPr>
          <p:style>
            <a:lnRef idx="1">
              <a:schemeClr val="dk1"/>
            </a:lnRef>
            <a:fillRef idx="0">
              <a:schemeClr val="dk1"/>
            </a:fillRef>
            <a:effectRef idx="0">
              <a:schemeClr val="dk1"/>
            </a:effectRef>
            <a:fontRef idx="minor">
              <a:schemeClr val="tx1"/>
            </a:fontRef>
          </p:style>
        </p:cxnSp>
        <p:sp>
          <p:nvSpPr>
            <p:cNvPr id="12340" name="TextBox 22"/>
            <p:cNvSpPr txBox="1">
              <a:spLocks noChangeArrowheads="1"/>
            </p:cNvSpPr>
            <p:nvPr/>
          </p:nvSpPr>
          <p:spPr bwMode="auto">
            <a:xfrm>
              <a:off x="2438400" y="2705401"/>
              <a:ext cx="762000" cy="369333"/>
            </a:xfrm>
            <a:prstGeom prst="rect">
              <a:avLst/>
            </a:prstGeom>
            <a:noFill/>
            <a:ln w="9525">
              <a:noFill/>
              <a:miter lim="800000"/>
              <a:headEnd/>
              <a:tailEnd/>
            </a:ln>
          </p:spPr>
          <p:txBody>
            <a:bodyPr>
              <a:spAutoFit/>
            </a:bodyPr>
            <a:lstStyle/>
            <a:p>
              <a:pPr algn="ctr"/>
              <a:r>
                <a:rPr lang="en-US" dirty="0">
                  <a:latin typeface="Trebuchet MS" pitchFamily="34" charset="0"/>
                </a:rPr>
                <a:t>0 psu</a:t>
              </a:r>
            </a:p>
          </p:txBody>
        </p:sp>
        <p:sp>
          <p:nvSpPr>
            <p:cNvPr id="12341" name="TextBox 23"/>
            <p:cNvSpPr txBox="1">
              <a:spLocks noChangeArrowheads="1"/>
            </p:cNvSpPr>
            <p:nvPr/>
          </p:nvSpPr>
          <p:spPr bwMode="auto">
            <a:xfrm>
              <a:off x="5142963" y="2705401"/>
              <a:ext cx="838200" cy="369333"/>
            </a:xfrm>
            <a:prstGeom prst="rect">
              <a:avLst/>
            </a:prstGeom>
            <a:noFill/>
            <a:ln w="9525">
              <a:noFill/>
              <a:miter lim="800000"/>
              <a:headEnd/>
              <a:tailEnd/>
            </a:ln>
          </p:spPr>
          <p:txBody>
            <a:bodyPr>
              <a:spAutoFit/>
            </a:bodyPr>
            <a:lstStyle/>
            <a:p>
              <a:pPr algn="ctr"/>
              <a:r>
                <a:rPr lang="en-US" dirty="0">
                  <a:latin typeface="Trebuchet MS" pitchFamily="34" charset="0"/>
                </a:rPr>
                <a:t>20 psu</a:t>
              </a:r>
            </a:p>
          </p:txBody>
        </p:sp>
        <p:sp>
          <p:nvSpPr>
            <p:cNvPr id="12342" name="TextBox 24"/>
            <p:cNvSpPr txBox="1">
              <a:spLocks noChangeArrowheads="1"/>
            </p:cNvSpPr>
            <p:nvPr/>
          </p:nvSpPr>
          <p:spPr bwMode="auto">
            <a:xfrm>
              <a:off x="6438363" y="2705401"/>
              <a:ext cx="838200" cy="369333"/>
            </a:xfrm>
            <a:prstGeom prst="rect">
              <a:avLst/>
            </a:prstGeom>
            <a:noFill/>
            <a:ln w="9525">
              <a:noFill/>
              <a:miter lim="800000"/>
              <a:headEnd/>
              <a:tailEnd/>
            </a:ln>
          </p:spPr>
          <p:txBody>
            <a:bodyPr>
              <a:spAutoFit/>
            </a:bodyPr>
            <a:lstStyle/>
            <a:p>
              <a:pPr algn="ctr"/>
              <a:r>
                <a:rPr lang="en-US" dirty="0">
                  <a:latin typeface="Trebuchet MS" pitchFamily="34" charset="0"/>
                </a:rPr>
                <a:t>30 psu</a:t>
              </a:r>
            </a:p>
          </p:txBody>
        </p:sp>
        <p:sp>
          <p:nvSpPr>
            <p:cNvPr id="12343" name="TextBox 25"/>
            <p:cNvSpPr txBox="1">
              <a:spLocks noChangeArrowheads="1"/>
            </p:cNvSpPr>
            <p:nvPr/>
          </p:nvSpPr>
          <p:spPr bwMode="auto">
            <a:xfrm>
              <a:off x="7771326" y="2705401"/>
              <a:ext cx="838200" cy="369333"/>
            </a:xfrm>
            <a:prstGeom prst="rect">
              <a:avLst/>
            </a:prstGeom>
            <a:noFill/>
            <a:ln w="9525">
              <a:noFill/>
              <a:miter lim="800000"/>
              <a:headEnd/>
              <a:tailEnd/>
            </a:ln>
          </p:spPr>
          <p:txBody>
            <a:bodyPr>
              <a:spAutoFit/>
            </a:bodyPr>
            <a:lstStyle/>
            <a:p>
              <a:pPr algn="ctr"/>
              <a:r>
                <a:rPr lang="en-US" dirty="0">
                  <a:latin typeface="Trebuchet MS" pitchFamily="34" charset="0"/>
                </a:rPr>
                <a:t>40 psu</a:t>
              </a:r>
            </a:p>
          </p:txBody>
        </p:sp>
        <p:sp>
          <p:nvSpPr>
            <p:cNvPr id="12344" name="TextBox 26"/>
            <p:cNvSpPr txBox="1">
              <a:spLocks noChangeArrowheads="1"/>
            </p:cNvSpPr>
            <p:nvPr/>
          </p:nvSpPr>
          <p:spPr bwMode="auto">
            <a:xfrm>
              <a:off x="3682284" y="2705401"/>
              <a:ext cx="838200" cy="369333"/>
            </a:xfrm>
            <a:prstGeom prst="rect">
              <a:avLst/>
            </a:prstGeom>
            <a:noFill/>
            <a:ln w="9525">
              <a:noFill/>
              <a:miter lim="800000"/>
              <a:headEnd/>
              <a:tailEnd/>
            </a:ln>
          </p:spPr>
          <p:txBody>
            <a:bodyPr>
              <a:spAutoFit/>
            </a:bodyPr>
            <a:lstStyle/>
            <a:p>
              <a:pPr algn="ctr"/>
              <a:r>
                <a:rPr lang="en-US" dirty="0">
                  <a:latin typeface="Trebuchet MS" pitchFamily="34" charset="0"/>
                </a:rPr>
                <a:t>10 psu</a:t>
              </a:r>
            </a:p>
          </p:txBody>
        </p:sp>
      </p:grpSp>
      <p:pic>
        <p:nvPicPr>
          <p:cNvPr id="12314" name="Picture 29" descr="black.jpg"/>
          <p:cNvPicPr>
            <a:picLocks noChangeAspect="1"/>
          </p:cNvPicPr>
          <p:nvPr/>
        </p:nvPicPr>
        <p:blipFill>
          <a:blip r:embed="rId4" cstate="print"/>
          <a:stretch>
            <a:fillRect/>
          </a:stretch>
        </p:blipFill>
        <p:spPr bwMode="auto">
          <a:xfrm>
            <a:off x="2590800" y="4953000"/>
            <a:ext cx="1371600" cy="1371600"/>
          </a:xfrm>
          <a:prstGeom prst="rect">
            <a:avLst/>
          </a:prstGeom>
          <a:noFill/>
          <a:ln w="9525">
            <a:noFill/>
            <a:miter lim="800000"/>
            <a:headEnd/>
            <a:tailEnd/>
          </a:ln>
        </p:spPr>
      </p:pic>
      <p:sp>
        <p:nvSpPr>
          <p:cNvPr id="31" name="Rounded Rectangular Callout 30"/>
          <p:cNvSpPr/>
          <p:nvPr/>
        </p:nvSpPr>
        <p:spPr>
          <a:xfrm>
            <a:off x="3962400" y="3810000"/>
            <a:ext cx="4114800" cy="914400"/>
          </a:xfrm>
          <a:prstGeom prst="wedgeRoundRectCallout">
            <a:avLst>
              <a:gd name="adj1" fmla="val -55409"/>
              <a:gd name="adj2" fmla="val 98634"/>
              <a:gd name="adj3" fmla="val 16667"/>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smtClean="0">
                <a:latin typeface="Trebuchet MS" pitchFamily="34" charset="0"/>
              </a:rPr>
              <a:t>The </a:t>
            </a:r>
            <a:r>
              <a:rPr lang="en-US" dirty="0">
                <a:latin typeface="Trebuchet MS" pitchFamily="34" charset="0"/>
              </a:rPr>
              <a:t>average salinity of Yaquina Bay during the summer is around 32 psu!</a:t>
            </a:r>
          </a:p>
        </p:txBody>
      </p:sp>
      <p:sp>
        <p:nvSpPr>
          <p:cNvPr id="32" name="Action Button: Custom 31">
            <a:hlinkClick r:id="rId5" action="ppaction://hlinksldjump" highlightClick="1"/>
          </p:cNvPr>
          <p:cNvSpPr/>
          <p:nvPr/>
        </p:nvSpPr>
        <p:spPr>
          <a:xfrm>
            <a:off x="5638800" y="6309360"/>
            <a:ext cx="2377440" cy="548640"/>
          </a:xfrm>
          <a:prstGeom prst="actionButtonBlank">
            <a:avLst/>
          </a:prstGeom>
          <a:solidFill>
            <a:srgbClr val="C00000"/>
          </a:solidFill>
          <a:ln>
            <a:no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600" dirty="0" smtClean="0">
                <a:latin typeface="Trebuchet MS" pitchFamily="34" charset="0"/>
              </a:rPr>
              <a:t>Touch here to continue</a:t>
            </a:r>
            <a:endParaRPr lang="en-US" sz="1600" dirty="0">
              <a:latin typeface="Trebuchet MS" pitchFamily="34" charset="0"/>
            </a:endParaRPr>
          </a:p>
        </p:txBody>
      </p:sp>
      <p:sp>
        <p:nvSpPr>
          <p:cNvPr id="12317" name="TextBox 36"/>
          <p:cNvSpPr txBox="1">
            <a:spLocks noChangeArrowheads="1"/>
          </p:cNvSpPr>
          <p:nvPr/>
        </p:nvSpPr>
        <p:spPr bwMode="auto">
          <a:xfrm>
            <a:off x="6934200" y="1438275"/>
            <a:ext cx="1600200" cy="923925"/>
          </a:xfrm>
          <a:prstGeom prst="rect">
            <a:avLst/>
          </a:prstGeom>
          <a:noFill/>
          <a:ln w="9525">
            <a:noFill/>
            <a:miter lim="800000"/>
            <a:headEnd/>
            <a:tailEnd/>
          </a:ln>
        </p:spPr>
        <p:txBody>
          <a:bodyPr>
            <a:spAutoFit/>
          </a:bodyPr>
          <a:lstStyle/>
          <a:p>
            <a:r>
              <a:rPr lang="en-US" dirty="0">
                <a:latin typeface="Trebuchet MS" pitchFamily="34" charset="0"/>
              </a:rPr>
              <a:t>Pacific Ocean</a:t>
            </a:r>
          </a:p>
          <a:p>
            <a:r>
              <a:rPr lang="en-US" dirty="0">
                <a:latin typeface="Trebuchet MS" pitchFamily="34" charset="0"/>
              </a:rPr>
              <a:t>Entire Year</a:t>
            </a:r>
          </a:p>
          <a:p>
            <a:r>
              <a:rPr lang="en-US" dirty="0">
                <a:latin typeface="Trebuchet MS" pitchFamily="34" charset="0"/>
              </a:rPr>
              <a:t>35 psu</a:t>
            </a:r>
          </a:p>
        </p:txBody>
      </p:sp>
      <p:sp>
        <p:nvSpPr>
          <p:cNvPr id="33" name="5-Point Star 32"/>
          <p:cNvSpPr/>
          <p:nvPr/>
        </p:nvSpPr>
        <p:spPr>
          <a:xfrm>
            <a:off x="4191000" y="914400"/>
            <a:ext cx="457200" cy="482600"/>
          </a:xfrm>
          <a:prstGeom prst="star5">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latin typeface="Trebuchet MS" pitchFamily="34" charset="0"/>
              </a:rPr>
              <a:t>B</a:t>
            </a:r>
          </a:p>
        </p:txBody>
      </p:sp>
      <p:sp>
        <p:nvSpPr>
          <p:cNvPr id="12319" name="TextBox 33"/>
          <p:cNvSpPr txBox="1">
            <a:spLocks noChangeArrowheads="1"/>
          </p:cNvSpPr>
          <p:nvPr/>
        </p:nvSpPr>
        <p:spPr bwMode="auto">
          <a:xfrm>
            <a:off x="3810000" y="1447800"/>
            <a:ext cx="1447800" cy="923925"/>
          </a:xfrm>
          <a:prstGeom prst="rect">
            <a:avLst/>
          </a:prstGeom>
          <a:noFill/>
          <a:ln w="9525">
            <a:noFill/>
            <a:miter lim="800000"/>
            <a:headEnd/>
            <a:tailEnd/>
          </a:ln>
        </p:spPr>
        <p:txBody>
          <a:bodyPr>
            <a:spAutoFit/>
          </a:bodyPr>
          <a:lstStyle/>
          <a:p>
            <a:r>
              <a:rPr lang="en-US" dirty="0">
                <a:latin typeface="Trebuchet MS" pitchFamily="34" charset="0"/>
              </a:rPr>
              <a:t>Yaquina Bay</a:t>
            </a:r>
          </a:p>
          <a:p>
            <a:r>
              <a:rPr lang="en-US" dirty="0">
                <a:latin typeface="Trebuchet MS" pitchFamily="34" charset="0"/>
              </a:rPr>
              <a:t>Entire Year</a:t>
            </a:r>
          </a:p>
          <a:p>
            <a:r>
              <a:rPr lang="en-US" dirty="0">
                <a:latin typeface="Trebuchet MS" pitchFamily="34" charset="0"/>
              </a:rPr>
              <a:t>28 psu</a:t>
            </a:r>
          </a:p>
        </p:txBody>
      </p:sp>
      <p:sp>
        <p:nvSpPr>
          <p:cNvPr id="35" name="5-Point Star 34"/>
          <p:cNvSpPr/>
          <p:nvPr/>
        </p:nvSpPr>
        <p:spPr>
          <a:xfrm>
            <a:off x="2667000" y="914400"/>
            <a:ext cx="457200" cy="482600"/>
          </a:xfrm>
          <a:prstGeom prst="star5">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latin typeface="Trebuchet MS" pitchFamily="34" charset="0"/>
              </a:rPr>
              <a:t>W</a:t>
            </a:r>
          </a:p>
        </p:txBody>
      </p:sp>
      <p:sp>
        <p:nvSpPr>
          <p:cNvPr id="12321" name="TextBox 37"/>
          <p:cNvSpPr txBox="1">
            <a:spLocks noChangeArrowheads="1"/>
          </p:cNvSpPr>
          <p:nvPr/>
        </p:nvSpPr>
        <p:spPr bwMode="auto">
          <a:xfrm>
            <a:off x="2286000" y="1438275"/>
            <a:ext cx="1447800" cy="923925"/>
          </a:xfrm>
          <a:prstGeom prst="rect">
            <a:avLst/>
          </a:prstGeom>
          <a:noFill/>
          <a:ln w="9525">
            <a:noFill/>
            <a:miter lim="800000"/>
            <a:headEnd/>
            <a:tailEnd/>
          </a:ln>
        </p:spPr>
        <p:txBody>
          <a:bodyPr>
            <a:spAutoFit/>
          </a:bodyPr>
          <a:lstStyle/>
          <a:p>
            <a:r>
              <a:rPr lang="en-US" dirty="0">
                <a:latin typeface="Trebuchet MS" pitchFamily="34" charset="0"/>
              </a:rPr>
              <a:t>Yaquina Bay</a:t>
            </a:r>
          </a:p>
          <a:p>
            <a:r>
              <a:rPr lang="en-US" dirty="0">
                <a:latin typeface="Trebuchet MS" pitchFamily="34" charset="0"/>
              </a:rPr>
              <a:t>Winter</a:t>
            </a:r>
          </a:p>
          <a:p>
            <a:r>
              <a:rPr lang="en-US" dirty="0">
                <a:latin typeface="Trebuchet MS" pitchFamily="34" charset="0"/>
              </a:rPr>
              <a:t>26 psu</a:t>
            </a:r>
          </a:p>
        </p:txBody>
      </p:sp>
      <p:sp>
        <p:nvSpPr>
          <p:cNvPr id="40" name="5-Point Star 39"/>
          <p:cNvSpPr/>
          <p:nvPr/>
        </p:nvSpPr>
        <p:spPr>
          <a:xfrm>
            <a:off x="7467600" y="914400"/>
            <a:ext cx="457200" cy="482600"/>
          </a:xfrm>
          <a:prstGeom prst="star5">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latin typeface="Trebuchet MS" pitchFamily="34" charset="0"/>
              </a:rPr>
              <a:t>O</a:t>
            </a:r>
          </a:p>
        </p:txBody>
      </p:sp>
      <p:sp>
        <p:nvSpPr>
          <p:cNvPr id="43" name="Rectangle 42"/>
          <p:cNvSpPr/>
          <p:nvPr/>
        </p:nvSpPr>
        <p:spPr>
          <a:xfrm>
            <a:off x="2133600" y="838200"/>
            <a:ext cx="1600200" cy="15240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44" name="Rectangle 43"/>
          <p:cNvSpPr/>
          <p:nvPr/>
        </p:nvSpPr>
        <p:spPr>
          <a:xfrm>
            <a:off x="3733800" y="838200"/>
            <a:ext cx="1600200" cy="15240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grpSp>
        <p:nvGrpSpPr>
          <p:cNvPr id="3" name="Group 50"/>
          <p:cNvGrpSpPr>
            <a:grpSpLocks/>
          </p:cNvGrpSpPr>
          <p:nvPr/>
        </p:nvGrpSpPr>
        <p:grpSpPr bwMode="auto">
          <a:xfrm>
            <a:off x="5334000" y="838200"/>
            <a:ext cx="1600200" cy="1524000"/>
            <a:chOff x="5334000" y="838200"/>
            <a:chExt cx="1600200" cy="1524000"/>
          </a:xfrm>
        </p:grpSpPr>
        <p:sp>
          <p:nvSpPr>
            <p:cNvPr id="41" name="5-Point Star 40"/>
            <p:cNvSpPr/>
            <p:nvPr/>
          </p:nvSpPr>
          <p:spPr>
            <a:xfrm>
              <a:off x="5791200" y="914400"/>
              <a:ext cx="457200" cy="482600"/>
            </a:xfrm>
            <a:prstGeom prst="star5">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latin typeface="Trebuchet MS" pitchFamily="34" charset="0"/>
                </a:rPr>
                <a:t>S</a:t>
              </a:r>
            </a:p>
          </p:txBody>
        </p:sp>
        <p:sp>
          <p:nvSpPr>
            <p:cNvPr id="12332" name="TextBox 41"/>
            <p:cNvSpPr txBox="1">
              <a:spLocks noChangeArrowheads="1"/>
            </p:cNvSpPr>
            <p:nvPr/>
          </p:nvSpPr>
          <p:spPr bwMode="auto">
            <a:xfrm>
              <a:off x="5486400" y="1438275"/>
              <a:ext cx="1447800" cy="923330"/>
            </a:xfrm>
            <a:prstGeom prst="rect">
              <a:avLst/>
            </a:prstGeom>
            <a:noFill/>
            <a:ln w="9525">
              <a:noFill/>
              <a:miter lim="800000"/>
              <a:headEnd/>
              <a:tailEnd/>
            </a:ln>
          </p:spPr>
          <p:txBody>
            <a:bodyPr>
              <a:spAutoFit/>
            </a:bodyPr>
            <a:lstStyle/>
            <a:p>
              <a:r>
                <a:rPr lang="en-US" dirty="0">
                  <a:latin typeface="Trebuchet MS" pitchFamily="34" charset="0"/>
                </a:rPr>
                <a:t>Yaquina Bay</a:t>
              </a:r>
            </a:p>
            <a:p>
              <a:r>
                <a:rPr lang="en-US" dirty="0">
                  <a:latin typeface="Trebuchet MS" pitchFamily="34" charset="0"/>
                </a:rPr>
                <a:t>Summer</a:t>
              </a:r>
            </a:p>
            <a:p>
              <a:r>
                <a:rPr lang="en-US" dirty="0">
                  <a:latin typeface="Trebuchet MS" pitchFamily="34" charset="0"/>
                </a:rPr>
                <a:t>32 psu</a:t>
              </a:r>
            </a:p>
          </p:txBody>
        </p:sp>
        <p:sp>
          <p:nvSpPr>
            <p:cNvPr id="45" name="Rectangle 44"/>
            <p:cNvSpPr/>
            <p:nvPr/>
          </p:nvSpPr>
          <p:spPr>
            <a:xfrm>
              <a:off x="5334000" y="838200"/>
              <a:ext cx="1600200" cy="15240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grpSp>
      <p:sp>
        <p:nvSpPr>
          <p:cNvPr id="46" name="Rectangle 45"/>
          <p:cNvSpPr/>
          <p:nvPr/>
        </p:nvSpPr>
        <p:spPr>
          <a:xfrm>
            <a:off x="6934200" y="838200"/>
            <a:ext cx="1600200" cy="15240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47" name="5-Point Star 46"/>
          <p:cNvSpPr/>
          <p:nvPr/>
        </p:nvSpPr>
        <p:spPr>
          <a:xfrm>
            <a:off x="6324600" y="2743200"/>
            <a:ext cx="457200" cy="482600"/>
          </a:xfrm>
          <a:prstGeom prst="star5">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latin typeface="Trebuchet MS" pitchFamily="34" charset="0"/>
              </a:rPr>
              <a:t>B</a:t>
            </a:r>
          </a:p>
        </p:txBody>
      </p:sp>
      <p:sp>
        <p:nvSpPr>
          <p:cNvPr id="48" name="5-Point Star 47"/>
          <p:cNvSpPr/>
          <p:nvPr/>
        </p:nvSpPr>
        <p:spPr>
          <a:xfrm>
            <a:off x="6019800" y="2743200"/>
            <a:ext cx="457200" cy="482600"/>
          </a:xfrm>
          <a:prstGeom prst="star5">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latin typeface="Trebuchet MS" pitchFamily="34" charset="0"/>
              </a:rPr>
              <a:t>W</a:t>
            </a:r>
          </a:p>
        </p:txBody>
      </p:sp>
      <p:sp>
        <p:nvSpPr>
          <p:cNvPr id="49" name="5-Point Star 48"/>
          <p:cNvSpPr/>
          <p:nvPr/>
        </p:nvSpPr>
        <p:spPr>
          <a:xfrm>
            <a:off x="7315200" y="2743200"/>
            <a:ext cx="457200" cy="482600"/>
          </a:xfrm>
          <a:prstGeom prst="star5">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latin typeface="Trebuchet MS" pitchFamily="34" charset="0"/>
              </a:rPr>
              <a:t>O</a:t>
            </a:r>
          </a:p>
        </p:txBody>
      </p:sp>
      <p:sp>
        <p:nvSpPr>
          <p:cNvPr id="50" name="5-Point Star 49"/>
          <p:cNvSpPr/>
          <p:nvPr/>
        </p:nvSpPr>
        <p:spPr>
          <a:xfrm>
            <a:off x="6858000" y="2743200"/>
            <a:ext cx="457200" cy="482600"/>
          </a:xfrm>
          <a:prstGeom prst="star5">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latin typeface="Trebuchet MS" pitchFamily="34" charset="0"/>
              </a:rPr>
              <a:t>S</a:t>
            </a:r>
          </a:p>
        </p:txBody>
      </p:sp>
      <p:sp>
        <p:nvSpPr>
          <p:cNvPr id="58" name="Oval Callout 57"/>
          <p:cNvSpPr/>
          <p:nvPr/>
        </p:nvSpPr>
        <p:spPr>
          <a:xfrm>
            <a:off x="1905000" y="4114800"/>
            <a:ext cx="1905000" cy="609600"/>
          </a:xfrm>
          <a:prstGeom prst="wedgeEllipseCallout">
            <a:avLst>
              <a:gd name="adj1" fmla="val 16823"/>
              <a:gd name="adj2" fmla="val 117328"/>
            </a:avLst>
          </a:prstGeom>
          <a:solidFill>
            <a:srgbClr val="33CC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latin typeface="Trebuchet MS" pitchFamily="34" charset="0"/>
              </a:rPr>
              <a:t>Great job!</a:t>
            </a:r>
            <a:endParaRPr lang="en-US" dirty="0">
              <a:latin typeface="Trebuchet MS" pitchFamily="34" charset="0"/>
            </a:endParaRPr>
          </a:p>
        </p:txBody>
      </p:sp>
      <p:sp>
        <p:nvSpPr>
          <p:cNvPr id="59" name="Rectangle 58"/>
          <p:cNvSpPr/>
          <p:nvPr/>
        </p:nvSpPr>
        <p:spPr>
          <a:xfrm>
            <a:off x="0" y="0"/>
            <a:ext cx="9144000" cy="838200"/>
          </a:xfrm>
          <a:prstGeom prst="rect">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r>
              <a:rPr lang="en-US" sz="4400" dirty="0" smtClean="0">
                <a:latin typeface="Trebuchet MS" pitchFamily="34" charset="0"/>
              </a:rPr>
              <a:t>How To Build A Graph</a:t>
            </a:r>
            <a:endParaRPr lang="en-US" sz="4400" dirty="0">
              <a:latin typeface="Trebuchet MS" pitchFamily="34" charset="0"/>
            </a:endParaRPr>
          </a:p>
        </p:txBody>
      </p:sp>
      <p:sp>
        <p:nvSpPr>
          <p:cNvPr id="60" name="Flowchart: Delay 59"/>
          <p:cNvSpPr/>
          <p:nvPr/>
        </p:nvSpPr>
        <p:spPr>
          <a:xfrm>
            <a:off x="0" y="0"/>
            <a:ext cx="1752600" cy="6858000"/>
          </a:xfrm>
          <a:prstGeom prst="flowChartDelay">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61" name="TextBox 60">
            <a:hlinkClick r:id="rId6" action="ppaction://hlinksldjump"/>
          </p:cNvPr>
          <p:cNvSpPr txBox="1"/>
          <p:nvPr/>
        </p:nvSpPr>
        <p:spPr>
          <a:xfrm>
            <a:off x="0" y="609600"/>
            <a:ext cx="1371600" cy="838200"/>
          </a:xfrm>
          <a:prstGeom prst="roundRect">
            <a:avLst/>
          </a:prstGeom>
          <a:solidFill>
            <a:schemeClr val="accent5">
              <a:lumMod val="40000"/>
              <a:lumOff val="60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Build </a:t>
            </a:r>
            <a:r>
              <a:rPr lang="en-US" sz="1600" dirty="0" smtClean="0">
                <a:solidFill>
                  <a:schemeClr val="accent1">
                    <a:lumMod val="75000"/>
                  </a:schemeClr>
                </a:solidFill>
                <a:latin typeface="Trebuchet MS" pitchFamily="34" charset="0"/>
                <a:cs typeface="+mn-cs"/>
              </a:rPr>
              <a:t>A </a:t>
            </a:r>
            <a:r>
              <a:rPr lang="en-US" sz="1600" dirty="0">
                <a:solidFill>
                  <a:schemeClr val="accent1">
                    <a:lumMod val="75000"/>
                  </a:schemeClr>
                </a:solidFill>
                <a:latin typeface="Trebuchet MS" pitchFamily="34" charset="0"/>
                <a:cs typeface="+mn-cs"/>
              </a:rPr>
              <a:t>G</a:t>
            </a:r>
            <a:r>
              <a:rPr lang="en-US" sz="1600" dirty="0" smtClean="0">
                <a:solidFill>
                  <a:schemeClr val="accent1">
                    <a:lumMod val="75000"/>
                  </a:schemeClr>
                </a:solidFill>
                <a:latin typeface="Trebuchet MS" pitchFamily="34" charset="0"/>
                <a:cs typeface="+mn-cs"/>
              </a:rPr>
              <a:t>raph </a:t>
            </a:r>
            <a:endParaRPr lang="en-US" sz="1600" dirty="0">
              <a:solidFill>
                <a:schemeClr val="accent1">
                  <a:lumMod val="75000"/>
                </a:schemeClr>
              </a:solidFill>
              <a:latin typeface="Trebuchet MS" pitchFamily="34" charset="0"/>
              <a:cs typeface="+mn-cs"/>
            </a:endParaRP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1)</a:t>
            </a:r>
            <a:endParaRPr lang="en-US" sz="1600" dirty="0">
              <a:solidFill>
                <a:schemeClr val="accent1">
                  <a:lumMod val="75000"/>
                </a:schemeClr>
              </a:solidFill>
              <a:latin typeface="Trebuchet MS" pitchFamily="34" charset="0"/>
              <a:cs typeface="+mn-cs"/>
            </a:endParaRPr>
          </a:p>
        </p:txBody>
      </p:sp>
      <p:sp>
        <p:nvSpPr>
          <p:cNvPr id="62" name="TextBox 61">
            <a:hlinkClick r:id="rId7" action="ppaction://hlinksldjump"/>
          </p:cNvPr>
          <p:cNvSpPr txBox="1"/>
          <p:nvPr/>
        </p:nvSpPr>
        <p:spPr>
          <a:xfrm>
            <a:off x="0" y="2743200"/>
            <a:ext cx="1554480" cy="10668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Read LOBO Graphs </a:t>
            </a:r>
            <a:r>
              <a:rPr lang="en-US" sz="1600" dirty="0" smtClean="0">
                <a:solidFill>
                  <a:schemeClr val="accent1">
                    <a:lumMod val="75000"/>
                  </a:schemeClr>
                </a:solidFill>
                <a:latin typeface="Trebuchet MS" pitchFamily="34" charset="0"/>
                <a:cs typeface="+mn-cs"/>
              </a:rPr>
              <a:t>   (Level 3)</a:t>
            </a:r>
            <a:endParaRPr lang="en-US" sz="1600" dirty="0">
              <a:solidFill>
                <a:schemeClr val="accent1">
                  <a:lumMod val="75000"/>
                </a:schemeClr>
              </a:solidFill>
              <a:latin typeface="Trebuchet MS" pitchFamily="34" charset="0"/>
              <a:cs typeface="+mn-cs"/>
            </a:endParaRPr>
          </a:p>
        </p:txBody>
      </p:sp>
      <p:sp>
        <p:nvSpPr>
          <p:cNvPr id="63" name="TextBox 62">
            <a:hlinkClick r:id="rId8" action="ppaction://hlinksldjump"/>
          </p:cNvPr>
          <p:cNvSpPr txBox="1"/>
          <p:nvPr/>
        </p:nvSpPr>
        <p:spPr>
          <a:xfrm>
            <a:off x="0" y="3953470"/>
            <a:ext cx="1447800" cy="99953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LOBO Data Match-up</a:t>
            </a:r>
            <a:endParaRPr lang="en-US" sz="1600" dirty="0">
              <a:solidFill>
                <a:schemeClr val="accent1">
                  <a:lumMod val="75000"/>
                </a:schemeClr>
              </a:solidFill>
              <a:latin typeface="Trebuchet MS" pitchFamily="34" charset="0"/>
              <a:cs typeface="+mn-cs"/>
            </a:endParaRP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4)</a:t>
            </a:r>
            <a:endParaRPr lang="en-US" sz="1600" dirty="0">
              <a:solidFill>
                <a:schemeClr val="accent1">
                  <a:lumMod val="75000"/>
                </a:schemeClr>
              </a:solidFill>
              <a:latin typeface="Trebuchet MS" pitchFamily="34" charset="0"/>
              <a:cs typeface="+mn-cs"/>
            </a:endParaRPr>
          </a:p>
        </p:txBody>
      </p:sp>
      <p:sp>
        <p:nvSpPr>
          <p:cNvPr id="64" name="TextBox 63">
            <a:hlinkClick r:id="rId9" action="ppaction://hlinksldjump"/>
          </p:cNvPr>
          <p:cNvSpPr txBox="1"/>
          <p:nvPr/>
        </p:nvSpPr>
        <p:spPr>
          <a:xfrm>
            <a:off x="0" y="5105400"/>
            <a:ext cx="1371600" cy="11430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Test Your LOBO Abilities</a:t>
            </a: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5)</a:t>
            </a:r>
            <a:endParaRPr lang="en-US" sz="1600" dirty="0">
              <a:solidFill>
                <a:schemeClr val="accent1">
                  <a:lumMod val="75000"/>
                </a:schemeClr>
              </a:solidFill>
              <a:latin typeface="Trebuchet MS" pitchFamily="34" charset="0"/>
              <a:cs typeface="+mn-cs"/>
            </a:endParaRPr>
          </a:p>
        </p:txBody>
      </p:sp>
      <p:sp>
        <p:nvSpPr>
          <p:cNvPr id="65" name="TextBox 64">
            <a:hlinkClick r:id="rId10" action="ppaction://hlinksldjump"/>
          </p:cNvPr>
          <p:cNvSpPr txBox="1"/>
          <p:nvPr/>
        </p:nvSpPr>
        <p:spPr>
          <a:xfrm>
            <a:off x="0" y="1600200"/>
            <a:ext cx="1447800" cy="9906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Interpret Graphs</a:t>
            </a: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2)</a:t>
            </a:r>
            <a:endParaRPr lang="en-US" sz="1600" dirty="0">
              <a:solidFill>
                <a:schemeClr val="accent1">
                  <a:lumMod val="75000"/>
                </a:schemeClr>
              </a:solidFill>
              <a:latin typeface="Trebuchet MS" pitchFamily="34" charset="0"/>
              <a:cs typeface="+mn-cs"/>
            </a:endParaRPr>
          </a:p>
        </p:txBody>
      </p:sp>
      <p:sp>
        <p:nvSpPr>
          <p:cNvPr id="66" name="TextBox 65">
            <a:hlinkClick r:id="rId11" action="ppaction://hlinksldjump"/>
          </p:cNvPr>
          <p:cNvSpPr txBox="1"/>
          <p:nvPr/>
        </p:nvSpPr>
        <p:spPr>
          <a:xfrm>
            <a:off x="0" y="6324600"/>
            <a:ext cx="914400" cy="5334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More info</a:t>
            </a:r>
            <a:endParaRPr lang="en-US" sz="1600" dirty="0">
              <a:solidFill>
                <a:schemeClr val="accent1">
                  <a:lumMod val="75000"/>
                </a:schemeClr>
              </a:solidFill>
              <a:latin typeface="Trebuchet MS" pitchFamily="34" charset="0"/>
              <a:cs typeface="+mn-cs"/>
            </a:endParaRPr>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26" presetClass="entr" presetSubtype="0" fill="hold" grpId="0" nodeType="withEffect">
                                  <p:stCondLst>
                                    <p:cond delay="1000"/>
                                  </p:stCondLst>
                                  <p:childTnLst>
                                    <p:set>
                                      <p:cBhvr>
                                        <p:cTn id="11" dur="1" fill="hold">
                                          <p:stCondLst>
                                            <p:cond delay="0"/>
                                          </p:stCondLst>
                                        </p:cTn>
                                        <p:tgtEl>
                                          <p:spTgt spid="50"/>
                                        </p:tgtEl>
                                        <p:attrNameLst>
                                          <p:attrName>style.visibility</p:attrName>
                                        </p:attrNameLst>
                                      </p:cBhvr>
                                      <p:to>
                                        <p:strVal val="visible"/>
                                      </p:to>
                                    </p:set>
                                    <p:animEffect transition="in" filter="wipe(down)">
                                      <p:cBhvr>
                                        <p:cTn id="12" dur="580">
                                          <p:stCondLst>
                                            <p:cond delay="0"/>
                                          </p:stCondLst>
                                        </p:cTn>
                                        <p:tgtEl>
                                          <p:spTgt spid="50"/>
                                        </p:tgtEl>
                                      </p:cBhvr>
                                    </p:animEffect>
                                    <p:anim calcmode="lin" valueType="num">
                                      <p:cBhvr>
                                        <p:cTn id="13" dur="1822" tmFilter="0,0; 0.14,0.36; 0.43,0.73; 0.71,0.91; 1.0,1.0">
                                          <p:stCondLst>
                                            <p:cond delay="0"/>
                                          </p:stCondLst>
                                        </p:cTn>
                                        <p:tgtEl>
                                          <p:spTgt spid="50"/>
                                        </p:tgtEl>
                                        <p:attrNameLst>
                                          <p:attrName>ppt_x</p:attrName>
                                        </p:attrNameLst>
                                      </p:cBhvr>
                                      <p:tavLst>
                                        <p:tav tm="0">
                                          <p:val>
                                            <p:strVal val="#ppt_x-0.25"/>
                                          </p:val>
                                        </p:tav>
                                        <p:tav tm="100000">
                                          <p:val>
                                            <p:strVal val="#ppt_x"/>
                                          </p:val>
                                        </p:tav>
                                      </p:tavLst>
                                    </p:anim>
                                    <p:anim calcmode="lin" valueType="num">
                                      <p:cBhvr>
                                        <p:cTn id="14" dur="664" tmFilter="0.0,0.0; 0.25,0.07; 0.50,0.2; 0.75,0.467; 1.0,1.0">
                                          <p:stCondLst>
                                            <p:cond delay="0"/>
                                          </p:stCondLst>
                                        </p:cTn>
                                        <p:tgtEl>
                                          <p:spTgt spid="50"/>
                                        </p:tgtEl>
                                        <p:attrNameLst>
                                          <p:attrName>ppt_y</p:attrName>
                                        </p:attrNameLst>
                                      </p:cBhvr>
                                      <p:tavLst>
                                        <p:tav tm="0" fmla="#ppt_y-sin(pi*$)/3">
                                          <p:val>
                                            <p:fltVal val="0.5"/>
                                          </p:val>
                                        </p:tav>
                                        <p:tav tm="100000">
                                          <p:val>
                                            <p:fltVal val="1"/>
                                          </p:val>
                                        </p:tav>
                                      </p:tavLst>
                                    </p:anim>
                                    <p:anim calcmode="lin" valueType="num">
                                      <p:cBhvr>
                                        <p:cTn id="15" dur="664" tmFilter="0, 0; 0.125,0.2665; 0.25,0.4; 0.375,0.465; 0.5,0.5;  0.625,0.535; 0.75,0.6; 0.875,0.7335; 1,1">
                                          <p:stCondLst>
                                            <p:cond delay="664"/>
                                          </p:stCondLst>
                                        </p:cTn>
                                        <p:tgtEl>
                                          <p:spTgt spid="50"/>
                                        </p:tgtEl>
                                        <p:attrNameLst>
                                          <p:attrName>ppt_y</p:attrName>
                                        </p:attrNameLst>
                                      </p:cBhvr>
                                      <p:tavLst>
                                        <p:tav tm="0" fmla="#ppt_y-sin(pi*$)/9">
                                          <p:val>
                                            <p:fltVal val="0"/>
                                          </p:val>
                                        </p:tav>
                                        <p:tav tm="100000">
                                          <p:val>
                                            <p:fltVal val="1"/>
                                          </p:val>
                                        </p:tav>
                                      </p:tavLst>
                                    </p:anim>
                                    <p:anim calcmode="lin" valueType="num">
                                      <p:cBhvr>
                                        <p:cTn id="16" dur="332" tmFilter="0, 0; 0.125,0.2665; 0.25,0.4; 0.375,0.465; 0.5,0.5;  0.625,0.535; 0.75,0.6; 0.875,0.7335; 1,1">
                                          <p:stCondLst>
                                            <p:cond delay="1324"/>
                                          </p:stCondLst>
                                        </p:cTn>
                                        <p:tgtEl>
                                          <p:spTgt spid="50"/>
                                        </p:tgtEl>
                                        <p:attrNameLst>
                                          <p:attrName>ppt_y</p:attrName>
                                        </p:attrNameLst>
                                      </p:cBhvr>
                                      <p:tavLst>
                                        <p:tav tm="0" fmla="#ppt_y-sin(pi*$)/27">
                                          <p:val>
                                            <p:fltVal val="0"/>
                                          </p:val>
                                        </p:tav>
                                        <p:tav tm="100000">
                                          <p:val>
                                            <p:fltVal val="1"/>
                                          </p:val>
                                        </p:tav>
                                      </p:tavLst>
                                    </p:anim>
                                    <p:anim calcmode="lin" valueType="num">
                                      <p:cBhvr>
                                        <p:cTn id="17" dur="164" tmFilter="0, 0; 0.125,0.2665; 0.25,0.4; 0.375,0.465; 0.5,0.5;  0.625,0.535; 0.75,0.6; 0.875,0.7335; 1,1">
                                          <p:stCondLst>
                                            <p:cond delay="1656"/>
                                          </p:stCondLst>
                                        </p:cTn>
                                        <p:tgtEl>
                                          <p:spTgt spid="50"/>
                                        </p:tgtEl>
                                        <p:attrNameLst>
                                          <p:attrName>ppt_y</p:attrName>
                                        </p:attrNameLst>
                                      </p:cBhvr>
                                      <p:tavLst>
                                        <p:tav tm="0" fmla="#ppt_y-sin(pi*$)/81">
                                          <p:val>
                                            <p:fltVal val="0"/>
                                          </p:val>
                                        </p:tav>
                                        <p:tav tm="100000">
                                          <p:val>
                                            <p:fltVal val="1"/>
                                          </p:val>
                                        </p:tav>
                                      </p:tavLst>
                                    </p:anim>
                                    <p:animScale>
                                      <p:cBhvr>
                                        <p:cTn id="18" dur="26">
                                          <p:stCondLst>
                                            <p:cond delay="650"/>
                                          </p:stCondLst>
                                        </p:cTn>
                                        <p:tgtEl>
                                          <p:spTgt spid="50"/>
                                        </p:tgtEl>
                                      </p:cBhvr>
                                      <p:to x="100000" y="60000"/>
                                    </p:animScale>
                                    <p:animScale>
                                      <p:cBhvr>
                                        <p:cTn id="19" dur="166" decel="50000">
                                          <p:stCondLst>
                                            <p:cond delay="676"/>
                                          </p:stCondLst>
                                        </p:cTn>
                                        <p:tgtEl>
                                          <p:spTgt spid="50"/>
                                        </p:tgtEl>
                                      </p:cBhvr>
                                      <p:to x="100000" y="100000"/>
                                    </p:animScale>
                                    <p:animScale>
                                      <p:cBhvr>
                                        <p:cTn id="20" dur="26">
                                          <p:stCondLst>
                                            <p:cond delay="1312"/>
                                          </p:stCondLst>
                                        </p:cTn>
                                        <p:tgtEl>
                                          <p:spTgt spid="50"/>
                                        </p:tgtEl>
                                      </p:cBhvr>
                                      <p:to x="100000" y="80000"/>
                                    </p:animScale>
                                    <p:animScale>
                                      <p:cBhvr>
                                        <p:cTn id="21" dur="166" decel="50000">
                                          <p:stCondLst>
                                            <p:cond delay="1338"/>
                                          </p:stCondLst>
                                        </p:cTn>
                                        <p:tgtEl>
                                          <p:spTgt spid="50"/>
                                        </p:tgtEl>
                                      </p:cBhvr>
                                      <p:to x="100000" y="100000"/>
                                    </p:animScale>
                                    <p:animScale>
                                      <p:cBhvr>
                                        <p:cTn id="22" dur="26">
                                          <p:stCondLst>
                                            <p:cond delay="1642"/>
                                          </p:stCondLst>
                                        </p:cTn>
                                        <p:tgtEl>
                                          <p:spTgt spid="50"/>
                                        </p:tgtEl>
                                      </p:cBhvr>
                                      <p:to x="100000" y="90000"/>
                                    </p:animScale>
                                    <p:animScale>
                                      <p:cBhvr>
                                        <p:cTn id="23" dur="166" decel="50000">
                                          <p:stCondLst>
                                            <p:cond delay="1668"/>
                                          </p:stCondLst>
                                        </p:cTn>
                                        <p:tgtEl>
                                          <p:spTgt spid="50"/>
                                        </p:tgtEl>
                                      </p:cBhvr>
                                      <p:to x="100000" y="100000"/>
                                    </p:animScale>
                                    <p:animScale>
                                      <p:cBhvr>
                                        <p:cTn id="24" dur="26">
                                          <p:stCondLst>
                                            <p:cond delay="1808"/>
                                          </p:stCondLst>
                                        </p:cTn>
                                        <p:tgtEl>
                                          <p:spTgt spid="50"/>
                                        </p:tgtEl>
                                      </p:cBhvr>
                                      <p:to x="100000" y="95000"/>
                                    </p:animScale>
                                    <p:animScale>
                                      <p:cBhvr>
                                        <p:cTn id="25" dur="166" decel="50000">
                                          <p:stCondLst>
                                            <p:cond delay="1834"/>
                                          </p:stCondLst>
                                        </p:cTn>
                                        <p:tgtEl>
                                          <p:spTgt spid="50"/>
                                        </p:tgtEl>
                                      </p:cBhvr>
                                      <p:to x="100000" y="100000"/>
                                    </p:animScale>
                                  </p:childTnLst>
                                </p:cTn>
                              </p:par>
                              <p:par>
                                <p:cTn id="26" presetID="34" presetClass="entr" presetSubtype="0" fill="hold" grpId="0" nodeType="withEffect">
                                  <p:stCondLst>
                                    <p:cond delay="2000"/>
                                  </p:stCondLst>
                                  <p:childTnLst>
                                    <p:set>
                                      <p:cBhvr>
                                        <p:cTn id="27" dur="1" fill="hold">
                                          <p:stCondLst>
                                            <p:cond delay="0"/>
                                          </p:stCondLst>
                                        </p:cTn>
                                        <p:tgtEl>
                                          <p:spTgt spid="31"/>
                                        </p:tgtEl>
                                        <p:attrNameLst>
                                          <p:attrName>style.visibility</p:attrName>
                                        </p:attrNameLst>
                                      </p:cBhvr>
                                      <p:to>
                                        <p:strVal val="visible"/>
                                      </p:to>
                                    </p:set>
                                    <p:anim from="(-#ppt_w/2)" to="(#ppt_x)" calcmode="lin" valueType="num">
                                      <p:cBhvr>
                                        <p:cTn id="28" dur="600" fill="hold">
                                          <p:stCondLst>
                                            <p:cond delay="0"/>
                                          </p:stCondLst>
                                        </p:cTn>
                                        <p:tgtEl>
                                          <p:spTgt spid="31"/>
                                        </p:tgtEl>
                                        <p:attrNameLst>
                                          <p:attrName>ppt_x</p:attrName>
                                        </p:attrNameLst>
                                      </p:cBhvr>
                                    </p:anim>
                                    <p:anim from="0" to="-1.0" calcmode="lin" valueType="num">
                                      <p:cBhvr>
                                        <p:cTn id="29" dur="200" decel="50000" autoRev="1" fill="hold">
                                          <p:stCondLst>
                                            <p:cond delay="600"/>
                                          </p:stCondLst>
                                        </p:cTn>
                                        <p:tgtEl>
                                          <p:spTgt spid="31"/>
                                        </p:tgtEl>
                                        <p:attrNameLst>
                                          <p:attrName>xshear</p:attrName>
                                        </p:attrNameLst>
                                      </p:cBhvr>
                                    </p:anim>
                                    <p:animScale>
                                      <p:cBhvr>
                                        <p:cTn id="30" dur="200" decel="100000" autoRev="1" fill="hold">
                                          <p:stCondLst>
                                            <p:cond delay="600"/>
                                          </p:stCondLst>
                                        </p:cTn>
                                        <p:tgtEl>
                                          <p:spTgt spid="31"/>
                                        </p:tgtEl>
                                      </p:cBhvr>
                                      <p:from x="100000" y="100000"/>
                                      <p:to x="80000" y="100000"/>
                                    </p:animScale>
                                    <p:anim by="(#ppt_h/3+#ppt_w*0.1)" calcmode="lin" valueType="num">
                                      <p:cBhvr additive="sum">
                                        <p:cTn id="31" dur="200" decel="100000" autoRev="1" fill="hold">
                                          <p:stCondLst>
                                            <p:cond delay="600"/>
                                          </p:stCondLst>
                                        </p:cTn>
                                        <p:tgtEl>
                                          <p:spTgt spid="31"/>
                                        </p:tgtEl>
                                        <p:attrNameLst>
                                          <p:attrName>ppt_x</p:attrName>
                                        </p:attrNameLst>
                                      </p:cBhvr>
                                    </p:anim>
                                  </p:childTnLst>
                                </p:cTn>
                              </p:par>
                              <p:par>
                                <p:cTn id="32" presetID="37" presetClass="entr" presetSubtype="0" fill="hold" grpId="0" nodeType="withEffect">
                                  <p:stCondLst>
                                    <p:cond delay="2000"/>
                                  </p:stCondLst>
                                  <p:childTnLst>
                                    <p:set>
                                      <p:cBhvr>
                                        <p:cTn id="33" dur="1" fill="hold">
                                          <p:stCondLst>
                                            <p:cond delay="0"/>
                                          </p:stCondLst>
                                        </p:cTn>
                                        <p:tgtEl>
                                          <p:spTgt spid="32"/>
                                        </p:tgtEl>
                                        <p:attrNameLst>
                                          <p:attrName>style.visibility</p:attrName>
                                        </p:attrNameLst>
                                      </p:cBhvr>
                                      <p:to>
                                        <p:strVal val="visible"/>
                                      </p:to>
                                    </p:set>
                                    <p:animEffect transition="in" filter="fade">
                                      <p:cBhvr>
                                        <p:cTn id="34" dur="1000"/>
                                        <p:tgtEl>
                                          <p:spTgt spid="32"/>
                                        </p:tgtEl>
                                      </p:cBhvr>
                                    </p:animEffect>
                                    <p:anim calcmode="lin" valueType="num">
                                      <p:cBhvr>
                                        <p:cTn id="35" dur="1000" fill="hold"/>
                                        <p:tgtEl>
                                          <p:spTgt spid="32"/>
                                        </p:tgtEl>
                                        <p:attrNameLst>
                                          <p:attrName>ppt_x</p:attrName>
                                        </p:attrNameLst>
                                      </p:cBhvr>
                                      <p:tavLst>
                                        <p:tav tm="0">
                                          <p:val>
                                            <p:strVal val="#ppt_x"/>
                                          </p:val>
                                        </p:tav>
                                        <p:tav tm="100000">
                                          <p:val>
                                            <p:strVal val="#ppt_x"/>
                                          </p:val>
                                        </p:tav>
                                      </p:tavLst>
                                    </p:anim>
                                    <p:anim calcmode="lin" valueType="num">
                                      <p:cBhvr>
                                        <p:cTn id="36" dur="900" decel="100000" fill="hold"/>
                                        <p:tgtEl>
                                          <p:spTgt spid="32"/>
                                        </p:tgtEl>
                                        <p:attrNameLst>
                                          <p:attrName>ppt_y</p:attrName>
                                        </p:attrNameLst>
                                      </p:cBhvr>
                                      <p:tavLst>
                                        <p:tav tm="0">
                                          <p:val>
                                            <p:strVal val="#ppt_y+1"/>
                                          </p:val>
                                        </p:tav>
                                        <p:tav tm="100000">
                                          <p:val>
                                            <p:strVal val="#ppt_y-.03"/>
                                          </p:val>
                                        </p:tav>
                                      </p:tavLst>
                                    </p:anim>
                                    <p:anim calcmode="lin" valueType="num">
                                      <p:cBhvr>
                                        <p:cTn id="37" dur="100" accel="100000" fill="hold">
                                          <p:stCondLst>
                                            <p:cond delay="900"/>
                                          </p:stCondLst>
                                        </p:cTn>
                                        <p:tgtEl>
                                          <p:spTgt spid="32"/>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2" grpId="0" animBg="1"/>
      <p:bldP spid="50"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ction Button: Home 3">
            <a:hlinkClick r:id="" action="ppaction://hlinkshowjump?jump=firstslide" highlightClick="1"/>
          </p:cNvPr>
          <p:cNvSpPr/>
          <p:nvPr/>
        </p:nvSpPr>
        <p:spPr>
          <a:xfrm>
            <a:off x="8547717" y="6400800"/>
            <a:ext cx="574675" cy="457200"/>
          </a:xfrm>
          <a:prstGeom prst="actionButtonHome">
            <a:avLst/>
          </a:prstGeom>
          <a:gradFill flip="none" rotWithShape="1">
            <a:gsLst>
              <a:gs pos="0">
                <a:srgbClr val="FFEFD1"/>
              </a:gs>
              <a:gs pos="64999">
                <a:srgbClr val="F0EBD5"/>
              </a:gs>
              <a:gs pos="100000">
                <a:srgbClr val="D1C39F"/>
              </a:gs>
            </a:gsLst>
            <a:lin ang="5400000" scaled="1"/>
            <a:tileRect/>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5" name="Action Button: Beginning 4">
            <a:hlinkClick r:id="rId3" action="ppaction://hlinksldjump" highlightClick="1"/>
          </p:cNvPr>
          <p:cNvSpPr/>
          <p:nvPr/>
        </p:nvSpPr>
        <p:spPr>
          <a:xfrm>
            <a:off x="8080992" y="6400800"/>
            <a:ext cx="457200" cy="457200"/>
          </a:xfrm>
          <a:prstGeom prst="actionButtonBeginning">
            <a:avLst/>
          </a:prstGeom>
          <a:gradFill>
            <a:gsLst>
              <a:gs pos="0">
                <a:srgbClr val="FFEFD1"/>
              </a:gs>
              <a:gs pos="64999">
                <a:srgbClr val="F0EBD5"/>
              </a:gs>
              <a:gs pos="100000">
                <a:srgbClr val="D1C39F"/>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grpSp>
        <p:nvGrpSpPr>
          <p:cNvPr id="2" name="Group 27"/>
          <p:cNvGrpSpPr>
            <a:grpSpLocks/>
          </p:cNvGrpSpPr>
          <p:nvPr/>
        </p:nvGrpSpPr>
        <p:grpSpPr bwMode="auto">
          <a:xfrm>
            <a:off x="2438400" y="2450298"/>
            <a:ext cx="6170613" cy="761209"/>
            <a:chOff x="2438400" y="2717308"/>
            <a:chExt cx="6171126" cy="761689"/>
          </a:xfrm>
        </p:grpSpPr>
        <p:cxnSp>
          <p:nvCxnSpPr>
            <p:cNvPr id="16" name="Straight Connector 15"/>
            <p:cNvCxnSpPr/>
            <p:nvPr/>
          </p:nvCxnSpPr>
          <p:spPr>
            <a:xfrm>
              <a:off x="2819432" y="3277257"/>
              <a:ext cx="5334443" cy="1589"/>
            </a:xfrm>
            <a:prstGeom prst="line">
              <a:avLst/>
            </a:prstGeom>
            <a:ln w="38100"/>
          </p:spPr>
          <p:style>
            <a:lnRef idx="1">
              <a:schemeClr val="dk1"/>
            </a:lnRef>
            <a:fillRef idx="0">
              <a:schemeClr val="dk1"/>
            </a:fillRef>
            <a:effectRef idx="0">
              <a:schemeClr val="dk1"/>
            </a:effectRef>
            <a:fontRef idx="minor">
              <a:schemeClr val="tx1"/>
            </a:fontRef>
          </p:style>
        </p:cxnSp>
        <p:cxnSp>
          <p:nvCxnSpPr>
            <p:cNvPr id="18" name="Straight Connector 17"/>
            <p:cNvCxnSpPr/>
            <p:nvPr/>
          </p:nvCxnSpPr>
          <p:spPr>
            <a:xfrm rot="5400000">
              <a:off x="2628019" y="3276463"/>
              <a:ext cx="381240" cy="1587"/>
            </a:xfrm>
            <a:prstGeom prst="line">
              <a:avLst/>
            </a:prstGeom>
            <a:ln w="38100"/>
          </p:spPr>
          <p:style>
            <a:lnRef idx="1">
              <a:schemeClr val="dk1"/>
            </a:lnRef>
            <a:fillRef idx="0">
              <a:schemeClr val="dk1"/>
            </a:fillRef>
            <a:effectRef idx="0">
              <a:schemeClr val="dk1"/>
            </a:effectRef>
            <a:fontRef idx="minor">
              <a:schemeClr val="tx1"/>
            </a:fontRef>
          </p:style>
        </p:cxnSp>
        <p:cxnSp>
          <p:nvCxnSpPr>
            <p:cNvPr id="19" name="Straight Connector 18"/>
            <p:cNvCxnSpPr/>
            <p:nvPr/>
          </p:nvCxnSpPr>
          <p:spPr>
            <a:xfrm rot="5400000">
              <a:off x="7987864" y="3287583"/>
              <a:ext cx="381240" cy="1587"/>
            </a:xfrm>
            <a:prstGeom prst="line">
              <a:avLst/>
            </a:prstGeom>
            <a:ln w="38100"/>
          </p:spPr>
          <p:style>
            <a:lnRef idx="1">
              <a:schemeClr val="dk1"/>
            </a:lnRef>
            <a:fillRef idx="0">
              <a:schemeClr val="dk1"/>
            </a:fillRef>
            <a:effectRef idx="0">
              <a:schemeClr val="dk1"/>
            </a:effectRef>
            <a:fontRef idx="minor">
              <a:schemeClr val="tx1"/>
            </a:fontRef>
          </p:style>
        </p:cxnSp>
        <p:cxnSp>
          <p:nvCxnSpPr>
            <p:cNvPr id="20" name="Straight Connector 19"/>
            <p:cNvCxnSpPr/>
            <p:nvPr/>
          </p:nvCxnSpPr>
          <p:spPr>
            <a:xfrm rot="5400000">
              <a:off x="5371447" y="3287583"/>
              <a:ext cx="381240" cy="1587"/>
            </a:xfrm>
            <a:prstGeom prst="line">
              <a:avLst/>
            </a:prstGeom>
            <a:ln w="28575"/>
          </p:spPr>
          <p:style>
            <a:lnRef idx="1">
              <a:schemeClr val="dk1"/>
            </a:lnRef>
            <a:fillRef idx="0">
              <a:schemeClr val="dk1"/>
            </a:fillRef>
            <a:effectRef idx="0">
              <a:schemeClr val="dk1"/>
            </a:effectRef>
            <a:fontRef idx="minor">
              <a:schemeClr val="tx1"/>
            </a:fontRef>
          </p:style>
        </p:cxnSp>
        <p:cxnSp>
          <p:nvCxnSpPr>
            <p:cNvPr id="21" name="Straight Connector 20"/>
            <p:cNvCxnSpPr/>
            <p:nvPr/>
          </p:nvCxnSpPr>
          <p:spPr>
            <a:xfrm rot="5400000">
              <a:off x="3923527" y="3276463"/>
              <a:ext cx="381240" cy="1587"/>
            </a:xfrm>
            <a:prstGeom prst="line">
              <a:avLst/>
            </a:prstGeom>
            <a:ln w="28575"/>
          </p:spPr>
          <p:style>
            <a:lnRef idx="1">
              <a:schemeClr val="dk1"/>
            </a:lnRef>
            <a:fillRef idx="0">
              <a:schemeClr val="dk1"/>
            </a:fillRef>
            <a:effectRef idx="0">
              <a:schemeClr val="dk1"/>
            </a:effectRef>
            <a:fontRef idx="minor">
              <a:schemeClr val="tx1"/>
            </a:fontRef>
          </p:style>
        </p:cxnSp>
        <p:cxnSp>
          <p:nvCxnSpPr>
            <p:cNvPr id="22" name="Straight Connector 21"/>
            <p:cNvCxnSpPr/>
            <p:nvPr/>
          </p:nvCxnSpPr>
          <p:spPr>
            <a:xfrm rot="5400000">
              <a:off x="6668542" y="3287583"/>
              <a:ext cx="381240" cy="1588"/>
            </a:xfrm>
            <a:prstGeom prst="line">
              <a:avLst/>
            </a:prstGeom>
            <a:ln w="28575"/>
          </p:spPr>
          <p:style>
            <a:lnRef idx="1">
              <a:schemeClr val="dk1"/>
            </a:lnRef>
            <a:fillRef idx="0">
              <a:schemeClr val="dk1"/>
            </a:fillRef>
            <a:effectRef idx="0">
              <a:schemeClr val="dk1"/>
            </a:effectRef>
            <a:fontRef idx="minor">
              <a:schemeClr val="tx1"/>
            </a:fontRef>
          </p:style>
        </p:cxnSp>
        <p:sp>
          <p:nvSpPr>
            <p:cNvPr id="13364" name="TextBox 22"/>
            <p:cNvSpPr txBox="1">
              <a:spLocks noChangeArrowheads="1"/>
            </p:cNvSpPr>
            <p:nvPr/>
          </p:nvSpPr>
          <p:spPr bwMode="auto">
            <a:xfrm>
              <a:off x="2438400" y="2717308"/>
              <a:ext cx="762000" cy="369333"/>
            </a:xfrm>
            <a:prstGeom prst="rect">
              <a:avLst/>
            </a:prstGeom>
            <a:noFill/>
            <a:ln w="9525">
              <a:noFill/>
              <a:miter lim="800000"/>
              <a:headEnd/>
              <a:tailEnd/>
            </a:ln>
          </p:spPr>
          <p:txBody>
            <a:bodyPr>
              <a:spAutoFit/>
            </a:bodyPr>
            <a:lstStyle/>
            <a:p>
              <a:pPr algn="ctr"/>
              <a:r>
                <a:rPr lang="en-US" dirty="0">
                  <a:latin typeface="Trebuchet MS" pitchFamily="34" charset="0"/>
                </a:rPr>
                <a:t>0 psu</a:t>
              </a:r>
            </a:p>
          </p:txBody>
        </p:sp>
        <p:sp>
          <p:nvSpPr>
            <p:cNvPr id="13365" name="TextBox 23"/>
            <p:cNvSpPr txBox="1">
              <a:spLocks noChangeArrowheads="1"/>
            </p:cNvSpPr>
            <p:nvPr/>
          </p:nvSpPr>
          <p:spPr bwMode="auto">
            <a:xfrm>
              <a:off x="5142963" y="2717308"/>
              <a:ext cx="838200" cy="369333"/>
            </a:xfrm>
            <a:prstGeom prst="rect">
              <a:avLst/>
            </a:prstGeom>
            <a:noFill/>
            <a:ln w="9525">
              <a:noFill/>
              <a:miter lim="800000"/>
              <a:headEnd/>
              <a:tailEnd/>
            </a:ln>
          </p:spPr>
          <p:txBody>
            <a:bodyPr>
              <a:spAutoFit/>
            </a:bodyPr>
            <a:lstStyle/>
            <a:p>
              <a:pPr algn="ctr"/>
              <a:r>
                <a:rPr lang="en-US" dirty="0">
                  <a:latin typeface="Trebuchet MS" pitchFamily="34" charset="0"/>
                </a:rPr>
                <a:t>20 psu</a:t>
              </a:r>
            </a:p>
          </p:txBody>
        </p:sp>
        <p:sp>
          <p:nvSpPr>
            <p:cNvPr id="13366" name="TextBox 24"/>
            <p:cNvSpPr txBox="1">
              <a:spLocks noChangeArrowheads="1"/>
            </p:cNvSpPr>
            <p:nvPr/>
          </p:nvSpPr>
          <p:spPr bwMode="auto">
            <a:xfrm>
              <a:off x="6438363" y="2717308"/>
              <a:ext cx="838200" cy="369333"/>
            </a:xfrm>
            <a:prstGeom prst="rect">
              <a:avLst/>
            </a:prstGeom>
            <a:noFill/>
            <a:ln w="9525">
              <a:noFill/>
              <a:miter lim="800000"/>
              <a:headEnd/>
              <a:tailEnd/>
            </a:ln>
          </p:spPr>
          <p:txBody>
            <a:bodyPr>
              <a:spAutoFit/>
            </a:bodyPr>
            <a:lstStyle/>
            <a:p>
              <a:pPr algn="ctr"/>
              <a:r>
                <a:rPr lang="en-US" dirty="0">
                  <a:latin typeface="Trebuchet MS" pitchFamily="34" charset="0"/>
                </a:rPr>
                <a:t>30 psu</a:t>
              </a:r>
            </a:p>
          </p:txBody>
        </p:sp>
        <p:sp>
          <p:nvSpPr>
            <p:cNvPr id="13367" name="TextBox 25"/>
            <p:cNvSpPr txBox="1">
              <a:spLocks noChangeArrowheads="1"/>
            </p:cNvSpPr>
            <p:nvPr/>
          </p:nvSpPr>
          <p:spPr bwMode="auto">
            <a:xfrm>
              <a:off x="7771326" y="2717308"/>
              <a:ext cx="838200" cy="369333"/>
            </a:xfrm>
            <a:prstGeom prst="rect">
              <a:avLst/>
            </a:prstGeom>
            <a:noFill/>
            <a:ln w="9525">
              <a:noFill/>
              <a:miter lim="800000"/>
              <a:headEnd/>
              <a:tailEnd/>
            </a:ln>
          </p:spPr>
          <p:txBody>
            <a:bodyPr>
              <a:spAutoFit/>
            </a:bodyPr>
            <a:lstStyle/>
            <a:p>
              <a:pPr algn="ctr"/>
              <a:r>
                <a:rPr lang="en-US" dirty="0">
                  <a:latin typeface="Trebuchet MS" pitchFamily="34" charset="0"/>
                </a:rPr>
                <a:t>40 psu</a:t>
              </a:r>
            </a:p>
          </p:txBody>
        </p:sp>
        <p:sp>
          <p:nvSpPr>
            <p:cNvPr id="13368" name="TextBox 26"/>
            <p:cNvSpPr txBox="1">
              <a:spLocks noChangeArrowheads="1"/>
            </p:cNvSpPr>
            <p:nvPr/>
          </p:nvSpPr>
          <p:spPr bwMode="auto">
            <a:xfrm>
              <a:off x="3682284" y="2717308"/>
              <a:ext cx="838200" cy="369333"/>
            </a:xfrm>
            <a:prstGeom prst="rect">
              <a:avLst/>
            </a:prstGeom>
            <a:noFill/>
            <a:ln w="9525">
              <a:noFill/>
              <a:miter lim="800000"/>
              <a:headEnd/>
              <a:tailEnd/>
            </a:ln>
          </p:spPr>
          <p:txBody>
            <a:bodyPr>
              <a:spAutoFit/>
            </a:bodyPr>
            <a:lstStyle/>
            <a:p>
              <a:pPr algn="ctr"/>
              <a:r>
                <a:rPr lang="en-US" dirty="0">
                  <a:latin typeface="Trebuchet MS" pitchFamily="34" charset="0"/>
                </a:rPr>
                <a:t>10 psu</a:t>
              </a:r>
            </a:p>
          </p:txBody>
        </p:sp>
      </p:grpSp>
      <p:pic>
        <p:nvPicPr>
          <p:cNvPr id="13338" name="Picture 29" descr="black.jpg"/>
          <p:cNvPicPr>
            <a:picLocks noChangeAspect="1"/>
          </p:cNvPicPr>
          <p:nvPr/>
        </p:nvPicPr>
        <p:blipFill>
          <a:blip r:embed="rId4" cstate="print"/>
          <a:stretch>
            <a:fillRect/>
          </a:stretch>
        </p:blipFill>
        <p:spPr bwMode="auto">
          <a:xfrm>
            <a:off x="2590800" y="4953000"/>
            <a:ext cx="1371600" cy="1371600"/>
          </a:xfrm>
          <a:prstGeom prst="rect">
            <a:avLst/>
          </a:prstGeom>
          <a:noFill/>
          <a:ln w="9525">
            <a:noFill/>
            <a:miter lim="800000"/>
            <a:headEnd/>
            <a:tailEnd/>
          </a:ln>
        </p:spPr>
      </p:pic>
      <p:sp>
        <p:nvSpPr>
          <p:cNvPr id="31" name="Rounded Rectangular Callout 30"/>
          <p:cNvSpPr/>
          <p:nvPr/>
        </p:nvSpPr>
        <p:spPr>
          <a:xfrm>
            <a:off x="4038600" y="3810000"/>
            <a:ext cx="4038600" cy="914400"/>
          </a:xfrm>
          <a:prstGeom prst="wedgeRoundRectCallout">
            <a:avLst>
              <a:gd name="adj1" fmla="val -58894"/>
              <a:gd name="adj2" fmla="val 95186"/>
              <a:gd name="adj3" fmla="val 16667"/>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smtClean="0">
                <a:latin typeface="Trebuchet MS" pitchFamily="34" charset="0"/>
              </a:rPr>
              <a:t>The </a:t>
            </a:r>
            <a:r>
              <a:rPr lang="en-US" dirty="0">
                <a:latin typeface="Trebuchet MS" pitchFamily="34" charset="0"/>
              </a:rPr>
              <a:t>average salinity of Yaquina Bay during the summer is around 32 psu!</a:t>
            </a:r>
          </a:p>
        </p:txBody>
      </p:sp>
      <p:sp>
        <p:nvSpPr>
          <p:cNvPr id="32" name="Action Button: Custom 31">
            <a:hlinkClick r:id="rId5" action="ppaction://hlinksldjump" highlightClick="1"/>
          </p:cNvPr>
          <p:cNvSpPr/>
          <p:nvPr/>
        </p:nvSpPr>
        <p:spPr>
          <a:xfrm>
            <a:off x="5623560" y="6309360"/>
            <a:ext cx="2377440" cy="548640"/>
          </a:xfrm>
          <a:prstGeom prst="actionButtonBlank">
            <a:avLst/>
          </a:prstGeom>
          <a:solidFill>
            <a:srgbClr val="C00000"/>
          </a:solidFill>
          <a:ln>
            <a:no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600" dirty="0" smtClean="0">
                <a:latin typeface="Trebuchet MS" pitchFamily="34" charset="0"/>
              </a:rPr>
              <a:t>Touch here </a:t>
            </a:r>
            <a:r>
              <a:rPr lang="en-US" sz="1600" dirty="0">
                <a:latin typeface="Trebuchet MS" pitchFamily="34" charset="0"/>
              </a:rPr>
              <a:t>to </a:t>
            </a:r>
            <a:r>
              <a:rPr lang="en-US" sz="1600" dirty="0" smtClean="0">
                <a:latin typeface="Trebuchet MS" pitchFamily="34" charset="0"/>
              </a:rPr>
              <a:t>continue</a:t>
            </a:r>
            <a:endParaRPr lang="en-US" sz="1600" dirty="0">
              <a:latin typeface="Trebuchet MS" pitchFamily="34" charset="0"/>
            </a:endParaRPr>
          </a:p>
        </p:txBody>
      </p:sp>
      <p:sp>
        <p:nvSpPr>
          <p:cNvPr id="13341" name="TextBox 36"/>
          <p:cNvSpPr txBox="1">
            <a:spLocks noChangeArrowheads="1"/>
          </p:cNvSpPr>
          <p:nvPr/>
        </p:nvSpPr>
        <p:spPr bwMode="auto">
          <a:xfrm>
            <a:off x="6934200" y="1438275"/>
            <a:ext cx="1600200" cy="923925"/>
          </a:xfrm>
          <a:prstGeom prst="rect">
            <a:avLst/>
          </a:prstGeom>
          <a:noFill/>
          <a:ln w="9525">
            <a:noFill/>
            <a:miter lim="800000"/>
            <a:headEnd/>
            <a:tailEnd/>
          </a:ln>
        </p:spPr>
        <p:txBody>
          <a:bodyPr>
            <a:spAutoFit/>
          </a:bodyPr>
          <a:lstStyle/>
          <a:p>
            <a:r>
              <a:rPr lang="en-US" dirty="0">
                <a:latin typeface="Trebuchet MS" pitchFamily="34" charset="0"/>
              </a:rPr>
              <a:t>Pacific Ocean</a:t>
            </a:r>
          </a:p>
          <a:p>
            <a:r>
              <a:rPr lang="en-US" dirty="0">
                <a:latin typeface="Trebuchet MS" pitchFamily="34" charset="0"/>
              </a:rPr>
              <a:t>Entire Year</a:t>
            </a:r>
          </a:p>
          <a:p>
            <a:r>
              <a:rPr lang="en-US" dirty="0">
                <a:latin typeface="Trebuchet MS" pitchFamily="34" charset="0"/>
              </a:rPr>
              <a:t>35 psu</a:t>
            </a:r>
          </a:p>
        </p:txBody>
      </p:sp>
      <p:sp>
        <p:nvSpPr>
          <p:cNvPr id="33" name="5-Point Star 32"/>
          <p:cNvSpPr/>
          <p:nvPr/>
        </p:nvSpPr>
        <p:spPr>
          <a:xfrm>
            <a:off x="4191000" y="914400"/>
            <a:ext cx="457200" cy="482600"/>
          </a:xfrm>
          <a:prstGeom prst="star5">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latin typeface="Trebuchet MS" pitchFamily="34" charset="0"/>
              </a:rPr>
              <a:t>B</a:t>
            </a:r>
          </a:p>
        </p:txBody>
      </p:sp>
      <p:sp>
        <p:nvSpPr>
          <p:cNvPr id="13343" name="TextBox 33"/>
          <p:cNvSpPr txBox="1">
            <a:spLocks noChangeArrowheads="1"/>
          </p:cNvSpPr>
          <p:nvPr/>
        </p:nvSpPr>
        <p:spPr bwMode="auto">
          <a:xfrm>
            <a:off x="3810000" y="1447800"/>
            <a:ext cx="1447800" cy="923925"/>
          </a:xfrm>
          <a:prstGeom prst="rect">
            <a:avLst/>
          </a:prstGeom>
          <a:noFill/>
          <a:ln w="9525">
            <a:noFill/>
            <a:miter lim="800000"/>
            <a:headEnd/>
            <a:tailEnd/>
          </a:ln>
        </p:spPr>
        <p:txBody>
          <a:bodyPr>
            <a:spAutoFit/>
          </a:bodyPr>
          <a:lstStyle/>
          <a:p>
            <a:r>
              <a:rPr lang="en-US" dirty="0">
                <a:latin typeface="Trebuchet MS" pitchFamily="34" charset="0"/>
              </a:rPr>
              <a:t>Yaquina Bay</a:t>
            </a:r>
          </a:p>
          <a:p>
            <a:r>
              <a:rPr lang="en-US" dirty="0">
                <a:latin typeface="Trebuchet MS" pitchFamily="34" charset="0"/>
              </a:rPr>
              <a:t>Entire Year</a:t>
            </a:r>
          </a:p>
          <a:p>
            <a:r>
              <a:rPr lang="en-US" dirty="0">
                <a:latin typeface="Trebuchet MS" pitchFamily="34" charset="0"/>
              </a:rPr>
              <a:t>28 psu</a:t>
            </a:r>
          </a:p>
        </p:txBody>
      </p:sp>
      <p:sp>
        <p:nvSpPr>
          <p:cNvPr id="35" name="5-Point Star 34"/>
          <p:cNvSpPr/>
          <p:nvPr/>
        </p:nvSpPr>
        <p:spPr>
          <a:xfrm>
            <a:off x="2667000" y="914400"/>
            <a:ext cx="457200" cy="482600"/>
          </a:xfrm>
          <a:prstGeom prst="star5">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latin typeface="Trebuchet MS" pitchFamily="34" charset="0"/>
              </a:rPr>
              <a:t>W</a:t>
            </a:r>
          </a:p>
        </p:txBody>
      </p:sp>
      <p:sp>
        <p:nvSpPr>
          <p:cNvPr id="13345" name="TextBox 37"/>
          <p:cNvSpPr txBox="1">
            <a:spLocks noChangeArrowheads="1"/>
          </p:cNvSpPr>
          <p:nvPr/>
        </p:nvSpPr>
        <p:spPr bwMode="auto">
          <a:xfrm>
            <a:off x="2286000" y="1438275"/>
            <a:ext cx="1447800" cy="923925"/>
          </a:xfrm>
          <a:prstGeom prst="rect">
            <a:avLst/>
          </a:prstGeom>
          <a:noFill/>
          <a:ln w="9525">
            <a:noFill/>
            <a:miter lim="800000"/>
            <a:headEnd/>
            <a:tailEnd/>
          </a:ln>
        </p:spPr>
        <p:txBody>
          <a:bodyPr>
            <a:spAutoFit/>
          </a:bodyPr>
          <a:lstStyle/>
          <a:p>
            <a:r>
              <a:rPr lang="en-US" dirty="0">
                <a:latin typeface="Trebuchet MS" pitchFamily="34" charset="0"/>
              </a:rPr>
              <a:t>Yaquina Bay</a:t>
            </a:r>
          </a:p>
          <a:p>
            <a:r>
              <a:rPr lang="en-US" dirty="0">
                <a:latin typeface="Trebuchet MS" pitchFamily="34" charset="0"/>
              </a:rPr>
              <a:t>Winter</a:t>
            </a:r>
          </a:p>
          <a:p>
            <a:r>
              <a:rPr lang="en-US" dirty="0">
                <a:latin typeface="Trebuchet MS" pitchFamily="34" charset="0"/>
              </a:rPr>
              <a:t>26 psu</a:t>
            </a:r>
          </a:p>
        </p:txBody>
      </p:sp>
      <p:sp>
        <p:nvSpPr>
          <p:cNvPr id="40" name="5-Point Star 39"/>
          <p:cNvSpPr/>
          <p:nvPr/>
        </p:nvSpPr>
        <p:spPr>
          <a:xfrm>
            <a:off x="7467600" y="914400"/>
            <a:ext cx="457200" cy="482600"/>
          </a:xfrm>
          <a:prstGeom prst="star5">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latin typeface="Trebuchet MS" pitchFamily="34" charset="0"/>
              </a:rPr>
              <a:t>O</a:t>
            </a:r>
          </a:p>
        </p:txBody>
      </p:sp>
      <p:sp>
        <p:nvSpPr>
          <p:cNvPr id="43" name="Rectangle 42"/>
          <p:cNvSpPr/>
          <p:nvPr/>
        </p:nvSpPr>
        <p:spPr>
          <a:xfrm>
            <a:off x="2133600" y="838200"/>
            <a:ext cx="1600200" cy="15240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44" name="Rectangle 43"/>
          <p:cNvSpPr/>
          <p:nvPr/>
        </p:nvSpPr>
        <p:spPr>
          <a:xfrm>
            <a:off x="3733800" y="838200"/>
            <a:ext cx="1600200" cy="15240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grpSp>
        <p:nvGrpSpPr>
          <p:cNvPr id="3" name="Group 50"/>
          <p:cNvGrpSpPr>
            <a:grpSpLocks/>
          </p:cNvGrpSpPr>
          <p:nvPr/>
        </p:nvGrpSpPr>
        <p:grpSpPr bwMode="auto">
          <a:xfrm>
            <a:off x="5334000" y="838200"/>
            <a:ext cx="1600200" cy="1524000"/>
            <a:chOff x="5334000" y="838200"/>
            <a:chExt cx="1600200" cy="1524000"/>
          </a:xfrm>
        </p:grpSpPr>
        <p:sp>
          <p:nvSpPr>
            <p:cNvPr id="41" name="5-Point Star 40"/>
            <p:cNvSpPr/>
            <p:nvPr/>
          </p:nvSpPr>
          <p:spPr>
            <a:xfrm>
              <a:off x="5791200" y="914400"/>
              <a:ext cx="457200" cy="482600"/>
            </a:xfrm>
            <a:prstGeom prst="star5">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latin typeface="Trebuchet MS" pitchFamily="34" charset="0"/>
                </a:rPr>
                <a:t>S</a:t>
              </a:r>
            </a:p>
          </p:txBody>
        </p:sp>
        <p:sp>
          <p:nvSpPr>
            <p:cNvPr id="13356" name="TextBox 41"/>
            <p:cNvSpPr txBox="1">
              <a:spLocks noChangeArrowheads="1"/>
            </p:cNvSpPr>
            <p:nvPr/>
          </p:nvSpPr>
          <p:spPr bwMode="auto">
            <a:xfrm>
              <a:off x="5486400" y="1438275"/>
              <a:ext cx="1447800" cy="923925"/>
            </a:xfrm>
            <a:prstGeom prst="rect">
              <a:avLst/>
            </a:prstGeom>
            <a:noFill/>
            <a:ln w="9525">
              <a:noFill/>
              <a:miter lim="800000"/>
              <a:headEnd/>
              <a:tailEnd/>
            </a:ln>
          </p:spPr>
          <p:txBody>
            <a:bodyPr>
              <a:spAutoFit/>
            </a:bodyPr>
            <a:lstStyle/>
            <a:p>
              <a:r>
                <a:rPr lang="en-US" dirty="0">
                  <a:latin typeface="Trebuchet MS" pitchFamily="34" charset="0"/>
                </a:rPr>
                <a:t>Yaquina Bay</a:t>
              </a:r>
            </a:p>
            <a:p>
              <a:r>
                <a:rPr lang="en-US" dirty="0">
                  <a:latin typeface="Trebuchet MS" pitchFamily="34" charset="0"/>
                </a:rPr>
                <a:t>Summer</a:t>
              </a:r>
            </a:p>
            <a:p>
              <a:r>
                <a:rPr lang="en-US" dirty="0">
                  <a:latin typeface="Trebuchet MS" pitchFamily="34" charset="0"/>
                </a:rPr>
                <a:t>32 psu</a:t>
              </a:r>
            </a:p>
          </p:txBody>
        </p:sp>
        <p:sp>
          <p:nvSpPr>
            <p:cNvPr id="45" name="Rectangle 44"/>
            <p:cNvSpPr/>
            <p:nvPr/>
          </p:nvSpPr>
          <p:spPr>
            <a:xfrm>
              <a:off x="5334000" y="838200"/>
              <a:ext cx="1600200" cy="15240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grpSp>
      <p:sp>
        <p:nvSpPr>
          <p:cNvPr id="46" name="Rectangle 45"/>
          <p:cNvSpPr/>
          <p:nvPr/>
        </p:nvSpPr>
        <p:spPr>
          <a:xfrm>
            <a:off x="6934200" y="838200"/>
            <a:ext cx="1600200" cy="15240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47" name="5-Point Star 46"/>
          <p:cNvSpPr/>
          <p:nvPr/>
        </p:nvSpPr>
        <p:spPr>
          <a:xfrm>
            <a:off x="6324600" y="2743200"/>
            <a:ext cx="457200" cy="482600"/>
          </a:xfrm>
          <a:prstGeom prst="star5">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latin typeface="Trebuchet MS" pitchFamily="34" charset="0"/>
              </a:rPr>
              <a:t>B</a:t>
            </a:r>
          </a:p>
        </p:txBody>
      </p:sp>
      <p:sp>
        <p:nvSpPr>
          <p:cNvPr id="48" name="5-Point Star 47"/>
          <p:cNvSpPr/>
          <p:nvPr/>
        </p:nvSpPr>
        <p:spPr>
          <a:xfrm>
            <a:off x="6019800" y="2743200"/>
            <a:ext cx="457200" cy="482600"/>
          </a:xfrm>
          <a:prstGeom prst="star5">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latin typeface="Trebuchet MS" pitchFamily="34" charset="0"/>
              </a:rPr>
              <a:t>W</a:t>
            </a:r>
          </a:p>
        </p:txBody>
      </p:sp>
      <p:sp>
        <p:nvSpPr>
          <p:cNvPr id="49" name="5-Point Star 48"/>
          <p:cNvSpPr/>
          <p:nvPr/>
        </p:nvSpPr>
        <p:spPr>
          <a:xfrm>
            <a:off x="7315200" y="2743200"/>
            <a:ext cx="457200" cy="482600"/>
          </a:xfrm>
          <a:prstGeom prst="star5">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latin typeface="Trebuchet MS" pitchFamily="34" charset="0"/>
              </a:rPr>
              <a:t>O</a:t>
            </a:r>
          </a:p>
        </p:txBody>
      </p:sp>
      <p:sp>
        <p:nvSpPr>
          <p:cNvPr id="50" name="5-Point Star 49"/>
          <p:cNvSpPr/>
          <p:nvPr/>
        </p:nvSpPr>
        <p:spPr>
          <a:xfrm>
            <a:off x="6858000" y="2743200"/>
            <a:ext cx="457200" cy="482600"/>
          </a:xfrm>
          <a:prstGeom prst="star5">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latin typeface="Trebuchet MS" pitchFamily="34" charset="0"/>
              </a:rPr>
              <a:t>S</a:t>
            </a:r>
          </a:p>
        </p:txBody>
      </p:sp>
      <p:sp>
        <p:nvSpPr>
          <p:cNvPr id="58" name="Oval Callout 57"/>
          <p:cNvSpPr/>
          <p:nvPr/>
        </p:nvSpPr>
        <p:spPr>
          <a:xfrm>
            <a:off x="1905000" y="4114800"/>
            <a:ext cx="1905000" cy="609600"/>
          </a:xfrm>
          <a:prstGeom prst="wedgeEllipseCallout">
            <a:avLst>
              <a:gd name="adj1" fmla="val 16823"/>
              <a:gd name="adj2" fmla="val 117328"/>
            </a:avLst>
          </a:prstGeom>
          <a:solidFill>
            <a:srgbClr val="33CC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latin typeface="Trebuchet MS" pitchFamily="34" charset="0"/>
              </a:rPr>
              <a:t>Not quite!</a:t>
            </a:r>
            <a:endParaRPr lang="en-US" dirty="0">
              <a:latin typeface="Trebuchet MS" pitchFamily="34" charset="0"/>
            </a:endParaRPr>
          </a:p>
        </p:txBody>
      </p:sp>
      <p:sp>
        <p:nvSpPr>
          <p:cNvPr id="59" name="Rectangle 58"/>
          <p:cNvSpPr/>
          <p:nvPr/>
        </p:nvSpPr>
        <p:spPr>
          <a:xfrm>
            <a:off x="0" y="0"/>
            <a:ext cx="9144000" cy="838200"/>
          </a:xfrm>
          <a:prstGeom prst="rect">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r>
              <a:rPr lang="en-US" sz="4400" dirty="0" smtClean="0">
                <a:latin typeface="Trebuchet MS" pitchFamily="34" charset="0"/>
              </a:rPr>
              <a:t>How To Build A Graph</a:t>
            </a:r>
            <a:endParaRPr lang="en-US" sz="4400" dirty="0">
              <a:latin typeface="Trebuchet MS" pitchFamily="34" charset="0"/>
            </a:endParaRPr>
          </a:p>
        </p:txBody>
      </p:sp>
      <p:sp>
        <p:nvSpPr>
          <p:cNvPr id="60" name="Flowchart: Delay 59"/>
          <p:cNvSpPr/>
          <p:nvPr/>
        </p:nvSpPr>
        <p:spPr>
          <a:xfrm>
            <a:off x="0" y="0"/>
            <a:ext cx="1752600" cy="6858000"/>
          </a:xfrm>
          <a:prstGeom prst="flowChartDelay">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61" name="TextBox 60">
            <a:hlinkClick r:id="rId6" action="ppaction://hlinksldjump"/>
          </p:cNvPr>
          <p:cNvSpPr txBox="1"/>
          <p:nvPr/>
        </p:nvSpPr>
        <p:spPr>
          <a:xfrm>
            <a:off x="0" y="609600"/>
            <a:ext cx="1371600" cy="838200"/>
          </a:xfrm>
          <a:prstGeom prst="roundRect">
            <a:avLst/>
          </a:prstGeom>
          <a:solidFill>
            <a:schemeClr val="accent5">
              <a:lumMod val="40000"/>
              <a:lumOff val="60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Build </a:t>
            </a:r>
            <a:r>
              <a:rPr lang="en-US" sz="1600" dirty="0" smtClean="0">
                <a:solidFill>
                  <a:schemeClr val="accent1">
                    <a:lumMod val="75000"/>
                  </a:schemeClr>
                </a:solidFill>
                <a:latin typeface="Trebuchet MS" pitchFamily="34" charset="0"/>
                <a:cs typeface="+mn-cs"/>
              </a:rPr>
              <a:t>A </a:t>
            </a:r>
            <a:r>
              <a:rPr lang="en-US" sz="1600" dirty="0">
                <a:solidFill>
                  <a:schemeClr val="accent1">
                    <a:lumMod val="75000"/>
                  </a:schemeClr>
                </a:solidFill>
                <a:latin typeface="Trebuchet MS" pitchFamily="34" charset="0"/>
                <a:cs typeface="+mn-cs"/>
              </a:rPr>
              <a:t>G</a:t>
            </a:r>
            <a:r>
              <a:rPr lang="en-US" sz="1600" dirty="0" smtClean="0">
                <a:solidFill>
                  <a:schemeClr val="accent1">
                    <a:lumMod val="75000"/>
                  </a:schemeClr>
                </a:solidFill>
                <a:latin typeface="Trebuchet MS" pitchFamily="34" charset="0"/>
                <a:cs typeface="+mn-cs"/>
              </a:rPr>
              <a:t>raph </a:t>
            </a:r>
            <a:endParaRPr lang="en-US" sz="1600" dirty="0">
              <a:solidFill>
                <a:schemeClr val="accent1">
                  <a:lumMod val="75000"/>
                </a:schemeClr>
              </a:solidFill>
              <a:latin typeface="Trebuchet MS" pitchFamily="34" charset="0"/>
              <a:cs typeface="+mn-cs"/>
            </a:endParaRP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1)</a:t>
            </a:r>
            <a:endParaRPr lang="en-US" sz="1600" dirty="0">
              <a:solidFill>
                <a:schemeClr val="accent1">
                  <a:lumMod val="75000"/>
                </a:schemeClr>
              </a:solidFill>
              <a:latin typeface="Trebuchet MS" pitchFamily="34" charset="0"/>
              <a:cs typeface="+mn-cs"/>
            </a:endParaRPr>
          </a:p>
        </p:txBody>
      </p:sp>
      <p:sp>
        <p:nvSpPr>
          <p:cNvPr id="62" name="TextBox 61">
            <a:hlinkClick r:id="rId7" action="ppaction://hlinksldjump"/>
          </p:cNvPr>
          <p:cNvSpPr txBox="1"/>
          <p:nvPr/>
        </p:nvSpPr>
        <p:spPr>
          <a:xfrm>
            <a:off x="0" y="2743200"/>
            <a:ext cx="1554480" cy="10668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Read LOBO Graphs </a:t>
            </a:r>
            <a:r>
              <a:rPr lang="en-US" sz="1600" dirty="0" smtClean="0">
                <a:solidFill>
                  <a:schemeClr val="accent1">
                    <a:lumMod val="75000"/>
                  </a:schemeClr>
                </a:solidFill>
                <a:latin typeface="Trebuchet MS" pitchFamily="34" charset="0"/>
                <a:cs typeface="+mn-cs"/>
              </a:rPr>
              <a:t>   (Level 3)</a:t>
            </a:r>
            <a:endParaRPr lang="en-US" sz="1600" dirty="0">
              <a:solidFill>
                <a:schemeClr val="accent1">
                  <a:lumMod val="75000"/>
                </a:schemeClr>
              </a:solidFill>
              <a:latin typeface="Trebuchet MS" pitchFamily="34" charset="0"/>
              <a:cs typeface="+mn-cs"/>
            </a:endParaRPr>
          </a:p>
        </p:txBody>
      </p:sp>
      <p:sp>
        <p:nvSpPr>
          <p:cNvPr id="63" name="TextBox 62">
            <a:hlinkClick r:id="rId8" action="ppaction://hlinksldjump"/>
          </p:cNvPr>
          <p:cNvSpPr txBox="1"/>
          <p:nvPr/>
        </p:nvSpPr>
        <p:spPr>
          <a:xfrm>
            <a:off x="0" y="3953470"/>
            <a:ext cx="1447800" cy="99953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LOBO Data Match-up</a:t>
            </a:r>
            <a:endParaRPr lang="en-US" sz="1600" dirty="0">
              <a:solidFill>
                <a:schemeClr val="accent1">
                  <a:lumMod val="75000"/>
                </a:schemeClr>
              </a:solidFill>
              <a:latin typeface="Trebuchet MS" pitchFamily="34" charset="0"/>
              <a:cs typeface="+mn-cs"/>
            </a:endParaRP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4)</a:t>
            </a:r>
            <a:endParaRPr lang="en-US" sz="1600" dirty="0">
              <a:solidFill>
                <a:schemeClr val="accent1">
                  <a:lumMod val="75000"/>
                </a:schemeClr>
              </a:solidFill>
              <a:latin typeface="Trebuchet MS" pitchFamily="34" charset="0"/>
              <a:cs typeface="+mn-cs"/>
            </a:endParaRPr>
          </a:p>
        </p:txBody>
      </p:sp>
      <p:sp>
        <p:nvSpPr>
          <p:cNvPr id="64" name="TextBox 63">
            <a:hlinkClick r:id="rId9" action="ppaction://hlinksldjump"/>
          </p:cNvPr>
          <p:cNvSpPr txBox="1"/>
          <p:nvPr/>
        </p:nvSpPr>
        <p:spPr>
          <a:xfrm>
            <a:off x="0" y="5105400"/>
            <a:ext cx="1371600" cy="11430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Test Your LOBO Abilities</a:t>
            </a: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5)</a:t>
            </a:r>
            <a:endParaRPr lang="en-US" sz="1600" dirty="0">
              <a:solidFill>
                <a:schemeClr val="accent1">
                  <a:lumMod val="75000"/>
                </a:schemeClr>
              </a:solidFill>
              <a:latin typeface="Trebuchet MS" pitchFamily="34" charset="0"/>
              <a:cs typeface="+mn-cs"/>
            </a:endParaRPr>
          </a:p>
        </p:txBody>
      </p:sp>
      <p:sp>
        <p:nvSpPr>
          <p:cNvPr id="65" name="TextBox 64">
            <a:hlinkClick r:id="rId10" action="ppaction://hlinksldjump"/>
          </p:cNvPr>
          <p:cNvSpPr txBox="1"/>
          <p:nvPr/>
        </p:nvSpPr>
        <p:spPr>
          <a:xfrm>
            <a:off x="0" y="1600200"/>
            <a:ext cx="1447800" cy="9906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Interpret Graphs</a:t>
            </a: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2)</a:t>
            </a:r>
            <a:endParaRPr lang="en-US" sz="1600" dirty="0">
              <a:solidFill>
                <a:schemeClr val="accent1">
                  <a:lumMod val="75000"/>
                </a:schemeClr>
              </a:solidFill>
              <a:latin typeface="Trebuchet MS" pitchFamily="34" charset="0"/>
              <a:cs typeface="+mn-cs"/>
            </a:endParaRPr>
          </a:p>
        </p:txBody>
      </p:sp>
      <p:sp>
        <p:nvSpPr>
          <p:cNvPr id="66" name="TextBox 65">
            <a:hlinkClick r:id="rId11" action="ppaction://hlinksldjump"/>
          </p:cNvPr>
          <p:cNvSpPr txBox="1"/>
          <p:nvPr/>
        </p:nvSpPr>
        <p:spPr>
          <a:xfrm>
            <a:off x="0" y="6324600"/>
            <a:ext cx="914400" cy="5334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More info</a:t>
            </a:r>
            <a:endParaRPr lang="en-US" sz="1600" dirty="0">
              <a:solidFill>
                <a:schemeClr val="accent1">
                  <a:lumMod val="75000"/>
                </a:schemeClr>
              </a:solidFill>
              <a:latin typeface="Trebuchet MS" pitchFamily="34" charset="0"/>
              <a:cs typeface="+mn-cs"/>
            </a:endParaRPr>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26" presetClass="entr" presetSubtype="0" fill="hold" grpId="0" nodeType="withEffect">
                                  <p:stCondLst>
                                    <p:cond delay="1000"/>
                                  </p:stCondLst>
                                  <p:childTnLst>
                                    <p:set>
                                      <p:cBhvr>
                                        <p:cTn id="11" dur="1" fill="hold">
                                          <p:stCondLst>
                                            <p:cond delay="0"/>
                                          </p:stCondLst>
                                        </p:cTn>
                                        <p:tgtEl>
                                          <p:spTgt spid="50"/>
                                        </p:tgtEl>
                                        <p:attrNameLst>
                                          <p:attrName>style.visibility</p:attrName>
                                        </p:attrNameLst>
                                      </p:cBhvr>
                                      <p:to>
                                        <p:strVal val="visible"/>
                                      </p:to>
                                    </p:set>
                                    <p:animEffect transition="in" filter="wipe(down)">
                                      <p:cBhvr>
                                        <p:cTn id="12" dur="580">
                                          <p:stCondLst>
                                            <p:cond delay="0"/>
                                          </p:stCondLst>
                                        </p:cTn>
                                        <p:tgtEl>
                                          <p:spTgt spid="50"/>
                                        </p:tgtEl>
                                      </p:cBhvr>
                                    </p:animEffect>
                                    <p:anim calcmode="lin" valueType="num">
                                      <p:cBhvr>
                                        <p:cTn id="13" dur="1822" tmFilter="0,0; 0.14,0.36; 0.43,0.73; 0.71,0.91; 1.0,1.0">
                                          <p:stCondLst>
                                            <p:cond delay="0"/>
                                          </p:stCondLst>
                                        </p:cTn>
                                        <p:tgtEl>
                                          <p:spTgt spid="50"/>
                                        </p:tgtEl>
                                        <p:attrNameLst>
                                          <p:attrName>ppt_x</p:attrName>
                                        </p:attrNameLst>
                                      </p:cBhvr>
                                      <p:tavLst>
                                        <p:tav tm="0">
                                          <p:val>
                                            <p:strVal val="#ppt_x-0.25"/>
                                          </p:val>
                                        </p:tav>
                                        <p:tav tm="100000">
                                          <p:val>
                                            <p:strVal val="#ppt_x"/>
                                          </p:val>
                                        </p:tav>
                                      </p:tavLst>
                                    </p:anim>
                                    <p:anim calcmode="lin" valueType="num">
                                      <p:cBhvr>
                                        <p:cTn id="14" dur="664" tmFilter="0.0,0.0; 0.25,0.07; 0.50,0.2; 0.75,0.467; 1.0,1.0">
                                          <p:stCondLst>
                                            <p:cond delay="0"/>
                                          </p:stCondLst>
                                        </p:cTn>
                                        <p:tgtEl>
                                          <p:spTgt spid="50"/>
                                        </p:tgtEl>
                                        <p:attrNameLst>
                                          <p:attrName>ppt_y</p:attrName>
                                        </p:attrNameLst>
                                      </p:cBhvr>
                                      <p:tavLst>
                                        <p:tav tm="0" fmla="#ppt_y-sin(pi*$)/3">
                                          <p:val>
                                            <p:fltVal val="0.5"/>
                                          </p:val>
                                        </p:tav>
                                        <p:tav tm="100000">
                                          <p:val>
                                            <p:fltVal val="1"/>
                                          </p:val>
                                        </p:tav>
                                      </p:tavLst>
                                    </p:anim>
                                    <p:anim calcmode="lin" valueType="num">
                                      <p:cBhvr>
                                        <p:cTn id="15" dur="664" tmFilter="0, 0; 0.125,0.2665; 0.25,0.4; 0.375,0.465; 0.5,0.5;  0.625,0.535; 0.75,0.6; 0.875,0.7335; 1,1">
                                          <p:stCondLst>
                                            <p:cond delay="664"/>
                                          </p:stCondLst>
                                        </p:cTn>
                                        <p:tgtEl>
                                          <p:spTgt spid="50"/>
                                        </p:tgtEl>
                                        <p:attrNameLst>
                                          <p:attrName>ppt_y</p:attrName>
                                        </p:attrNameLst>
                                      </p:cBhvr>
                                      <p:tavLst>
                                        <p:tav tm="0" fmla="#ppt_y-sin(pi*$)/9">
                                          <p:val>
                                            <p:fltVal val="0"/>
                                          </p:val>
                                        </p:tav>
                                        <p:tav tm="100000">
                                          <p:val>
                                            <p:fltVal val="1"/>
                                          </p:val>
                                        </p:tav>
                                      </p:tavLst>
                                    </p:anim>
                                    <p:anim calcmode="lin" valueType="num">
                                      <p:cBhvr>
                                        <p:cTn id="16" dur="332" tmFilter="0, 0; 0.125,0.2665; 0.25,0.4; 0.375,0.465; 0.5,0.5;  0.625,0.535; 0.75,0.6; 0.875,0.7335; 1,1">
                                          <p:stCondLst>
                                            <p:cond delay="1324"/>
                                          </p:stCondLst>
                                        </p:cTn>
                                        <p:tgtEl>
                                          <p:spTgt spid="50"/>
                                        </p:tgtEl>
                                        <p:attrNameLst>
                                          <p:attrName>ppt_y</p:attrName>
                                        </p:attrNameLst>
                                      </p:cBhvr>
                                      <p:tavLst>
                                        <p:tav tm="0" fmla="#ppt_y-sin(pi*$)/27">
                                          <p:val>
                                            <p:fltVal val="0"/>
                                          </p:val>
                                        </p:tav>
                                        <p:tav tm="100000">
                                          <p:val>
                                            <p:fltVal val="1"/>
                                          </p:val>
                                        </p:tav>
                                      </p:tavLst>
                                    </p:anim>
                                    <p:anim calcmode="lin" valueType="num">
                                      <p:cBhvr>
                                        <p:cTn id="17" dur="164" tmFilter="0, 0; 0.125,0.2665; 0.25,0.4; 0.375,0.465; 0.5,0.5;  0.625,0.535; 0.75,0.6; 0.875,0.7335; 1,1">
                                          <p:stCondLst>
                                            <p:cond delay="1656"/>
                                          </p:stCondLst>
                                        </p:cTn>
                                        <p:tgtEl>
                                          <p:spTgt spid="50"/>
                                        </p:tgtEl>
                                        <p:attrNameLst>
                                          <p:attrName>ppt_y</p:attrName>
                                        </p:attrNameLst>
                                      </p:cBhvr>
                                      <p:tavLst>
                                        <p:tav tm="0" fmla="#ppt_y-sin(pi*$)/81">
                                          <p:val>
                                            <p:fltVal val="0"/>
                                          </p:val>
                                        </p:tav>
                                        <p:tav tm="100000">
                                          <p:val>
                                            <p:fltVal val="1"/>
                                          </p:val>
                                        </p:tav>
                                      </p:tavLst>
                                    </p:anim>
                                    <p:animScale>
                                      <p:cBhvr>
                                        <p:cTn id="18" dur="26">
                                          <p:stCondLst>
                                            <p:cond delay="650"/>
                                          </p:stCondLst>
                                        </p:cTn>
                                        <p:tgtEl>
                                          <p:spTgt spid="50"/>
                                        </p:tgtEl>
                                      </p:cBhvr>
                                      <p:to x="100000" y="60000"/>
                                    </p:animScale>
                                    <p:animScale>
                                      <p:cBhvr>
                                        <p:cTn id="19" dur="166" decel="50000">
                                          <p:stCondLst>
                                            <p:cond delay="676"/>
                                          </p:stCondLst>
                                        </p:cTn>
                                        <p:tgtEl>
                                          <p:spTgt spid="50"/>
                                        </p:tgtEl>
                                      </p:cBhvr>
                                      <p:to x="100000" y="100000"/>
                                    </p:animScale>
                                    <p:animScale>
                                      <p:cBhvr>
                                        <p:cTn id="20" dur="26">
                                          <p:stCondLst>
                                            <p:cond delay="1312"/>
                                          </p:stCondLst>
                                        </p:cTn>
                                        <p:tgtEl>
                                          <p:spTgt spid="50"/>
                                        </p:tgtEl>
                                      </p:cBhvr>
                                      <p:to x="100000" y="80000"/>
                                    </p:animScale>
                                    <p:animScale>
                                      <p:cBhvr>
                                        <p:cTn id="21" dur="166" decel="50000">
                                          <p:stCondLst>
                                            <p:cond delay="1338"/>
                                          </p:stCondLst>
                                        </p:cTn>
                                        <p:tgtEl>
                                          <p:spTgt spid="50"/>
                                        </p:tgtEl>
                                      </p:cBhvr>
                                      <p:to x="100000" y="100000"/>
                                    </p:animScale>
                                    <p:animScale>
                                      <p:cBhvr>
                                        <p:cTn id="22" dur="26">
                                          <p:stCondLst>
                                            <p:cond delay="1642"/>
                                          </p:stCondLst>
                                        </p:cTn>
                                        <p:tgtEl>
                                          <p:spTgt spid="50"/>
                                        </p:tgtEl>
                                      </p:cBhvr>
                                      <p:to x="100000" y="90000"/>
                                    </p:animScale>
                                    <p:animScale>
                                      <p:cBhvr>
                                        <p:cTn id="23" dur="166" decel="50000">
                                          <p:stCondLst>
                                            <p:cond delay="1668"/>
                                          </p:stCondLst>
                                        </p:cTn>
                                        <p:tgtEl>
                                          <p:spTgt spid="50"/>
                                        </p:tgtEl>
                                      </p:cBhvr>
                                      <p:to x="100000" y="100000"/>
                                    </p:animScale>
                                    <p:animScale>
                                      <p:cBhvr>
                                        <p:cTn id="24" dur="26">
                                          <p:stCondLst>
                                            <p:cond delay="1808"/>
                                          </p:stCondLst>
                                        </p:cTn>
                                        <p:tgtEl>
                                          <p:spTgt spid="50"/>
                                        </p:tgtEl>
                                      </p:cBhvr>
                                      <p:to x="100000" y="95000"/>
                                    </p:animScale>
                                    <p:animScale>
                                      <p:cBhvr>
                                        <p:cTn id="25" dur="166" decel="50000">
                                          <p:stCondLst>
                                            <p:cond delay="1834"/>
                                          </p:stCondLst>
                                        </p:cTn>
                                        <p:tgtEl>
                                          <p:spTgt spid="50"/>
                                        </p:tgtEl>
                                      </p:cBhvr>
                                      <p:to x="100000" y="100000"/>
                                    </p:animScale>
                                  </p:childTnLst>
                                </p:cTn>
                              </p:par>
                              <p:par>
                                <p:cTn id="26" presetID="34" presetClass="entr" presetSubtype="0" fill="hold" grpId="0" nodeType="withEffect">
                                  <p:stCondLst>
                                    <p:cond delay="2000"/>
                                  </p:stCondLst>
                                  <p:childTnLst>
                                    <p:set>
                                      <p:cBhvr>
                                        <p:cTn id="27" dur="1" fill="hold">
                                          <p:stCondLst>
                                            <p:cond delay="0"/>
                                          </p:stCondLst>
                                        </p:cTn>
                                        <p:tgtEl>
                                          <p:spTgt spid="31"/>
                                        </p:tgtEl>
                                        <p:attrNameLst>
                                          <p:attrName>style.visibility</p:attrName>
                                        </p:attrNameLst>
                                      </p:cBhvr>
                                      <p:to>
                                        <p:strVal val="visible"/>
                                      </p:to>
                                    </p:set>
                                    <p:anim from="(-#ppt_w/2)" to="(#ppt_x)" calcmode="lin" valueType="num">
                                      <p:cBhvr>
                                        <p:cTn id="28" dur="600" fill="hold">
                                          <p:stCondLst>
                                            <p:cond delay="0"/>
                                          </p:stCondLst>
                                        </p:cTn>
                                        <p:tgtEl>
                                          <p:spTgt spid="31"/>
                                        </p:tgtEl>
                                        <p:attrNameLst>
                                          <p:attrName>ppt_x</p:attrName>
                                        </p:attrNameLst>
                                      </p:cBhvr>
                                    </p:anim>
                                    <p:anim from="0" to="-1.0" calcmode="lin" valueType="num">
                                      <p:cBhvr>
                                        <p:cTn id="29" dur="200" decel="50000" autoRev="1" fill="hold">
                                          <p:stCondLst>
                                            <p:cond delay="600"/>
                                          </p:stCondLst>
                                        </p:cTn>
                                        <p:tgtEl>
                                          <p:spTgt spid="31"/>
                                        </p:tgtEl>
                                        <p:attrNameLst>
                                          <p:attrName>xshear</p:attrName>
                                        </p:attrNameLst>
                                      </p:cBhvr>
                                    </p:anim>
                                    <p:animScale>
                                      <p:cBhvr>
                                        <p:cTn id="30" dur="200" decel="100000" autoRev="1" fill="hold">
                                          <p:stCondLst>
                                            <p:cond delay="600"/>
                                          </p:stCondLst>
                                        </p:cTn>
                                        <p:tgtEl>
                                          <p:spTgt spid="31"/>
                                        </p:tgtEl>
                                      </p:cBhvr>
                                      <p:from x="100000" y="100000"/>
                                      <p:to x="80000" y="100000"/>
                                    </p:animScale>
                                    <p:anim by="(#ppt_h/3+#ppt_w*0.1)" calcmode="lin" valueType="num">
                                      <p:cBhvr additive="sum">
                                        <p:cTn id="31" dur="200" decel="100000" autoRev="1" fill="hold">
                                          <p:stCondLst>
                                            <p:cond delay="600"/>
                                          </p:stCondLst>
                                        </p:cTn>
                                        <p:tgtEl>
                                          <p:spTgt spid="31"/>
                                        </p:tgtEl>
                                        <p:attrNameLst>
                                          <p:attrName>ppt_x</p:attrName>
                                        </p:attrNameLst>
                                      </p:cBhvr>
                                    </p:anim>
                                  </p:childTnLst>
                                </p:cTn>
                              </p:par>
                              <p:par>
                                <p:cTn id="32" presetID="37" presetClass="entr" presetSubtype="0" fill="hold" grpId="0" nodeType="withEffect">
                                  <p:stCondLst>
                                    <p:cond delay="2000"/>
                                  </p:stCondLst>
                                  <p:childTnLst>
                                    <p:set>
                                      <p:cBhvr>
                                        <p:cTn id="33" dur="1" fill="hold">
                                          <p:stCondLst>
                                            <p:cond delay="0"/>
                                          </p:stCondLst>
                                        </p:cTn>
                                        <p:tgtEl>
                                          <p:spTgt spid="32"/>
                                        </p:tgtEl>
                                        <p:attrNameLst>
                                          <p:attrName>style.visibility</p:attrName>
                                        </p:attrNameLst>
                                      </p:cBhvr>
                                      <p:to>
                                        <p:strVal val="visible"/>
                                      </p:to>
                                    </p:set>
                                    <p:animEffect transition="in" filter="fade">
                                      <p:cBhvr>
                                        <p:cTn id="34" dur="1000"/>
                                        <p:tgtEl>
                                          <p:spTgt spid="32"/>
                                        </p:tgtEl>
                                      </p:cBhvr>
                                    </p:animEffect>
                                    <p:anim calcmode="lin" valueType="num">
                                      <p:cBhvr>
                                        <p:cTn id="35" dur="1000" fill="hold"/>
                                        <p:tgtEl>
                                          <p:spTgt spid="32"/>
                                        </p:tgtEl>
                                        <p:attrNameLst>
                                          <p:attrName>ppt_x</p:attrName>
                                        </p:attrNameLst>
                                      </p:cBhvr>
                                      <p:tavLst>
                                        <p:tav tm="0">
                                          <p:val>
                                            <p:strVal val="#ppt_x"/>
                                          </p:val>
                                        </p:tav>
                                        <p:tav tm="100000">
                                          <p:val>
                                            <p:strVal val="#ppt_x"/>
                                          </p:val>
                                        </p:tav>
                                      </p:tavLst>
                                    </p:anim>
                                    <p:anim calcmode="lin" valueType="num">
                                      <p:cBhvr>
                                        <p:cTn id="36" dur="900" decel="100000" fill="hold"/>
                                        <p:tgtEl>
                                          <p:spTgt spid="32"/>
                                        </p:tgtEl>
                                        <p:attrNameLst>
                                          <p:attrName>ppt_y</p:attrName>
                                        </p:attrNameLst>
                                      </p:cBhvr>
                                      <p:tavLst>
                                        <p:tav tm="0">
                                          <p:val>
                                            <p:strVal val="#ppt_y+1"/>
                                          </p:val>
                                        </p:tav>
                                        <p:tav tm="100000">
                                          <p:val>
                                            <p:strVal val="#ppt_y-.03"/>
                                          </p:val>
                                        </p:tav>
                                      </p:tavLst>
                                    </p:anim>
                                    <p:anim calcmode="lin" valueType="num">
                                      <p:cBhvr>
                                        <p:cTn id="37" dur="100" accel="100000" fill="hold">
                                          <p:stCondLst>
                                            <p:cond delay="900"/>
                                          </p:stCondLst>
                                        </p:cTn>
                                        <p:tgtEl>
                                          <p:spTgt spid="32"/>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2" grpId="0" animBg="1"/>
      <p:bldP spid="50"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Rectangle 58"/>
          <p:cNvSpPr/>
          <p:nvPr/>
        </p:nvSpPr>
        <p:spPr>
          <a:xfrm>
            <a:off x="0" y="0"/>
            <a:ext cx="9144000" cy="838200"/>
          </a:xfrm>
          <a:prstGeom prst="rect">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r>
              <a:rPr lang="en-US" sz="4400" dirty="0" smtClean="0">
                <a:latin typeface="Trebuchet MS" pitchFamily="34" charset="0"/>
              </a:rPr>
              <a:t>How To Build A Graph</a:t>
            </a:r>
            <a:endParaRPr lang="en-US" sz="4400" dirty="0">
              <a:latin typeface="Trebuchet MS" pitchFamily="34" charset="0"/>
            </a:endParaRPr>
          </a:p>
        </p:txBody>
      </p:sp>
      <p:sp>
        <p:nvSpPr>
          <p:cNvPr id="4" name="Action Button: Home 3">
            <a:hlinkClick r:id="" action="ppaction://hlinkshowjump?jump=firstslide" highlightClick="1"/>
          </p:cNvPr>
          <p:cNvSpPr/>
          <p:nvPr/>
        </p:nvSpPr>
        <p:spPr>
          <a:xfrm>
            <a:off x="8547717" y="6400800"/>
            <a:ext cx="574675" cy="457200"/>
          </a:xfrm>
          <a:prstGeom prst="actionButtonHome">
            <a:avLst/>
          </a:prstGeom>
          <a:gradFill flip="none" rotWithShape="1">
            <a:gsLst>
              <a:gs pos="0">
                <a:srgbClr val="FFEFD1"/>
              </a:gs>
              <a:gs pos="64999">
                <a:srgbClr val="F0EBD5"/>
              </a:gs>
              <a:gs pos="100000">
                <a:srgbClr val="D1C39F"/>
              </a:gs>
            </a:gsLst>
            <a:lin ang="5400000" scaled="1"/>
            <a:tileRect/>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5" name="Action Button: Beginning 4">
            <a:hlinkClick r:id="" action="ppaction://hlinkshowjump?jump=lastslideviewed" highlightClick="1"/>
          </p:cNvPr>
          <p:cNvSpPr/>
          <p:nvPr/>
        </p:nvSpPr>
        <p:spPr>
          <a:xfrm>
            <a:off x="8080992" y="6400800"/>
            <a:ext cx="457200" cy="457200"/>
          </a:xfrm>
          <a:prstGeom prst="actionButtonBeginning">
            <a:avLst/>
          </a:prstGeom>
          <a:gradFill>
            <a:gsLst>
              <a:gs pos="0">
                <a:srgbClr val="FFEFD1"/>
              </a:gs>
              <a:gs pos="64999">
                <a:srgbClr val="F0EBD5"/>
              </a:gs>
              <a:gs pos="100000">
                <a:srgbClr val="D1C39F"/>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grpSp>
        <p:nvGrpSpPr>
          <p:cNvPr id="2" name="Group 27"/>
          <p:cNvGrpSpPr>
            <a:grpSpLocks/>
          </p:cNvGrpSpPr>
          <p:nvPr/>
        </p:nvGrpSpPr>
        <p:grpSpPr bwMode="auto">
          <a:xfrm>
            <a:off x="2438400" y="2438400"/>
            <a:ext cx="6170613" cy="773109"/>
            <a:chOff x="2438400" y="2705401"/>
            <a:chExt cx="6171126" cy="773596"/>
          </a:xfrm>
        </p:grpSpPr>
        <p:cxnSp>
          <p:nvCxnSpPr>
            <p:cNvPr id="16" name="Straight Connector 15"/>
            <p:cNvCxnSpPr/>
            <p:nvPr/>
          </p:nvCxnSpPr>
          <p:spPr>
            <a:xfrm>
              <a:off x="2819432" y="3277257"/>
              <a:ext cx="5334443" cy="1589"/>
            </a:xfrm>
            <a:prstGeom prst="line">
              <a:avLst/>
            </a:prstGeom>
            <a:ln w="38100"/>
          </p:spPr>
          <p:style>
            <a:lnRef idx="1">
              <a:schemeClr val="dk1"/>
            </a:lnRef>
            <a:fillRef idx="0">
              <a:schemeClr val="dk1"/>
            </a:fillRef>
            <a:effectRef idx="0">
              <a:schemeClr val="dk1"/>
            </a:effectRef>
            <a:fontRef idx="minor">
              <a:schemeClr val="tx1"/>
            </a:fontRef>
          </p:style>
        </p:cxnSp>
        <p:cxnSp>
          <p:nvCxnSpPr>
            <p:cNvPr id="18" name="Straight Connector 17"/>
            <p:cNvCxnSpPr/>
            <p:nvPr/>
          </p:nvCxnSpPr>
          <p:spPr>
            <a:xfrm rot="5400000">
              <a:off x="2628019" y="3276463"/>
              <a:ext cx="381240" cy="1587"/>
            </a:xfrm>
            <a:prstGeom prst="line">
              <a:avLst/>
            </a:prstGeom>
            <a:ln w="38100"/>
          </p:spPr>
          <p:style>
            <a:lnRef idx="1">
              <a:schemeClr val="dk1"/>
            </a:lnRef>
            <a:fillRef idx="0">
              <a:schemeClr val="dk1"/>
            </a:fillRef>
            <a:effectRef idx="0">
              <a:schemeClr val="dk1"/>
            </a:effectRef>
            <a:fontRef idx="minor">
              <a:schemeClr val="tx1"/>
            </a:fontRef>
          </p:style>
        </p:cxnSp>
        <p:cxnSp>
          <p:nvCxnSpPr>
            <p:cNvPr id="19" name="Straight Connector 18"/>
            <p:cNvCxnSpPr/>
            <p:nvPr/>
          </p:nvCxnSpPr>
          <p:spPr>
            <a:xfrm rot="5400000">
              <a:off x="7987864" y="3287583"/>
              <a:ext cx="381240" cy="1587"/>
            </a:xfrm>
            <a:prstGeom prst="line">
              <a:avLst/>
            </a:prstGeom>
            <a:ln w="38100"/>
          </p:spPr>
          <p:style>
            <a:lnRef idx="1">
              <a:schemeClr val="dk1"/>
            </a:lnRef>
            <a:fillRef idx="0">
              <a:schemeClr val="dk1"/>
            </a:fillRef>
            <a:effectRef idx="0">
              <a:schemeClr val="dk1"/>
            </a:effectRef>
            <a:fontRef idx="minor">
              <a:schemeClr val="tx1"/>
            </a:fontRef>
          </p:style>
        </p:cxnSp>
        <p:cxnSp>
          <p:nvCxnSpPr>
            <p:cNvPr id="20" name="Straight Connector 19"/>
            <p:cNvCxnSpPr/>
            <p:nvPr/>
          </p:nvCxnSpPr>
          <p:spPr>
            <a:xfrm rot="5400000">
              <a:off x="5371447" y="3287583"/>
              <a:ext cx="381240" cy="1587"/>
            </a:xfrm>
            <a:prstGeom prst="line">
              <a:avLst/>
            </a:prstGeom>
            <a:ln w="28575"/>
          </p:spPr>
          <p:style>
            <a:lnRef idx="1">
              <a:schemeClr val="dk1"/>
            </a:lnRef>
            <a:fillRef idx="0">
              <a:schemeClr val="dk1"/>
            </a:fillRef>
            <a:effectRef idx="0">
              <a:schemeClr val="dk1"/>
            </a:effectRef>
            <a:fontRef idx="minor">
              <a:schemeClr val="tx1"/>
            </a:fontRef>
          </p:style>
        </p:cxnSp>
        <p:cxnSp>
          <p:nvCxnSpPr>
            <p:cNvPr id="21" name="Straight Connector 20"/>
            <p:cNvCxnSpPr/>
            <p:nvPr/>
          </p:nvCxnSpPr>
          <p:spPr>
            <a:xfrm rot="5400000">
              <a:off x="3923527" y="3276463"/>
              <a:ext cx="381240" cy="1587"/>
            </a:xfrm>
            <a:prstGeom prst="line">
              <a:avLst/>
            </a:prstGeom>
            <a:ln w="28575"/>
          </p:spPr>
          <p:style>
            <a:lnRef idx="1">
              <a:schemeClr val="dk1"/>
            </a:lnRef>
            <a:fillRef idx="0">
              <a:schemeClr val="dk1"/>
            </a:fillRef>
            <a:effectRef idx="0">
              <a:schemeClr val="dk1"/>
            </a:effectRef>
            <a:fontRef idx="minor">
              <a:schemeClr val="tx1"/>
            </a:fontRef>
          </p:style>
        </p:cxnSp>
        <p:cxnSp>
          <p:nvCxnSpPr>
            <p:cNvPr id="22" name="Straight Connector 21"/>
            <p:cNvCxnSpPr/>
            <p:nvPr/>
          </p:nvCxnSpPr>
          <p:spPr>
            <a:xfrm rot="5400000">
              <a:off x="6668542" y="3287583"/>
              <a:ext cx="381240" cy="1588"/>
            </a:xfrm>
            <a:prstGeom prst="line">
              <a:avLst/>
            </a:prstGeom>
            <a:ln w="28575"/>
          </p:spPr>
          <p:style>
            <a:lnRef idx="1">
              <a:schemeClr val="dk1"/>
            </a:lnRef>
            <a:fillRef idx="0">
              <a:schemeClr val="dk1"/>
            </a:fillRef>
            <a:effectRef idx="0">
              <a:schemeClr val="dk1"/>
            </a:effectRef>
            <a:fontRef idx="minor">
              <a:schemeClr val="tx1"/>
            </a:fontRef>
          </p:style>
        </p:cxnSp>
        <p:sp>
          <p:nvSpPr>
            <p:cNvPr id="14389" name="TextBox 22"/>
            <p:cNvSpPr txBox="1">
              <a:spLocks noChangeArrowheads="1"/>
            </p:cNvSpPr>
            <p:nvPr/>
          </p:nvSpPr>
          <p:spPr bwMode="auto">
            <a:xfrm>
              <a:off x="2438400" y="2705401"/>
              <a:ext cx="762000" cy="369333"/>
            </a:xfrm>
            <a:prstGeom prst="rect">
              <a:avLst/>
            </a:prstGeom>
            <a:noFill/>
            <a:ln w="9525">
              <a:noFill/>
              <a:miter lim="800000"/>
              <a:headEnd/>
              <a:tailEnd/>
            </a:ln>
          </p:spPr>
          <p:txBody>
            <a:bodyPr>
              <a:spAutoFit/>
            </a:bodyPr>
            <a:lstStyle/>
            <a:p>
              <a:pPr algn="ctr"/>
              <a:r>
                <a:rPr lang="en-US" dirty="0">
                  <a:latin typeface="Trebuchet MS" pitchFamily="34" charset="0"/>
                </a:rPr>
                <a:t>0 psu</a:t>
              </a:r>
            </a:p>
          </p:txBody>
        </p:sp>
        <p:sp>
          <p:nvSpPr>
            <p:cNvPr id="14390" name="TextBox 23"/>
            <p:cNvSpPr txBox="1">
              <a:spLocks noChangeArrowheads="1"/>
            </p:cNvSpPr>
            <p:nvPr/>
          </p:nvSpPr>
          <p:spPr bwMode="auto">
            <a:xfrm>
              <a:off x="5142963" y="2705401"/>
              <a:ext cx="838200" cy="369333"/>
            </a:xfrm>
            <a:prstGeom prst="rect">
              <a:avLst/>
            </a:prstGeom>
            <a:noFill/>
            <a:ln w="9525">
              <a:noFill/>
              <a:miter lim="800000"/>
              <a:headEnd/>
              <a:tailEnd/>
            </a:ln>
          </p:spPr>
          <p:txBody>
            <a:bodyPr>
              <a:spAutoFit/>
            </a:bodyPr>
            <a:lstStyle/>
            <a:p>
              <a:pPr algn="ctr"/>
              <a:r>
                <a:rPr lang="en-US" dirty="0">
                  <a:latin typeface="Trebuchet MS" pitchFamily="34" charset="0"/>
                </a:rPr>
                <a:t>20 psu</a:t>
              </a:r>
            </a:p>
          </p:txBody>
        </p:sp>
        <p:sp>
          <p:nvSpPr>
            <p:cNvPr id="14391" name="TextBox 24"/>
            <p:cNvSpPr txBox="1">
              <a:spLocks noChangeArrowheads="1"/>
            </p:cNvSpPr>
            <p:nvPr/>
          </p:nvSpPr>
          <p:spPr bwMode="auto">
            <a:xfrm>
              <a:off x="6438363" y="2705401"/>
              <a:ext cx="838200" cy="369333"/>
            </a:xfrm>
            <a:prstGeom prst="rect">
              <a:avLst/>
            </a:prstGeom>
            <a:noFill/>
            <a:ln w="9525">
              <a:noFill/>
              <a:miter lim="800000"/>
              <a:headEnd/>
              <a:tailEnd/>
            </a:ln>
          </p:spPr>
          <p:txBody>
            <a:bodyPr>
              <a:spAutoFit/>
            </a:bodyPr>
            <a:lstStyle/>
            <a:p>
              <a:pPr algn="ctr"/>
              <a:r>
                <a:rPr lang="en-US" dirty="0">
                  <a:latin typeface="Trebuchet MS" pitchFamily="34" charset="0"/>
                </a:rPr>
                <a:t>30 psu</a:t>
              </a:r>
            </a:p>
          </p:txBody>
        </p:sp>
        <p:sp>
          <p:nvSpPr>
            <p:cNvPr id="14392" name="TextBox 25"/>
            <p:cNvSpPr txBox="1">
              <a:spLocks noChangeArrowheads="1"/>
            </p:cNvSpPr>
            <p:nvPr/>
          </p:nvSpPr>
          <p:spPr bwMode="auto">
            <a:xfrm>
              <a:off x="7771326" y="2705401"/>
              <a:ext cx="838200" cy="369333"/>
            </a:xfrm>
            <a:prstGeom prst="rect">
              <a:avLst/>
            </a:prstGeom>
            <a:noFill/>
            <a:ln w="9525">
              <a:noFill/>
              <a:miter lim="800000"/>
              <a:headEnd/>
              <a:tailEnd/>
            </a:ln>
          </p:spPr>
          <p:txBody>
            <a:bodyPr>
              <a:spAutoFit/>
            </a:bodyPr>
            <a:lstStyle/>
            <a:p>
              <a:pPr algn="ctr"/>
              <a:r>
                <a:rPr lang="en-US" dirty="0">
                  <a:latin typeface="Trebuchet MS" pitchFamily="34" charset="0"/>
                </a:rPr>
                <a:t>40 psu</a:t>
              </a:r>
            </a:p>
          </p:txBody>
        </p:sp>
        <p:sp>
          <p:nvSpPr>
            <p:cNvPr id="14393" name="TextBox 26"/>
            <p:cNvSpPr txBox="1">
              <a:spLocks noChangeArrowheads="1"/>
            </p:cNvSpPr>
            <p:nvPr/>
          </p:nvSpPr>
          <p:spPr bwMode="auto">
            <a:xfrm>
              <a:off x="3682284" y="2705401"/>
              <a:ext cx="838200" cy="369333"/>
            </a:xfrm>
            <a:prstGeom prst="rect">
              <a:avLst/>
            </a:prstGeom>
            <a:noFill/>
            <a:ln w="9525">
              <a:noFill/>
              <a:miter lim="800000"/>
              <a:headEnd/>
              <a:tailEnd/>
            </a:ln>
          </p:spPr>
          <p:txBody>
            <a:bodyPr>
              <a:spAutoFit/>
            </a:bodyPr>
            <a:lstStyle/>
            <a:p>
              <a:pPr algn="ctr"/>
              <a:r>
                <a:rPr lang="en-US" dirty="0">
                  <a:latin typeface="Trebuchet MS" pitchFamily="34" charset="0"/>
                </a:rPr>
                <a:t>10 psu</a:t>
              </a:r>
            </a:p>
          </p:txBody>
        </p:sp>
      </p:grpSp>
      <p:pic>
        <p:nvPicPr>
          <p:cNvPr id="13338" name="Picture 29" descr="black.jpg"/>
          <p:cNvPicPr>
            <a:picLocks noChangeAspect="1"/>
          </p:cNvPicPr>
          <p:nvPr/>
        </p:nvPicPr>
        <p:blipFill>
          <a:blip r:embed="rId3" cstate="print"/>
          <a:stretch>
            <a:fillRect/>
          </a:stretch>
        </p:blipFill>
        <p:spPr bwMode="auto">
          <a:xfrm>
            <a:off x="2590800" y="5334000"/>
            <a:ext cx="1371600" cy="1371600"/>
          </a:xfrm>
          <a:prstGeom prst="rect">
            <a:avLst/>
          </a:prstGeom>
          <a:noFill/>
          <a:ln w="9525">
            <a:noFill/>
            <a:miter lim="800000"/>
            <a:headEnd/>
            <a:tailEnd/>
          </a:ln>
        </p:spPr>
      </p:pic>
      <p:sp>
        <p:nvSpPr>
          <p:cNvPr id="31" name="Rounded Rectangular Callout 30"/>
          <p:cNvSpPr/>
          <p:nvPr/>
        </p:nvSpPr>
        <p:spPr>
          <a:xfrm>
            <a:off x="2514600" y="3886200"/>
            <a:ext cx="6019800" cy="914400"/>
          </a:xfrm>
          <a:prstGeom prst="wedgeRoundRectCallout">
            <a:avLst>
              <a:gd name="adj1" fmla="val -36355"/>
              <a:gd name="adj2" fmla="val 96255"/>
              <a:gd name="adj3" fmla="val 16667"/>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dirty="0">
                <a:latin typeface="Trebuchet MS" pitchFamily="34" charset="0"/>
              </a:rPr>
              <a:t>You can see that the ocean has a higher salinity, or more salt, than Yaquina Bay!  Lets look more closely at how the Bay’s salinity changes during the year.</a:t>
            </a:r>
          </a:p>
        </p:txBody>
      </p:sp>
      <p:grpSp>
        <p:nvGrpSpPr>
          <p:cNvPr id="3" name="Group 50"/>
          <p:cNvGrpSpPr>
            <a:grpSpLocks/>
          </p:cNvGrpSpPr>
          <p:nvPr/>
        </p:nvGrpSpPr>
        <p:grpSpPr bwMode="auto">
          <a:xfrm>
            <a:off x="2133600" y="838200"/>
            <a:ext cx="6400800" cy="1533525"/>
            <a:chOff x="2133600" y="838200"/>
            <a:chExt cx="6400800" cy="1533525"/>
          </a:xfrm>
        </p:grpSpPr>
        <p:sp>
          <p:nvSpPr>
            <p:cNvPr id="14371" name="TextBox 36"/>
            <p:cNvSpPr txBox="1">
              <a:spLocks noChangeArrowheads="1"/>
            </p:cNvSpPr>
            <p:nvPr/>
          </p:nvSpPr>
          <p:spPr bwMode="auto">
            <a:xfrm>
              <a:off x="6934200" y="1438275"/>
              <a:ext cx="1600200" cy="923925"/>
            </a:xfrm>
            <a:prstGeom prst="rect">
              <a:avLst/>
            </a:prstGeom>
            <a:noFill/>
            <a:ln w="9525">
              <a:noFill/>
              <a:miter lim="800000"/>
              <a:headEnd/>
              <a:tailEnd/>
            </a:ln>
          </p:spPr>
          <p:txBody>
            <a:bodyPr>
              <a:spAutoFit/>
            </a:bodyPr>
            <a:lstStyle/>
            <a:p>
              <a:r>
                <a:rPr lang="en-US" dirty="0">
                  <a:latin typeface="Trebuchet MS" pitchFamily="34" charset="0"/>
                </a:rPr>
                <a:t>Pacific Ocean</a:t>
              </a:r>
            </a:p>
            <a:p>
              <a:r>
                <a:rPr lang="en-US" dirty="0">
                  <a:latin typeface="Trebuchet MS" pitchFamily="34" charset="0"/>
                </a:rPr>
                <a:t>Entire Year</a:t>
              </a:r>
            </a:p>
            <a:p>
              <a:r>
                <a:rPr lang="en-US" dirty="0">
                  <a:latin typeface="Trebuchet MS" pitchFamily="34" charset="0"/>
                </a:rPr>
                <a:t>35 psu</a:t>
              </a:r>
            </a:p>
          </p:txBody>
        </p:sp>
        <p:sp>
          <p:nvSpPr>
            <p:cNvPr id="33" name="5-Point Star 32"/>
            <p:cNvSpPr/>
            <p:nvPr/>
          </p:nvSpPr>
          <p:spPr>
            <a:xfrm>
              <a:off x="4191000" y="914400"/>
              <a:ext cx="457200" cy="482600"/>
            </a:xfrm>
            <a:prstGeom prst="star5">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latin typeface="Trebuchet MS" pitchFamily="34" charset="0"/>
                </a:rPr>
                <a:t>B</a:t>
              </a:r>
            </a:p>
          </p:txBody>
        </p:sp>
        <p:sp>
          <p:nvSpPr>
            <p:cNvPr id="14373" name="TextBox 33"/>
            <p:cNvSpPr txBox="1">
              <a:spLocks noChangeArrowheads="1"/>
            </p:cNvSpPr>
            <p:nvPr/>
          </p:nvSpPr>
          <p:spPr bwMode="auto">
            <a:xfrm>
              <a:off x="3810000" y="1447800"/>
              <a:ext cx="1447800" cy="923925"/>
            </a:xfrm>
            <a:prstGeom prst="rect">
              <a:avLst/>
            </a:prstGeom>
            <a:noFill/>
            <a:ln w="9525">
              <a:noFill/>
              <a:miter lim="800000"/>
              <a:headEnd/>
              <a:tailEnd/>
            </a:ln>
          </p:spPr>
          <p:txBody>
            <a:bodyPr>
              <a:spAutoFit/>
            </a:bodyPr>
            <a:lstStyle/>
            <a:p>
              <a:r>
                <a:rPr lang="en-US" dirty="0">
                  <a:latin typeface="Trebuchet MS" pitchFamily="34" charset="0"/>
                </a:rPr>
                <a:t>Yaquina Bay</a:t>
              </a:r>
            </a:p>
            <a:p>
              <a:r>
                <a:rPr lang="en-US" dirty="0">
                  <a:latin typeface="Trebuchet MS" pitchFamily="34" charset="0"/>
                </a:rPr>
                <a:t>Entire Year</a:t>
              </a:r>
            </a:p>
            <a:p>
              <a:r>
                <a:rPr lang="en-US" dirty="0">
                  <a:latin typeface="Trebuchet MS" pitchFamily="34" charset="0"/>
                </a:rPr>
                <a:t>28 psu</a:t>
              </a:r>
            </a:p>
          </p:txBody>
        </p:sp>
        <p:sp>
          <p:nvSpPr>
            <p:cNvPr id="35" name="5-Point Star 34"/>
            <p:cNvSpPr/>
            <p:nvPr/>
          </p:nvSpPr>
          <p:spPr>
            <a:xfrm>
              <a:off x="2667000" y="914400"/>
              <a:ext cx="457200" cy="482600"/>
            </a:xfrm>
            <a:prstGeom prst="star5">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latin typeface="Trebuchet MS" pitchFamily="34" charset="0"/>
                </a:rPr>
                <a:t>W</a:t>
              </a:r>
            </a:p>
          </p:txBody>
        </p:sp>
        <p:sp>
          <p:nvSpPr>
            <p:cNvPr id="14375" name="TextBox 37"/>
            <p:cNvSpPr txBox="1">
              <a:spLocks noChangeArrowheads="1"/>
            </p:cNvSpPr>
            <p:nvPr/>
          </p:nvSpPr>
          <p:spPr bwMode="auto">
            <a:xfrm>
              <a:off x="2286000" y="1438275"/>
              <a:ext cx="1447800" cy="923925"/>
            </a:xfrm>
            <a:prstGeom prst="rect">
              <a:avLst/>
            </a:prstGeom>
            <a:noFill/>
            <a:ln w="9525">
              <a:noFill/>
              <a:miter lim="800000"/>
              <a:headEnd/>
              <a:tailEnd/>
            </a:ln>
          </p:spPr>
          <p:txBody>
            <a:bodyPr>
              <a:spAutoFit/>
            </a:bodyPr>
            <a:lstStyle/>
            <a:p>
              <a:r>
                <a:rPr lang="en-US" dirty="0">
                  <a:latin typeface="Trebuchet MS" pitchFamily="34" charset="0"/>
                </a:rPr>
                <a:t>Yaquina Bay</a:t>
              </a:r>
            </a:p>
            <a:p>
              <a:r>
                <a:rPr lang="en-US" dirty="0">
                  <a:latin typeface="Trebuchet MS" pitchFamily="34" charset="0"/>
                </a:rPr>
                <a:t>Winter</a:t>
              </a:r>
            </a:p>
            <a:p>
              <a:r>
                <a:rPr lang="en-US" dirty="0">
                  <a:latin typeface="Trebuchet MS" pitchFamily="34" charset="0"/>
                </a:rPr>
                <a:t>26 psu</a:t>
              </a:r>
            </a:p>
          </p:txBody>
        </p:sp>
        <p:sp>
          <p:nvSpPr>
            <p:cNvPr id="40" name="5-Point Star 39"/>
            <p:cNvSpPr/>
            <p:nvPr/>
          </p:nvSpPr>
          <p:spPr>
            <a:xfrm>
              <a:off x="7467600" y="914400"/>
              <a:ext cx="457200" cy="482600"/>
            </a:xfrm>
            <a:prstGeom prst="star5">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latin typeface="Trebuchet MS" pitchFamily="34" charset="0"/>
                </a:rPr>
                <a:t>O</a:t>
              </a:r>
            </a:p>
          </p:txBody>
        </p:sp>
        <p:sp>
          <p:nvSpPr>
            <p:cNvPr id="41" name="5-Point Star 40"/>
            <p:cNvSpPr/>
            <p:nvPr/>
          </p:nvSpPr>
          <p:spPr>
            <a:xfrm>
              <a:off x="5791200" y="914400"/>
              <a:ext cx="457200" cy="482600"/>
            </a:xfrm>
            <a:prstGeom prst="star5">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latin typeface="Trebuchet MS" pitchFamily="34" charset="0"/>
                </a:rPr>
                <a:t>S</a:t>
              </a:r>
            </a:p>
          </p:txBody>
        </p:sp>
        <p:sp>
          <p:nvSpPr>
            <p:cNvPr id="14378" name="TextBox 41"/>
            <p:cNvSpPr txBox="1">
              <a:spLocks noChangeArrowheads="1"/>
            </p:cNvSpPr>
            <p:nvPr/>
          </p:nvSpPr>
          <p:spPr bwMode="auto">
            <a:xfrm>
              <a:off x="5486400" y="1438275"/>
              <a:ext cx="1447800" cy="923925"/>
            </a:xfrm>
            <a:prstGeom prst="rect">
              <a:avLst/>
            </a:prstGeom>
            <a:noFill/>
            <a:ln w="9525">
              <a:noFill/>
              <a:miter lim="800000"/>
              <a:headEnd/>
              <a:tailEnd/>
            </a:ln>
          </p:spPr>
          <p:txBody>
            <a:bodyPr>
              <a:spAutoFit/>
            </a:bodyPr>
            <a:lstStyle/>
            <a:p>
              <a:r>
                <a:rPr lang="en-US" dirty="0">
                  <a:latin typeface="Trebuchet MS" pitchFamily="34" charset="0"/>
                </a:rPr>
                <a:t>Yaquina Bay</a:t>
              </a:r>
            </a:p>
            <a:p>
              <a:r>
                <a:rPr lang="en-US" dirty="0">
                  <a:latin typeface="Trebuchet MS" pitchFamily="34" charset="0"/>
                </a:rPr>
                <a:t>Summer</a:t>
              </a:r>
            </a:p>
            <a:p>
              <a:r>
                <a:rPr lang="en-US" dirty="0">
                  <a:latin typeface="Trebuchet MS" pitchFamily="34" charset="0"/>
                </a:rPr>
                <a:t>32 psu</a:t>
              </a:r>
            </a:p>
          </p:txBody>
        </p:sp>
        <p:sp>
          <p:nvSpPr>
            <p:cNvPr id="43" name="Rectangle 42"/>
            <p:cNvSpPr/>
            <p:nvPr/>
          </p:nvSpPr>
          <p:spPr>
            <a:xfrm>
              <a:off x="2133600" y="838200"/>
              <a:ext cx="1600200" cy="15240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44" name="Rectangle 43"/>
            <p:cNvSpPr/>
            <p:nvPr/>
          </p:nvSpPr>
          <p:spPr>
            <a:xfrm>
              <a:off x="3733800" y="838200"/>
              <a:ext cx="1600200" cy="15240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45" name="Rectangle 44"/>
            <p:cNvSpPr/>
            <p:nvPr/>
          </p:nvSpPr>
          <p:spPr>
            <a:xfrm>
              <a:off x="5334000" y="838200"/>
              <a:ext cx="1600200" cy="15240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46" name="Rectangle 45"/>
            <p:cNvSpPr/>
            <p:nvPr/>
          </p:nvSpPr>
          <p:spPr>
            <a:xfrm>
              <a:off x="6934200" y="838200"/>
              <a:ext cx="1600200" cy="15240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grpSp>
      <p:sp>
        <p:nvSpPr>
          <p:cNvPr id="47" name="5-Point Star 46"/>
          <p:cNvSpPr/>
          <p:nvPr/>
        </p:nvSpPr>
        <p:spPr>
          <a:xfrm>
            <a:off x="6324600" y="2743200"/>
            <a:ext cx="457200" cy="482600"/>
          </a:xfrm>
          <a:prstGeom prst="star5">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latin typeface="Trebuchet MS" pitchFamily="34" charset="0"/>
              </a:rPr>
              <a:t>B</a:t>
            </a:r>
          </a:p>
        </p:txBody>
      </p:sp>
      <p:sp>
        <p:nvSpPr>
          <p:cNvPr id="48" name="5-Point Star 47"/>
          <p:cNvSpPr/>
          <p:nvPr/>
        </p:nvSpPr>
        <p:spPr>
          <a:xfrm>
            <a:off x="6019800" y="2743200"/>
            <a:ext cx="457200" cy="482600"/>
          </a:xfrm>
          <a:prstGeom prst="star5">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latin typeface="Trebuchet MS" pitchFamily="34" charset="0"/>
              </a:rPr>
              <a:t>W</a:t>
            </a:r>
          </a:p>
        </p:txBody>
      </p:sp>
      <p:sp>
        <p:nvSpPr>
          <p:cNvPr id="49" name="5-Point Star 48"/>
          <p:cNvSpPr/>
          <p:nvPr/>
        </p:nvSpPr>
        <p:spPr>
          <a:xfrm>
            <a:off x="7315200" y="2743200"/>
            <a:ext cx="457200" cy="482600"/>
          </a:xfrm>
          <a:prstGeom prst="star5">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latin typeface="Trebuchet MS" pitchFamily="34" charset="0"/>
              </a:rPr>
              <a:t>O</a:t>
            </a:r>
          </a:p>
        </p:txBody>
      </p:sp>
      <p:sp>
        <p:nvSpPr>
          <p:cNvPr id="50" name="5-Point Star 49"/>
          <p:cNvSpPr/>
          <p:nvPr/>
        </p:nvSpPr>
        <p:spPr>
          <a:xfrm>
            <a:off x="6858000" y="2743200"/>
            <a:ext cx="457200" cy="482600"/>
          </a:xfrm>
          <a:prstGeom prst="star5">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latin typeface="Trebuchet MS" pitchFamily="34" charset="0"/>
              </a:rPr>
              <a:t>S</a:t>
            </a:r>
          </a:p>
        </p:txBody>
      </p:sp>
      <p:sp>
        <p:nvSpPr>
          <p:cNvPr id="51" name="Action Button: Custom 50">
            <a:hlinkClick r:id="rId4" action="ppaction://hlinksldjump" highlightClick="1"/>
          </p:cNvPr>
          <p:cNvSpPr/>
          <p:nvPr/>
        </p:nvSpPr>
        <p:spPr>
          <a:xfrm>
            <a:off x="5638800" y="6309360"/>
            <a:ext cx="2377440" cy="548640"/>
          </a:xfrm>
          <a:prstGeom prst="actionButtonBlank">
            <a:avLst/>
          </a:prstGeom>
          <a:solidFill>
            <a:srgbClr val="C00000"/>
          </a:solidFill>
          <a:ln>
            <a:no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600" dirty="0" smtClean="0">
                <a:latin typeface="Trebuchet MS" pitchFamily="34" charset="0"/>
              </a:rPr>
              <a:t>Touch </a:t>
            </a:r>
            <a:r>
              <a:rPr lang="en-US" sz="1600" dirty="0">
                <a:latin typeface="Trebuchet MS" pitchFamily="34" charset="0"/>
              </a:rPr>
              <a:t>here to </a:t>
            </a:r>
            <a:r>
              <a:rPr lang="en-US" sz="1600" dirty="0" smtClean="0">
                <a:latin typeface="Trebuchet MS" pitchFamily="34" charset="0"/>
              </a:rPr>
              <a:t>continue</a:t>
            </a:r>
            <a:endParaRPr lang="en-US" sz="1600" dirty="0">
              <a:latin typeface="Trebuchet MS" pitchFamily="34" charset="0"/>
            </a:endParaRPr>
          </a:p>
        </p:txBody>
      </p:sp>
      <p:sp>
        <p:nvSpPr>
          <p:cNvPr id="60" name="Flowchart: Delay 59"/>
          <p:cNvSpPr/>
          <p:nvPr/>
        </p:nvSpPr>
        <p:spPr>
          <a:xfrm>
            <a:off x="0" y="0"/>
            <a:ext cx="1752600" cy="6858000"/>
          </a:xfrm>
          <a:prstGeom prst="flowChartDelay">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61" name="TextBox 60">
            <a:hlinkClick r:id="rId5" action="ppaction://hlinksldjump"/>
          </p:cNvPr>
          <p:cNvSpPr txBox="1"/>
          <p:nvPr/>
        </p:nvSpPr>
        <p:spPr>
          <a:xfrm>
            <a:off x="0" y="609600"/>
            <a:ext cx="1371600" cy="838200"/>
          </a:xfrm>
          <a:prstGeom prst="roundRect">
            <a:avLst/>
          </a:prstGeom>
          <a:solidFill>
            <a:schemeClr val="accent5">
              <a:lumMod val="40000"/>
              <a:lumOff val="60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Build </a:t>
            </a:r>
            <a:r>
              <a:rPr lang="en-US" sz="1600" dirty="0" smtClean="0">
                <a:solidFill>
                  <a:schemeClr val="accent1">
                    <a:lumMod val="75000"/>
                  </a:schemeClr>
                </a:solidFill>
                <a:latin typeface="Trebuchet MS" pitchFamily="34" charset="0"/>
                <a:cs typeface="+mn-cs"/>
              </a:rPr>
              <a:t>A </a:t>
            </a:r>
            <a:r>
              <a:rPr lang="en-US" sz="1600" dirty="0">
                <a:solidFill>
                  <a:schemeClr val="accent1">
                    <a:lumMod val="75000"/>
                  </a:schemeClr>
                </a:solidFill>
                <a:latin typeface="Trebuchet MS" pitchFamily="34" charset="0"/>
                <a:cs typeface="+mn-cs"/>
              </a:rPr>
              <a:t>G</a:t>
            </a:r>
            <a:r>
              <a:rPr lang="en-US" sz="1600" dirty="0" smtClean="0">
                <a:solidFill>
                  <a:schemeClr val="accent1">
                    <a:lumMod val="75000"/>
                  </a:schemeClr>
                </a:solidFill>
                <a:latin typeface="Trebuchet MS" pitchFamily="34" charset="0"/>
                <a:cs typeface="+mn-cs"/>
              </a:rPr>
              <a:t>raph </a:t>
            </a:r>
            <a:endParaRPr lang="en-US" sz="1600" dirty="0">
              <a:solidFill>
                <a:schemeClr val="accent1">
                  <a:lumMod val="75000"/>
                </a:schemeClr>
              </a:solidFill>
              <a:latin typeface="Trebuchet MS" pitchFamily="34" charset="0"/>
              <a:cs typeface="+mn-cs"/>
            </a:endParaRP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1)</a:t>
            </a:r>
            <a:endParaRPr lang="en-US" sz="1600" dirty="0">
              <a:solidFill>
                <a:schemeClr val="accent1">
                  <a:lumMod val="75000"/>
                </a:schemeClr>
              </a:solidFill>
              <a:latin typeface="Trebuchet MS" pitchFamily="34" charset="0"/>
              <a:cs typeface="+mn-cs"/>
            </a:endParaRPr>
          </a:p>
        </p:txBody>
      </p:sp>
      <p:sp>
        <p:nvSpPr>
          <p:cNvPr id="62" name="TextBox 61">
            <a:hlinkClick r:id="rId6" action="ppaction://hlinksldjump"/>
          </p:cNvPr>
          <p:cNvSpPr txBox="1"/>
          <p:nvPr/>
        </p:nvSpPr>
        <p:spPr>
          <a:xfrm>
            <a:off x="0" y="2743200"/>
            <a:ext cx="1554480" cy="10668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Read LOBO Graphs </a:t>
            </a:r>
            <a:r>
              <a:rPr lang="en-US" sz="1600" dirty="0" smtClean="0">
                <a:solidFill>
                  <a:schemeClr val="accent1">
                    <a:lumMod val="75000"/>
                  </a:schemeClr>
                </a:solidFill>
                <a:latin typeface="Trebuchet MS" pitchFamily="34" charset="0"/>
                <a:cs typeface="+mn-cs"/>
              </a:rPr>
              <a:t>   (Level 3)</a:t>
            </a:r>
            <a:endParaRPr lang="en-US" sz="1600" dirty="0">
              <a:solidFill>
                <a:schemeClr val="accent1">
                  <a:lumMod val="75000"/>
                </a:schemeClr>
              </a:solidFill>
              <a:latin typeface="Trebuchet MS" pitchFamily="34" charset="0"/>
              <a:cs typeface="+mn-cs"/>
            </a:endParaRPr>
          </a:p>
        </p:txBody>
      </p:sp>
      <p:sp>
        <p:nvSpPr>
          <p:cNvPr id="63" name="TextBox 62">
            <a:hlinkClick r:id="rId7" action="ppaction://hlinksldjump"/>
          </p:cNvPr>
          <p:cNvSpPr txBox="1"/>
          <p:nvPr/>
        </p:nvSpPr>
        <p:spPr>
          <a:xfrm>
            <a:off x="0" y="3953470"/>
            <a:ext cx="1447800" cy="99953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LOBO Data Match-up</a:t>
            </a:r>
            <a:endParaRPr lang="en-US" sz="1600" dirty="0">
              <a:solidFill>
                <a:schemeClr val="accent1">
                  <a:lumMod val="75000"/>
                </a:schemeClr>
              </a:solidFill>
              <a:latin typeface="Trebuchet MS" pitchFamily="34" charset="0"/>
              <a:cs typeface="+mn-cs"/>
            </a:endParaRP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4)</a:t>
            </a:r>
            <a:endParaRPr lang="en-US" sz="1600" dirty="0">
              <a:solidFill>
                <a:schemeClr val="accent1">
                  <a:lumMod val="75000"/>
                </a:schemeClr>
              </a:solidFill>
              <a:latin typeface="Trebuchet MS" pitchFamily="34" charset="0"/>
              <a:cs typeface="+mn-cs"/>
            </a:endParaRPr>
          </a:p>
        </p:txBody>
      </p:sp>
      <p:sp>
        <p:nvSpPr>
          <p:cNvPr id="64" name="TextBox 63">
            <a:hlinkClick r:id="rId8" action="ppaction://hlinksldjump"/>
          </p:cNvPr>
          <p:cNvSpPr txBox="1"/>
          <p:nvPr/>
        </p:nvSpPr>
        <p:spPr>
          <a:xfrm>
            <a:off x="0" y="5105400"/>
            <a:ext cx="1371600" cy="11430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Test Your LOBO Abilities</a:t>
            </a: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5)</a:t>
            </a:r>
            <a:endParaRPr lang="en-US" sz="1600" dirty="0">
              <a:solidFill>
                <a:schemeClr val="accent1">
                  <a:lumMod val="75000"/>
                </a:schemeClr>
              </a:solidFill>
              <a:latin typeface="Trebuchet MS" pitchFamily="34" charset="0"/>
              <a:cs typeface="+mn-cs"/>
            </a:endParaRPr>
          </a:p>
        </p:txBody>
      </p:sp>
      <p:sp>
        <p:nvSpPr>
          <p:cNvPr id="65" name="TextBox 64">
            <a:hlinkClick r:id="rId9" action="ppaction://hlinksldjump"/>
          </p:cNvPr>
          <p:cNvSpPr txBox="1"/>
          <p:nvPr/>
        </p:nvSpPr>
        <p:spPr>
          <a:xfrm>
            <a:off x="0" y="1600200"/>
            <a:ext cx="1447800" cy="9906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Interpret Graphs</a:t>
            </a: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2)</a:t>
            </a:r>
            <a:endParaRPr lang="en-US" sz="1600" dirty="0">
              <a:solidFill>
                <a:schemeClr val="accent1">
                  <a:lumMod val="75000"/>
                </a:schemeClr>
              </a:solidFill>
              <a:latin typeface="Trebuchet MS" pitchFamily="34" charset="0"/>
              <a:cs typeface="+mn-cs"/>
            </a:endParaRPr>
          </a:p>
        </p:txBody>
      </p:sp>
      <p:sp>
        <p:nvSpPr>
          <p:cNvPr id="66" name="TextBox 65">
            <a:hlinkClick r:id="rId10" action="ppaction://hlinksldjump"/>
          </p:cNvPr>
          <p:cNvSpPr txBox="1"/>
          <p:nvPr/>
        </p:nvSpPr>
        <p:spPr>
          <a:xfrm>
            <a:off x="0" y="6324600"/>
            <a:ext cx="914400" cy="5334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More info</a:t>
            </a:r>
            <a:endParaRPr lang="en-US" sz="1600" dirty="0">
              <a:solidFill>
                <a:schemeClr val="accent1">
                  <a:lumMod val="75000"/>
                </a:schemeClr>
              </a:solidFill>
              <a:latin typeface="Trebuchet MS" pitchFamily="34" charset="0"/>
              <a:cs typeface="+mn-cs"/>
            </a:endParaRPr>
          </a:p>
        </p:txBody>
      </p:sp>
      <p:sp>
        <p:nvSpPr>
          <p:cNvPr id="52" name="Rounded Rectangular Callout 51"/>
          <p:cNvSpPr/>
          <p:nvPr/>
        </p:nvSpPr>
        <p:spPr>
          <a:xfrm>
            <a:off x="4495800" y="5105400"/>
            <a:ext cx="3962400" cy="685800"/>
          </a:xfrm>
          <a:prstGeom prst="wedgeRoundRectCallout">
            <a:avLst>
              <a:gd name="adj1" fmla="val -62158"/>
              <a:gd name="adj2" fmla="val 44359"/>
              <a:gd name="adj3" fmla="val 16667"/>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dirty="0">
                <a:latin typeface="Trebuchet MS" pitchFamily="34" charset="0"/>
              </a:rPr>
              <a:t>To do this, we must first flip the line graph on its </a:t>
            </a:r>
            <a:r>
              <a:rPr lang="en-US" dirty="0" smtClean="0">
                <a:latin typeface="Trebuchet MS" pitchFamily="34" charset="0"/>
              </a:rPr>
              <a:t>head.</a:t>
            </a:r>
            <a:endParaRPr lang="en-US" dirty="0">
              <a:latin typeface="Trebuchet MS" pitchFamily="34" charset="0"/>
            </a:endParaRPr>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4" presetClass="entr" presetSubtype="0" fill="hold" grpId="0" nodeType="withEffect">
                                  <p:stCondLst>
                                    <p:cond delay="0"/>
                                  </p:stCondLst>
                                  <p:childTnLst>
                                    <p:set>
                                      <p:cBhvr>
                                        <p:cTn id="6" dur="1" fill="hold">
                                          <p:stCondLst>
                                            <p:cond delay="0"/>
                                          </p:stCondLst>
                                        </p:cTn>
                                        <p:tgtEl>
                                          <p:spTgt spid="31"/>
                                        </p:tgtEl>
                                        <p:attrNameLst>
                                          <p:attrName>style.visibility</p:attrName>
                                        </p:attrNameLst>
                                      </p:cBhvr>
                                      <p:to>
                                        <p:strVal val="visible"/>
                                      </p:to>
                                    </p:set>
                                    <p:anim from="(-#ppt_w/2)" to="(#ppt_x)" calcmode="lin" valueType="num">
                                      <p:cBhvr>
                                        <p:cTn id="7" dur="600" fill="hold">
                                          <p:stCondLst>
                                            <p:cond delay="0"/>
                                          </p:stCondLst>
                                        </p:cTn>
                                        <p:tgtEl>
                                          <p:spTgt spid="31"/>
                                        </p:tgtEl>
                                        <p:attrNameLst>
                                          <p:attrName>ppt_x</p:attrName>
                                        </p:attrNameLst>
                                      </p:cBhvr>
                                    </p:anim>
                                    <p:anim from="0" to="-1.0" calcmode="lin" valueType="num">
                                      <p:cBhvr>
                                        <p:cTn id="8" dur="200" decel="50000" autoRev="1" fill="hold">
                                          <p:stCondLst>
                                            <p:cond delay="600"/>
                                          </p:stCondLst>
                                        </p:cTn>
                                        <p:tgtEl>
                                          <p:spTgt spid="31"/>
                                        </p:tgtEl>
                                        <p:attrNameLst>
                                          <p:attrName>xshear</p:attrName>
                                        </p:attrNameLst>
                                      </p:cBhvr>
                                    </p:anim>
                                    <p:animScale>
                                      <p:cBhvr>
                                        <p:cTn id="9" dur="200" decel="100000" autoRev="1" fill="hold">
                                          <p:stCondLst>
                                            <p:cond delay="600"/>
                                          </p:stCondLst>
                                        </p:cTn>
                                        <p:tgtEl>
                                          <p:spTgt spid="31"/>
                                        </p:tgtEl>
                                      </p:cBhvr>
                                      <p:from x="100000" y="100000"/>
                                      <p:to x="80000" y="100000"/>
                                    </p:animScale>
                                    <p:anim by="(#ppt_h/3+#ppt_w*0.1)" calcmode="lin" valueType="num">
                                      <p:cBhvr additive="sum">
                                        <p:cTn id="10" dur="200" decel="100000" autoRev="1" fill="hold">
                                          <p:stCondLst>
                                            <p:cond delay="600"/>
                                          </p:stCondLst>
                                        </p:cTn>
                                        <p:tgtEl>
                                          <p:spTgt spid="31"/>
                                        </p:tgtEl>
                                        <p:attrNameLst>
                                          <p:attrName>ppt_x</p:attrName>
                                        </p:attrNameLst>
                                      </p:cBhvr>
                                    </p:anim>
                                  </p:childTnLst>
                                </p:cTn>
                              </p:par>
                              <p:par>
                                <p:cTn id="11" presetID="34" presetClass="entr" presetSubtype="0" fill="hold" nodeType="withEffect">
                                  <p:stCondLst>
                                    <p:cond delay="0"/>
                                  </p:stCondLst>
                                  <p:childTnLst>
                                    <p:set>
                                      <p:cBhvr>
                                        <p:cTn id="12" dur="1" fill="hold">
                                          <p:stCondLst>
                                            <p:cond delay="0"/>
                                          </p:stCondLst>
                                        </p:cTn>
                                        <p:tgtEl>
                                          <p:spTgt spid="13338"/>
                                        </p:tgtEl>
                                        <p:attrNameLst>
                                          <p:attrName>style.visibility</p:attrName>
                                        </p:attrNameLst>
                                      </p:cBhvr>
                                      <p:to>
                                        <p:strVal val="visible"/>
                                      </p:to>
                                    </p:set>
                                    <p:anim from="(-#ppt_w/2)" to="(#ppt_x)" calcmode="lin" valueType="num">
                                      <p:cBhvr>
                                        <p:cTn id="13" dur="600" fill="hold">
                                          <p:stCondLst>
                                            <p:cond delay="0"/>
                                          </p:stCondLst>
                                        </p:cTn>
                                        <p:tgtEl>
                                          <p:spTgt spid="13338"/>
                                        </p:tgtEl>
                                        <p:attrNameLst>
                                          <p:attrName>ppt_x</p:attrName>
                                        </p:attrNameLst>
                                      </p:cBhvr>
                                    </p:anim>
                                    <p:anim from="0" to="-1.0" calcmode="lin" valueType="num">
                                      <p:cBhvr>
                                        <p:cTn id="14" dur="200" decel="50000" autoRev="1" fill="hold">
                                          <p:stCondLst>
                                            <p:cond delay="600"/>
                                          </p:stCondLst>
                                        </p:cTn>
                                        <p:tgtEl>
                                          <p:spTgt spid="13338"/>
                                        </p:tgtEl>
                                        <p:attrNameLst>
                                          <p:attrName>xshear</p:attrName>
                                        </p:attrNameLst>
                                      </p:cBhvr>
                                    </p:anim>
                                    <p:animScale>
                                      <p:cBhvr>
                                        <p:cTn id="15" dur="200" decel="100000" autoRev="1" fill="hold">
                                          <p:stCondLst>
                                            <p:cond delay="600"/>
                                          </p:stCondLst>
                                        </p:cTn>
                                        <p:tgtEl>
                                          <p:spTgt spid="13338"/>
                                        </p:tgtEl>
                                      </p:cBhvr>
                                      <p:from x="100000" y="100000"/>
                                      <p:to x="80000" y="100000"/>
                                    </p:animScale>
                                    <p:anim by="(#ppt_h/3+#ppt_w*0.1)" calcmode="lin" valueType="num">
                                      <p:cBhvr additive="sum">
                                        <p:cTn id="16" dur="200" decel="100000" autoRev="1" fill="hold">
                                          <p:stCondLst>
                                            <p:cond delay="600"/>
                                          </p:stCondLst>
                                        </p:cTn>
                                        <p:tgtEl>
                                          <p:spTgt spid="13338"/>
                                        </p:tgtEl>
                                        <p:attrNameLst>
                                          <p:attrName>ppt_x</p:attrName>
                                        </p:attrNameLst>
                                      </p:cBhvr>
                                    </p:anim>
                                  </p:childTnLst>
                                </p:cTn>
                              </p:par>
                              <p:par>
                                <p:cTn id="17" presetID="37" presetClass="entr" presetSubtype="0" fill="hold" grpId="0" nodeType="withEffect">
                                  <p:stCondLst>
                                    <p:cond delay="3000"/>
                                  </p:stCondLst>
                                  <p:childTnLst>
                                    <p:set>
                                      <p:cBhvr>
                                        <p:cTn id="18" dur="1" fill="hold">
                                          <p:stCondLst>
                                            <p:cond delay="0"/>
                                          </p:stCondLst>
                                        </p:cTn>
                                        <p:tgtEl>
                                          <p:spTgt spid="51"/>
                                        </p:tgtEl>
                                        <p:attrNameLst>
                                          <p:attrName>style.visibility</p:attrName>
                                        </p:attrNameLst>
                                      </p:cBhvr>
                                      <p:to>
                                        <p:strVal val="visible"/>
                                      </p:to>
                                    </p:set>
                                    <p:animEffect transition="in" filter="fade">
                                      <p:cBhvr>
                                        <p:cTn id="19" dur="1000"/>
                                        <p:tgtEl>
                                          <p:spTgt spid="51"/>
                                        </p:tgtEl>
                                      </p:cBhvr>
                                    </p:animEffect>
                                    <p:anim calcmode="lin" valueType="num">
                                      <p:cBhvr>
                                        <p:cTn id="20" dur="1000" fill="hold"/>
                                        <p:tgtEl>
                                          <p:spTgt spid="51"/>
                                        </p:tgtEl>
                                        <p:attrNameLst>
                                          <p:attrName>ppt_x</p:attrName>
                                        </p:attrNameLst>
                                      </p:cBhvr>
                                      <p:tavLst>
                                        <p:tav tm="0">
                                          <p:val>
                                            <p:strVal val="#ppt_x"/>
                                          </p:val>
                                        </p:tav>
                                        <p:tav tm="100000">
                                          <p:val>
                                            <p:strVal val="#ppt_x"/>
                                          </p:val>
                                        </p:tav>
                                      </p:tavLst>
                                    </p:anim>
                                    <p:anim calcmode="lin" valueType="num">
                                      <p:cBhvr>
                                        <p:cTn id="21" dur="900" decel="100000" fill="hold"/>
                                        <p:tgtEl>
                                          <p:spTgt spid="51"/>
                                        </p:tgtEl>
                                        <p:attrNameLst>
                                          <p:attrName>ppt_y</p:attrName>
                                        </p:attrNameLst>
                                      </p:cBhvr>
                                      <p:tavLst>
                                        <p:tav tm="0">
                                          <p:val>
                                            <p:strVal val="#ppt_y+1"/>
                                          </p:val>
                                        </p:tav>
                                        <p:tav tm="100000">
                                          <p:val>
                                            <p:strVal val="#ppt_y-.03"/>
                                          </p:val>
                                        </p:tav>
                                      </p:tavLst>
                                    </p:anim>
                                    <p:anim calcmode="lin" valueType="num">
                                      <p:cBhvr>
                                        <p:cTn id="22" dur="100" accel="100000" fill="hold">
                                          <p:stCondLst>
                                            <p:cond delay="900"/>
                                          </p:stCondLst>
                                        </p:cTn>
                                        <p:tgtEl>
                                          <p:spTgt spid="51"/>
                                        </p:tgtEl>
                                        <p:attrNameLst>
                                          <p:attrName>ppt_y</p:attrName>
                                        </p:attrNameLst>
                                      </p:cBhvr>
                                      <p:tavLst>
                                        <p:tav tm="0">
                                          <p:val>
                                            <p:strVal val="#ppt_y-.03"/>
                                          </p:val>
                                        </p:tav>
                                        <p:tav tm="100000">
                                          <p:val>
                                            <p:strVal val="#ppt_y"/>
                                          </p:val>
                                        </p:tav>
                                      </p:tavLst>
                                    </p:anim>
                                  </p:childTnLst>
                                </p:cTn>
                              </p:par>
                              <p:par>
                                <p:cTn id="23" presetID="34" presetClass="entr" presetSubtype="0" fill="hold" grpId="0" nodeType="withEffect">
                                  <p:stCondLst>
                                    <p:cond delay="3000"/>
                                  </p:stCondLst>
                                  <p:childTnLst>
                                    <p:set>
                                      <p:cBhvr>
                                        <p:cTn id="24" dur="1" fill="hold">
                                          <p:stCondLst>
                                            <p:cond delay="0"/>
                                          </p:stCondLst>
                                        </p:cTn>
                                        <p:tgtEl>
                                          <p:spTgt spid="52"/>
                                        </p:tgtEl>
                                        <p:attrNameLst>
                                          <p:attrName>style.visibility</p:attrName>
                                        </p:attrNameLst>
                                      </p:cBhvr>
                                      <p:to>
                                        <p:strVal val="visible"/>
                                      </p:to>
                                    </p:set>
                                    <p:anim from="(-#ppt_w/2)" to="(#ppt_x)" calcmode="lin" valueType="num">
                                      <p:cBhvr>
                                        <p:cTn id="25" dur="600" fill="hold">
                                          <p:stCondLst>
                                            <p:cond delay="0"/>
                                          </p:stCondLst>
                                        </p:cTn>
                                        <p:tgtEl>
                                          <p:spTgt spid="52"/>
                                        </p:tgtEl>
                                        <p:attrNameLst>
                                          <p:attrName>ppt_x</p:attrName>
                                        </p:attrNameLst>
                                      </p:cBhvr>
                                    </p:anim>
                                    <p:anim from="0" to="-1.0" calcmode="lin" valueType="num">
                                      <p:cBhvr>
                                        <p:cTn id="26" dur="200" decel="50000" autoRev="1" fill="hold">
                                          <p:stCondLst>
                                            <p:cond delay="600"/>
                                          </p:stCondLst>
                                        </p:cTn>
                                        <p:tgtEl>
                                          <p:spTgt spid="52"/>
                                        </p:tgtEl>
                                        <p:attrNameLst>
                                          <p:attrName>xshear</p:attrName>
                                        </p:attrNameLst>
                                      </p:cBhvr>
                                    </p:anim>
                                    <p:animScale>
                                      <p:cBhvr>
                                        <p:cTn id="27" dur="200" decel="100000" autoRev="1" fill="hold">
                                          <p:stCondLst>
                                            <p:cond delay="600"/>
                                          </p:stCondLst>
                                        </p:cTn>
                                        <p:tgtEl>
                                          <p:spTgt spid="52"/>
                                        </p:tgtEl>
                                      </p:cBhvr>
                                      <p:from x="100000" y="100000"/>
                                      <p:to x="80000" y="100000"/>
                                    </p:animScale>
                                    <p:anim by="(#ppt_h/3+#ppt_w*0.1)" calcmode="lin" valueType="num">
                                      <p:cBhvr additive="sum">
                                        <p:cTn id="28" dur="200" decel="100000" autoRev="1" fill="hold">
                                          <p:stCondLst>
                                            <p:cond delay="600"/>
                                          </p:stCondLst>
                                        </p:cTn>
                                        <p:tgtEl>
                                          <p:spTgt spid="52"/>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51" grpId="0" animBg="1"/>
      <p:bldP spid="52"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 name="Action Button: Custom 69">
            <a:hlinkClick r:id="rId3" action="ppaction://hlinksldjump" highlightClick="1"/>
          </p:cNvPr>
          <p:cNvSpPr/>
          <p:nvPr/>
        </p:nvSpPr>
        <p:spPr>
          <a:xfrm>
            <a:off x="5029200" y="6309360"/>
            <a:ext cx="2971800" cy="548640"/>
          </a:xfrm>
          <a:prstGeom prst="actionButtonBlank">
            <a:avLst/>
          </a:prstGeom>
          <a:solidFill>
            <a:srgbClr val="C00000"/>
          </a:solidFill>
          <a:ln>
            <a:no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600" dirty="0" smtClean="0">
                <a:latin typeface="Trebuchet MS" pitchFamily="34" charset="0"/>
              </a:rPr>
              <a:t>Touch </a:t>
            </a:r>
            <a:r>
              <a:rPr lang="en-US" sz="1600" dirty="0">
                <a:latin typeface="Trebuchet MS" pitchFamily="34" charset="0"/>
              </a:rPr>
              <a:t>here to add the </a:t>
            </a:r>
            <a:r>
              <a:rPr lang="en-US" sz="1600" dirty="0" smtClean="0">
                <a:latin typeface="Trebuchet MS" pitchFamily="34" charset="0"/>
              </a:rPr>
              <a:t>months</a:t>
            </a:r>
            <a:endParaRPr lang="en-US" sz="1600" dirty="0">
              <a:latin typeface="Trebuchet MS" pitchFamily="34" charset="0"/>
            </a:endParaRPr>
          </a:p>
        </p:txBody>
      </p:sp>
      <p:sp>
        <p:nvSpPr>
          <p:cNvPr id="4" name="Action Button: Home 3">
            <a:hlinkClick r:id="" action="ppaction://hlinkshowjump?jump=firstslide" highlightClick="1"/>
          </p:cNvPr>
          <p:cNvSpPr/>
          <p:nvPr/>
        </p:nvSpPr>
        <p:spPr>
          <a:xfrm>
            <a:off x="8549613" y="6400800"/>
            <a:ext cx="574675" cy="457200"/>
          </a:xfrm>
          <a:prstGeom prst="actionButtonHome">
            <a:avLst/>
          </a:prstGeom>
          <a:gradFill flip="none" rotWithShape="1">
            <a:gsLst>
              <a:gs pos="0">
                <a:srgbClr val="FFEFD1"/>
              </a:gs>
              <a:gs pos="64999">
                <a:srgbClr val="F0EBD5"/>
              </a:gs>
              <a:gs pos="100000">
                <a:srgbClr val="D1C39F"/>
              </a:gs>
            </a:gsLst>
            <a:lin ang="5400000" scaled="1"/>
            <a:tileRect/>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5" name="Action Button: Beginning 4">
            <a:hlinkClick r:id="rId4" action="ppaction://hlinksldjump" highlightClick="1"/>
          </p:cNvPr>
          <p:cNvSpPr/>
          <p:nvPr/>
        </p:nvSpPr>
        <p:spPr>
          <a:xfrm>
            <a:off x="8082888" y="6400800"/>
            <a:ext cx="457200" cy="457200"/>
          </a:xfrm>
          <a:prstGeom prst="actionButtonBeginning">
            <a:avLst/>
          </a:prstGeom>
          <a:gradFill>
            <a:gsLst>
              <a:gs pos="0">
                <a:srgbClr val="FFEFD1"/>
              </a:gs>
              <a:gs pos="64999">
                <a:srgbClr val="F0EBD5"/>
              </a:gs>
              <a:gs pos="100000">
                <a:srgbClr val="D1C39F"/>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pic>
        <p:nvPicPr>
          <p:cNvPr id="13338" name="Picture 29" descr="black.jpg"/>
          <p:cNvPicPr>
            <a:picLocks noChangeAspect="1"/>
          </p:cNvPicPr>
          <p:nvPr/>
        </p:nvPicPr>
        <p:blipFill>
          <a:blip r:embed="rId5" cstate="print"/>
          <a:stretch>
            <a:fillRect/>
          </a:stretch>
        </p:blipFill>
        <p:spPr bwMode="auto">
          <a:xfrm>
            <a:off x="1828800" y="5410200"/>
            <a:ext cx="1371600" cy="1371600"/>
          </a:xfrm>
          <a:prstGeom prst="rect">
            <a:avLst/>
          </a:prstGeom>
          <a:noFill/>
          <a:ln w="9525">
            <a:noFill/>
            <a:miter lim="800000"/>
            <a:headEnd/>
            <a:tailEnd/>
          </a:ln>
        </p:spPr>
      </p:pic>
      <p:grpSp>
        <p:nvGrpSpPr>
          <p:cNvPr id="2" name="Group 50"/>
          <p:cNvGrpSpPr>
            <a:grpSpLocks/>
          </p:cNvGrpSpPr>
          <p:nvPr/>
        </p:nvGrpSpPr>
        <p:grpSpPr bwMode="auto">
          <a:xfrm>
            <a:off x="2133600" y="838200"/>
            <a:ext cx="6400800" cy="1533525"/>
            <a:chOff x="2133600" y="838200"/>
            <a:chExt cx="6400800" cy="1533525"/>
          </a:xfrm>
        </p:grpSpPr>
        <p:sp>
          <p:nvSpPr>
            <p:cNvPr id="15428" name="TextBox 36"/>
            <p:cNvSpPr txBox="1">
              <a:spLocks noChangeArrowheads="1"/>
            </p:cNvSpPr>
            <p:nvPr/>
          </p:nvSpPr>
          <p:spPr bwMode="auto">
            <a:xfrm>
              <a:off x="6934200" y="1438275"/>
              <a:ext cx="1600200" cy="923925"/>
            </a:xfrm>
            <a:prstGeom prst="rect">
              <a:avLst/>
            </a:prstGeom>
            <a:noFill/>
            <a:ln w="9525">
              <a:noFill/>
              <a:miter lim="800000"/>
              <a:headEnd/>
              <a:tailEnd/>
            </a:ln>
          </p:spPr>
          <p:txBody>
            <a:bodyPr>
              <a:spAutoFit/>
            </a:bodyPr>
            <a:lstStyle/>
            <a:p>
              <a:r>
                <a:rPr lang="en-US" dirty="0">
                  <a:latin typeface="Trebuchet MS" pitchFamily="34" charset="0"/>
                </a:rPr>
                <a:t>Pacific Ocean</a:t>
              </a:r>
            </a:p>
            <a:p>
              <a:r>
                <a:rPr lang="en-US" dirty="0">
                  <a:latin typeface="Trebuchet MS" pitchFamily="34" charset="0"/>
                </a:rPr>
                <a:t>Entire Year</a:t>
              </a:r>
            </a:p>
            <a:p>
              <a:r>
                <a:rPr lang="en-US" dirty="0">
                  <a:latin typeface="Trebuchet MS" pitchFamily="34" charset="0"/>
                </a:rPr>
                <a:t>35 psu</a:t>
              </a:r>
            </a:p>
          </p:txBody>
        </p:sp>
        <p:sp>
          <p:nvSpPr>
            <p:cNvPr id="33" name="5-Point Star 32"/>
            <p:cNvSpPr/>
            <p:nvPr/>
          </p:nvSpPr>
          <p:spPr>
            <a:xfrm>
              <a:off x="4191000" y="914400"/>
              <a:ext cx="457200" cy="482600"/>
            </a:xfrm>
            <a:prstGeom prst="star5">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latin typeface="Trebuchet MS" pitchFamily="34" charset="0"/>
                </a:rPr>
                <a:t>B</a:t>
              </a:r>
            </a:p>
          </p:txBody>
        </p:sp>
        <p:sp>
          <p:nvSpPr>
            <p:cNvPr id="15430" name="TextBox 33"/>
            <p:cNvSpPr txBox="1">
              <a:spLocks noChangeArrowheads="1"/>
            </p:cNvSpPr>
            <p:nvPr/>
          </p:nvSpPr>
          <p:spPr bwMode="auto">
            <a:xfrm>
              <a:off x="3810000" y="1447800"/>
              <a:ext cx="1447800" cy="923925"/>
            </a:xfrm>
            <a:prstGeom prst="rect">
              <a:avLst/>
            </a:prstGeom>
            <a:noFill/>
            <a:ln w="9525">
              <a:noFill/>
              <a:miter lim="800000"/>
              <a:headEnd/>
              <a:tailEnd/>
            </a:ln>
          </p:spPr>
          <p:txBody>
            <a:bodyPr>
              <a:spAutoFit/>
            </a:bodyPr>
            <a:lstStyle/>
            <a:p>
              <a:r>
                <a:rPr lang="en-US" dirty="0">
                  <a:latin typeface="Trebuchet MS" pitchFamily="34" charset="0"/>
                </a:rPr>
                <a:t>Yaquina Bay</a:t>
              </a:r>
            </a:p>
            <a:p>
              <a:r>
                <a:rPr lang="en-US" dirty="0">
                  <a:latin typeface="Trebuchet MS" pitchFamily="34" charset="0"/>
                </a:rPr>
                <a:t>Entire Year</a:t>
              </a:r>
            </a:p>
            <a:p>
              <a:r>
                <a:rPr lang="en-US" dirty="0">
                  <a:latin typeface="Trebuchet MS" pitchFamily="34" charset="0"/>
                </a:rPr>
                <a:t>28 psu</a:t>
              </a:r>
            </a:p>
          </p:txBody>
        </p:sp>
        <p:sp>
          <p:nvSpPr>
            <p:cNvPr id="35" name="5-Point Star 34"/>
            <p:cNvSpPr/>
            <p:nvPr/>
          </p:nvSpPr>
          <p:spPr>
            <a:xfrm>
              <a:off x="2667000" y="914400"/>
              <a:ext cx="457200" cy="482600"/>
            </a:xfrm>
            <a:prstGeom prst="star5">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latin typeface="Trebuchet MS" pitchFamily="34" charset="0"/>
                </a:rPr>
                <a:t>W</a:t>
              </a:r>
            </a:p>
          </p:txBody>
        </p:sp>
        <p:sp>
          <p:nvSpPr>
            <p:cNvPr id="15432" name="TextBox 37"/>
            <p:cNvSpPr txBox="1">
              <a:spLocks noChangeArrowheads="1"/>
            </p:cNvSpPr>
            <p:nvPr/>
          </p:nvSpPr>
          <p:spPr bwMode="auto">
            <a:xfrm>
              <a:off x="2286000" y="1438275"/>
              <a:ext cx="1447800" cy="923925"/>
            </a:xfrm>
            <a:prstGeom prst="rect">
              <a:avLst/>
            </a:prstGeom>
            <a:noFill/>
            <a:ln w="9525">
              <a:noFill/>
              <a:miter lim="800000"/>
              <a:headEnd/>
              <a:tailEnd/>
            </a:ln>
          </p:spPr>
          <p:txBody>
            <a:bodyPr>
              <a:spAutoFit/>
            </a:bodyPr>
            <a:lstStyle/>
            <a:p>
              <a:r>
                <a:rPr lang="en-US" dirty="0">
                  <a:latin typeface="Trebuchet MS" pitchFamily="34" charset="0"/>
                </a:rPr>
                <a:t>Yaquina Bay</a:t>
              </a:r>
            </a:p>
            <a:p>
              <a:r>
                <a:rPr lang="en-US" dirty="0">
                  <a:latin typeface="Trebuchet MS" pitchFamily="34" charset="0"/>
                </a:rPr>
                <a:t>Winter</a:t>
              </a:r>
            </a:p>
            <a:p>
              <a:r>
                <a:rPr lang="en-US" dirty="0">
                  <a:latin typeface="Trebuchet MS" pitchFamily="34" charset="0"/>
                </a:rPr>
                <a:t>26 psu</a:t>
              </a:r>
            </a:p>
          </p:txBody>
        </p:sp>
        <p:sp>
          <p:nvSpPr>
            <p:cNvPr id="40" name="5-Point Star 39"/>
            <p:cNvSpPr/>
            <p:nvPr/>
          </p:nvSpPr>
          <p:spPr>
            <a:xfrm>
              <a:off x="7467600" y="914400"/>
              <a:ext cx="457200" cy="482600"/>
            </a:xfrm>
            <a:prstGeom prst="star5">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latin typeface="Trebuchet MS" pitchFamily="34" charset="0"/>
                </a:rPr>
                <a:t>O</a:t>
              </a:r>
            </a:p>
          </p:txBody>
        </p:sp>
        <p:sp>
          <p:nvSpPr>
            <p:cNvPr id="41" name="5-Point Star 40"/>
            <p:cNvSpPr/>
            <p:nvPr/>
          </p:nvSpPr>
          <p:spPr>
            <a:xfrm>
              <a:off x="5791200" y="914400"/>
              <a:ext cx="457200" cy="482600"/>
            </a:xfrm>
            <a:prstGeom prst="star5">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latin typeface="Trebuchet MS" pitchFamily="34" charset="0"/>
                </a:rPr>
                <a:t>S</a:t>
              </a:r>
            </a:p>
          </p:txBody>
        </p:sp>
        <p:sp>
          <p:nvSpPr>
            <p:cNvPr id="15435" name="TextBox 41"/>
            <p:cNvSpPr txBox="1">
              <a:spLocks noChangeArrowheads="1"/>
            </p:cNvSpPr>
            <p:nvPr/>
          </p:nvSpPr>
          <p:spPr bwMode="auto">
            <a:xfrm>
              <a:off x="5486400" y="1438275"/>
              <a:ext cx="1447800" cy="923925"/>
            </a:xfrm>
            <a:prstGeom prst="rect">
              <a:avLst/>
            </a:prstGeom>
            <a:noFill/>
            <a:ln w="9525">
              <a:noFill/>
              <a:miter lim="800000"/>
              <a:headEnd/>
              <a:tailEnd/>
            </a:ln>
          </p:spPr>
          <p:txBody>
            <a:bodyPr>
              <a:spAutoFit/>
            </a:bodyPr>
            <a:lstStyle/>
            <a:p>
              <a:r>
                <a:rPr lang="en-US" dirty="0">
                  <a:latin typeface="Trebuchet MS" pitchFamily="34" charset="0"/>
                </a:rPr>
                <a:t>Yaquina Bay</a:t>
              </a:r>
            </a:p>
            <a:p>
              <a:r>
                <a:rPr lang="en-US" dirty="0">
                  <a:latin typeface="Trebuchet MS" pitchFamily="34" charset="0"/>
                </a:rPr>
                <a:t>Summer</a:t>
              </a:r>
            </a:p>
            <a:p>
              <a:r>
                <a:rPr lang="en-US" dirty="0">
                  <a:latin typeface="Trebuchet MS" pitchFamily="34" charset="0"/>
                </a:rPr>
                <a:t>32 psu</a:t>
              </a:r>
            </a:p>
          </p:txBody>
        </p:sp>
        <p:sp>
          <p:nvSpPr>
            <p:cNvPr id="43" name="Rectangle 42"/>
            <p:cNvSpPr/>
            <p:nvPr/>
          </p:nvSpPr>
          <p:spPr>
            <a:xfrm>
              <a:off x="2133600" y="838200"/>
              <a:ext cx="1600200" cy="15240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44" name="Rectangle 43"/>
            <p:cNvSpPr/>
            <p:nvPr/>
          </p:nvSpPr>
          <p:spPr>
            <a:xfrm>
              <a:off x="3733800" y="838200"/>
              <a:ext cx="1600200" cy="15240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45" name="Rectangle 44"/>
            <p:cNvSpPr/>
            <p:nvPr/>
          </p:nvSpPr>
          <p:spPr>
            <a:xfrm>
              <a:off x="5334000" y="838200"/>
              <a:ext cx="1600200" cy="15240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46" name="Rectangle 45"/>
            <p:cNvSpPr/>
            <p:nvPr/>
          </p:nvSpPr>
          <p:spPr>
            <a:xfrm>
              <a:off x="6934200" y="838200"/>
              <a:ext cx="1600200" cy="15240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grpSp>
      <p:grpSp>
        <p:nvGrpSpPr>
          <p:cNvPr id="3" name="Group 66"/>
          <p:cNvGrpSpPr>
            <a:grpSpLocks/>
          </p:cNvGrpSpPr>
          <p:nvPr/>
        </p:nvGrpSpPr>
        <p:grpSpPr bwMode="auto">
          <a:xfrm>
            <a:off x="2438400" y="2438400"/>
            <a:ext cx="6170613" cy="787400"/>
            <a:chOff x="2438400" y="2438400"/>
            <a:chExt cx="6170613" cy="787400"/>
          </a:xfrm>
        </p:grpSpPr>
        <p:grpSp>
          <p:nvGrpSpPr>
            <p:cNvPr id="14" name="Group 27"/>
            <p:cNvGrpSpPr>
              <a:grpSpLocks/>
            </p:cNvGrpSpPr>
            <p:nvPr/>
          </p:nvGrpSpPr>
          <p:grpSpPr bwMode="auto">
            <a:xfrm>
              <a:off x="2438400" y="2438400"/>
              <a:ext cx="6170613" cy="773109"/>
              <a:chOff x="2438400" y="2705401"/>
              <a:chExt cx="6171126" cy="773596"/>
            </a:xfrm>
          </p:grpSpPr>
          <p:cxnSp>
            <p:nvCxnSpPr>
              <p:cNvPr id="16" name="Straight Connector 15"/>
              <p:cNvCxnSpPr/>
              <p:nvPr/>
            </p:nvCxnSpPr>
            <p:spPr>
              <a:xfrm>
                <a:off x="2819432" y="3277257"/>
                <a:ext cx="5334443" cy="1589"/>
              </a:xfrm>
              <a:prstGeom prst="line">
                <a:avLst/>
              </a:prstGeom>
              <a:ln w="38100"/>
            </p:spPr>
            <p:style>
              <a:lnRef idx="1">
                <a:schemeClr val="dk1"/>
              </a:lnRef>
              <a:fillRef idx="0">
                <a:schemeClr val="dk1"/>
              </a:fillRef>
              <a:effectRef idx="0">
                <a:schemeClr val="dk1"/>
              </a:effectRef>
              <a:fontRef idx="minor">
                <a:schemeClr val="tx1"/>
              </a:fontRef>
            </p:style>
          </p:cxnSp>
          <p:cxnSp>
            <p:nvCxnSpPr>
              <p:cNvPr id="18" name="Straight Connector 17"/>
              <p:cNvCxnSpPr/>
              <p:nvPr/>
            </p:nvCxnSpPr>
            <p:spPr>
              <a:xfrm rot="5400000">
                <a:off x="2628019" y="3276463"/>
                <a:ext cx="381240" cy="1587"/>
              </a:xfrm>
              <a:prstGeom prst="line">
                <a:avLst/>
              </a:prstGeom>
              <a:ln w="38100"/>
            </p:spPr>
            <p:style>
              <a:lnRef idx="1">
                <a:schemeClr val="dk1"/>
              </a:lnRef>
              <a:fillRef idx="0">
                <a:schemeClr val="dk1"/>
              </a:fillRef>
              <a:effectRef idx="0">
                <a:schemeClr val="dk1"/>
              </a:effectRef>
              <a:fontRef idx="minor">
                <a:schemeClr val="tx1"/>
              </a:fontRef>
            </p:style>
          </p:cxnSp>
          <p:cxnSp>
            <p:nvCxnSpPr>
              <p:cNvPr id="19" name="Straight Connector 18"/>
              <p:cNvCxnSpPr/>
              <p:nvPr/>
            </p:nvCxnSpPr>
            <p:spPr>
              <a:xfrm rot="5400000">
                <a:off x="7987864" y="3287583"/>
                <a:ext cx="381240" cy="1587"/>
              </a:xfrm>
              <a:prstGeom prst="line">
                <a:avLst/>
              </a:prstGeom>
              <a:ln w="38100"/>
            </p:spPr>
            <p:style>
              <a:lnRef idx="1">
                <a:schemeClr val="dk1"/>
              </a:lnRef>
              <a:fillRef idx="0">
                <a:schemeClr val="dk1"/>
              </a:fillRef>
              <a:effectRef idx="0">
                <a:schemeClr val="dk1"/>
              </a:effectRef>
              <a:fontRef idx="minor">
                <a:schemeClr val="tx1"/>
              </a:fontRef>
            </p:style>
          </p:cxnSp>
          <p:cxnSp>
            <p:nvCxnSpPr>
              <p:cNvPr id="20" name="Straight Connector 19"/>
              <p:cNvCxnSpPr/>
              <p:nvPr/>
            </p:nvCxnSpPr>
            <p:spPr>
              <a:xfrm rot="5400000">
                <a:off x="5371447" y="3287583"/>
                <a:ext cx="381240" cy="1587"/>
              </a:xfrm>
              <a:prstGeom prst="line">
                <a:avLst/>
              </a:prstGeom>
              <a:ln w="28575"/>
            </p:spPr>
            <p:style>
              <a:lnRef idx="1">
                <a:schemeClr val="dk1"/>
              </a:lnRef>
              <a:fillRef idx="0">
                <a:schemeClr val="dk1"/>
              </a:fillRef>
              <a:effectRef idx="0">
                <a:schemeClr val="dk1"/>
              </a:effectRef>
              <a:fontRef idx="minor">
                <a:schemeClr val="tx1"/>
              </a:fontRef>
            </p:style>
          </p:cxnSp>
          <p:cxnSp>
            <p:nvCxnSpPr>
              <p:cNvPr id="21" name="Straight Connector 20"/>
              <p:cNvCxnSpPr/>
              <p:nvPr/>
            </p:nvCxnSpPr>
            <p:spPr>
              <a:xfrm rot="5400000">
                <a:off x="3923527" y="3276463"/>
                <a:ext cx="381240" cy="1587"/>
              </a:xfrm>
              <a:prstGeom prst="line">
                <a:avLst/>
              </a:prstGeom>
              <a:ln w="28575"/>
            </p:spPr>
            <p:style>
              <a:lnRef idx="1">
                <a:schemeClr val="dk1"/>
              </a:lnRef>
              <a:fillRef idx="0">
                <a:schemeClr val="dk1"/>
              </a:fillRef>
              <a:effectRef idx="0">
                <a:schemeClr val="dk1"/>
              </a:effectRef>
              <a:fontRef idx="minor">
                <a:schemeClr val="tx1"/>
              </a:fontRef>
            </p:style>
          </p:cxnSp>
          <p:cxnSp>
            <p:nvCxnSpPr>
              <p:cNvPr id="22" name="Straight Connector 21"/>
              <p:cNvCxnSpPr/>
              <p:nvPr/>
            </p:nvCxnSpPr>
            <p:spPr>
              <a:xfrm rot="5400000">
                <a:off x="6668542" y="3287583"/>
                <a:ext cx="381240" cy="1588"/>
              </a:xfrm>
              <a:prstGeom prst="line">
                <a:avLst/>
              </a:prstGeom>
              <a:ln w="28575"/>
            </p:spPr>
            <p:style>
              <a:lnRef idx="1">
                <a:schemeClr val="dk1"/>
              </a:lnRef>
              <a:fillRef idx="0">
                <a:schemeClr val="dk1"/>
              </a:fillRef>
              <a:effectRef idx="0">
                <a:schemeClr val="dk1"/>
              </a:effectRef>
              <a:fontRef idx="minor">
                <a:schemeClr val="tx1"/>
              </a:fontRef>
            </p:style>
          </p:cxnSp>
          <p:sp>
            <p:nvSpPr>
              <p:cNvPr id="15423" name="TextBox 22"/>
              <p:cNvSpPr txBox="1">
                <a:spLocks noChangeArrowheads="1"/>
              </p:cNvSpPr>
              <p:nvPr/>
            </p:nvSpPr>
            <p:spPr bwMode="auto">
              <a:xfrm>
                <a:off x="2438400" y="2705401"/>
                <a:ext cx="762000" cy="369333"/>
              </a:xfrm>
              <a:prstGeom prst="rect">
                <a:avLst/>
              </a:prstGeom>
              <a:noFill/>
              <a:ln w="9525">
                <a:noFill/>
                <a:miter lim="800000"/>
                <a:headEnd/>
                <a:tailEnd/>
              </a:ln>
            </p:spPr>
            <p:txBody>
              <a:bodyPr>
                <a:spAutoFit/>
              </a:bodyPr>
              <a:lstStyle/>
              <a:p>
                <a:pPr algn="ctr"/>
                <a:r>
                  <a:rPr lang="en-US" dirty="0">
                    <a:latin typeface="Trebuchet MS" pitchFamily="34" charset="0"/>
                  </a:rPr>
                  <a:t>0 psu</a:t>
                </a:r>
              </a:p>
            </p:txBody>
          </p:sp>
          <p:sp>
            <p:nvSpPr>
              <p:cNvPr id="15424" name="TextBox 23"/>
              <p:cNvSpPr txBox="1">
                <a:spLocks noChangeArrowheads="1"/>
              </p:cNvSpPr>
              <p:nvPr/>
            </p:nvSpPr>
            <p:spPr bwMode="auto">
              <a:xfrm>
                <a:off x="5142963" y="2705401"/>
                <a:ext cx="838200" cy="369333"/>
              </a:xfrm>
              <a:prstGeom prst="rect">
                <a:avLst/>
              </a:prstGeom>
              <a:noFill/>
              <a:ln w="9525">
                <a:noFill/>
                <a:miter lim="800000"/>
                <a:headEnd/>
                <a:tailEnd/>
              </a:ln>
            </p:spPr>
            <p:txBody>
              <a:bodyPr>
                <a:spAutoFit/>
              </a:bodyPr>
              <a:lstStyle/>
              <a:p>
                <a:pPr algn="ctr"/>
                <a:r>
                  <a:rPr lang="en-US" dirty="0">
                    <a:latin typeface="Trebuchet MS" pitchFamily="34" charset="0"/>
                  </a:rPr>
                  <a:t>20 psu</a:t>
                </a:r>
              </a:p>
            </p:txBody>
          </p:sp>
          <p:sp>
            <p:nvSpPr>
              <p:cNvPr id="15425" name="TextBox 24"/>
              <p:cNvSpPr txBox="1">
                <a:spLocks noChangeArrowheads="1"/>
              </p:cNvSpPr>
              <p:nvPr/>
            </p:nvSpPr>
            <p:spPr bwMode="auto">
              <a:xfrm>
                <a:off x="6438363" y="2705401"/>
                <a:ext cx="838200" cy="369333"/>
              </a:xfrm>
              <a:prstGeom prst="rect">
                <a:avLst/>
              </a:prstGeom>
              <a:noFill/>
              <a:ln w="9525">
                <a:noFill/>
                <a:miter lim="800000"/>
                <a:headEnd/>
                <a:tailEnd/>
              </a:ln>
            </p:spPr>
            <p:txBody>
              <a:bodyPr>
                <a:spAutoFit/>
              </a:bodyPr>
              <a:lstStyle/>
              <a:p>
                <a:pPr algn="ctr"/>
                <a:r>
                  <a:rPr lang="en-US" dirty="0">
                    <a:latin typeface="Trebuchet MS" pitchFamily="34" charset="0"/>
                  </a:rPr>
                  <a:t>30 psu</a:t>
                </a:r>
              </a:p>
            </p:txBody>
          </p:sp>
          <p:sp>
            <p:nvSpPr>
              <p:cNvPr id="15426" name="TextBox 25"/>
              <p:cNvSpPr txBox="1">
                <a:spLocks noChangeArrowheads="1"/>
              </p:cNvSpPr>
              <p:nvPr/>
            </p:nvSpPr>
            <p:spPr bwMode="auto">
              <a:xfrm>
                <a:off x="7771326" y="2705401"/>
                <a:ext cx="838200" cy="369333"/>
              </a:xfrm>
              <a:prstGeom prst="rect">
                <a:avLst/>
              </a:prstGeom>
              <a:noFill/>
              <a:ln w="9525">
                <a:noFill/>
                <a:miter lim="800000"/>
                <a:headEnd/>
                <a:tailEnd/>
              </a:ln>
            </p:spPr>
            <p:txBody>
              <a:bodyPr>
                <a:spAutoFit/>
              </a:bodyPr>
              <a:lstStyle/>
              <a:p>
                <a:pPr algn="ctr"/>
                <a:r>
                  <a:rPr lang="en-US" dirty="0">
                    <a:latin typeface="Trebuchet MS" pitchFamily="34" charset="0"/>
                  </a:rPr>
                  <a:t>40 psu</a:t>
                </a:r>
              </a:p>
            </p:txBody>
          </p:sp>
          <p:sp>
            <p:nvSpPr>
              <p:cNvPr id="15427" name="TextBox 26"/>
              <p:cNvSpPr txBox="1">
                <a:spLocks noChangeArrowheads="1"/>
              </p:cNvSpPr>
              <p:nvPr/>
            </p:nvSpPr>
            <p:spPr bwMode="auto">
              <a:xfrm>
                <a:off x="3682284" y="2705401"/>
                <a:ext cx="838200" cy="369333"/>
              </a:xfrm>
              <a:prstGeom prst="rect">
                <a:avLst/>
              </a:prstGeom>
              <a:noFill/>
              <a:ln w="9525">
                <a:noFill/>
                <a:miter lim="800000"/>
                <a:headEnd/>
                <a:tailEnd/>
              </a:ln>
            </p:spPr>
            <p:txBody>
              <a:bodyPr>
                <a:spAutoFit/>
              </a:bodyPr>
              <a:lstStyle/>
              <a:p>
                <a:pPr algn="ctr"/>
                <a:r>
                  <a:rPr lang="en-US" dirty="0">
                    <a:latin typeface="Trebuchet MS" pitchFamily="34" charset="0"/>
                  </a:rPr>
                  <a:t>10 psu</a:t>
                </a:r>
              </a:p>
            </p:txBody>
          </p:sp>
        </p:grpSp>
        <p:sp>
          <p:nvSpPr>
            <p:cNvPr id="47" name="5-Point Star 46"/>
            <p:cNvSpPr/>
            <p:nvPr/>
          </p:nvSpPr>
          <p:spPr>
            <a:xfrm>
              <a:off x="6324600" y="2743200"/>
              <a:ext cx="457200" cy="482600"/>
            </a:xfrm>
            <a:prstGeom prst="star5">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latin typeface="Trebuchet MS" pitchFamily="34" charset="0"/>
                </a:rPr>
                <a:t>B</a:t>
              </a:r>
            </a:p>
          </p:txBody>
        </p:sp>
        <p:sp>
          <p:nvSpPr>
            <p:cNvPr id="48" name="5-Point Star 47"/>
            <p:cNvSpPr/>
            <p:nvPr/>
          </p:nvSpPr>
          <p:spPr>
            <a:xfrm>
              <a:off x="6019800" y="2743200"/>
              <a:ext cx="457200" cy="482600"/>
            </a:xfrm>
            <a:prstGeom prst="star5">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latin typeface="Trebuchet MS" pitchFamily="34" charset="0"/>
                </a:rPr>
                <a:t>W</a:t>
              </a:r>
            </a:p>
          </p:txBody>
        </p:sp>
        <p:sp>
          <p:nvSpPr>
            <p:cNvPr id="49" name="5-Point Star 48"/>
            <p:cNvSpPr/>
            <p:nvPr/>
          </p:nvSpPr>
          <p:spPr>
            <a:xfrm>
              <a:off x="7315200" y="2743200"/>
              <a:ext cx="457200" cy="482600"/>
            </a:xfrm>
            <a:prstGeom prst="star5">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latin typeface="Trebuchet MS" pitchFamily="34" charset="0"/>
                </a:rPr>
                <a:t>O</a:t>
              </a:r>
            </a:p>
          </p:txBody>
        </p:sp>
        <p:sp>
          <p:nvSpPr>
            <p:cNvPr id="50" name="5-Point Star 49"/>
            <p:cNvSpPr/>
            <p:nvPr/>
          </p:nvSpPr>
          <p:spPr>
            <a:xfrm>
              <a:off x="6858000" y="2743200"/>
              <a:ext cx="457200" cy="482600"/>
            </a:xfrm>
            <a:prstGeom prst="star5">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latin typeface="Trebuchet MS" pitchFamily="34" charset="0"/>
                </a:rPr>
                <a:t>S</a:t>
              </a:r>
            </a:p>
          </p:txBody>
        </p:sp>
      </p:grpSp>
      <p:grpSp>
        <p:nvGrpSpPr>
          <p:cNvPr id="15" name="Group 67"/>
          <p:cNvGrpSpPr>
            <a:grpSpLocks/>
          </p:cNvGrpSpPr>
          <p:nvPr/>
        </p:nvGrpSpPr>
        <p:grpSpPr bwMode="auto">
          <a:xfrm>
            <a:off x="2057400" y="762000"/>
            <a:ext cx="1295400" cy="4392613"/>
            <a:chOff x="2057400" y="717788"/>
            <a:chExt cx="1295400" cy="4436067"/>
          </a:xfrm>
        </p:grpSpPr>
        <p:grpSp>
          <p:nvGrpSpPr>
            <p:cNvPr id="17" name="Group 27"/>
            <p:cNvGrpSpPr>
              <a:grpSpLocks/>
            </p:cNvGrpSpPr>
            <p:nvPr/>
          </p:nvGrpSpPr>
          <p:grpSpPr bwMode="auto">
            <a:xfrm rot="-5400000">
              <a:off x="487068" y="2288123"/>
              <a:ext cx="4436067" cy="1295397"/>
              <a:chOff x="2575674" y="3086637"/>
              <a:chExt cx="5858477" cy="1296211"/>
            </a:xfrm>
          </p:grpSpPr>
          <p:cxnSp>
            <p:nvCxnSpPr>
              <p:cNvPr id="52" name="Straight Connector 51"/>
              <p:cNvCxnSpPr/>
              <p:nvPr/>
            </p:nvCxnSpPr>
            <p:spPr>
              <a:xfrm>
                <a:off x="2814926" y="3277254"/>
                <a:ext cx="5335512" cy="1589"/>
              </a:xfrm>
              <a:prstGeom prst="line">
                <a:avLst/>
              </a:prstGeom>
              <a:ln w="38100"/>
            </p:spPr>
            <p:style>
              <a:lnRef idx="1">
                <a:schemeClr val="dk1"/>
              </a:lnRef>
              <a:fillRef idx="0">
                <a:schemeClr val="dk1"/>
              </a:fillRef>
              <a:effectRef idx="0">
                <a:schemeClr val="dk1"/>
              </a:effectRef>
              <a:fontRef idx="minor">
                <a:schemeClr val="tx1"/>
              </a:fontRef>
            </p:style>
          </p:cxnSp>
          <p:cxnSp>
            <p:nvCxnSpPr>
              <p:cNvPr id="53" name="Straight Connector 52"/>
              <p:cNvCxnSpPr/>
              <p:nvPr/>
            </p:nvCxnSpPr>
            <p:spPr>
              <a:xfrm rot="5400000">
                <a:off x="2627482" y="3276195"/>
                <a:ext cx="381239" cy="2118"/>
              </a:xfrm>
              <a:prstGeom prst="line">
                <a:avLst/>
              </a:prstGeom>
              <a:ln w="38100"/>
            </p:spPr>
            <p:style>
              <a:lnRef idx="1">
                <a:schemeClr val="dk1"/>
              </a:lnRef>
              <a:fillRef idx="0">
                <a:schemeClr val="dk1"/>
              </a:fillRef>
              <a:effectRef idx="0">
                <a:schemeClr val="dk1"/>
              </a:effectRef>
              <a:fontRef idx="minor">
                <a:schemeClr val="tx1"/>
              </a:fontRef>
            </p:style>
          </p:cxnSp>
          <p:cxnSp>
            <p:nvCxnSpPr>
              <p:cNvPr id="54" name="Straight Connector 53"/>
              <p:cNvCxnSpPr/>
              <p:nvPr/>
            </p:nvCxnSpPr>
            <p:spPr>
              <a:xfrm rot="5400000">
                <a:off x="7988400" y="3287315"/>
                <a:ext cx="381239" cy="2118"/>
              </a:xfrm>
              <a:prstGeom prst="line">
                <a:avLst/>
              </a:prstGeom>
              <a:ln w="38100"/>
            </p:spPr>
            <p:style>
              <a:lnRef idx="1">
                <a:schemeClr val="dk1"/>
              </a:lnRef>
              <a:fillRef idx="0">
                <a:schemeClr val="dk1"/>
              </a:fillRef>
              <a:effectRef idx="0">
                <a:schemeClr val="dk1"/>
              </a:effectRef>
              <a:fontRef idx="minor">
                <a:schemeClr val="tx1"/>
              </a:fontRef>
            </p:style>
          </p:cxnSp>
          <p:cxnSp>
            <p:nvCxnSpPr>
              <p:cNvPr id="55" name="Straight Connector 54"/>
              <p:cNvCxnSpPr/>
              <p:nvPr/>
            </p:nvCxnSpPr>
            <p:spPr>
              <a:xfrm rot="5400000">
                <a:off x="5371459" y="3287315"/>
                <a:ext cx="381239" cy="2118"/>
              </a:xfrm>
              <a:prstGeom prst="line">
                <a:avLst/>
              </a:prstGeom>
              <a:ln w="28575"/>
            </p:spPr>
            <p:style>
              <a:lnRef idx="1">
                <a:schemeClr val="dk1"/>
              </a:lnRef>
              <a:fillRef idx="0">
                <a:schemeClr val="dk1"/>
              </a:fillRef>
              <a:effectRef idx="0">
                <a:schemeClr val="dk1"/>
              </a:effectRef>
              <a:fontRef idx="minor">
                <a:schemeClr val="tx1"/>
              </a:fontRef>
            </p:style>
          </p:cxnSp>
          <p:cxnSp>
            <p:nvCxnSpPr>
              <p:cNvPr id="56" name="Straight Connector 55"/>
              <p:cNvCxnSpPr/>
              <p:nvPr/>
            </p:nvCxnSpPr>
            <p:spPr>
              <a:xfrm rot="5400000">
                <a:off x="3923249" y="3276195"/>
                <a:ext cx="381239" cy="2118"/>
              </a:xfrm>
              <a:prstGeom prst="line">
                <a:avLst/>
              </a:prstGeom>
              <a:ln w="28575"/>
            </p:spPr>
            <p:style>
              <a:lnRef idx="1">
                <a:schemeClr val="dk1"/>
              </a:lnRef>
              <a:fillRef idx="0">
                <a:schemeClr val="dk1"/>
              </a:fillRef>
              <a:effectRef idx="0">
                <a:schemeClr val="dk1"/>
              </a:effectRef>
              <a:fontRef idx="minor">
                <a:schemeClr val="tx1"/>
              </a:fontRef>
            </p:style>
          </p:cxnSp>
          <p:cxnSp>
            <p:nvCxnSpPr>
              <p:cNvPr id="57" name="Straight Connector 56"/>
              <p:cNvCxnSpPr/>
              <p:nvPr/>
            </p:nvCxnSpPr>
            <p:spPr>
              <a:xfrm rot="5400000">
                <a:off x="6664051" y="3288374"/>
                <a:ext cx="381239" cy="0"/>
              </a:xfrm>
              <a:prstGeom prst="line">
                <a:avLst/>
              </a:prstGeom>
              <a:ln w="28575"/>
            </p:spPr>
            <p:style>
              <a:lnRef idx="1">
                <a:schemeClr val="dk1"/>
              </a:lnRef>
              <a:fillRef idx="0">
                <a:schemeClr val="dk1"/>
              </a:fillRef>
              <a:effectRef idx="0">
                <a:schemeClr val="dk1"/>
              </a:effectRef>
              <a:fontRef idx="minor">
                <a:schemeClr val="tx1"/>
              </a:fontRef>
            </p:style>
          </p:cxnSp>
          <p:sp>
            <p:nvSpPr>
              <p:cNvPr id="15407" name="TextBox 22"/>
              <p:cNvSpPr txBox="1">
                <a:spLocks noChangeArrowheads="1"/>
              </p:cNvSpPr>
              <p:nvPr/>
            </p:nvSpPr>
            <p:spPr bwMode="auto">
              <a:xfrm rot="5400000">
                <a:off x="2404817" y="3572045"/>
                <a:ext cx="829165" cy="487451"/>
              </a:xfrm>
              <a:prstGeom prst="rect">
                <a:avLst/>
              </a:prstGeom>
              <a:noFill/>
              <a:ln w="9525">
                <a:noFill/>
                <a:miter lim="800000"/>
                <a:headEnd/>
                <a:tailEnd/>
              </a:ln>
            </p:spPr>
            <p:txBody>
              <a:bodyPr>
                <a:spAutoFit/>
              </a:bodyPr>
              <a:lstStyle/>
              <a:p>
                <a:pPr algn="ctr"/>
                <a:r>
                  <a:rPr lang="en-US" dirty="0">
                    <a:latin typeface="Trebuchet MS" pitchFamily="34" charset="0"/>
                  </a:rPr>
                  <a:t>0 psu</a:t>
                </a:r>
              </a:p>
            </p:txBody>
          </p:sp>
          <p:sp>
            <p:nvSpPr>
              <p:cNvPr id="15408" name="TextBox 23"/>
              <p:cNvSpPr txBox="1">
                <a:spLocks noChangeArrowheads="1"/>
              </p:cNvSpPr>
              <p:nvPr/>
            </p:nvSpPr>
            <p:spPr bwMode="auto">
              <a:xfrm rot="5400000">
                <a:off x="5094922" y="3595735"/>
                <a:ext cx="934280" cy="487451"/>
              </a:xfrm>
              <a:prstGeom prst="rect">
                <a:avLst/>
              </a:prstGeom>
              <a:noFill/>
              <a:ln w="9525">
                <a:noFill/>
                <a:miter lim="800000"/>
                <a:headEnd/>
                <a:tailEnd/>
              </a:ln>
            </p:spPr>
            <p:txBody>
              <a:bodyPr>
                <a:spAutoFit/>
              </a:bodyPr>
              <a:lstStyle/>
              <a:p>
                <a:pPr algn="ctr"/>
                <a:r>
                  <a:rPr lang="en-US" dirty="0">
                    <a:latin typeface="Trebuchet MS" pitchFamily="34" charset="0"/>
                  </a:rPr>
                  <a:t>20 psu</a:t>
                </a:r>
              </a:p>
            </p:txBody>
          </p:sp>
          <p:sp>
            <p:nvSpPr>
              <p:cNvPr id="15409" name="TextBox 24"/>
              <p:cNvSpPr txBox="1">
                <a:spLocks noChangeArrowheads="1"/>
              </p:cNvSpPr>
              <p:nvPr/>
            </p:nvSpPr>
            <p:spPr bwMode="auto">
              <a:xfrm rot="5400000">
                <a:off x="6352199" y="3633859"/>
                <a:ext cx="1010527" cy="487451"/>
              </a:xfrm>
              <a:prstGeom prst="rect">
                <a:avLst/>
              </a:prstGeom>
              <a:noFill/>
              <a:ln w="9525">
                <a:noFill/>
                <a:miter lim="800000"/>
                <a:headEnd/>
                <a:tailEnd/>
              </a:ln>
            </p:spPr>
            <p:txBody>
              <a:bodyPr>
                <a:spAutoFit/>
              </a:bodyPr>
              <a:lstStyle/>
              <a:p>
                <a:pPr algn="ctr"/>
                <a:r>
                  <a:rPr lang="en-US" dirty="0">
                    <a:latin typeface="Trebuchet MS" pitchFamily="34" charset="0"/>
                  </a:rPr>
                  <a:t>30 psu</a:t>
                </a:r>
              </a:p>
            </p:txBody>
          </p:sp>
          <p:sp>
            <p:nvSpPr>
              <p:cNvPr id="15410" name="TextBox 25"/>
              <p:cNvSpPr txBox="1">
                <a:spLocks noChangeArrowheads="1"/>
              </p:cNvSpPr>
              <p:nvPr/>
            </p:nvSpPr>
            <p:spPr bwMode="auto">
              <a:xfrm rot="5400000">
                <a:off x="7723286" y="3595735"/>
                <a:ext cx="934279" cy="487451"/>
              </a:xfrm>
              <a:prstGeom prst="rect">
                <a:avLst/>
              </a:prstGeom>
              <a:noFill/>
              <a:ln w="9525">
                <a:noFill/>
                <a:miter lim="800000"/>
                <a:headEnd/>
                <a:tailEnd/>
              </a:ln>
            </p:spPr>
            <p:txBody>
              <a:bodyPr>
                <a:spAutoFit/>
              </a:bodyPr>
              <a:lstStyle/>
              <a:p>
                <a:pPr algn="ctr"/>
                <a:r>
                  <a:rPr lang="en-US" dirty="0">
                    <a:latin typeface="Trebuchet MS" pitchFamily="34" charset="0"/>
                  </a:rPr>
                  <a:t>40 psu</a:t>
                </a:r>
              </a:p>
            </p:txBody>
          </p:sp>
          <p:sp>
            <p:nvSpPr>
              <p:cNvPr id="15411" name="TextBox 26"/>
              <p:cNvSpPr txBox="1">
                <a:spLocks noChangeArrowheads="1"/>
              </p:cNvSpPr>
              <p:nvPr/>
            </p:nvSpPr>
            <p:spPr bwMode="auto">
              <a:xfrm rot="5400000">
                <a:off x="3672367" y="3557611"/>
                <a:ext cx="858032" cy="487451"/>
              </a:xfrm>
              <a:prstGeom prst="rect">
                <a:avLst/>
              </a:prstGeom>
              <a:noFill/>
              <a:ln w="9525">
                <a:noFill/>
                <a:miter lim="800000"/>
                <a:headEnd/>
                <a:tailEnd/>
              </a:ln>
            </p:spPr>
            <p:txBody>
              <a:bodyPr>
                <a:spAutoFit/>
              </a:bodyPr>
              <a:lstStyle/>
              <a:p>
                <a:pPr algn="ctr"/>
                <a:r>
                  <a:rPr lang="en-US" dirty="0">
                    <a:latin typeface="Trebuchet MS" pitchFamily="34" charset="0"/>
                  </a:rPr>
                  <a:t>10 psu</a:t>
                </a:r>
              </a:p>
            </p:txBody>
          </p:sp>
        </p:grpSp>
        <p:sp>
          <p:nvSpPr>
            <p:cNvPr id="63" name="5-Point Star 62"/>
            <p:cNvSpPr/>
            <p:nvPr/>
          </p:nvSpPr>
          <p:spPr>
            <a:xfrm>
              <a:off x="2057400" y="1828809"/>
              <a:ext cx="457200" cy="482564"/>
            </a:xfrm>
            <a:prstGeom prst="star5">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latin typeface="Trebuchet MS" pitchFamily="34" charset="0"/>
                </a:rPr>
                <a:t>B</a:t>
              </a:r>
            </a:p>
          </p:txBody>
        </p:sp>
        <p:sp>
          <p:nvSpPr>
            <p:cNvPr id="64" name="5-Point Star 63"/>
            <p:cNvSpPr/>
            <p:nvPr/>
          </p:nvSpPr>
          <p:spPr>
            <a:xfrm>
              <a:off x="2057400" y="2058067"/>
              <a:ext cx="457200" cy="482565"/>
            </a:xfrm>
            <a:prstGeom prst="star5">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latin typeface="Trebuchet MS" pitchFamily="34" charset="0"/>
                </a:rPr>
                <a:t>W</a:t>
              </a:r>
            </a:p>
          </p:txBody>
        </p:sp>
        <p:sp>
          <p:nvSpPr>
            <p:cNvPr id="65" name="5-Point Star 64"/>
            <p:cNvSpPr/>
            <p:nvPr/>
          </p:nvSpPr>
          <p:spPr>
            <a:xfrm>
              <a:off x="2057400" y="1219591"/>
              <a:ext cx="457200" cy="482564"/>
            </a:xfrm>
            <a:prstGeom prst="star5">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latin typeface="Trebuchet MS" pitchFamily="34" charset="0"/>
                </a:rPr>
                <a:t>O</a:t>
              </a:r>
            </a:p>
          </p:txBody>
        </p:sp>
        <p:sp>
          <p:nvSpPr>
            <p:cNvPr id="66" name="5-Point Star 65"/>
            <p:cNvSpPr/>
            <p:nvPr/>
          </p:nvSpPr>
          <p:spPr>
            <a:xfrm>
              <a:off x="2057400" y="1447246"/>
              <a:ext cx="457200" cy="482564"/>
            </a:xfrm>
            <a:prstGeom prst="star5">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latin typeface="Trebuchet MS" pitchFamily="34" charset="0"/>
                </a:rPr>
                <a:t>S</a:t>
              </a:r>
            </a:p>
          </p:txBody>
        </p:sp>
      </p:grpSp>
      <p:sp>
        <p:nvSpPr>
          <p:cNvPr id="69" name="Rounded Rectangular Callout 68"/>
          <p:cNvSpPr/>
          <p:nvPr/>
        </p:nvSpPr>
        <p:spPr>
          <a:xfrm>
            <a:off x="3352800" y="4876800"/>
            <a:ext cx="5562600" cy="685800"/>
          </a:xfrm>
          <a:prstGeom prst="wedgeRoundRectCallout">
            <a:avLst>
              <a:gd name="adj1" fmla="val -50713"/>
              <a:gd name="adj2" fmla="val 99278"/>
              <a:gd name="adj3" fmla="val 16667"/>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600" dirty="0">
                <a:latin typeface="Trebuchet MS" pitchFamily="34" charset="0"/>
              </a:rPr>
              <a:t>Now we have to add a timeline to our graph.  By adding the months, we can look at changes over one year.</a:t>
            </a:r>
          </a:p>
        </p:txBody>
      </p:sp>
      <p:sp>
        <p:nvSpPr>
          <p:cNvPr id="76" name="Rectangle 75"/>
          <p:cNvSpPr/>
          <p:nvPr/>
        </p:nvSpPr>
        <p:spPr>
          <a:xfrm>
            <a:off x="0" y="0"/>
            <a:ext cx="9144000" cy="838200"/>
          </a:xfrm>
          <a:prstGeom prst="rect">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r>
              <a:rPr lang="en-US" sz="4400" dirty="0" smtClean="0">
                <a:latin typeface="Trebuchet MS" pitchFamily="34" charset="0"/>
              </a:rPr>
              <a:t>How To Build A Graph</a:t>
            </a:r>
            <a:endParaRPr lang="en-US" sz="4400" dirty="0">
              <a:latin typeface="Trebuchet MS" pitchFamily="34" charset="0"/>
            </a:endParaRPr>
          </a:p>
        </p:txBody>
      </p:sp>
      <p:sp>
        <p:nvSpPr>
          <p:cNvPr id="77" name="Flowchart: Delay 76"/>
          <p:cNvSpPr/>
          <p:nvPr/>
        </p:nvSpPr>
        <p:spPr>
          <a:xfrm>
            <a:off x="0" y="0"/>
            <a:ext cx="1752600" cy="6858000"/>
          </a:xfrm>
          <a:prstGeom prst="flowChartDelay">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78" name="TextBox 77">
            <a:hlinkClick r:id="rId6" action="ppaction://hlinksldjump"/>
          </p:cNvPr>
          <p:cNvSpPr txBox="1"/>
          <p:nvPr/>
        </p:nvSpPr>
        <p:spPr>
          <a:xfrm>
            <a:off x="0" y="609600"/>
            <a:ext cx="1371600" cy="838200"/>
          </a:xfrm>
          <a:prstGeom prst="roundRect">
            <a:avLst/>
          </a:prstGeom>
          <a:solidFill>
            <a:schemeClr val="accent5">
              <a:lumMod val="40000"/>
              <a:lumOff val="60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Build </a:t>
            </a:r>
            <a:r>
              <a:rPr lang="en-US" sz="1600" dirty="0" smtClean="0">
                <a:solidFill>
                  <a:schemeClr val="accent1">
                    <a:lumMod val="75000"/>
                  </a:schemeClr>
                </a:solidFill>
                <a:latin typeface="Trebuchet MS" pitchFamily="34" charset="0"/>
                <a:cs typeface="+mn-cs"/>
              </a:rPr>
              <a:t>A </a:t>
            </a:r>
            <a:r>
              <a:rPr lang="en-US" sz="1600" dirty="0">
                <a:solidFill>
                  <a:schemeClr val="accent1">
                    <a:lumMod val="75000"/>
                  </a:schemeClr>
                </a:solidFill>
                <a:latin typeface="Trebuchet MS" pitchFamily="34" charset="0"/>
                <a:cs typeface="+mn-cs"/>
              </a:rPr>
              <a:t>G</a:t>
            </a:r>
            <a:r>
              <a:rPr lang="en-US" sz="1600" dirty="0" smtClean="0">
                <a:solidFill>
                  <a:schemeClr val="accent1">
                    <a:lumMod val="75000"/>
                  </a:schemeClr>
                </a:solidFill>
                <a:latin typeface="Trebuchet MS" pitchFamily="34" charset="0"/>
                <a:cs typeface="+mn-cs"/>
              </a:rPr>
              <a:t>raph </a:t>
            </a:r>
            <a:endParaRPr lang="en-US" sz="1600" dirty="0">
              <a:solidFill>
                <a:schemeClr val="accent1">
                  <a:lumMod val="75000"/>
                </a:schemeClr>
              </a:solidFill>
              <a:latin typeface="Trebuchet MS" pitchFamily="34" charset="0"/>
              <a:cs typeface="+mn-cs"/>
            </a:endParaRP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1)</a:t>
            </a:r>
            <a:endParaRPr lang="en-US" sz="1600" dirty="0">
              <a:solidFill>
                <a:schemeClr val="accent1">
                  <a:lumMod val="75000"/>
                </a:schemeClr>
              </a:solidFill>
              <a:latin typeface="Trebuchet MS" pitchFamily="34" charset="0"/>
              <a:cs typeface="+mn-cs"/>
            </a:endParaRPr>
          </a:p>
        </p:txBody>
      </p:sp>
      <p:sp>
        <p:nvSpPr>
          <p:cNvPr id="79" name="TextBox 78">
            <a:hlinkClick r:id="rId7" action="ppaction://hlinksldjump"/>
          </p:cNvPr>
          <p:cNvSpPr txBox="1"/>
          <p:nvPr/>
        </p:nvSpPr>
        <p:spPr>
          <a:xfrm>
            <a:off x="0" y="2743200"/>
            <a:ext cx="1554480" cy="10668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Read LOBO Graphs </a:t>
            </a:r>
            <a:r>
              <a:rPr lang="en-US" sz="1600" dirty="0" smtClean="0">
                <a:solidFill>
                  <a:schemeClr val="accent1">
                    <a:lumMod val="75000"/>
                  </a:schemeClr>
                </a:solidFill>
                <a:latin typeface="Trebuchet MS" pitchFamily="34" charset="0"/>
                <a:cs typeface="+mn-cs"/>
              </a:rPr>
              <a:t>   (Level 3)</a:t>
            </a:r>
            <a:endParaRPr lang="en-US" sz="1600" dirty="0">
              <a:solidFill>
                <a:schemeClr val="accent1">
                  <a:lumMod val="75000"/>
                </a:schemeClr>
              </a:solidFill>
              <a:latin typeface="Trebuchet MS" pitchFamily="34" charset="0"/>
              <a:cs typeface="+mn-cs"/>
            </a:endParaRPr>
          </a:p>
        </p:txBody>
      </p:sp>
      <p:sp>
        <p:nvSpPr>
          <p:cNvPr id="80" name="TextBox 79">
            <a:hlinkClick r:id="rId8" action="ppaction://hlinksldjump"/>
          </p:cNvPr>
          <p:cNvSpPr txBox="1"/>
          <p:nvPr/>
        </p:nvSpPr>
        <p:spPr>
          <a:xfrm>
            <a:off x="0" y="3953470"/>
            <a:ext cx="1447800" cy="99953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LOBO Data Match-up</a:t>
            </a:r>
            <a:endParaRPr lang="en-US" sz="1600" dirty="0">
              <a:solidFill>
                <a:schemeClr val="accent1">
                  <a:lumMod val="75000"/>
                </a:schemeClr>
              </a:solidFill>
              <a:latin typeface="Trebuchet MS" pitchFamily="34" charset="0"/>
              <a:cs typeface="+mn-cs"/>
            </a:endParaRP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4)</a:t>
            </a:r>
            <a:endParaRPr lang="en-US" sz="1600" dirty="0">
              <a:solidFill>
                <a:schemeClr val="accent1">
                  <a:lumMod val="75000"/>
                </a:schemeClr>
              </a:solidFill>
              <a:latin typeface="Trebuchet MS" pitchFamily="34" charset="0"/>
              <a:cs typeface="+mn-cs"/>
            </a:endParaRPr>
          </a:p>
        </p:txBody>
      </p:sp>
      <p:sp>
        <p:nvSpPr>
          <p:cNvPr id="81" name="TextBox 80">
            <a:hlinkClick r:id="rId9" action="ppaction://hlinksldjump"/>
          </p:cNvPr>
          <p:cNvSpPr txBox="1"/>
          <p:nvPr/>
        </p:nvSpPr>
        <p:spPr>
          <a:xfrm>
            <a:off x="0" y="5105400"/>
            <a:ext cx="1371600" cy="11430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Test Your LOBO Abilities</a:t>
            </a: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5)</a:t>
            </a:r>
            <a:endParaRPr lang="en-US" sz="1600" dirty="0">
              <a:solidFill>
                <a:schemeClr val="accent1">
                  <a:lumMod val="75000"/>
                </a:schemeClr>
              </a:solidFill>
              <a:latin typeface="Trebuchet MS" pitchFamily="34" charset="0"/>
              <a:cs typeface="+mn-cs"/>
            </a:endParaRPr>
          </a:p>
        </p:txBody>
      </p:sp>
      <p:sp>
        <p:nvSpPr>
          <p:cNvPr id="82" name="TextBox 81">
            <a:hlinkClick r:id="rId10" action="ppaction://hlinksldjump"/>
          </p:cNvPr>
          <p:cNvSpPr txBox="1"/>
          <p:nvPr/>
        </p:nvSpPr>
        <p:spPr>
          <a:xfrm>
            <a:off x="0" y="1600200"/>
            <a:ext cx="1447800" cy="9906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Interpret Graphs</a:t>
            </a: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2)</a:t>
            </a:r>
            <a:endParaRPr lang="en-US" sz="1600" dirty="0">
              <a:solidFill>
                <a:schemeClr val="accent1">
                  <a:lumMod val="75000"/>
                </a:schemeClr>
              </a:solidFill>
              <a:latin typeface="Trebuchet MS" pitchFamily="34" charset="0"/>
              <a:cs typeface="+mn-cs"/>
            </a:endParaRPr>
          </a:p>
        </p:txBody>
      </p:sp>
      <p:sp>
        <p:nvSpPr>
          <p:cNvPr id="83" name="TextBox 82">
            <a:hlinkClick r:id="rId11" action="ppaction://hlinksldjump"/>
          </p:cNvPr>
          <p:cNvSpPr txBox="1"/>
          <p:nvPr/>
        </p:nvSpPr>
        <p:spPr>
          <a:xfrm>
            <a:off x="0" y="6324600"/>
            <a:ext cx="914400" cy="5334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More info</a:t>
            </a:r>
            <a:endParaRPr lang="en-US" sz="1600" dirty="0">
              <a:solidFill>
                <a:schemeClr val="accent1">
                  <a:lumMod val="75000"/>
                </a:schemeClr>
              </a:solidFill>
              <a:latin typeface="Trebuchet MS" pitchFamily="34" charset="0"/>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xit" presetSubtype="0" fill="hold" nodeType="withEffect">
                                  <p:stCondLst>
                                    <p:cond delay="0"/>
                                  </p:stCondLst>
                                  <p:childTnLst>
                                    <p:animEffect transition="out" filter="fade">
                                      <p:cBhvr>
                                        <p:cTn id="6" dur="1000"/>
                                        <p:tgtEl>
                                          <p:spTgt spid="2"/>
                                        </p:tgtEl>
                                      </p:cBhvr>
                                    </p:animEffect>
                                    <p:anim calcmode="lin" valueType="num">
                                      <p:cBhvr>
                                        <p:cTn id="7" dur="1000"/>
                                        <p:tgtEl>
                                          <p:spTgt spid="2"/>
                                        </p:tgtEl>
                                        <p:attrNameLst>
                                          <p:attrName>ppt_x</p:attrName>
                                        </p:attrNameLst>
                                      </p:cBhvr>
                                      <p:tavLst>
                                        <p:tav tm="0">
                                          <p:val>
                                            <p:strVal val="ppt_x"/>
                                          </p:val>
                                        </p:tav>
                                        <p:tav tm="100000">
                                          <p:val>
                                            <p:strVal val="ppt_x"/>
                                          </p:val>
                                        </p:tav>
                                      </p:tavLst>
                                    </p:anim>
                                    <p:anim calcmode="lin" valueType="num">
                                      <p:cBhvr>
                                        <p:cTn id="8" dur="1000"/>
                                        <p:tgtEl>
                                          <p:spTgt spid="2"/>
                                        </p:tgtEl>
                                        <p:attrNameLst>
                                          <p:attrName>ppt_y</p:attrName>
                                        </p:attrNameLst>
                                      </p:cBhvr>
                                      <p:tavLst>
                                        <p:tav tm="0">
                                          <p:val>
                                            <p:strVal val="ppt_y"/>
                                          </p:val>
                                        </p:tav>
                                        <p:tav tm="100000">
                                          <p:val>
                                            <p:strVal val="ppt_y-.1"/>
                                          </p:val>
                                        </p:tav>
                                      </p:tavLst>
                                    </p:anim>
                                    <p:set>
                                      <p:cBhvr>
                                        <p:cTn id="9" dur="1" fill="hold">
                                          <p:stCondLst>
                                            <p:cond delay="999"/>
                                          </p:stCondLst>
                                        </p:cTn>
                                        <p:tgtEl>
                                          <p:spTgt spid="2"/>
                                        </p:tgtEl>
                                        <p:attrNameLst>
                                          <p:attrName>style.visibility</p:attrName>
                                        </p:attrNameLst>
                                      </p:cBhvr>
                                      <p:to>
                                        <p:strVal val="hidden"/>
                                      </p:to>
                                    </p:set>
                                  </p:childTnLst>
                                </p:cTn>
                              </p:par>
                              <p:par>
                                <p:cTn id="10" presetID="35" presetClass="exit" presetSubtype="0" fill="hold" nodeType="withEffect">
                                  <p:stCondLst>
                                    <p:cond delay="0"/>
                                  </p:stCondLst>
                                  <p:childTnLst>
                                    <p:animEffect transition="out" filter="fade">
                                      <p:cBhvr>
                                        <p:cTn id="11" dur="2000"/>
                                        <p:tgtEl>
                                          <p:spTgt spid="3"/>
                                        </p:tgtEl>
                                      </p:cBhvr>
                                    </p:animEffect>
                                    <p:anim calcmode="lin" valueType="num">
                                      <p:cBhvr>
                                        <p:cTn id="12" dur="2000"/>
                                        <p:tgtEl>
                                          <p:spTgt spid="3"/>
                                        </p:tgtEl>
                                        <p:attrNameLst>
                                          <p:attrName>style.rotation</p:attrName>
                                        </p:attrNameLst>
                                      </p:cBhvr>
                                      <p:tavLst>
                                        <p:tav tm="0">
                                          <p:val>
                                            <p:fltVal val="0"/>
                                          </p:val>
                                        </p:tav>
                                        <p:tav tm="100000">
                                          <p:val>
                                            <p:fltVal val="720"/>
                                          </p:val>
                                        </p:tav>
                                      </p:tavLst>
                                    </p:anim>
                                    <p:anim calcmode="lin" valueType="num">
                                      <p:cBhvr>
                                        <p:cTn id="13" dur="2000"/>
                                        <p:tgtEl>
                                          <p:spTgt spid="3"/>
                                        </p:tgtEl>
                                        <p:attrNameLst>
                                          <p:attrName>ppt_h</p:attrName>
                                        </p:attrNameLst>
                                      </p:cBhvr>
                                      <p:tavLst>
                                        <p:tav tm="0">
                                          <p:val>
                                            <p:strVal val="ppt_h"/>
                                          </p:val>
                                        </p:tav>
                                        <p:tav tm="100000">
                                          <p:val>
                                            <p:fltVal val="0"/>
                                          </p:val>
                                        </p:tav>
                                      </p:tavLst>
                                    </p:anim>
                                    <p:anim calcmode="lin" valueType="num">
                                      <p:cBhvr>
                                        <p:cTn id="14" dur="2000"/>
                                        <p:tgtEl>
                                          <p:spTgt spid="3"/>
                                        </p:tgtEl>
                                        <p:attrNameLst>
                                          <p:attrName>ppt_w</p:attrName>
                                        </p:attrNameLst>
                                      </p:cBhvr>
                                      <p:tavLst>
                                        <p:tav tm="0">
                                          <p:val>
                                            <p:strVal val="ppt_w"/>
                                          </p:val>
                                        </p:tav>
                                        <p:tav tm="100000">
                                          <p:val>
                                            <p:fltVal val="0"/>
                                          </p:val>
                                        </p:tav>
                                      </p:tavLst>
                                    </p:anim>
                                    <p:set>
                                      <p:cBhvr>
                                        <p:cTn id="15" dur="1" fill="hold">
                                          <p:stCondLst>
                                            <p:cond delay="1999"/>
                                          </p:stCondLst>
                                        </p:cTn>
                                        <p:tgtEl>
                                          <p:spTgt spid="3"/>
                                        </p:tgtEl>
                                        <p:attrNameLst>
                                          <p:attrName>style.visibility</p:attrName>
                                        </p:attrNameLst>
                                      </p:cBhvr>
                                      <p:to>
                                        <p:strVal val="hidden"/>
                                      </p:to>
                                    </p:set>
                                  </p:childTnLst>
                                </p:cTn>
                              </p:par>
                              <p:par>
                                <p:cTn id="16" presetID="35" presetClass="entr" presetSubtype="0" fill="hold" nodeType="with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fade">
                                      <p:cBhvr>
                                        <p:cTn id="18" dur="2000"/>
                                        <p:tgtEl>
                                          <p:spTgt spid="15"/>
                                        </p:tgtEl>
                                      </p:cBhvr>
                                    </p:animEffect>
                                    <p:anim calcmode="lin" valueType="num">
                                      <p:cBhvr>
                                        <p:cTn id="19" dur="2000" fill="hold"/>
                                        <p:tgtEl>
                                          <p:spTgt spid="15"/>
                                        </p:tgtEl>
                                        <p:attrNameLst>
                                          <p:attrName>style.rotation</p:attrName>
                                        </p:attrNameLst>
                                      </p:cBhvr>
                                      <p:tavLst>
                                        <p:tav tm="0">
                                          <p:val>
                                            <p:fltVal val="720"/>
                                          </p:val>
                                        </p:tav>
                                        <p:tav tm="100000">
                                          <p:val>
                                            <p:fltVal val="0"/>
                                          </p:val>
                                        </p:tav>
                                      </p:tavLst>
                                    </p:anim>
                                    <p:anim calcmode="lin" valueType="num">
                                      <p:cBhvr>
                                        <p:cTn id="20" dur="2000" fill="hold"/>
                                        <p:tgtEl>
                                          <p:spTgt spid="15"/>
                                        </p:tgtEl>
                                        <p:attrNameLst>
                                          <p:attrName>ppt_h</p:attrName>
                                        </p:attrNameLst>
                                      </p:cBhvr>
                                      <p:tavLst>
                                        <p:tav tm="0">
                                          <p:val>
                                            <p:fltVal val="0"/>
                                          </p:val>
                                        </p:tav>
                                        <p:tav tm="100000">
                                          <p:val>
                                            <p:strVal val="#ppt_h"/>
                                          </p:val>
                                        </p:tav>
                                      </p:tavLst>
                                    </p:anim>
                                    <p:anim calcmode="lin" valueType="num">
                                      <p:cBhvr>
                                        <p:cTn id="21" dur="2000" fill="hold"/>
                                        <p:tgtEl>
                                          <p:spTgt spid="15"/>
                                        </p:tgtEl>
                                        <p:attrNameLst>
                                          <p:attrName>ppt_w</p:attrName>
                                        </p:attrNameLst>
                                      </p:cBhvr>
                                      <p:tavLst>
                                        <p:tav tm="0">
                                          <p:val>
                                            <p:fltVal val="0"/>
                                          </p:val>
                                        </p:tav>
                                        <p:tav tm="100000">
                                          <p:val>
                                            <p:strVal val="#ppt_w"/>
                                          </p:val>
                                        </p:tav>
                                      </p:tavLst>
                                    </p:anim>
                                  </p:childTnLst>
                                </p:cTn>
                              </p:par>
                              <p:par>
                                <p:cTn id="22" presetID="34" presetClass="entr" presetSubtype="0" fill="hold" grpId="0" nodeType="withEffect">
                                  <p:stCondLst>
                                    <p:cond delay="3000"/>
                                  </p:stCondLst>
                                  <p:childTnLst>
                                    <p:set>
                                      <p:cBhvr>
                                        <p:cTn id="23" dur="1" fill="hold">
                                          <p:stCondLst>
                                            <p:cond delay="0"/>
                                          </p:stCondLst>
                                        </p:cTn>
                                        <p:tgtEl>
                                          <p:spTgt spid="69"/>
                                        </p:tgtEl>
                                        <p:attrNameLst>
                                          <p:attrName>style.visibility</p:attrName>
                                        </p:attrNameLst>
                                      </p:cBhvr>
                                      <p:to>
                                        <p:strVal val="visible"/>
                                      </p:to>
                                    </p:set>
                                    <p:anim from="(-#ppt_w/2)" to="(#ppt_x)" calcmode="lin" valueType="num">
                                      <p:cBhvr>
                                        <p:cTn id="24" dur="600" fill="hold">
                                          <p:stCondLst>
                                            <p:cond delay="0"/>
                                          </p:stCondLst>
                                        </p:cTn>
                                        <p:tgtEl>
                                          <p:spTgt spid="69"/>
                                        </p:tgtEl>
                                        <p:attrNameLst>
                                          <p:attrName>ppt_x</p:attrName>
                                        </p:attrNameLst>
                                      </p:cBhvr>
                                    </p:anim>
                                    <p:anim from="0" to="-1.0" calcmode="lin" valueType="num">
                                      <p:cBhvr>
                                        <p:cTn id="25" dur="200" decel="50000" autoRev="1" fill="hold">
                                          <p:stCondLst>
                                            <p:cond delay="600"/>
                                          </p:stCondLst>
                                        </p:cTn>
                                        <p:tgtEl>
                                          <p:spTgt spid="69"/>
                                        </p:tgtEl>
                                        <p:attrNameLst>
                                          <p:attrName>xshear</p:attrName>
                                        </p:attrNameLst>
                                      </p:cBhvr>
                                    </p:anim>
                                    <p:animScale>
                                      <p:cBhvr>
                                        <p:cTn id="26" dur="200" decel="100000" autoRev="1" fill="hold">
                                          <p:stCondLst>
                                            <p:cond delay="600"/>
                                          </p:stCondLst>
                                        </p:cTn>
                                        <p:tgtEl>
                                          <p:spTgt spid="69"/>
                                        </p:tgtEl>
                                      </p:cBhvr>
                                      <p:from x="100000" y="100000"/>
                                      <p:to x="80000" y="100000"/>
                                    </p:animScale>
                                    <p:anim by="(#ppt_h/3+#ppt_w*0.1)" calcmode="lin" valueType="num">
                                      <p:cBhvr additive="sum">
                                        <p:cTn id="27" dur="200" decel="100000" autoRev="1" fill="hold">
                                          <p:stCondLst>
                                            <p:cond delay="600"/>
                                          </p:stCondLst>
                                        </p:cTn>
                                        <p:tgtEl>
                                          <p:spTgt spid="69"/>
                                        </p:tgtEl>
                                        <p:attrNameLst>
                                          <p:attrName>ppt_x</p:attrName>
                                        </p:attrNameLst>
                                      </p:cBhvr>
                                    </p:anim>
                                  </p:childTnLst>
                                </p:cTn>
                              </p:par>
                              <p:par>
                                <p:cTn id="28" presetID="37" presetClass="entr" presetSubtype="0" fill="hold" nodeType="withEffect">
                                  <p:stCondLst>
                                    <p:cond delay="3000"/>
                                  </p:stCondLst>
                                  <p:childTnLst>
                                    <p:set>
                                      <p:cBhvr>
                                        <p:cTn id="29" dur="1" fill="hold">
                                          <p:stCondLst>
                                            <p:cond delay="0"/>
                                          </p:stCondLst>
                                        </p:cTn>
                                        <p:tgtEl>
                                          <p:spTgt spid="70"/>
                                        </p:tgtEl>
                                        <p:attrNameLst>
                                          <p:attrName>style.visibility</p:attrName>
                                        </p:attrNameLst>
                                      </p:cBhvr>
                                      <p:to>
                                        <p:strVal val="visible"/>
                                      </p:to>
                                    </p:set>
                                    <p:animEffect transition="in" filter="fade">
                                      <p:cBhvr>
                                        <p:cTn id="30" dur="1000"/>
                                        <p:tgtEl>
                                          <p:spTgt spid="70"/>
                                        </p:tgtEl>
                                      </p:cBhvr>
                                    </p:animEffect>
                                    <p:anim calcmode="lin" valueType="num">
                                      <p:cBhvr>
                                        <p:cTn id="31" dur="1000" fill="hold"/>
                                        <p:tgtEl>
                                          <p:spTgt spid="70"/>
                                        </p:tgtEl>
                                        <p:attrNameLst>
                                          <p:attrName>ppt_x</p:attrName>
                                        </p:attrNameLst>
                                      </p:cBhvr>
                                      <p:tavLst>
                                        <p:tav tm="0">
                                          <p:val>
                                            <p:strVal val="#ppt_x"/>
                                          </p:val>
                                        </p:tav>
                                        <p:tav tm="100000">
                                          <p:val>
                                            <p:strVal val="#ppt_x"/>
                                          </p:val>
                                        </p:tav>
                                      </p:tavLst>
                                    </p:anim>
                                    <p:anim calcmode="lin" valueType="num">
                                      <p:cBhvr>
                                        <p:cTn id="32" dur="900" decel="100000" fill="hold"/>
                                        <p:tgtEl>
                                          <p:spTgt spid="70"/>
                                        </p:tgtEl>
                                        <p:attrNameLst>
                                          <p:attrName>ppt_y</p:attrName>
                                        </p:attrNameLst>
                                      </p:cBhvr>
                                      <p:tavLst>
                                        <p:tav tm="0">
                                          <p:val>
                                            <p:strVal val="#ppt_y+1"/>
                                          </p:val>
                                        </p:tav>
                                        <p:tav tm="100000">
                                          <p:val>
                                            <p:strVal val="#ppt_y-.03"/>
                                          </p:val>
                                        </p:tav>
                                      </p:tavLst>
                                    </p:anim>
                                    <p:anim calcmode="lin" valueType="num">
                                      <p:cBhvr>
                                        <p:cTn id="33" dur="100" accel="100000" fill="hold">
                                          <p:stCondLst>
                                            <p:cond delay="900"/>
                                          </p:stCondLst>
                                        </p:cTn>
                                        <p:tgtEl>
                                          <p:spTgt spid="70"/>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bg>
      <p:bgPr>
        <a:gradFill>
          <a:gsLst>
            <a:gs pos="0">
              <a:srgbClr val="9AB5E4"/>
            </a:gs>
            <a:gs pos="50000">
              <a:srgbClr val="C2D1ED"/>
            </a:gs>
            <a:gs pos="100000">
              <a:srgbClr val="E1E8F5"/>
            </a:gs>
          </a:gsLst>
          <a:lin ang="5400000" scaled="0"/>
        </a:gradFill>
        <a:effectLst/>
      </p:bgPr>
    </p:bg>
    <p:spTree>
      <p:nvGrpSpPr>
        <p:cNvPr id="1" name=""/>
        <p:cNvGrpSpPr/>
        <p:nvPr/>
      </p:nvGrpSpPr>
      <p:grpSpPr>
        <a:xfrm>
          <a:off x="0" y="0"/>
          <a:ext cx="0" cy="0"/>
          <a:chOff x="0" y="0"/>
          <a:chExt cx="0" cy="0"/>
        </a:xfrm>
      </p:grpSpPr>
      <p:pic>
        <p:nvPicPr>
          <p:cNvPr id="23" name="Picture 22" descr="dungeness.jpg"/>
          <p:cNvPicPr>
            <a:picLocks noChangeAspect="1"/>
          </p:cNvPicPr>
          <p:nvPr/>
        </p:nvPicPr>
        <p:blipFill>
          <a:blip r:embed="rId3" cstate="print"/>
          <a:srcRect l="29167" t="31061" r="16667" b="12121"/>
          <a:stretch>
            <a:fillRect/>
          </a:stretch>
        </p:blipFill>
        <p:spPr>
          <a:xfrm>
            <a:off x="615288" y="4646188"/>
            <a:ext cx="1608667" cy="1113692"/>
          </a:xfrm>
          <a:prstGeom prst="rect">
            <a:avLst/>
          </a:prstGeom>
        </p:spPr>
      </p:pic>
      <p:pic>
        <p:nvPicPr>
          <p:cNvPr id="20" name="Picture 19" descr="crablarvae.jpg"/>
          <p:cNvPicPr>
            <a:picLocks noChangeAspect="1"/>
          </p:cNvPicPr>
          <p:nvPr/>
        </p:nvPicPr>
        <p:blipFill>
          <a:blip r:embed="rId4" cstate="print"/>
          <a:srcRect l="7813" r="21875" b="6250"/>
          <a:stretch>
            <a:fillRect/>
          </a:stretch>
        </p:blipFill>
        <p:spPr>
          <a:xfrm>
            <a:off x="304800" y="1219200"/>
            <a:ext cx="1143000" cy="1143000"/>
          </a:xfrm>
          <a:prstGeom prst="rect">
            <a:avLst/>
          </a:prstGeom>
        </p:spPr>
      </p:pic>
      <p:sp>
        <p:nvSpPr>
          <p:cNvPr id="17" name="Rounded Rectangular Callout 16"/>
          <p:cNvSpPr/>
          <p:nvPr/>
        </p:nvSpPr>
        <p:spPr>
          <a:xfrm>
            <a:off x="1295400" y="990600"/>
            <a:ext cx="5638800" cy="685800"/>
          </a:xfrm>
          <a:prstGeom prst="wedgeRoundRectCallout">
            <a:avLst>
              <a:gd name="adj1" fmla="val -49659"/>
              <a:gd name="adj2" fmla="val 90760"/>
              <a:gd name="adj3" fmla="val 16667"/>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smtClean="0">
                <a:latin typeface="Trebuchet MS" pitchFamily="34" charset="0"/>
              </a:rPr>
              <a:t>Welcome!  Yaquina Bay, the estuary just outside, is an interesting, complex, and ever changing habitat.  </a:t>
            </a:r>
            <a:endParaRPr lang="en-US" dirty="0">
              <a:latin typeface="Trebuchet MS" pitchFamily="34" charset="0"/>
            </a:endParaRPr>
          </a:p>
        </p:txBody>
      </p:sp>
      <p:sp>
        <p:nvSpPr>
          <p:cNvPr id="18" name="Rounded Rectangular Callout 17"/>
          <p:cNvSpPr/>
          <p:nvPr/>
        </p:nvSpPr>
        <p:spPr>
          <a:xfrm>
            <a:off x="1219200" y="3962400"/>
            <a:ext cx="7086600" cy="838200"/>
          </a:xfrm>
          <a:prstGeom prst="wedgeRoundRectCallout">
            <a:avLst>
              <a:gd name="adj1" fmla="val -37984"/>
              <a:gd name="adj2" fmla="val 101461"/>
              <a:gd name="adj3" fmla="val 16667"/>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smtClean="0">
                <a:latin typeface="Trebuchet MS" pitchFamily="34" charset="0"/>
              </a:rPr>
              <a:t>My friends and I live in the Bay, and we are excited to explain this data to you and show you what a fascinating place the Bay is!</a:t>
            </a:r>
            <a:endParaRPr lang="en-US" dirty="0">
              <a:latin typeface="Trebuchet MS" pitchFamily="34" charset="0"/>
            </a:endParaRPr>
          </a:p>
        </p:txBody>
      </p:sp>
      <p:sp>
        <p:nvSpPr>
          <p:cNvPr id="29" name="Rounded Rectangle 28">
            <a:hlinkClick r:id="rId5" action="ppaction://hlinksldjump" highlightClick="1"/>
          </p:cNvPr>
          <p:cNvSpPr/>
          <p:nvPr/>
        </p:nvSpPr>
        <p:spPr>
          <a:xfrm>
            <a:off x="7239000" y="990600"/>
            <a:ext cx="1524000" cy="685800"/>
          </a:xfrm>
          <a:prstGeom prst="roundRect">
            <a:avLst/>
          </a:prstGeom>
          <a:solidFill>
            <a:srgbClr val="C00000"/>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latin typeface="Trebuchet MS" pitchFamily="34" charset="0"/>
              </a:rPr>
              <a:t>What is an estuary?</a:t>
            </a:r>
            <a:endParaRPr lang="en-US" sz="1600" dirty="0">
              <a:latin typeface="Trebuchet MS" pitchFamily="34" charset="0"/>
            </a:endParaRPr>
          </a:p>
        </p:txBody>
      </p:sp>
      <p:sp>
        <p:nvSpPr>
          <p:cNvPr id="30" name="Rounded Rectangle 29">
            <a:hlinkClick r:id="rId6" action="ppaction://hlinksldjump" highlightClick="1"/>
          </p:cNvPr>
          <p:cNvSpPr/>
          <p:nvPr/>
        </p:nvSpPr>
        <p:spPr>
          <a:xfrm>
            <a:off x="457200" y="2651760"/>
            <a:ext cx="1295400" cy="685800"/>
          </a:xfrm>
          <a:prstGeom prst="roundRect">
            <a:avLst/>
          </a:prstGeom>
          <a:solidFill>
            <a:srgbClr val="C00000"/>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latin typeface="Trebuchet MS" pitchFamily="34" charset="0"/>
              </a:rPr>
              <a:t>What is LOBO?</a:t>
            </a:r>
            <a:endParaRPr lang="en-US" sz="1600" dirty="0">
              <a:latin typeface="Trebuchet MS" pitchFamily="34" charset="0"/>
            </a:endParaRPr>
          </a:p>
        </p:txBody>
      </p:sp>
      <p:sp>
        <p:nvSpPr>
          <p:cNvPr id="31" name="Action Button: Custom 30">
            <a:hlinkClick r:id="" action="ppaction://hlinkshowjump?jump=nextslide" highlightClick="1"/>
          </p:cNvPr>
          <p:cNvSpPr/>
          <p:nvPr/>
        </p:nvSpPr>
        <p:spPr>
          <a:xfrm>
            <a:off x="6248400" y="5715000"/>
            <a:ext cx="1981200" cy="838200"/>
          </a:xfrm>
          <a:prstGeom prst="actionButtonBlank">
            <a:avLst/>
          </a:prstGeom>
          <a:solidFill>
            <a:srgbClr val="C00000"/>
          </a:solidFill>
          <a:ln>
            <a:no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latin typeface="Trebuchet MS" pitchFamily="34" charset="0"/>
              </a:rPr>
              <a:t>Touch here to continue</a:t>
            </a:r>
            <a:endParaRPr lang="en-US" dirty="0">
              <a:latin typeface="Trebuchet MS" pitchFamily="34" charset="0"/>
            </a:endParaRPr>
          </a:p>
        </p:txBody>
      </p:sp>
      <p:sp>
        <p:nvSpPr>
          <p:cNvPr id="33" name="Rectangle 32"/>
          <p:cNvSpPr/>
          <p:nvPr/>
        </p:nvSpPr>
        <p:spPr>
          <a:xfrm>
            <a:off x="0" y="0"/>
            <a:ext cx="9144000" cy="838200"/>
          </a:xfrm>
          <a:prstGeom prst="rect">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r>
              <a:rPr lang="en-US" sz="4400" dirty="0" smtClean="0">
                <a:latin typeface="Trebuchet MS" pitchFamily="34" charset="0"/>
              </a:rPr>
              <a:t>Introduction</a:t>
            </a:r>
            <a:endParaRPr lang="en-US" sz="4400" dirty="0">
              <a:latin typeface="Trebuchet MS" pitchFamily="34" charset="0"/>
            </a:endParaRPr>
          </a:p>
        </p:txBody>
      </p:sp>
      <p:pic>
        <p:nvPicPr>
          <p:cNvPr id="13" name="Picture 12" descr="IMG_3473.JPG"/>
          <p:cNvPicPr>
            <a:picLocks noChangeAspect="1"/>
          </p:cNvPicPr>
          <p:nvPr/>
        </p:nvPicPr>
        <p:blipFill>
          <a:blip r:embed="rId7" cstate="print"/>
          <a:stretch>
            <a:fillRect/>
          </a:stretch>
        </p:blipFill>
        <p:spPr>
          <a:xfrm>
            <a:off x="7772400" y="2514600"/>
            <a:ext cx="1150177" cy="1188720"/>
          </a:xfrm>
          <a:prstGeom prst="rect">
            <a:avLst/>
          </a:prstGeom>
        </p:spPr>
      </p:pic>
      <p:sp>
        <p:nvSpPr>
          <p:cNvPr id="22" name="Rounded Rectangular Callout 21"/>
          <p:cNvSpPr/>
          <p:nvPr/>
        </p:nvSpPr>
        <p:spPr>
          <a:xfrm>
            <a:off x="1828800" y="2590800"/>
            <a:ext cx="5791200" cy="762000"/>
          </a:xfrm>
          <a:prstGeom prst="wedgeRoundRectCallout">
            <a:avLst>
              <a:gd name="adj1" fmla="val 55585"/>
              <a:gd name="adj2" fmla="val 5590"/>
              <a:gd name="adj3" fmla="val 16667"/>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smtClean="0">
                <a:latin typeface="Trebuchet MS" pitchFamily="34" charset="0"/>
              </a:rPr>
              <a:t>Researchers are currently collecting data about the water in the Bay using an instrument named LOBO.</a:t>
            </a:r>
            <a:endParaRPr lang="en-US" dirty="0">
              <a:latin typeface="Trebuchet MS" pitchFamily="34" charset="0"/>
            </a:endParaRPr>
          </a:p>
        </p:txBody>
      </p:sp>
      <p:sp>
        <p:nvSpPr>
          <p:cNvPr id="12" name="Action Button: Home 11">
            <a:hlinkClick r:id="" action="ppaction://hlinkshowjump?jump=firstslide" highlightClick="1"/>
          </p:cNvPr>
          <p:cNvSpPr/>
          <p:nvPr/>
        </p:nvSpPr>
        <p:spPr>
          <a:xfrm>
            <a:off x="8555677" y="6400800"/>
            <a:ext cx="574675" cy="457200"/>
          </a:xfrm>
          <a:prstGeom prst="actionButtonHome">
            <a:avLst/>
          </a:prstGeom>
          <a:gradFill flip="none" rotWithShape="1">
            <a:gsLst>
              <a:gs pos="0">
                <a:srgbClr val="FFEFD1"/>
              </a:gs>
              <a:gs pos="64999">
                <a:srgbClr val="F0EBD5"/>
              </a:gs>
              <a:gs pos="100000">
                <a:srgbClr val="D1C39F"/>
              </a:gs>
            </a:gsLst>
            <a:lin ang="5400000" scaled="1"/>
            <a:tileRect/>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4" presetClass="entr" presetSubtype="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from="(-#ppt_w/2)" to="(#ppt_x)" calcmode="lin" valueType="num">
                                      <p:cBhvr>
                                        <p:cTn id="7" dur="600" fill="hold">
                                          <p:stCondLst>
                                            <p:cond delay="0"/>
                                          </p:stCondLst>
                                        </p:cTn>
                                        <p:tgtEl>
                                          <p:spTgt spid="20"/>
                                        </p:tgtEl>
                                        <p:attrNameLst>
                                          <p:attrName>ppt_x</p:attrName>
                                        </p:attrNameLst>
                                      </p:cBhvr>
                                    </p:anim>
                                    <p:anim from="0" to="-1.0" calcmode="lin" valueType="num">
                                      <p:cBhvr>
                                        <p:cTn id="8" dur="200" decel="50000" autoRev="1" fill="hold">
                                          <p:stCondLst>
                                            <p:cond delay="600"/>
                                          </p:stCondLst>
                                        </p:cTn>
                                        <p:tgtEl>
                                          <p:spTgt spid="20"/>
                                        </p:tgtEl>
                                        <p:attrNameLst>
                                          <p:attrName>xshear</p:attrName>
                                        </p:attrNameLst>
                                      </p:cBhvr>
                                    </p:anim>
                                    <p:animScale>
                                      <p:cBhvr>
                                        <p:cTn id="9" dur="200" decel="100000" autoRev="1" fill="hold">
                                          <p:stCondLst>
                                            <p:cond delay="600"/>
                                          </p:stCondLst>
                                        </p:cTn>
                                        <p:tgtEl>
                                          <p:spTgt spid="20"/>
                                        </p:tgtEl>
                                      </p:cBhvr>
                                      <p:from x="100000" y="100000"/>
                                      <p:to x="80000" y="100000"/>
                                    </p:animScale>
                                    <p:anim by="(#ppt_h/3+#ppt_w*0.1)" calcmode="lin" valueType="num">
                                      <p:cBhvr additive="sum">
                                        <p:cTn id="10" dur="200" decel="100000" autoRev="1" fill="hold">
                                          <p:stCondLst>
                                            <p:cond delay="600"/>
                                          </p:stCondLst>
                                        </p:cTn>
                                        <p:tgtEl>
                                          <p:spTgt spid="20"/>
                                        </p:tgtEl>
                                        <p:attrNameLst>
                                          <p:attrName>ppt_x</p:attrName>
                                        </p:attrNameLst>
                                      </p:cBhvr>
                                    </p:anim>
                                  </p:childTnLst>
                                </p:cTn>
                              </p:par>
                              <p:par>
                                <p:cTn id="11" presetID="34" presetClass="entr" presetSubtype="0" fill="hold" grpId="0" nodeType="withEffect">
                                  <p:stCondLst>
                                    <p:cond delay="0"/>
                                  </p:stCondLst>
                                  <p:childTnLst>
                                    <p:set>
                                      <p:cBhvr>
                                        <p:cTn id="12" dur="1" fill="hold">
                                          <p:stCondLst>
                                            <p:cond delay="0"/>
                                          </p:stCondLst>
                                        </p:cTn>
                                        <p:tgtEl>
                                          <p:spTgt spid="17"/>
                                        </p:tgtEl>
                                        <p:attrNameLst>
                                          <p:attrName>style.visibility</p:attrName>
                                        </p:attrNameLst>
                                      </p:cBhvr>
                                      <p:to>
                                        <p:strVal val="visible"/>
                                      </p:to>
                                    </p:set>
                                    <p:anim from="(-#ppt_w/2)" to="(#ppt_x)" calcmode="lin" valueType="num">
                                      <p:cBhvr>
                                        <p:cTn id="13" dur="600" fill="hold">
                                          <p:stCondLst>
                                            <p:cond delay="0"/>
                                          </p:stCondLst>
                                        </p:cTn>
                                        <p:tgtEl>
                                          <p:spTgt spid="17"/>
                                        </p:tgtEl>
                                        <p:attrNameLst>
                                          <p:attrName>ppt_x</p:attrName>
                                        </p:attrNameLst>
                                      </p:cBhvr>
                                    </p:anim>
                                    <p:anim from="0" to="-1.0" calcmode="lin" valueType="num">
                                      <p:cBhvr>
                                        <p:cTn id="14" dur="200" decel="50000" autoRev="1" fill="hold">
                                          <p:stCondLst>
                                            <p:cond delay="600"/>
                                          </p:stCondLst>
                                        </p:cTn>
                                        <p:tgtEl>
                                          <p:spTgt spid="17"/>
                                        </p:tgtEl>
                                        <p:attrNameLst>
                                          <p:attrName>xshear</p:attrName>
                                        </p:attrNameLst>
                                      </p:cBhvr>
                                    </p:anim>
                                    <p:animScale>
                                      <p:cBhvr>
                                        <p:cTn id="15" dur="200" decel="100000" autoRev="1" fill="hold">
                                          <p:stCondLst>
                                            <p:cond delay="600"/>
                                          </p:stCondLst>
                                        </p:cTn>
                                        <p:tgtEl>
                                          <p:spTgt spid="17"/>
                                        </p:tgtEl>
                                      </p:cBhvr>
                                      <p:from x="100000" y="100000"/>
                                      <p:to x="80000" y="100000"/>
                                    </p:animScale>
                                    <p:anim by="(#ppt_h/3+#ppt_w*0.1)" calcmode="lin" valueType="num">
                                      <p:cBhvr additive="sum">
                                        <p:cTn id="16" dur="200" decel="100000" autoRev="1" fill="hold">
                                          <p:stCondLst>
                                            <p:cond delay="600"/>
                                          </p:stCondLst>
                                        </p:cTn>
                                        <p:tgtEl>
                                          <p:spTgt spid="17"/>
                                        </p:tgtEl>
                                        <p:attrNameLst>
                                          <p:attrName>ppt_x</p:attrName>
                                        </p:attrNameLst>
                                      </p:cBhvr>
                                    </p:anim>
                                  </p:childTnLst>
                                </p:cTn>
                              </p:par>
                              <p:par>
                                <p:cTn id="17" presetID="34" presetClass="entr" presetSubtype="0" fill="hold" nodeType="withEffect">
                                  <p:stCondLst>
                                    <p:cond delay="3000"/>
                                  </p:stCondLst>
                                  <p:childTnLst>
                                    <p:set>
                                      <p:cBhvr>
                                        <p:cTn id="18" dur="1" fill="hold">
                                          <p:stCondLst>
                                            <p:cond delay="0"/>
                                          </p:stCondLst>
                                        </p:cTn>
                                        <p:tgtEl>
                                          <p:spTgt spid="13"/>
                                        </p:tgtEl>
                                        <p:attrNameLst>
                                          <p:attrName>style.visibility</p:attrName>
                                        </p:attrNameLst>
                                      </p:cBhvr>
                                      <p:to>
                                        <p:strVal val="visible"/>
                                      </p:to>
                                    </p:set>
                                    <p:anim from="(-#ppt_w/2)" to="(#ppt_x)" calcmode="lin" valueType="num">
                                      <p:cBhvr>
                                        <p:cTn id="19" dur="600" fill="hold">
                                          <p:stCondLst>
                                            <p:cond delay="0"/>
                                          </p:stCondLst>
                                        </p:cTn>
                                        <p:tgtEl>
                                          <p:spTgt spid="13"/>
                                        </p:tgtEl>
                                        <p:attrNameLst>
                                          <p:attrName>ppt_x</p:attrName>
                                        </p:attrNameLst>
                                      </p:cBhvr>
                                    </p:anim>
                                    <p:anim from="0" to="-1.0" calcmode="lin" valueType="num">
                                      <p:cBhvr>
                                        <p:cTn id="20" dur="200" decel="50000" autoRev="1" fill="hold">
                                          <p:stCondLst>
                                            <p:cond delay="600"/>
                                          </p:stCondLst>
                                        </p:cTn>
                                        <p:tgtEl>
                                          <p:spTgt spid="13"/>
                                        </p:tgtEl>
                                        <p:attrNameLst>
                                          <p:attrName>xshear</p:attrName>
                                        </p:attrNameLst>
                                      </p:cBhvr>
                                    </p:anim>
                                    <p:animScale>
                                      <p:cBhvr>
                                        <p:cTn id="21" dur="200" decel="100000" autoRev="1" fill="hold">
                                          <p:stCondLst>
                                            <p:cond delay="600"/>
                                          </p:stCondLst>
                                        </p:cTn>
                                        <p:tgtEl>
                                          <p:spTgt spid="13"/>
                                        </p:tgtEl>
                                      </p:cBhvr>
                                      <p:from x="100000" y="100000"/>
                                      <p:to x="80000" y="100000"/>
                                    </p:animScale>
                                    <p:anim by="(#ppt_h/3+#ppt_w*0.1)" calcmode="lin" valueType="num">
                                      <p:cBhvr additive="sum">
                                        <p:cTn id="22" dur="200" decel="100000" autoRev="1" fill="hold">
                                          <p:stCondLst>
                                            <p:cond delay="600"/>
                                          </p:stCondLst>
                                        </p:cTn>
                                        <p:tgtEl>
                                          <p:spTgt spid="13"/>
                                        </p:tgtEl>
                                        <p:attrNameLst>
                                          <p:attrName>ppt_x</p:attrName>
                                        </p:attrNameLst>
                                      </p:cBhvr>
                                    </p:anim>
                                  </p:childTnLst>
                                </p:cTn>
                              </p:par>
                              <p:par>
                                <p:cTn id="23" presetID="34" presetClass="entr" presetSubtype="0" fill="hold" grpId="0" nodeType="withEffect">
                                  <p:stCondLst>
                                    <p:cond delay="3000"/>
                                  </p:stCondLst>
                                  <p:childTnLst>
                                    <p:set>
                                      <p:cBhvr>
                                        <p:cTn id="24" dur="1" fill="hold">
                                          <p:stCondLst>
                                            <p:cond delay="0"/>
                                          </p:stCondLst>
                                        </p:cTn>
                                        <p:tgtEl>
                                          <p:spTgt spid="22"/>
                                        </p:tgtEl>
                                        <p:attrNameLst>
                                          <p:attrName>style.visibility</p:attrName>
                                        </p:attrNameLst>
                                      </p:cBhvr>
                                      <p:to>
                                        <p:strVal val="visible"/>
                                      </p:to>
                                    </p:set>
                                    <p:anim from="(-#ppt_w/2)" to="(#ppt_x)" calcmode="lin" valueType="num">
                                      <p:cBhvr>
                                        <p:cTn id="25" dur="600" fill="hold">
                                          <p:stCondLst>
                                            <p:cond delay="0"/>
                                          </p:stCondLst>
                                        </p:cTn>
                                        <p:tgtEl>
                                          <p:spTgt spid="22"/>
                                        </p:tgtEl>
                                        <p:attrNameLst>
                                          <p:attrName>ppt_x</p:attrName>
                                        </p:attrNameLst>
                                      </p:cBhvr>
                                    </p:anim>
                                    <p:anim from="0" to="-1.0" calcmode="lin" valueType="num">
                                      <p:cBhvr>
                                        <p:cTn id="26" dur="200" decel="50000" autoRev="1" fill="hold">
                                          <p:stCondLst>
                                            <p:cond delay="600"/>
                                          </p:stCondLst>
                                        </p:cTn>
                                        <p:tgtEl>
                                          <p:spTgt spid="22"/>
                                        </p:tgtEl>
                                        <p:attrNameLst>
                                          <p:attrName>xshear</p:attrName>
                                        </p:attrNameLst>
                                      </p:cBhvr>
                                    </p:anim>
                                    <p:animScale>
                                      <p:cBhvr>
                                        <p:cTn id="27" dur="200" decel="100000" autoRev="1" fill="hold">
                                          <p:stCondLst>
                                            <p:cond delay="600"/>
                                          </p:stCondLst>
                                        </p:cTn>
                                        <p:tgtEl>
                                          <p:spTgt spid="22"/>
                                        </p:tgtEl>
                                      </p:cBhvr>
                                      <p:from x="100000" y="100000"/>
                                      <p:to x="80000" y="100000"/>
                                    </p:animScale>
                                    <p:anim by="(#ppt_h/3+#ppt_w*0.1)" calcmode="lin" valueType="num">
                                      <p:cBhvr additive="sum">
                                        <p:cTn id="28" dur="200" decel="100000" autoRev="1" fill="hold">
                                          <p:stCondLst>
                                            <p:cond delay="600"/>
                                          </p:stCondLst>
                                        </p:cTn>
                                        <p:tgtEl>
                                          <p:spTgt spid="22"/>
                                        </p:tgtEl>
                                        <p:attrNameLst>
                                          <p:attrName>ppt_x</p:attrName>
                                        </p:attrNameLst>
                                      </p:cBhvr>
                                    </p:anim>
                                  </p:childTnLst>
                                </p:cTn>
                              </p:par>
                              <p:par>
                                <p:cTn id="29" presetID="34" presetClass="entr" presetSubtype="0" fill="hold" grpId="0" nodeType="withEffect">
                                  <p:stCondLst>
                                    <p:cond delay="6000"/>
                                  </p:stCondLst>
                                  <p:childTnLst>
                                    <p:set>
                                      <p:cBhvr>
                                        <p:cTn id="30" dur="1" fill="hold">
                                          <p:stCondLst>
                                            <p:cond delay="0"/>
                                          </p:stCondLst>
                                        </p:cTn>
                                        <p:tgtEl>
                                          <p:spTgt spid="18"/>
                                        </p:tgtEl>
                                        <p:attrNameLst>
                                          <p:attrName>style.visibility</p:attrName>
                                        </p:attrNameLst>
                                      </p:cBhvr>
                                      <p:to>
                                        <p:strVal val="visible"/>
                                      </p:to>
                                    </p:set>
                                    <p:anim from="(-#ppt_w/2)" to="(#ppt_x)" calcmode="lin" valueType="num">
                                      <p:cBhvr>
                                        <p:cTn id="31" dur="600" fill="hold">
                                          <p:stCondLst>
                                            <p:cond delay="0"/>
                                          </p:stCondLst>
                                        </p:cTn>
                                        <p:tgtEl>
                                          <p:spTgt spid="18"/>
                                        </p:tgtEl>
                                        <p:attrNameLst>
                                          <p:attrName>ppt_x</p:attrName>
                                        </p:attrNameLst>
                                      </p:cBhvr>
                                    </p:anim>
                                    <p:anim from="0" to="-1.0" calcmode="lin" valueType="num">
                                      <p:cBhvr>
                                        <p:cTn id="32" dur="200" decel="50000" autoRev="1" fill="hold">
                                          <p:stCondLst>
                                            <p:cond delay="600"/>
                                          </p:stCondLst>
                                        </p:cTn>
                                        <p:tgtEl>
                                          <p:spTgt spid="18"/>
                                        </p:tgtEl>
                                        <p:attrNameLst>
                                          <p:attrName>xshear</p:attrName>
                                        </p:attrNameLst>
                                      </p:cBhvr>
                                    </p:anim>
                                    <p:animScale>
                                      <p:cBhvr>
                                        <p:cTn id="33" dur="200" decel="100000" autoRev="1" fill="hold">
                                          <p:stCondLst>
                                            <p:cond delay="600"/>
                                          </p:stCondLst>
                                        </p:cTn>
                                        <p:tgtEl>
                                          <p:spTgt spid="18"/>
                                        </p:tgtEl>
                                      </p:cBhvr>
                                      <p:from x="100000" y="100000"/>
                                      <p:to x="80000" y="100000"/>
                                    </p:animScale>
                                    <p:anim by="(#ppt_h/3+#ppt_w*0.1)" calcmode="lin" valueType="num">
                                      <p:cBhvr additive="sum">
                                        <p:cTn id="34" dur="200" decel="100000" autoRev="1" fill="hold">
                                          <p:stCondLst>
                                            <p:cond delay="600"/>
                                          </p:stCondLst>
                                        </p:cTn>
                                        <p:tgtEl>
                                          <p:spTgt spid="18"/>
                                        </p:tgtEl>
                                        <p:attrNameLst>
                                          <p:attrName>ppt_x</p:attrName>
                                        </p:attrNameLst>
                                      </p:cBhvr>
                                    </p:anim>
                                  </p:childTnLst>
                                </p:cTn>
                              </p:par>
                              <p:par>
                                <p:cTn id="35" presetID="34" presetClass="entr" presetSubtype="0" fill="hold" nodeType="withEffect">
                                  <p:stCondLst>
                                    <p:cond delay="6000"/>
                                  </p:stCondLst>
                                  <p:childTnLst>
                                    <p:set>
                                      <p:cBhvr>
                                        <p:cTn id="36" dur="1" fill="hold">
                                          <p:stCondLst>
                                            <p:cond delay="0"/>
                                          </p:stCondLst>
                                        </p:cTn>
                                        <p:tgtEl>
                                          <p:spTgt spid="23"/>
                                        </p:tgtEl>
                                        <p:attrNameLst>
                                          <p:attrName>style.visibility</p:attrName>
                                        </p:attrNameLst>
                                      </p:cBhvr>
                                      <p:to>
                                        <p:strVal val="visible"/>
                                      </p:to>
                                    </p:set>
                                    <p:anim from="(-#ppt_w/2)" to="(#ppt_x)" calcmode="lin" valueType="num">
                                      <p:cBhvr>
                                        <p:cTn id="37" dur="600" fill="hold">
                                          <p:stCondLst>
                                            <p:cond delay="0"/>
                                          </p:stCondLst>
                                        </p:cTn>
                                        <p:tgtEl>
                                          <p:spTgt spid="23"/>
                                        </p:tgtEl>
                                        <p:attrNameLst>
                                          <p:attrName>ppt_x</p:attrName>
                                        </p:attrNameLst>
                                      </p:cBhvr>
                                    </p:anim>
                                    <p:anim from="0" to="-1.0" calcmode="lin" valueType="num">
                                      <p:cBhvr>
                                        <p:cTn id="38" dur="200" decel="50000" autoRev="1" fill="hold">
                                          <p:stCondLst>
                                            <p:cond delay="600"/>
                                          </p:stCondLst>
                                        </p:cTn>
                                        <p:tgtEl>
                                          <p:spTgt spid="23"/>
                                        </p:tgtEl>
                                        <p:attrNameLst>
                                          <p:attrName>xshear</p:attrName>
                                        </p:attrNameLst>
                                      </p:cBhvr>
                                    </p:anim>
                                    <p:animScale>
                                      <p:cBhvr>
                                        <p:cTn id="39" dur="200" decel="100000" autoRev="1" fill="hold">
                                          <p:stCondLst>
                                            <p:cond delay="600"/>
                                          </p:stCondLst>
                                        </p:cTn>
                                        <p:tgtEl>
                                          <p:spTgt spid="23"/>
                                        </p:tgtEl>
                                      </p:cBhvr>
                                      <p:from x="100000" y="100000"/>
                                      <p:to x="80000" y="100000"/>
                                    </p:animScale>
                                    <p:anim by="(#ppt_h/3+#ppt_w*0.1)" calcmode="lin" valueType="num">
                                      <p:cBhvr additive="sum">
                                        <p:cTn id="40" dur="200" decel="100000" autoRev="1" fill="hold">
                                          <p:stCondLst>
                                            <p:cond delay="600"/>
                                          </p:stCondLst>
                                        </p:cTn>
                                        <p:tgtEl>
                                          <p:spTgt spid="23"/>
                                        </p:tgtEl>
                                        <p:attrNameLst>
                                          <p:attrName>ppt_x</p:attrName>
                                        </p:attrNameLst>
                                      </p:cBhvr>
                                    </p:anim>
                                  </p:childTnLst>
                                </p:cTn>
                              </p:par>
                              <p:par>
                                <p:cTn id="41" presetID="37" presetClass="entr" presetSubtype="0" fill="hold" grpId="0" nodeType="withEffect">
                                  <p:stCondLst>
                                    <p:cond delay="8000"/>
                                  </p:stCondLst>
                                  <p:childTnLst>
                                    <p:set>
                                      <p:cBhvr>
                                        <p:cTn id="42" dur="1" fill="hold">
                                          <p:stCondLst>
                                            <p:cond delay="0"/>
                                          </p:stCondLst>
                                        </p:cTn>
                                        <p:tgtEl>
                                          <p:spTgt spid="29"/>
                                        </p:tgtEl>
                                        <p:attrNameLst>
                                          <p:attrName>style.visibility</p:attrName>
                                        </p:attrNameLst>
                                      </p:cBhvr>
                                      <p:to>
                                        <p:strVal val="visible"/>
                                      </p:to>
                                    </p:set>
                                    <p:animEffect transition="in" filter="fade">
                                      <p:cBhvr>
                                        <p:cTn id="43" dur="1000"/>
                                        <p:tgtEl>
                                          <p:spTgt spid="29"/>
                                        </p:tgtEl>
                                      </p:cBhvr>
                                    </p:animEffect>
                                    <p:anim calcmode="lin" valueType="num">
                                      <p:cBhvr>
                                        <p:cTn id="44" dur="1000" fill="hold"/>
                                        <p:tgtEl>
                                          <p:spTgt spid="29"/>
                                        </p:tgtEl>
                                        <p:attrNameLst>
                                          <p:attrName>ppt_x</p:attrName>
                                        </p:attrNameLst>
                                      </p:cBhvr>
                                      <p:tavLst>
                                        <p:tav tm="0">
                                          <p:val>
                                            <p:strVal val="#ppt_x"/>
                                          </p:val>
                                        </p:tav>
                                        <p:tav tm="100000">
                                          <p:val>
                                            <p:strVal val="#ppt_x"/>
                                          </p:val>
                                        </p:tav>
                                      </p:tavLst>
                                    </p:anim>
                                    <p:anim calcmode="lin" valueType="num">
                                      <p:cBhvr>
                                        <p:cTn id="45" dur="900" decel="100000" fill="hold"/>
                                        <p:tgtEl>
                                          <p:spTgt spid="29"/>
                                        </p:tgtEl>
                                        <p:attrNameLst>
                                          <p:attrName>ppt_y</p:attrName>
                                        </p:attrNameLst>
                                      </p:cBhvr>
                                      <p:tavLst>
                                        <p:tav tm="0">
                                          <p:val>
                                            <p:strVal val="#ppt_y+1"/>
                                          </p:val>
                                        </p:tav>
                                        <p:tav tm="100000">
                                          <p:val>
                                            <p:strVal val="#ppt_y-.03"/>
                                          </p:val>
                                        </p:tav>
                                      </p:tavLst>
                                    </p:anim>
                                    <p:anim calcmode="lin" valueType="num">
                                      <p:cBhvr>
                                        <p:cTn id="46" dur="100" accel="100000" fill="hold">
                                          <p:stCondLst>
                                            <p:cond delay="900"/>
                                          </p:stCondLst>
                                        </p:cTn>
                                        <p:tgtEl>
                                          <p:spTgt spid="29"/>
                                        </p:tgtEl>
                                        <p:attrNameLst>
                                          <p:attrName>ppt_y</p:attrName>
                                        </p:attrNameLst>
                                      </p:cBhvr>
                                      <p:tavLst>
                                        <p:tav tm="0">
                                          <p:val>
                                            <p:strVal val="#ppt_y-.03"/>
                                          </p:val>
                                        </p:tav>
                                        <p:tav tm="100000">
                                          <p:val>
                                            <p:strVal val="#ppt_y"/>
                                          </p:val>
                                        </p:tav>
                                      </p:tavLst>
                                    </p:anim>
                                  </p:childTnLst>
                                </p:cTn>
                              </p:par>
                              <p:par>
                                <p:cTn id="47" presetID="37" presetClass="entr" presetSubtype="0" fill="hold" grpId="0" nodeType="withEffect">
                                  <p:stCondLst>
                                    <p:cond delay="8200"/>
                                  </p:stCondLst>
                                  <p:childTnLst>
                                    <p:set>
                                      <p:cBhvr>
                                        <p:cTn id="48" dur="1" fill="hold">
                                          <p:stCondLst>
                                            <p:cond delay="0"/>
                                          </p:stCondLst>
                                        </p:cTn>
                                        <p:tgtEl>
                                          <p:spTgt spid="30"/>
                                        </p:tgtEl>
                                        <p:attrNameLst>
                                          <p:attrName>style.visibility</p:attrName>
                                        </p:attrNameLst>
                                      </p:cBhvr>
                                      <p:to>
                                        <p:strVal val="visible"/>
                                      </p:to>
                                    </p:set>
                                    <p:animEffect transition="in" filter="fade">
                                      <p:cBhvr>
                                        <p:cTn id="49" dur="1000"/>
                                        <p:tgtEl>
                                          <p:spTgt spid="30"/>
                                        </p:tgtEl>
                                      </p:cBhvr>
                                    </p:animEffect>
                                    <p:anim calcmode="lin" valueType="num">
                                      <p:cBhvr>
                                        <p:cTn id="50" dur="1000" fill="hold"/>
                                        <p:tgtEl>
                                          <p:spTgt spid="30"/>
                                        </p:tgtEl>
                                        <p:attrNameLst>
                                          <p:attrName>ppt_x</p:attrName>
                                        </p:attrNameLst>
                                      </p:cBhvr>
                                      <p:tavLst>
                                        <p:tav tm="0">
                                          <p:val>
                                            <p:strVal val="#ppt_x"/>
                                          </p:val>
                                        </p:tav>
                                        <p:tav tm="100000">
                                          <p:val>
                                            <p:strVal val="#ppt_x"/>
                                          </p:val>
                                        </p:tav>
                                      </p:tavLst>
                                    </p:anim>
                                    <p:anim calcmode="lin" valueType="num">
                                      <p:cBhvr>
                                        <p:cTn id="51" dur="900" decel="100000" fill="hold"/>
                                        <p:tgtEl>
                                          <p:spTgt spid="30"/>
                                        </p:tgtEl>
                                        <p:attrNameLst>
                                          <p:attrName>ppt_y</p:attrName>
                                        </p:attrNameLst>
                                      </p:cBhvr>
                                      <p:tavLst>
                                        <p:tav tm="0">
                                          <p:val>
                                            <p:strVal val="#ppt_y+1"/>
                                          </p:val>
                                        </p:tav>
                                        <p:tav tm="100000">
                                          <p:val>
                                            <p:strVal val="#ppt_y-.03"/>
                                          </p:val>
                                        </p:tav>
                                      </p:tavLst>
                                    </p:anim>
                                    <p:anim calcmode="lin" valueType="num">
                                      <p:cBhvr>
                                        <p:cTn id="52" dur="100" accel="100000" fill="hold">
                                          <p:stCondLst>
                                            <p:cond delay="900"/>
                                          </p:stCondLst>
                                        </p:cTn>
                                        <p:tgtEl>
                                          <p:spTgt spid="30"/>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29" grpId="0" animBg="1"/>
      <p:bldP spid="30" grpId="0" animBg="1"/>
      <p:bldP spid="22"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ome">
            <a:hlinkClick r:id="" action="ppaction://hlinkshowjump?jump=firstslide" highlightClick="1"/>
          </p:cNvPr>
          <p:cNvSpPr/>
          <p:nvPr/>
        </p:nvSpPr>
        <p:spPr>
          <a:xfrm>
            <a:off x="8555677" y="6400800"/>
            <a:ext cx="574675" cy="457200"/>
          </a:xfrm>
          <a:prstGeom prst="actionButtonHome">
            <a:avLst/>
          </a:prstGeom>
          <a:gradFill flip="none" rotWithShape="1">
            <a:gsLst>
              <a:gs pos="0">
                <a:srgbClr val="FFEFD1"/>
              </a:gs>
              <a:gs pos="64999">
                <a:srgbClr val="F0EBD5"/>
              </a:gs>
              <a:gs pos="100000">
                <a:srgbClr val="D1C39F"/>
              </a:gs>
            </a:gsLst>
            <a:lin ang="5400000" scaled="1"/>
            <a:tileRect/>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5" name="back">
            <a:hlinkClick r:id="rId3" action="ppaction://hlinksldjump" highlightClick="1"/>
          </p:cNvPr>
          <p:cNvSpPr/>
          <p:nvPr/>
        </p:nvSpPr>
        <p:spPr>
          <a:xfrm>
            <a:off x="8088952" y="6400800"/>
            <a:ext cx="457200" cy="457200"/>
          </a:xfrm>
          <a:prstGeom prst="actionButtonBeginning">
            <a:avLst/>
          </a:prstGeom>
          <a:gradFill>
            <a:gsLst>
              <a:gs pos="0">
                <a:srgbClr val="FFEFD1"/>
              </a:gs>
              <a:gs pos="64999">
                <a:srgbClr val="F0EBD5"/>
              </a:gs>
              <a:gs pos="100000">
                <a:srgbClr val="D1C39F"/>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pic>
        <p:nvPicPr>
          <p:cNvPr id="13338" name="mega" descr="black.jpg"/>
          <p:cNvPicPr>
            <a:picLocks noChangeAspect="1"/>
          </p:cNvPicPr>
          <p:nvPr/>
        </p:nvPicPr>
        <p:blipFill>
          <a:blip r:embed="rId4" cstate="print"/>
          <a:stretch>
            <a:fillRect/>
          </a:stretch>
        </p:blipFill>
        <p:spPr bwMode="auto">
          <a:xfrm>
            <a:off x="1981200" y="5410200"/>
            <a:ext cx="1371600" cy="1371600"/>
          </a:xfrm>
          <a:prstGeom prst="rect">
            <a:avLst/>
          </a:prstGeom>
          <a:noFill/>
          <a:ln w="9525">
            <a:noFill/>
            <a:miter lim="800000"/>
            <a:headEnd/>
            <a:tailEnd/>
          </a:ln>
        </p:spPr>
      </p:pic>
      <p:sp>
        <p:nvSpPr>
          <p:cNvPr id="31" name="text 1"/>
          <p:cNvSpPr/>
          <p:nvPr/>
        </p:nvSpPr>
        <p:spPr>
          <a:xfrm>
            <a:off x="2971800" y="5105400"/>
            <a:ext cx="4629150" cy="533400"/>
          </a:xfrm>
          <a:prstGeom prst="wedgeRoundRectCallout">
            <a:avLst>
              <a:gd name="adj1" fmla="val -43814"/>
              <a:gd name="adj2" fmla="val 108722"/>
              <a:gd name="adj3" fmla="val 16667"/>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latin typeface="Trebuchet MS" pitchFamily="34" charset="0"/>
              </a:rPr>
              <a:t>Now we have the salinity range and time defined, we need the data.</a:t>
            </a:r>
          </a:p>
        </p:txBody>
      </p:sp>
      <p:sp>
        <p:nvSpPr>
          <p:cNvPr id="32" name="1st button">
            <a:hlinkClick r:id="rId5" action="ppaction://hlinksldjump" highlightClick="1"/>
          </p:cNvPr>
          <p:cNvSpPr/>
          <p:nvPr/>
        </p:nvSpPr>
        <p:spPr>
          <a:xfrm>
            <a:off x="4800601" y="6217920"/>
            <a:ext cx="3200400" cy="640080"/>
          </a:xfrm>
          <a:prstGeom prst="actionButtonBlank">
            <a:avLst/>
          </a:prstGeom>
          <a:solidFill>
            <a:srgbClr val="C00000"/>
          </a:solidFill>
          <a:ln>
            <a:no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600" dirty="0" smtClean="0">
                <a:latin typeface="Trebuchet MS" pitchFamily="34" charset="0"/>
              </a:rPr>
              <a:t>Touch </a:t>
            </a:r>
            <a:r>
              <a:rPr lang="en-US" sz="1600" dirty="0">
                <a:latin typeface="Trebuchet MS" pitchFamily="34" charset="0"/>
              </a:rPr>
              <a:t>here to </a:t>
            </a:r>
            <a:r>
              <a:rPr lang="en-US" sz="1600" dirty="0" smtClean="0">
                <a:latin typeface="Trebuchet MS" pitchFamily="34" charset="0"/>
              </a:rPr>
              <a:t>see Yaquina Bay’s average salinity for each month</a:t>
            </a:r>
            <a:endParaRPr lang="en-US" sz="1600" dirty="0">
              <a:latin typeface="Trebuchet MS" pitchFamily="34" charset="0"/>
            </a:endParaRPr>
          </a:p>
        </p:txBody>
      </p:sp>
      <p:grpSp>
        <p:nvGrpSpPr>
          <p:cNvPr id="2" name="sal axis"/>
          <p:cNvGrpSpPr>
            <a:grpSpLocks/>
          </p:cNvGrpSpPr>
          <p:nvPr/>
        </p:nvGrpSpPr>
        <p:grpSpPr bwMode="auto">
          <a:xfrm rot="-5400000">
            <a:off x="669132" y="1834356"/>
            <a:ext cx="3338512" cy="1216025"/>
            <a:chOff x="2685880" y="2261872"/>
            <a:chExt cx="5713914" cy="1217125"/>
          </a:xfrm>
        </p:grpSpPr>
        <p:cxnSp>
          <p:nvCxnSpPr>
            <p:cNvPr id="52" name="Straight Connector 51"/>
            <p:cNvCxnSpPr/>
            <p:nvPr/>
          </p:nvCxnSpPr>
          <p:spPr>
            <a:xfrm>
              <a:off x="2819013" y="3277202"/>
              <a:ext cx="5333531" cy="1588"/>
            </a:xfrm>
            <a:prstGeom prst="line">
              <a:avLst/>
            </a:prstGeom>
            <a:ln w="38100"/>
          </p:spPr>
          <p:style>
            <a:lnRef idx="1">
              <a:schemeClr val="dk1"/>
            </a:lnRef>
            <a:fillRef idx="0">
              <a:schemeClr val="dk1"/>
            </a:fillRef>
            <a:effectRef idx="0">
              <a:schemeClr val="dk1"/>
            </a:effectRef>
            <a:fontRef idx="minor">
              <a:schemeClr val="tx1"/>
            </a:fontRef>
          </p:style>
        </p:cxnSp>
        <p:cxnSp>
          <p:nvCxnSpPr>
            <p:cNvPr id="53" name="Straight Connector 52"/>
            <p:cNvCxnSpPr/>
            <p:nvPr/>
          </p:nvCxnSpPr>
          <p:spPr>
            <a:xfrm rot="5400000">
              <a:off x="2622906" y="3277202"/>
              <a:ext cx="381345" cy="0"/>
            </a:xfrm>
            <a:prstGeom prst="line">
              <a:avLst/>
            </a:prstGeom>
            <a:ln w="38100"/>
          </p:spPr>
          <p:style>
            <a:lnRef idx="1">
              <a:schemeClr val="dk1"/>
            </a:lnRef>
            <a:fillRef idx="0">
              <a:schemeClr val="dk1"/>
            </a:fillRef>
            <a:effectRef idx="0">
              <a:schemeClr val="dk1"/>
            </a:effectRef>
            <a:fontRef idx="minor">
              <a:schemeClr val="tx1"/>
            </a:fontRef>
          </p:style>
        </p:cxnSp>
        <p:cxnSp>
          <p:nvCxnSpPr>
            <p:cNvPr id="54" name="Straight Connector 53"/>
            <p:cNvCxnSpPr/>
            <p:nvPr/>
          </p:nvCxnSpPr>
          <p:spPr>
            <a:xfrm rot="5400000">
              <a:off x="7987683" y="3286965"/>
              <a:ext cx="381345" cy="2718"/>
            </a:xfrm>
            <a:prstGeom prst="line">
              <a:avLst/>
            </a:prstGeom>
            <a:ln w="38100"/>
          </p:spPr>
          <p:style>
            <a:lnRef idx="1">
              <a:schemeClr val="dk1"/>
            </a:lnRef>
            <a:fillRef idx="0">
              <a:schemeClr val="dk1"/>
            </a:fillRef>
            <a:effectRef idx="0">
              <a:schemeClr val="dk1"/>
            </a:effectRef>
            <a:fontRef idx="minor">
              <a:schemeClr val="tx1"/>
            </a:fontRef>
          </p:style>
        </p:cxnSp>
        <p:cxnSp>
          <p:nvCxnSpPr>
            <p:cNvPr id="55" name="Straight Connector 54"/>
            <p:cNvCxnSpPr/>
            <p:nvPr/>
          </p:nvCxnSpPr>
          <p:spPr>
            <a:xfrm rot="5400000">
              <a:off x="5371183" y="3286966"/>
              <a:ext cx="381345" cy="2716"/>
            </a:xfrm>
            <a:prstGeom prst="line">
              <a:avLst/>
            </a:prstGeom>
            <a:ln w="28575"/>
          </p:spPr>
          <p:style>
            <a:lnRef idx="1">
              <a:schemeClr val="dk1"/>
            </a:lnRef>
            <a:fillRef idx="0">
              <a:schemeClr val="dk1"/>
            </a:fillRef>
            <a:effectRef idx="0">
              <a:schemeClr val="dk1"/>
            </a:effectRef>
            <a:fontRef idx="minor">
              <a:schemeClr val="tx1"/>
            </a:fontRef>
          </p:style>
        </p:cxnSp>
        <p:cxnSp>
          <p:nvCxnSpPr>
            <p:cNvPr id="56" name="Straight Connector 55"/>
            <p:cNvCxnSpPr/>
            <p:nvPr/>
          </p:nvCxnSpPr>
          <p:spPr>
            <a:xfrm rot="5400000">
              <a:off x="3923006" y="3275843"/>
              <a:ext cx="381345" cy="2718"/>
            </a:xfrm>
            <a:prstGeom prst="line">
              <a:avLst/>
            </a:prstGeom>
            <a:ln w="28575"/>
          </p:spPr>
          <p:style>
            <a:lnRef idx="1">
              <a:schemeClr val="dk1"/>
            </a:lnRef>
            <a:fillRef idx="0">
              <a:schemeClr val="dk1"/>
            </a:fillRef>
            <a:effectRef idx="0">
              <a:schemeClr val="dk1"/>
            </a:effectRef>
            <a:fontRef idx="minor">
              <a:schemeClr val="tx1"/>
            </a:fontRef>
          </p:style>
        </p:cxnSp>
        <p:cxnSp>
          <p:nvCxnSpPr>
            <p:cNvPr id="57" name="Straight Connector 56"/>
            <p:cNvCxnSpPr/>
            <p:nvPr/>
          </p:nvCxnSpPr>
          <p:spPr>
            <a:xfrm rot="5400000">
              <a:off x="6663131" y="3288324"/>
              <a:ext cx="381345" cy="0"/>
            </a:xfrm>
            <a:prstGeom prst="line">
              <a:avLst/>
            </a:prstGeom>
            <a:ln w="28575"/>
          </p:spPr>
          <p:style>
            <a:lnRef idx="1">
              <a:schemeClr val="dk1"/>
            </a:lnRef>
            <a:fillRef idx="0">
              <a:schemeClr val="dk1"/>
            </a:fillRef>
            <a:effectRef idx="0">
              <a:schemeClr val="dk1"/>
            </a:effectRef>
            <a:fontRef idx="minor">
              <a:schemeClr val="tx1"/>
            </a:fontRef>
          </p:style>
        </p:cxnSp>
        <p:sp>
          <p:nvSpPr>
            <p:cNvPr id="16490" name="TextBox 22"/>
            <p:cNvSpPr txBox="1">
              <a:spLocks noChangeArrowheads="1"/>
            </p:cNvSpPr>
            <p:nvPr/>
          </p:nvSpPr>
          <p:spPr bwMode="auto">
            <a:xfrm rot="5400000">
              <a:off x="2515022" y="2567934"/>
              <a:ext cx="829165" cy="487450"/>
            </a:xfrm>
            <a:prstGeom prst="rect">
              <a:avLst/>
            </a:prstGeom>
            <a:noFill/>
            <a:ln w="9525">
              <a:noFill/>
              <a:miter lim="800000"/>
              <a:headEnd/>
              <a:tailEnd/>
            </a:ln>
          </p:spPr>
          <p:txBody>
            <a:bodyPr>
              <a:spAutoFit/>
            </a:bodyPr>
            <a:lstStyle/>
            <a:p>
              <a:pPr algn="ctr"/>
              <a:r>
                <a:rPr lang="en-US" dirty="0">
                  <a:latin typeface="Trebuchet MS" pitchFamily="34" charset="0"/>
                </a:rPr>
                <a:t>0 psu</a:t>
              </a:r>
            </a:p>
          </p:txBody>
        </p:sp>
        <p:sp>
          <p:nvSpPr>
            <p:cNvPr id="16491" name="TextBox 23"/>
            <p:cNvSpPr txBox="1">
              <a:spLocks noChangeArrowheads="1"/>
            </p:cNvSpPr>
            <p:nvPr/>
          </p:nvSpPr>
          <p:spPr bwMode="auto">
            <a:xfrm rot="5400000">
              <a:off x="5147768" y="2502491"/>
              <a:ext cx="934280" cy="487452"/>
            </a:xfrm>
            <a:prstGeom prst="rect">
              <a:avLst/>
            </a:prstGeom>
            <a:noFill/>
            <a:ln w="9525">
              <a:noFill/>
              <a:miter lim="800000"/>
              <a:headEnd/>
              <a:tailEnd/>
            </a:ln>
          </p:spPr>
          <p:txBody>
            <a:bodyPr>
              <a:spAutoFit/>
            </a:bodyPr>
            <a:lstStyle/>
            <a:p>
              <a:pPr algn="ctr"/>
              <a:r>
                <a:rPr lang="en-US" dirty="0">
                  <a:latin typeface="Trebuchet MS" pitchFamily="34" charset="0"/>
                </a:rPr>
                <a:t>20 psu</a:t>
              </a:r>
            </a:p>
          </p:txBody>
        </p:sp>
        <p:sp>
          <p:nvSpPr>
            <p:cNvPr id="16492" name="TextBox 24"/>
            <p:cNvSpPr txBox="1">
              <a:spLocks noChangeArrowheads="1"/>
            </p:cNvSpPr>
            <p:nvPr/>
          </p:nvSpPr>
          <p:spPr bwMode="auto">
            <a:xfrm rot="5400000">
              <a:off x="6380942" y="2523410"/>
              <a:ext cx="1010527" cy="487452"/>
            </a:xfrm>
            <a:prstGeom prst="rect">
              <a:avLst/>
            </a:prstGeom>
            <a:noFill/>
            <a:ln w="9525">
              <a:noFill/>
              <a:miter lim="800000"/>
              <a:headEnd/>
              <a:tailEnd/>
            </a:ln>
          </p:spPr>
          <p:txBody>
            <a:bodyPr>
              <a:spAutoFit/>
            </a:bodyPr>
            <a:lstStyle/>
            <a:p>
              <a:pPr algn="ctr"/>
              <a:r>
                <a:rPr lang="en-US" dirty="0">
                  <a:latin typeface="Trebuchet MS" pitchFamily="34" charset="0"/>
                </a:rPr>
                <a:t>30 psu</a:t>
              </a:r>
            </a:p>
          </p:txBody>
        </p:sp>
        <p:sp>
          <p:nvSpPr>
            <p:cNvPr id="16493" name="TextBox 25"/>
            <p:cNvSpPr txBox="1">
              <a:spLocks noChangeArrowheads="1"/>
            </p:cNvSpPr>
            <p:nvPr/>
          </p:nvSpPr>
          <p:spPr bwMode="auto">
            <a:xfrm rot="5400000">
              <a:off x="7688930" y="2509981"/>
              <a:ext cx="934278" cy="487451"/>
            </a:xfrm>
            <a:prstGeom prst="rect">
              <a:avLst/>
            </a:prstGeom>
            <a:noFill/>
            <a:ln w="9525">
              <a:noFill/>
              <a:miter lim="800000"/>
              <a:headEnd/>
              <a:tailEnd/>
            </a:ln>
          </p:spPr>
          <p:txBody>
            <a:bodyPr>
              <a:spAutoFit/>
            </a:bodyPr>
            <a:lstStyle/>
            <a:p>
              <a:pPr algn="ctr"/>
              <a:r>
                <a:rPr lang="en-US" dirty="0">
                  <a:latin typeface="Trebuchet MS" pitchFamily="34" charset="0"/>
                </a:rPr>
                <a:t>40 psu</a:t>
              </a:r>
            </a:p>
          </p:txBody>
        </p:sp>
        <p:sp>
          <p:nvSpPr>
            <p:cNvPr id="16494" name="TextBox 26"/>
            <p:cNvSpPr txBox="1">
              <a:spLocks noChangeArrowheads="1"/>
            </p:cNvSpPr>
            <p:nvPr/>
          </p:nvSpPr>
          <p:spPr bwMode="auto">
            <a:xfrm rot="5400000">
              <a:off x="3695557" y="2483672"/>
              <a:ext cx="858032" cy="487452"/>
            </a:xfrm>
            <a:prstGeom prst="rect">
              <a:avLst/>
            </a:prstGeom>
            <a:noFill/>
            <a:ln w="9525">
              <a:noFill/>
              <a:miter lim="800000"/>
              <a:headEnd/>
              <a:tailEnd/>
            </a:ln>
          </p:spPr>
          <p:txBody>
            <a:bodyPr>
              <a:spAutoFit/>
            </a:bodyPr>
            <a:lstStyle/>
            <a:p>
              <a:pPr algn="ctr"/>
              <a:r>
                <a:rPr lang="en-US" dirty="0">
                  <a:latin typeface="Trebuchet MS" pitchFamily="34" charset="0"/>
                </a:rPr>
                <a:t>10 psu</a:t>
              </a:r>
            </a:p>
          </p:txBody>
        </p:sp>
      </p:grpSp>
      <p:sp>
        <p:nvSpPr>
          <p:cNvPr id="16438" name="sept label"/>
          <p:cNvSpPr txBox="1">
            <a:spLocks noChangeArrowheads="1"/>
          </p:cNvSpPr>
          <p:nvPr/>
        </p:nvSpPr>
        <p:spPr bwMode="auto">
          <a:xfrm rot="-2400000">
            <a:off x="5746750" y="4492625"/>
            <a:ext cx="1392238" cy="369888"/>
          </a:xfrm>
          <a:prstGeom prst="rect">
            <a:avLst/>
          </a:prstGeom>
          <a:noFill/>
          <a:ln w="9525">
            <a:noFill/>
            <a:miter lim="800000"/>
            <a:headEnd/>
            <a:tailEnd/>
          </a:ln>
        </p:spPr>
        <p:txBody>
          <a:bodyPr>
            <a:spAutoFit/>
          </a:bodyPr>
          <a:lstStyle/>
          <a:p>
            <a:pPr algn="ctr"/>
            <a:r>
              <a:rPr lang="en-US" dirty="0">
                <a:latin typeface="Trebuchet MS" pitchFamily="34" charset="0"/>
              </a:rPr>
              <a:t>September</a:t>
            </a:r>
          </a:p>
        </p:txBody>
      </p:sp>
      <p:sp>
        <p:nvSpPr>
          <p:cNvPr id="16443" name="may label"/>
          <p:cNvSpPr txBox="1">
            <a:spLocks noChangeArrowheads="1"/>
          </p:cNvSpPr>
          <p:nvPr/>
        </p:nvSpPr>
        <p:spPr bwMode="auto">
          <a:xfrm rot="-2400000">
            <a:off x="4503738" y="4264025"/>
            <a:ext cx="828675" cy="460375"/>
          </a:xfrm>
          <a:prstGeom prst="rect">
            <a:avLst/>
          </a:prstGeom>
          <a:noFill/>
          <a:ln w="9525">
            <a:noFill/>
            <a:miter lim="800000"/>
            <a:headEnd/>
            <a:tailEnd/>
          </a:ln>
        </p:spPr>
        <p:txBody>
          <a:bodyPr>
            <a:spAutoFit/>
          </a:bodyPr>
          <a:lstStyle/>
          <a:p>
            <a:pPr algn="ctr"/>
            <a:r>
              <a:rPr lang="en-US" dirty="0">
                <a:latin typeface="Trebuchet MS" pitchFamily="34" charset="0"/>
              </a:rPr>
              <a:t>May</a:t>
            </a:r>
          </a:p>
        </p:txBody>
      </p:sp>
      <p:sp>
        <p:nvSpPr>
          <p:cNvPr id="16444" name="mar label"/>
          <p:cNvSpPr txBox="1">
            <a:spLocks noChangeArrowheads="1"/>
          </p:cNvSpPr>
          <p:nvPr/>
        </p:nvSpPr>
        <p:spPr bwMode="auto">
          <a:xfrm rot="-2400000">
            <a:off x="3467100" y="4322763"/>
            <a:ext cx="933450" cy="460375"/>
          </a:xfrm>
          <a:prstGeom prst="rect">
            <a:avLst/>
          </a:prstGeom>
          <a:noFill/>
          <a:ln w="9525">
            <a:noFill/>
            <a:miter lim="800000"/>
            <a:headEnd/>
            <a:tailEnd/>
          </a:ln>
        </p:spPr>
        <p:txBody>
          <a:bodyPr>
            <a:spAutoFit/>
          </a:bodyPr>
          <a:lstStyle/>
          <a:p>
            <a:pPr algn="ctr"/>
            <a:r>
              <a:rPr lang="en-US" dirty="0">
                <a:latin typeface="Trebuchet MS" pitchFamily="34" charset="0"/>
              </a:rPr>
              <a:t>March</a:t>
            </a:r>
          </a:p>
        </p:txBody>
      </p:sp>
      <p:sp>
        <p:nvSpPr>
          <p:cNvPr id="16445" name="feb label"/>
          <p:cNvSpPr txBox="1">
            <a:spLocks noChangeArrowheads="1"/>
          </p:cNvSpPr>
          <p:nvPr/>
        </p:nvSpPr>
        <p:spPr bwMode="auto">
          <a:xfrm rot="-2400000">
            <a:off x="2670175" y="4394200"/>
            <a:ext cx="1241425" cy="369888"/>
          </a:xfrm>
          <a:prstGeom prst="rect">
            <a:avLst/>
          </a:prstGeom>
          <a:noFill/>
          <a:ln w="9525">
            <a:noFill/>
            <a:miter lim="800000"/>
            <a:headEnd/>
            <a:tailEnd/>
          </a:ln>
        </p:spPr>
        <p:txBody>
          <a:bodyPr>
            <a:spAutoFit/>
          </a:bodyPr>
          <a:lstStyle/>
          <a:p>
            <a:pPr algn="ctr"/>
            <a:r>
              <a:rPr lang="en-US" dirty="0">
                <a:latin typeface="Trebuchet MS" pitchFamily="34" charset="0"/>
              </a:rPr>
              <a:t>February</a:t>
            </a:r>
          </a:p>
        </p:txBody>
      </p:sp>
      <p:sp>
        <p:nvSpPr>
          <p:cNvPr id="16446" name="jan label"/>
          <p:cNvSpPr txBox="1">
            <a:spLocks noChangeArrowheads="1"/>
          </p:cNvSpPr>
          <p:nvPr/>
        </p:nvSpPr>
        <p:spPr bwMode="auto">
          <a:xfrm rot="-2400000">
            <a:off x="2355850" y="4360863"/>
            <a:ext cx="1065213" cy="369887"/>
          </a:xfrm>
          <a:prstGeom prst="rect">
            <a:avLst/>
          </a:prstGeom>
          <a:noFill/>
          <a:ln w="9525">
            <a:noFill/>
            <a:miter lim="800000"/>
            <a:headEnd/>
            <a:tailEnd/>
          </a:ln>
        </p:spPr>
        <p:txBody>
          <a:bodyPr>
            <a:spAutoFit/>
          </a:bodyPr>
          <a:lstStyle/>
          <a:p>
            <a:pPr algn="ctr"/>
            <a:r>
              <a:rPr lang="en-US" dirty="0">
                <a:latin typeface="Trebuchet MS" pitchFamily="34" charset="0"/>
              </a:rPr>
              <a:t>January</a:t>
            </a:r>
          </a:p>
        </p:txBody>
      </p:sp>
      <p:sp>
        <p:nvSpPr>
          <p:cNvPr id="16447" name="apr label"/>
          <p:cNvSpPr txBox="1">
            <a:spLocks noChangeArrowheads="1"/>
          </p:cNvSpPr>
          <p:nvPr/>
        </p:nvSpPr>
        <p:spPr bwMode="auto">
          <a:xfrm rot="-2400000">
            <a:off x="4010025" y="4346575"/>
            <a:ext cx="857250" cy="460375"/>
          </a:xfrm>
          <a:prstGeom prst="rect">
            <a:avLst/>
          </a:prstGeom>
          <a:noFill/>
          <a:ln w="9525">
            <a:noFill/>
            <a:miter lim="800000"/>
            <a:headEnd/>
            <a:tailEnd/>
          </a:ln>
        </p:spPr>
        <p:txBody>
          <a:bodyPr>
            <a:spAutoFit/>
          </a:bodyPr>
          <a:lstStyle/>
          <a:p>
            <a:pPr algn="ctr"/>
            <a:r>
              <a:rPr lang="en-US" dirty="0">
                <a:latin typeface="Trebuchet MS" pitchFamily="34" charset="0"/>
              </a:rPr>
              <a:t>April</a:t>
            </a:r>
          </a:p>
        </p:txBody>
      </p:sp>
      <p:sp>
        <p:nvSpPr>
          <p:cNvPr id="16448" name="jun label"/>
          <p:cNvSpPr txBox="1">
            <a:spLocks noChangeArrowheads="1"/>
          </p:cNvSpPr>
          <p:nvPr/>
        </p:nvSpPr>
        <p:spPr bwMode="auto">
          <a:xfrm rot="-2400000">
            <a:off x="4897438" y="4284663"/>
            <a:ext cx="828675" cy="368300"/>
          </a:xfrm>
          <a:prstGeom prst="rect">
            <a:avLst/>
          </a:prstGeom>
          <a:noFill/>
          <a:ln w="9525">
            <a:noFill/>
            <a:miter lim="800000"/>
            <a:headEnd/>
            <a:tailEnd/>
          </a:ln>
        </p:spPr>
        <p:txBody>
          <a:bodyPr>
            <a:spAutoFit/>
          </a:bodyPr>
          <a:lstStyle/>
          <a:p>
            <a:pPr algn="ctr"/>
            <a:r>
              <a:rPr lang="en-US" dirty="0">
                <a:latin typeface="Trebuchet MS" pitchFamily="34" charset="0"/>
              </a:rPr>
              <a:t>June</a:t>
            </a:r>
          </a:p>
        </p:txBody>
      </p:sp>
      <p:sp>
        <p:nvSpPr>
          <p:cNvPr id="16449" name="jul label"/>
          <p:cNvSpPr txBox="1">
            <a:spLocks noChangeArrowheads="1"/>
          </p:cNvSpPr>
          <p:nvPr/>
        </p:nvSpPr>
        <p:spPr bwMode="auto">
          <a:xfrm rot="-2400000">
            <a:off x="5359400" y="4262438"/>
            <a:ext cx="828675" cy="368300"/>
          </a:xfrm>
          <a:prstGeom prst="rect">
            <a:avLst/>
          </a:prstGeom>
          <a:noFill/>
          <a:ln w="9525">
            <a:noFill/>
            <a:miter lim="800000"/>
            <a:headEnd/>
            <a:tailEnd/>
          </a:ln>
        </p:spPr>
        <p:txBody>
          <a:bodyPr>
            <a:spAutoFit/>
          </a:bodyPr>
          <a:lstStyle/>
          <a:p>
            <a:pPr algn="ctr"/>
            <a:r>
              <a:rPr lang="en-US" dirty="0">
                <a:latin typeface="Trebuchet MS" pitchFamily="34" charset="0"/>
              </a:rPr>
              <a:t>July</a:t>
            </a:r>
          </a:p>
        </p:txBody>
      </p:sp>
      <p:sp>
        <p:nvSpPr>
          <p:cNvPr id="16450" name="aug label"/>
          <p:cNvSpPr txBox="1">
            <a:spLocks noChangeArrowheads="1"/>
          </p:cNvSpPr>
          <p:nvPr/>
        </p:nvSpPr>
        <p:spPr bwMode="auto">
          <a:xfrm rot="-2400000">
            <a:off x="5649913" y="4360863"/>
            <a:ext cx="1020762" cy="368300"/>
          </a:xfrm>
          <a:prstGeom prst="rect">
            <a:avLst/>
          </a:prstGeom>
          <a:noFill/>
          <a:ln w="9525">
            <a:noFill/>
            <a:miter lim="800000"/>
            <a:headEnd/>
            <a:tailEnd/>
          </a:ln>
        </p:spPr>
        <p:txBody>
          <a:bodyPr>
            <a:spAutoFit/>
          </a:bodyPr>
          <a:lstStyle/>
          <a:p>
            <a:pPr algn="ctr"/>
            <a:r>
              <a:rPr lang="en-US" dirty="0">
                <a:latin typeface="Trebuchet MS" pitchFamily="34" charset="0"/>
              </a:rPr>
              <a:t>August</a:t>
            </a:r>
          </a:p>
        </p:txBody>
      </p:sp>
      <p:sp>
        <p:nvSpPr>
          <p:cNvPr id="16451" name="oct label"/>
          <p:cNvSpPr txBox="1">
            <a:spLocks noChangeArrowheads="1"/>
          </p:cNvSpPr>
          <p:nvPr/>
        </p:nvSpPr>
        <p:spPr bwMode="auto">
          <a:xfrm rot="-2400000">
            <a:off x="6346825" y="4408488"/>
            <a:ext cx="1392238" cy="368300"/>
          </a:xfrm>
          <a:prstGeom prst="rect">
            <a:avLst/>
          </a:prstGeom>
          <a:noFill/>
          <a:ln w="9525">
            <a:noFill/>
            <a:miter lim="800000"/>
            <a:headEnd/>
            <a:tailEnd/>
          </a:ln>
        </p:spPr>
        <p:txBody>
          <a:bodyPr>
            <a:spAutoFit/>
          </a:bodyPr>
          <a:lstStyle/>
          <a:p>
            <a:pPr algn="ctr"/>
            <a:r>
              <a:rPr lang="en-US" dirty="0">
                <a:latin typeface="Trebuchet MS" pitchFamily="34" charset="0"/>
              </a:rPr>
              <a:t>October</a:t>
            </a:r>
          </a:p>
        </p:txBody>
      </p:sp>
      <p:sp>
        <p:nvSpPr>
          <p:cNvPr id="16452" name="nov label"/>
          <p:cNvSpPr txBox="1">
            <a:spLocks noChangeArrowheads="1"/>
          </p:cNvSpPr>
          <p:nvPr/>
        </p:nvSpPr>
        <p:spPr bwMode="auto">
          <a:xfrm rot="-2400000">
            <a:off x="6704013" y="4492625"/>
            <a:ext cx="1392237" cy="369888"/>
          </a:xfrm>
          <a:prstGeom prst="rect">
            <a:avLst/>
          </a:prstGeom>
          <a:noFill/>
          <a:ln w="9525">
            <a:noFill/>
            <a:miter lim="800000"/>
            <a:headEnd/>
            <a:tailEnd/>
          </a:ln>
        </p:spPr>
        <p:txBody>
          <a:bodyPr>
            <a:spAutoFit/>
          </a:bodyPr>
          <a:lstStyle/>
          <a:p>
            <a:pPr algn="ctr"/>
            <a:r>
              <a:rPr lang="en-US" dirty="0">
                <a:latin typeface="Trebuchet MS" pitchFamily="34" charset="0"/>
              </a:rPr>
              <a:t>November</a:t>
            </a:r>
          </a:p>
        </p:txBody>
      </p:sp>
      <p:sp>
        <p:nvSpPr>
          <p:cNvPr id="16453" name="dec label"/>
          <p:cNvSpPr txBox="1">
            <a:spLocks noChangeArrowheads="1"/>
          </p:cNvSpPr>
          <p:nvPr/>
        </p:nvSpPr>
        <p:spPr bwMode="auto">
          <a:xfrm rot="-2400000">
            <a:off x="7143750" y="4481513"/>
            <a:ext cx="1392238" cy="369887"/>
          </a:xfrm>
          <a:prstGeom prst="rect">
            <a:avLst/>
          </a:prstGeom>
          <a:noFill/>
          <a:ln w="9525">
            <a:noFill/>
            <a:miter lim="800000"/>
            <a:headEnd/>
            <a:tailEnd/>
          </a:ln>
        </p:spPr>
        <p:txBody>
          <a:bodyPr>
            <a:spAutoFit/>
          </a:bodyPr>
          <a:lstStyle/>
          <a:p>
            <a:pPr algn="ctr"/>
            <a:r>
              <a:rPr lang="en-US" dirty="0">
                <a:latin typeface="Trebuchet MS" pitchFamily="34" charset="0"/>
              </a:rPr>
              <a:t>December</a:t>
            </a:r>
          </a:p>
        </p:txBody>
      </p:sp>
      <p:grpSp>
        <p:nvGrpSpPr>
          <p:cNvPr id="3" name="month axis"/>
          <p:cNvGrpSpPr>
            <a:grpSpLocks/>
          </p:cNvGrpSpPr>
          <p:nvPr/>
        </p:nvGrpSpPr>
        <p:grpSpPr bwMode="auto">
          <a:xfrm>
            <a:off x="2701925" y="3886200"/>
            <a:ext cx="5527675" cy="381000"/>
            <a:chOff x="2701925" y="3886200"/>
            <a:chExt cx="5527675" cy="381000"/>
          </a:xfrm>
        </p:grpSpPr>
        <p:cxnSp>
          <p:nvCxnSpPr>
            <p:cNvPr id="68" name="Straight Connector 67"/>
            <p:cNvCxnSpPr/>
            <p:nvPr/>
          </p:nvCxnSpPr>
          <p:spPr bwMode="auto">
            <a:xfrm rot="10800000" flipV="1">
              <a:off x="2701925" y="4038600"/>
              <a:ext cx="5527675" cy="0"/>
            </a:xfrm>
            <a:prstGeom prst="line">
              <a:avLst/>
            </a:prstGeom>
            <a:ln w="38100"/>
          </p:spPr>
          <p:style>
            <a:lnRef idx="1">
              <a:schemeClr val="dk1"/>
            </a:lnRef>
            <a:fillRef idx="0">
              <a:schemeClr val="dk1"/>
            </a:fillRef>
            <a:effectRef idx="0">
              <a:schemeClr val="dk1"/>
            </a:effectRef>
            <a:fontRef idx="minor">
              <a:schemeClr val="tx1"/>
            </a:fontRef>
          </p:style>
        </p:cxnSp>
        <p:cxnSp>
          <p:nvCxnSpPr>
            <p:cNvPr id="73" name="Straight Connector 72"/>
            <p:cNvCxnSpPr/>
            <p:nvPr/>
          </p:nvCxnSpPr>
          <p:spPr bwMode="auto">
            <a:xfrm rot="16200000">
              <a:off x="5753894" y="4075906"/>
              <a:ext cx="381000" cy="1588"/>
            </a:xfrm>
            <a:prstGeom prst="line">
              <a:avLst/>
            </a:prstGeom>
            <a:ln w="28575"/>
          </p:spPr>
          <p:style>
            <a:lnRef idx="1">
              <a:schemeClr val="dk1"/>
            </a:lnRef>
            <a:fillRef idx="0">
              <a:schemeClr val="dk1"/>
            </a:fillRef>
            <a:effectRef idx="0">
              <a:schemeClr val="dk1"/>
            </a:effectRef>
            <a:fontRef idx="minor">
              <a:schemeClr val="tx1"/>
            </a:fontRef>
          </p:style>
        </p:cxnSp>
        <p:cxnSp>
          <p:nvCxnSpPr>
            <p:cNvPr id="74" name="Straight Connector 73"/>
            <p:cNvCxnSpPr/>
            <p:nvPr/>
          </p:nvCxnSpPr>
          <p:spPr bwMode="auto">
            <a:xfrm rot="16200000">
              <a:off x="6668294" y="4075906"/>
              <a:ext cx="381000" cy="1588"/>
            </a:xfrm>
            <a:prstGeom prst="line">
              <a:avLst/>
            </a:prstGeom>
            <a:ln w="28575"/>
          </p:spPr>
          <p:style>
            <a:lnRef idx="1">
              <a:schemeClr val="dk1"/>
            </a:lnRef>
            <a:fillRef idx="0">
              <a:schemeClr val="dk1"/>
            </a:fillRef>
            <a:effectRef idx="0">
              <a:schemeClr val="dk1"/>
            </a:effectRef>
            <a:fontRef idx="minor">
              <a:schemeClr val="tx1"/>
            </a:fontRef>
          </p:style>
        </p:cxnSp>
        <p:cxnSp>
          <p:nvCxnSpPr>
            <p:cNvPr id="75" name="Straight Connector 74"/>
            <p:cNvCxnSpPr/>
            <p:nvPr/>
          </p:nvCxnSpPr>
          <p:spPr bwMode="auto">
            <a:xfrm rot="16200000">
              <a:off x="3010694" y="4075906"/>
              <a:ext cx="381000" cy="1588"/>
            </a:xfrm>
            <a:prstGeom prst="line">
              <a:avLst/>
            </a:prstGeom>
            <a:ln w="28575"/>
          </p:spPr>
          <p:style>
            <a:lnRef idx="1">
              <a:schemeClr val="dk1"/>
            </a:lnRef>
            <a:fillRef idx="0">
              <a:schemeClr val="dk1"/>
            </a:fillRef>
            <a:effectRef idx="0">
              <a:schemeClr val="dk1"/>
            </a:effectRef>
            <a:fontRef idx="minor">
              <a:schemeClr val="tx1"/>
            </a:fontRef>
          </p:style>
        </p:cxnSp>
        <p:cxnSp>
          <p:nvCxnSpPr>
            <p:cNvPr id="89" name="Straight Connector 88"/>
            <p:cNvCxnSpPr/>
            <p:nvPr/>
          </p:nvCxnSpPr>
          <p:spPr bwMode="auto">
            <a:xfrm rot="16200000">
              <a:off x="3467894" y="4075906"/>
              <a:ext cx="381000" cy="1588"/>
            </a:xfrm>
            <a:prstGeom prst="line">
              <a:avLst/>
            </a:prstGeom>
            <a:ln w="28575"/>
          </p:spPr>
          <p:style>
            <a:lnRef idx="1">
              <a:schemeClr val="dk1"/>
            </a:lnRef>
            <a:fillRef idx="0">
              <a:schemeClr val="dk1"/>
            </a:fillRef>
            <a:effectRef idx="0">
              <a:schemeClr val="dk1"/>
            </a:effectRef>
            <a:fontRef idx="minor">
              <a:schemeClr val="tx1"/>
            </a:fontRef>
          </p:style>
        </p:cxnSp>
        <p:cxnSp>
          <p:nvCxnSpPr>
            <p:cNvPr id="90" name="Straight Connector 89"/>
            <p:cNvCxnSpPr/>
            <p:nvPr/>
          </p:nvCxnSpPr>
          <p:spPr bwMode="auto">
            <a:xfrm rot="16200000">
              <a:off x="3925094" y="4075906"/>
              <a:ext cx="381000" cy="1588"/>
            </a:xfrm>
            <a:prstGeom prst="line">
              <a:avLst/>
            </a:prstGeom>
            <a:ln w="28575"/>
          </p:spPr>
          <p:style>
            <a:lnRef idx="1">
              <a:schemeClr val="dk1"/>
            </a:lnRef>
            <a:fillRef idx="0">
              <a:schemeClr val="dk1"/>
            </a:fillRef>
            <a:effectRef idx="0">
              <a:schemeClr val="dk1"/>
            </a:effectRef>
            <a:fontRef idx="minor">
              <a:schemeClr val="tx1"/>
            </a:fontRef>
          </p:style>
        </p:cxnSp>
        <p:cxnSp>
          <p:nvCxnSpPr>
            <p:cNvPr id="91" name="Straight Connector 90"/>
            <p:cNvCxnSpPr/>
            <p:nvPr/>
          </p:nvCxnSpPr>
          <p:spPr bwMode="auto">
            <a:xfrm rot="16200000">
              <a:off x="4382294" y="4075906"/>
              <a:ext cx="381000" cy="1588"/>
            </a:xfrm>
            <a:prstGeom prst="line">
              <a:avLst/>
            </a:prstGeom>
            <a:ln w="28575"/>
          </p:spPr>
          <p:style>
            <a:lnRef idx="1">
              <a:schemeClr val="dk1"/>
            </a:lnRef>
            <a:fillRef idx="0">
              <a:schemeClr val="dk1"/>
            </a:fillRef>
            <a:effectRef idx="0">
              <a:schemeClr val="dk1"/>
            </a:effectRef>
            <a:fontRef idx="minor">
              <a:schemeClr val="tx1"/>
            </a:fontRef>
          </p:style>
        </p:cxnSp>
        <p:cxnSp>
          <p:nvCxnSpPr>
            <p:cNvPr id="92" name="Straight Connector 91"/>
            <p:cNvCxnSpPr/>
            <p:nvPr/>
          </p:nvCxnSpPr>
          <p:spPr bwMode="auto">
            <a:xfrm rot="16200000">
              <a:off x="4839494" y="4075906"/>
              <a:ext cx="381000" cy="1588"/>
            </a:xfrm>
            <a:prstGeom prst="line">
              <a:avLst/>
            </a:prstGeom>
            <a:ln w="28575"/>
          </p:spPr>
          <p:style>
            <a:lnRef idx="1">
              <a:schemeClr val="dk1"/>
            </a:lnRef>
            <a:fillRef idx="0">
              <a:schemeClr val="dk1"/>
            </a:fillRef>
            <a:effectRef idx="0">
              <a:schemeClr val="dk1"/>
            </a:effectRef>
            <a:fontRef idx="minor">
              <a:schemeClr val="tx1"/>
            </a:fontRef>
          </p:style>
        </p:cxnSp>
        <p:cxnSp>
          <p:nvCxnSpPr>
            <p:cNvPr id="93" name="Straight Connector 92"/>
            <p:cNvCxnSpPr/>
            <p:nvPr/>
          </p:nvCxnSpPr>
          <p:spPr bwMode="auto">
            <a:xfrm rot="16200000">
              <a:off x="5296694" y="4075906"/>
              <a:ext cx="381000" cy="1588"/>
            </a:xfrm>
            <a:prstGeom prst="line">
              <a:avLst/>
            </a:prstGeom>
            <a:ln w="28575"/>
          </p:spPr>
          <p:style>
            <a:lnRef idx="1">
              <a:schemeClr val="dk1"/>
            </a:lnRef>
            <a:fillRef idx="0">
              <a:schemeClr val="dk1"/>
            </a:fillRef>
            <a:effectRef idx="0">
              <a:schemeClr val="dk1"/>
            </a:effectRef>
            <a:fontRef idx="minor">
              <a:schemeClr val="tx1"/>
            </a:fontRef>
          </p:style>
        </p:cxnSp>
        <p:cxnSp>
          <p:nvCxnSpPr>
            <p:cNvPr id="94" name="Straight Connector 93"/>
            <p:cNvCxnSpPr/>
            <p:nvPr/>
          </p:nvCxnSpPr>
          <p:spPr bwMode="auto">
            <a:xfrm rot="16200000">
              <a:off x="6211094" y="4075906"/>
              <a:ext cx="381000" cy="1588"/>
            </a:xfrm>
            <a:prstGeom prst="line">
              <a:avLst/>
            </a:prstGeom>
            <a:ln w="28575"/>
          </p:spPr>
          <p:style>
            <a:lnRef idx="1">
              <a:schemeClr val="dk1"/>
            </a:lnRef>
            <a:fillRef idx="0">
              <a:schemeClr val="dk1"/>
            </a:fillRef>
            <a:effectRef idx="0">
              <a:schemeClr val="dk1"/>
            </a:effectRef>
            <a:fontRef idx="minor">
              <a:schemeClr val="tx1"/>
            </a:fontRef>
          </p:style>
        </p:cxnSp>
        <p:cxnSp>
          <p:nvCxnSpPr>
            <p:cNvPr id="95" name="Straight Connector 94"/>
            <p:cNvCxnSpPr/>
            <p:nvPr/>
          </p:nvCxnSpPr>
          <p:spPr bwMode="auto">
            <a:xfrm rot="16200000">
              <a:off x="7581900" y="4076700"/>
              <a:ext cx="381000" cy="0"/>
            </a:xfrm>
            <a:prstGeom prst="line">
              <a:avLst/>
            </a:prstGeom>
            <a:ln w="28575"/>
          </p:spPr>
          <p:style>
            <a:lnRef idx="1">
              <a:schemeClr val="dk1"/>
            </a:lnRef>
            <a:fillRef idx="0">
              <a:schemeClr val="dk1"/>
            </a:fillRef>
            <a:effectRef idx="0">
              <a:schemeClr val="dk1"/>
            </a:effectRef>
            <a:fontRef idx="minor">
              <a:schemeClr val="tx1"/>
            </a:fontRef>
          </p:style>
        </p:cxnSp>
        <p:cxnSp>
          <p:nvCxnSpPr>
            <p:cNvPr id="96" name="Straight Connector 95"/>
            <p:cNvCxnSpPr/>
            <p:nvPr/>
          </p:nvCxnSpPr>
          <p:spPr bwMode="auto">
            <a:xfrm rot="16200000">
              <a:off x="7124700" y="4076700"/>
              <a:ext cx="381000" cy="0"/>
            </a:xfrm>
            <a:prstGeom prst="line">
              <a:avLst/>
            </a:prstGeom>
            <a:ln w="28575"/>
          </p:spPr>
          <p:style>
            <a:lnRef idx="1">
              <a:schemeClr val="dk1"/>
            </a:lnRef>
            <a:fillRef idx="0">
              <a:schemeClr val="dk1"/>
            </a:fillRef>
            <a:effectRef idx="0">
              <a:schemeClr val="dk1"/>
            </a:effectRef>
            <a:fontRef idx="minor">
              <a:schemeClr val="tx1"/>
            </a:fontRef>
          </p:style>
        </p:cxnSp>
        <p:cxnSp>
          <p:nvCxnSpPr>
            <p:cNvPr id="98" name="Straight Connector 97"/>
            <p:cNvCxnSpPr/>
            <p:nvPr/>
          </p:nvCxnSpPr>
          <p:spPr bwMode="auto">
            <a:xfrm rot="16200000">
              <a:off x="8039100" y="4076700"/>
              <a:ext cx="381000" cy="0"/>
            </a:xfrm>
            <a:prstGeom prst="line">
              <a:avLst/>
            </a:prstGeom>
            <a:ln w="28575"/>
          </p:spPr>
          <p:style>
            <a:lnRef idx="1">
              <a:schemeClr val="dk1"/>
            </a:lnRef>
            <a:fillRef idx="0">
              <a:schemeClr val="dk1"/>
            </a:fillRef>
            <a:effectRef idx="0">
              <a:schemeClr val="dk1"/>
            </a:effectRef>
            <a:fontRef idx="minor">
              <a:schemeClr val="tx1"/>
            </a:fontRef>
          </p:style>
        </p:cxnSp>
      </p:grpSp>
      <p:sp>
        <p:nvSpPr>
          <p:cNvPr id="134" name="title"/>
          <p:cNvSpPr/>
          <p:nvPr/>
        </p:nvSpPr>
        <p:spPr>
          <a:xfrm>
            <a:off x="0" y="0"/>
            <a:ext cx="9144000" cy="838200"/>
          </a:xfrm>
          <a:prstGeom prst="rect">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r>
              <a:rPr lang="en-US" sz="4400" dirty="0" smtClean="0">
                <a:latin typeface="Trebuchet MS" pitchFamily="34" charset="0"/>
              </a:rPr>
              <a:t>How To Build A Graph</a:t>
            </a:r>
            <a:endParaRPr lang="en-US" sz="4400" dirty="0">
              <a:latin typeface="Trebuchet MS" pitchFamily="34" charset="0"/>
            </a:endParaRPr>
          </a:p>
        </p:txBody>
      </p:sp>
      <p:sp>
        <p:nvSpPr>
          <p:cNvPr id="135" name="side bar"/>
          <p:cNvSpPr/>
          <p:nvPr/>
        </p:nvSpPr>
        <p:spPr>
          <a:xfrm>
            <a:off x="0" y="0"/>
            <a:ext cx="1752600" cy="6858000"/>
          </a:xfrm>
          <a:prstGeom prst="flowChartDelay">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136" name="l1">
            <a:hlinkClick r:id="rId6" action="ppaction://hlinksldjump"/>
          </p:cNvPr>
          <p:cNvSpPr txBox="1"/>
          <p:nvPr/>
        </p:nvSpPr>
        <p:spPr>
          <a:xfrm>
            <a:off x="0" y="609600"/>
            <a:ext cx="1371600" cy="838200"/>
          </a:xfrm>
          <a:prstGeom prst="roundRect">
            <a:avLst/>
          </a:prstGeom>
          <a:solidFill>
            <a:schemeClr val="accent5">
              <a:lumMod val="40000"/>
              <a:lumOff val="60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Build </a:t>
            </a:r>
            <a:r>
              <a:rPr lang="en-US" sz="1600" dirty="0" smtClean="0">
                <a:solidFill>
                  <a:schemeClr val="accent1">
                    <a:lumMod val="75000"/>
                  </a:schemeClr>
                </a:solidFill>
                <a:latin typeface="Trebuchet MS" pitchFamily="34" charset="0"/>
                <a:cs typeface="+mn-cs"/>
              </a:rPr>
              <a:t>A </a:t>
            </a:r>
            <a:r>
              <a:rPr lang="en-US" sz="1600" dirty="0">
                <a:solidFill>
                  <a:schemeClr val="accent1">
                    <a:lumMod val="75000"/>
                  </a:schemeClr>
                </a:solidFill>
                <a:latin typeface="Trebuchet MS" pitchFamily="34" charset="0"/>
                <a:cs typeface="+mn-cs"/>
              </a:rPr>
              <a:t>G</a:t>
            </a:r>
            <a:r>
              <a:rPr lang="en-US" sz="1600" dirty="0" smtClean="0">
                <a:solidFill>
                  <a:schemeClr val="accent1">
                    <a:lumMod val="75000"/>
                  </a:schemeClr>
                </a:solidFill>
                <a:latin typeface="Trebuchet MS" pitchFamily="34" charset="0"/>
                <a:cs typeface="+mn-cs"/>
              </a:rPr>
              <a:t>raph </a:t>
            </a:r>
            <a:endParaRPr lang="en-US" sz="1600" dirty="0">
              <a:solidFill>
                <a:schemeClr val="accent1">
                  <a:lumMod val="75000"/>
                </a:schemeClr>
              </a:solidFill>
              <a:latin typeface="Trebuchet MS" pitchFamily="34" charset="0"/>
              <a:cs typeface="+mn-cs"/>
            </a:endParaRP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1)</a:t>
            </a:r>
            <a:endParaRPr lang="en-US" sz="1600" dirty="0">
              <a:solidFill>
                <a:schemeClr val="accent1">
                  <a:lumMod val="75000"/>
                </a:schemeClr>
              </a:solidFill>
              <a:latin typeface="Trebuchet MS" pitchFamily="34" charset="0"/>
              <a:cs typeface="+mn-cs"/>
            </a:endParaRPr>
          </a:p>
        </p:txBody>
      </p:sp>
      <p:sp>
        <p:nvSpPr>
          <p:cNvPr id="137" name="l3">
            <a:hlinkClick r:id="rId7" action="ppaction://hlinksldjump"/>
          </p:cNvPr>
          <p:cNvSpPr txBox="1"/>
          <p:nvPr/>
        </p:nvSpPr>
        <p:spPr>
          <a:xfrm>
            <a:off x="0" y="2743200"/>
            <a:ext cx="1554480" cy="10668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Read LOBO Graphs </a:t>
            </a:r>
            <a:r>
              <a:rPr lang="en-US" sz="1600" dirty="0" smtClean="0">
                <a:solidFill>
                  <a:schemeClr val="accent1">
                    <a:lumMod val="75000"/>
                  </a:schemeClr>
                </a:solidFill>
                <a:latin typeface="Trebuchet MS" pitchFamily="34" charset="0"/>
                <a:cs typeface="+mn-cs"/>
              </a:rPr>
              <a:t>   (Level 3)</a:t>
            </a:r>
            <a:endParaRPr lang="en-US" sz="1600" dirty="0">
              <a:solidFill>
                <a:schemeClr val="accent1">
                  <a:lumMod val="75000"/>
                </a:schemeClr>
              </a:solidFill>
              <a:latin typeface="Trebuchet MS" pitchFamily="34" charset="0"/>
              <a:cs typeface="+mn-cs"/>
            </a:endParaRPr>
          </a:p>
        </p:txBody>
      </p:sp>
      <p:sp>
        <p:nvSpPr>
          <p:cNvPr id="138" name="l4">
            <a:hlinkClick r:id="rId8" action="ppaction://hlinksldjump"/>
          </p:cNvPr>
          <p:cNvSpPr txBox="1"/>
          <p:nvPr/>
        </p:nvSpPr>
        <p:spPr>
          <a:xfrm>
            <a:off x="0" y="3953470"/>
            <a:ext cx="1447800" cy="99953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LOBO Data Match-up</a:t>
            </a:r>
            <a:endParaRPr lang="en-US" sz="1600" dirty="0">
              <a:solidFill>
                <a:schemeClr val="accent1">
                  <a:lumMod val="75000"/>
                </a:schemeClr>
              </a:solidFill>
              <a:latin typeface="Trebuchet MS" pitchFamily="34" charset="0"/>
              <a:cs typeface="+mn-cs"/>
            </a:endParaRP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4)</a:t>
            </a:r>
            <a:endParaRPr lang="en-US" sz="1600" dirty="0">
              <a:solidFill>
                <a:schemeClr val="accent1">
                  <a:lumMod val="75000"/>
                </a:schemeClr>
              </a:solidFill>
              <a:latin typeface="Trebuchet MS" pitchFamily="34" charset="0"/>
              <a:cs typeface="+mn-cs"/>
            </a:endParaRPr>
          </a:p>
        </p:txBody>
      </p:sp>
      <p:sp>
        <p:nvSpPr>
          <p:cNvPr id="139" name="l5">
            <a:hlinkClick r:id="rId9" action="ppaction://hlinksldjump"/>
          </p:cNvPr>
          <p:cNvSpPr txBox="1"/>
          <p:nvPr/>
        </p:nvSpPr>
        <p:spPr>
          <a:xfrm>
            <a:off x="0" y="5105400"/>
            <a:ext cx="1371600" cy="11430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Test Your LOBO Abilities</a:t>
            </a: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5)</a:t>
            </a:r>
            <a:endParaRPr lang="en-US" sz="1600" dirty="0">
              <a:solidFill>
                <a:schemeClr val="accent1">
                  <a:lumMod val="75000"/>
                </a:schemeClr>
              </a:solidFill>
              <a:latin typeface="Trebuchet MS" pitchFamily="34" charset="0"/>
              <a:cs typeface="+mn-cs"/>
            </a:endParaRPr>
          </a:p>
        </p:txBody>
      </p:sp>
      <p:sp>
        <p:nvSpPr>
          <p:cNvPr id="140" name="l2">
            <a:hlinkClick r:id="rId10" action="ppaction://hlinksldjump"/>
          </p:cNvPr>
          <p:cNvSpPr txBox="1"/>
          <p:nvPr/>
        </p:nvSpPr>
        <p:spPr>
          <a:xfrm>
            <a:off x="0" y="1600200"/>
            <a:ext cx="1447800" cy="9906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Interpret Graphs</a:t>
            </a: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2)</a:t>
            </a:r>
            <a:endParaRPr lang="en-US" sz="1600" dirty="0">
              <a:solidFill>
                <a:schemeClr val="accent1">
                  <a:lumMod val="75000"/>
                </a:schemeClr>
              </a:solidFill>
              <a:latin typeface="Trebuchet MS" pitchFamily="34" charset="0"/>
              <a:cs typeface="+mn-cs"/>
            </a:endParaRPr>
          </a:p>
        </p:txBody>
      </p:sp>
      <p:sp>
        <p:nvSpPr>
          <p:cNvPr id="141" name="help">
            <a:hlinkClick r:id="rId11" action="ppaction://hlinksldjump"/>
          </p:cNvPr>
          <p:cNvSpPr txBox="1"/>
          <p:nvPr/>
        </p:nvSpPr>
        <p:spPr>
          <a:xfrm>
            <a:off x="0" y="6324600"/>
            <a:ext cx="914400" cy="5334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More info</a:t>
            </a:r>
            <a:endParaRPr lang="en-US" sz="1600" dirty="0">
              <a:solidFill>
                <a:schemeClr val="accent1">
                  <a:lumMod val="75000"/>
                </a:schemeClr>
              </a:solidFill>
              <a:latin typeface="Trebuchet MS" pitchFamily="34" charset="0"/>
              <a:cs typeface="+mn-cs"/>
            </a:endParaRPr>
          </a:p>
        </p:txBody>
      </p:sp>
      <p:grpSp>
        <p:nvGrpSpPr>
          <p:cNvPr id="99" name="Group 67"/>
          <p:cNvGrpSpPr>
            <a:grpSpLocks/>
          </p:cNvGrpSpPr>
          <p:nvPr/>
        </p:nvGrpSpPr>
        <p:grpSpPr bwMode="auto">
          <a:xfrm>
            <a:off x="2057400" y="762000"/>
            <a:ext cx="1295400" cy="4392613"/>
            <a:chOff x="2057400" y="717788"/>
            <a:chExt cx="1295400" cy="4436067"/>
          </a:xfrm>
        </p:grpSpPr>
        <p:grpSp>
          <p:nvGrpSpPr>
            <p:cNvPr id="117" name="Group 27"/>
            <p:cNvGrpSpPr>
              <a:grpSpLocks/>
            </p:cNvGrpSpPr>
            <p:nvPr/>
          </p:nvGrpSpPr>
          <p:grpSpPr bwMode="auto">
            <a:xfrm rot="-5400000">
              <a:off x="487062" y="2288125"/>
              <a:ext cx="4436067" cy="1295398"/>
              <a:chOff x="2575674" y="3086634"/>
              <a:chExt cx="5858477" cy="1296214"/>
            </a:xfrm>
          </p:grpSpPr>
          <p:cxnSp>
            <p:nvCxnSpPr>
              <p:cNvPr id="133" name="Straight Connector 132"/>
              <p:cNvCxnSpPr/>
              <p:nvPr/>
            </p:nvCxnSpPr>
            <p:spPr>
              <a:xfrm>
                <a:off x="2814926" y="3277254"/>
                <a:ext cx="5335512" cy="1589"/>
              </a:xfrm>
              <a:prstGeom prst="line">
                <a:avLst/>
              </a:prstGeom>
              <a:ln w="38100"/>
            </p:spPr>
            <p:style>
              <a:lnRef idx="1">
                <a:schemeClr val="dk1"/>
              </a:lnRef>
              <a:fillRef idx="0">
                <a:schemeClr val="dk1"/>
              </a:fillRef>
              <a:effectRef idx="0">
                <a:schemeClr val="dk1"/>
              </a:effectRef>
              <a:fontRef idx="minor">
                <a:schemeClr val="tx1"/>
              </a:fontRef>
            </p:style>
          </p:cxnSp>
          <p:cxnSp>
            <p:nvCxnSpPr>
              <p:cNvPr id="142" name="Straight Connector 141"/>
              <p:cNvCxnSpPr/>
              <p:nvPr/>
            </p:nvCxnSpPr>
            <p:spPr>
              <a:xfrm rot="5400000">
                <a:off x="2627482" y="3276195"/>
                <a:ext cx="381239" cy="2118"/>
              </a:xfrm>
              <a:prstGeom prst="line">
                <a:avLst/>
              </a:prstGeom>
              <a:ln w="38100"/>
            </p:spPr>
            <p:style>
              <a:lnRef idx="1">
                <a:schemeClr val="dk1"/>
              </a:lnRef>
              <a:fillRef idx="0">
                <a:schemeClr val="dk1"/>
              </a:fillRef>
              <a:effectRef idx="0">
                <a:schemeClr val="dk1"/>
              </a:effectRef>
              <a:fontRef idx="minor">
                <a:schemeClr val="tx1"/>
              </a:fontRef>
            </p:style>
          </p:cxnSp>
          <p:cxnSp>
            <p:nvCxnSpPr>
              <p:cNvPr id="143" name="Straight Connector 142"/>
              <p:cNvCxnSpPr/>
              <p:nvPr/>
            </p:nvCxnSpPr>
            <p:spPr>
              <a:xfrm rot="5400000">
                <a:off x="7988400" y="3287315"/>
                <a:ext cx="381239" cy="2118"/>
              </a:xfrm>
              <a:prstGeom prst="line">
                <a:avLst/>
              </a:prstGeom>
              <a:ln w="38100"/>
            </p:spPr>
            <p:style>
              <a:lnRef idx="1">
                <a:schemeClr val="dk1"/>
              </a:lnRef>
              <a:fillRef idx="0">
                <a:schemeClr val="dk1"/>
              </a:fillRef>
              <a:effectRef idx="0">
                <a:schemeClr val="dk1"/>
              </a:effectRef>
              <a:fontRef idx="minor">
                <a:schemeClr val="tx1"/>
              </a:fontRef>
            </p:style>
          </p:cxnSp>
          <p:cxnSp>
            <p:nvCxnSpPr>
              <p:cNvPr id="144" name="Straight Connector 143"/>
              <p:cNvCxnSpPr/>
              <p:nvPr/>
            </p:nvCxnSpPr>
            <p:spPr>
              <a:xfrm rot="5400000">
                <a:off x="5371459" y="3287315"/>
                <a:ext cx="381239" cy="2118"/>
              </a:xfrm>
              <a:prstGeom prst="line">
                <a:avLst/>
              </a:prstGeom>
              <a:ln w="28575"/>
            </p:spPr>
            <p:style>
              <a:lnRef idx="1">
                <a:schemeClr val="dk1"/>
              </a:lnRef>
              <a:fillRef idx="0">
                <a:schemeClr val="dk1"/>
              </a:fillRef>
              <a:effectRef idx="0">
                <a:schemeClr val="dk1"/>
              </a:effectRef>
              <a:fontRef idx="minor">
                <a:schemeClr val="tx1"/>
              </a:fontRef>
            </p:style>
          </p:cxnSp>
          <p:cxnSp>
            <p:nvCxnSpPr>
              <p:cNvPr id="145" name="Straight Connector 144"/>
              <p:cNvCxnSpPr/>
              <p:nvPr/>
            </p:nvCxnSpPr>
            <p:spPr>
              <a:xfrm rot="5400000">
                <a:off x="3923249" y="3276195"/>
                <a:ext cx="381239" cy="2118"/>
              </a:xfrm>
              <a:prstGeom prst="line">
                <a:avLst/>
              </a:prstGeom>
              <a:ln w="28575"/>
            </p:spPr>
            <p:style>
              <a:lnRef idx="1">
                <a:schemeClr val="dk1"/>
              </a:lnRef>
              <a:fillRef idx="0">
                <a:schemeClr val="dk1"/>
              </a:fillRef>
              <a:effectRef idx="0">
                <a:schemeClr val="dk1"/>
              </a:effectRef>
              <a:fontRef idx="minor">
                <a:schemeClr val="tx1"/>
              </a:fontRef>
            </p:style>
          </p:cxnSp>
          <p:cxnSp>
            <p:nvCxnSpPr>
              <p:cNvPr id="146" name="Straight Connector 145"/>
              <p:cNvCxnSpPr/>
              <p:nvPr/>
            </p:nvCxnSpPr>
            <p:spPr>
              <a:xfrm rot="5400000">
                <a:off x="6664051" y="3288374"/>
                <a:ext cx="381239" cy="0"/>
              </a:xfrm>
              <a:prstGeom prst="line">
                <a:avLst/>
              </a:prstGeom>
              <a:ln w="28575"/>
            </p:spPr>
            <p:style>
              <a:lnRef idx="1">
                <a:schemeClr val="dk1"/>
              </a:lnRef>
              <a:fillRef idx="0">
                <a:schemeClr val="dk1"/>
              </a:fillRef>
              <a:effectRef idx="0">
                <a:schemeClr val="dk1"/>
              </a:effectRef>
              <a:fontRef idx="minor">
                <a:schemeClr val="tx1"/>
              </a:fontRef>
            </p:style>
          </p:cxnSp>
          <p:sp>
            <p:nvSpPr>
              <p:cNvPr id="147" name="TextBox 22"/>
              <p:cNvSpPr txBox="1">
                <a:spLocks noChangeArrowheads="1"/>
              </p:cNvSpPr>
              <p:nvPr/>
            </p:nvSpPr>
            <p:spPr bwMode="auto">
              <a:xfrm rot="5400000">
                <a:off x="2404817" y="3572045"/>
                <a:ext cx="829165" cy="487451"/>
              </a:xfrm>
              <a:prstGeom prst="rect">
                <a:avLst/>
              </a:prstGeom>
              <a:noFill/>
              <a:ln w="9525">
                <a:noFill/>
                <a:miter lim="800000"/>
                <a:headEnd/>
                <a:tailEnd/>
              </a:ln>
            </p:spPr>
            <p:txBody>
              <a:bodyPr>
                <a:spAutoFit/>
              </a:bodyPr>
              <a:lstStyle/>
              <a:p>
                <a:pPr algn="ctr"/>
                <a:r>
                  <a:rPr lang="en-US" dirty="0">
                    <a:latin typeface="Trebuchet MS" pitchFamily="34" charset="0"/>
                  </a:rPr>
                  <a:t>0 psu</a:t>
                </a:r>
              </a:p>
            </p:txBody>
          </p:sp>
          <p:sp>
            <p:nvSpPr>
              <p:cNvPr id="148" name="TextBox 23"/>
              <p:cNvSpPr txBox="1">
                <a:spLocks noChangeArrowheads="1"/>
              </p:cNvSpPr>
              <p:nvPr/>
            </p:nvSpPr>
            <p:spPr bwMode="auto">
              <a:xfrm rot="5400000">
                <a:off x="5094922" y="3595735"/>
                <a:ext cx="934280" cy="487451"/>
              </a:xfrm>
              <a:prstGeom prst="rect">
                <a:avLst/>
              </a:prstGeom>
              <a:noFill/>
              <a:ln w="9525">
                <a:noFill/>
                <a:miter lim="800000"/>
                <a:headEnd/>
                <a:tailEnd/>
              </a:ln>
            </p:spPr>
            <p:txBody>
              <a:bodyPr>
                <a:spAutoFit/>
              </a:bodyPr>
              <a:lstStyle/>
              <a:p>
                <a:pPr algn="ctr"/>
                <a:r>
                  <a:rPr lang="en-US" dirty="0">
                    <a:latin typeface="Trebuchet MS" pitchFamily="34" charset="0"/>
                  </a:rPr>
                  <a:t>20 psu</a:t>
                </a:r>
              </a:p>
            </p:txBody>
          </p:sp>
          <p:sp>
            <p:nvSpPr>
              <p:cNvPr id="149" name="TextBox 24"/>
              <p:cNvSpPr txBox="1">
                <a:spLocks noChangeArrowheads="1"/>
              </p:cNvSpPr>
              <p:nvPr/>
            </p:nvSpPr>
            <p:spPr bwMode="auto">
              <a:xfrm rot="5400000">
                <a:off x="6352199" y="3633859"/>
                <a:ext cx="1010527" cy="487451"/>
              </a:xfrm>
              <a:prstGeom prst="rect">
                <a:avLst/>
              </a:prstGeom>
              <a:noFill/>
              <a:ln w="9525">
                <a:noFill/>
                <a:miter lim="800000"/>
                <a:headEnd/>
                <a:tailEnd/>
              </a:ln>
            </p:spPr>
            <p:txBody>
              <a:bodyPr>
                <a:spAutoFit/>
              </a:bodyPr>
              <a:lstStyle/>
              <a:p>
                <a:pPr algn="ctr"/>
                <a:r>
                  <a:rPr lang="en-US" dirty="0">
                    <a:latin typeface="Trebuchet MS" pitchFamily="34" charset="0"/>
                  </a:rPr>
                  <a:t>30 psu</a:t>
                </a:r>
              </a:p>
            </p:txBody>
          </p:sp>
          <p:sp>
            <p:nvSpPr>
              <p:cNvPr id="150" name="TextBox 25"/>
              <p:cNvSpPr txBox="1">
                <a:spLocks noChangeArrowheads="1"/>
              </p:cNvSpPr>
              <p:nvPr/>
            </p:nvSpPr>
            <p:spPr bwMode="auto">
              <a:xfrm rot="5400000">
                <a:off x="7723286" y="3595735"/>
                <a:ext cx="934279" cy="487451"/>
              </a:xfrm>
              <a:prstGeom prst="rect">
                <a:avLst/>
              </a:prstGeom>
              <a:noFill/>
              <a:ln w="9525">
                <a:noFill/>
                <a:miter lim="800000"/>
                <a:headEnd/>
                <a:tailEnd/>
              </a:ln>
            </p:spPr>
            <p:txBody>
              <a:bodyPr>
                <a:spAutoFit/>
              </a:bodyPr>
              <a:lstStyle/>
              <a:p>
                <a:pPr algn="ctr"/>
                <a:r>
                  <a:rPr lang="en-US" dirty="0">
                    <a:latin typeface="Trebuchet MS" pitchFamily="34" charset="0"/>
                  </a:rPr>
                  <a:t>40 psu</a:t>
                </a:r>
              </a:p>
            </p:txBody>
          </p:sp>
          <p:sp>
            <p:nvSpPr>
              <p:cNvPr id="151" name="TextBox 26"/>
              <p:cNvSpPr txBox="1">
                <a:spLocks noChangeArrowheads="1"/>
              </p:cNvSpPr>
              <p:nvPr/>
            </p:nvSpPr>
            <p:spPr bwMode="auto">
              <a:xfrm rot="5400000">
                <a:off x="3672367" y="3557611"/>
                <a:ext cx="858032" cy="487451"/>
              </a:xfrm>
              <a:prstGeom prst="rect">
                <a:avLst/>
              </a:prstGeom>
              <a:noFill/>
              <a:ln w="9525">
                <a:noFill/>
                <a:miter lim="800000"/>
                <a:headEnd/>
                <a:tailEnd/>
              </a:ln>
            </p:spPr>
            <p:txBody>
              <a:bodyPr>
                <a:spAutoFit/>
              </a:bodyPr>
              <a:lstStyle/>
              <a:p>
                <a:pPr algn="ctr"/>
                <a:r>
                  <a:rPr lang="en-US" dirty="0">
                    <a:latin typeface="Trebuchet MS" pitchFamily="34" charset="0"/>
                  </a:rPr>
                  <a:t>10 psu</a:t>
                </a:r>
              </a:p>
            </p:txBody>
          </p:sp>
        </p:grpSp>
        <p:sp>
          <p:nvSpPr>
            <p:cNvPr id="129" name="5-Point Star 128"/>
            <p:cNvSpPr/>
            <p:nvPr/>
          </p:nvSpPr>
          <p:spPr>
            <a:xfrm>
              <a:off x="2057400" y="1828809"/>
              <a:ext cx="457200" cy="482564"/>
            </a:xfrm>
            <a:prstGeom prst="star5">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latin typeface="Trebuchet MS" pitchFamily="34" charset="0"/>
                </a:rPr>
                <a:t>B</a:t>
              </a:r>
            </a:p>
          </p:txBody>
        </p:sp>
        <p:sp>
          <p:nvSpPr>
            <p:cNvPr id="130" name="5-Point Star 129"/>
            <p:cNvSpPr/>
            <p:nvPr/>
          </p:nvSpPr>
          <p:spPr>
            <a:xfrm>
              <a:off x="2057400" y="2058067"/>
              <a:ext cx="457200" cy="482565"/>
            </a:xfrm>
            <a:prstGeom prst="star5">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latin typeface="Trebuchet MS" pitchFamily="34" charset="0"/>
                </a:rPr>
                <a:t>W</a:t>
              </a:r>
            </a:p>
          </p:txBody>
        </p:sp>
        <p:sp>
          <p:nvSpPr>
            <p:cNvPr id="131" name="5-Point Star 130"/>
            <p:cNvSpPr/>
            <p:nvPr/>
          </p:nvSpPr>
          <p:spPr>
            <a:xfrm>
              <a:off x="2057400" y="1219591"/>
              <a:ext cx="457200" cy="482564"/>
            </a:xfrm>
            <a:prstGeom prst="star5">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latin typeface="Trebuchet MS" pitchFamily="34" charset="0"/>
                </a:rPr>
                <a:t>O</a:t>
              </a:r>
            </a:p>
          </p:txBody>
        </p:sp>
        <p:sp>
          <p:nvSpPr>
            <p:cNvPr id="132" name="5-Point Star 131"/>
            <p:cNvSpPr/>
            <p:nvPr/>
          </p:nvSpPr>
          <p:spPr>
            <a:xfrm>
              <a:off x="2057400" y="1447246"/>
              <a:ext cx="457200" cy="482564"/>
            </a:xfrm>
            <a:prstGeom prst="star5">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latin typeface="Trebuchet MS" pitchFamily="34" charset="0"/>
                </a:rPr>
                <a:t>S</a:t>
              </a: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childTnLst>
                                </p:cTn>
                              </p:par>
                              <p:par>
                                <p:cTn id="8" presetID="53" presetClass="exit" presetSubtype="0" fill="hold" nodeType="withEffect">
                                  <p:stCondLst>
                                    <p:cond delay="0"/>
                                  </p:stCondLst>
                                  <p:childTnLst>
                                    <p:anim calcmode="lin" valueType="num">
                                      <p:cBhvr>
                                        <p:cTn id="9" dur="2000"/>
                                        <p:tgtEl>
                                          <p:spTgt spid="99"/>
                                        </p:tgtEl>
                                        <p:attrNameLst>
                                          <p:attrName>ppt_w</p:attrName>
                                        </p:attrNameLst>
                                      </p:cBhvr>
                                      <p:tavLst>
                                        <p:tav tm="0">
                                          <p:val>
                                            <p:strVal val="ppt_w"/>
                                          </p:val>
                                        </p:tav>
                                        <p:tav tm="100000">
                                          <p:val>
                                            <p:fltVal val="0"/>
                                          </p:val>
                                        </p:tav>
                                      </p:tavLst>
                                    </p:anim>
                                    <p:anim calcmode="lin" valueType="num">
                                      <p:cBhvr>
                                        <p:cTn id="10" dur="2000"/>
                                        <p:tgtEl>
                                          <p:spTgt spid="99"/>
                                        </p:tgtEl>
                                        <p:attrNameLst>
                                          <p:attrName>ppt_h</p:attrName>
                                        </p:attrNameLst>
                                      </p:cBhvr>
                                      <p:tavLst>
                                        <p:tav tm="0">
                                          <p:val>
                                            <p:strVal val="ppt_h"/>
                                          </p:val>
                                        </p:tav>
                                        <p:tav tm="100000">
                                          <p:val>
                                            <p:fltVal val="0"/>
                                          </p:val>
                                        </p:tav>
                                      </p:tavLst>
                                    </p:anim>
                                    <p:animEffect transition="out" filter="fade">
                                      <p:cBhvr>
                                        <p:cTn id="11" dur="2000"/>
                                        <p:tgtEl>
                                          <p:spTgt spid="99"/>
                                        </p:tgtEl>
                                      </p:cBhvr>
                                    </p:animEffect>
                                    <p:set>
                                      <p:cBhvr>
                                        <p:cTn id="12" dur="1" fill="hold">
                                          <p:stCondLst>
                                            <p:cond delay="1999"/>
                                          </p:stCondLst>
                                        </p:cTn>
                                        <p:tgtEl>
                                          <p:spTgt spid="99"/>
                                        </p:tgtEl>
                                        <p:attrNameLst>
                                          <p:attrName>style.visibility</p:attrName>
                                        </p:attrNameLst>
                                      </p:cBhvr>
                                      <p:to>
                                        <p:strVal val="hidden"/>
                                      </p:to>
                                    </p:set>
                                  </p:childTnLst>
                                </p:cTn>
                              </p:par>
                              <p:par>
                                <p:cTn id="13" presetID="22" presetClass="entr" presetSubtype="8" fill="hold" nodeType="withEffect">
                                  <p:stCondLst>
                                    <p:cond delay="1500"/>
                                  </p:stCondLst>
                                  <p:childTnLst>
                                    <p:set>
                                      <p:cBhvr>
                                        <p:cTn id="14" dur="1" fill="hold">
                                          <p:stCondLst>
                                            <p:cond delay="0"/>
                                          </p:stCondLst>
                                        </p:cTn>
                                        <p:tgtEl>
                                          <p:spTgt spid="3"/>
                                        </p:tgtEl>
                                        <p:attrNameLst>
                                          <p:attrName>style.visibility</p:attrName>
                                        </p:attrNameLst>
                                      </p:cBhvr>
                                      <p:to>
                                        <p:strVal val="visible"/>
                                      </p:to>
                                    </p:set>
                                    <p:animEffect transition="in" filter="wipe(left)">
                                      <p:cBhvr>
                                        <p:cTn id="15" dur="3000"/>
                                        <p:tgtEl>
                                          <p:spTgt spid="3"/>
                                        </p:tgtEl>
                                      </p:cBhvr>
                                    </p:animEffect>
                                  </p:childTnLst>
                                </p:cTn>
                              </p:par>
                              <p:par>
                                <p:cTn id="16" presetID="42" presetClass="entr" presetSubtype="0" fill="hold" grpId="0" nodeType="withEffect">
                                  <p:stCondLst>
                                    <p:cond delay="3000"/>
                                  </p:stCondLst>
                                  <p:childTnLst>
                                    <p:set>
                                      <p:cBhvr>
                                        <p:cTn id="17" dur="1" fill="hold">
                                          <p:stCondLst>
                                            <p:cond delay="0"/>
                                          </p:stCondLst>
                                        </p:cTn>
                                        <p:tgtEl>
                                          <p:spTgt spid="16446"/>
                                        </p:tgtEl>
                                        <p:attrNameLst>
                                          <p:attrName>style.visibility</p:attrName>
                                        </p:attrNameLst>
                                      </p:cBhvr>
                                      <p:to>
                                        <p:strVal val="visible"/>
                                      </p:to>
                                    </p:set>
                                    <p:animEffect transition="in" filter="fade">
                                      <p:cBhvr>
                                        <p:cTn id="18" dur="500"/>
                                        <p:tgtEl>
                                          <p:spTgt spid="16446"/>
                                        </p:tgtEl>
                                      </p:cBhvr>
                                    </p:animEffect>
                                    <p:anim calcmode="lin" valueType="num">
                                      <p:cBhvr>
                                        <p:cTn id="19" dur="500" fill="hold"/>
                                        <p:tgtEl>
                                          <p:spTgt spid="16446"/>
                                        </p:tgtEl>
                                        <p:attrNameLst>
                                          <p:attrName>ppt_x</p:attrName>
                                        </p:attrNameLst>
                                      </p:cBhvr>
                                      <p:tavLst>
                                        <p:tav tm="0">
                                          <p:val>
                                            <p:strVal val="#ppt_x"/>
                                          </p:val>
                                        </p:tav>
                                        <p:tav tm="100000">
                                          <p:val>
                                            <p:strVal val="#ppt_x"/>
                                          </p:val>
                                        </p:tav>
                                      </p:tavLst>
                                    </p:anim>
                                    <p:anim calcmode="lin" valueType="num">
                                      <p:cBhvr>
                                        <p:cTn id="20" dur="500" fill="hold"/>
                                        <p:tgtEl>
                                          <p:spTgt spid="16446"/>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3200"/>
                                  </p:stCondLst>
                                  <p:childTnLst>
                                    <p:set>
                                      <p:cBhvr>
                                        <p:cTn id="22" dur="1" fill="hold">
                                          <p:stCondLst>
                                            <p:cond delay="0"/>
                                          </p:stCondLst>
                                        </p:cTn>
                                        <p:tgtEl>
                                          <p:spTgt spid="16445"/>
                                        </p:tgtEl>
                                        <p:attrNameLst>
                                          <p:attrName>style.visibility</p:attrName>
                                        </p:attrNameLst>
                                      </p:cBhvr>
                                      <p:to>
                                        <p:strVal val="visible"/>
                                      </p:to>
                                    </p:set>
                                    <p:animEffect transition="in" filter="fade">
                                      <p:cBhvr>
                                        <p:cTn id="23" dur="500"/>
                                        <p:tgtEl>
                                          <p:spTgt spid="16445"/>
                                        </p:tgtEl>
                                      </p:cBhvr>
                                    </p:animEffect>
                                    <p:anim calcmode="lin" valueType="num">
                                      <p:cBhvr>
                                        <p:cTn id="24" dur="500" fill="hold"/>
                                        <p:tgtEl>
                                          <p:spTgt spid="16445"/>
                                        </p:tgtEl>
                                        <p:attrNameLst>
                                          <p:attrName>ppt_x</p:attrName>
                                        </p:attrNameLst>
                                      </p:cBhvr>
                                      <p:tavLst>
                                        <p:tav tm="0">
                                          <p:val>
                                            <p:strVal val="#ppt_x"/>
                                          </p:val>
                                        </p:tav>
                                        <p:tav tm="100000">
                                          <p:val>
                                            <p:strVal val="#ppt_x"/>
                                          </p:val>
                                        </p:tav>
                                      </p:tavLst>
                                    </p:anim>
                                    <p:anim calcmode="lin" valueType="num">
                                      <p:cBhvr>
                                        <p:cTn id="25" dur="500" fill="hold"/>
                                        <p:tgtEl>
                                          <p:spTgt spid="16445"/>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3400"/>
                                  </p:stCondLst>
                                  <p:childTnLst>
                                    <p:set>
                                      <p:cBhvr>
                                        <p:cTn id="27" dur="1" fill="hold">
                                          <p:stCondLst>
                                            <p:cond delay="0"/>
                                          </p:stCondLst>
                                        </p:cTn>
                                        <p:tgtEl>
                                          <p:spTgt spid="16444"/>
                                        </p:tgtEl>
                                        <p:attrNameLst>
                                          <p:attrName>style.visibility</p:attrName>
                                        </p:attrNameLst>
                                      </p:cBhvr>
                                      <p:to>
                                        <p:strVal val="visible"/>
                                      </p:to>
                                    </p:set>
                                    <p:animEffect transition="in" filter="fade">
                                      <p:cBhvr>
                                        <p:cTn id="28" dur="500"/>
                                        <p:tgtEl>
                                          <p:spTgt spid="16444"/>
                                        </p:tgtEl>
                                      </p:cBhvr>
                                    </p:animEffect>
                                    <p:anim calcmode="lin" valueType="num">
                                      <p:cBhvr>
                                        <p:cTn id="29" dur="500" fill="hold"/>
                                        <p:tgtEl>
                                          <p:spTgt spid="16444"/>
                                        </p:tgtEl>
                                        <p:attrNameLst>
                                          <p:attrName>ppt_x</p:attrName>
                                        </p:attrNameLst>
                                      </p:cBhvr>
                                      <p:tavLst>
                                        <p:tav tm="0">
                                          <p:val>
                                            <p:strVal val="#ppt_x"/>
                                          </p:val>
                                        </p:tav>
                                        <p:tav tm="100000">
                                          <p:val>
                                            <p:strVal val="#ppt_x"/>
                                          </p:val>
                                        </p:tav>
                                      </p:tavLst>
                                    </p:anim>
                                    <p:anim calcmode="lin" valueType="num">
                                      <p:cBhvr>
                                        <p:cTn id="30" dur="500" fill="hold"/>
                                        <p:tgtEl>
                                          <p:spTgt spid="16444"/>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3600"/>
                                  </p:stCondLst>
                                  <p:childTnLst>
                                    <p:set>
                                      <p:cBhvr>
                                        <p:cTn id="32" dur="1" fill="hold">
                                          <p:stCondLst>
                                            <p:cond delay="0"/>
                                          </p:stCondLst>
                                        </p:cTn>
                                        <p:tgtEl>
                                          <p:spTgt spid="16447"/>
                                        </p:tgtEl>
                                        <p:attrNameLst>
                                          <p:attrName>style.visibility</p:attrName>
                                        </p:attrNameLst>
                                      </p:cBhvr>
                                      <p:to>
                                        <p:strVal val="visible"/>
                                      </p:to>
                                    </p:set>
                                    <p:animEffect transition="in" filter="fade">
                                      <p:cBhvr>
                                        <p:cTn id="33" dur="500"/>
                                        <p:tgtEl>
                                          <p:spTgt spid="16447"/>
                                        </p:tgtEl>
                                      </p:cBhvr>
                                    </p:animEffect>
                                    <p:anim calcmode="lin" valueType="num">
                                      <p:cBhvr>
                                        <p:cTn id="34" dur="500" fill="hold"/>
                                        <p:tgtEl>
                                          <p:spTgt spid="16447"/>
                                        </p:tgtEl>
                                        <p:attrNameLst>
                                          <p:attrName>ppt_x</p:attrName>
                                        </p:attrNameLst>
                                      </p:cBhvr>
                                      <p:tavLst>
                                        <p:tav tm="0">
                                          <p:val>
                                            <p:strVal val="#ppt_x"/>
                                          </p:val>
                                        </p:tav>
                                        <p:tav tm="100000">
                                          <p:val>
                                            <p:strVal val="#ppt_x"/>
                                          </p:val>
                                        </p:tav>
                                      </p:tavLst>
                                    </p:anim>
                                    <p:anim calcmode="lin" valueType="num">
                                      <p:cBhvr>
                                        <p:cTn id="35" dur="500" fill="hold"/>
                                        <p:tgtEl>
                                          <p:spTgt spid="16447"/>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3800"/>
                                  </p:stCondLst>
                                  <p:childTnLst>
                                    <p:set>
                                      <p:cBhvr>
                                        <p:cTn id="37" dur="1" fill="hold">
                                          <p:stCondLst>
                                            <p:cond delay="0"/>
                                          </p:stCondLst>
                                        </p:cTn>
                                        <p:tgtEl>
                                          <p:spTgt spid="16443"/>
                                        </p:tgtEl>
                                        <p:attrNameLst>
                                          <p:attrName>style.visibility</p:attrName>
                                        </p:attrNameLst>
                                      </p:cBhvr>
                                      <p:to>
                                        <p:strVal val="visible"/>
                                      </p:to>
                                    </p:set>
                                    <p:animEffect transition="in" filter="fade">
                                      <p:cBhvr>
                                        <p:cTn id="38" dur="500"/>
                                        <p:tgtEl>
                                          <p:spTgt spid="16443"/>
                                        </p:tgtEl>
                                      </p:cBhvr>
                                    </p:animEffect>
                                    <p:anim calcmode="lin" valueType="num">
                                      <p:cBhvr>
                                        <p:cTn id="39" dur="500" fill="hold"/>
                                        <p:tgtEl>
                                          <p:spTgt spid="16443"/>
                                        </p:tgtEl>
                                        <p:attrNameLst>
                                          <p:attrName>ppt_x</p:attrName>
                                        </p:attrNameLst>
                                      </p:cBhvr>
                                      <p:tavLst>
                                        <p:tav tm="0">
                                          <p:val>
                                            <p:strVal val="#ppt_x"/>
                                          </p:val>
                                        </p:tav>
                                        <p:tav tm="100000">
                                          <p:val>
                                            <p:strVal val="#ppt_x"/>
                                          </p:val>
                                        </p:tav>
                                      </p:tavLst>
                                    </p:anim>
                                    <p:anim calcmode="lin" valueType="num">
                                      <p:cBhvr>
                                        <p:cTn id="40" dur="500" fill="hold"/>
                                        <p:tgtEl>
                                          <p:spTgt spid="16443"/>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4000"/>
                                  </p:stCondLst>
                                  <p:childTnLst>
                                    <p:set>
                                      <p:cBhvr>
                                        <p:cTn id="42" dur="1" fill="hold">
                                          <p:stCondLst>
                                            <p:cond delay="0"/>
                                          </p:stCondLst>
                                        </p:cTn>
                                        <p:tgtEl>
                                          <p:spTgt spid="16448"/>
                                        </p:tgtEl>
                                        <p:attrNameLst>
                                          <p:attrName>style.visibility</p:attrName>
                                        </p:attrNameLst>
                                      </p:cBhvr>
                                      <p:to>
                                        <p:strVal val="visible"/>
                                      </p:to>
                                    </p:set>
                                    <p:animEffect transition="in" filter="fade">
                                      <p:cBhvr>
                                        <p:cTn id="43" dur="500"/>
                                        <p:tgtEl>
                                          <p:spTgt spid="16448"/>
                                        </p:tgtEl>
                                      </p:cBhvr>
                                    </p:animEffect>
                                    <p:anim calcmode="lin" valueType="num">
                                      <p:cBhvr>
                                        <p:cTn id="44" dur="500" fill="hold"/>
                                        <p:tgtEl>
                                          <p:spTgt spid="16448"/>
                                        </p:tgtEl>
                                        <p:attrNameLst>
                                          <p:attrName>ppt_x</p:attrName>
                                        </p:attrNameLst>
                                      </p:cBhvr>
                                      <p:tavLst>
                                        <p:tav tm="0">
                                          <p:val>
                                            <p:strVal val="#ppt_x"/>
                                          </p:val>
                                        </p:tav>
                                        <p:tav tm="100000">
                                          <p:val>
                                            <p:strVal val="#ppt_x"/>
                                          </p:val>
                                        </p:tav>
                                      </p:tavLst>
                                    </p:anim>
                                    <p:anim calcmode="lin" valueType="num">
                                      <p:cBhvr>
                                        <p:cTn id="45" dur="500" fill="hold"/>
                                        <p:tgtEl>
                                          <p:spTgt spid="16448"/>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4200"/>
                                  </p:stCondLst>
                                  <p:childTnLst>
                                    <p:set>
                                      <p:cBhvr>
                                        <p:cTn id="47" dur="1" fill="hold">
                                          <p:stCondLst>
                                            <p:cond delay="0"/>
                                          </p:stCondLst>
                                        </p:cTn>
                                        <p:tgtEl>
                                          <p:spTgt spid="16449"/>
                                        </p:tgtEl>
                                        <p:attrNameLst>
                                          <p:attrName>style.visibility</p:attrName>
                                        </p:attrNameLst>
                                      </p:cBhvr>
                                      <p:to>
                                        <p:strVal val="visible"/>
                                      </p:to>
                                    </p:set>
                                    <p:animEffect transition="in" filter="fade">
                                      <p:cBhvr>
                                        <p:cTn id="48" dur="500"/>
                                        <p:tgtEl>
                                          <p:spTgt spid="16449"/>
                                        </p:tgtEl>
                                      </p:cBhvr>
                                    </p:animEffect>
                                    <p:anim calcmode="lin" valueType="num">
                                      <p:cBhvr>
                                        <p:cTn id="49" dur="500" fill="hold"/>
                                        <p:tgtEl>
                                          <p:spTgt spid="16449"/>
                                        </p:tgtEl>
                                        <p:attrNameLst>
                                          <p:attrName>ppt_x</p:attrName>
                                        </p:attrNameLst>
                                      </p:cBhvr>
                                      <p:tavLst>
                                        <p:tav tm="0">
                                          <p:val>
                                            <p:strVal val="#ppt_x"/>
                                          </p:val>
                                        </p:tav>
                                        <p:tav tm="100000">
                                          <p:val>
                                            <p:strVal val="#ppt_x"/>
                                          </p:val>
                                        </p:tav>
                                      </p:tavLst>
                                    </p:anim>
                                    <p:anim calcmode="lin" valueType="num">
                                      <p:cBhvr>
                                        <p:cTn id="50" dur="500" fill="hold"/>
                                        <p:tgtEl>
                                          <p:spTgt spid="16449"/>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4400"/>
                                  </p:stCondLst>
                                  <p:childTnLst>
                                    <p:set>
                                      <p:cBhvr>
                                        <p:cTn id="52" dur="1" fill="hold">
                                          <p:stCondLst>
                                            <p:cond delay="0"/>
                                          </p:stCondLst>
                                        </p:cTn>
                                        <p:tgtEl>
                                          <p:spTgt spid="16450"/>
                                        </p:tgtEl>
                                        <p:attrNameLst>
                                          <p:attrName>style.visibility</p:attrName>
                                        </p:attrNameLst>
                                      </p:cBhvr>
                                      <p:to>
                                        <p:strVal val="visible"/>
                                      </p:to>
                                    </p:set>
                                    <p:animEffect transition="in" filter="fade">
                                      <p:cBhvr>
                                        <p:cTn id="53" dur="500"/>
                                        <p:tgtEl>
                                          <p:spTgt spid="16450"/>
                                        </p:tgtEl>
                                      </p:cBhvr>
                                    </p:animEffect>
                                    <p:anim calcmode="lin" valueType="num">
                                      <p:cBhvr>
                                        <p:cTn id="54" dur="500" fill="hold"/>
                                        <p:tgtEl>
                                          <p:spTgt spid="16450"/>
                                        </p:tgtEl>
                                        <p:attrNameLst>
                                          <p:attrName>ppt_x</p:attrName>
                                        </p:attrNameLst>
                                      </p:cBhvr>
                                      <p:tavLst>
                                        <p:tav tm="0">
                                          <p:val>
                                            <p:strVal val="#ppt_x"/>
                                          </p:val>
                                        </p:tav>
                                        <p:tav tm="100000">
                                          <p:val>
                                            <p:strVal val="#ppt_x"/>
                                          </p:val>
                                        </p:tav>
                                      </p:tavLst>
                                    </p:anim>
                                    <p:anim calcmode="lin" valueType="num">
                                      <p:cBhvr>
                                        <p:cTn id="55" dur="500" fill="hold"/>
                                        <p:tgtEl>
                                          <p:spTgt spid="16450"/>
                                        </p:tgtEl>
                                        <p:attrNameLst>
                                          <p:attrName>ppt_y</p:attrName>
                                        </p:attrNameLst>
                                      </p:cBhvr>
                                      <p:tavLst>
                                        <p:tav tm="0">
                                          <p:val>
                                            <p:strVal val="#ppt_y+.1"/>
                                          </p:val>
                                        </p:tav>
                                        <p:tav tm="100000">
                                          <p:val>
                                            <p:strVal val="#ppt_y"/>
                                          </p:val>
                                        </p:tav>
                                      </p:tavLst>
                                    </p:anim>
                                  </p:childTnLst>
                                </p:cTn>
                              </p:par>
                              <p:par>
                                <p:cTn id="56" presetID="42" presetClass="entr" presetSubtype="0" fill="hold" grpId="0" nodeType="withEffect">
                                  <p:stCondLst>
                                    <p:cond delay="4600"/>
                                  </p:stCondLst>
                                  <p:childTnLst>
                                    <p:set>
                                      <p:cBhvr>
                                        <p:cTn id="57" dur="1" fill="hold">
                                          <p:stCondLst>
                                            <p:cond delay="0"/>
                                          </p:stCondLst>
                                        </p:cTn>
                                        <p:tgtEl>
                                          <p:spTgt spid="16438"/>
                                        </p:tgtEl>
                                        <p:attrNameLst>
                                          <p:attrName>style.visibility</p:attrName>
                                        </p:attrNameLst>
                                      </p:cBhvr>
                                      <p:to>
                                        <p:strVal val="visible"/>
                                      </p:to>
                                    </p:set>
                                    <p:animEffect transition="in" filter="fade">
                                      <p:cBhvr>
                                        <p:cTn id="58" dur="500"/>
                                        <p:tgtEl>
                                          <p:spTgt spid="16438"/>
                                        </p:tgtEl>
                                      </p:cBhvr>
                                    </p:animEffect>
                                    <p:anim calcmode="lin" valueType="num">
                                      <p:cBhvr>
                                        <p:cTn id="59" dur="500" fill="hold"/>
                                        <p:tgtEl>
                                          <p:spTgt spid="16438"/>
                                        </p:tgtEl>
                                        <p:attrNameLst>
                                          <p:attrName>ppt_x</p:attrName>
                                        </p:attrNameLst>
                                      </p:cBhvr>
                                      <p:tavLst>
                                        <p:tav tm="0">
                                          <p:val>
                                            <p:strVal val="#ppt_x"/>
                                          </p:val>
                                        </p:tav>
                                        <p:tav tm="100000">
                                          <p:val>
                                            <p:strVal val="#ppt_x"/>
                                          </p:val>
                                        </p:tav>
                                      </p:tavLst>
                                    </p:anim>
                                    <p:anim calcmode="lin" valueType="num">
                                      <p:cBhvr>
                                        <p:cTn id="60" dur="500" fill="hold"/>
                                        <p:tgtEl>
                                          <p:spTgt spid="16438"/>
                                        </p:tgtEl>
                                        <p:attrNameLst>
                                          <p:attrName>ppt_y</p:attrName>
                                        </p:attrNameLst>
                                      </p:cBhvr>
                                      <p:tavLst>
                                        <p:tav tm="0">
                                          <p:val>
                                            <p:strVal val="#ppt_y+.1"/>
                                          </p:val>
                                        </p:tav>
                                        <p:tav tm="100000">
                                          <p:val>
                                            <p:strVal val="#ppt_y"/>
                                          </p:val>
                                        </p:tav>
                                      </p:tavLst>
                                    </p:anim>
                                  </p:childTnLst>
                                </p:cTn>
                              </p:par>
                              <p:par>
                                <p:cTn id="61" presetID="42" presetClass="entr" presetSubtype="0" fill="hold" grpId="0" nodeType="withEffect">
                                  <p:stCondLst>
                                    <p:cond delay="4800"/>
                                  </p:stCondLst>
                                  <p:childTnLst>
                                    <p:set>
                                      <p:cBhvr>
                                        <p:cTn id="62" dur="1" fill="hold">
                                          <p:stCondLst>
                                            <p:cond delay="0"/>
                                          </p:stCondLst>
                                        </p:cTn>
                                        <p:tgtEl>
                                          <p:spTgt spid="16451"/>
                                        </p:tgtEl>
                                        <p:attrNameLst>
                                          <p:attrName>style.visibility</p:attrName>
                                        </p:attrNameLst>
                                      </p:cBhvr>
                                      <p:to>
                                        <p:strVal val="visible"/>
                                      </p:to>
                                    </p:set>
                                    <p:animEffect transition="in" filter="fade">
                                      <p:cBhvr>
                                        <p:cTn id="63" dur="500"/>
                                        <p:tgtEl>
                                          <p:spTgt spid="16451"/>
                                        </p:tgtEl>
                                      </p:cBhvr>
                                    </p:animEffect>
                                    <p:anim calcmode="lin" valueType="num">
                                      <p:cBhvr>
                                        <p:cTn id="64" dur="500" fill="hold"/>
                                        <p:tgtEl>
                                          <p:spTgt spid="16451"/>
                                        </p:tgtEl>
                                        <p:attrNameLst>
                                          <p:attrName>ppt_x</p:attrName>
                                        </p:attrNameLst>
                                      </p:cBhvr>
                                      <p:tavLst>
                                        <p:tav tm="0">
                                          <p:val>
                                            <p:strVal val="#ppt_x"/>
                                          </p:val>
                                        </p:tav>
                                        <p:tav tm="100000">
                                          <p:val>
                                            <p:strVal val="#ppt_x"/>
                                          </p:val>
                                        </p:tav>
                                      </p:tavLst>
                                    </p:anim>
                                    <p:anim calcmode="lin" valueType="num">
                                      <p:cBhvr>
                                        <p:cTn id="65" dur="500" fill="hold"/>
                                        <p:tgtEl>
                                          <p:spTgt spid="16451"/>
                                        </p:tgtEl>
                                        <p:attrNameLst>
                                          <p:attrName>ppt_y</p:attrName>
                                        </p:attrNameLst>
                                      </p:cBhvr>
                                      <p:tavLst>
                                        <p:tav tm="0">
                                          <p:val>
                                            <p:strVal val="#ppt_y+.1"/>
                                          </p:val>
                                        </p:tav>
                                        <p:tav tm="100000">
                                          <p:val>
                                            <p:strVal val="#ppt_y"/>
                                          </p:val>
                                        </p:tav>
                                      </p:tavLst>
                                    </p:anim>
                                  </p:childTnLst>
                                </p:cTn>
                              </p:par>
                              <p:par>
                                <p:cTn id="66" presetID="42" presetClass="entr" presetSubtype="0" fill="hold" grpId="0" nodeType="withEffect">
                                  <p:stCondLst>
                                    <p:cond delay="5000"/>
                                  </p:stCondLst>
                                  <p:childTnLst>
                                    <p:set>
                                      <p:cBhvr>
                                        <p:cTn id="67" dur="1" fill="hold">
                                          <p:stCondLst>
                                            <p:cond delay="0"/>
                                          </p:stCondLst>
                                        </p:cTn>
                                        <p:tgtEl>
                                          <p:spTgt spid="16452"/>
                                        </p:tgtEl>
                                        <p:attrNameLst>
                                          <p:attrName>style.visibility</p:attrName>
                                        </p:attrNameLst>
                                      </p:cBhvr>
                                      <p:to>
                                        <p:strVal val="visible"/>
                                      </p:to>
                                    </p:set>
                                    <p:animEffect transition="in" filter="fade">
                                      <p:cBhvr>
                                        <p:cTn id="68" dur="500"/>
                                        <p:tgtEl>
                                          <p:spTgt spid="16452"/>
                                        </p:tgtEl>
                                      </p:cBhvr>
                                    </p:animEffect>
                                    <p:anim calcmode="lin" valueType="num">
                                      <p:cBhvr>
                                        <p:cTn id="69" dur="500" fill="hold"/>
                                        <p:tgtEl>
                                          <p:spTgt spid="16452"/>
                                        </p:tgtEl>
                                        <p:attrNameLst>
                                          <p:attrName>ppt_x</p:attrName>
                                        </p:attrNameLst>
                                      </p:cBhvr>
                                      <p:tavLst>
                                        <p:tav tm="0">
                                          <p:val>
                                            <p:strVal val="#ppt_x"/>
                                          </p:val>
                                        </p:tav>
                                        <p:tav tm="100000">
                                          <p:val>
                                            <p:strVal val="#ppt_x"/>
                                          </p:val>
                                        </p:tav>
                                      </p:tavLst>
                                    </p:anim>
                                    <p:anim calcmode="lin" valueType="num">
                                      <p:cBhvr>
                                        <p:cTn id="70" dur="500" fill="hold"/>
                                        <p:tgtEl>
                                          <p:spTgt spid="16452"/>
                                        </p:tgtEl>
                                        <p:attrNameLst>
                                          <p:attrName>ppt_y</p:attrName>
                                        </p:attrNameLst>
                                      </p:cBhvr>
                                      <p:tavLst>
                                        <p:tav tm="0">
                                          <p:val>
                                            <p:strVal val="#ppt_y+.1"/>
                                          </p:val>
                                        </p:tav>
                                        <p:tav tm="100000">
                                          <p:val>
                                            <p:strVal val="#ppt_y"/>
                                          </p:val>
                                        </p:tav>
                                      </p:tavLst>
                                    </p:anim>
                                  </p:childTnLst>
                                </p:cTn>
                              </p:par>
                              <p:par>
                                <p:cTn id="71" presetID="42" presetClass="entr" presetSubtype="0" fill="hold" grpId="0" nodeType="withEffect">
                                  <p:stCondLst>
                                    <p:cond delay="5200"/>
                                  </p:stCondLst>
                                  <p:childTnLst>
                                    <p:set>
                                      <p:cBhvr>
                                        <p:cTn id="72" dur="1" fill="hold">
                                          <p:stCondLst>
                                            <p:cond delay="0"/>
                                          </p:stCondLst>
                                        </p:cTn>
                                        <p:tgtEl>
                                          <p:spTgt spid="16453"/>
                                        </p:tgtEl>
                                        <p:attrNameLst>
                                          <p:attrName>style.visibility</p:attrName>
                                        </p:attrNameLst>
                                      </p:cBhvr>
                                      <p:to>
                                        <p:strVal val="visible"/>
                                      </p:to>
                                    </p:set>
                                    <p:animEffect transition="in" filter="fade">
                                      <p:cBhvr>
                                        <p:cTn id="73" dur="500"/>
                                        <p:tgtEl>
                                          <p:spTgt spid="16453"/>
                                        </p:tgtEl>
                                      </p:cBhvr>
                                    </p:animEffect>
                                    <p:anim calcmode="lin" valueType="num">
                                      <p:cBhvr>
                                        <p:cTn id="74" dur="500" fill="hold"/>
                                        <p:tgtEl>
                                          <p:spTgt spid="16453"/>
                                        </p:tgtEl>
                                        <p:attrNameLst>
                                          <p:attrName>ppt_x</p:attrName>
                                        </p:attrNameLst>
                                      </p:cBhvr>
                                      <p:tavLst>
                                        <p:tav tm="0">
                                          <p:val>
                                            <p:strVal val="#ppt_x"/>
                                          </p:val>
                                        </p:tav>
                                        <p:tav tm="100000">
                                          <p:val>
                                            <p:strVal val="#ppt_x"/>
                                          </p:val>
                                        </p:tav>
                                      </p:tavLst>
                                    </p:anim>
                                    <p:anim calcmode="lin" valueType="num">
                                      <p:cBhvr>
                                        <p:cTn id="75" dur="500" fill="hold"/>
                                        <p:tgtEl>
                                          <p:spTgt spid="16453"/>
                                        </p:tgtEl>
                                        <p:attrNameLst>
                                          <p:attrName>ppt_y</p:attrName>
                                        </p:attrNameLst>
                                      </p:cBhvr>
                                      <p:tavLst>
                                        <p:tav tm="0">
                                          <p:val>
                                            <p:strVal val="#ppt_y+.1"/>
                                          </p:val>
                                        </p:tav>
                                        <p:tav tm="100000">
                                          <p:val>
                                            <p:strVal val="#ppt_y"/>
                                          </p:val>
                                        </p:tav>
                                      </p:tavLst>
                                    </p:anim>
                                  </p:childTnLst>
                                </p:cTn>
                              </p:par>
                              <p:par>
                                <p:cTn id="76" presetID="34" presetClass="entr" presetSubtype="0" fill="hold" nodeType="withEffect">
                                  <p:stCondLst>
                                    <p:cond delay="6000"/>
                                  </p:stCondLst>
                                  <p:childTnLst>
                                    <p:set>
                                      <p:cBhvr>
                                        <p:cTn id="77" dur="1" fill="hold">
                                          <p:stCondLst>
                                            <p:cond delay="0"/>
                                          </p:stCondLst>
                                        </p:cTn>
                                        <p:tgtEl>
                                          <p:spTgt spid="13338"/>
                                        </p:tgtEl>
                                        <p:attrNameLst>
                                          <p:attrName>style.visibility</p:attrName>
                                        </p:attrNameLst>
                                      </p:cBhvr>
                                      <p:to>
                                        <p:strVal val="visible"/>
                                      </p:to>
                                    </p:set>
                                    <p:anim from="(-#ppt_w/2)" to="(#ppt_x)" calcmode="lin" valueType="num">
                                      <p:cBhvr>
                                        <p:cTn id="78" dur="600" fill="hold">
                                          <p:stCondLst>
                                            <p:cond delay="0"/>
                                          </p:stCondLst>
                                        </p:cTn>
                                        <p:tgtEl>
                                          <p:spTgt spid="13338"/>
                                        </p:tgtEl>
                                        <p:attrNameLst>
                                          <p:attrName>ppt_x</p:attrName>
                                        </p:attrNameLst>
                                      </p:cBhvr>
                                    </p:anim>
                                    <p:anim from="0" to="-1.0" calcmode="lin" valueType="num">
                                      <p:cBhvr>
                                        <p:cTn id="79" dur="200" decel="50000" autoRev="1" fill="hold">
                                          <p:stCondLst>
                                            <p:cond delay="600"/>
                                          </p:stCondLst>
                                        </p:cTn>
                                        <p:tgtEl>
                                          <p:spTgt spid="13338"/>
                                        </p:tgtEl>
                                        <p:attrNameLst>
                                          <p:attrName>xshear</p:attrName>
                                        </p:attrNameLst>
                                      </p:cBhvr>
                                    </p:anim>
                                    <p:animScale>
                                      <p:cBhvr>
                                        <p:cTn id="80" dur="200" decel="100000" autoRev="1" fill="hold">
                                          <p:stCondLst>
                                            <p:cond delay="600"/>
                                          </p:stCondLst>
                                        </p:cTn>
                                        <p:tgtEl>
                                          <p:spTgt spid="13338"/>
                                        </p:tgtEl>
                                      </p:cBhvr>
                                      <p:from x="100000" y="100000"/>
                                      <p:to x="80000" y="100000"/>
                                    </p:animScale>
                                    <p:anim by="(#ppt_h/3+#ppt_w*0.1)" calcmode="lin" valueType="num">
                                      <p:cBhvr additive="sum">
                                        <p:cTn id="81" dur="200" decel="100000" autoRev="1" fill="hold">
                                          <p:stCondLst>
                                            <p:cond delay="600"/>
                                          </p:stCondLst>
                                        </p:cTn>
                                        <p:tgtEl>
                                          <p:spTgt spid="13338"/>
                                        </p:tgtEl>
                                        <p:attrNameLst>
                                          <p:attrName>ppt_x</p:attrName>
                                        </p:attrNameLst>
                                      </p:cBhvr>
                                    </p:anim>
                                  </p:childTnLst>
                                </p:cTn>
                              </p:par>
                              <p:par>
                                <p:cTn id="82" presetID="34" presetClass="entr" presetSubtype="0" fill="hold" grpId="0" nodeType="withEffect">
                                  <p:stCondLst>
                                    <p:cond delay="6000"/>
                                  </p:stCondLst>
                                  <p:childTnLst>
                                    <p:set>
                                      <p:cBhvr>
                                        <p:cTn id="83" dur="1" fill="hold">
                                          <p:stCondLst>
                                            <p:cond delay="0"/>
                                          </p:stCondLst>
                                        </p:cTn>
                                        <p:tgtEl>
                                          <p:spTgt spid="31"/>
                                        </p:tgtEl>
                                        <p:attrNameLst>
                                          <p:attrName>style.visibility</p:attrName>
                                        </p:attrNameLst>
                                      </p:cBhvr>
                                      <p:to>
                                        <p:strVal val="visible"/>
                                      </p:to>
                                    </p:set>
                                    <p:anim from="(-#ppt_w/2)" to="(#ppt_x)" calcmode="lin" valueType="num">
                                      <p:cBhvr>
                                        <p:cTn id="84" dur="600" fill="hold">
                                          <p:stCondLst>
                                            <p:cond delay="0"/>
                                          </p:stCondLst>
                                        </p:cTn>
                                        <p:tgtEl>
                                          <p:spTgt spid="31"/>
                                        </p:tgtEl>
                                        <p:attrNameLst>
                                          <p:attrName>ppt_x</p:attrName>
                                        </p:attrNameLst>
                                      </p:cBhvr>
                                    </p:anim>
                                    <p:anim from="0" to="-1.0" calcmode="lin" valueType="num">
                                      <p:cBhvr>
                                        <p:cTn id="85" dur="200" decel="50000" autoRev="1" fill="hold">
                                          <p:stCondLst>
                                            <p:cond delay="600"/>
                                          </p:stCondLst>
                                        </p:cTn>
                                        <p:tgtEl>
                                          <p:spTgt spid="31"/>
                                        </p:tgtEl>
                                        <p:attrNameLst>
                                          <p:attrName>xshear</p:attrName>
                                        </p:attrNameLst>
                                      </p:cBhvr>
                                    </p:anim>
                                    <p:animScale>
                                      <p:cBhvr>
                                        <p:cTn id="86" dur="200" decel="100000" autoRev="1" fill="hold">
                                          <p:stCondLst>
                                            <p:cond delay="600"/>
                                          </p:stCondLst>
                                        </p:cTn>
                                        <p:tgtEl>
                                          <p:spTgt spid="31"/>
                                        </p:tgtEl>
                                      </p:cBhvr>
                                      <p:from x="100000" y="100000"/>
                                      <p:to x="80000" y="100000"/>
                                    </p:animScale>
                                    <p:anim by="(#ppt_h/3+#ppt_w*0.1)" calcmode="lin" valueType="num">
                                      <p:cBhvr additive="sum">
                                        <p:cTn id="87" dur="200" decel="100000" autoRev="1" fill="hold">
                                          <p:stCondLst>
                                            <p:cond delay="600"/>
                                          </p:stCondLst>
                                        </p:cTn>
                                        <p:tgtEl>
                                          <p:spTgt spid="31"/>
                                        </p:tgtEl>
                                        <p:attrNameLst>
                                          <p:attrName>ppt_x</p:attrName>
                                        </p:attrNameLst>
                                      </p:cBhvr>
                                    </p:anim>
                                  </p:childTnLst>
                                </p:cTn>
                              </p:par>
                              <p:par>
                                <p:cTn id="88" presetID="37" presetClass="entr" presetSubtype="0" fill="hold" nodeType="withEffect">
                                  <p:stCondLst>
                                    <p:cond delay="6000"/>
                                  </p:stCondLst>
                                  <p:childTnLst>
                                    <p:set>
                                      <p:cBhvr>
                                        <p:cTn id="89" dur="1" fill="hold">
                                          <p:stCondLst>
                                            <p:cond delay="0"/>
                                          </p:stCondLst>
                                        </p:cTn>
                                        <p:tgtEl>
                                          <p:spTgt spid="32"/>
                                        </p:tgtEl>
                                        <p:attrNameLst>
                                          <p:attrName>style.visibility</p:attrName>
                                        </p:attrNameLst>
                                      </p:cBhvr>
                                      <p:to>
                                        <p:strVal val="visible"/>
                                      </p:to>
                                    </p:set>
                                    <p:animEffect transition="in" filter="fade">
                                      <p:cBhvr>
                                        <p:cTn id="90" dur="1000"/>
                                        <p:tgtEl>
                                          <p:spTgt spid="32"/>
                                        </p:tgtEl>
                                      </p:cBhvr>
                                    </p:animEffect>
                                    <p:anim calcmode="lin" valueType="num">
                                      <p:cBhvr>
                                        <p:cTn id="91" dur="1000" fill="hold"/>
                                        <p:tgtEl>
                                          <p:spTgt spid="32"/>
                                        </p:tgtEl>
                                        <p:attrNameLst>
                                          <p:attrName>ppt_x</p:attrName>
                                        </p:attrNameLst>
                                      </p:cBhvr>
                                      <p:tavLst>
                                        <p:tav tm="0">
                                          <p:val>
                                            <p:strVal val="#ppt_x"/>
                                          </p:val>
                                        </p:tav>
                                        <p:tav tm="100000">
                                          <p:val>
                                            <p:strVal val="#ppt_x"/>
                                          </p:val>
                                        </p:tav>
                                      </p:tavLst>
                                    </p:anim>
                                    <p:anim calcmode="lin" valueType="num">
                                      <p:cBhvr>
                                        <p:cTn id="92" dur="900" decel="100000" fill="hold"/>
                                        <p:tgtEl>
                                          <p:spTgt spid="32"/>
                                        </p:tgtEl>
                                        <p:attrNameLst>
                                          <p:attrName>ppt_y</p:attrName>
                                        </p:attrNameLst>
                                      </p:cBhvr>
                                      <p:tavLst>
                                        <p:tav tm="0">
                                          <p:val>
                                            <p:strVal val="#ppt_y+1"/>
                                          </p:val>
                                        </p:tav>
                                        <p:tav tm="100000">
                                          <p:val>
                                            <p:strVal val="#ppt_y-.03"/>
                                          </p:val>
                                        </p:tav>
                                      </p:tavLst>
                                    </p:anim>
                                    <p:anim calcmode="lin" valueType="num">
                                      <p:cBhvr>
                                        <p:cTn id="93" dur="100" accel="100000" fill="hold">
                                          <p:stCondLst>
                                            <p:cond delay="900"/>
                                          </p:stCondLst>
                                        </p:cTn>
                                        <p:tgtEl>
                                          <p:spTgt spid="32"/>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16438" grpId="0"/>
      <p:bldP spid="16443" grpId="0"/>
      <p:bldP spid="16444" grpId="0"/>
      <p:bldP spid="16445" grpId="0"/>
      <p:bldP spid="16446" grpId="0"/>
      <p:bldP spid="16447" grpId="0"/>
      <p:bldP spid="16448" grpId="0"/>
      <p:bldP spid="16449" grpId="0"/>
      <p:bldP spid="16450" grpId="0"/>
      <p:bldP spid="16451" grpId="0"/>
      <p:bldP spid="16452" grpId="0"/>
      <p:bldP spid="1645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ome">
            <a:hlinkClick r:id="" action="ppaction://hlinkshowjump?jump=firstslide" highlightClick="1"/>
          </p:cNvPr>
          <p:cNvSpPr/>
          <p:nvPr/>
        </p:nvSpPr>
        <p:spPr>
          <a:xfrm>
            <a:off x="8555677" y="6400800"/>
            <a:ext cx="574675" cy="457200"/>
          </a:xfrm>
          <a:prstGeom prst="actionButtonHome">
            <a:avLst/>
          </a:prstGeom>
          <a:gradFill flip="none" rotWithShape="1">
            <a:gsLst>
              <a:gs pos="0">
                <a:srgbClr val="FFEFD1"/>
              </a:gs>
              <a:gs pos="64999">
                <a:srgbClr val="F0EBD5"/>
              </a:gs>
              <a:gs pos="100000">
                <a:srgbClr val="D1C39F"/>
              </a:gs>
            </a:gsLst>
            <a:lin ang="5400000" scaled="1"/>
            <a:tileRect/>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5" name="back">
            <a:hlinkClick r:id="rId3" action="ppaction://hlinksldjump" highlightClick="1"/>
          </p:cNvPr>
          <p:cNvSpPr/>
          <p:nvPr/>
        </p:nvSpPr>
        <p:spPr>
          <a:xfrm>
            <a:off x="8088952" y="6400800"/>
            <a:ext cx="457200" cy="457200"/>
          </a:xfrm>
          <a:prstGeom prst="actionButtonBeginning">
            <a:avLst/>
          </a:prstGeom>
          <a:gradFill>
            <a:gsLst>
              <a:gs pos="0">
                <a:srgbClr val="FFEFD1"/>
              </a:gs>
              <a:gs pos="64999">
                <a:srgbClr val="F0EBD5"/>
              </a:gs>
              <a:gs pos="100000">
                <a:srgbClr val="D1C39F"/>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pic>
        <p:nvPicPr>
          <p:cNvPr id="13338" name="mega" descr="black.jpg"/>
          <p:cNvPicPr>
            <a:picLocks noChangeAspect="1"/>
          </p:cNvPicPr>
          <p:nvPr/>
        </p:nvPicPr>
        <p:blipFill>
          <a:blip r:embed="rId4" cstate="print"/>
          <a:stretch>
            <a:fillRect/>
          </a:stretch>
        </p:blipFill>
        <p:spPr bwMode="auto">
          <a:xfrm>
            <a:off x="1981200" y="5410200"/>
            <a:ext cx="1371600" cy="1371600"/>
          </a:xfrm>
          <a:prstGeom prst="rect">
            <a:avLst/>
          </a:prstGeom>
          <a:noFill/>
          <a:ln w="9525">
            <a:noFill/>
            <a:miter lim="800000"/>
            <a:headEnd/>
            <a:tailEnd/>
          </a:ln>
        </p:spPr>
      </p:pic>
      <p:grpSp>
        <p:nvGrpSpPr>
          <p:cNvPr id="2" name="sal axis"/>
          <p:cNvGrpSpPr>
            <a:grpSpLocks/>
          </p:cNvGrpSpPr>
          <p:nvPr/>
        </p:nvGrpSpPr>
        <p:grpSpPr bwMode="auto">
          <a:xfrm rot="-5400000">
            <a:off x="669132" y="1834356"/>
            <a:ext cx="3338512" cy="1216025"/>
            <a:chOff x="2685880" y="2261872"/>
            <a:chExt cx="5713914" cy="1217125"/>
          </a:xfrm>
        </p:grpSpPr>
        <p:cxnSp>
          <p:nvCxnSpPr>
            <p:cNvPr id="52" name="Straight Connector 51"/>
            <p:cNvCxnSpPr/>
            <p:nvPr/>
          </p:nvCxnSpPr>
          <p:spPr>
            <a:xfrm>
              <a:off x="2819013" y="3277202"/>
              <a:ext cx="5333531" cy="1588"/>
            </a:xfrm>
            <a:prstGeom prst="line">
              <a:avLst/>
            </a:prstGeom>
            <a:ln w="38100"/>
          </p:spPr>
          <p:style>
            <a:lnRef idx="1">
              <a:schemeClr val="dk1"/>
            </a:lnRef>
            <a:fillRef idx="0">
              <a:schemeClr val="dk1"/>
            </a:fillRef>
            <a:effectRef idx="0">
              <a:schemeClr val="dk1"/>
            </a:effectRef>
            <a:fontRef idx="minor">
              <a:schemeClr val="tx1"/>
            </a:fontRef>
          </p:style>
        </p:cxnSp>
        <p:cxnSp>
          <p:nvCxnSpPr>
            <p:cNvPr id="53" name="Straight Connector 52"/>
            <p:cNvCxnSpPr/>
            <p:nvPr/>
          </p:nvCxnSpPr>
          <p:spPr>
            <a:xfrm rot="5400000">
              <a:off x="2622906" y="3277202"/>
              <a:ext cx="381345" cy="0"/>
            </a:xfrm>
            <a:prstGeom prst="line">
              <a:avLst/>
            </a:prstGeom>
            <a:ln w="38100"/>
          </p:spPr>
          <p:style>
            <a:lnRef idx="1">
              <a:schemeClr val="dk1"/>
            </a:lnRef>
            <a:fillRef idx="0">
              <a:schemeClr val="dk1"/>
            </a:fillRef>
            <a:effectRef idx="0">
              <a:schemeClr val="dk1"/>
            </a:effectRef>
            <a:fontRef idx="minor">
              <a:schemeClr val="tx1"/>
            </a:fontRef>
          </p:style>
        </p:cxnSp>
        <p:cxnSp>
          <p:nvCxnSpPr>
            <p:cNvPr id="54" name="Straight Connector 53"/>
            <p:cNvCxnSpPr/>
            <p:nvPr/>
          </p:nvCxnSpPr>
          <p:spPr>
            <a:xfrm rot="5400000">
              <a:off x="7987683" y="3286965"/>
              <a:ext cx="381345" cy="2718"/>
            </a:xfrm>
            <a:prstGeom prst="line">
              <a:avLst/>
            </a:prstGeom>
            <a:ln w="38100"/>
          </p:spPr>
          <p:style>
            <a:lnRef idx="1">
              <a:schemeClr val="dk1"/>
            </a:lnRef>
            <a:fillRef idx="0">
              <a:schemeClr val="dk1"/>
            </a:fillRef>
            <a:effectRef idx="0">
              <a:schemeClr val="dk1"/>
            </a:effectRef>
            <a:fontRef idx="minor">
              <a:schemeClr val="tx1"/>
            </a:fontRef>
          </p:style>
        </p:cxnSp>
        <p:cxnSp>
          <p:nvCxnSpPr>
            <p:cNvPr id="55" name="Straight Connector 54"/>
            <p:cNvCxnSpPr/>
            <p:nvPr/>
          </p:nvCxnSpPr>
          <p:spPr>
            <a:xfrm rot="5400000">
              <a:off x="5371183" y="3286966"/>
              <a:ext cx="381345" cy="2716"/>
            </a:xfrm>
            <a:prstGeom prst="line">
              <a:avLst/>
            </a:prstGeom>
            <a:ln w="28575"/>
          </p:spPr>
          <p:style>
            <a:lnRef idx="1">
              <a:schemeClr val="dk1"/>
            </a:lnRef>
            <a:fillRef idx="0">
              <a:schemeClr val="dk1"/>
            </a:fillRef>
            <a:effectRef idx="0">
              <a:schemeClr val="dk1"/>
            </a:effectRef>
            <a:fontRef idx="minor">
              <a:schemeClr val="tx1"/>
            </a:fontRef>
          </p:style>
        </p:cxnSp>
        <p:cxnSp>
          <p:nvCxnSpPr>
            <p:cNvPr id="56" name="Straight Connector 55"/>
            <p:cNvCxnSpPr/>
            <p:nvPr/>
          </p:nvCxnSpPr>
          <p:spPr>
            <a:xfrm rot="5400000">
              <a:off x="3923006" y="3275843"/>
              <a:ext cx="381345" cy="2718"/>
            </a:xfrm>
            <a:prstGeom prst="line">
              <a:avLst/>
            </a:prstGeom>
            <a:ln w="28575"/>
          </p:spPr>
          <p:style>
            <a:lnRef idx="1">
              <a:schemeClr val="dk1"/>
            </a:lnRef>
            <a:fillRef idx="0">
              <a:schemeClr val="dk1"/>
            </a:fillRef>
            <a:effectRef idx="0">
              <a:schemeClr val="dk1"/>
            </a:effectRef>
            <a:fontRef idx="minor">
              <a:schemeClr val="tx1"/>
            </a:fontRef>
          </p:style>
        </p:cxnSp>
        <p:cxnSp>
          <p:nvCxnSpPr>
            <p:cNvPr id="57" name="Straight Connector 56"/>
            <p:cNvCxnSpPr/>
            <p:nvPr/>
          </p:nvCxnSpPr>
          <p:spPr>
            <a:xfrm rot="5400000">
              <a:off x="6663131" y="3288324"/>
              <a:ext cx="381345" cy="0"/>
            </a:xfrm>
            <a:prstGeom prst="line">
              <a:avLst/>
            </a:prstGeom>
            <a:ln w="28575"/>
          </p:spPr>
          <p:style>
            <a:lnRef idx="1">
              <a:schemeClr val="dk1"/>
            </a:lnRef>
            <a:fillRef idx="0">
              <a:schemeClr val="dk1"/>
            </a:fillRef>
            <a:effectRef idx="0">
              <a:schemeClr val="dk1"/>
            </a:effectRef>
            <a:fontRef idx="minor">
              <a:schemeClr val="tx1"/>
            </a:fontRef>
          </p:style>
        </p:cxnSp>
        <p:sp>
          <p:nvSpPr>
            <p:cNvPr id="16490" name="TextBox 22"/>
            <p:cNvSpPr txBox="1">
              <a:spLocks noChangeArrowheads="1"/>
            </p:cNvSpPr>
            <p:nvPr/>
          </p:nvSpPr>
          <p:spPr bwMode="auto">
            <a:xfrm rot="5400000">
              <a:off x="2515022" y="2567934"/>
              <a:ext cx="829165" cy="487450"/>
            </a:xfrm>
            <a:prstGeom prst="rect">
              <a:avLst/>
            </a:prstGeom>
            <a:noFill/>
            <a:ln w="9525">
              <a:noFill/>
              <a:miter lim="800000"/>
              <a:headEnd/>
              <a:tailEnd/>
            </a:ln>
          </p:spPr>
          <p:txBody>
            <a:bodyPr>
              <a:spAutoFit/>
            </a:bodyPr>
            <a:lstStyle/>
            <a:p>
              <a:pPr algn="ctr"/>
              <a:r>
                <a:rPr lang="en-US" dirty="0">
                  <a:latin typeface="Trebuchet MS" pitchFamily="34" charset="0"/>
                </a:rPr>
                <a:t>0 psu</a:t>
              </a:r>
            </a:p>
          </p:txBody>
        </p:sp>
        <p:sp>
          <p:nvSpPr>
            <p:cNvPr id="16491" name="TextBox 23"/>
            <p:cNvSpPr txBox="1">
              <a:spLocks noChangeArrowheads="1"/>
            </p:cNvSpPr>
            <p:nvPr/>
          </p:nvSpPr>
          <p:spPr bwMode="auto">
            <a:xfrm rot="5400000">
              <a:off x="5147768" y="2502491"/>
              <a:ext cx="934280" cy="487452"/>
            </a:xfrm>
            <a:prstGeom prst="rect">
              <a:avLst/>
            </a:prstGeom>
            <a:noFill/>
            <a:ln w="9525">
              <a:noFill/>
              <a:miter lim="800000"/>
              <a:headEnd/>
              <a:tailEnd/>
            </a:ln>
          </p:spPr>
          <p:txBody>
            <a:bodyPr>
              <a:spAutoFit/>
            </a:bodyPr>
            <a:lstStyle/>
            <a:p>
              <a:pPr algn="ctr"/>
              <a:r>
                <a:rPr lang="en-US" dirty="0">
                  <a:latin typeface="Trebuchet MS" pitchFamily="34" charset="0"/>
                </a:rPr>
                <a:t>20 psu</a:t>
              </a:r>
            </a:p>
          </p:txBody>
        </p:sp>
        <p:sp>
          <p:nvSpPr>
            <p:cNvPr id="16492" name="TextBox 24"/>
            <p:cNvSpPr txBox="1">
              <a:spLocks noChangeArrowheads="1"/>
            </p:cNvSpPr>
            <p:nvPr/>
          </p:nvSpPr>
          <p:spPr bwMode="auto">
            <a:xfrm rot="5400000">
              <a:off x="6380942" y="2523410"/>
              <a:ext cx="1010527" cy="487452"/>
            </a:xfrm>
            <a:prstGeom prst="rect">
              <a:avLst/>
            </a:prstGeom>
            <a:noFill/>
            <a:ln w="9525">
              <a:noFill/>
              <a:miter lim="800000"/>
              <a:headEnd/>
              <a:tailEnd/>
            </a:ln>
          </p:spPr>
          <p:txBody>
            <a:bodyPr>
              <a:spAutoFit/>
            </a:bodyPr>
            <a:lstStyle/>
            <a:p>
              <a:pPr algn="ctr"/>
              <a:r>
                <a:rPr lang="en-US" dirty="0">
                  <a:latin typeface="Trebuchet MS" pitchFamily="34" charset="0"/>
                </a:rPr>
                <a:t>30 psu</a:t>
              </a:r>
            </a:p>
          </p:txBody>
        </p:sp>
        <p:sp>
          <p:nvSpPr>
            <p:cNvPr id="16493" name="TextBox 25"/>
            <p:cNvSpPr txBox="1">
              <a:spLocks noChangeArrowheads="1"/>
            </p:cNvSpPr>
            <p:nvPr/>
          </p:nvSpPr>
          <p:spPr bwMode="auto">
            <a:xfrm rot="5400000">
              <a:off x="7688930" y="2509981"/>
              <a:ext cx="934278" cy="487451"/>
            </a:xfrm>
            <a:prstGeom prst="rect">
              <a:avLst/>
            </a:prstGeom>
            <a:noFill/>
            <a:ln w="9525">
              <a:noFill/>
              <a:miter lim="800000"/>
              <a:headEnd/>
              <a:tailEnd/>
            </a:ln>
          </p:spPr>
          <p:txBody>
            <a:bodyPr>
              <a:spAutoFit/>
            </a:bodyPr>
            <a:lstStyle/>
            <a:p>
              <a:pPr algn="ctr"/>
              <a:r>
                <a:rPr lang="en-US" dirty="0">
                  <a:latin typeface="Trebuchet MS" pitchFamily="34" charset="0"/>
                </a:rPr>
                <a:t>40 psu</a:t>
              </a:r>
            </a:p>
          </p:txBody>
        </p:sp>
        <p:sp>
          <p:nvSpPr>
            <p:cNvPr id="16494" name="TextBox 26"/>
            <p:cNvSpPr txBox="1">
              <a:spLocks noChangeArrowheads="1"/>
            </p:cNvSpPr>
            <p:nvPr/>
          </p:nvSpPr>
          <p:spPr bwMode="auto">
            <a:xfrm rot="5400000">
              <a:off x="3695557" y="2483672"/>
              <a:ext cx="858032" cy="487452"/>
            </a:xfrm>
            <a:prstGeom prst="rect">
              <a:avLst/>
            </a:prstGeom>
            <a:noFill/>
            <a:ln w="9525">
              <a:noFill/>
              <a:miter lim="800000"/>
              <a:headEnd/>
              <a:tailEnd/>
            </a:ln>
          </p:spPr>
          <p:txBody>
            <a:bodyPr>
              <a:spAutoFit/>
            </a:bodyPr>
            <a:lstStyle/>
            <a:p>
              <a:pPr algn="ctr"/>
              <a:r>
                <a:rPr lang="en-US" dirty="0">
                  <a:latin typeface="Trebuchet MS" pitchFamily="34" charset="0"/>
                </a:rPr>
                <a:t>10 psu</a:t>
              </a:r>
            </a:p>
          </p:txBody>
        </p:sp>
      </p:grpSp>
      <p:sp>
        <p:nvSpPr>
          <p:cNvPr id="16438" name="sept label"/>
          <p:cNvSpPr txBox="1">
            <a:spLocks noChangeArrowheads="1"/>
          </p:cNvSpPr>
          <p:nvPr/>
        </p:nvSpPr>
        <p:spPr bwMode="auto">
          <a:xfrm rot="-2400000">
            <a:off x="5746750" y="4492625"/>
            <a:ext cx="1392238" cy="369888"/>
          </a:xfrm>
          <a:prstGeom prst="rect">
            <a:avLst/>
          </a:prstGeom>
          <a:noFill/>
          <a:ln w="9525">
            <a:noFill/>
            <a:miter lim="800000"/>
            <a:headEnd/>
            <a:tailEnd/>
          </a:ln>
        </p:spPr>
        <p:txBody>
          <a:bodyPr>
            <a:spAutoFit/>
          </a:bodyPr>
          <a:lstStyle/>
          <a:p>
            <a:pPr algn="ctr"/>
            <a:r>
              <a:rPr lang="en-US" dirty="0">
                <a:latin typeface="Trebuchet MS" pitchFamily="34" charset="0"/>
              </a:rPr>
              <a:t>September</a:t>
            </a:r>
          </a:p>
        </p:txBody>
      </p:sp>
      <p:sp>
        <p:nvSpPr>
          <p:cNvPr id="16443" name="may label"/>
          <p:cNvSpPr txBox="1">
            <a:spLocks noChangeArrowheads="1"/>
          </p:cNvSpPr>
          <p:nvPr/>
        </p:nvSpPr>
        <p:spPr bwMode="auto">
          <a:xfrm rot="-2400000">
            <a:off x="4503738" y="4264025"/>
            <a:ext cx="828675" cy="460375"/>
          </a:xfrm>
          <a:prstGeom prst="rect">
            <a:avLst/>
          </a:prstGeom>
          <a:noFill/>
          <a:ln w="9525">
            <a:noFill/>
            <a:miter lim="800000"/>
            <a:headEnd/>
            <a:tailEnd/>
          </a:ln>
        </p:spPr>
        <p:txBody>
          <a:bodyPr>
            <a:spAutoFit/>
          </a:bodyPr>
          <a:lstStyle/>
          <a:p>
            <a:pPr algn="ctr"/>
            <a:r>
              <a:rPr lang="en-US" dirty="0">
                <a:latin typeface="Trebuchet MS" pitchFamily="34" charset="0"/>
              </a:rPr>
              <a:t>May</a:t>
            </a:r>
          </a:p>
        </p:txBody>
      </p:sp>
      <p:sp>
        <p:nvSpPr>
          <p:cNvPr id="16444" name="mar label"/>
          <p:cNvSpPr txBox="1">
            <a:spLocks noChangeArrowheads="1"/>
          </p:cNvSpPr>
          <p:nvPr/>
        </p:nvSpPr>
        <p:spPr bwMode="auto">
          <a:xfrm rot="-2400000">
            <a:off x="3467100" y="4322763"/>
            <a:ext cx="933450" cy="460375"/>
          </a:xfrm>
          <a:prstGeom prst="rect">
            <a:avLst/>
          </a:prstGeom>
          <a:noFill/>
          <a:ln w="9525">
            <a:noFill/>
            <a:miter lim="800000"/>
            <a:headEnd/>
            <a:tailEnd/>
          </a:ln>
        </p:spPr>
        <p:txBody>
          <a:bodyPr>
            <a:spAutoFit/>
          </a:bodyPr>
          <a:lstStyle/>
          <a:p>
            <a:pPr algn="ctr"/>
            <a:r>
              <a:rPr lang="en-US" dirty="0">
                <a:latin typeface="Trebuchet MS" pitchFamily="34" charset="0"/>
              </a:rPr>
              <a:t>March</a:t>
            </a:r>
          </a:p>
        </p:txBody>
      </p:sp>
      <p:sp>
        <p:nvSpPr>
          <p:cNvPr id="16445" name="feb label"/>
          <p:cNvSpPr txBox="1">
            <a:spLocks noChangeArrowheads="1"/>
          </p:cNvSpPr>
          <p:nvPr/>
        </p:nvSpPr>
        <p:spPr bwMode="auto">
          <a:xfrm rot="-2400000">
            <a:off x="2670175" y="4394200"/>
            <a:ext cx="1241425" cy="369888"/>
          </a:xfrm>
          <a:prstGeom prst="rect">
            <a:avLst/>
          </a:prstGeom>
          <a:noFill/>
          <a:ln w="9525">
            <a:noFill/>
            <a:miter lim="800000"/>
            <a:headEnd/>
            <a:tailEnd/>
          </a:ln>
        </p:spPr>
        <p:txBody>
          <a:bodyPr>
            <a:spAutoFit/>
          </a:bodyPr>
          <a:lstStyle/>
          <a:p>
            <a:pPr algn="ctr"/>
            <a:r>
              <a:rPr lang="en-US" dirty="0">
                <a:latin typeface="Trebuchet MS" pitchFamily="34" charset="0"/>
              </a:rPr>
              <a:t>February</a:t>
            </a:r>
          </a:p>
        </p:txBody>
      </p:sp>
      <p:sp>
        <p:nvSpPr>
          <p:cNvPr id="16446" name="jan label"/>
          <p:cNvSpPr txBox="1">
            <a:spLocks noChangeArrowheads="1"/>
          </p:cNvSpPr>
          <p:nvPr/>
        </p:nvSpPr>
        <p:spPr bwMode="auto">
          <a:xfrm rot="-2400000">
            <a:off x="2355850" y="4360863"/>
            <a:ext cx="1065213" cy="369887"/>
          </a:xfrm>
          <a:prstGeom prst="rect">
            <a:avLst/>
          </a:prstGeom>
          <a:noFill/>
          <a:ln w="9525">
            <a:noFill/>
            <a:miter lim="800000"/>
            <a:headEnd/>
            <a:tailEnd/>
          </a:ln>
        </p:spPr>
        <p:txBody>
          <a:bodyPr>
            <a:spAutoFit/>
          </a:bodyPr>
          <a:lstStyle/>
          <a:p>
            <a:pPr algn="ctr"/>
            <a:r>
              <a:rPr lang="en-US" dirty="0">
                <a:latin typeface="Trebuchet MS" pitchFamily="34" charset="0"/>
              </a:rPr>
              <a:t>January</a:t>
            </a:r>
          </a:p>
        </p:txBody>
      </p:sp>
      <p:sp>
        <p:nvSpPr>
          <p:cNvPr id="16447" name="apr label"/>
          <p:cNvSpPr txBox="1">
            <a:spLocks noChangeArrowheads="1"/>
          </p:cNvSpPr>
          <p:nvPr/>
        </p:nvSpPr>
        <p:spPr bwMode="auto">
          <a:xfrm rot="-2400000">
            <a:off x="4010025" y="4346575"/>
            <a:ext cx="857250" cy="460375"/>
          </a:xfrm>
          <a:prstGeom prst="rect">
            <a:avLst/>
          </a:prstGeom>
          <a:noFill/>
          <a:ln w="9525">
            <a:noFill/>
            <a:miter lim="800000"/>
            <a:headEnd/>
            <a:tailEnd/>
          </a:ln>
        </p:spPr>
        <p:txBody>
          <a:bodyPr>
            <a:spAutoFit/>
          </a:bodyPr>
          <a:lstStyle/>
          <a:p>
            <a:pPr algn="ctr"/>
            <a:r>
              <a:rPr lang="en-US" dirty="0">
                <a:latin typeface="Trebuchet MS" pitchFamily="34" charset="0"/>
              </a:rPr>
              <a:t>April</a:t>
            </a:r>
          </a:p>
        </p:txBody>
      </p:sp>
      <p:sp>
        <p:nvSpPr>
          <p:cNvPr id="16448" name="jun label"/>
          <p:cNvSpPr txBox="1">
            <a:spLocks noChangeArrowheads="1"/>
          </p:cNvSpPr>
          <p:nvPr/>
        </p:nvSpPr>
        <p:spPr bwMode="auto">
          <a:xfrm rot="-2400000">
            <a:off x="4897438" y="4284663"/>
            <a:ext cx="828675" cy="368300"/>
          </a:xfrm>
          <a:prstGeom prst="rect">
            <a:avLst/>
          </a:prstGeom>
          <a:noFill/>
          <a:ln w="9525">
            <a:noFill/>
            <a:miter lim="800000"/>
            <a:headEnd/>
            <a:tailEnd/>
          </a:ln>
        </p:spPr>
        <p:txBody>
          <a:bodyPr>
            <a:spAutoFit/>
          </a:bodyPr>
          <a:lstStyle/>
          <a:p>
            <a:pPr algn="ctr"/>
            <a:r>
              <a:rPr lang="en-US" dirty="0">
                <a:latin typeface="Trebuchet MS" pitchFamily="34" charset="0"/>
              </a:rPr>
              <a:t>June</a:t>
            </a:r>
          </a:p>
        </p:txBody>
      </p:sp>
      <p:sp>
        <p:nvSpPr>
          <p:cNvPr id="16449" name="jul label"/>
          <p:cNvSpPr txBox="1">
            <a:spLocks noChangeArrowheads="1"/>
          </p:cNvSpPr>
          <p:nvPr/>
        </p:nvSpPr>
        <p:spPr bwMode="auto">
          <a:xfrm rot="-2400000">
            <a:off x="5359400" y="4262438"/>
            <a:ext cx="828675" cy="368300"/>
          </a:xfrm>
          <a:prstGeom prst="rect">
            <a:avLst/>
          </a:prstGeom>
          <a:noFill/>
          <a:ln w="9525">
            <a:noFill/>
            <a:miter lim="800000"/>
            <a:headEnd/>
            <a:tailEnd/>
          </a:ln>
        </p:spPr>
        <p:txBody>
          <a:bodyPr>
            <a:spAutoFit/>
          </a:bodyPr>
          <a:lstStyle/>
          <a:p>
            <a:pPr algn="ctr"/>
            <a:r>
              <a:rPr lang="en-US" dirty="0">
                <a:latin typeface="Trebuchet MS" pitchFamily="34" charset="0"/>
              </a:rPr>
              <a:t>July</a:t>
            </a:r>
          </a:p>
        </p:txBody>
      </p:sp>
      <p:sp>
        <p:nvSpPr>
          <p:cNvPr id="16450" name="aug label"/>
          <p:cNvSpPr txBox="1">
            <a:spLocks noChangeArrowheads="1"/>
          </p:cNvSpPr>
          <p:nvPr/>
        </p:nvSpPr>
        <p:spPr bwMode="auto">
          <a:xfrm rot="-2400000">
            <a:off x="5649913" y="4360863"/>
            <a:ext cx="1020762" cy="368300"/>
          </a:xfrm>
          <a:prstGeom prst="rect">
            <a:avLst/>
          </a:prstGeom>
          <a:noFill/>
          <a:ln w="9525">
            <a:noFill/>
            <a:miter lim="800000"/>
            <a:headEnd/>
            <a:tailEnd/>
          </a:ln>
        </p:spPr>
        <p:txBody>
          <a:bodyPr>
            <a:spAutoFit/>
          </a:bodyPr>
          <a:lstStyle/>
          <a:p>
            <a:pPr algn="ctr"/>
            <a:r>
              <a:rPr lang="en-US" dirty="0">
                <a:latin typeface="Trebuchet MS" pitchFamily="34" charset="0"/>
              </a:rPr>
              <a:t>August</a:t>
            </a:r>
          </a:p>
        </p:txBody>
      </p:sp>
      <p:sp>
        <p:nvSpPr>
          <p:cNvPr id="16451" name="oct label"/>
          <p:cNvSpPr txBox="1">
            <a:spLocks noChangeArrowheads="1"/>
          </p:cNvSpPr>
          <p:nvPr/>
        </p:nvSpPr>
        <p:spPr bwMode="auto">
          <a:xfrm rot="-2400000">
            <a:off x="6346825" y="4408488"/>
            <a:ext cx="1392238" cy="368300"/>
          </a:xfrm>
          <a:prstGeom prst="rect">
            <a:avLst/>
          </a:prstGeom>
          <a:noFill/>
          <a:ln w="9525">
            <a:noFill/>
            <a:miter lim="800000"/>
            <a:headEnd/>
            <a:tailEnd/>
          </a:ln>
        </p:spPr>
        <p:txBody>
          <a:bodyPr>
            <a:spAutoFit/>
          </a:bodyPr>
          <a:lstStyle/>
          <a:p>
            <a:pPr algn="ctr"/>
            <a:r>
              <a:rPr lang="en-US" dirty="0">
                <a:latin typeface="Trebuchet MS" pitchFamily="34" charset="0"/>
              </a:rPr>
              <a:t>October</a:t>
            </a:r>
          </a:p>
        </p:txBody>
      </p:sp>
      <p:sp>
        <p:nvSpPr>
          <p:cNvPr id="16452" name="nov label"/>
          <p:cNvSpPr txBox="1">
            <a:spLocks noChangeArrowheads="1"/>
          </p:cNvSpPr>
          <p:nvPr/>
        </p:nvSpPr>
        <p:spPr bwMode="auto">
          <a:xfrm rot="-2400000">
            <a:off x="6704013" y="4492625"/>
            <a:ext cx="1392237" cy="369888"/>
          </a:xfrm>
          <a:prstGeom prst="rect">
            <a:avLst/>
          </a:prstGeom>
          <a:noFill/>
          <a:ln w="9525">
            <a:noFill/>
            <a:miter lim="800000"/>
            <a:headEnd/>
            <a:tailEnd/>
          </a:ln>
        </p:spPr>
        <p:txBody>
          <a:bodyPr>
            <a:spAutoFit/>
          </a:bodyPr>
          <a:lstStyle/>
          <a:p>
            <a:pPr algn="ctr"/>
            <a:r>
              <a:rPr lang="en-US" dirty="0">
                <a:latin typeface="Trebuchet MS" pitchFamily="34" charset="0"/>
              </a:rPr>
              <a:t>November</a:t>
            </a:r>
          </a:p>
        </p:txBody>
      </p:sp>
      <p:sp>
        <p:nvSpPr>
          <p:cNvPr id="16453" name="dec label"/>
          <p:cNvSpPr txBox="1">
            <a:spLocks noChangeArrowheads="1"/>
          </p:cNvSpPr>
          <p:nvPr/>
        </p:nvSpPr>
        <p:spPr bwMode="auto">
          <a:xfrm rot="-2400000">
            <a:off x="7143750" y="4481513"/>
            <a:ext cx="1392238" cy="369887"/>
          </a:xfrm>
          <a:prstGeom prst="rect">
            <a:avLst/>
          </a:prstGeom>
          <a:noFill/>
          <a:ln w="9525">
            <a:noFill/>
            <a:miter lim="800000"/>
            <a:headEnd/>
            <a:tailEnd/>
          </a:ln>
        </p:spPr>
        <p:txBody>
          <a:bodyPr>
            <a:spAutoFit/>
          </a:bodyPr>
          <a:lstStyle/>
          <a:p>
            <a:pPr algn="ctr"/>
            <a:r>
              <a:rPr lang="en-US" dirty="0">
                <a:latin typeface="Trebuchet MS" pitchFamily="34" charset="0"/>
              </a:rPr>
              <a:t>December</a:t>
            </a:r>
          </a:p>
        </p:txBody>
      </p:sp>
      <p:grpSp>
        <p:nvGrpSpPr>
          <p:cNvPr id="3" name="month axis"/>
          <p:cNvGrpSpPr>
            <a:grpSpLocks/>
          </p:cNvGrpSpPr>
          <p:nvPr/>
        </p:nvGrpSpPr>
        <p:grpSpPr bwMode="auto">
          <a:xfrm>
            <a:off x="2701925" y="3886200"/>
            <a:ext cx="5527675" cy="381000"/>
            <a:chOff x="2701925" y="3886200"/>
            <a:chExt cx="5527675" cy="381000"/>
          </a:xfrm>
        </p:grpSpPr>
        <p:cxnSp>
          <p:nvCxnSpPr>
            <p:cNvPr id="68" name="Straight Connector 67"/>
            <p:cNvCxnSpPr/>
            <p:nvPr/>
          </p:nvCxnSpPr>
          <p:spPr bwMode="auto">
            <a:xfrm rot="10800000" flipV="1">
              <a:off x="2701925" y="4038600"/>
              <a:ext cx="5527675" cy="0"/>
            </a:xfrm>
            <a:prstGeom prst="line">
              <a:avLst/>
            </a:prstGeom>
            <a:ln w="38100"/>
          </p:spPr>
          <p:style>
            <a:lnRef idx="1">
              <a:schemeClr val="dk1"/>
            </a:lnRef>
            <a:fillRef idx="0">
              <a:schemeClr val="dk1"/>
            </a:fillRef>
            <a:effectRef idx="0">
              <a:schemeClr val="dk1"/>
            </a:effectRef>
            <a:fontRef idx="minor">
              <a:schemeClr val="tx1"/>
            </a:fontRef>
          </p:style>
        </p:cxnSp>
        <p:cxnSp>
          <p:nvCxnSpPr>
            <p:cNvPr id="73" name="Straight Connector 72"/>
            <p:cNvCxnSpPr/>
            <p:nvPr/>
          </p:nvCxnSpPr>
          <p:spPr bwMode="auto">
            <a:xfrm rot="16200000">
              <a:off x="5753894" y="4075906"/>
              <a:ext cx="381000" cy="1588"/>
            </a:xfrm>
            <a:prstGeom prst="line">
              <a:avLst/>
            </a:prstGeom>
            <a:ln w="28575"/>
          </p:spPr>
          <p:style>
            <a:lnRef idx="1">
              <a:schemeClr val="dk1"/>
            </a:lnRef>
            <a:fillRef idx="0">
              <a:schemeClr val="dk1"/>
            </a:fillRef>
            <a:effectRef idx="0">
              <a:schemeClr val="dk1"/>
            </a:effectRef>
            <a:fontRef idx="minor">
              <a:schemeClr val="tx1"/>
            </a:fontRef>
          </p:style>
        </p:cxnSp>
        <p:cxnSp>
          <p:nvCxnSpPr>
            <p:cNvPr id="74" name="Straight Connector 73"/>
            <p:cNvCxnSpPr/>
            <p:nvPr/>
          </p:nvCxnSpPr>
          <p:spPr bwMode="auto">
            <a:xfrm rot="16200000">
              <a:off x="6668294" y="4075906"/>
              <a:ext cx="381000" cy="1588"/>
            </a:xfrm>
            <a:prstGeom prst="line">
              <a:avLst/>
            </a:prstGeom>
            <a:ln w="28575"/>
          </p:spPr>
          <p:style>
            <a:lnRef idx="1">
              <a:schemeClr val="dk1"/>
            </a:lnRef>
            <a:fillRef idx="0">
              <a:schemeClr val="dk1"/>
            </a:fillRef>
            <a:effectRef idx="0">
              <a:schemeClr val="dk1"/>
            </a:effectRef>
            <a:fontRef idx="minor">
              <a:schemeClr val="tx1"/>
            </a:fontRef>
          </p:style>
        </p:cxnSp>
        <p:cxnSp>
          <p:nvCxnSpPr>
            <p:cNvPr id="75" name="Straight Connector 74"/>
            <p:cNvCxnSpPr/>
            <p:nvPr/>
          </p:nvCxnSpPr>
          <p:spPr bwMode="auto">
            <a:xfrm rot="16200000">
              <a:off x="3010694" y="4075906"/>
              <a:ext cx="381000" cy="1588"/>
            </a:xfrm>
            <a:prstGeom prst="line">
              <a:avLst/>
            </a:prstGeom>
            <a:ln w="28575"/>
          </p:spPr>
          <p:style>
            <a:lnRef idx="1">
              <a:schemeClr val="dk1"/>
            </a:lnRef>
            <a:fillRef idx="0">
              <a:schemeClr val="dk1"/>
            </a:fillRef>
            <a:effectRef idx="0">
              <a:schemeClr val="dk1"/>
            </a:effectRef>
            <a:fontRef idx="minor">
              <a:schemeClr val="tx1"/>
            </a:fontRef>
          </p:style>
        </p:cxnSp>
        <p:cxnSp>
          <p:nvCxnSpPr>
            <p:cNvPr id="89" name="Straight Connector 88"/>
            <p:cNvCxnSpPr/>
            <p:nvPr/>
          </p:nvCxnSpPr>
          <p:spPr bwMode="auto">
            <a:xfrm rot="16200000">
              <a:off x="3467894" y="4075906"/>
              <a:ext cx="381000" cy="1588"/>
            </a:xfrm>
            <a:prstGeom prst="line">
              <a:avLst/>
            </a:prstGeom>
            <a:ln w="28575"/>
          </p:spPr>
          <p:style>
            <a:lnRef idx="1">
              <a:schemeClr val="dk1"/>
            </a:lnRef>
            <a:fillRef idx="0">
              <a:schemeClr val="dk1"/>
            </a:fillRef>
            <a:effectRef idx="0">
              <a:schemeClr val="dk1"/>
            </a:effectRef>
            <a:fontRef idx="minor">
              <a:schemeClr val="tx1"/>
            </a:fontRef>
          </p:style>
        </p:cxnSp>
        <p:cxnSp>
          <p:nvCxnSpPr>
            <p:cNvPr id="90" name="Straight Connector 89"/>
            <p:cNvCxnSpPr/>
            <p:nvPr/>
          </p:nvCxnSpPr>
          <p:spPr bwMode="auto">
            <a:xfrm rot="16200000">
              <a:off x="3925094" y="4075906"/>
              <a:ext cx="381000" cy="1588"/>
            </a:xfrm>
            <a:prstGeom prst="line">
              <a:avLst/>
            </a:prstGeom>
            <a:ln w="28575"/>
          </p:spPr>
          <p:style>
            <a:lnRef idx="1">
              <a:schemeClr val="dk1"/>
            </a:lnRef>
            <a:fillRef idx="0">
              <a:schemeClr val="dk1"/>
            </a:fillRef>
            <a:effectRef idx="0">
              <a:schemeClr val="dk1"/>
            </a:effectRef>
            <a:fontRef idx="minor">
              <a:schemeClr val="tx1"/>
            </a:fontRef>
          </p:style>
        </p:cxnSp>
        <p:cxnSp>
          <p:nvCxnSpPr>
            <p:cNvPr id="91" name="Straight Connector 90"/>
            <p:cNvCxnSpPr/>
            <p:nvPr/>
          </p:nvCxnSpPr>
          <p:spPr bwMode="auto">
            <a:xfrm rot="16200000">
              <a:off x="4382294" y="4075906"/>
              <a:ext cx="381000" cy="1588"/>
            </a:xfrm>
            <a:prstGeom prst="line">
              <a:avLst/>
            </a:prstGeom>
            <a:ln w="28575"/>
          </p:spPr>
          <p:style>
            <a:lnRef idx="1">
              <a:schemeClr val="dk1"/>
            </a:lnRef>
            <a:fillRef idx="0">
              <a:schemeClr val="dk1"/>
            </a:fillRef>
            <a:effectRef idx="0">
              <a:schemeClr val="dk1"/>
            </a:effectRef>
            <a:fontRef idx="minor">
              <a:schemeClr val="tx1"/>
            </a:fontRef>
          </p:style>
        </p:cxnSp>
        <p:cxnSp>
          <p:nvCxnSpPr>
            <p:cNvPr id="92" name="Straight Connector 91"/>
            <p:cNvCxnSpPr/>
            <p:nvPr/>
          </p:nvCxnSpPr>
          <p:spPr bwMode="auto">
            <a:xfrm rot="16200000">
              <a:off x="4839494" y="4075906"/>
              <a:ext cx="381000" cy="1588"/>
            </a:xfrm>
            <a:prstGeom prst="line">
              <a:avLst/>
            </a:prstGeom>
            <a:ln w="28575"/>
          </p:spPr>
          <p:style>
            <a:lnRef idx="1">
              <a:schemeClr val="dk1"/>
            </a:lnRef>
            <a:fillRef idx="0">
              <a:schemeClr val="dk1"/>
            </a:fillRef>
            <a:effectRef idx="0">
              <a:schemeClr val="dk1"/>
            </a:effectRef>
            <a:fontRef idx="minor">
              <a:schemeClr val="tx1"/>
            </a:fontRef>
          </p:style>
        </p:cxnSp>
        <p:cxnSp>
          <p:nvCxnSpPr>
            <p:cNvPr id="93" name="Straight Connector 92"/>
            <p:cNvCxnSpPr/>
            <p:nvPr/>
          </p:nvCxnSpPr>
          <p:spPr bwMode="auto">
            <a:xfrm rot="16200000">
              <a:off x="5296694" y="4075906"/>
              <a:ext cx="381000" cy="1588"/>
            </a:xfrm>
            <a:prstGeom prst="line">
              <a:avLst/>
            </a:prstGeom>
            <a:ln w="28575"/>
          </p:spPr>
          <p:style>
            <a:lnRef idx="1">
              <a:schemeClr val="dk1"/>
            </a:lnRef>
            <a:fillRef idx="0">
              <a:schemeClr val="dk1"/>
            </a:fillRef>
            <a:effectRef idx="0">
              <a:schemeClr val="dk1"/>
            </a:effectRef>
            <a:fontRef idx="minor">
              <a:schemeClr val="tx1"/>
            </a:fontRef>
          </p:style>
        </p:cxnSp>
        <p:cxnSp>
          <p:nvCxnSpPr>
            <p:cNvPr id="94" name="Straight Connector 93"/>
            <p:cNvCxnSpPr/>
            <p:nvPr/>
          </p:nvCxnSpPr>
          <p:spPr bwMode="auto">
            <a:xfrm rot="16200000">
              <a:off x="6211094" y="4075906"/>
              <a:ext cx="381000" cy="1588"/>
            </a:xfrm>
            <a:prstGeom prst="line">
              <a:avLst/>
            </a:prstGeom>
            <a:ln w="28575"/>
          </p:spPr>
          <p:style>
            <a:lnRef idx="1">
              <a:schemeClr val="dk1"/>
            </a:lnRef>
            <a:fillRef idx="0">
              <a:schemeClr val="dk1"/>
            </a:fillRef>
            <a:effectRef idx="0">
              <a:schemeClr val="dk1"/>
            </a:effectRef>
            <a:fontRef idx="minor">
              <a:schemeClr val="tx1"/>
            </a:fontRef>
          </p:style>
        </p:cxnSp>
        <p:cxnSp>
          <p:nvCxnSpPr>
            <p:cNvPr id="95" name="Straight Connector 94"/>
            <p:cNvCxnSpPr/>
            <p:nvPr/>
          </p:nvCxnSpPr>
          <p:spPr bwMode="auto">
            <a:xfrm rot="16200000">
              <a:off x="7581900" y="4076700"/>
              <a:ext cx="381000" cy="0"/>
            </a:xfrm>
            <a:prstGeom prst="line">
              <a:avLst/>
            </a:prstGeom>
            <a:ln w="28575"/>
          </p:spPr>
          <p:style>
            <a:lnRef idx="1">
              <a:schemeClr val="dk1"/>
            </a:lnRef>
            <a:fillRef idx="0">
              <a:schemeClr val="dk1"/>
            </a:fillRef>
            <a:effectRef idx="0">
              <a:schemeClr val="dk1"/>
            </a:effectRef>
            <a:fontRef idx="minor">
              <a:schemeClr val="tx1"/>
            </a:fontRef>
          </p:style>
        </p:cxnSp>
        <p:cxnSp>
          <p:nvCxnSpPr>
            <p:cNvPr id="96" name="Straight Connector 95"/>
            <p:cNvCxnSpPr/>
            <p:nvPr/>
          </p:nvCxnSpPr>
          <p:spPr bwMode="auto">
            <a:xfrm rot="16200000">
              <a:off x="7124700" y="4076700"/>
              <a:ext cx="381000" cy="0"/>
            </a:xfrm>
            <a:prstGeom prst="line">
              <a:avLst/>
            </a:prstGeom>
            <a:ln w="28575"/>
          </p:spPr>
          <p:style>
            <a:lnRef idx="1">
              <a:schemeClr val="dk1"/>
            </a:lnRef>
            <a:fillRef idx="0">
              <a:schemeClr val="dk1"/>
            </a:fillRef>
            <a:effectRef idx="0">
              <a:schemeClr val="dk1"/>
            </a:effectRef>
            <a:fontRef idx="minor">
              <a:schemeClr val="tx1"/>
            </a:fontRef>
          </p:style>
        </p:cxnSp>
        <p:cxnSp>
          <p:nvCxnSpPr>
            <p:cNvPr id="98" name="Straight Connector 97"/>
            <p:cNvCxnSpPr/>
            <p:nvPr/>
          </p:nvCxnSpPr>
          <p:spPr bwMode="auto">
            <a:xfrm rot="16200000">
              <a:off x="8039100" y="4076700"/>
              <a:ext cx="381000" cy="0"/>
            </a:xfrm>
            <a:prstGeom prst="line">
              <a:avLst/>
            </a:prstGeom>
            <a:ln w="28575"/>
          </p:spPr>
          <p:style>
            <a:lnRef idx="1">
              <a:schemeClr val="dk1"/>
            </a:lnRef>
            <a:fillRef idx="0">
              <a:schemeClr val="dk1"/>
            </a:fillRef>
            <a:effectRef idx="0">
              <a:schemeClr val="dk1"/>
            </a:effectRef>
            <a:fontRef idx="minor">
              <a:schemeClr val="tx1"/>
            </a:fontRef>
          </p:style>
        </p:cxnSp>
      </p:grpSp>
      <p:sp>
        <p:nvSpPr>
          <p:cNvPr id="100" name="text 2"/>
          <p:cNvSpPr/>
          <p:nvPr/>
        </p:nvSpPr>
        <p:spPr>
          <a:xfrm>
            <a:off x="3771900" y="5200650"/>
            <a:ext cx="4762500" cy="590550"/>
          </a:xfrm>
          <a:prstGeom prst="wedgeRoundRectCallout">
            <a:avLst>
              <a:gd name="adj1" fmla="val -63066"/>
              <a:gd name="adj2" fmla="val 61813"/>
              <a:gd name="adj3" fmla="val 16667"/>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dirty="0">
                <a:latin typeface="Trebuchet MS" pitchFamily="34" charset="0"/>
              </a:rPr>
              <a:t>We can make two different types of graphs with this data.  The first is a bar graph.</a:t>
            </a:r>
          </a:p>
        </p:txBody>
      </p:sp>
      <p:sp>
        <p:nvSpPr>
          <p:cNvPr id="101" name="2nd button">
            <a:hlinkClick r:id="rId5" action="ppaction://hlinksldjump" highlightClick="1"/>
          </p:cNvPr>
          <p:cNvSpPr/>
          <p:nvPr/>
        </p:nvSpPr>
        <p:spPr>
          <a:xfrm>
            <a:off x="5638800" y="6217920"/>
            <a:ext cx="2362200" cy="640080"/>
          </a:xfrm>
          <a:prstGeom prst="actionButtonBlank">
            <a:avLst/>
          </a:prstGeom>
          <a:solidFill>
            <a:srgbClr val="C00000"/>
          </a:solidFill>
          <a:ln>
            <a:no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600" dirty="0" smtClean="0">
                <a:latin typeface="Trebuchet MS" pitchFamily="34" charset="0"/>
              </a:rPr>
              <a:t>Touch </a:t>
            </a:r>
            <a:r>
              <a:rPr lang="en-US" sz="1600" dirty="0">
                <a:latin typeface="Trebuchet MS" pitchFamily="34" charset="0"/>
              </a:rPr>
              <a:t>here to add the bars for each </a:t>
            </a:r>
            <a:r>
              <a:rPr lang="en-US" sz="1600" dirty="0" smtClean="0">
                <a:latin typeface="Trebuchet MS" pitchFamily="34" charset="0"/>
              </a:rPr>
              <a:t>month</a:t>
            </a:r>
            <a:endParaRPr lang="en-US" sz="1600" dirty="0">
              <a:latin typeface="Trebuchet MS" pitchFamily="34" charset="0"/>
            </a:endParaRPr>
          </a:p>
        </p:txBody>
      </p:sp>
      <p:sp>
        <p:nvSpPr>
          <p:cNvPr id="134" name="title"/>
          <p:cNvSpPr/>
          <p:nvPr/>
        </p:nvSpPr>
        <p:spPr>
          <a:xfrm>
            <a:off x="0" y="0"/>
            <a:ext cx="9144000" cy="838200"/>
          </a:xfrm>
          <a:prstGeom prst="rect">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r>
              <a:rPr lang="en-US" sz="4400" dirty="0" smtClean="0">
                <a:latin typeface="Trebuchet MS" pitchFamily="34" charset="0"/>
              </a:rPr>
              <a:t>How To Build A Graph</a:t>
            </a:r>
            <a:endParaRPr lang="en-US" sz="4400" dirty="0">
              <a:latin typeface="Trebuchet MS" pitchFamily="34" charset="0"/>
            </a:endParaRPr>
          </a:p>
        </p:txBody>
      </p:sp>
      <p:sp>
        <p:nvSpPr>
          <p:cNvPr id="135" name="side bar"/>
          <p:cNvSpPr/>
          <p:nvPr/>
        </p:nvSpPr>
        <p:spPr>
          <a:xfrm>
            <a:off x="0" y="0"/>
            <a:ext cx="1752600" cy="6858000"/>
          </a:xfrm>
          <a:prstGeom prst="flowChartDelay">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136" name="l1">
            <a:hlinkClick r:id="rId6" action="ppaction://hlinksldjump"/>
          </p:cNvPr>
          <p:cNvSpPr txBox="1"/>
          <p:nvPr/>
        </p:nvSpPr>
        <p:spPr>
          <a:xfrm>
            <a:off x="0" y="609600"/>
            <a:ext cx="1371600" cy="838200"/>
          </a:xfrm>
          <a:prstGeom prst="roundRect">
            <a:avLst/>
          </a:prstGeom>
          <a:solidFill>
            <a:schemeClr val="accent5">
              <a:lumMod val="40000"/>
              <a:lumOff val="60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Build </a:t>
            </a:r>
            <a:r>
              <a:rPr lang="en-US" sz="1600" dirty="0" smtClean="0">
                <a:solidFill>
                  <a:schemeClr val="accent1">
                    <a:lumMod val="75000"/>
                  </a:schemeClr>
                </a:solidFill>
                <a:latin typeface="Trebuchet MS" pitchFamily="34" charset="0"/>
                <a:cs typeface="+mn-cs"/>
              </a:rPr>
              <a:t>A </a:t>
            </a:r>
            <a:r>
              <a:rPr lang="en-US" sz="1600" dirty="0">
                <a:solidFill>
                  <a:schemeClr val="accent1">
                    <a:lumMod val="75000"/>
                  </a:schemeClr>
                </a:solidFill>
                <a:latin typeface="Trebuchet MS" pitchFamily="34" charset="0"/>
                <a:cs typeface="+mn-cs"/>
              </a:rPr>
              <a:t>G</a:t>
            </a:r>
            <a:r>
              <a:rPr lang="en-US" sz="1600" dirty="0" smtClean="0">
                <a:solidFill>
                  <a:schemeClr val="accent1">
                    <a:lumMod val="75000"/>
                  </a:schemeClr>
                </a:solidFill>
                <a:latin typeface="Trebuchet MS" pitchFamily="34" charset="0"/>
                <a:cs typeface="+mn-cs"/>
              </a:rPr>
              <a:t>raph </a:t>
            </a:r>
            <a:endParaRPr lang="en-US" sz="1600" dirty="0">
              <a:solidFill>
                <a:schemeClr val="accent1">
                  <a:lumMod val="75000"/>
                </a:schemeClr>
              </a:solidFill>
              <a:latin typeface="Trebuchet MS" pitchFamily="34" charset="0"/>
              <a:cs typeface="+mn-cs"/>
            </a:endParaRP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1)</a:t>
            </a:r>
            <a:endParaRPr lang="en-US" sz="1600" dirty="0">
              <a:solidFill>
                <a:schemeClr val="accent1">
                  <a:lumMod val="75000"/>
                </a:schemeClr>
              </a:solidFill>
              <a:latin typeface="Trebuchet MS" pitchFamily="34" charset="0"/>
              <a:cs typeface="+mn-cs"/>
            </a:endParaRPr>
          </a:p>
        </p:txBody>
      </p:sp>
      <p:sp>
        <p:nvSpPr>
          <p:cNvPr id="137" name="l3">
            <a:hlinkClick r:id="rId7" action="ppaction://hlinksldjump"/>
          </p:cNvPr>
          <p:cNvSpPr txBox="1"/>
          <p:nvPr/>
        </p:nvSpPr>
        <p:spPr>
          <a:xfrm>
            <a:off x="0" y="2743200"/>
            <a:ext cx="1554480" cy="10668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Read LOBO Graphs </a:t>
            </a:r>
            <a:r>
              <a:rPr lang="en-US" sz="1600" dirty="0" smtClean="0">
                <a:solidFill>
                  <a:schemeClr val="accent1">
                    <a:lumMod val="75000"/>
                  </a:schemeClr>
                </a:solidFill>
                <a:latin typeface="Trebuchet MS" pitchFamily="34" charset="0"/>
                <a:cs typeface="+mn-cs"/>
              </a:rPr>
              <a:t>   (Level 3)</a:t>
            </a:r>
            <a:endParaRPr lang="en-US" sz="1600" dirty="0">
              <a:solidFill>
                <a:schemeClr val="accent1">
                  <a:lumMod val="75000"/>
                </a:schemeClr>
              </a:solidFill>
              <a:latin typeface="Trebuchet MS" pitchFamily="34" charset="0"/>
              <a:cs typeface="+mn-cs"/>
            </a:endParaRPr>
          </a:p>
        </p:txBody>
      </p:sp>
      <p:sp>
        <p:nvSpPr>
          <p:cNvPr id="138" name="l4">
            <a:hlinkClick r:id="rId8" action="ppaction://hlinksldjump"/>
          </p:cNvPr>
          <p:cNvSpPr txBox="1"/>
          <p:nvPr/>
        </p:nvSpPr>
        <p:spPr>
          <a:xfrm>
            <a:off x="0" y="3953470"/>
            <a:ext cx="1447800" cy="99953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LOBO Data Match-up</a:t>
            </a:r>
            <a:endParaRPr lang="en-US" sz="1600" dirty="0">
              <a:solidFill>
                <a:schemeClr val="accent1">
                  <a:lumMod val="75000"/>
                </a:schemeClr>
              </a:solidFill>
              <a:latin typeface="Trebuchet MS" pitchFamily="34" charset="0"/>
              <a:cs typeface="+mn-cs"/>
            </a:endParaRP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4)</a:t>
            </a:r>
            <a:endParaRPr lang="en-US" sz="1600" dirty="0">
              <a:solidFill>
                <a:schemeClr val="accent1">
                  <a:lumMod val="75000"/>
                </a:schemeClr>
              </a:solidFill>
              <a:latin typeface="Trebuchet MS" pitchFamily="34" charset="0"/>
              <a:cs typeface="+mn-cs"/>
            </a:endParaRPr>
          </a:p>
        </p:txBody>
      </p:sp>
      <p:sp>
        <p:nvSpPr>
          <p:cNvPr id="139" name="l5">
            <a:hlinkClick r:id="rId9" action="ppaction://hlinksldjump"/>
          </p:cNvPr>
          <p:cNvSpPr txBox="1"/>
          <p:nvPr/>
        </p:nvSpPr>
        <p:spPr>
          <a:xfrm>
            <a:off x="0" y="5105400"/>
            <a:ext cx="1371600" cy="11430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Test Your LOBO Abilities</a:t>
            </a: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5)</a:t>
            </a:r>
            <a:endParaRPr lang="en-US" sz="1600" dirty="0">
              <a:solidFill>
                <a:schemeClr val="accent1">
                  <a:lumMod val="75000"/>
                </a:schemeClr>
              </a:solidFill>
              <a:latin typeface="Trebuchet MS" pitchFamily="34" charset="0"/>
              <a:cs typeface="+mn-cs"/>
            </a:endParaRPr>
          </a:p>
        </p:txBody>
      </p:sp>
      <p:sp>
        <p:nvSpPr>
          <p:cNvPr id="140" name="l2">
            <a:hlinkClick r:id="rId10" action="ppaction://hlinksldjump"/>
          </p:cNvPr>
          <p:cNvSpPr txBox="1"/>
          <p:nvPr/>
        </p:nvSpPr>
        <p:spPr>
          <a:xfrm>
            <a:off x="0" y="1600200"/>
            <a:ext cx="1447800" cy="9906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Interpret Graphs</a:t>
            </a: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2)</a:t>
            </a:r>
            <a:endParaRPr lang="en-US" sz="1600" dirty="0">
              <a:solidFill>
                <a:schemeClr val="accent1">
                  <a:lumMod val="75000"/>
                </a:schemeClr>
              </a:solidFill>
              <a:latin typeface="Trebuchet MS" pitchFamily="34" charset="0"/>
              <a:cs typeface="+mn-cs"/>
            </a:endParaRPr>
          </a:p>
        </p:txBody>
      </p:sp>
      <p:sp>
        <p:nvSpPr>
          <p:cNvPr id="141" name="help">
            <a:hlinkClick r:id="rId11" action="ppaction://hlinksldjump"/>
          </p:cNvPr>
          <p:cNvSpPr txBox="1"/>
          <p:nvPr/>
        </p:nvSpPr>
        <p:spPr>
          <a:xfrm>
            <a:off x="0" y="6324600"/>
            <a:ext cx="914400" cy="5334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More info</a:t>
            </a:r>
            <a:endParaRPr lang="en-US" sz="1600" dirty="0">
              <a:solidFill>
                <a:schemeClr val="accent1">
                  <a:lumMod val="75000"/>
                </a:schemeClr>
              </a:solidFill>
              <a:latin typeface="Trebuchet MS" pitchFamily="34" charset="0"/>
              <a:cs typeface="+mn-cs"/>
            </a:endParaRPr>
          </a:p>
        </p:txBody>
      </p:sp>
      <p:sp>
        <p:nvSpPr>
          <p:cNvPr id="77" name="feb box"/>
          <p:cNvSpPr/>
          <p:nvPr/>
        </p:nvSpPr>
        <p:spPr>
          <a:xfrm>
            <a:off x="3451225" y="3486150"/>
            <a:ext cx="407988" cy="228600"/>
          </a:xfrm>
          <a:prstGeom prst="round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latin typeface="Trebuchet MS" pitchFamily="34" charset="0"/>
            </a:endParaRPr>
          </a:p>
        </p:txBody>
      </p:sp>
      <p:sp>
        <p:nvSpPr>
          <p:cNvPr id="99" name="mar box"/>
          <p:cNvSpPr/>
          <p:nvPr/>
        </p:nvSpPr>
        <p:spPr>
          <a:xfrm>
            <a:off x="3902075" y="3487738"/>
            <a:ext cx="406400" cy="228600"/>
          </a:xfrm>
          <a:prstGeom prst="round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latin typeface="Trebuchet MS" pitchFamily="34" charset="0"/>
            </a:endParaRPr>
          </a:p>
        </p:txBody>
      </p:sp>
      <p:sp>
        <p:nvSpPr>
          <p:cNvPr id="114" name="apr box"/>
          <p:cNvSpPr/>
          <p:nvPr/>
        </p:nvSpPr>
        <p:spPr>
          <a:xfrm>
            <a:off x="4360863" y="3487738"/>
            <a:ext cx="407987" cy="228600"/>
          </a:xfrm>
          <a:prstGeom prst="round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latin typeface="Trebuchet MS" pitchFamily="34" charset="0"/>
            </a:endParaRPr>
          </a:p>
        </p:txBody>
      </p:sp>
      <p:sp>
        <p:nvSpPr>
          <p:cNvPr id="115" name="may box"/>
          <p:cNvSpPr/>
          <p:nvPr/>
        </p:nvSpPr>
        <p:spPr>
          <a:xfrm>
            <a:off x="4811713" y="3487738"/>
            <a:ext cx="407987" cy="228600"/>
          </a:xfrm>
          <a:prstGeom prst="round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latin typeface="Trebuchet MS" pitchFamily="34" charset="0"/>
            </a:endParaRPr>
          </a:p>
        </p:txBody>
      </p:sp>
      <p:sp>
        <p:nvSpPr>
          <p:cNvPr id="116" name="june box"/>
          <p:cNvSpPr/>
          <p:nvPr/>
        </p:nvSpPr>
        <p:spPr>
          <a:xfrm>
            <a:off x="5268913" y="3487738"/>
            <a:ext cx="407987" cy="228600"/>
          </a:xfrm>
          <a:prstGeom prst="round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latin typeface="Trebuchet MS" pitchFamily="34" charset="0"/>
            </a:endParaRPr>
          </a:p>
        </p:txBody>
      </p:sp>
      <p:sp>
        <p:nvSpPr>
          <p:cNvPr id="117" name="jul box"/>
          <p:cNvSpPr/>
          <p:nvPr/>
        </p:nvSpPr>
        <p:spPr>
          <a:xfrm>
            <a:off x="5730875" y="3487738"/>
            <a:ext cx="406400" cy="228600"/>
          </a:xfrm>
          <a:prstGeom prst="round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latin typeface="Trebuchet MS" pitchFamily="34" charset="0"/>
            </a:endParaRPr>
          </a:p>
        </p:txBody>
      </p:sp>
      <p:sp>
        <p:nvSpPr>
          <p:cNvPr id="118" name="aug box"/>
          <p:cNvSpPr/>
          <p:nvPr/>
        </p:nvSpPr>
        <p:spPr>
          <a:xfrm>
            <a:off x="6172200" y="3487738"/>
            <a:ext cx="407988" cy="228600"/>
          </a:xfrm>
          <a:prstGeom prst="round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latin typeface="Trebuchet MS" pitchFamily="34" charset="0"/>
            </a:endParaRPr>
          </a:p>
        </p:txBody>
      </p:sp>
      <p:sp>
        <p:nvSpPr>
          <p:cNvPr id="119" name="sept box"/>
          <p:cNvSpPr/>
          <p:nvPr/>
        </p:nvSpPr>
        <p:spPr>
          <a:xfrm>
            <a:off x="6664325" y="3487738"/>
            <a:ext cx="406400" cy="228600"/>
          </a:xfrm>
          <a:prstGeom prst="round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latin typeface="Trebuchet MS" pitchFamily="34" charset="0"/>
            </a:endParaRPr>
          </a:p>
        </p:txBody>
      </p:sp>
      <p:sp>
        <p:nvSpPr>
          <p:cNvPr id="120" name="oct box"/>
          <p:cNvSpPr/>
          <p:nvPr/>
        </p:nvSpPr>
        <p:spPr>
          <a:xfrm>
            <a:off x="7113588" y="3487738"/>
            <a:ext cx="407987" cy="228600"/>
          </a:xfrm>
          <a:prstGeom prst="round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latin typeface="Trebuchet MS" pitchFamily="34" charset="0"/>
            </a:endParaRPr>
          </a:p>
        </p:txBody>
      </p:sp>
      <p:sp>
        <p:nvSpPr>
          <p:cNvPr id="121" name="nov box"/>
          <p:cNvSpPr/>
          <p:nvPr/>
        </p:nvSpPr>
        <p:spPr>
          <a:xfrm>
            <a:off x="7566025" y="3487738"/>
            <a:ext cx="407988" cy="228600"/>
          </a:xfrm>
          <a:prstGeom prst="round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latin typeface="Trebuchet MS" pitchFamily="34" charset="0"/>
            </a:endParaRPr>
          </a:p>
        </p:txBody>
      </p:sp>
      <p:sp>
        <p:nvSpPr>
          <p:cNvPr id="122" name="dec box"/>
          <p:cNvSpPr/>
          <p:nvPr/>
        </p:nvSpPr>
        <p:spPr>
          <a:xfrm>
            <a:off x="8023225" y="3487738"/>
            <a:ext cx="407988" cy="228600"/>
          </a:xfrm>
          <a:prstGeom prst="round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latin typeface="Trebuchet MS" pitchFamily="34" charset="0"/>
            </a:endParaRPr>
          </a:p>
        </p:txBody>
      </p:sp>
      <p:sp>
        <p:nvSpPr>
          <p:cNvPr id="123" name="feb data"/>
          <p:cNvSpPr txBox="1">
            <a:spLocks noChangeArrowheads="1"/>
          </p:cNvSpPr>
          <p:nvPr/>
        </p:nvSpPr>
        <p:spPr bwMode="auto">
          <a:xfrm>
            <a:off x="3314700" y="3433763"/>
            <a:ext cx="685800" cy="338137"/>
          </a:xfrm>
          <a:prstGeom prst="rect">
            <a:avLst/>
          </a:prstGeom>
          <a:noFill/>
          <a:ln w="9525">
            <a:noFill/>
            <a:miter lim="800000"/>
            <a:headEnd/>
            <a:tailEnd/>
          </a:ln>
        </p:spPr>
        <p:txBody>
          <a:bodyPr>
            <a:spAutoFit/>
          </a:bodyPr>
          <a:lstStyle/>
          <a:p>
            <a:pPr algn="ctr"/>
            <a:r>
              <a:rPr lang="en-US" sz="1600" dirty="0">
                <a:latin typeface="Trebuchet MS" pitchFamily="34" charset="0"/>
              </a:rPr>
              <a:t>25.0</a:t>
            </a:r>
          </a:p>
        </p:txBody>
      </p:sp>
      <p:sp>
        <p:nvSpPr>
          <p:cNvPr id="124" name="jan box"/>
          <p:cNvSpPr/>
          <p:nvPr/>
        </p:nvSpPr>
        <p:spPr>
          <a:xfrm>
            <a:off x="2990850" y="3486150"/>
            <a:ext cx="407988" cy="228600"/>
          </a:xfrm>
          <a:prstGeom prst="round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latin typeface="Trebuchet MS" pitchFamily="34" charset="0"/>
            </a:endParaRPr>
          </a:p>
        </p:txBody>
      </p:sp>
      <p:sp>
        <p:nvSpPr>
          <p:cNvPr id="125" name="apr data"/>
          <p:cNvSpPr txBox="1">
            <a:spLocks noChangeArrowheads="1"/>
          </p:cNvSpPr>
          <p:nvPr/>
        </p:nvSpPr>
        <p:spPr bwMode="auto">
          <a:xfrm>
            <a:off x="4229100" y="3433763"/>
            <a:ext cx="685800" cy="338137"/>
          </a:xfrm>
          <a:prstGeom prst="rect">
            <a:avLst/>
          </a:prstGeom>
          <a:noFill/>
          <a:ln w="9525">
            <a:noFill/>
            <a:miter lim="800000"/>
            <a:headEnd/>
            <a:tailEnd/>
          </a:ln>
        </p:spPr>
        <p:txBody>
          <a:bodyPr>
            <a:spAutoFit/>
          </a:bodyPr>
          <a:lstStyle/>
          <a:p>
            <a:pPr algn="ctr"/>
            <a:r>
              <a:rPr lang="en-US" sz="1600" dirty="0">
                <a:latin typeface="Trebuchet MS" pitchFamily="34" charset="0"/>
              </a:rPr>
              <a:t>28.1</a:t>
            </a:r>
          </a:p>
        </p:txBody>
      </p:sp>
      <p:sp>
        <p:nvSpPr>
          <p:cNvPr id="126" name="june data"/>
          <p:cNvSpPr txBox="1">
            <a:spLocks noChangeArrowheads="1"/>
          </p:cNvSpPr>
          <p:nvPr/>
        </p:nvSpPr>
        <p:spPr bwMode="auto">
          <a:xfrm>
            <a:off x="5138738" y="3429000"/>
            <a:ext cx="685800" cy="338138"/>
          </a:xfrm>
          <a:prstGeom prst="rect">
            <a:avLst/>
          </a:prstGeom>
          <a:noFill/>
          <a:ln w="9525">
            <a:noFill/>
            <a:miter lim="800000"/>
            <a:headEnd/>
            <a:tailEnd/>
          </a:ln>
        </p:spPr>
        <p:txBody>
          <a:bodyPr>
            <a:spAutoFit/>
          </a:bodyPr>
          <a:lstStyle/>
          <a:p>
            <a:pPr algn="ctr"/>
            <a:r>
              <a:rPr lang="en-US" sz="1600" dirty="0">
                <a:latin typeface="Trebuchet MS" pitchFamily="34" charset="0"/>
              </a:rPr>
              <a:t>32.1</a:t>
            </a:r>
          </a:p>
        </p:txBody>
      </p:sp>
      <p:sp>
        <p:nvSpPr>
          <p:cNvPr id="127" name="aug data"/>
          <p:cNvSpPr txBox="1">
            <a:spLocks noChangeArrowheads="1"/>
          </p:cNvSpPr>
          <p:nvPr/>
        </p:nvSpPr>
        <p:spPr bwMode="auto">
          <a:xfrm>
            <a:off x="6056313" y="3433763"/>
            <a:ext cx="685800" cy="338137"/>
          </a:xfrm>
          <a:prstGeom prst="rect">
            <a:avLst/>
          </a:prstGeom>
          <a:noFill/>
          <a:ln w="9525">
            <a:noFill/>
            <a:miter lim="800000"/>
            <a:headEnd/>
            <a:tailEnd/>
          </a:ln>
        </p:spPr>
        <p:txBody>
          <a:bodyPr>
            <a:spAutoFit/>
          </a:bodyPr>
          <a:lstStyle/>
          <a:p>
            <a:pPr algn="ctr"/>
            <a:r>
              <a:rPr lang="en-US" sz="1600" dirty="0">
                <a:latin typeface="Trebuchet MS" pitchFamily="34" charset="0"/>
              </a:rPr>
              <a:t>33.1</a:t>
            </a:r>
          </a:p>
        </p:txBody>
      </p:sp>
      <p:sp>
        <p:nvSpPr>
          <p:cNvPr id="128" name="sept data"/>
          <p:cNvSpPr txBox="1">
            <a:spLocks noChangeArrowheads="1"/>
          </p:cNvSpPr>
          <p:nvPr/>
        </p:nvSpPr>
        <p:spPr bwMode="auto">
          <a:xfrm>
            <a:off x="6524625" y="3433763"/>
            <a:ext cx="685800" cy="338137"/>
          </a:xfrm>
          <a:prstGeom prst="rect">
            <a:avLst/>
          </a:prstGeom>
          <a:noFill/>
          <a:ln w="9525">
            <a:noFill/>
            <a:miter lim="800000"/>
            <a:headEnd/>
            <a:tailEnd/>
          </a:ln>
        </p:spPr>
        <p:txBody>
          <a:bodyPr>
            <a:spAutoFit/>
          </a:bodyPr>
          <a:lstStyle/>
          <a:p>
            <a:pPr algn="ctr"/>
            <a:r>
              <a:rPr lang="en-US" sz="1600" dirty="0">
                <a:latin typeface="Trebuchet MS" pitchFamily="34" charset="0"/>
              </a:rPr>
              <a:t>33.3</a:t>
            </a:r>
          </a:p>
        </p:txBody>
      </p:sp>
      <p:sp>
        <p:nvSpPr>
          <p:cNvPr id="129" name="oct data"/>
          <p:cNvSpPr txBox="1">
            <a:spLocks noChangeArrowheads="1"/>
          </p:cNvSpPr>
          <p:nvPr/>
        </p:nvSpPr>
        <p:spPr bwMode="auto">
          <a:xfrm>
            <a:off x="6977063" y="3429000"/>
            <a:ext cx="685800" cy="338138"/>
          </a:xfrm>
          <a:prstGeom prst="rect">
            <a:avLst/>
          </a:prstGeom>
          <a:noFill/>
          <a:ln w="9525">
            <a:noFill/>
            <a:miter lim="800000"/>
            <a:headEnd/>
            <a:tailEnd/>
          </a:ln>
        </p:spPr>
        <p:txBody>
          <a:bodyPr>
            <a:spAutoFit/>
          </a:bodyPr>
          <a:lstStyle/>
          <a:p>
            <a:pPr algn="ctr"/>
            <a:r>
              <a:rPr lang="en-US" sz="1600" dirty="0">
                <a:latin typeface="Trebuchet MS" pitchFamily="34" charset="0"/>
              </a:rPr>
              <a:t>32.8</a:t>
            </a:r>
          </a:p>
        </p:txBody>
      </p:sp>
      <p:sp>
        <p:nvSpPr>
          <p:cNvPr id="130" name="nov data"/>
          <p:cNvSpPr txBox="1">
            <a:spLocks noChangeArrowheads="1"/>
          </p:cNvSpPr>
          <p:nvPr/>
        </p:nvSpPr>
        <p:spPr bwMode="auto">
          <a:xfrm>
            <a:off x="7429500" y="3429000"/>
            <a:ext cx="685800" cy="338138"/>
          </a:xfrm>
          <a:prstGeom prst="rect">
            <a:avLst/>
          </a:prstGeom>
          <a:noFill/>
          <a:ln w="9525">
            <a:noFill/>
            <a:miter lim="800000"/>
            <a:headEnd/>
            <a:tailEnd/>
          </a:ln>
        </p:spPr>
        <p:txBody>
          <a:bodyPr>
            <a:spAutoFit/>
          </a:bodyPr>
          <a:lstStyle/>
          <a:p>
            <a:pPr algn="ctr"/>
            <a:r>
              <a:rPr lang="en-US" sz="1600" dirty="0">
                <a:latin typeface="Trebuchet MS" pitchFamily="34" charset="0"/>
              </a:rPr>
              <a:t>26.7</a:t>
            </a:r>
          </a:p>
        </p:txBody>
      </p:sp>
      <p:sp>
        <p:nvSpPr>
          <p:cNvPr id="131" name="dec data"/>
          <p:cNvSpPr txBox="1">
            <a:spLocks noChangeArrowheads="1"/>
          </p:cNvSpPr>
          <p:nvPr/>
        </p:nvSpPr>
        <p:spPr bwMode="auto">
          <a:xfrm>
            <a:off x="7886700" y="3433763"/>
            <a:ext cx="685800" cy="338137"/>
          </a:xfrm>
          <a:prstGeom prst="rect">
            <a:avLst/>
          </a:prstGeom>
          <a:noFill/>
          <a:ln w="9525">
            <a:noFill/>
            <a:miter lim="800000"/>
            <a:headEnd/>
            <a:tailEnd/>
          </a:ln>
        </p:spPr>
        <p:txBody>
          <a:bodyPr>
            <a:spAutoFit/>
          </a:bodyPr>
          <a:lstStyle/>
          <a:p>
            <a:pPr algn="ctr"/>
            <a:r>
              <a:rPr lang="en-US" sz="1600" dirty="0">
                <a:latin typeface="Trebuchet MS" pitchFamily="34" charset="0"/>
              </a:rPr>
              <a:t>24.6</a:t>
            </a:r>
          </a:p>
        </p:txBody>
      </p:sp>
      <p:sp>
        <p:nvSpPr>
          <p:cNvPr id="132" name="jan data"/>
          <p:cNvSpPr txBox="1">
            <a:spLocks noChangeArrowheads="1"/>
          </p:cNvSpPr>
          <p:nvPr/>
        </p:nvSpPr>
        <p:spPr bwMode="auto">
          <a:xfrm>
            <a:off x="2857500" y="3429000"/>
            <a:ext cx="685800" cy="338138"/>
          </a:xfrm>
          <a:prstGeom prst="rect">
            <a:avLst/>
          </a:prstGeom>
          <a:noFill/>
          <a:ln w="9525">
            <a:noFill/>
            <a:miter lim="800000"/>
            <a:headEnd/>
            <a:tailEnd/>
          </a:ln>
        </p:spPr>
        <p:txBody>
          <a:bodyPr>
            <a:spAutoFit/>
          </a:bodyPr>
          <a:lstStyle/>
          <a:p>
            <a:pPr algn="ctr"/>
            <a:r>
              <a:rPr lang="en-US" sz="1600" dirty="0">
                <a:latin typeface="Trebuchet MS" pitchFamily="34" charset="0"/>
              </a:rPr>
              <a:t>22.9</a:t>
            </a:r>
          </a:p>
        </p:txBody>
      </p:sp>
      <p:sp>
        <p:nvSpPr>
          <p:cNvPr id="133" name="march data"/>
          <p:cNvSpPr txBox="1">
            <a:spLocks noChangeArrowheads="1"/>
          </p:cNvSpPr>
          <p:nvPr/>
        </p:nvSpPr>
        <p:spPr bwMode="auto">
          <a:xfrm>
            <a:off x="3768725" y="3433763"/>
            <a:ext cx="685800" cy="338137"/>
          </a:xfrm>
          <a:prstGeom prst="rect">
            <a:avLst/>
          </a:prstGeom>
          <a:noFill/>
          <a:ln w="9525">
            <a:noFill/>
            <a:miter lim="800000"/>
            <a:headEnd/>
            <a:tailEnd/>
          </a:ln>
        </p:spPr>
        <p:txBody>
          <a:bodyPr>
            <a:spAutoFit/>
          </a:bodyPr>
          <a:lstStyle/>
          <a:p>
            <a:pPr algn="ctr"/>
            <a:r>
              <a:rPr lang="en-US" sz="1600" dirty="0">
                <a:latin typeface="Trebuchet MS" pitchFamily="34" charset="0"/>
              </a:rPr>
              <a:t>27.5</a:t>
            </a:r>
          </a:p>
        </p:txBody>
      </p:sp>
      <p:sp>
        <p:nvSpPr>
          <p:cNvPr id="142" name="may data"/>
          <p:cNvSpPr txBox="1">
            <a:spLocks noChangeArrowheads="1"/>
          </p:cNvSpPr>
          <p:nvPr/>
        </p:nvSpPr>
        <p:spPr bwMode="auto">
          <a:xfrm>
            <a:off x="4683125" y="3433763"/>
            <a:ext cx="685800" cy="338137"/>
          </a:xfrm>
          <a:prstGeom prst="rect">
            <a:avLst/>
          </a:prstGeom>
          <a:noFill/>
          <a:ln w="9525">
            <a:noFill/>
            <a:miter lim="800000"/>
            <a:headEnd/>
            <a:tailEnd/>
          </a:ln>
        </p:spPr>
        <p:txBody>
          <a:bodyPr>
            <a:spAutoFit/>
          </a:bodyPr>
          <a:lstStyle/>
          <a:p>
            <a:pPr algn="ctr"/>
            <a:r>
              <a:rPr lang="en-US" sz="1600" dirty="0">
                <a:latin typeface="Trebuchet MS" pitchFamily="34" charset="0"/>
              </a:rPr>
              <a:t>31.3</a:t>
            </a:r>
          </a:p>
        </p:txBody>
      </p:sp>
      <p:sp>
        <p:nvSpPr>
          <p:cNvPr id="143" name="july data"/>
          <p:cNvSpPr txBox="1">
            <a:spLocks noChangeArrowheads="1"/>
          </p:cNvSpPr>
          <p:nvPr/>
        </p:nvSpPr>
        <p:spPr bwMode="auto">
          <a:xfrm>
            <a:off x="5599113" y="3429000"/>
            <a:ext cx="685800" cy="338138"/>
          </a:xfrm>
          <a:prstGeom prst="rect">
            <a:avLst/>
          </a:prstGeom>
          <a:noFill/>
          <a:ln w="9525">
            <a:noFill/>
            <a:miter lim="800000"/>
            <a:headEnd/>
            <a:tailEnd/>
          </a:ln>
        </p:spPr>
        <p:txBody>
          <a:bodyPr>
            <a:spAutoFit/>
          </a:bodyPr>
          <a:lstStyle/>
          <a:p>
            <a:pPr algn="ctr"/>
            <a:r>
              <a:rPr lang="en-US" sz="1600" dirty="0">
                <a:latin typeface="Trebuchet MS" pitchFamily="34" charset="0"/>
              </a:rPr>
              <a:t>32.5</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8" presetClass="entr" presetSubtype="0" accel="50000" fill="hold" grpId="0" nodeType="withEffect">
                                  <p:stCondLst>
                                    <p:cond delay="0"/>
                                  </p:stCondLst>
                                  <p:iterate type="lt">
                                    <p:tmPct val="50000"/>
                                  </p:iterate>
                                  <p:childTnLst>
                                    <p:set>
                                      <p:cBhvr>
                                        <p:cTn id="6" dur="1" fill="hold">
                                          <p:stCondLst>
                                            <p:cond delay="0"/>
                                          </p:stCondLst>
                                        </p:cTn>
                                        <p:tgtEl>
                                          <p:spTgt spid="132"/>
                                        </p:tgtEl>
                                        <p:attrNameLst>
                                          <p:attrName>style.visibility</p:attrName>
                                        </p:attrNameLst>
                                      </p:cBhvr>
                                      <p:to>
                                        <p:strVal val="visible"/>
                                      </p:to>
                                    </p:set>
                                    <p:set>
                                      <p:cBhvr>
                                        <p:cTn id="7" dur="455" fill="hold">
                                          <p:stCondLst>
                                            <p:cond delay="0"/>
                                          </p:stCondLst>
                                        </p:cTn>
                                        <p:tgtEl>
                                          <p:spTgt spid="132"/>
                                        </p:tgtEl>
                                        <p:attrNameLst>
                                          <p:attrName>style.rotation</p:attrName>
                                        </p:attrNameLst>
                                      </p:cBhvr>
                                      <p:to>
                                        <p:strVal val="-45.0"/>
                                      </p:to>
                                    </p:set>
                                    <p:anim calcmode="lin" valueType="num">
                                      <p:cBhvr>
                                        <p:cTn id="8" dur="455" fill="hold">
                                          <p:stCondLst>
                                            <p:cond delay="455"/>
                                          </p:stCondLst>
                                        </p:cTn>
                                        <p:tgtEl>
                                          <p:spTgt spid="132"/>
                                        </p:tgtEl>
                                        <p:attrNameLst>
                                          <p:attrName>style.rotation</p:attrName>
                                        </p:attrNameLst>
                                      </p:cBhvr>
                                      <p:tavLst>
                                        <p:tav tm="0">
                                          <p:val>
                                            <p:fltVal val="-45"/>
                                          </p:val>
                                        </p:tav>
                                        <p:tav tm="69900">
                                          <p:val>
                                            <p:fltVal val="45"/>
                                          </p:val>
                                        </p:tav>
                                        <p:tav tm="100000">
                                          <p:val>
                                            <p:fltVal val="0"/>
                                          </p:val>
                                        </p:tav>
                                      </p:tavLst>
                                    </p:anim>
                                    <p:anim calcmode="lin" valueType="num">
                                      <p:cBhvr>
                                        <p:cTn id="9" dur="455" fill="hold">
                                          <p:stCondLst>
                                            <p:cond delay="0"/>
                                          </p:stCondLst>
                                        </p:cTn>
                                        <p:tgtEl>
                                          <p:spTgt spid="132"/>
                                        </p:tgtEl>
                                        <p:attrNameLst>
                                          <p:attrName>ppt_y</p:attrName>
                                        </p:attrNameLst>
                                      </p:cBhvr>
                                      <p:tavLst>
                                        <p:tav tm="0">
                                          <p:val>
                                            <p:strVal val="#ppt_y-1"/>
                                          </p:val>
                                        </p:tav>
                                        <p:tav tm="100000">
                                          <p:val>
                                            <p:strVal val="#ppt_y-(0.354*#ppt_w-0.172*#ppt_h)"/>
                                          </p:val>
                                        </p:tav>
                                      </p:tavLst>
                                    </p:anim>
                                    <p:anim calcmode="lin" valueType="num">
                                      <p:cBhvr>
                                        <p:cTn id="10" dur="156" decel="50000" autoRev="1" fill="hold">
                                          <p:stCondLst>
                                            <p:cond delay="455"/>
                                          </p:stCondLst>
                                        </p:cTn>
                                        <p:tgtEl>
                                          <p:spTgt spid="132"/>
                                        </p:tgtEl>
                                        <p:attrNameLst>
                                          <p:attrName>ppt_y</p:attrName>
                                        </p:attrNameLst>
                                      </p:cBhvr>
                                      <p:tavLst>
                                        <p:tav tm="0">
                                          <p:val>
                                            <p:strVal val="#ppt_y-(0.354*#ppt_w-0.172*#ppt_h)"/>
                                          </p:val>
                                        </p:tav>
                                        <p:tav tm="100000">
                                          <p:val>
                                            <p:strVal val="#ppt_y-(0.354*#ppt_w-0.172*#ppt_h)-#ppt_h/2"/>
                                          </p:val>
                                        </p:tav>
                                      </p:tavLst>
                                    </p:anim>
                                    <p:anim calcmode="lin" valueType="num">
                                      <p:cBhvr>
                                        <p:cTn id="11" dur="136" fill="hold">
                                          <p:stCondLst>
                                            <p:cond delay="864"/>
                                          </p:stCondLst>
                                        </p:cTn>
                                        <p:tgtEl>
                                          <p:spTgt spid="132"/>
                                        </p:tgtEl>
                                        <p:attrNameLst>
                                          <p:attrName>ppt_y</p:attrName>
                                        </p:attrNameLst>
                                      </p:cBhvr>
                                      <p:tavLst>
                                        <p:tav tm="0">
                                          <p:val>
                                            <p:strVal val="#ppt_y-(0.354*#ppt_w-0.172*#ppt_h)"/>
                                          </p:val>
                                        </p:tav>
                                        <p:tav tm="100000">
                                          <p:val>
                                            <p:strVal val="#ppt_y"/>
                                          </p:val>
                                        </p:tav>
                                      </p:tavLst>
                                    </p:anim>
                                  </p:childTnLst>
                                </p:cTn>
                              </p:par>
                              <p:par>
                                <p:cTn id="12" presetID="38" presetClass="entr" presetSubtype="0" accel="50000" fill="hold" grpId="0" nodeType="withEffect">
                                  <p:stCondLst>
                                    <p:cond delay="600"/>
                                  </p:stCondLst>
                                  <p:iterate type="lt">
                                    <p:tmPct val="50000"/>
                                  </p:iterate>
                                  <p:childTnLst>
                                    <p:set>
                                      <p:cBhvr>
                                        <p:cTn id="13" dur="1" fill="hold">
                                          <p:stCondLst>
                                            <p:cond delay="0"/>
                                          </p:stCondLst>
                                        </p:cTn>
                                        <p:tgtEl>
                                          <p:spTgt spid="123"/>
                                        </p:tgtEl>
                                        <p:attrNameLst>
                                          <p:attrName>style.visibility</p:attrName>
                                        </p:attrNameLst>
                                      </p:cBhvr>
                                      <p:to>
                                        <p:strVal val="visible"/>
                                      </p:to>
                                    </p:set>
                                    <p:set>
                                      <p:cBhvr>
                                        <p:cTn id="14" dur="501" fill="hold">
                                          <p:stCondLst>
                                            <p:cond delay="0"/>
                                          </p:stCondLst>
                                        </p:cTn>
                                        <p:tgtEl>
                                          <p:spTgt spid="123"/>
                                        </p:tgtEl>
                                        <p:attrNameLst>
                                          <p:attrName>style.rotation</p:attrName>
                                        </p:attrNameLst>
                                      </p:cBhvr>
                                      <p:to>
                                        <p:strVal val="-45.0"/>
                                      </p:to>
                                    </p:set>
                                    <p:anim calcmode="lin" valueType="num">
                                      <p:cBhvr>
                                        <p:cTn id="15" dur="501" fill="hold">
                                          <p:stCondLst>
                                            <p:cond delay="501"/>
                                          </p:stCondLst>
                                        </p:cTn>
                                        <p:tgtEl>
                                          <p:spTgt spid="123"/>
                                        </p:tgtEl>
                                        <p:attrNameLst>
                                          <p:attrName>style.rotation</p:attrName>
                                        </p:attrNameLst>
                                      </p:cBhvr>
                                      <p:tavLst>
                                        <p:tav tm="0">
                                          <p:val>
                                            <p:fltVal val="-45"/>
                                          </p:val>
                                        </p:tav>
                                        <p:tav tm="69900">
                                          <p:val>
                                            <p:fltVal val="45"/>
                                          </p:val>
                                        </p:tav>
                                        <p:tav tm="100000">
                                          <p:val>
                                            <p:fltVal val="0"/>
                                          </p:val>
                                        </p:tav>
                                      </p:tavLst>
                                    </p:anim>
                                    <p:anim calcmode="lin" valueType="num">
                                      <p:cBhvr>
                                        <p:cTn id="16" dur="501" fill="hold">
                                          <p:stCondLst>
                                            <p:cond delay="0"/>
                                          </p:stCondLst>
                                        </p:cTn>
                                        <p:tgtEl>
                                          <p:spTgt spid="123"/>
                                        </p:tgtEl>
                                        <p:attrNameLst>
                                          <p:attrName>ppt_y</p:attrName>
                                        </p:attrNameLst>
                                      </p:cBhvr>
                                      <p:tavLst>
                                        <p:tav tm="0">
                                          <p:val>
                                            <p:strVal val="#ppt_y-1"/>
                                          </p:val>
                                        </p:tav>
                                        <p:tav tm="100000">
                                          <p:val>
                                            <p:strVal val="#ppt_y-(0.354*#ppt_w-0.172*#ppt_h)"/>
                                          </p:val>
                                        </p:tav>
                                      </p:tavLst>
                                    </p:anim>
                                    <p:anim calcmode="lin" valueType="num">
                                      <p:cBhvr>
                                        <p:cTn id="17" dur="172" decel="50000" autoRev="1" fill="hold">
                                          <p:stCondLst>
                                            <p:cond delay="501"/>
                                          </p:stCondLst>
                                        </p:cTn>
                                        <p:tgtEl>
                                          <p:spTgt spid="123"/>
                                        </p:tgtEl>
                                        <p:attrNameLst>
                                          <p:attrName>ppt_y</p:attrName>
                                        </p:attrNameLst>
                                      </p:cBhvr>
                                      <p:tavLst>
                                        <p:tav tm="0">
                                          <p:val>
                                            <p:strVal val="#ppt_y-(0.354*#ppt_w-0.172*#ppt_h)"/>
                                          </p:val>
                                        </p:tav>
                                        <p:tav tm="100000">
                                          <p:val>
                                            <p:strVal val="#ppt_y-(0.354*#ppt_w-0.172*#ppt_h)-#ppt_h/2"/>
                                          </p:val>
                                        </p:tav>
                                      </p:tavLst>
                                    </p:anim>
                                    <p:anim calcmode="lin" valueType="num">
                                      <p:cBhvr>
                                        <p:cTn id="18" dur="150" fill="hold">
                                          <p:stCondLst>
                                            <p:cond delay="950"/>
                                          </p:stCondLst>
                                        </p:cTn>
                                        <p:tgtEl>
                                          <p:spTgt spid="123"/>
                                        </p:tgtEl>
                                        <p:attrNameLst>
                                          <p:attrName>ppt_y</p:attrName>
                                        </p:attrNameLst>
                                      </p:cBhvr>
                                      <p:tavLst>
                                        <p:tav tm="0">
                                          <p:val>
                                            <p:strVal val="#ppt_y-(0.354*#ppt_w-0.172*#ppt_h)"/>
                                          </p:val>
                                        </p:tav>
                                        <p:tav tm="100000">
                                          <p:val>
                                            <p:strVal val="#ppt_y"/>
                                          </p:val>
                                        </p:tav>
                                      </p:tavLst>
                                    </p:anim>
                                  </p:childTnLst>
                                </p:cTn>
                              </p:par>
                              <p:par>
                                <p:cTn id="19" presetID="38" presetClass="entr" presetSubtype="0" accel="50000" fill="hold" grpId="0" nodeType="withEffect">
                                  <p:stCondLst>
                                    <p:cond delay="1000"/>
                                  </p:stCondLst>
                                  <p:iterate type="lt">
                                    <p:tmPct val="50000"/>
                                  </p:iterate>
                                  <p:childTnLst>
                                    <p:set>
                                      <p:cBhvr>
                                        <p:cTn id="20" dur="1" fill="hold">
                                          <p:stCondLst>
                                            <p:cond delay="0"/>
                                          </p:stCondLst>
                                        </p:cTn>
                                        <p:tgtEl>
                                          <p:spTgt spid="133"/>
                                        </p:tgtEl>
                                        <p:attrNameLst>
                                          <p:attrName>style.visibility</p:attrName>
                                        </p:attrNameLst>
                                      </p:cBhvr>
                                      <p:to>
                                        <p:strVal val="visible"/>
                                      </p:to>
                                    </p:set>
                                    <p:set>
                                      <p:cBhvr>
                                        <p:cTn id="21" dur="546" fill="hold">
                                          <p:stCondLst>
                                            <p:cond delay="0"/>
                                          </p:stCondLst>
                                        </p:cTn>
                                        <p:tgtEl>
                                          <p:spTgt spid="133"/>
                                        </p:tgtEl>
                                        <p:attrNameLst>
                                          <p:attrName>style.rotation</p:attrName>
                                        </p:attrNameLst>
                                      </p:cBhvr>
                                      <p:to>
                                        <p:strVal val="-45.0"/>
                                      </p:to>
                                    </p:set>
                                    <p:anim calcmode="lin" valueType="num">
                                      <p:cBhvr>
                                        <p:cTn id="22" dur="546" fill="hold">
                                          <p:stCondLst>
                                            <p:cond delay="546"/>
                                          </p:stCondLst>
                                        </p:cTn>
                                        <p:tgtEl>
                                          <p:spTgt spid="133"/>
                                        </p:tgtEl>
                                        <p:attrNameLst>
                                          <p:attrName>style.rotation</p:attrName>
                                        </p:attrNameLst>
                                      </p:cBhvr>
                                      <p:tavLst>
                                        <p:tav tm="0">
                                          <p:val>
                                            <p:fltVal val="-45"/>
                                          </p:val>
                                        </p:tav>
                                        <p:tav tm="69900">
                                          <p:val>
                                            <p:fltVal val="45"/>
                                          </p:val>
                                        </p:tav>
                                        <p:tav tm="100000">
                                          <p:val>
                                            <p:fltVal val="0"/>
                                          </p:val>
                                        </p:tav>
                                      </p:tavLst>
                                    </p:anim>
                                    <p:anim calcmode="lin" valueType="num">
                                      <p:cBhvr>
                                        <p:cTn id="23" dur="546" fill="hold">
                                          <p:stCondLst>
                                            <p:cond delay="0"/>
                                          </p:stCondLst>
                                        </p:cTn>
                                        <p:tgtEl>
                                          <p:spTgt spid="133"/>
                                        </p:tgtEl>
                                        <p:attrNameLst>
                                          <p:attrName>ppt_y</p:attrName>
                                        </p:attrNameLst>
                                      </p:cBhvr>
                                      <p:tavLst>
                                        <p:tav tm="0">
                                          <p:val>
                                            <p:strVal val="#ppt_y-1"/>
                                          </p:val>
                                        </p:tav>
                                        <p:tav tm="100000">
                                          <p:val>
                                            <p:strVal val="#ppt_y-(0.354*#ppt_w-0.172*#ppt_h)"/>
                                          </p:val>
                                        </p:tav>
                                      </p:tavLst>
                                    </p:anim>
                                    <p:anim calcmode="lin" valueType="num">
                                      <p:cBhvr>
                                        <p:cTn id="24" dur="187" decel="50000" autoRev="1" fill="hold">
                                          <p:stCondLst>
                                            <p:cond delay="546"/>
                                          </p:stCondLst>
                                        </p:cTn>
                                        <p:tgtEl>
                                          <p:spTgt spid="133"/>
                                        </p:tgtEl>
                                        <p:attrNameLst>
                                          <p:attrName>ppt_y</p:attrName>
                                        </p:attrNameLst>
                                      </p:cBhvr>
                                      <p:tavLst>
                                        <p:tav tm="0">
                                          <p:val>
                                            <p:strVal val="#ppt_y-(0.354*#ppt_w-0.172*#ppt_h)"/>
                                          </p:val>
                                        </p:tav>
                                        <p:tav tm="100000">
                                          <p:val>
                                            <p:strVal val="#ppt_y-(0.354*#ppt_w-0.172*#ppt_h)-#ppt_h/2"/>
                                          </p:val>
                                        </p:tav>
                                      </p:tavLst>
                                    </p:anim>
                                    <p:anim calcmode="lin" valueType="num">
                                      <p:cBhvr>
                                        <p:cTn id="25" dur="163" fill="hold">
                                          <p:stCondLst>
                                            <p:cond delay="1037"/>
                                          </p:stCondLst>
                                        </p:cTn>
                                        <p:tgtEl>
                                          <p:spTgt spid="133"/>
                                        </p:tgtEl>
                                        <p:attrNameLst>
                                          <p:attrName>ppt_y</p:attrName>
                                        </p:attrNameLst>
                                      </p:cBhvr>
                                      <p:tavLst>
                                        <p:tav tm="0">
                                          <p:val>
                                            <p:strVal val="#ppt_y-(0.354*#ppt_w-0.172*#ppt_h)"/>
                                          </p:val>
                                        </p:tav>
                                        <p:tav tm="100000">
                                          <p:val>
                                            <p:strVal val="#ppt_y"/>
                                          </p:val>
                                        </p:tav>
                                      </p:tavLst>
                                    </p:anim>
                                  </p:childTnLst>
                                </p:cTn>
                              </p:par>
                              <p:par>
                                <p:cTn id="26" presetID="38" presetClass="entr" presetSubtype="0" accel="50000" fill="hold" grpId="0" nodeType="withEffect">
                                  <p:stCondLst>
                                    <p:cond delay="1600"/>
                                  </p:stCondLst>
                                  <p:iterate type="lt">
                                    <p:tmPct val="50000"/>
                                  </p:iterate>
                                  <p:childTnLst>
                                    <p:set>
                                      <p:cBhvr>
                                        <p:cTn id="27" dur="1" fill="hold">
                                          <p:stCondLst>
                                            <p:cond delay="0"/>
                                          </p:stCondLst>
                                        </p:cTn>
                                        <p:tgtEl>
                                          <p:spTgt spid="125"/>
                                        </p:tgtEl>
                                        <p:attrNameLst>
                                          <p:attrName>style.visibility</p:attrName>
                                        </p:attrNameLst>
                                      </p:cBhvr>
                                      <p:to>
                                        <p:strVal val="visible"/>
                                      </p:to>
                                    </p:set>
                                    <p:set>
                                      <p:cBhvr>
                                        <p:cTn id="28" dur="455" fill="hold">
                                          <p:stCondLst>
                                            <p:cond delay="0"/>
                                          </p:stCondLst>
                                        </p:cTn>
                                        <p:tgtEl>
                                          <p:spTgt spid="125"/>
                                        </p:tgtEl>
                                        <p:attrNameLst>
                                          <p:attrName>style.rotation</p:attrName>
                                        </p:attrNameLst>
                                      </p:cBhvr>
                                      <p:to>
                                        <p:strVal val="-45.0"/>
                                      </p:to>
                                    </p:set>
                                    <p:anim calcmode="lin" valueType="num">
                                      <p:cBhvr>
                                        <p:cTn id="29" dur="455" fill="hold">
                                          <p:stCondLst>
                                            <p:cond delay="455"/>
                                          </p:stCondLst>
                                        </p:cTn>
                                        <p:tgtEl>
                                          <p:spTgt spid="125"/>
                                        </p:tgtEl>
                                        <p:attrNameLst>
                                          <p:attrName>style.rotation</p:attrName>
                                        </p:attrNameLst>
                                      </p:cBhvr>
                                      <p:tavLst>
                                        <p:tav tm="0">
                                          <p:val>
                                            <p:fltVal val="-45"/>
                                          </p:val>
                                        </p:tav>
                                        <p:tav tm="69900">
                                          <p:val>
                                            <p:fltVal val="45"/>
                                          </p:val>
                                        </p:tav>
                                        <p:tav tm="100000">
                                          <p:val>
                                            <p:fltVal val="0"/>
                                          </p:val>
                                        </p:tav>
                                      </p:tavLst>
                                    </p:anim>
                                    <p:anim calcmode="lin" valueType="num">
                                      <p:cBhvr>
                                        <p:cTn id="30" dur="455" fill="hold">
                                          <p:stCondLst>
                                            <p:cond delay="0"/>
                                          </p:stCondLst>
                                        </p:cTn>
                                        <p:tgtEl>
                                          <p:spTgt spid="125"/>
                                        </p:tgtEl>
                                        <p:attrNameLst>
                                          <p:attrName>ppt_y</p:attrName>
                                        </p:attrNameLst>
                                      </p:cBhvr>
                                      <p:tavLst>
                                        <p:tav tm="0">
                                          <p:val>
                                            <p:strVal val="#ppt_y-1"/>
                                          </p:val>
                                        </p:tav>
                                        <p:tav tm="100000">
                                          <p:val>
                                            <p:strVal val="#ppt_y-(0.354*#ppt_w-0.172*#ppt_h)"/>
                                          </p:val>
                                        </p:tav>
                                      </p:tavLst>
                                    </p:anim>
                                    <p:anim calcmode="lin" valueType="num">
                                      <p:cBhvr>
                                        <p:cTn id="31" dur="156" decel="50000" autoRev="1" fill="hold">
                                          <p:stCondLst>
                                            <p:cond delay="455"/>
                                          </p:stCondLst>
                                        </p:cTn>
                                        <p:tgtEl>
                                          <p:spTgt spid="125"/>
                                        </p:tgtEl>
                                        <p:attrNameLst>
                                          <p:attrName>ppt_y</p:attrName>
                                        </p:attrNameLst>
                                      </p:cBhvr>
                                      <p:tavLst>
                                        <p:tav tm="0">
                                          <p:val>
                                            <p:strVal val="#ppt_y-(0.354*#ppt_w-0.172*#ppt_h)"/>
                                          </p:val>
                                        </p:tav>
                                        <p:tav tm="100000">
                                          <p:val>
                                            <p:strVal val="#ppt_y-(0.354*#ppt_w-0.172*#ppt_h)-#ppt_h/2"/>
                                          </p:val>
                                        </p:tav>
                                      </p:tavLst>
                                    </p:anim>
                                    <p:anim calcmode="lin" valueType="num">
                                      <p:cBhvr>
                                        <p:cTn id="32" dur="136" fill="hold">
                                          <p:stCondLst>
                                            <p:cond delay="864"/>
                                          </p:stCondLst>
                                        </p:cTn>
                                        <p:tgtEl>
                                          <p:spTgt spid="125"/>
                                        </p:tgtEl>
                                        <p:attrNameLst>
                                          <p:attrName>ppt_y</p:attrName>
                                        </p:attrNameLst>
                                      </p:cBhvr>
                                      <p:tavLst>
                                        <p:tav tm="0">
                                          <p:val>
                                            <p:strVal val="#ppt_y-(0.354*#ppt_w-0.172*#ppt_h)"/>
                                          </p:val>
                                        </p:tav>
                                        <p:tav tm="100000">
                                          <p:val>
                                            <p:strVal val="#ppt_y"/>
                                          </p:val>
                                        </p:tav>
                                      </p:tavLst>
                                    </p:anim>
                                  </p:childTnLst>
                                </p:cTn>
                              </p:par>
                              <p:par>
                                <p:cTn id="33" presetID="38" presetClass="entr" presetSubtype="0" accel="50000" fill="hold" grpId="0" nodeType="withEffect">
                                  <p:stCondLst>
                                    <p:cond delay="2100"/>
                                  </p:stCondLst>
                                  <p:iterate type="lt">
                                    <p:tmPct val="50000"/>
                                  </p:iterate>
                                  <p:childTnLst>
                                    <p:set>
                                      <p:cBhvr>
                                        <p:cTn id="34" dur="1" fill="hold">
                                          <p:stCondLst>
                                            <p:cond delay="0"/>
                                          </p:stCondLst>
                                        </p:cTn>
                                        <p:tgtEl>
                                          <p:spTgt spid="142"/>
                                        </p:tgtEl>
                                        <p:attrNameLst>
                                          <p:attrName>style.visibility</p:attrName>
                                        </p:attrNameLst>
                                      </p:cBhvr>
                                      <p:to>
                                        <p:strVal val="visible"/>
                                      </p:to>
                                    </p:set>
                                    <p:set>
                                      <p:cBhvr>
                                        <p:cTn id="35" dur="455" fill="hold">
                                          <p:stCondLst>
                                            <p:cond delay="0"/>
                                          </p:stCondLst>
                                        </p:cTn>
                                        <p:tgtEl>
                                          <p:spTgt spid="142"/>
                                        </p:tgtEl>
                                        <p:attrNameLst>
                                          <p:attrName>style.rotation</p:attrName>
                                        </p:attrNameLst>
                                      </p:cBhvr>
                                      <p:to>
                                        <p:strVal val="-45.0"/>
                                      </p:to>
                                    </p:set>
                                    <p:anim calcmode="lin" valueType="num">
                                      <p:cBhvr>
                                        <p:cTn id="36" dur="455" fill="hold">
                                          <p:stCondLst>
                                            <p:cond delay="455"/>
                                          </p:stCondLst>
                                        </p:cTn>
                                        <p:tgtEl>
                                          <p:spTgt spid="142"/>
                                        </p:tgtEl>
                                        <p:attrNameLst>
                                          <p:attrName>style.rotation</p:attrName>
                                        </p:attrNameLst>
                                      </p:cBhvr>
                                      <p:tavLst>
                                        <p:tav tm="0">
                                          <p:val>
                                            <p:fltVal val="-45"/>
                                          </p:val>
                                        </p:tav>
                                        <p:tav tm="69900">
                                          <p:val>
                                            <p:fltVal val="45"/>
                                          </p:val>
                                        </p:tav>
                                        <p:tav tm="100000">
                                          <p:val>
                                            <p:fltVal val="0"/>
                                          </p:val>
                                        </p:tav>
                                      </p:tavLst>
                                    </p:anim>
                                    <p:anim calcmode="lin" valueType="num">
                                      <p:cBhvr>
                                        <p:cTn id="37" dur="455" fill="hold">
                                          <p:stCondLst>
                                            <p:cond delay="0"/>
                                          </p:stCondLst>
                                        </p:cTn>
                                        <p:tgtEl>
                                          <p:spTgt spid="142"/>
                                        </p:tgtEl>
                                        <p:attrNameLst>
                                          <p:attrName>ppt_y</p:attrName>
                                        </p:attrNameLst>
                                      </p:cBhvr>
                                      <p:tavLst>
                                        <p:tav tm="0">
                                          <p:val>
                                            <p:strVal val="#ppt_y-1"/>
                                          </p:val>
                                        </p:tav>
                                        <p:tav tm="100000">
                                          <p:val>
                                            <p:strVal val="#ppt_y-(0.354*#ppt_w-0.172*#ppt_h)"/>
                                          </p:val>
                                        </p:tav>
                                      </p:tavLst>
                                    </p:anim>
                                    <p:anim calcmode="lin" valueType="num">
                                      <p:cBhvr>
                                        <p:cTn id="38" dur="156" decel="50000" autoRev="1" fill="hold">
                                          <p:stCondLst>
                                            <p:cond delay="455"/>
                                          </p:stCondLst>
                                        </p:cTn>
                                        <p:tgtEl>
                                          <p:spTgt spid="142"/>
                                        </p:tgtEl>
                                        <p:attrNameLst>
                                          <p:attrName>ppt_y</p:attrName>
                                        </p:attrNameLst>
                                      </p:cBhvr>
                                      <p:tavLst>
                                        <p:tav tm="0">
                                          <p:val>
                                            <p:strVal val="#ppt_y-(0.354*#ppt_w-0.172*#ppt_h)"/>
                                          </p:val>
                                        </p:tav>
                                        <p:tav tm="100000">
                                          <p:val>
                                            <p:strVal val="#ppt_y-(0.354*#ppt_w-0.172*#ppt_h)-#ppt_h/2"/>
                                          </p:val>
                                        </p:tav>
                                      </p:tavLst>
                                    </p:anim>
                                    <p:anim calcmode="lin" valueType="num">
                                      <p:cBhvr>
                                        <p:cTn id="39" dur="136" fill="hold">
                                          <p:stCondLst>
                                            <p:cond delay="864"/>
                                          </p:stCondLst>
                                        </p:cTn>
                                        <p:tgtEl>
                                          <p:spTgt spid="142"/>
                                        </p:tgtEl>
                                        <p:attrNameLst>
                                          <p:attrName>ppt_y</p:attrName>
                                        </p:attrNameLst>
                                      </p:cBhvr>
                                      <p:tavLst>
                                        <p:tav tm="0">
                                          <p:val>
                                            <p:strVal val="#ppt_y-(0.354*#ppt_w-0.172*#ppt_h)"/>
                                          </p:val>
                                        </p:tav>
                                        <p:tav tm="100000">
                                          <p:val>
                                            <p:strVal val="#ppt_y"/>
                                          </p:val>
                                        </p:tav>
                                      </p:tavLst>
                                    </p:anim>
                                  </p:childTnLst>
                                </p:cTn>
                              </p:par>
                              <p:par>
                                <p:cTn id="40" presetID="38" presetClass="entr" presetSubtype="0" accel="50000" fill="hold" grpId="0" nodeType="withEffect">
                                  <p:stCondLst>
                                    <p:cond delay="2800"/>
                                  </p:stCondLst>
                                  <p:iterate type="lt">
                                    <p:tmPct val="50000"/>
                                  </p:iterate>
                                  <p:childTnLst>
                                    <p:set>
                                      <p:cBhvr>
                                        <p:cTn id="41" dur="1" fill="hold">
                                          <p:stCondLst>
                                            <p:cond delay="0"/>
                                          </p:stCondLst>
                                        </p:cTn>
                                        <p:tgtEl>
                                          <p:spTgt spid="126"/>
                                        </p:tgtEl>
                                        <p:attrNameLst>
                                          <p:attrName>style.visibility</p:attrName>
                                        </p:attrNameLst>
                                      </p:cBhvr>
                                      <p:to>
                                        <p:strVal val="visible"/>
                                      </p:to>
                                    </p:set>
                                    <p:set>
                                      <p:cBhvr>
                                        <p:cTn id="42" dur="455" fill="hold">
                                          <p:stCondLst>
                                            <p:cond delay="0"/>
                                          </p:stCondLst>
                                        </p:cTn>
                                        <p:tgtEl>
                                          <p:spTgt spid="126"/>
                                        </p:tgtEl>
                                        <p:attrNameLst>
                                          <p:attrName>style.rotation</p:attrName>
                                        </p:attrNameLst>
                                      </p:cBhvr>
                                      <p:to>
                                        <p:strVal val="-45.0"/>
                                      </p:to>
                                    </p:set>
                                    <p:anim calcmode="lin" valueType="num">
                                      <p:cBhvr>
                                        <p:cTn id="43" dur="455" fill="hold">
                                          <p:stCondLst>
                                            <p:cond delay="455"/>
                                          </p:stCondLst>
                                        </p:cTn>
                                        <p:tgtEl>
                                          <p:spTgt spid="126"/>
                                        </p:tgtEl>
                                        <p:attrNameLst>
                                          <p:attrName>style.rotation</p:attrName>
                                        </p:attrNameLst>
                                      </p:cBhvr>
                                      <p:tavLst>
                                        <p:tav tm="0">
                                          <p:val>
                                            <p:fltVal val="-45"/>
                                          </p:val>
                                        </p:tav>
                                        <p:tav tm="69900">
                                          <p:val>
                                            <p:fltVal val="45"/>
                                          </p:val>
                                        </p:tav>
                                        <p:tav tm="100000">
                                          <p:val>
                                            <p:fltVal val="0"/>
                                          </p:val>
                                        </p:tav>
                                      </p:tavLst>
                                    </p:anim>
                                    <p:anim calcmode="lin" valueType="num">
                                      <p:cBhvr>
                                        <p:cTn id="44" dur="455" fill="hold">
                                          <p:stCondLst>
                                            <p:cond delay="0"/>
                                          </p:stCondLst>
                                        </p:cTn>
                                        <p:tgtEl>
                                          <p:spTgt spid="126"/>
                                        </p:tgtEl>
                                        <p:attrNameLst>
                                          <p:attrName>ppt_y</p:attrName>
                                        </p:attrNameLst>
                                      </p:cBhvr>
                                      <p:tavLst>
                                        <p:tav tm="0">
                                          <p:val>
                                            <p:strVal val="#ppt_y-1"/>
                                          </p:val>
                                        </p:tav>
                                        <p:tav tm="100000">
                                          <p:val>
                                            <p:strVal val="#ppt_y-(0.354*#ppt_w-0.172*#ppt_h)"/>
                                          </p:val>
                                        </p:tav>
                                      </p:tavLst>
                                    </p:anim>
                                    <p:anim calcmode="lin" valueType="num">
                                      <p:cBhvr>
                                        <p:cTn id="45" dur="156" decel="50000" autoRev="1" fill="hold">
                                          <p:stCondLst>
                                            <p:cond delay="455"/>
                                          </p:stCondLst>
                                        </p:cTn>
                                        <p:tgtEl>
                                          <p:spTgt spid="126"/>
                                        </p:tgtEl>
                                        <p:attrNameLst>
                                          <p:attrName>ppt_y</p:attrName>
                                        </p:attrNameLst>
                                      </p:cBhvr>
                                      <p:tavLst>
                                        <p:tav tm="0">
                                          <p:val>
                                            <p:strVal val="#ppt_y-(0.354*#ppt_w-0.172*#ppt_h)"/>
                                          </p:val>
                                        </p:tav>
                                        <p:tav tm="100000">
                                          <p:val>
                                            <p:strVal val="#ppt_y-(0.354*#ppt_w-0.172*#ppt_h)-#ppt_h/2"/>
                                          </p:val>
                                        </p:tav>
                                      </p:tavLst>
                                    </p:anim>
                                    <p:anim calcmode="lin" valueType="num">
                                      <p:cBhvr>
                                        <p:cTn id="46" dur="136" fill="hold">
                                          <p:stCondLst>
                                            <p:cond delay="864"/>
                                          </p:stCondLst>
                                        </p:cTn>
                                        <p:tgtEl>
                                          <p:spTgt spid="126"/>
                                        </p:tgtEl>
                                        <p:attrNameLst>
                                          <p:attrName>ppt_y</p:attrName>
                                        </p:attrNameLst>
                                      </p:cBhvr>
                                      <p:tavLst>
                                        <p:tav tm="0">
                                          <p:val>
                                            <p:strVal val="#ppt_y-(0.354*#ppt_w-0.172*#ppt_h)"/>
                                          </p:val>
                                        </p:tav>
                                        <p:tav tm="100000">
                                          <p:val>
                                            <p:strVal val="#ppt_y"/>
                                          </p:val>
                                        </p:tav>
                                      </p:tavLst>
                                    </p:anim>
                                  </p:childTnLst>
                                </p:cTn>
                              </p:par>
                              <p:par>
                                <p:cTn id="47" presetID="38" presetClass="entr" presetSubtype="0" accel="50000" fill="hold" grpId="0" nodeType="withEffect">
                                  <p:stCondLst>
                                    <p:cond delay="3200"/>
                                  </p:stCondLst>
                                  <p:iterate type="lt">
                                    <p:tmPct val="50000"/>
                                  </p:iterate>
                                  <p:childTnLst>
                                    <p:set>
                                      <p:cBhvr>
                                        <p:cTn id="48" dur="1" fill="hold">
                                          <p:stCondLst>
                                            <p:cond delay="0"/>
                                          </p:stCondLst>
                                        </p:cTn>
                                        <p:tgtEl>
                                          <p:spTgt spid="143"/>
                                        </p:tgtEl>
                                        <p:attrNameLst>
                                          <p:attrName>style.visibility</p:attrName>
                                        </p:attrNameLst>
                                      </p:cBhvr>
                                      <p:to>
                                        <p:strVal val="visible"/>
                                      </p:to>
                                    </p:set>
                                    <p:set>
                                      <p:cBhvr>
                                        <p:cTn id="49" dur="500" fill="hold">
                                          <p:stCondLst>
                                            <p:cond delay="0"/>
                                          </p:stCondLst>
                                        </p:cTn>
                                        <p:tgtEl>
                                          <p:spTgt spid="143"/>
                                        </p:tgtEl>
                                        <p:attrNameLst>
                                          <p:attrName>style.rotation</p:attrName>
                                        </p:attrNameLst>
                                      </p:cBhvr>
                                      <p:to>
                                        <p:strVal val="-45.0"/>
                                      </p:to>
                                    </p:set>
                                    <p:anim calcmode="lin" valueType="num">
                                      <p:cBhvr>
                                        <p:cTn id="50" dur="500" fill="hold">
                                          <p:stCondLst>
                                            <p:cond delay="500"/>
                                          </p:stCondLst>
                                        </p:cTn>
                                        <p:tgtEl>
                                          <p:spTgt spid="143"/>
                                        </p:tgtEl>
                                        <p:attrNameLst>
                                          <p:attrName>style.rotation</p:attrName>
                                        </p:attrNameLst>
                                      </p:cBhvr>
                                      <p:tavLst>
                                        <p:tav tm="0">
                                          <p:val>
                                            <p:fltVal val="-45"/>
                                          </p:val>
                                        </p:tav>
                                        <p:tav tm="69900">
                                          <p:val>
                                            <p:fltVal val="45"/>
                                          </p:val>
                                        </p:tav>
                                        <p:tav tm="100000">
                                          <p:val>
                                            <p:fltVal val="0"/>
                                          </p:val>
                                        </p:tav>
                                      </p:tavLst>
                                    </p:anim>
                                    <p:anim calcmode="lin" valueType="num">
                                      <p:cBhvr>
                                        <p:cTn id="51" dur="500" fill="hold">
                                          <p:stCondLst>
                                            <p:cond delay="0"/>
                                          </p:stCondLst>
                                        </p:cTn>
                                        <p:tgtEl>
                                          <p:spTgt spid="143"/>
                                        </p:tgtEl>
                                        <p:attrNameLst>
                                          <p:attrName>ppt_y</p:attrName>
                                        </p:attrNameLst>
                                      </p:cBhvr>
                                      <p:tavLst>
                                        <p:tav tm="0">
                                          <p:val>
                                            <p:strVal val="#ppt_y-1"/>
                                          </p:val>
                                        </p:tav>
                                        <p:tav tm="100000">
                                          <p:val>
                                            <p:strVal val="#ppt_y-(0.354*#ppt_w-0.172*#ppt_h)"/>
                                          </p:val>
                                        </p:tav>
                                      </p:tavLst>
                                    </p:anim>
                                    <p:anim calcmode="lin" valueType="num">
                                      <p:cBhvr>
                                        <p:cTn id="52" dur="172" decel="50000" autoRev="1" fill="hold">
                                          <p:stCondLst>
                                            <p:cond delay="500"/>
                                          </p:stCondLst>
                                        </p:cTn>
                                        <p:tgtEl>
                                          <p:spTgt spid="143"/>
                                        </p:tgtEl>
                                        <p:attrNameLst>
                                          <p:attrName>ppt_y</p:attrName>
                                        </p:attrNameLst>
                                      </p:cBhvr>
                                      <p:tavLst>
                                        <p:tav tm="0">
                                          <p:val>
                                            <p:strVal val="#ppt_y-(0.354*#ppt_w-0.172*#ppt_h)"/>
                                          </p:val>
                                        </p:tav>
                                        <p:tav tm="100000">
                                          <p:val>
                                            <p:strVal val="#ppt_y-(0.354*#ppt_w-0.172*#ppt_h)-#ppt_h/2"/>
                                          </p:val>
                                        </p:tav>
                                      </p:tavLst>
                                    </p:anim>
                                    <p:anim calcmode="lin" valueType="num">
                                      <p:cBhvr>
                                        <p:cTn id="53" dur="150" fill="hold">
                                          <p:stCondLst>
                                            <p:cond delay="950"/>
                                          </p:stCondLst>
                                        </p:cTn>
                                        <p:tgtEl>
                                          <p:spTgt spid="143"/>
                                        </p:tgtEl>
                                        <p:attrNameLst>
                                          <p:attrName>ppt_y</p:attrName>
                                        </p:attrNameLst>
                                      </p:cBhvr>
                                      <p:tavLst>
                                        <p:tav tm="0">
                                          <p:val>
                                            <p:strVal val="#ppt_y-(0.354*#ppt_w-0.172*#ppt_h)"/>
                                          </p:val>
                                        </p:tav>
                                        <p:tav tm="100000">
                                          <p:val>
                                            <p:strVal val="#ppt_y"/>
                                          </p:val>
                                        </p:tav>
                                      </p:tavLst>
                                    </p:anim>
                                  </p:childTnLst>
                                </p:cTn>
                              </p:par>
                              <p:par>
                                <p:cTn id="54" presetID="38" presetClass="entr" presetSubtype="0" accel="50000" fill="hold" grpId="0" nodeType="withEffect">
                                  <p:stCondLst>
                                    <p:cond delay="3800"/>
                                  </p:stCondLst>
                                  <p:iterate type="lt">
                                    <p:tmPct val="50000"/>
                                  </p:iterate>
                                  <p:childTnLst>
                                    <p:set>
                                      <p:cBhvr>
                                        <p:cTn id="55" dur="1" fill="hold">
                                          <p:stCondLst>
                                            <p:cond delay="0"/>
                                          </p:stCondLst>
                                        </p:cTn>
                                        <p:tgtEl>
                                          <p:spTgt spid="127"/>
                                        </p:tgtEl>
                                        <p:attrNameLst>
                                          <p:attrName>style.visibility</p:attrName>
                                        </p:attrNameLst>
                                      </p:cBhvr>
                                      <p:to>
                                        <p:strVal val="visible"/>
                                      </p:to>
                                    </p:set>
                                    <p:set>
                                      <p:cBhvr>
                                        <p:cTn id="56" dur="546" fill="hold">
                                          <p:stCondLst>
                                            <p:cond delay="0"/>
                                          </p:stCondLst>
                                        </p:cTn>
                                        <p:tgtEl>
                                          <p:spTgt spid="127"/>
                                        </p:tgtEl>
                                        <p:attrNameLst>
                                          <p:attrName>style.rotation</p:attrName>
                                        </p:attrNameLst>
                                      </p:cBhvr>
                                      <p:to>
                                        <p:strVal val="-45.0"/>
                                      </p:to>
                                    </p:set>
                                    <p:anim calcmode="lin" valueType="num">
                                      <p:cBhvr>
                                        <p:cTn id="57" dur="546" fill="hold">
                                          <p:stCondLst>
                                            <p:cond delay="546"/>
                                          </p:stCondLst>
                                        </p:cTn>
                                        <p:tgtEl>
                                          <p:spTgt spid="127"/>
                                        </p:tgtEl>
                                        <p:attrNameLst>
                                          <p:attrName>style.rotation</p:attrName>
                                        </p:attrNameLst>
                                      </p:cBhvr>
                                      <p:tavLst>
                                        <p:tav tm="0">
                                          <p:val>
                                            <p:fltVal val="-45"/>
                                          </p:val>
                                        </p:tav>
                                        <p:tav tm="69900">
                                          <p:val>
                                            <p:fltVal val="45"/>
                                          </p:val>
                                        </p:tav>
                                        <p:tav tm="100000">
                                          <p:val>
                                            <p:fltVal val="0"/>
                                          </p:val>
                                        </p:tav>
                                      </p:tavLst>
                                    </p:anim>
                                    <p:anim calcmode="lin" valueType="num">
                                      <p:cBhvr>
                                        <p:cTn id="58" dur="546" fill="hold">
                                          <p:stCondLst>
                                            <p:cond delay="0"/>
                                          </p:stCondLst>
                                        </p:cTn>
                                        <p:tgtEl>
                                          <p:spTgt spid="127"/>
                                        </p:tgtEl>
                                        <p:attrNameLst>
                                          <p:attrName>ppt_y</p:attrName>
                                        </p:attrNameLst>
                                      </p:cBhvr>
                                      <p:tavLst>
                                        <p:tav tm="0">
                                          <p:val>
                                            <p:strVal val="#ppt_y-1"/>
                                          </p:val>
                                        </p:tav>
                                        <p:tav tm="100000">
                                          <p:val>
                                            <p:strVal val="#ppt_y-(0.354*#ppt_w-0.172*#ppt_h)"/>
                                          </p:val>
                                        </p:tav>
                                      </p:tavLst>
                                    </p:anim>
                                    <p:anim calcmode="lin" valueType="num">
                                      <p:cBhvr>
                                        <p:cTn id="59" dur="187" decel="50000" autoRev="1" fill="hold">
                                          <p:stCondLst>
                                            <p:cond delay="546"/>
                                          </p:stCondLst>
                                        </p:cTn>
                                        <p:tgtEl>
                                          <p:spTgt spid="127"/>
                                        </p:tgtEl>
                                        <p:attrNameLst>
                                          <p:attrName>ppt_y</p:attrName>
                                        </p:attrNameLst>
                                      </p:cBhvr>
                                      <p:tavLst>
                                        <p:tav tm="0">
                                          <p:val>
                                            <p:strVal val="#ppt_y-(0.354*#ppt_w-0.172*#ppt_h)"/>
                                          </p:val>
                                        </p:tav>
                                        <p:tav tm="100000">
                                          <p:val>
                                            <p:strVal val="#ppt_y-(0.354*#ppt_w-0.172*#ppt_h)-#ppt_h/2"/>
                                          </p:val>
                                        </p:tav>
                                      </p:tavLst>
                                    </p:anim>
                                    <p:anim calcmode="lin" valueType="num">
                                      <p:cBhvr>
                                        <p:cTn id="60" dur="163" fill="hold">
                                          <p:stCondLst>
                                            <p:cond delay="1037"/>
                                          </p:stCondLst>
                                        </p:cTn>
                                        <p:tgtEl>
                                          <p:spTgt spid="127"/>
                                        </p:tgtEl>
                                        <p:attrNameLst>
                                          <p:attrName>ppt_y</p:attrName>
                                        </p:attrNameLst>
                                      </p:cBhvr>
                                      <p:tavLst>
                                        <p:tav tm="0">
                                          <p:val>
                                            <p:strVal val="#ppt_y-(0.354*#ppt_w-0.172*#ppt_h)"/>
                                          </p:val>
                                        </p:tav>
                                        <p:tav tm="100000">
                                          <p:val>
                                            <p:strVal val="#ppt_y"/>
                                          </p:val>
                                        </p:tav>
                                      </p:tavLst>
                                    </p:anim>
                                  </p:childTnLst>
                                </p:cTn>
                              </p:par>
                              <p:par>
                                <p:cTn id="61" presetID="38" presetClass="entr" presetSubtype="0" accel="50000" fill="hold" grpId="0" nodeType="withEffect">
                                  <p:stCondLst>
                                    <p:cond delay="4200"/>
                                  </p:stCondLst>
                                  <p:iterate type="lt">
                                    <p:tmPct val="50000"/>
                                  </p:iterate>
                                  <p:childTnLst>
                                    <p:set>
                                      <p:cBhvr>
                                        <p:cTn id="62" dur="1" fill="hold">
                                          <p:stCondLst>
                                            <p:cond delay="0"/>
                                          </p:stCondLst>
                                        </p:cTn>
                                        <p:tgtEl>
                                          <p:spTgt spid="128"/>
                                        </p:tgtEl>
                                        <p:attrNameLst>
                                          <p:attrName>style.visibility</p:attrName>
                                        </p:attrNameLst>
                                      </p:cBhvr>
                                      <p:to>
                                        <p:strVal val="visible"/>
                                      </p:to>
                                    </p:set>
                                    <p:set>
                                      <p:cBhvr>
                                        <p:cTn id="63" dur="592" fill="hold">
                                          <p:stCondLst>
                                            <p:cond delay="0"/>
                                          </p:stCondLst>
                                        </p:cTn>
                                        <p:tgtEl>
                                          <p:spTgt spid="128"/>
                                        </p:tgtEl>
                                        <p:attrNameLst>
                                          <p:attrName>style.rotation</p:attrName>
                                        </p:attrNameLst>
                                      </p:cBhvr>
                                      <p:to>
                                        <p:strVal val="-45.0"/>
                                      </p:to>
                                    </p:set>
                                    <p:anim calcmode="lin" valueType="num">
                                      <p:cBhvr>
                                        <p:cTn id="64" dur="592" fill="hold">
                                          <p:stCondLst>
                                            <p:cond delay="592"/>
                                          </p:stCondLst>
                                        </p:cTn>
                                        <p:tgtEl>
                                          <p:spTgt spid="128"/>
                                        </p:tgtEl>
                                        <p:attrNameLst>
                                          <p:attrName>style.rotation</p:attrName>
                                        </p:attrNameLst>
                                      </p:cBhvr>
                                      <p:tavLst>
                                        <p:tav tm="0">
                                          <p:val>
                                            <p:fltVal val="-45"/>
                                          </p:val>
                                        </p:tav>
                                        <p:tav tm="69900">
                                          <p:val>
                                            <p:fltVal val="45"/>
                                          </p:val>
                                        </p:tav>
                                        <p:tav tm="100000">
                                          <p:val>
                                            <p:fltVal val="0"/>
                                          </p:val>
                                        </p:tav>
                                      </p:tavLst>
                                    </p:anim>
                                    <p:anim calcmode="lin" valueType="num">
                                      <p:cBhvr>
                                        <p:cTn id="65" dur="592" fill="hold">
                                          <p:stCondLst>
                                            <p:cond delay="0"/>
                                          </p:stCondLst>
                                        </p:cTn>
                                        <p:tgtEl>
                                          <p:spTgt spid="128"/>
                                        </p:tgtEl>
                                        <p:attrNameLst>
                                          <p:attrName>ppt_y</p:attrName>
                                        </p:attrNameLst>
                                      </p:cBhvr>
                                      <p:tavLst>
                                        <p:tav tm="0">
                                          <p:val>
                                            <p:strVal val="#ppt_y-1"/>
                                          </p:val>
                                        </p:tav>
                                        <p:tav tm="100000">
                                          <p:val>
                                            <p:strVal val="#ppt_y-(0.354*#ppt_w-0.172*#ppt_h)"/>
                                          </p:val>
                                        </p:tav>
                                      </p:tavLst>
                                    </p:anim>
                                    <p:anim calcmode="lin" valueType="num">
                                      <p:cBhvr>
                                        <p:cTn id="66" dur="203" decel="50000" autoRev="1" fill="hold">
                                          <p:stCondLst>
                                            <p:cond delay="592"/>
                                          </p:stCondLst>
                                        </p:cTn>
                                        <p:tgtEl>
                                          <p:spTgt spid="128"/>
                                        </p:tgtEl>
                                        <p:attrNameLst>
                                          <p:attrName>ppt_y</p:attrName>
                                        </p:attrNameLst>
                                      </p:cBhvr>
                                      <p:tavLst>
                                        <p:tav tm="0">
                                          <p:val>
                                            <p:strVal val="#ppt_y-(0.354*#ppt_w-0.172*#ppt_h)"/>
                                          </p:val>
                                        </p:tav>
                                        <p:tav tm="100000">
                                          <p:val>
                                            <p:strVal val="#ppt_y-(0.354*#ppt_w-0.172*#ppt_h)-#ppt_h/2"/>
                                          </p:val>
                                        </p:tav>
                                      </p:tavLst>
                                    </p:anim>
                                    <p:anim calcmode="lin" valueType="num">
                                      <p:cBhvr>
                                        <p:cTn id="67" dur="177" fill="hold">
                                          <p:stCondLst>
                                            <p:cond delay="1123"/>
                                          </p:stCondLst>
                                        </p:cTn>
                                        <p:tgtEl>
                                          <p:spTgt spid="128"/>
                                        </p:tgtEl>
                                        <p:attrNameLst>
                                          <p:attrName>ppt_y</p:attrName>
                                        </p:attrNameLst>
                                      </p:cBhvr>
                                      <p:tavLst>
                                        <p:tav tm="0">
                                          <p:val>
                                            <p:strVal val="#ppt_y-(0.354*#ppt_w-0.172*#ppt_h)"/>
                                          </p:val>
                                        </p:tav>
                                        <p:tav tm="100000">
                                          <p:val>
                                            <p:strVal val="#ppt_y"/>
                                          </p:val>
                                        </p:tav>
                                      </p:tavLst>
                                    </p:anim>
                                  </p:childTnLst>
                                </p:cTn>
                              </p:par>
                              <p:par>
                                <p:cTn id="68" presetID="38" presetClass="entr" presetSubtype="0" accel="50000" fill="hold" grpId="0" nodeType="withEffect">
                                  <p:stCondLst>
                                    <p:cond delay="4700"/>
                                  </p:stCondLst>
                                  <p:iterate type="lt">
                                    <p:tmPct val="50000"/>
                                  </p:iterate>
                                  <p:childTnLst>
                                    <p:set>
                                      <p:cBhvr>
                                        <p:cTn id="69" dur="1" fill="hold">
                                          <p:stCondLst>
                                            <p:cond delay="0"/>
                                          </p:stCondLst>
                                        </p:cTn>
                                        <p:tgtEl>
                                          <p:spTgt spid="129"/>
                                        </p:tgtEl>
                                        <p:attrNameLst>
                                          <p:attrName>style.visibility</p:attrName>
                                        </p:attrNameLst>
                                      </p:cBhvr>
                                      <p:to>
                                        <p:strVal val="visible"/>
                                      </p:to>
                                    </p:set>
                                    <p:set>
                                      <p:cBhvr>
                                        <p:cTn id="70" dur="455" fill="hold">
                                          <p:stCondLst>
                                            <p:cond delay="0"/>
                                          </p:stCondLst>
                                        </p:cTn>
                                        <p:tgtEl>
                                          <p:spTgt spid="129"/>
                                        </p:tgtEl>
                                        <p:attrNameLst>
                                          <p:attrName>style.rotation</p:attrName>
                                        </p:attrNameLst>
                                      </p:cBhvr>
                                      <p:to>
                                        <p:strVal val="-45.0"/>
                                      </p:to>
                                    </p:set>
                                    <p:anim calcmode="lin" valueType="num">
                                      <p:cBhvr>
                                        <p:cTn id="71" dur="455" fill="hold">
                                          <p:stCondLst>
                                            <p:cond delay="455"/>
                                          </p:stCondLst>
                                        </p:cTn>
                                        <p:tgtEl>
                                          <p:spTgt spid="129"/>
                                        </p:tgtEl>
                                        <p:attrNameLst>
                                          <p:attrName>style.rotation</p:attrName>
                                        </p:attrNameLst>
                                      </p:cBhvr>
                                      <p:tavLst>
                                        <p:tav tm="0">
                                          <p:val>
                                            <p:fltVal val="-45"/>
                                          </p:val>
                                        </p:tav>
                                        <p:tav tm="69900">
                                          <p:val>
                                            <p:fltVal val="45"/>
                                          </p:val>
                                        </p:tav>
                                        <p:tav tm="100000">
                                          <p:val>
                                            <p:fltVal val="0"/>
                                          </p:val>
                                        </p:tav>
                                      </p:tavLst>
                                    </p:anim>
                                    <p:anim calcmode="lin" valueType="num">
                                      <p:cBhvr>
                                        <p:cTn id="72" dur="455" fill="hold">
                                          <p:stCondLst>
                                            <p:cond delay="0"/>
                                          </p:stCondLst>
                                        </p:cTn>
                                        <p:tgtEl>
                                          <p:spTgt spid="129"/>
                                        </p:tgtEl>
                                        <p:attrNameLst>
                                          <p:attrName>ppt_y</p:attrName>
                                        </p:attrNameLst>
                                      </p:cBhvr>
                                      <p:tavLst>
                                        <p:tav tm="0">
                                          <p:val>
                                            <p:strVal val="#ppt_y-1"/>
                                          </p:val>
                                        </p:tav>
                                        <p:tav tm="100000">
                                          <p:val>
                                            <p:strVal val="#ppt_y-(0.354*#ppt_w-0.172*#ppt_h)"/>
                                          </p:val>
                                        </p:tav>
                                      </p:tavLst>
                                    </p:anim>
                                    <p:anim calcmode="lin" valueType="num">
                                      <p:cBhvr>
                                        <p:cTn id="73" dur="156" decel="50000" autoRev="1" fill="hold">
                                          <p:stCondLst>
                                            <p:cond delay="455"/>
                                          </p:stCondLst>
                                        </p:cTn>
                                        <p:tgtEl>
                                          <p:spTgt spid="129"/>
                                        </p:tgtEl>
                                        <p:attrNameLst>
                                          <p:attrName>ppt_y</p:attrName>
                                        </p:attrNameLst>
                                      </p:cBhvr>
                                      <p:tavLst>
                                        <p:tav tm="0">
                                          <p:val>
                                            <p:strVal val="#ppt_y-(0.354*#ppt_w-0.172*#ppt_h)"/>
                                          </p:val>
                                        </p:tav>
                                        <p:tav tm="100000">
                                          <p:val>
                                            <p:strVal val="#ppt_y-(0.354*#ppt_w-0.172*#ppt_h)-#ppt_h/2"/>
                                          </p:val>
                                        </p:tav>
                                      </p:tavLst>
                                    </p:anim>
                                    <p:anim calcmode="lin" valueType="num">
                                      <p:cBhvr>
                                        <p:cTn id="74" dur="136" fill="hold">
                                          <p:stCondLst>
                                            <p:cond delay="864"/>
                                          </p:stCondLst>
                                        </p:cTn>
                                        <p:tgtEl>
                                          <p:spTgt spid="129"/>
                                        </p:tgtEl>
                                        <p:attrNameLst>
                                          <p:attrName>ppt_y</p:attrName>
                                        </p:attrNameLst>
                                      </p:cBhvr>
                                      <p:tavLst>
                                        <p:tav tm="0">
                                          <p:val>
                                            <p:strVal val="#ppt_y-(0.354*#ppt_w-0.172*#ppt_h)"/>
                                          </p:val>
                                        </p:tav>
                                        <p:tav tm="100000">
                                          <p:val>
                                            <p:strVal val="#ppt_y"/>
                                          </p:val>
                                        </p:tav>
                                      </p:tavLst>
                                    </p:anim>
                                  </p:childTnLst>
                                </p:cTn>
                              </p:par>
                              <p:par>
                                <p:cTn id="75" presetID="38" presetClass="entr" presetSubtype="0" accel="50000" fill="hold" grpId="0" nodeType="withEffect">
                                  <p:stCondLst>
                                    <p:cond delay="5300"/>
                                  </p:stCondLst>
                                  <p:iterate type="lt">
                                    <p:tmPct val="50000"/>
                                  </p:iterate>
                                  <p:childTnLst>
                                    <p:set>
                                      <p:cBhvr>
                                        <p:cTn id="76" dur="1" fill="hold">
                                          <p:stCondLst>
                                            <p:cond delay="0"/>
                                          </p:stCondLst>
                                        </p:cTn>
                                        <p:tgtEl>
                                          <p:spTgt spid="130"/>
                                        </p:tgtEl>
                                        <p:attrNameLst>
                                          <p:attrName>style.visibility</p:attrName>
                                        </p:attrNameLst>
                                      </p:cBhvr>
                                      <p:to>
                                        <p:strVal val="visible"/>
                                      </p:to>
                                    </p:set>
                                    <p:set>
                                      <p:cBhvr>
                                        <p:cTn id="77" dur="455" fill="hold">
                                          <p:stCondLst>
                                            <p:cond delay="0"/>
                                          </p:stCondLst>
                                        </p:cTn>
                                        <p:tgtEl>
                                          <p:spTgt spid="130"/>
                                        </p:tgtEl>
                                        <p:attrNameLst>
                                          <p:attrName>style.rotation</p:attrName>
                                        </p:attrNameLst>
                                      </p:cBhvr>
                                      <p:to>
                                        <p:strVal val="-45.0"/>
                                      </p:to>
                                    </p:set>
                                    <p:anim calcmode="lin" valueType="num">
                                      <p:cBhvr>
                                        <p:cTn id="78" dur="455" fill="hold">
                                          <p:stCondLst>
                                            <p:cond delay="455"/>
                                          </p:stCondLst>
                                        </p:cTn>
                                        <p:tgtEl>
                                          <p:spTgt spid="130"/>
                                        </p:tgtEl>
                                        <p:attrNameLst>
                                          <p:attrName>style.rotation</p:attrName>
                                        </p:attrNameLst>
                                      </p:cBhvr>
                                      <p:tavLst>
                                        <p:tav tm="0">
                                          <p:val>
                                            <p:fltVal val="-45"/>
                                          </p:val>
                                        </p:tav>
                                        <p:tav tm="69900">
                                          <p:val>
                                            <p:fltVal val="45"/>
                                          </p:val>
                                        </p:tav>
                                        <p:tav tm="100000">
                                          <p:val>
                                            <p:fltVal val="0"/>
                                          </p:val>
                                        </p:tav>
                                      </p:tavLst>
                                    </p:anim>
                                    <p:anim calcmode="lin" valueType="num">
                                      <p:cBhvr>
                                        <p:cTn id="79" dur="455" fill="hold">
                                          <p:stCondLst>
                                            <p:cond delay="0"/>
                                          </p:stCondLst>
                                        </p:cTn>
                                        <p:tgtEl>
                                          <p:spTgt spid="130"/>
                                        </p:tgtEl>
                                        <p:attrNameLst>
                                          <p:attrName>ppt_y</p:attrName>
                                        </p:attrNameLst>
                                      </p:cBhvr>
                                      <p:tavLst>
                                        <p:tav tm="0">
                                          <p:val>
                                            <p:strVal val="#ppt_y-1"/>
                                          </p:val>
                                        </p:tav>
                                        <p:tav tm="100000">
                                          <p:val>
                                            <p:strVal val="#ppt_y-(0.354*#ppt_w-0.172*#ppt_h)"/>
                                          </p:val>
                                        </p:tav>
                                      </p:tavLst>
                                    </p:anim>
                                    <p:anim calcmode="lin" valueType="num">
                                      <p:cBhvr>
                                        <p:cTn id="80" dur="156" decel="50000" autoRev="1" fill="hold">
                                          <p:stCondLst>
                                            <p:cond delay="455"/>
                                          </p:stCondLst>
                                        </p:cTn>
                                        <p:tgtEl>
                                          <p:spTgt spid="130"/>
                                        </p:tgtEl>
                                        <p:attrNameLst>
                                          <p:attrName>ppt_y</p:attrName>
                                        </p:attrNameLst>
                                      </p:cBhvr>
                                      <p:tavLst>
                                        <p:tav tm="0">
                                          <p:val>
                                            <p:strVal val="#ppt_y-(0.354*#ppt_w-0.172*#ppt_h)"/>
                                          </p:val>
                                        </p:tav>
                                        <p:tav tm="100000">
                                          <p:val>
                                            <p:strVal val="#ppt_y-(0.354*#ppt_w-0.172*#ppt_h)-#ppt_h/2"/>
                                          </p:val>
                                        </p:tav>
                                      </p:tavLst>
                                    </p:anim>
                                    <p:anim calcmode="lin" valueType="num">
                                      <p:cBhvr>
                                        <p:cTn id="81" dur="136" fill="hold">
                                          <p:stCondLst>
                                            <p:cond delay="864"/>
                                          </p:stCondLst>
                                        </p:cTn>
                                        <p:tgtEl>
                                          <p:spTgt spid="130"/>
                                        </p:tgtEl>
                                        <p:attrNameLst>
                                          <p:attrName>ppt_y</p:attrName>
                                        </p:attrNameLst>
                                      </p:cBhvr>
                                      <p:tavLst>
                                        <p:tav tm="0">
                                          <p:val>
                                            <p:strVal val="#ppt_y-(0.354*#ppt_w-0.172*#ppt_h)"/>
                                          </p:val>
                                        </p:tav>
                                        <p:tav tm="100000">
                                          <p:val>
                                            <p:strVal val="#ppt_y"/>
                                          </p:val>
                                        </p:tav>
                                      </p:tavLst>
                                    </p:anim>
                                  </p:childTnLst>
                                </p:cTn>
                              </p:par>
                              <p:par>
                                <p:cTn id="82" presetID="38" presetClass="entr" presetSubtype="0" accel="50000" fill="hold" grpId="0" nodeType="withEffect">
                                  <p:stCondLst>
                                    <p:cond delay="6000"/>
                                  </p:stCondLst>
                                  <p:iterate type="lt">
                                    <p:tmPct val="50000"/>
                                  </p:iterate>
                                  <p:childTnLst>
                                    <p:set>
                                      <p:cBhvr>
                                        <p:cTn id="83" dur="1" fill="hold">
                                          <p:stCondLst>
                                            <p:cond delay="0"/>
                                          </p:stCondLst>
                                        </p:cTn>
                                        <p:tgtEl>
                                          <p:spTgt spid="131"/>
                                        </p:tgtEl>
                                        <p:attrNameLst>
                                          <p:attrName>style.visibility</p:attrName>
                                        </p:attrNameLst>
                                      </p:cBhvr>
                                      <p:to>
                                        <p:strVal val="visible"/>
                                      </p:to>
                                    </p:set>
                                    <p:set>
                                      <p:cBhvr>
                                        <p:cTn id="84" dur="455" fill="hold">
                                          <p:stCondLst>
                                            <p:cond delay="0"/>
                                          </p:stCondLst>
                                        </p:cTn>
                                        <p:tgtEl>
                                          <p:spTgt spid="131"/>
                                        </p:tgtEl>
                                        <p:attrNameLst>
                                          <p:attrName>style.rotation</p:attrName>
                                        </p:attrNameLst>
                                      </p:cBhvr>
                                      <p:to>
                                        <p:strVal val="-45.0"/>
                                      </p:to>
                                    </p:set>
                                    <p:anim calcmode="lin" valueType="num">
                                      <p:cBhvr>
                                        <p:cTn id="85" dur="455" fill="hold">
                                          <p:stCondLst>
                                            <p:cond delay="455"/>
                                          </p:stCondLst>
                                        </p:cTn>
                                        <p:tgtEl>
                                          <p:spTgt spid="131"/>
                                        </p:tgtEl>
                                        <p:attrNameLst>
                                          <p:attrName>style.rotation</p:attrName>
                                        </p:attrNameLst>
                                      </p:cBhvr>
                                      <p:tavLst>
                                        <p:tav tm="0">
                                          <p:val>
                                            <p:fltVal val="-45"/>
                                          </p:val>
                                        </p:tav>
                                        <p:tav tm="69900">
                                          <p:val>
                                            <p:fltVal val="45"/>
                                          </p:val>
                                        </p:tav>
                                        <p:tav tm="100000">
                                          <p:val>
                                            <p:fltVal val="0"/>
                                          </p:val>
                                        </p:tav>
                                      </p:tavLst>
                                    </p:anim>
                                    <p:anim calcmode="lin" valueType="num">
                                      <p:cBhvr>
                                        <p:cTn id="86" dur="455" fill="hold">
                                          <p:stCondLst>
                                            <p:cond delay="0"/>
                                          </p:stCondLst>
                                        </p:cTn>
                                        <p:tgtEl>
                                          <p:spTgt spid="131"/>
                                        </p:tgtEl>
                                        <p:attrNameLst>
                                          <p:attrName>ppt_y</p:attrName>
                                        </p:attrNameLst>
                                      </p:cBhvr>
                                      <p:tavLst>
                                        <p:tav tm="0">
                                          <p:val>
                                            <p:strVal val="#ppt_y-1"/>
                                          </p:val>
                                        </p:tav>
                                        <p:tav tm="100000">
                                          <p:val>
                                            <p:strVal val="#ppt_y-(0.354*#ppt_w-0.172*#ppt_h)"/>
                                          </p:val>
                                        </p:tav>
                                      </p:tavLst>
                                    </p:anim>
                                    <p:anim calcmode="lin" valueType="num">
                                      <p:cBhvr>
                                        <p:cTn id="87" dur="156" decel="50000" autoRev="1" fill="hold">
                                          <p:stCondLst>
                                            <p:cond delay="455"/>
                                          </p:stCondLst>
                                        </p:cTn>
                                        <p:tgtEl>
                                          <p:spTgt spid="131"/>
                                        </p:tgtEl>
                                        <p:attrNameLst>
                                          <p:attrName>ppt_y</p:attrName>
                                        </p:attrNameLst>
                                      </p:cBhvr>
                                      <p:tavLst>
                                        <p:tav tm="0">
                                          <p:val>
                                            <p:strVal val="#ppt_y-(0.354*#ppt_w-0.172*#ppt_h)"/>
                                          </p:val>
                                        </p:tav>
                                        <p:tav tm="100000">
                                          <p:val>
                                            <p:strVal val="#ppt_y-(0.354*#ppt_w-0.172*#ppt_h)-#ppt_h/2"/>
                                          </p:val>
                                        </p:tav>
                                      </p:tavLst>
                                    </p:anim>
                                    <p:anim calcmode="lin" valueType="num">
                                      <p:cBhvr>
                                        <p:cTn id="88" dur="136" fill="hold">
                                          <p:stCondLst>
                                            <p:cond delay="864"/>
                                          </p:stCondLst>
                                        </p:cTn>
                                        <p:tgtEl>
                                          <p:spTgt spid="131"/>
                                        </p:tgtEl>
                                        <p:attrNameLst>
                                          <p:attrName>ppt_y</p:attrName>
                                        </p:attrNameLst>
                                      </p:cBhvr>
                                      <p:tavLst>
                                        <p:tav tm="0">
                                          <p:val>
                                            <p:strVal val="#ppt_y-(0.354*#ppt_w-0.172*#ppt_h)"/>
                                          </p:val>
                                        </p:tav>
                                        <p:tav tm="100000">
                                          <p:val>
                                            <p:strVal val="#ppt_y"/>
                                          </p:val>
                                        </p:tav>
                                      </p:tavLst>
                                    </p:anim>
                                  </p:childTnLst>
                                </p:cTn>
                              </p:par>
                              <p:par>
                                <p:cTn id="89" presetID="10" presetClass="entr" presetSubtype="0" fill="hold" grpId="0" nodeType="withEffect">
                                  <p:stCondLst>
                                    <p:cond delay="1000"/>
                                  </p:stCondLst>
                                  <p:childTnLst>
                                    <p:set>
                                      <p:cBhvr>
                                        <p:cTn id="90" dur="1" fill="hold">
                                          <p:stCondLst>
                                            <p:cond delay="0"/>
                                          </p:stCondLst>
                                        </p:cTn>
                                        <p:tgtEl>
                                          <p:spTgt spid="77"/>
                                        </p:tgtEl>
                                        <p:attrNameLst>
                                          <p:attrName>style.visibility</p:attrName>
                                        </p:attrNameLst>
                                      </p:cBhvr>
                                      <p:to>
                                        <p:strVal val="visible"/>
                                      </p:to>
                                    </p:set>
                                    <p:animEffect transition="in" filter="fade">
                                      <p:cBhvr>
                                        <p:cTn id="91" dur="2000"/>
                                        <p:tgtEl>
                                          <p:spTgt spid="77"/>
                                        </p:tgtEl>
                                      </p:cBhvr>
                                    </p:animEffect>
                                  </p:childTnLst>
                                </p:cTn>
                              </p:par>
                              <p:par>
                                <p:cTn id="92" presetID="10" presetClass="entr" presetSubtype="0" fill="hold" grpId="0" nodeType="withEffect">
                                  <p:stCondLst>
                                    <p:cond delay="1000"/>
                                  </p:stCondLst>
                                  <p:childTnLst>
                                    <p:set>
                                      <p:cBhvr>
                                        <p:cTn id="93" dur="1" fill="hold">
                                          <p:stCondLst>
                                            <p:cond delay="0"/>
                                          </p:stCondLst>
                                        </p:cTn>
                                        <p:tgtEl>
                                          <p:spTgt spid="99"/>
                                        </p:tgtEl>
                                        <p:attrNameLst>
                                          <p:attrName>style.visibility</p:attrName>
                                        </p:attrNameLst>
                                      </p:cBhvr>
                                      <p:to>
                                        <p:strVal val="visible"/>
                                      </p:to>
                                    </p:set>
                                    <p:animEffect transition="in" filter="fade">
                                      <p:cBhvr>
                                        <p:cTn id="94" dur="2000"/>
                                        <p:tgtEl>
                                          <p:spTgt spid="99"/>
                                        </p:tgtEl>
                                      </p:cBhvr>
                                    </p:animEffect>
                                  </p:childTnLst>
                                </p:cTn>
                              </p:par>
                              <p:par>
                                <p:cTn id="95" presetID="10" presetClass="entr" presetSubtype="0" fill="hold" grpId="0" nodeType="withEffect">
                                  <p:stCondLst>
                                    <p:cond delay="1000"/>
                                  </p:stCondLst>
                                  <p:childTnLst>
                                    <p:set>
                                      <p:cBhvr>
                                        <p:cTn id="96" dur="1" fill="hold">
                                          <p:stCondLst>
                                            <p:cond delay="0"/>
                                          </p:stCondLst>
                                        </p:cTn>
                                        <p:tgtEl>
                                          <p:spTgt spid="114"/>
                                        </p:tgtEl>
                                        <p:attrNameLst>
                                          <p:attrName>style.visibility</p:attrName>
                                        </p:attrNameLst>
                                      </p:cBhvr>
                                      <p:to>
                                        <p:strVal val="visible"/>
                                      </p:to>
                                    </p:set>
                                    <p:animEffect transition="in" filter="fade">
                                      <p:cBhvr>
                                        <p:cTn id="97" dur="2000"/>
                                        <p:tgtEl>
                                          <p:spTgt spid="114"/>
                                        </p:tgtEl>
                                      </p:cBhvr>
                                    </p:animEffect>
                                  </p:childTnLst>
                                </p:cTn>
                              </p:par>
                              <p:par>
                                <p:cTn id="98" presetID="10" presetClass="entr" presetSubtype="0" fill="hold" grpId="0" nodeType="withEffect">
                                  <p:stCondLst>
                                    <p:cond delay="1000"/>
                                  </p:stCondLst>
                                  <p:childTnLst>
                                    <p:set>
                                      <p:cBhvr>
                                        <p:cTn id="99" dur="1" fill="hold">
                                          <p:stCondLst>
                                            <p:cond delay="0"/>
                                          </p:stCondLst>
                                        </p:cTn>
                                        <p:tgtEl>
                                          <p:spTgt spid="115"/>
                                        </p:tgtEl>
                                        <p:attrNameLst>
                                          <p:attrName>style.visibility</p:attrName>
                                        </p:attrNameLst>
                                      </p:cBhvr>
                                      <p:to>
                                        <p:strVal val="visible"/>
                                      </p:to>
                                    </p:set>
                                    <p:animEffect transition="in" filter="fade">
                                      <p:cBhvr>
                                        <p:cTn id="100" dur="2000"/>
                                        <p:tgtEl>
                                          <p:spTgt spid="115"/>
                                        </p:tgtEl>
                                      </p:cBhvr>
                                    </p:animEffect>
                                  </p:childTnLst>
                                </p:cTn>
                              </p:par>
                              <p:par>
                                <p:cTn id="101" presetID="10" presetClass="entr" presetSubtype="0" fill="hold" grpId="0" nodeType="withEffect">
                                  <p:stCondLst>
                                    <p:cond delay="1000"/>
                                  </p:stCondLst>
                                  <p:childTnLst>
                                    <p:set>
                                      <p:cBhvr>
                                        <p:cTn id="102" dur="1" fill="hold">
                                          <p:stCondLst>
                                            <p:cond delay="0"/>
                                          </p:stCondLst>
                                        </p:cTn>
                                        <p:tgtEl>
                                          <p:spTgt spid="116"/>
                                        </p:tgtEl>
                                        <p:attrNameLst>
                                          <p:attrName>style.visibility</p:attrName>
                                        </p:attrNameLst>
                                      </p:cBhvr>
                                      <p:to>
                                        <p:strVal val="visible"/>
                                      </p:to>
                                    </p:set>
                                    <p:animEffect transition="in" filter="fade">
                                      <p:cBhvr>
                                        <p:cTn id="103" dur="2000"/>
                                        <p:tgtEl>
                                          <p:spTgt spid="116"/>
                                        </p:tgtEl>
                                      </p:cBhvr>
                                    </p:animEffect>
                                  </p:childTnLst>
                                </p:cTn>
                              </p:par>
                              <p:par>
                                <p:cTn id="104" presetID="10" presetClass="entr" presetSubtype="0" fill="hold" grpId="0" nodeType="withEffect">
                                  <p:stCondLst>
                                    <p:cond delay="1000"/>
                                  </p:stCondLst>
                                  <p:childTnLst>
                                    <p:set>
                                      <p:cBhvr>
                                        <p:cTn id="105" dur="1" fill="hold">
                                          <p:stCondLst>
                                            <p:cond delay="0"/>
                                          </p:stCondLst>
                                        </p:cTn>
                                        <p:tgtEl>
                                          <p:spTgt spid="117"/>
                                        </p:tgtEl>
                                        <p:attrNameLst>
                                          <p:attrName>style.visibility</p:attrName>
                                        </p:attrNameLst>
                                      </p:cBhvr>
                                      <p:to>
                                        <p:strVal val="visible"/>
                                      </p:to>
                                    </p:set>
                                    <p:animEffect transition="in" filter="fade">
                                      <p:cBhvr>
                                        <p:cTn id="106" dur="2000"/>
                                        <p:tgtEl>
                                          <p:spTgt spid="117"/>
                                        </p:tgtEl>
                                      </p:cBhvr>
                                    </p:animEffect>
                                  </p:childTnLst>
                                </p:cTn>
                              </p:par>
                              <p:par>
                                <p:cTn id="107" presetID="10" presetClass="entr" presetSubtype="0" fill="hold" grpId="0" nodeType="withEffect">
                                  <p:stCondLst>
                                    <p:cond delay="1000"/>
                                  </p:stCondLst>
                                  <p:childTnLst>
                                    <p:set>
                                      <p:cBhvr>
                                        <p:cTn id="108" dur="1" fill="hold">
                                          <p:stCondLst>
                                            <p:cond delay="0"/>
                                          </p:stCondLst>
                                        </p:cTn>
                                        <p:tgtEl>
                                          <p:spTgt spid="118"/>
                                        </p:tgtEl>
                                        <p:attrNameLst>
                                          <p:attrName>style.visibility</p:attrName>
                                        </p:attrNameLst>
                                      </p:cBhvr>
                                      <p:to>
                                        <p:strVal val="visible"/>
                                      </p:to>
                                    </p:set>
                                    <p:animEffect transition="in" filter="fade">
                                      <p:cBhvr>
                                        <p:cTn id="109" dur="2000"/>
                                        <p:tgtEl>
                                          <p:spTgt spid="118"/>
                                        </p:tgtEl>
                                      </p:cBhvr>
                                    </p:animEffect>
                                  </p:childTnLst>
                                </p:cTn>
                              </p:par>
                              <p:par>
                                <p:cTn id="110" presetID="10" presetClass="entr" presetSubtype="0" fill="hold" grpId="0" nodeType="withEffect">
                                  <p:stCondLst>
                                    <p:cond delay="1000"/>
                                  </p:stCondLst>
                                  <p:childTnLst>
                                    <p:set>
                                      <p:cBhvr>
                                        <p:cTn id="111" dur="1" fill="hold">
                                          <p:stCondLst>
                                            <p:cond delay="0"/>
                                          </p:stCondLst>
                                        </p:cTn>
                                        <p:tgtEl>
                                          <p:spTgt spid="119"/>
                                        </p:tgtEl>
                                        <p:attrNameLst>
                                          <p:attrName>style.visibility</p:attrName>
                                        </p:attrNameLst>
                                      </p:cBhvr>
                                      <p:to>
                                        <p:strVal val="visible"/>
                                      </p:to>
                                    </p:set>
                                    <p:animEffect transition="in" filter="fade">
                                      <p:cBhvr>
                                        <p:cTn id="112" dur="2000"/>
                                        <p:tgtEl>
                                          <p:spTgt spid="119"/>
                                        </p:tgtEl>
                                      </p:cBhvr>
                                    </p:animEffect>
                                  </p:childTnLst>
                                </p:cTn>
                              </p:par>
                              <p:par>
                                <p:cTn id="113" presetID="10" presetClass="entr" presetSubtype="0" fill="hold" grpId="0" nodeType="withEffect">
                                  <p:stCondLst>
                                    <p:cond delay="1000"/>
                                  </p:stCondLst>
                                  <p:childTnLst>
                                    <p:set>
                                      <p:cBhvr>
                                        <p:cTn id="114" dur="1" fill="hold">
                                          <p:stCondLst>
                                            <p:cond delay="0"/>
                                          </p:stCondLst>
                                        </p:cTn>
                                        <p:tgtEl>
                                          <p:spTgt spid="120"/>
                                        </p:tgtEl>
                                        <p:attrNameLst>
                                          <p:attrName>style.visibility</p:attrName>
                                        </p:attrNameLst>
                                      </p:cBhvr>
                                      <p:to>
                                        <p:strVal val="visible"/>
                                      </p:to>
                                    </p:set>
                                    <p:animEffect transition="in" filter="fade">
                                      <p:cBhvr>
                                        <p:cTn id="115" dur="2000"/>
                                        <p:tgtEl>
                                          <p:spTgt spid="120"/>
                                        </p:tgtEl>
                                      </p:cBhvr>
                                    </p:animEffect>
                                  </p:childTnLst>
                                </p:cTn>
                              </p:par>
                              <p:par>
                                <p:cTn id="116" presetID="10" presetClass="entr" presetSubtype="0" fill="hold" grpId="0" nodeType="withEffect">
                                  <p:stCondLst>
                                    <p:cond delay="1000"/>
                                  </p:stCondLst>
                                  <p:childTnLst>
                                    <p:set>
                                      <p:cBhvr>
                                        <p:cTn id="117" dur="1" fill="hold">
                                          <p:stCondLst>
                                            <p:cond delay="0"/>
                                          </p:stCondLst>
                                        </p:cTn>
                                        <p:tgtEl>
                                          <p:spTgt spid="121"/>
                                        </p:tgtEl>
                                        <p:attrNameLst>
                                          <p:attrName>style.visibility</p:attrName>
                                        </p:attrNameLst>
                                      </p:cBhvr>
                                      <p:to>
                                        <p:strVal val="visible"/>
                                      </p:to>
                                    </p:set>
                                    <p:animEffect transition="in" filter="fade">
                                      <p:cBhvr>
                                        <p:cTn id="118" dur="2000"/>
                                        <p:tgtEl>
                                          <p:spTgt spid="121"/>
                                        </p:tgtEl>
                                      </p:cBhvr>
                                    </p:animEffect>
                                  </p:childTnLst>
                                </p:cTn>
                              </p:par>
                              <p:par>
                                <p:cTn id="119" presetID="10" presetClass="entr" presetSubtype="0" fill="hold" grpId="0" nodeType="withEffect">
                                  <p:stCondLst>
                                    <p:cond delay="1000"/>
                                  </p:stCondLst>
                                  <p:childTnLst>
                                    <p:set>
                                      <p:cBhvr>
                                        <p:cTn id="120" dur="1" fill="hold">
                                          <p:stCondLst>
                                            <p:cond delay="0"/>
                                          </p:stCondLst>
                                        </p:cTn>
                                        <p:tgtEl>
                                          <p:spTgt spid="122"/>
                                        </p:tgtEl>
                                        <p:attrNameLst>
                                          <p:attrName>style.visibility</p:attrName>
                                        </p:attrNameLst>
                                      </p:cBhvr>
                                      <p:to>
                                        <p:strVal val="visible"/>
                                      </p:to>
                                    </p:set>
                                    <p:animEffect transition="in" filter="fade">
                                      <p:cBhvr>
                                        <p:cTn id="121" dur="2000"/>
                                        <p:tgtEl>
                                          <p:spTgt spid="122"/>
                                        </p:tgtEl>
                                      </p:cBhvr>
                                    </p:animEffect>
                                  </p:childTnLst>
                                </p:cTn>
                              </p:par>
                              <p:par>
                                <p:cTn id="122" presetID="10" presetClass="entr" presetSubtype="0" fill="hold" grpId="0" nodeType="withEffect">
                                  <p:stCondLst>
                                    <p:cond delay="1000"/>
                                  </p:stCondLst>
                                  <p:childTnLst>
                                    <p:set>
                                      <p:cBhvr>
                                        <p:cTn id="123" dur="1" fill="hold">
                                          <p:stCondLst>
                                            <p:cond delay="0"/>
                                          </p:stCondLst>
                                        </p:cTn>
                                        <p:tgtEl>
                                          <p:spTgt spid="124"/>
                                        </p:tgtEl>
                                        <p:attrNameLst>
                                          <p:attrName>style.visibility</p:attrName>
                                        </p:attrNameLst>
                                      </p:cBhvr>
                                      <p:to>
                                        <p:strVal val="visible"/>
                                      </p:to>
                                    </p:set>
                                    <p:animEffect transition="in" filter="fade">
                                      <p:cBhvr>
                                        <p:cTn id="124" dur="2000"/>
                                        <p:tgtEl>
                                          <p:spTgt spid="124"/>
                                        </p:tgtEl>
                                      </p:cBhvr>
                                    </p:animEffect>
                                  </p:childTnLst>
                                </p:cTn>
                              </p:par>
                              <p:par>
                                <p:cTn id="125" presetID="34" presetClass="entr" presetSubtype="0" fill="hold" grpId="0" nodeType="withEffect">
                                  <p:stCondLst>
                                    <p:cond delay="8000"/>
                                  </p:stCondLst>
                                  <p:childTnLst>
                                    <p:set>
                                      <p:cBhvr>
                                        <p:cTn id="126" dur="1" fill="hold">
                                          <p:stCondLst>
                                            <p:cond delay="0"/>
                                          </p:stCondLst>
                                        </p:cTn>
                                        <p:tgtEl>
                                          <p:spTgt spid="100"/>
                                        </p:tgtEl>
                                        <p:attrNameLst>
                                          <p:attrName>style.visibility</p:attrName>
                                        </p:attrNameLst>
                                      </p:cBhvr>
                                      <p:to>
                                        <p:strVal val="visible"/>
                                      </p:to>
                                    </p:set>
                                    <p:anim from="(-#ppt_w/2)" to="(#ppt_x)" calcmode="lin" valueType="num">
                                      <p:cBhvr>
                                        <p:cTn id="127" dur="600" fill="hold">
                                          <p:stCondLst>
                                            <p:cond delay="0"/>
                                          </p:stCondLst>
                                        </p:cTn>
                                        <p:tgtEl>
                                          <p:spTgt spid="100"/>
                                        </p:tgtEl>
                                        <p:attrNameLst>
                                          <p:attrName>ppt_x</p:attrName>
                                        </p:attrNameLst>
                                      </p:cBhvr>
                                    </p:anim>
                                    <p:anim from="0" to="-1.0" calcmode="lin" valueType="num">
                                      <p:cBhvr>
                                        <p:cTn id="128" dur="200" decel="50000" autoRev="1" fill="hold">
                                          <p:stCondLst>
                                            <p:cond delay="600"/>
                                          </p:stCondLst>
                                        </p:cTn>
                                        <p:tgtEl>
                                          <p:spTgt spid="100"/>
                                        </p:tgtEl>
                                        <p:attrNameLst>
                                          <p:attrName>xshear</p:attrName>
                                        </p:attrNameLst>
                                      </p:cBhvr>
                                    </p:anim>
                                    <p:animScale>
                                      <p:cBhvr>
                                        <p:cTn id="129" dur="200" decel="100000" autoRev="1" fill="hold">
                                          <p:stCondLst>
                                            <p:cond delay="600"/>
                                          </p:stCondLst>
                                        </p:cTn>
                                        <p:tgtEl>
                                          <p:spTgt spid="100"/>
                                        </p:tgtEl>
                                      </p:cBhvr>
                                      <p:from x="100000" y="100000"/>
                                      <p:to x="80000" y="100000"/>
                                    </p:animScale>
                                    <p:anim by="(#ppt_h/3+#ppt_w*0.1)" calcmode="lin" valueType="num">
                                      <p:cBhvr additive="sum">
                                        <p:cTn id="130" dur="200" decel="100000" autoRev="1" fill="hold">
                                          <p:stCondLst>
                                            <p:cond delay="600"/>
                                          </p:stCondLst>
                                        </p:cTn>
                                        <p:tgtEl>
                                          <p:spTgt spid="100"/>
                                        </p:tgtEl>
                                        <p:attrNameLst>
                                          <p:attrName>ppt_x</p:attrName>
                                        </p:attrNameLst>
                                      </p:cBhvr>
                                    </p:anim>
                                  </p:childTnLst>
                                </p:cTn>
                              </p:par>
                              <p:par>
                                <p:cTn id="131" presetID="37" presetClass="entr" presetSubtype="0" fill="hold" nodeType="withEffect">
                                  <p:stCondLst>
                                    <p:cond delay="8000"/>
                                  </p:stCondLst>
                                  <p:childTnLst>
                                    <p:set>
                                      <p:cBhvr>
                                        <p:cTn id="132" dur="1" fill="hold">
                                          <p:stCondLst>
                                            <p:cond delay="0"/>
                                          </p:stCondLst>
                                        </p:cTn>
                                        <p:tgtEl>
                                          <p:spTgt spid="101"/>
                                        </p:tgtEl>
                                        <p:attrNameLst>
                                          <p:attrName>style.visibility</p:attrName>
                                        </p:attrNameLst>
                                      </p:cBhvr>
                                      <p:to>
                                        <p:strVal val="visible"/>
                                      </p:to>
                                    </p:set>
                                    <p:animEffect transition="in" filter="fade">
                                      <p:cBhvr>
                                        <p:cTn id="133" dur="1000"/>
                                        <p:tgtEl>
                                          <p:spTgt spid="101"/>
                                        </p:tgtEl>
                                      </p:cBhvr>
                                    </p:animEffect>
                                    <p:anim calcmode="lin" valueType="num">
                                      <p:cBhvr>
                                        <p:cTn id="134" dur="1000" fill="hold"/>
                                        <p:tgtEl>
                                          <p:spTgt spid="101"/>
                                        </p:tgtEl>
                                        <p:attrNameLst>
                                          <p:attrName>ppt_x</p:attrName>
                                        </p:attrNameLst>
                                      </p:cBhvr>
                                      <p:tavLst>
                                        <p:tav tm="0">
                                          <p:val>
                                            <p:strVal val="#ppt_x"/>
                                          </p:val>
                                        </p:tav>
                                        <p:tav tm="100000">
                                          <p:val>
                                            <p:strVal val="#ppt_x"/>
                                          </p:val>
                                        </p:tav>
                                      </p:tavLst>
                                    </p:anim>
                                    <p:anim calcmode="lin" valueType="num">
                                      <p:cBhvr>
                                        <p:cTn id="135" dur="900" decel="100000" fill="hold"/>
                                        <p:tgtEl>
                                          <p:spTgt spid="101"/>
                                        </p:tgtEl>
                                        <p:attrNameLst>
                                          <p:attrName>ppt_y</p:attrName>
                                        </p:attrNameLst>
                                      </p:cBhvr>
                                      <p:tavLst>
                                        <p:tav tm="0">
                                          <p:val>
                                            <p:strVal val="#ppt_y+1"/>
                                          </p:val>
                                        </p:tav>
                                        <p:tav tm="100000">
                                          <p:val>
                                            <p:strVal val="#ppt_y-.03"/>
                                          </p:val>
                                        </p:tav>
                                      </p:tavLst>
                                    </p:anim>
                                    <p:anim calcmode="lin" valueType="num">
                                      <p:cBhvr>
                                        <p:cTn id="136" dur="100" accel="100000" fill="hold">
                                          <p:stCondLst>
                                            <p:cond delay="900"/>
                                          </p:stCondLst>
                                        </p:cTn>
                                        <p:tgtEl>
                                          <p:spTgt spid="101"/>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animBg="1"/>
      <p:bldP spid="77" grpId="0" animBg="1"/>
      <p:bldP spid="99" grpId="0" animBg="1"/>
      <p:bldP spid="114" grpId="0" animBg="1"/>
      <p:bldP spid="115" grpId="0" animBg="1"/>
      <p:bldP spid="116" grpId="0" animBg="1"/>
      <p:bldP spid="117" grpId="0" animBg="1"/>
      <p:bldP spid="118" grpId="0" animBg="1"/>
      <p:bldP spid="119" grpId="0" animBg="1"/>
      <p:bldP spid="120" grpId="0" animBg="1"/>
      <p:bldP spid="121" grpId="0" animBg="1"/>
      <p:bldP spid="122" grpId="0" animBg="1"/>
      <p:bldP spid="123" grpId="0"/>
      <p:bldP spid="124" grpId="0" animBg="1"/>
      <p:bldP spid="125" grpId="0"/>
      <p:bldP spid="126" grpId="0"/>
      <p:bldP spid="127" grpId="0"/>
      <p:bldP spid="128" grpId="0"/>
      <p:bldP spid="129" grpId="0"/>
      <p:bldP spid="130" grpId="0"/>
      <p:bldP spid="131" grpId="0"/>
      <p:bldP spid="132" grpId="0"/>
      <p:bldP spid="133" grpId="0"/>
      <p:bldP spid="142" grpId="0"/>
      <p:bldP spid="14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 name="sept bar"/>
          <p:cNvSpPr/>
          <p:nvPr/>
        </p:nvSpPr>
        <p:spPr>
          <a:xfrm>
            <a:off x="6781800" y="1463675"/>
            <a:ext cx="152400" cy="2560638"/>
          </a:xfrm>
          <a:prstGeom prst="rect">
            <a:avLst/>
          </a:prstGeom>
          <a:solidFill>
            <a:srgbClr val="92D050"/>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a:defRPr/>
            </a:pPr>
            <a:endParaRPr lang="en-US" dirty="0">
              <a:latin typeface="Trebuchet MS" pitchFamily="34" charset="0"/>
            </a:endParaRPr>
          </a:p>
        </p:txBody>
      </p:sp>
      <p:sp>
        <p:nvSpPr>
          <p:cNvPr id="126" name="oct bar"/>
          <p:cNvSpPr/>
          <p:nvPr/>
        </p:nvSpPr>
        <p:spPr>
          <a:xfrm>
            <a:off x="7239000" y="1493838"/>
            <a:ext cx="152400" cy="2525712"/>
          </a:xfrm>
          <a:prstGeom prst="rect">
            <a:avLst/>
          </a:prstGeom>
          <a:solidFill>
            <a:srgbClr val="92D050"/>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a:defRPr/>
            </a:pPr>
            <a:endParaRPr lang="en-US" dirty="0">
              <a:latin typeface="Trebuchet MS" pitchFamily="34" charset="0"/>
            </a:endParaRPr>
          </a:p>
        </p:txBody>
      </p:sp>
      <p:sp>
        <p:nvSpPr>
          <p:cNvPr id="127" name="nov bar"/>
          <p:cNvSpPr/>
          <p:nvPr/>
        </p:nvSpPr>
        <p:spPr>
          <a:xfrm>
            <a:off x="7696200" y="1965325"/>
            <a:ext cx="152400" cy="2055813"/>
          </a:xfrm>
          <a:prstGeom prst="rect">
            <a:avLst/>
          </a:prstGeom>
          <a:solidFill>
            <a:srgbClr val="92D050"/>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a:defRPr/>
            </a:pPr>
            <a:endParaRPr lang="en-US" dirty="0">
              <a:latin typeface="Trebuchet MS" pitchFamily="34" charset="0"/>
            </a:endParaRPr>
          </a:p>
        </p:txBody>
      </p:sp>
      <p:sp>
        <p:nvSpPr>
          <p:cNvPr id="128" name="dec bar"/>
          <p:cNvSpPr/>
          <p:nvPr/>
        </p:nvSpPr>
        <p:spPr>
          <a:xfrm>
            <a:off x="8148638" y="2139950"/>
            <a:ext cx="152400" cy="1881188"/>
          </a:xfrm>
          <a:prstGeom prst="rect">
            <a:avLst/>
          </a:prstGeom>
          <a:solidFill>
            <a:srgbClr val="92D050"/>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a:defRPr/>
            </a:pPr>
            <a:endParaRPr lang="en-US" dirty="0">
              <a:latin typeface="Trebuchet MS" pitchFamily="34" charset="0"/>
            </a:endParaRPr>
          </a:p>
        </p:txBody>
      </p:sp>
      <p:sp>
        <p:nvSpPr>
          <p:cNvPr id="79" name="feb box"/>
          <p:cNvSpPr/>
          <p:nvPr/>
        </p:nvSpPr>
        <p:spPr>
          <a:xfrm>
            <a:off x="3451225" y="3486150"/>
            <a:ext cx="407988" cy="228600"/>
          </a:xfrm>
          <a:prstGeom prst="round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latin typeface="Trebuchet MS" pitchFamily="34" charset="0"/>
            </a:endParaRPr>
          </a:p>
        </p:txBody>
      </p:sp>
      <p:sp>
        <p:nvSpPr>
          <p:cNvPr id="80" name="mar box"/>
          <p:cNvSpPr/>
          <p:nvPr/>
        </p:nvSpPr>
        <p:spPr>
          <a:xfrm>
            <a:off x="3902075" y="3487738"/>
            <a:ext cx="406400" cy="228600"/>
          </a:xfrm>
          <a:prstGeom prst="round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latin typeface="Trebuchet MS" pitchFamily="34" charset="0"/>
            </a:endParaRPr>
          </a:p>
        </p:txBody>
      </p:sp>
      <p:sp>
        <p:nvSpPr>
          <p:cNvPr id="81" name="apr box"/>
          <p:cNvSpPr/>
          <p:nvPr/>
        </p:nvSpPr>
        <p:spPr>
          <a:xfrm>
            <a:off x="4360863" y="3487738"/>
            <a:ext cx="407987" cy="228600"/>
          </a:xfrm>
          <a:prstGeom prst="round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latin typeface="Trebuchet MS" pitchFamily="34" charset="0"/>
            </a:endParaRPr>
          </a:p>
        </p:txBody>
      </p:sp>
      <p:sp>
        <p:nvSpPr>
          <p:cNvPr id="82" name="may box"/>
          <p:cNvSpPr/>
          <p:nvPr/>
        </p:nvSpPr>
        <p:spPr>
          <a:xfrm>
            <a:off x="4811713" y="3487738"/>
            <a:ext cx="407987" cy="228600"/>
          </a:xfrm>
          <a:prstGeom prst="round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latin typeface="Trebuchet MS" pitchFamily="34" charset="0"/>
            </a:endParaRPr>
          </a:p>
        </p:txBody>
      </p:sp>
      <p:sp>
        <p:nvSpPr>
          <p:cNvPr id="83" name="june box"/>
          <p:cNvSpPr/>
          <p:nvPr/>
        </p:nvSpPr>
        <p:spPr>
          <a:xfrm>
            <a:off x="5268913" y="3487738"/>
            <a:ext cx="407987" cy="228600"/>
          </a:xfrm>
          <a:prstGeom prst="round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latin typeface="Trebuchet MS" pitchFamily="34" charset="0"/>
            </a:endParaRPr>
          </a:p>
        </p:txBody>
      </p:sp>
      <p:sp>
        <p:nvSpPr>
          <p:cNvPr id="84" name="jul box"/>
          <p:cNvSpPr/>
          <p:nvPr/>
        </p:nvSpPr>
        <p:spPr>
          <a:xfrm>
            <a:off x="5730875" y="3487738"/>
            <a:ext cx="406400" cy="228600"/>
          </a:xfrm>
          <a:prstGeom prst="round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latin typeface="Trebuchet MS" pitchFamily="34" charset="0"/>
            </a:endParaRPr>
          </a:p>
        </p:txBody>
      </p:sp>
      <p:sp>
        <p:nvSpPr>
          <p:cNvPr id="85" name="aug box"/>
          <p:cNvSpPr/>
          <p:nvPr/>
        </p:nvSpPr>
        <p:spPr>
          <a:xfrm>
            <a:off x="6172200" y="3487738"/>
            <a:ext cx="407988" cy="228600"/>
          </a:xfrm>
          <a:prstGeom prst="round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latin typeface="Trebuchet MS" pitchFamily="34" charset="0"/>
            </a:endParaRPr>
          </a:p>
        </p:txBody>
      </p:sp>
      <p:sp>
        <p:nvSpPr>
          <p:cNvPr id="86" name="sept box"/>
          <p:cNvSpPr/>
          <p:nvPr/>
        </p:nvSpPr>
        <p:spPr>
          <a:xfrm>
            <a:off x="6664325" y="3487738"/>
            <a:ext cx="406400" cy="228600"/>
          </a:xfrm>
          <a:prstGeom prst="round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latin typeface="Trebuchet MS" pitchFamily="34" charset="0"/>
            </a:endParaRPr>
          </a:p>
        </p:txBody>
      </p:sp>
      <p:sp>
        <p:nvSpPr>
          <p:cNvPr id="87" name="oct box"/>
          <p:cNvSpPr/>
          <p:nvPr/>
        </p:nvSpPr>
        <p:spPr>
          <a:xfrm>
            <a:off x="7113588" y="3487738"/>
            <a:ext cx="407987" cy="228600"/>
          </a:xfrm>
          <a:prstGeom prst="round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latin typeface="Trebuchet MS" pitchFamily="34" charset="0"/>
            </a:endParaRPr>
          </a:p>
        </p:txBody>
      </p:sp>
      <p:sp>
        <p:nvSpPr>
          <p:cNvPr id="88" name="nov box"/>
          <p:cNvSpPr/>
          <p:nvPr/>
        </p:nvSpPr>
        <p:spPr>
          <a:xfrm>
            <a:off x="7566025" y="3487738"/>
            <a:ext cx="407988" cy="228600"/>
          </a:xfrm>
          <a:prstGeom prst="round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latin typeface="Trebuchet MS" pitchFamily="34" charset="0"/>
            </a:endParaRPr>
          </a:p>
        </p:txBody>
      </p:sp>
      <p:sp>
        <p:nvSpPr>
          <p:cNvPr id="97" name="dec box"/>
          <p:cNvSpPr/>
          <p:nvPr/>
        </p:nvSpPr>
        <p:spPr>
          <a:xfrm>
            <a:off x="8023225" y="3487738"/>
            <a:ext cx="407988" cy="228600"/>
          </a:xfrm>
          <a:prstGeom prst="round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latin typeface="Trebuchet MS" pitchFamily="34" charset="0"/>
            </a:endParaRPr>
          </a:p>
        </p:txBody>
      </p:sp>
      <p:sp>
        <p:nvSpPr>
          <p:cNvPr id="103" name="feb data"/>
          <p:cNvSpPr txBox="1">
            <a:spLocks noChangeArrowheads="1"/>
          </p:cNvSpPr>
          <p:nvPr/>
        </p:nvSpPr>
        <p:spPr bwMode="auto">
          <a:xfrm>
            <a:off x="3314700" y="3433763"/>
            <a:ext cx="685800" cy="338137"/>
          </a:xfrm>
          <a:prstGeom prst="rect">
            <a:avLst/>
          </a:prstGeom>
          <a:noFill/>
          <a:ln w="9525">
            <a:noFill/>
            <a:miter lim="800000"/>
            <a:headEnd/>
            <a:tailEnd/>
          </a:ln>
        </p:spPr>
        <p:txBody>
          <a:bodyPr>
            <a:spAutoFit/>
          </a:bodyPr>
          <a:lstStyle/>
          <a:p>
            <a:pPr algn="ctr"/>
            <a:r>
              <a:rPr lang="en-US" sz="1600" dirty="0">
                <a:latin typeface="Trebuchet MS" pitchFamily="34" charset="0"/>
              </a:rPr>
              <a:t>25.0</a:t>
            </a:r>
          </a:p>
        </p:txBody>
      </p:sp>
      <p:sp>
        <p:nvSpPr>
          <p:cNvPr id="78" name="jan box"/>
          <p:cNvSpPr/>
          <p:nvPr/>
        </p:nvSpPr>
        <p:spPr>
          <a:xfrm>
            <a:off x="2990850" y="3486150"/>
            <a:ext cx="407988" cy="228600"/>
          </a:xfrm>
          <a:prstGeom prst="round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latin typeface="Trebuchet MS" pitchFamily="34" charset="0"/>
            </a:endParaRPr>
          </a:p>
        </p:txBody>
      </p:sp>
      <p:sp>
        <p:nvSpPr>
          <p:cNvPr id="116" name="jan bar"/>
          <p:cNvSpPr/>
          <p:nvPr/>
        </p:nvSpPr>
        <p:spPr>
          <a:xfrm>
            <a:off x="3124200" y="2273300"/>
            <a:ext cx="152400" cy="1749425"/>
          </a:xfrm>
          <a:prstGeom prst="rect">
            <a:avLst/>
          </a:prstGeom>
          <a:solidFill>
            <a:srgbClr val="92D050"/>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a:defRPr/>
            </a:pPr>
            <a:endParaRPr lang="en-US" dirty="0">
              <a:latin typeface="Trebuchet MS" pitchFamily="34" charset="0"/>
            </a:endParaRPr>
          </a:p>
        </p:txBody>
      </p:sp>
      <p:sp>
        <p:nvSpPr>
          <p:cNvPr id="118" name="feb bar"/>
          <p:cNvSpPr/>
          <p:nvPr/>
        </p:nvSpPr>
        <p:spPr>
          <a:xfrm>
            <a:off x="3581400" y="2106613"/>
            <a:ext cx="152400" cy="1912937"/>
          </a:xfrm>
          <a:prstGeom prst="rect">
            <a:avLst/>
          </a:prstGeom>
          <a:solidFill>
            <a:srgbClr val="92D050"/>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a:defRPr/>
            </a:pPr>
            <a:endParaRPr lang="en-US" dirty="0">
              <a:latin typeface="Trebuchet MS" pitchFamily="34" charset="0"/>
            </a:endParaRPr>
          </a:p>
        </p:txBody>
      </p:sp>
      <p:sp>
        <p:nvSpPr>
          <p:cNvPr id="119" name="mar bar"/>
          <p:cNvSpPr/>
          <p:nvPr/>
        </p:nvSpPr>
        <p:spPr>
          <a:xfrm>
            <a:off x="4038600" y="1916113"/>
            <a:ext cx="152400" cy="2105025"/>
          </a:xfrm>
          <a:prstGeom prst="rect">
            <a:avLst/>
          </a:prstGeom>
          <a:solidFill>
            <a:srgbClr val="92D050"/>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a:defRPr/>
            </a:pPr>
            <a:endParaRPr lang="en-US" dirty="0">
              <a:latin typeface="Trebuchet MS" pitchFamily="34" charset="0"/>
            </a:endParaRPr>
          </a:p>
        </p:txBody>
      </p:sp>
      <p:sp>
        <p:nvSpPr>
          <p:cNvPr id="120" name="apr bar"/>
          <p:cNvSpPr/>
          <p:nvPr/>
        </p:nvSpPr>
        <p:spPr>
          <a:xfrm>
            <a:off x="4495800" y="1851025"/>
            <a:ext cx="152400" cy="2170113"/>
          </a:xfrm>
          <a:prstGeom prst="rect">
            <a:avLst/>
          </a:prstGeom>
          <a:solidFill>
            <a:srgbClr val="92D050"/>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a:defRPr/>
            </a:pPr>
            <a:endParaRPr lang="en-US" dirty="0">
              <a:latin typeface="Trebuchet MS" pitchFamily="34" charset="0"/>
            </a:endParaRPr>
          </a:p>
        </p:txBody>
      </p:sp>
      <p:sp>
        <p:nvSpPr>
          <p:cNvPr id="121" name="may bar"/>
          <p:cNvSpPr/>
          <p:nvPr/>
        </p:nvSpPr>
        <p:spPr>
          <a:xfrm>
            <a:off x="4953000" y="1622425"/>
            <a:ext cx="152400" cy="2398713"/>
          </a:xfrm>
          <a:prstGeom prst="rect">
            <a:avLst/>
          </a:prstGeom>
          <a:solidFill>
            <a:srgbClr val="92D050"/>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a:defRPr/>
            </a:pPr>
            <a:endParaRPr lang="en-US" dirty="0">
              <a:latin typeface="Trebuchet MS" pitchFamily="34" charset="0"/>
            </a:endParaRPr>
          </a:p>
        </p:txBody>
      </p:sp>
      <p:sp>
        <p:nvSpPr>
          <p:cNvPr id="122" name="jun bar"/>
          <p:cNvSpPr/>
          <p:nvPr/>
        </p:nvSpPr>
        <p:spPr>
          <a:xfrm>
            <a:off x="5410200" y="1549400"/>
            <a:ext cx="152400" cy="2471738"/>
          </a:xfrm>
          <a:prstGeom prst="rect">
            <a:avLst/>
          </a:prstGeom>
          <a:solidFill>
            <a:srgbClr val="92D050"/>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a:defRPr/>
            </a:pPr>
            <a:endParaRPr lang="en-US" dirty="0">
              <a:latin typeface="Trebuchet MS" pitchFamily="34" charset="0"/>
            </a:endParaRPr>
          </a:p>
        </p:txBody>
      </p:sp>
      <p:sp>
        <p:nvSpPr>
          <p:cNvPr id="123" name="jul bar"/>
          <p:cNvSpPr/>
          <p:nvPr/>
        </p:nvSpPr>
        <p:spPr>
          <a:xfrm>
            <a:off x="5867400" y="1519238"/>
            <a:ext cx="152400" cy="2503487"/>
          </a:xfrm>
          <a:prstGeom prst="rect">
            <a:avLst/>
          </a:prstGeom>
          <a:solidFill>
            <a:srgbClr val="92D050"/>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a:defRPr/>
            </a:pPr>
            <a:endParaRPr lang="en-US" dirty="0">
              <a:latin typeface="Trebuchet MS" pitchFamily="34" charset="0"/>
            </a:endParaRPr>
          </a:p>
        </p:txBody>
      </p:sp>
      <p:sp>
        <p:nvSpPr>
          <p:cNvPr id="124" name="aug bar"/>
          <p:cNvSpPr/>
          <p:nvPr/>
        </p:nvSpPr>
        <p:spPr>
          <a:xfrm>
            <a:off x="6324600" y="1463675"/>
            <a:ext cx="152400" cy="2559050"/>
          </a:xfrm>
          <a:prstGeom prst="rect">
            <a:avLst/>
          </a:prstGeom>
          <a:solidFill>
            <a:srgbClr val="92D050"/>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a:defRPr/>
            </a:pPr>
            <a:endParaRPr lang="en-US" dirty="0">
              <a:latin typeface="Trebuchet MS" pitchFamily="34" charset="0"/>
            </a:endParaRPr>
          </a:p>
        </p:txBody>
      </p:sp>
      <p:sp>
        <p:nvSpPr>
          <p:cNvPr id="4" name="home">
            <a:hlinkClick r:id="" action="ppaction://hlinkshowjump?jump=firstslide" highlightClick="1"/>
          </p:cNvPr>
          <p:cNvSpPr/>
          <p:nvPr/>
        </p:nvSpPr>
        <p:spPr>
          <a:xfrm>
            <a:off x="8555677" y="6400800"/>
            <a:ext cx="574675" cy="457200"/>
          </a:xfrm>
          <a:prstGeom prst="actionButtonHome">
            <a:avLst/>
          </a:prstGeom>
          <a:gradFill flip="none" rotWithShape="1">
            <a:gsLst>
              <a:gs pos="0">
                <a:srgbClr val="FFEFD1"/>
              </a:gs>
              <a:gs pos="64999">
                <a:srgbClr val="F0EBD5"/>
              </a:gs>
              <a:gs pos="100000">
                <a:srgbClr val="D1C39F"/>
              </a:gs>
            </a:gsLst>
            <a:lin ang="5400000" scaled="1"/>
            <a:tileRect/>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5" name="back">
            <a:hlinkClick r:id="rId3" action="ppaction://hlinksldjump" highlightClick="1"/>
          </p:cNvPr>
          <p:cNvSpPr/>
          <p:nvPr/>
        </p:nvSpPr>
        <p:spPr>
          <a:xfrm>
            <a:off x="8088952" y="6400800"/>
            <a:ext cx="457200" cy="457200"/>
          </a:xfrm>
          <a:prstGeom prst="actionButtonBeginning">
            <a:avLst/>
          </a:prstGeom>
          <a:gradFill>
            <a:gsLst>
              <a:gs pos="0">
                <a:srgbClr val="FFEFD1"/>
              </a:gs>
              <a:gs pos="64999">
                <a:srgbClr val="F0EBD5"/>
              </a:gs>
              <a:gs pos="100000">
                <a:srgbClr val="D1C39F"/>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pic>
        <p:nvPicPr>
          <p:cNvPr id="13338" name="mega" descr="black.jpg"/>
          <p:cNvPicPr>
            <a:picLocks noChangeAspect="1"/>
          </p:cNvPicPr>
          <p:nvPr/>
        </p:nvPicPr>
        <p:blipFill>
          <a:blip r:embed="rId4" cstate="print"/>
          <a:stretch>
            <a:fillRect/>
          </a:stretch>
        </p:blipFill>
        <p:spPr bwMode="auto">
          <a:xfrm>
            <a:off x="1981200" y="5410200"/>
            <a:ext cx="1371600" cy="1371600"/>
          </a:xfrm>
          <a:prstGeom prst="rect">
            <a:avLst/>
          </a:prstGeom>
          <a:noFill/>
          <a:ln w="9525">
            <a:noFill/>
            <a:miter lim="800000"/>
            <a:headEnd/>
            <a:tailEnd/>
          </a:ln>
        </p:spPr>
      </p:pic>
      <p:grpSp>
        <p:nvGrpSpPr>
          <p:cNvPr id="2" name="sal axis"/>
          <p:cNvGrpSpPr>
            <a:grpSpLocks/>
          </p:cNvGrpSpPr>
          <p:nvPr/>
        </p:nvGrpSpPr>
        <p:grpSpPr bwMode="auto">
          <a:xfrm rot="-5400000">
            <a:off x="669132" y="1834356"/>
            <a:ext cx="3338512" cy="1216025"/>
            <a:chOff x="2685880" y="2261872"/>
            <a:chExt cx="5713914" cy="1217125"/>
          </a:xfrm>
        </p:grpSpPr>
        <p:cxnSp>
          <p:nvCxnSpPr>
            <p:cNvPr id="52" name="Straight Connector 51"/>
            <p:cNvCxnSpPr/>
            <p:nvPr/>
          </p:nvCxnSpPr>
          <p:spPr>
            <a:xfrm>
              <a:off x="2819013" y="3277202"/>
              <a:ext cx="5333531" cy="1588"/>
            </a:xfrm>
            <a:prstGeom prst="line">
              <a:avLst/>
            </a:prstGeom>
            <a:ln w="38100"/>
          </p:spPr>
          <p:style>
            <a:lnRef idx="1">
              <a:schemeClr val="dk1"/>
            </a:lnRef>
            <a:fillRef idx="0">
              <a:schemeClr val="dk1"/>
            </a:fillRef>
            <a:effectRef idx="0">
              <a:schemeClr val="dk1"/>
            </a:effectRef>
            <a:fontRef idx="minor">
              <a:schemeClr val="tx1"/>
            </a:fontRef>
          </p:style>
        </p:cxnSp>
        <p:cxnSp>
          <p:nvCxnSpPr>
            <p:cNvPr id="53" name="Straight Connector 52"/>
            <p:cNvCxnSpPr/>
            <p:nvPr/>
          </p:nvCxnSpPr>
          <p:spPr>
            <a:xfrm rot="5400000">
              <a:off x="2622906" y="3277202"/>
              <a:ext cx="381345" cy="0"/>
            </a:xfrm>
            <a:prstGeom prst="line">
              <a:avLst/>
            </a:prstGeom>
            <a:ln w="38100"/>
          </p:spPr>
          <p:style>
            <a:lnRef idx="1">
              <a:schemeClr val="dk1"/>
            </a:lnRef>
            <a:fillRef idx="0">
              <a:schemeClr val="dk1"/>
            </a:fillRef>
            <a:effectRef idx="0">
              <a:schemeClr val="dk1"/>
            </a:effectRef>
            <a:fontRef idx="minor">
              <a:schemeClr val="tx1"/>
            </a:fontRef>
          </p:style>
        </p:cxnSp>
        <p:cxnSp>
          <p:nvCxnSpPr>
            <p:cNvPr id="54" name="Straight Connector 53"/>
            <p:cNvCxnSpPr/>
            <p:nvPr/>
          </p:nvCxnSpPr>
          <p:spPr>
            <a:xfrm rot="5400000">
              <a:off x="7987683" y="3286965"/>
              <a:ext cx="381345" cy="2718"/>
            </a:xfrm>
            <a:prstGeom prst="line">
              <a:avLst/>
            </a:prstGeom>
            <a:ln w="38100"/>
          </p:spPr>
          <p:style>
            <a:lnRef idx="1">
              <a:schemeClr val="dk1"/>
            </a:lnRef>
            <a:fillRef idx="0">
              <a:schemeClr val="dk1"/>
            </a:fillRef>
            <a:effectRef idx="0">
              <a:schemeClr val="dk1"/>
            </a:effectRef>
            <a:fontRef idx="minor">
              <a:schemeClr val="tx1"/>
            </a:fontRef>
          </p:style>
        </p:cxnSp>
        <p:cxnSp>
          <p:nvCxnSpPr>
            <p:cNvPr id="55" name="Straight Connector 54"/>
            <p:cNvCxnSpPr/>
            <p:nvPr/>
          </p:nvCxnSpPr>
          <p:spPr>
            <a:xfrm rot="5400000">
              <a:off x="5371183" y="3286966"/>
              <a:ext cx="381345" cy="2716"/>
            </a:xfrm>
            <a:prstGeom prst="line">
              <a:avLst/>
            </a:prstGeom>
            <a:ln w="28575"/>
          </p:spPr>
          <p:style>
            <a:lnRef idx="1">
              <a:schemeClr val="dk1"/>
            </a:lnRef>
            <a:fillRef idx="0">
              <a:schemeClr val="dk1"/>
            </a:fillRef>
            <a:effectRef idx="0">
              <a:schemeClr val="dk1"/>
            </a:effectRef>
            <a:fontRef idx="minor">
              <a:schemeClr val="tx1"/>
            </a:fontRef>
          </p:style>
        </p:cxnSp>
        <p:cxnSp>
          <p:nvCxnSpPr>
            <p:cNvPr id="56" name="Straight Connector 55"/>
            <p:cNvCxnSpPr/>
            <p:nvPr/>
          </p:nvCxnSpPr>
          <p:spPr>
            <a:xfrm rot="5400000">
              <a:off x="3923006" y="3275843"/>
              <a:ext cx="381345" cy="2718"/>
            </a:xfrm>
            <a:prstGeom prst="line">
              <a:avLst/>
            </a:prstGeom>
            <a:ln w="28575"/>
          </p:spPr>
          <p:style>
            <a:lnRef idx="1">
              <a:schemeClr val="dk1"/>
            </a:lnRef>
            <a:fillRef idx="0">
              <a:schemeClr val="dk1"/>
            </a:fillRef>
            <a:effectRef idx="0">
              <a:schemeClr val="dk1"/>
            </a:effectRef>
            <a:fontRef idx="minor">
              <a:schemeClr val="tx1"/>
            </a:fontRef>
          </p:style>
        </p:cxnSp>
        <p:cxnSp>
          <p:nvCxnSpPr>
            <p:cNvPr id="57" name="Straight Connector 56"/>
            <p:cNvCxnSpPr/>
            <p:nvPr/>
          </p:nvCxnSpPr>
          <p:spPr>
            <a:xfrm rot="5400000">
              <a:off x="6663131" y="3288324"/>
              <a:ext cx="381345" cy="0"/>
            </a:xfrm>
            <a:prstGeom prst="line">
              <a:avLst/>
            </a:prstGeom>
            <a:ln w="28575"/>
          </p:spPr>
          <p:style>
            <a:lnRef idx="1">
              <a:schemeClr val="dk1"/>
            </a:lnRef>
            <a:fillRef idx="0">
              <a:schemeClr val="dk1"/>
            </a:fillRef>
            <a:effectRef idx="0">
              <a:schemeClr val="dk1"/>
            </a:effectRef>
            <a:fontRef idx="minor">
              <a:schemeClr val="tx1"/>
            </a:fontRef>
          </p:style>
        </p:cxnSp>
        <p:sp>
          <p:nvSpPr>
            <p:cNvPr id="16490" name="TextBox 22"/>
            <p:cNvSpPr txBox="1">
              <a:spLocks noChangeArrowheads="1"/>
            </p:cNvSpPr>
            <p:nvPr/>
          </p:nvSpPr>
          <p:spPr bwMode="auto">
            <a:xfrm rot="5400000">
              <a:off x="2515022" y="2567934"/>
              <a:ext cx="829165" cy="487450"/>
            </a:xfrm>
            <a:prstGeom prst="rect">
              <a:avLst/>
            </a:prstGeom>
            <a:noFill/>
            <a:ln w="9525">
              <a:noFill/>
              <a:miter lim="800000"/>
              <a:headEnd/>
              <a:tailEnd/>
            </a:ln>
          </p:spPr>
          <p:txBody>
            <a:bodyPr>
              <a:spAutoFit/>
            </a:bodyPr>
            <a:lstStyle/>
            <a:p>
              <a:pPr algn="ctr"/>
              <a:r>
                <a:rPr lang="en-US" dirty="0">
                  <a:latin typeface="Trebuchet MS" pitchFamily="34" charset="0"/>
                </a:rPr>
                <a:t>0 psu</a:t>
              </a:r>
            </a:p>
          </p:txBody>
        </p:sp>
        <p:sp>
          <p:nvSpPr>
            <p:cNvPr id="16491" name="TextBox 23"/>
            <p:cNvSpPr txBox="1">
              <a:spLocks noChangeArrowheads="1"/>
            </p:cNvSpPr>
            <p:nvPr/>
          </p:nvSpPr>
          <p:spPr bwMode="auto">
            <a:xfrm rot="5400000">
              <a:off x="5147768" y="2502491"/>
              <a:ext cx="934280" cy="487452"/>
            </a:xfrm>
            <a:prstGeom prst="rect">
              <a:avLst/>
            </a:prstGeom>
            <a:noFill/>
            <a:ln w="9525">
              <a:noFill/>
              <a:miter lim="800000"/>
              <a:headEnd/>
              <a:tailEnd/>
            </a:ln>
          </p:spPr>
          <p:txBody>
            <a:bodyPr>
              <a:spAutoFit/>
            </a:bodyPr>
            <a:lstStyle/>
            <a:p>
              <a:pPr algn="ctr"/>
              <a:r>
                <a:rPr lang="en-US" dirty="0">
                  <a:latin typeface="Trebuchet MS" pitchFamily="34" charset="0"/>
                </a:rPr>
                <a:t>20 psu</a:t>
              </a:r>
            </a:p>
          </p:txBody>
        </p:sp>
        <p:sp>
          <p:nvSpPr>
            <p:cNvPr id="16492" name="TextBox 24"/>
            <p:cNvSpPr txBox="1">
              <a:spLocks noChangeArrowheads="1"/>
            </p:cNvSpPr>
            <p:nvPr/>
          </p:nvSpPr>
          <p:spPr bwMode="auto">
            <a:xfrm rot="5400000">
              <a:off x="6380942" y="2523410"/>
              <a:ext cx="1010527" cy="487452"/>
            </a:xfrm>
            <a:prstGeom prst="rect">
              <a:avLst/>
            </a:prstGeom>
            <a:noFill/>
            <a:ln w="9525">
              <a:noFill/>
              <a:miter lim="800000"/>
              <a:headEnd/>
              <a:tailEnd/>
            </a:ln>
          </p:spPr>
          <p:txBody>
            <a:bodyPr>
              <a:spAutoFit/>
            </a:bodyPr>
            <a:lstStyle/>
            <a:p>
              <a:pPr algn="ctr"/>
              <a:r>
                <a:rPr lang="en-US" dirty="0">
                  <a:latin typeface="Trebuchet MS" pitchFamily="34" charset="0"/>
                </a:rPr>
                <a:t>30 psu</a:t>
              </a:r>
            </a:p>
          </p:txBody>
        </p:sp>
        <p:sp>
          <p:nvSpPr>
            <p:cNvPr id="16493" name="TextBox 25"/>
            <p:cNvSpPr txBox="1">
              <a:spLocks noChangeArrowheads="1"/>
            </p:cNvSpPr>
            <p:nvPr/>
          </p:nvSpPr>
          <p:spPr bwMode="auto">
            <a:xfrm rot="5400000">
              <a:off x="7688930" y="2509981"/>
              <a:ext cx="934278" cy="487451"/>
            </a:xfrm>
            <a:prstGeom prst="rect">
              <a:avLst/>
            </a:prstGeom>
            <a:noFill/>
            <a:ln w="9525">
              <a:noFill/>
              <a:miter lim="800000"/>
              <a:headEnd/>
              <a:tailEnd/>
            </a:ln>
          </p:spPr>
          <p:txBody>
            <a:bodyPr>
              <a:spAutoFit/>
            </a:bodyPr>
            <a:lstStyle/>
            <a:p>
              <a:pPr algn="ctr"/>
              <a:r>
                <a:rPr lang="en-US" dirty="0">
                  <a:latin typeface="Trebuchet MS" pitchFamily="34" charset="0"/>
                </a:rPr>
                <a:t>40 psu</a:t>
              </a:r>
            </a:p>
          </p:txBody>
        </p:sp>
        <p:sp>
          <p:nvSpPr>
            <p:cNvPr id="16494" name="TextBox 26"/>
            <p:cNvSpPr txBox="1">
              <a:spLocks noChangeArrowheads="1"/>
            </p:cNvSpPr>
            <p:nvPr/>
          </p:nvSpPr>
          <p:spPr bwMode="auto">
            <a:xfrm rot="5400000">
              <a:off x="3695557" y="2483672"/>
              <a:ext cx="858032" cy="487452"/>
            </a:xfrm>
            <a:prstGeom prst="rect">
              <a:avLst/>
            </a:prstGeom>
            <a:noFill/>
            <a:ln w="9525">
              <a:noFill/>
              <a:miter lim="800000"/>
              <a:headEnd/>
              <a:tailEnd/>
            </a:ln>
          </p:spPr>
          <p:txBody>
            <a:bodyPr>
              <a:spAutoFit/>
            </a:bodyPr>
            <a:lstStyle/>
            <a:p>
              <a:pPr algn="ctr"/>
              <a:r>
                <a:rPr lang="en-US" dirty="0">
                  <a:latin typeface="Trebuchet MS" pitchFamily="34" charset="0"/>
                </a:rPr>
                <a:t>10 psu</a:t>
              </a:r>
            </a:p>
          </p:txBody>
        </p:sp>
      </p:grpSp>
      <p:sp>
        <p:nvSpPr>
          <p:cNvPr id="16438" name="sept label"/>
          <p:cNvSpPr txBox="1">
            <a:spLocks noChangeArrowheads="1"/>
          </p:cNvSpPr>
          <p:nvPr/>
        </p:nvSpPr>
        <p:spPr bwMode="auto">
          <a:xfrm rot="-2400000">
            <a:off x="5746750" y="4492625"/>
            <a:ext cx="1392238" cy="369888"/>
          </a:xfrm>
          <a:prstGeom prst="rect">
            <a:avLst/>
          </a:prstGeom>
          <a:noFill/>
          <a:ln w="9525">
            <a:noFill/>
            <a:miter lim="800000"/>
            <a:headEnd/>
            <a:tailEnd/>
          </a:ln>
        </p:spPr>
        <p:txBody>
          <a:bodyPr>
            <a:spAutoFit/>
          </a:bodyPr>
          <a:lstStyle/>
          <a:p>
            <a:pPr algn="ctr"/>
            <a:r>
              <a:rPr lang="en-US" dirty="0">
                <a:latin typeface="Trebuchet MS" pitchFamily="34" charset="0"/>
              </a:rPr>
              <a:t>September</a:t>
            </a:r>
          </a:p>
        </p:txBody>
      </p:sp>
      <p:sp>
        <p:nvSpPr>
          <p:cNvPr id="16443" name="may label"/>
          <p:cNvSpPr txBox="1">
            <a:spLocks noChangeArrowheads="1"/>
          </p:cNvSpPr>
          <p:nvPr/>
        </p:nvSpPr>
        <p:spPr bwMode="auto">
          <a:xfrm rot="-2400000">
            <a:off x="4503738" y="4264025"/>
            <a:ext cx="828675" cy="460375"/>
          </a:xfrm>
          <a:prstGeom prst="rect">
            <a:avLst/>
          </a:prstGeom>
          <a:noFill/>
          <a:ln w="9525">
            <a:noFill/>
            <a:miter lim="800000"/>
            <a:headEnd/>
            <a:tailEnd/>
          </a:ln>
        </p:spPr>
        <p:txBody>
          <a:bodyPr>
            <a:spAutoFit/>
          </a:bodyPr>
          <a:lstStyle/>
          <a:p>
            <a:pPr algn="ctr"/>
            <a:r>
              <a:rPr lang="en-US" dirty="0">
                <a:latin typeface="Trebuchet MS" pitchFamily="34" charset="0"/>
              </a:rPr>
              <a:t>May</a:t>
            </a:r>
          </a:p>
        </p:txBody>
      </p:sp>
      <p:sp>
        <p:nvSpPr>
          <p:cNvPr id="16444" name="mar label"/>
          <p:cNvSpPr txBox="1">
            <a:spLocks noChangeArrowheads="1"/>
          </p:cNvSpPr>
          <p:nvPr/>
        </p:nvSpPr>
        <p:spPr bwMode="auto">
          <a:xfrm rot="-2400000">
            <a:off x="3467100" y="4322763"/>
            <a:ext cx="933450" cy="460375"/>
          </a:xfrm>
          <a:prstGeom prst="rect">
            <a:avLst/>
          </a:prstGeom>
          <a:noFill/>
          <a:ln w="9525">
            <a:noFill/>
            <a:miter lim="800000"/>
            <a:headEnd/>
            <a:tailEnd/>
          </a:ln>
        </p:spPr>
        <p:txBody>
          <a:bodyPr>
            <a:spAutoFit/>
          </a:bodyPr>
          <a:lstStyle/>
          <a:p>
            <a:pPr algn="ctr"/>
            <a:r>
              <a:rPr lang="en-US" dirty="0">
                <a:latin typeface="Trebuchet MS" pitchFamily="34" charset="0"/>
              </a:rPr>
              <a:t>March</a:t>
            </a:r>
          </a:p>
        </p:txBody>
      </p:sp>
      <p:sp>
        <p:nvSpPr>
          <p:cNvPr id="16445" name="feb label"/>
          <p:cNvSpPr txBox="1">
            <a:spLocks noChangeArrowheads="1"/>
          </p:cNvSpPr>
          <p:nvPr/>
        </p:nvSpPr>
        <p:spPr bwMode="auto">
          <a:xfrm rot="-2400000">
            <a:off x="2670175" y="4394200"/>
            <a:ext cx="1241425" cy="369888"/>
          </a:xfrm>
          <a:prstGeom prst="rect">
            <a:avLst/>
          </a:prstGeom>
          <a:noFill/>
          <a:ln w="9525">
            <a:noFill/>
            <a:miter lim="800000"/>
            <a:headEnd/>
            <a:tailEnd/>
          </a:ln>
        </p:spPr>
        <p:txBody>
          <a:bodyPr>
            <a:spAutoFit/>
          </a:bodyPr>
          <a:lstStyle/>
          <a:p>
            <a:pPr algn="ctr"/>
            <a:r>
              <a:rPr lang="en-US" dirty="0">
                <a:latin typeface="Trebuchet MS" pitchFamily="34" charset="0"/>
              </a:rPr>
              <a:t>February</a:t>
            </a:r>
          </a:p>
        </p:txBody>
      </p:sp>
      <p:sp>
        <p:nvSpPr>
          <p:cNvPr id="16446" name="jan label"/>
          <p:cNvSpPr txBox="1">
            <a:spLocks noChangeArrowheads="1"/>
          </p:cNvSpPr>
          <p:nvPr/>
        </p:nvSpPr>
        <p:spPr bwMode="auto">
          <a:xfrm rot="-2400000">
            <a:off x="2355850" y="4360863"/>
            <a:ext cx="1065213" cy="369887"/>
          </a:xfrm>
          <a:prstGeom prst="rect">
            <a:avLst/>
          </a:prstGeom>
          <a:noFill/>
          <a:ln w="9525">
            <a:noFill/>
            <a:miter lim="800000"/>
            <a:headEnd/>
            <a:tailEnd/>
          </a:ln>
        </p:spPr>
        <p:txBody>
          <a:bodyPr>
            <a:spAutoFit/>
          </a:bodyPr>
          <a:lstStyle/>
          <a:p>
            <a:pPr algn="ctr"/>
            <a:r>
              <a:rPr lang="en-US" dirty="0">
                <a:latin typeface="Trebuchet MS" pitchFamily="34" charset="0"/>
              </a:rPr>
              <a:t>January</a:t>
            </a:r>
          </a:p>
        </p:txBody>
      </p:sp>
      <p:sp>
        <p:nvSpPr>
          <p:cNvPr id="16447" name="apr label"/>
          <p:cNvSpPr txBox="1">
            <a:spLocks noChangeArrowheads="1"/>
          </p:cNvSpPr>
          <p:nvPr/>
        </p:nvSpPr>
        <p:spPr bwMode="auto">
          <a:xfrm rot="-2400000">
            <a:off x="4010025" y="4346575"/>
            <a:ext cx="857250" cy="460375"/>
          </a:xfrm>
          <a:prstGeom prst="rect">
            <a:avLst/>
          </a:prstGeom>
          <a:noFill/>
          <a:ln w="9525">
            <a:noFill/>
            <a:miter lim="800000"/>
            <a:headEnd/>
            <a:tailEnd/>
          </a:ln>
        </p:spPr>
        <p:txBody>
          <a:bodyPr>
            <a:spAutoFit/>
          </a:bodyPr>
          <a:lstStyle/>
          <a:p>
            <a:pPr algn="ctr"/>
            <a:r>
              <a:rPr lang="en-US" dirty="0">
                <a:latin typeface="Trebuchet MS" pitchFamily="34" charset="0"/>
              </a:rPr>
              <a:t>April</a:t>
            </a:r>
          </a:p>
        </p:txBody>
      </p:sp>
      <p:sp>
        <p:nvSpPr>
          <p:cNvPr id="16448" name="jun label"/>
          <p:cNvSpPr txBox="1">
            <a:spLocks noChangeArrowheads="1"/>
          </p:cNvSpPr>
          <p:nvPr/>
        </p:nvSpPr>
        <p:spPr bwMode="auto">
          <a:xfrm rot="-2400000">
            <a:off x="4897438" y="4284663"/>
            <a:ext cx="828675" cy="368300"/>
          </a:xfrm>
          <a:prstGeom prst="rect">
            <a:avLst/>
          </a:prstGeom>
          <a:noFill/>
          <a:ln w="9525">
            <a:noFill/>
            <a:miter lim="800000"/>
            <a:headEnd/>
            <a:tailEnd/>
          </a:ln>
        </p:spPr>
        <p:txBody>
          <a:bodyPr>
            <a:spAutoFit/>
          </a:bodyPr>
          <a:lstStyle/>
          <a:p>
            <a:pPr algn="ctr"/>
            <a:r>
              <a:rPr lang="en-US" dirty="0">
                <a:latin typeface="Trebuchet MS" pitchFamily="34" charset="0"/>
              </a:rPr>
              <a:t>June</a:t>
            </a:r>
          </a:p>
        </p:txBody>
      </p:sp>
      <p:sp>
        <p:nvSpPr>
          <p:cNvPr id="16449" name="jul label"/>
          <p:cNvSpPr txBox="1">
            <a:spLocks noChangeArrowheads="1"/>
          </p:cNvSpPr>
          <p:nvPr/>
        </p:nvSpPr>
        <p:spPr bwMode="auto">
          <a:xfrm rot="-2400000">
            <a:off x="5359400" y="4262438"/>
            <a:ext cx="828675" cy="368300"/>
          </a:xfrm>
          <a:prstGeom prst="rect">
            <a:avLst/>
          </a:prstGeom>
          <a:noFill/>
          <a:ln w="9525">
            <a:noFill/>
            <a:miter lim="800000"/>
            <a:headEnd/>
            <a:tailEnd/>
          </a:ln>
        </p:spPr>
        <p:txBody>
          <a:bodyPr>
            <a:spAutoFit/>
          </a:bodyPr>
          <a:lstStyle/>
          <a:p>
            <a:pPr algn="ctr"/>
            <a:r>
              <a:rPr lang="en-US" dirty="0">
                <a:latin typeface="Trebuchet MS" pitchFamily="34" charset="0"/>
              </a:rPr>
              <a:t>July</a:t>
            </a:r>
          </a:p>
        </p:txBody>
      </p:sp>
      <p:sp>
        <p:nvSpPr>
          <p:cNvPr id="16450" name="aug label"/>
          <p:cNvSpPr txBox="1">
            <a:spLocks noChangeArrowheads="1"/>
          </p:cNvSpPr>
          <p:nvPr/>
        </p:nvSpPr>
        <p:spPr bwMode="auto">
          <a:xfrm rot="-2400000">
            <a:off x="5649913" y="4360863"/>
            <a:ext cx="1020762" cy="368300"/>
          </a:xfrm>
          <a:prstGeom prst="rect">
            <a:avLst/>
          </a:prstGeom>
          <a:noFill/>
          <a:ln w="9525">
            <a:noFill/>
            <a:miter lim="800000"/>
            <a:headEnd/>
            <a:tailEnd/>
          </a:ln>
        </p:spPr>
        <p:txBody>
          <a:bodyPr>
            <a:spAutoFit/>
          </a:bodyPr>
          <a:lstStyle/>
          <a:p>
            <a:pPr algn="ctr"/>
            <a:r>
              <a:rPr lang="en-US" dirty="0">
                <a:latin typeface="Trebuchet MS" pitchFamily="34" charset="0"/>
              </a:rPr>
              <a:t>August</a:t>
            </a:r>
          </a:p>
        </p:txBody>
      </p:sp>
      <p:sp>
        <p:nvSpPr>
          <p:cNvPr id="16451" name="oct label"/>
          <p:cNvSpPr txBox="1">
            <a:spLocks noChangeArrowheads="1"/>
          </p:cNvSpPr>
          <p:nvPr/>
        </p:nvSpPr>
        <p:spPr bwMode="auto">
          <a:xfrm rot="-2400000">
            <a:off x="6346825" y="4408488"/>
            <a:ext cx="1392238" cy="368300"/>
          </a:xfrm>
          <a:prstGeom prst="rect">
            <a:avLst/>
          </a:prstGeom>
          <a:noFill/>
          <a:ln w="9525">
            <a:noFill/>
            <a:miter lim="800000"/>
            <a:headEnd/>
            <a:tailEnd/>
          </a:ln>
        </p:spPr>
        <p:txBody>
          <a:bodyPr>
            <a:spAutoFit/>
          </a:bodyPr>
          <a:lstStyle/>
          <a:p>
            <a:pPr algn="ctr"/>
            <a:r>
              <a:rPr lang="en-US" dirty="0">
                <a:latin typeface="Trebuchet MS" pitchFamily="34" charset="0"/>
              </a:rPr>
              <a:t>October</a:t>
            </a:r>
          </a:p>
        </p:txBody>
      </p:sp>
      <p:sp>
        <p:nvSpPr>
          <p:cNvPr id="16452" name="nov label"/>
          <p:cNvSpPr txBox="1">
            <a:spLocks noChangeArrowheads="1"/>
          </p:cNvSpPr>
          <p:nvPr/>
        </p:nvSpPr>
        <p:spPr bwMode="auto">
          <a:xfrm rot="-2400000">
            <a:off x="6704013" y="4492625"/>
            <a:ext cx="1392237" cy="369888"/>
          </a:xfrm>
          <a:prstGeom prst="rect">
            <a:avLst/>
          </a:prstGeom>
          <a:noFill/>
          <a:ln w="9525">
            <a:noFill/>
            <a:miter lim="800000"/>
            <a:headEnd/>
            <a:tailEnd/>
          </a:ln>
        </p:spPr>
        <p:txBody>
          <a:bodyPr>
            <a:spAutoFit/>
          </a:bodyPr>
          <a:lstStyle/>
          <a:p>
            <a:pPr algn="ctr"/>
            <a:r>
              <a:rPr lang="en-US" dirty="0">
                <a:latin typeface="Trebuchet MS" pitchFamily="34" charset="0"/>
              </a:rPr>
              <a:t>November</a:t>
            </a:r>
          </a:p>
        </p:txBody>
      </p:sp>
      <p:sp>
        <p:nvSpPr>
          <p:cNvPr id="16453" name="dec label"/>
          <p:cNvSpPr txBox="1">
            <a:spLocks noChangeArrowheads="1"/>
          </p:cNvSpPr>
          <p:nvPr/>
        </p:nvSpPr>
        <p:spPr bwMode="auto">
          <a:xfrm rot="-2400000">
            <a:off x="7143750" y="4481513"/>
            <a:ext cx="1392238" cy="369887"/>
          </a:xfrm>
          <a:prstGeom prst="rect">
            <a:avLst/>
          </a:prstGeom>
          <a:noFill/>
          <a:ln w="9525">
            <a:noFill/>
            <a:miter lim="800000"/>
            <a:headEnd/>
            <a:tailEnd/>
          </a:ln>
        </p:spPr>
        <p:txBody>
          <a:bodyPr>
            <a:spAutoFit/>
          </a:bodyPr>
          <a:lstStyle/>
          <a:p>
            <a:pPr algn="ctr"/>
            <a:r>
              <a:rPr lang="en-US" dirty="0">
                <a:latin typeface="Trebuchet MS" pitchFamily="34" charset="0"/>
              </a:rPr>
              <a:t>December</a:t>
            </a:r>
          </a:p>
        </p:txBody>
      </p:sp>
      <p:grpSp>
        <p:nvGrpSpPr>
          <p:cNvPr id="3" name="month axis"/>
          <p:cNvGrpSpPr>
            <a:grpSpLocks/>
          </p:cNvGrpSpPr>
          <p:nvPr/>
        </p:nvGrpSpPr>
        <p:grpSpPr bwMode="auto">
          <a:xfrm>
            <a:off x="2701925" y="3886200"/>
            <a:ext cx="5527675" cy="381000"/>
            <a:chOff x="2701925" y="3886200"/>
            <a:chExt cx="5527675" cy="381000"/>
          </a:xfrm>
        </p:grpSpPr>
        <p:cxnSp>
          <p:nvCxnSpPr>
            <p:cNvPr id="68" name="Straight Connector 67"/>
            <p:cNvCxnSpPr/>
            <p:nvPr/>
          </p:nvCxnSpPr>
          <p:spPr bwMode="auto">
            <a:xfrm rot="10800000" flipV="1">
              <a:off x="2701925" y="4038600"/>
              <a:ext cx="5527675" cy="0"/>
            </a:xfrm>
            <a:prstGeom prst="line">
              <a:avLst/>
            </a:prstGeom>
            <a:ln w="38100"/>
          </p:spPr>
          <p:style>
            <a:lnRef idx="1">
              <a:schemeClr val="dk1"/>
            </a:lnRef>
            <a:fillRef idx="0">
              <a:schemeClr val="dk1"/>
            </a:fillRef>
            <a:effectRef idx="0">
              <a:schemeClr val="dk1"/>
            </a:effectRef>
            <a:fontRef idx="minor">
              <a:schemeClr val="tx1"/>
            </a:fontRef>
          </p:style>
        </p:cxnSp>
        <p:cxnSp>
          <p:nvCxnSpPr>
            <p:cNvPr id="73" name="Straight Connector 72"/>
            <p:cNvCxnSpPr/>
            <p:nvPr/>
          </p:nvCxnSpPr>
          <p:spPr bwMode="auto">
            <a:xfrm rot="16200000">
              <a:off x="5753894" y="4075906"/>
              <a:ext cx="381000" cy="1588"/>
            </a:xfrm>
            <a:prstGeom prst="line">
              <a:avLst/>
            </a:prstGeom>
            <a:ln w="28575"/>
          </p:spPr>
          <p:style>
            <a:lnRef idx="1">
              <a:schemeClr val="dk1"/>
            </a:lnRef>
            <a:fillRef idx="0">
              <a:schemeClr val="dk1"/>
            </a:fillRef>
            <a:effectRef idx="0">
              <a:schemeClr val="dk1"/>
            </a:effectRef>
            <a:fontRef idx="minor">
              <a:schemeClr val="tx1"/>
            </a:fontRef>
          </p:style>
        </p:cxnSp>
        <p:cxnSp>
          <p:nvCxnSpPr>
            <p:cNvPr id="74" name="Straight Connector 73"/>
            <p:cNvCxnSpPr/>
            <p:nvPr/>
          </p:nvCxnSpPr>
          <p:spPr bwMode="auto">
            <a:xfrm rot="16200000">
              <a:off x="6668294" y="4075906"/>
              <a:ext cx="381000" cy="1588"/>
            </a:xfrm>
            <a:prstGeom prst="line">
              <a:avLst/>
            </a:prstGeom>
            <a:ln w="28575"/>
          </p:spPr>
          <p:style>
            <a:lnRef idx="1">
              <a:schemeClr val="dk1"/>
            </a:lnRef>
            <a:fillRef idx="0">
              <a:schemeClr val="dk1"/>
            </a:fillRef>
            <a:effectRef idx="0">
              <a:schemeClr val="dk1"/>
            </a:effectRef>
            <a:fontRef idx="minor">
              <a:schemeClr val="tx1"/>
            </a:fontRef>
          </p:style>
        </p:cxnSp>
        <p:cxnSp>
          <p:nvCxnSpPr>
            <p:cNvPr id="75" name="Straight Connector 74"/>
            <p:cNvCxnSpPr/>
            <p:nvPr/>
          </p:nvCxnSpPr>
          <p:spPr bwMode="auto">
            <a:xfrm rot="16200000">
              <a:off x="3010694" y="4075906"/>
              <a:ext cx="381000" cy="1588"/>
            </a:xfrm>
            <a:prstGeom prst="line">
              <a:avLst/>
            </a:prstGeom>
            <a:ln w="28575"/>
          </p:spPr>
          <p:style>
            <a:lnRef idx="1">
              <a:schemeClr val="dk1"/>
            </a:lnRef>
            <a:fillRef idx="0">
              <a:schemeClr val="dk1"/>
            </a:fillRef>
            <a:effectRef idx="0">
              <a:schemeClr val="dk1"/>
            </a:effectRef>
            <a:fontRef idx="minor">
              <a:schemeClr val="tx1"/>
            </a:fontRef>
          </p:style>
        </p:cxnSp>
        <p:cxnSp>
          <p:nvCxnSpPr>
            <p:cNvPr id="89" name="Straight Connector 88"/>
            <p:cNvCxnSpPr/>
            <p:nvPr/>
          </p:nvCxnSpPr>
          <p:spPr bwMode="auto">
            <a:xfrm rot="16200000">
              <a:off x="3467894" y="4075906"/>
              <a:ext cx="381000" cy="1588"/>
            </a:xfrm>
            <a:prstGeom prst="line">
              <a:avLst/>
            </a:prstGeom>
            <a:ln w="28575"/>
          </p:spPr>
          <p:style>
            <a:lnRef idx="1">
              <a:schemeClr val="dk1"/>
            </a:lnRef>
            <a:fillRef idx="0">
              <a:schemeClr val="dk1"/>
            </a:fillRef>
            <a:effectRef idx="0">
              <a:schemeClr val="dk1"/>
            </a:effectRef>
            <a:fontRef idx="minor">
              <a:schemeClr val="tx1"/>
            </a:fontRef>
          </p:style>
        </p:cxnSp>
        <p:cxnSp>
          <p:nvCxnSpPr>
            <p:cNvPr id="90" name="Straight Connector 89"/>
            <p:cNvCxnSpPr/>
            <p:nvPr/>
          </p:nvCxnSpPr>
          <p:spPr bwMode="auto">
            <a:xfrm rot="16200000">
              <a:off x="3925094" y="4075906"/>
              <a:ext cx="381000" cy="1588"/>
            </a:xfrm>
            <a:prstGeom prst="line">
              <a:avLst/>
            </a:prstGeom>
            <a:ln w="28575"/>
          </p:spPr>
          <p:style>
            <a:lnRef idx="1">
              <a:schemeClr val="dk1"/>
            </a:lnRef>
            <a:fillRef idx="0">
              <a:schemeClr val="dk1"/>
            </a:fillRef>
            <a:effectRef idx="0">
              <a:schemeClr val="dk1"/>
            </a:effectRef>
            <a:fontRef idx="minor">
              <a:schemeClr val="tx1"/>
            </a:fontRef>
          </p:style>
        </p:cxnSp>
        <p:cxnSp>
          <p:nvCxnSpPr>
            <p:cNvPr id="91" name="Straight Connector 90"/>
            <p:cNvCxnSpPr/>
            <p:nvPr/>
          </p:nvCxnSpPr>
          <p:spPr bwMode="auto">
            <a:xfrm rot="16200000">
              <a:off x="4382294" y="4075906"/>
              <a:ext cx="381000" cy="1588"/>
            </a:xfrm>
            <a:prstGeom prst="line">
              <a:avLst/>
            </a:prstGeom>
            <a:ln w="28575"/>
          </p:spPr>
          <p:style>
            <a:lnRef idx="1">
              <a:schemeClr val="dk1"/>
            </a:lnRef>
            <a:fillRef idx="0">
              <a:schemeClr val="dk1"/>
            </a:fillRef>
            <a:effectRef idx="0">
              <a:schemeClr val="dk1"/>
            </a:effectRef>
            <a:fontRef idx="minor">
              <a:schemeClr val="tx1"/>
            </a:fontRef>
          </p:style>
        </p:cxnSp>
        <p:cxnSp>
          <p:nvCxnSpPr>
            <p:cNvPr id="92" name="Straight Connector 91"/>
            <p:cNvCxnSpPr/>
            <p:nvPr/>
          </p:nvCxnSpPr>
          <p:spPr bwMode="auto">
            <a:xfrm rot="16200000">
              <a:off x="4839494" y="4075906"/>
              <a:ext cx="381000" cy="1588"/>
            </a:xfrm>
            <a:prstGeom prst="line">
              <a:avLst/>
            </a:prstGeom>
            <a:ln w="28575"/>
          </p:spPr>
          <p:style>
            <a:lnRef idx="1">
              <a:schemeClr val="dk1"/>
            </a:lnRef>
            <a:fillRef idx="0">
              <a:schemeClr val="dk1"/>
            </a:fillRef>
            <a:effectRef idx="0">
              <a:schemeClr val="dk1"/>
            </a:effectRef>
            <a:fontRef idx="minor">
              <a:schemeClr val="tx1"/>
            </a:fontRef>
          </p:style>
        </p:cxnSp>
        <p:cxnSp>
          <p:nvCxnSpPr>
            <p:cNvPr id="93" name="Straight Connector 92"/>
            <p:cNvCxnSpPr/>
            <p:nvPr/>
          </p:nvCxnSpPr>
          <p:spPr bwMode="auto">
            <a:xfrm rot="16200000">
              <a:off x="5296694" y="4075906"/>
              <a:ext cx="381000" cy="1588"/>
            </a:xfrm>
            <a:prstGeom prst="line">
              <a:avLst/>
            </a:prstGeom>
            <a:ln w="28575"/>
          </p:spPr>
          <p:style>
            <a:lnRef idx="1">
              <a:schemeClr val="dk1"/>
            </a:lnRef>
            <a:fillRef idx="0">
              <a:schemeClr val="dk1"/>
            </a:fillRef>
            <a:effectRef idx="0">
              <a:schemeClr val="dk1"/>
            </a:effectRef>
            <a:fontRef idx="minor">
              <a:schemeClr val="tx1"/>
            </a:fontRef>
          </p:style>
        </p:cxnSp>
        <p:cxnSp>
          <p:nvCxnSpPr>
            <p:cNvPr id="94" name="Straight Connector 93"/>
            <p:cNvCxnSpPr/>
            <p:nvPr/>
          </p:nvCxnSpPr>
          <p:spPr bwMode="auto">
            <a:xfrm rot="16200000">
              <a:off x="6211094" y="4075906"/>
              <a:ext cx="381000" cy="1588"/>
            </a:xfrm>
            <a:prstGeom prst="line">
              <a:avLst/>
            </a:prstGeom>
            <a:ln w="28575"/>
          </p:spPr>
          <p:style>
            <a:lnRef idx="1">
              <a:schemeClr val="dk1"/>
            </a:lnRef>
            <a:fillRef idx="0">
              <a:schemeClr val="dk1"/>
            </a:fillRef>
            <a:effectRef idx="0">
              <a:schemeClr val="dk1"/>
            </a:effectRef>
            <a:fontRef idx="minor">
              <a:schemeClr val="tx1"/>
            </a:fontRef>
          </p:style>
        </p:cxnSp>
        <p:cxnSp>
          <p:nvCxnSpPr>
            <p:cNvPr id="95" name="Straight Connector 94"/>
            <p:cNvCxnSpPr/>
            <p:nvPr/>
          </p:nvCxnSpPr>
          <p:spPr bwMode="auto">
            <a:xfrm rot="16200000">
              <a:off x="7581900" y="4076700"/>
              <a:ext cx="381000" cy="0"/>
            </a:xfrm>
            <a:prstGeom prst="line">
              <a:avLst/>
            </a:prstGeom>
            <a:ln w="28575"/>
          </p:spPr>
          <p:style>
            <a:lnRef idx="1">
              <a:schemeClr val="dk1"/>
            </a:lnRef>
            <a:fillRef idx="0">
              <a:schemeClr val="dk1"/>
            </a:fillRef>
            <a:effectRef idx="0">
              <a:schemeClr val="dk1"/>
            </a:effectRef>
            <a:fontRef idx="minor">
              <a:schemeClr val="tx1"/>
            </a:fontRef>
          </p:style>
        </p:cxnSp>
        <p:cxnSp>
          <p:nvCxnSpPr>
            <p:cNvPr id="96" name="Straight Connector 95"/>
            <p:cNvCxnSpPr/>
            <p:nvPr/>
          </p:nvCxnSpPr>
          <p:spPr bwMode="auto">
            <a:xfrm rot="16200000">
              <a:off x="7124700" y="4076700"/>
              <a:ext cx="381000" cy="0"/>
            </a:xfrm>
            <a:prstGeom prst="line">
              <a:avLst/>
            </a:prstGeom>
            <a:ln w="28575"/>
          </p:spPr>
          <p:style>
            <a:lnRef idx="1">
              <a:schemeClr val="dk1"/>
            </a:lnRef>
            <a:fillRef idx="0">
              <a:schemeClr val="dk1"/>
            </a:fillRef>
            <a:effectRef idx="0">
              <a:schemeClr val="dk1"/>
            </a:effectRef>
            <a:fontRef idx="minor">
              <a:schemeClr val="tx1"/>
            </a:fontRef>
          </p:style>
        </p:cxnSp>
        <p:cxnSp>
          <p:nvCxnSpPr>
            <p:cNvPr id="98" name="Straight Connector 97"/>
            <p:cNvCxnSpPr/>
            <p:nvPr/>
          </p:nvCxnSpPr>
          <p:spPr bwMode="auto">
            <a:xfrm rot="16200000">
              <a:off x="8039100" y="4076700"/>
              <a:ext cx="381000" cy="0"/>
            </a:xfrm>
            <a:prstGeom prst="line">
              <a:avLst/>
            </a:prstGeom>
            <a:ln w="28575"/>
          </p:spPr>
          <p:style>
            <a:lnRef idx="1">
              <a:schemeClr val="dk1"/>
            </a:lnRef>
            <a:fillRef idx="0">
              <a:schemeClr val="dk1"/>
            </a:fillRef>
            <a:effectRef idx="0">
              <a:schemeClr val="dk1"/>
            </a:effectRef>
            <a:fontRef idx="minor">
              <a:schemeClr val="tx1"/>
            </a:fontRef>
          </p:style>
        </p:cxnSp>
      </p:grpSp>
      <p:sp>
        <p:nvSpPr>
          <p:cNvPr id="105" name="apr data"/>
          <p:cNvSpPr txBox="1">
            <a:spLocks noChangeArrowheads="1"/>
          </p:cNvSpPr>
          <p:nvPr/>
        </p:nvSpPr>
        <p:spPr bwMode="auto">
          <a:xfrm>
            <a:off x="4229100" y="3433763"/>
            <a:ext cx="685800" cy="338137"/>
          </a:xfrm>
          <a:prstGeom prst="rect">
            <a:avLst/>
          </a:prstGeom>
          <a:noFill/>
          <a:ln w="9525">
            <a:noFill/>
            <a:miter lim="800000"/>
            <a:headEnd/>
            <a:tailEnd/>
          </a:ln>
        </p:spPr>
        <p:txBody>
          <a:bodyPr>
            <a:spAutoFit/>
          </a:bodyPr>
          <a:lstStyle/>
          <a:p>
            <a:pPr algn="ctr"/>
            <a:r>
              <a:rPr lang="en-US" sz="1600" dirty="0">
                <a:latin typeface="Trebuchet MS" pitchFamily="34" charset="0"/>
              </a:rPr>
              <a:t>28.1</a:t>
            </a:r>
          </a:p>
        </p:txBody>
      </p:sp>
      <p:sp>
        <p:nvSpPr>
          <p:cNvPr id="107" name="june data"/>
          <p:cNvSpPr txBox="1">
            <a:spLocks noChangeArrowheads="1"/>
          </p:cNvSpPr>
          <p:nvPr/>
        </p:nvSpPr>
        <p:spPr bwMode="auto">
          <a:xfrm>
            <a:off x="5138738" y="3429000"/>
            <a:ext cx="685800" cy="338138"/>
          </a:xfrm>
          <a:prstGeom prst="rect">
            <a:avLst/>
          </a:prstGeom>
          <a:noFill/>
          <a:ln w="9525">
            <a:noFill/>
            <a:miter lim="800000"/>
            <a:headEnd/>
            <a:tailEnd/>
          </a:ln>
        </p:spPr>
        <p:txBody>
          <a:bodyPr>
            <a:spAutoFit/>
          </a:bodyPr>
          <a:lstStyle/>
          <a:p>
            <a:pPr algn="ctr"/>
            <a:r>
              <a:rPr lang="en-US" sz="1600" dirty="0">
                <a:latin typeface="Trebuchet MS" pitchFamily="34" charset="0"/>
              </a:rPr>
              <a:t>32.1</a:t>
            </a:r>
          </a:p>
        </p:txBody>
      </p:sp>
      <p:sp>
        <p:nvSpPr>
          <p:cNvPr id="109" name="aug data"/>
          <p:cNvSpPr txBox="1">
            <a:spLocks noChangeArrowheads="1"/>
          </p:cNvSpPr>
          <p:nvPr/>
        </p:nvSpPr>
        <p:spPr bwMode="auto">
          <a:xfrm>
            <a:off x="6056313" y="3433763"/>
            <a:ext cx="685800" cy="338137"/>
          </a:xfrm>
          <a:prstGeom prst="rect">
            <a:avLst/>
          </a:prstGeom>
          <a:noFill/>
          <a:ln w="9525">
            <a:noFill/>
            <a:miter lim="800000"/>
            <a:headEnd/>
            <a:tailEnd/>
          </a:ln>
        </p:spPr>
        <p:txBody>
          <a:bodyPr>
            <a:spAutoFit/>
          </a:bodyPr>
          <a:lstStyle/>
          <a:p>
            <a:pPr algn="ctr"/>
            <a:r>
              <a:rPr lang="en-US" sz="1600" dirty="0">
                <a:latin typeface="Trebuchet MS" pitchFamily="34" charset="0"/>
              </a:rPr>
              <a:t>33.1</a:t>
            </a:r>
          </a:p>
        </p:txBody>
      </p:sp>
      <p:sp>
        <p:nvSpPr>
          <p:cNvPr id="110" name="sept data"/>
          <p:cNvSpPr txBox="1">
            <a:spLocks noChangeArrowheads="1"/>
          </p:cNvSpPr>
          <p:nvPr/>
        </p:nvSpPr>
        <p:spPr bwMode="auto">
          <a:xfrm>
            <a:off x="6524625" y="3433763"/>
            <a:ext cx="685800" cy="338137"/>
          </a:xfrm>
          <a:prstGeom prst="rect">
            <a:avLst/>
          </a:prstGeom>
          <a:noFill/>
          <a:ln w="9525">
            <a:noFill/>
            <a:miter lim="800000"/>
            <a:headEnd/>
            <a:tailEnd/>
          </a:ln>
        </p:spPr>
        <p:txBody>
          <a:bodyPr>
            <a:spAutoFit/>
          </a:bodyPr>
          <a:lstStyle/>
          <a:p>
            <a:pPr algn="ctr"/>
            <a:r>
              <a:rPr lang="en-US" sz="1600" dirty="0">
                <a:latin typeface="Trebuchet MS" pitchFamily="34" charset="0"/>
              </a:rPr>
              <a:t>33.3</a:t>
            </a:r>
          </a:p>
        </p:txBody>
      </p:sp>
      <p:sp>
        <p:nvSpPr>
          <p:cNvPr id="111" name="oct data"/>
          <p:cNvSpPr txBox="1">
            <a:spLocks noChangeArrowheads="1"/>
          </p:cNvSpPr>
          <p:nvPr/>
        </p:nvSpPr>
        <p:spPr bwMode="auto">
          <a:xfrm>
            <a:off x="6977063" y="3429000"/>
            <a:ext cx="685800" cy="338138"/>
          </a:xfrm>
          <a:prstGeom prst="rect">
            <a:avLst/>
          </a:prstGeom>
          <a:noFill/>
          <a:ln w="9525">
            <a:noFill/>
            <a:miter lim="800000"/>
            <a:headEnd/>
            <a:tailEnd/>
          </a:ln>
        </p:spPr>
        <p:txBody>
          <a:bodyPr>
            <a:spAutoFit/>
          </a:bodyPr>
          <a:lstStyle/>
          <a:p>
            <a:pPr algn="ctr"/>
            <a:r>
              <a:rPr lang="en-US" sz="1600" dirty="0">
                <a:latin typeface="Trebuchet MS" pitchFamily="34" charset="0"/>
              </a:rPr>
              <a:t>32.8</a:t>
            </a:r>
          </a:p>
        </p:txBody>
      </p:sp>
      <p:sp>
        <p:nvSpPr>
          <p:cNvPr id="112" name="nov data"/>
          <p:cNvSpPr txBox="1">
            <a:spLocks noChangeArrowheads="1"/>
          </p:cNvSpPr>
          <p:nvPr/>
        </p:nvSpPr>
        <p:spPr bwMode="auto">
          <a:xfrm>
            <a:off x="7429500" y="3429000"/>
            <a:ext cx="685800" cy="338138"/>
          </a:xfrm>
          <a:prstGeom prst="rect">
            <a:avLst/>
          </a:prstGeom>
          <a:noFill/>
          <a:ln w="9525">
            <a:noFill/>
            <a:miter lim="800000"/>
            <a:headEnd/>
            <a:tailEnd/>
          </a:ln>
        </p:spPr>
        <p:txBody>
          <a:bodyPr>
            <a:spAutoFit/>
          </a:bodyPr>
          <a:lstStyle/>
          <a:p>
            <a:pPr algn="ctr"/>
            <a:r>
              <a:rPr lang="en-US" sz="1600" dirty="0">
                <a:latin typeface="Trebuchet MS" pitchFamily="34" charset="0"/>
              </a:rPr>
              <a:t>26.7</a:t>
            </a:r>
          </a:p>
        </p:txBody>
      </p:sp>
      <p:sp>
        <p:nvSpPr>
          <p:cNvPr id="113" name="dec data"/>
          <p:cNvSpPr txBox="1">
            <a:spLocks noChangeArrowheads="1"/>
          </p:cNvSpPr>
          <p:nvPr/>
        </p:nvSpPr>
        <p:spPr bwMode="auto">
          <a:xfrm>
            <a:off x="7886700" y="3433763"/>
            <a:ext cx="685800" cy="338137"/>
          </a:xfrm>
          <a:prstGeom prst="rect">
            <a:avLst/>
          </a:prstGeom>
          <a:noFill/>
          <a:ln w="9525">
            <a:noFill/>
            <a:miter lim="800000"/>
            <a:headEnd/>
            <a:tailEnd/>
          </a:ln>
        </p:spPr>
        <p:txBody>
          <a:bodyPr>
            <a:spAutoFit/>
          </a:bodyPr>
          <a:lstStyle/>
          <a:p>
            <a:pPr algn="ctr"/>
            <a:r>
              <a:rPr lang="en-US" sz="1600" dirty="0">
                <a:latin typeface="Trebuchet MS" pitchFamily="34" charset="0"/>
              </a:rPr>
              <a:t>24.6</a:t>
            </a:r>
          </a:p>
        </p:txBody>
      </p:sp>
      <p:sp>
        <p:nvSpPr>
          <p:cNvPr id="102" name="jan data"/>
          <p:cNvSpPr txBox="1">
            <a:spLocks noChangeArrowheads="1"/>
          </p:cNvSpPr>
          <p:nvPr/>
        </p:nvSpPr>
        <p:spPr bwMode="auto">
          <a:xfrm>
            <a:off x="2857500" y="3429000"/>
            <a:ext cx="685800" cy="338138"/>
          </a:xfrm>
          <a:prstGeom prst="rect">
            <a:avLst/>
          </a:prstGeom>
          <a:noFill/>
          <a:ln w="9525">
            <a:noFill/>
            <a:miter lim="800000"/>
            <a:headEnd/>
            <a:tailEnd/>
          </a:ln>
        </p:spPr>
        <p:txBody>
          <a:bodyPr>
            <a:spAutoFit/>
          </a:bodyPr>
          <a:lstStyle/>
          <a:p>
            <a:pPr algn="ctr"/>
            <a:r>
              <a:rPr lang="en-US" sz="1600" dirty="0">
                <a:latin typeface="Trebuchet MS" pitchFamily="34" charset="0"/>
              </a:rPr>
              <a:t>22.9</a:t>
            </a:r>
          </a:p>
        </p:txBody>
      </p:sp>
      <p:sp>
        <p:nvSpPr>
          <p:cNvPr id="104" name="march data"/>
          <p:cNvSpPr txBox="1">
            <a:spLocks noChangeArrowheads="1"/>
          </p:cNvSpPr>
          <p:nvPr/>
        </p:nvSpPr>
        <p:spPr bwMode="auto">
          <a:xfrm>
            <a:off x="3768725" y="3433763"/>
            <a:ext cx="685800" cy="338137"/>
          </a:xfrm>
          <a:prstGeom prst="rect">
            <a:avLst/>
          </a:prstGeom>
          <a:noFill/>
          <a:ln w="9525">
            <a:noFill/>
            <a:miter lim="800000"/>
            <a:headEnd/>
            <a:tailEnd/>
          </a:ln>
        </p:spPr>
        <p:txBody>
          <a:bodyPr>
            <a:spAutoFit/>
          </a:bodyPr>
          <a:lstStyle/>
          <a:p>
            <a:pPr algn="ctr"/>
            <a:r>
              <a:rPr lang="en-US" sz="1600" dirty="0">
                <a:latin typeface="Trebuchet MS" pitchFamily="34" charset="0"/>
              </a:rPr>
              <a:t>27.5</a:t>
            </a:r>
          </a:p>
        </p:txBody>
      </p:sp>
      <p:sp>
        <p:nvSpPr>
          <p:cNvPr id="106" name="may data"/>
          <p:cNvSpPr txBox="1">
            <a:spLocks noChangeArrowheads="1"/>
          </p:cNvSpPr>
          <p:nvPr/>
        </p:nvSpPr>
        <p:spPr bwMode="auto">
          <a:xfrm>
            <a:off x="4683125" y="3433763"/>
            <a:ext cx="685800" cy="338137"/>
          </a:xfrm>
          <a:prstGeom prst="rect">
            <a:avLst/>
          </a:prstGeom>
          <a:noFill/>
          <a:ln w="9525">
            <a:noFill/>
            <a:miter lim="800000"/>
            <a:headEnd/>
            <a:tailEnd/>
          </a:ln>
        </p:spPr>
        <p:txBody>
          <a:bodyPr>
            <a:spAutoFit/>
          </a:bodyPr>
          <a:lstStyle/>
          <a:p>
            <a:pPr algn="ctr"/>
            <a:r>
              <a:rPr lang="en-US" sz="1600" dirty="0">
                <a:latin typeface="Trebuchet MS" pitchFamily="34" charset="0"/>
              </a:rPr>
              <a:t>31.3</a:t>
            </a:r>
          </a:p>
        </p:txBody>
      </p:sp>
      <p:sp>
        <p:nvSpPr>
          <p:cNvPr id="108" name="july data"/>
          <p:cNvSpPr txBox="1">
            <a:spLocks noChangeArrowheads="1"/>
          </p:cNvSpPr>
          <p:nvPr/>
        </p:nvSpPr>
        <p:spPr bwMode="auto">
          <a:xfrm>
            <a:off x="5599113" y="3429000"/>
            <a:ext cx="685800" cy="338138"/>
          </a:xfrm>
          <a:prstGeom prst="rect">
            <a:avLst/>
          </a:prstGeom>
          <a:noFill/>
          <a:ln w="9525">
            <a:noFill/>
            <a:miter lim="800000"/>
            <a:headEnd/>
            <a:tailEnd/>
          </a:ln>
        </p:spPr>
        <p:txBody>
          <a:bodyPr>
            <a:spAutoFit/>
          </a:bodyPr>
          <a:lstStyle/>
          <a:p>
            <a:pPr algn="ctr"/>
            <a:r>
              <a:rPr lang="en-US" sz="1600" dirty="0">
                <a:latin typeface="Trebuchet MS" pitchFamily="34" charset="0"/>
              </a:rPr>
              <a:t>32.5</a:t>
            </a:r>
          </a:p>
        </p:txBody>
      </p:sp>
      <p:sp>
        <p:nvSpPr>
          <p:cNvPr id="114" name="text 3"/>
          <p:cNvSpPr/>
          <p:nvPr/>
        </p:nvSpPr>
        <p:spPr>
          <a:xfrm>
            <a:off x="3238500" y="5181600"/>
            <a:ext cx="5829300" cy="609600"/>
          </a:xfrm>
          <a:prstGeom prst="wedgeRoundRectCallout">
            <a:avLst>
              <a:gd name="adj1" fmla="val -47085"/>
              <a:gd name="adj2" fmla="val 96719"/>
              <a:gd name="adj3" fmla="val 16667"/>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latin typeface="Trebuchet MS" pitchFamily="34" charset="0"/>
              </a:rPr>
              <a:t>You can see that for a bar graph, the largest numbers during the summer have the highest bars.</a:t>
            </a:r>
          </a:p>
        </p:txBody>
      </p:sp>
      <p:sp>
        <p:nvSpPr>
          <p:cNvPr id="115" name="3rd button">
            <a:hlinkClick r:id="rId5" action="ppaction://hlinksldjump" highlightClick="1"/>
          </p:cNvPr>
          <p:cNvSpPr/>
          <p:nvPr/>
        </p:nvSpPr>
        <p:spPr>
          <a:xfrm>
            <a:off x="4724400" y="6217920"/>
            <a:ext cx="3276600" cy="640080"/>
          </a:xfrm>
          <a:prstGeom prst="actionButtonBlank">
            <a:avLst/>
          </a:prstGeom>
          <a:solidFill>
            <a:srgbClr val="C00000"/>
          </a:solidFill>
          <a:ln>
            <a:no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600" dirty="0" smtClean="0">
                <a:latin typeface="Trebuchet MS" pitchFamily="34" charset="0"/>
              </a:rPr>
              <a:t>Touch </a:t>
            </a:r>
            <a:r>
              <a:rPr lang="en-US" sz="1600" dirty="0">
                <a:latin typeface="Trebuchet MS" pitchFamily="34" charset="0"/>
              </a:rPr>
              <a:t>here to make the second type of graph, a line </a:t>
            </a:r>
            <a:r>
              <a:rPr lang="en-US" sz="1600" dirty="0" smtClean="0">
                <a:latin typeface="Trebuchet MS" pitchFamily="34" charset="0"/>
              </a:rPr>
              <a:t>graph</a:t>
            </a:r>
            <a:endParaRPr lang="en-US" sz="1600" dirty="0">
              <a:latin typeface="Trebuchet MS" pitchFamily="34" charset="0"/>
            </a:endParaRPr>
          </a:p>
        </p:txBody>
      </p:sp>
      <p:sp>
        <p:nvSpPr>
          <p:cNvPr id="134" name="title"/>
          <p:cNvSpPr/>
          <p:nvPr/>
        </p:nvSpPr>
        <p:spPr>
          <a:xfrm>
            <a:off x="0" y="0"/>
            <a:ext cx="9144000" cy="838200"/>
          </a:xfrm>
          <a:prstGeom prst="rect">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r>
              <a:rPr lang="en-US" sz="4400" dirty="0" smtClean="0">
                <a:latin typeface="Trebuchet MS" pitchFamily="34" charset="0"/>
              </a:rPr>
              <a:t>How To Build A Graph</a:t>
            </a:r>
            <a:endParaRPr lang="en-US" sz="4400" dirty="0">
              <a:latin typeface="Trebuchet MS" pitchFamily="34" charset="0"/>
            </a:endParaRPr>
          </a:p>
        </p:txBody>
      </p:sp>
      <p:sp>
        <p:nvSpPr>
          <p:cNvPr id="135" name="side bar"/>
          <p:cNvSpPr/>
          <p:nvPr/>
        </p:nvSpPr>
        <p:spPr>
          <a:xfrm>
            <a:off x="0" y="0"/>
            <a:ext cx="1752600" cy="6858000"/>
          </a:xfrm>
          <a:prstGeom prst="flowChartDelay">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136" name="l1">
            <a:hlinkClick r:id="rId6" action="ppaction://hlinksldjump"/>
          </p:cNvPr>
          <p:cNvSpPr txBox="1"/>
          <p:nvPr/>
        </p:nvSpPr>
        <p:spPr>
          <a:xfrm>
            <a:off x="0" y="609600"/>
            <a:ext cx="1371600" cy="838200"/>
          </a:xfrm>
          <a:prstGeom prst="roundRect">
            <a:avLst/>
          </a:prstGeom>
          <a:solidFill>
            <a:schemeClr val="accent5">
              <a:lumMod val="40000"/>
              <a:lumOff val="60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Build </a:t>
            </a:r>
            <a:r>
              <a:rPr lang="en-US" sz="1600" dirty="0" smtClean="0">
                <a:solidFill>
                  <a:schemeClr val="accent1">
                    <a:lumMod val="75000"/>
                  </a:schemeClr>
                </a:solidFill>
                <a:latin typeface="Trebuchet MS" pitchFamily="34" charset="0"/>
                <a:cs typeface="+mn-cs"/>
              </a:rPr>
              <a:t>A </a:t>
            </a:r>
            <a:r>
              <a:rPr lang="en-US" sz="1600" dirty="0">
                <a:solidFill>
                  <a:schemeClr val="accent1">
                    <a:lumMod val="75000"/>
                  </a:schemeClr>
                </a:solidFill>
                <a:latin typeface="Trebuchet MS" pitchFamily="34" charset="0"/>
                <a:cs typeface="+mn-cs"/>
              </a:rPr>
              <a:t>G</a:t>
            </a:r>
            <a:r>
              <a:rPr lang="en-US" sz="1600" dirty="0" smtClean="0">
                <a:solidFill>
                  <a:schemeClr val="accent1">
                    <a:lumMod val="75000"/>
                  </a:schemeClr>
                </a:solidFill>
                <a:latin typeface="Trebuchet MS" pitchFamily="34" charset="0"/>
                <a:cs typeface="+mn-cs"/>
              </a:rPr>
              <a:t>raph </a:t>
            </a:r>
            <a:endParaRPr lang="en-US" sz="1600" dirty="0">
              <a:solidFill>
                <a:schemeClr val="accent1">
                  <a:lumMod val="75000"/>
                </a:schemeClr>
              </a:solidFill>
              <a:latin typeface="Trebuchet MS" pitchFamily="34" charset="0"/>
              <a:cs typeface="+mn-cs"/>
            </a:endParaRP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1)</a:t>
            </a:r>
            <a:endParaRPr lang="en-US" sz="1600" dirty="0">
              <a:solidFill>
                <a:schemeClr val="accent1">
                  <a:lumMod val="75000"/>
                </a:schemeClr>
              </a:solidFill>
              <a:latin typeface="Trebuchet MS" pitchFamily="34" charset="0"/>
              <a:cs typeface="+mn-cs"/>
            </a:endParaRPr>
          </a:p>
        </p:txBody>
      </p:sp>
      <p:sp>
        <p:nvSpPr>
          <p:cNvPr id="137" name="l3">
            <a:hlinkClick r:id="rId7" action="ppaction://hlinksldjump"/>
          </p:cNvPr>
          <p:cNvSpPr txBox="1"/>
          <p:nvPr/>
        </p:nvSpPr>
        <p:spPr>
          <a:xfrm>
            <a:off x="0" y="2743200"/>
            <a:ext cx="1554480" cy="10668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Read LOBO Graphs </a:t>
            </a:r>
            <a:r>
              <a:rPr lang="en-US" sz="1600" dirty="0" smtClean="0">
                <a:solidFill>
                  <a:schemeClr val="accent1">
                    <a:lumMod val="75000"/>
                  </a:schemeClr>
                </a:solidFill>
                <a:latin typeface="Trebuchet MS" pitchFamily="34" charset="0"/>
                <a:cs typeface="+mn-cs"/>
              </a:rPr>
              <a:t>   (Level 3)</a:t>
            </a:r>
            <a:endParaRPr lang="en-US" sz="1600" dirty="0">
              <a:solidFill>
                <a:schemeClr val="accent1">
                  <a:lumMod val="75000"/>
                </a:schemeClr>
              </a:solidFill>
              <a:latin typeface="Trebuchet MS" pitchFamily="34" charset="0"/>
              <a:cs typeface="+mn-cs"/>
            </a:endParaRPr>
          </a:p>
        </p:txBody>
      </p:sp>
      <p:sp>
        <p:nvSpPr>
          <p:cNvPr id="138" name="l4">
            <a:hlinkClick r:id="rId8" action="ppaction://hlinksldjump"/>
          </p:cNvPr>
          <p:cNvSpPr txBox="1"/>
          <p:nvPr/>
        </p:nvSpPr>
        <p:spPr>
          <a:xfrm>
            <a:off x="0" y="3953470"/>
            <a:ext cx="1447800" cy="99953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LOBO Data Match-up</a:t>
            </a:r>
            <a:endParaRPr lang="en-US" sz="1600" dirty="0">
              <a:solidFill>
                <a:schemeClr val="accent1">
                  <a:lumMod val="75000"/>
                </a:schemeClr>
              </a:solidFill>
              <a:latin typeface="Trebuchet MS" pitchFamily="34" charset="0"/>
              <a:cs typeface="+mn-cs"/>
            </a:endParaRP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4)</a:t>
            </a:r>
            <a:endParaRPr lang="en-US" sz="1600" dirty="0">
              <a:solidFill>
                <a:schemeClr val="accent1">
                  <a:lumMod val="75000"/>
                </a:schemeClr>
              </a:solidFill>
              <a:latin typeface="Trebuchet MS" pitchFamily="34" charset="0"/>
              <a:cs typeface="+mn-cs"/>
            </a:endParaRPr>
          </a:p>
        </p:txBody>
      </p:sp>
      <p:sp>
        <p:nvSpPr>
          <p:cNvPr id="139" name="l5">
            <a:hlinkClick r:id="rId9" action="ppaction://hlinksldjump"/>
          </p:cNvPr>
          <p:cNvSpPr txBox="1"/>
          <p:nvPr/>
        </p:nvSpPr>
        <p:spPr>
          <a:xfrm>
            <a:off x="0" y="5105400"/>
            <a:ext cx="1371600" cy="11430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Test Your LOBO Abilities</a:t>
            </a: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5)</a:t>
            </a:r>
            <a:endParaRPr lang="en-US" sz="1600" dirty="0">
              <a:solidFill>
                <a:schemeClr val="accent1">
                  <a:lumMod val="75000"/>
                </a:schemeClr>
              </a:solidFill>
              <a:latin typeface="Trebuchet MS" pitchFamily="34" charset="0"/>
              <a:cs typeface="+mn-cs"/>
            </a:endParaRPr>
          </a:p>
        </p:txBody>
      </p:sp>
      <p:sp>
        <p:nvSpPr>
          <p:cNvPr id="140" name="l2">
            <a:hlinkClick r:id="rId10" action="ppaction://hlinksldjump"/>
          </p:cNvPr>
          <p:cNvSpPr txBox="1"/>
          <p:nvPr/>
        </p:nvSpPr>
        <p:spPr>
          <a:xfrm>
            <a:off x="0" y="1600200"/>
            <a:ext cx="1447800" cy="9906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Interpret Graphs</a:t>
            </a: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2)</a:t>
            </a:r>
            <a:endParaRPr lang="en-US" sz="1600" dirty="0">
              <a:solidFill>
                <a:schemeClr val="accent1">
                  <a:lumMod val="75000"/>
                </a:schemeClr>
              </a:solidFill>
              <a:latin typeface="Trebuchet MS" pitchFamily="34" charset="0"/>
              <a:cs typeface="+mn-cs"/>
            </a:endParaRPr>
          </a:p>
        </p:txBody>
      </p:sp>
      <p:sp>
        <p:nvSpPr>
          <p:cNvPr id="141" name="help">
            <a:hlinkClick r:id="rId11" action="ppaction://hlinksldjump"/>
          </p:cNvPr>
          <p:cNvSpPr txBox="1"/>
          <p:nvPr/>
        </p:nvSpPr>
        <p:spPr>
          <a:xfrm>
            <a:off x="0" y="6324600"/>
            <a:ext cx="914400" cy="5334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More info</a:t>
            </a:r>
            <a:endParaRPr lang="en-US" sz="1600" dirty="0">
              <a:solidFill>
                <a:schemeClr val="accent1">
                  <a:lumMod val="75000"/>
                </a:schemeClr>
              </a:solidFill>
              <a:latin typeface="Trebuchet MS" pitchFamily="34" charset="0"/>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4" presetClass="path" presetSubtype="0" accel="50000" decel="50000" fill="hold" grpId="0" nodeType="withEffect">
                                  <p:stCondLst>
                                    <p:cond delay="0"/>
                                  </p:stCondLst>
                                  <p:iterate type="lt">
                                    <p:tmPct val="0"/>
                                  </p:iterate>
                                  <p:childTnLst>
                                    <p:animMotion origin="layout" path="M -0.00035 0.00901 L 0.00052 -0.22202 " pathEditMode="fixed" rAng="0" ptsTypes="AA">
                                      <p:cBhvr>
                                        <p:cTn id="6" dur="2000" fill="hold"/>
                                        <p:tgtEl>
                                          <p:spTgt spid="102"/>
                                        </p:tgtEl>
                                        <p:attrNameLst>
                                          <p:attrName>ppt_x</p:attrName>
                                          <p:attrName>ppt_y</p:attrName>
                                        </p:attrNameLst>
                                      </p:cBhvr>
                                      <p:rCtr x="0" y="-116"/>
                                    </p:animMotion>
                                  </p:childTnLst>
                                </p:cTn>
                              </p:par>
                              <p:par>
                                <p:cTn id="7" presetID="22" presetClass="entr" presetSubtype="4" fill="hold" grpId="0" nodeType="withEffect">
                                  <p:stCondLst>
                                    <p:cond delay="0"/>
                                  </p:stCondLst>
                                  <p:childTnLst>
                                    <p:set>
                                      <p:cBhvr>
                                        <p:cTn id="8" dur="1" fill="hold">
                                          <p:stCondLst>
                                            <p:cond delay="0"/>
                                          </p:stCondLst>
                                        </p:cTn>
                                        <p:tgtEl>
                                          <p:spTgt spid="116"/>
                                        </p:tgtEl>
                                        <p:attrNameLst>
                                          <p:attrName>style.visibility</p:attrName>
                                        </p:attrNameLst>
                                      </p:cBhvr>
                                      <p:to>
                                        <p:strVal val="visible"/>
                                      </p:to>
                                    </p:set>
                                    <p:animEffect transition="in" filter="wipe(down)">
                                      <p:cBhvr>
                                        <p:cTn id="9" dur="2000"/>
                                        <p:tgtEl>
                                          <p:spTgt spid="116"/>
                                        </p:tgtEl>
                                      </p:cBhvr>
                                    </p:animEffect>
                                  </p:childTnLst>
                                </p:cTn>
                              </p:par>
                              <p:par>
                                <p:cTn id="10" presetID="64" presetClass="path" presetSubtype="0" accel="50000" decel="50000" fill="hold" grpId="0" nodeType="withEffect">
                                  <p:stCondLst>
                                    <p:cond delay="0"/>
                                  </p:stCondLst>
                                  <p:iterate type="lt">
                                    <p:tmPct val="0"/>
                                  </p:iterate>
                                  <p:childTnLst>
                                    <p:animMotion origin="layout" path="M 0 0.00346 L 0 -0.25185 " pathEditMode="relative" rAng="0" ptsTypes="AA">
                                      <p:cBhvr>
                                        <p:cTn id="11" dur="2000" fill="hold"/>
                                        <p:tgtEl>
                                          <p:spTgt spid="103"/>
                                        </p:tgtEl>
                                        <p:attrNameLst>
                                          <p:attrName>ppt_x</p:attrName>
                                          <p:attrName>ppt_y</p:attrName>
                                        </p:attrNameLst>
                                      </p:cBhvr>
                                      <p:rCtr x="0" y="-128"/>
                                    </p:animMotion>
                                  </p:childTnLst>
                                </p:cTn>
                              </p:par>
                              <p:par>
                                <p:cTn id="12" presetID="22" presetClass="entr" presetSubtype="4" fill="hold" grpId="0" nodeType="withEffect">
                                  <p:stCondLst>
                                    <p:cond delay="0"/>
                                  </p:stCondLst>
                                  <p:childTnLst>
                                    <p:set>
                                      <p:cBhvr>
                                        <p:cTn id="13" dur="1" fill="hold">
                                          <p:stCondLst>
                                            <p:cond delay="0"/>
                                          </p:stCondLst>
                                        </p:cTn>
                                        <p:tgtEl>
                                          <p:spTgt spid="118"/>
                                        </p:tgtEl>
                                        <p:attrNameLst>
                                          <p:attrName>style.visibility</p:attrName>
                                        </p:attrNameLst>
                                      </p:cBhvr>
                                      <p:to>
                                        <p:strVal val="visible"/>
                                      </p:to>
                                    </p:set>
                                    <p:animEffect transition="in" filter="wipe(down)">
                                      <p:cBhvr>
                                        <p:cTn id="14" dur="2000"/>
                                        <p:tgtEl>
                                          <p:spTgt spid="118"/>
                                        </p:tgtEl>
                                      </p:cBhvr>
                                    </p:animEffect>
                                  </p:childTnLst>
                                </p:cTn>
                              </p:par>
                              <p:par>
                                <p:cTn id="15" presetID="64" presetClass="path" presetSubtype="0" accel="50000" decel="50000" fill="hold" grpId="0" nodeType="withEffect">
                                  <p:stCondLst>
                                    <p:cond delay="0"/>
                                  </p:stCondLst>
                                  <p:iterate type="lt">
                                    <p:tmPct val="0"/>
                                  </p:iterate>
                                  <p:childTnLst>
                                    <p:animMotion origin="layout" path="M 0.00035 0.00832 L -2.77778E-6 -0.27475 " pathEditMode="relative" rAng="0" ptsTypes="AA">
                                      <p:cBhvr>
                                        <p:cTn id="16" dur="2000" fill="hold"/>
                                        <p:tgtEl>
                                          <p:spTgt spid="104"/>
                                        </p:tgtEl>
                                        <p:attrNameLst>
                                          <p:attrName>ppt_x</p:attrName>
                                          <p:attrName>ppt_y</p:attrName>
                                        </p:attrNameLst>
                                      </p:cBhvr>
                                      <p:rCtr x="0" y="-142"/>
                                    </p:animMotion>
                                  </p:childTnLst>
                                </p:cTn>
                              </p:par>
                              <p:par>
                                <p:cTn id="17" presetID="22" presetClass="entr" presetSubtype="4" fill="hold" grpId="0" nodeType="withEffect">
                                  <p:stCondLst>
                                    <p:cond delay="0"/>
                                  </p:stCondLst>
                                  <p:childTnLst>
                                    <p:set>
                                      <p:cBhvr>
                                        <p:cTn id="18" dur="1" fill="hold">
                                          <p:stCondLst>
                                            <p:cond delay="0"/>
                                          </p:stCondLst>
                                        </p:cTn>
                                        <p:tgtEl>
                                          <p:spTgt spid="119"/>
                                        </p:tgtEl>
                                        <p:attrNameLst>
                                          <p:attrName>style.visibility</p:attrName>
                                        </p:attrNameLst>
                                      </p:cBhvr>
                                      <p:to>
                                        <p:strVal val="visible"/>
                                      </p:to>
                                    </p:set>
                                    <p:animEffect transition="in" filter="wipe(down)">
                                      <p:cBhvr>
                                        <p:cTn id="19" dur="2000"/>
                                        <p:tgtEl>
                                          <p:spTgt spid="119"/>
                                        </p:tgtEl>
                                      </p:cBhvr>
                                    </p:animEffect>
                                  </p:childTnLst>
                                </p:cTn>
                              </p:par>
                              <p:par>
                                <p:cTn id="20" presetID="64" presetClass="path" presetSubtype="0" accel="50000" decel="50000" fill="hold" grpId="0" nodeType="withEffect">
                                  <p:stCondLst>
                                    <p:cond delay="0"/>
                                  </p:stCondLst>
                                  <p:iterate type="lt">
                                    <p:tmPct val="0"/>
                                  </p:iterate>
                                  <p:childTnLst>
                                    <p:animMotion origin="layout" path="M 0 0.0067 L 0 -0.28701 " pathEditMode="relative" rAng="0" ptsTypes="AA">
                                      <p:cBhvr>
                                        <p:cTn id="21" dur="2000" fill="hold"/>
                                        <p:tgtEl>
                                          <p:spTgt spid="105"/>
                                        </p:tgtEl>
                                        <p:attrNameLst>
                                          <p:attrName>ppt_x</p:attrName>
                                          <p:attrName>ppt_y</p:attrName>
                                        </p:attrNameLst>
                                      </p:cBhvr>
                                      <p:rCtr x="0" y="-147"/>
                                    </p:animMotion>
                                  </p:childTnLst>
                                </p:cTn>
                              </p:par>
                              <p:par>
                                <p:cTn id="22" presetID="22" presetClass="entr" presetSubtype="4" fill="hold" grpId="0" nodeType="withEffect">
                                  <p:stCondLst>
                                    <p:cond delay="0"/>
                                  </p:stCondLst>
                                  <p:childTnLst>
                                    <p:set>
                                      <p:cBhvr>
                                        <p:cTn id="23" dur="1" fill="hold">
                                          <p:stCondLst>
                                            <p:cond delay="0"/>
                                          </p:stCondLst>
                                        </p:cTn>
                                        <p:tgtEl>
                                          <p:spTgt spid="120"/>
                                        </p:tgtEl>
                                        <p:attrNameLst>
                                          <p:attrName>style.visibility</p:attrName>
                                        </p:attrNameLst>
                                      </p:cBhvr>
                                      <p:to>
                                        <p:strVal val="visible"/>
                                      </p:to>
                                    </p:set>
                                    <p:animEffect transition="in" filter="wipe(down)">
                                      <p:cBhvr>
                                        <p:cTn id="24" dur="2000"/>
                                        <p:tgtEl>
                                          <p:spTgt spid="120"/>
                                        </p:tgtEl>
                                      </p:cBhvr>
                                    </p:animEffect>
                                  </p:childTnLst>
                                </p:cTn>
                              </p:par>
                              <p:par>
                                <p:cTn id="25" presetID="64" presetClass="path" presetSubtype="0" accel="50000" decel="50000" fill="hold" grpId="0" nodeType="withEffect">
                                  <p:stCondLst>
                                    <p:cond delay="0"/>
                                  </p:stCondLst>
                                  <p:iterate type="lt">
                                    <p:tmPct val="0"/>
                                  </p:iterate>
                                  <p:childTnLst>
                                    <p:animMotion origin="layout" path="M 0.0007 0.00578 L -2.77778E-6 -0.31892 " pathEditMode="relative" rAng="0" ptsTypes="AA">
                                      <p:cBhvr>
                                        <p:cTn id="26" dur="2000" fill="hold"/>
                                        <p:tgtEl>
                                          <p:spTgt spid="106"/>
                                        </p:tgtEl>
                                        <p:attrNameLst>
                                          <p:attrName>ppt_x</p:attrName>
                                          <p:attrName>ppt_y</p:attrName>
                                        </p:attrNameLst>
                                      </p:cBhvr>
                                      <p:rCtr x="0" y="-162"/>
                                    </p:animMotion>
                                  </p:childTnLst>
                                </p:cTn>
                              </p:par>
                              <p:par>
                                <p:cTn id="27" presetID="22" presetClass="entr" presetSubtype="4" fill="hold" grpId="0" nodeType="withEffect">
                                  <p:stCondLst>
                                    <p:cond delay="0"/>
                                  </p:stCondLst>
                                  <p:childTnLst>
                                    <p:set>
                                      <p:cBhvr>
                                        <p:cTn id="28" dur="1" fill="hold">
                                          <p:stCondLst>
                                            <p:cond delay="0"/>
                                          </p:stCondLst>
                                        </p:cTn>
                                        <p:tgtEl>
                                          <p:spTgt spid="121"/>
                                        </p:tgtEl>
                                        <p:attrNameLst>
                                          <p:attrName>style.visibility</p:attrName>
                                        </p:attrNameLst>
                                      </p:cBhvr>
                                      <p:to>
                                        <p:strVal val="visible"/>
                                      </p:to>
                                    </p:set>
                                    <p:animEffect transition="in" filter="wipe(down)">
                                      <p:cBhvr>
                                        <p:cTn id="29" dur="2000"/>
                                        <p:tgtEl>
                                          <p:spTgt spid="121"/>
                                        </p:tgtEl>
                                      </p:cBhvr>
                                    </p:animEffect>
                                  </p:childTnLst>
                                </p:cTn>
                              </p:par>
                              <p:par>
                                <p:cTn id="30" presetID="64" presetClass="path" presetSubtype="0" accel="50000" decel="50000" fill="hold" grpId="0" nodeType="withEffect">
                                  <p:stCondLst>
                                    <p:cond delay="0"/>
                                  </p:stCondLst>
                                  <p:iterate type="lt">
                                    <p:tmPct val="0"/>
                                  </p:iterate>
                                  <p:childTnLst>
                                    <p:animMotion origin="layout" path="M 8.33333E-7 0.00648 L 8.33333E-7 -0.32655 " pathEditMode="relative" rAng="0" ptsTypes="AA">
                                      <p:cBhvr>
                                        <p:cTn id="31" dur="2000" fill="hold"/>
                                        <p:tgtEl>
                                          <p:spTgt spid="107"/>
                                        </p:tgtEl>
                                        <p:attrNameLst>
                                          <p:attrName>ppt_x</p:attrName>
                                          <p:attrName>ppt_y</p:attrName>
                                        </p:attrNameLst>
                                      </p:cBhvr>
                                      <p:rCtr x="0" y="-167"/>
                                    </p:animMotion>
                                  </p:childTnLst>
                                </p:cTn>
                              </p:par>
                              <p:par>
                                <p:cTn id="32" presetID="22" presetClass="entr" presetSubtype="4" fill="hold" grpId="0" nodeType="withEffect">
                                  <p:stCondLst>
                                    <p:cond delay="0"/>
                                  </p:stCondLst>
                                  <p:childTnLst>
                                    <p:set>
                                      <p:cBhvr>
                                        <p:cTn id="33" dur="1" fill="hold">
                                          <p:stCondLst>
                                            <p:cond delay="0"/>
                                          </p:stCondLst>
                                        </p:cTn>
                                        <p:tgtEl>
                                          <p:spTgt spid="122"/>
                                        </p:tgtEl>
                                        <p:attrNameLst>
                                          <p:attrName>style.visibility</p:attrName>
                                        </p:attrNameLst>
                                      </p:cBhvr>
                                      <p:to>
                                        <p:strVal val="visible"/>
                                      </p:to>
                                    </p:set>
                                    <p:animEffect transition="in" filter="wipe(down)">
                                      <p:cBhvr>
                                        <p:cTn id="34" dur="2000"/>
                                        <p:tgtEl>
                                          <p:spTgt spid="122"/>
                                        </p:tgtEl>
                                      </p:cBhvr>
                                    </p:animEffect>
                                  </p:childTnLst>
                                </p:cTn>
                              </p:par>
                              <p:par>
                                <p:cTn id="35" presetID="64" presetClass="path" presetSubtype="0" accel="50000" decel="50000" fill="hold" grpId="0" nodeType="withEffect">
                                  <p:stCondLst>
                                    <p:cond delay="0"/>
                                  </p:stCondLst>
                                  <p:iterate type="lt">
                                    <p:tmPct val="0"/>
                                  </p:iterate>
                                  <p:childTnLst>
                                    <p:animMotion origin="layout" path="M 0.00139 0.00763 L 3.61111E-6 -0.3351 " pathEditMode="relative" rAng="0" ptsTypes="AA">
                                      <p:cBhvr>
                                        <p:cTn id="36" dur="2000" fill="hold"/>
                                        <p:tgtEl>
                                          <p:spTgt spid="108"/>
                                        </p:tgtEl>
                                        <p:attrNameLst>
                                          <p:attrName>ppt_x</p:attrName>
                                          <p:attrName>ppt_y</p:attrName>
                                        </p:attrNameLst>
                                      </p:cBhvr>
                                      <p:rCtr x="-1" y="-171"/>
                                    </p:animMotion>
                                  </p:childTnLst>
                                </p:cTn>
                              </p:par>
                              <p:par>
                                <p:cTn id="37" presetID="22" presetClass="entr" presetSubtype="4" fill="hold" grpId="0" nodeType="withEffect">
                                  <p:stCondLst>
                                    <p:cond delay="0"/>
                                  </p:stCondLst>
                                  <p:childTnLst>
                                    <p:set>
                                      <p:cBhvr>
                                        <p:cTn id="38" dur="1" fill="hold">
                                          <p:stCondLst>
                                            <p:cond delay="0"/>
                                          </p:stCondLst>
                                        </p:cTn>
                                        <p:tgtEl>
                                          <p:spTgt spid="123"/>
                                        </p:tgtEl>
                                        <p:attrNameLst>
                                          <p:attrName>style.visibility</p:attrName>
                                        </p:attrNameLst>
                                      </p:cBhvr>
                                      <p:to>
                                        <p:strVal val="visible"/>
                                      </p:to>
                                    </p:set>
                                    <p:animEffect transition="in" filter="wipe(down)">
                                      <p:cBhvr>
                                        <p:cTn id="39" dur="2000"/>
                                        <p:tgtEl>
                                          <p:spTgt spid="123"/>
                                        </p:tgtEl>
                                      </p:cBhvr>
                                    </p:animEffect>
                                  </p:childTnLst>
                                </p:cTn>
                              </p:par>
                              <p:par>
                                <p:cTn id="40" presetID="64" presetClass="path" presetSubtype="0" accel="50000" decel="50000" fill="hold" grpId="0" nodeType="withEffect">
                                  <p:stCondLst>
                                    <p:cond delay="0"/>
                                  </p:stCondLst>
                                  <p:iterate type="lt">
                                    <p:tmPct val="0"/>
                                  </p:iterate>
                                  <p:childTnLst>
                                    <p:animMotion origin="layout" path="M 0.00173 0.00693 L 3.61111E-6 -0.34413 " pathEditMode="relative" rAng="0" ptsTypes="AA">
                                      <p:cBhvr>
                                        <p:cTn id="41" dur="2000" fill="hold"/>
                                        <p:tgtEl>
                                          <p:spTgt spid="109"/>
                                        </p:tgtEl>
                                        <p:attrNameLst>
                                          <p:attrName>ppt_x</p:attrName>
                                          <p:attrName>ppt_y</p:attrName>
                                        </p:attrNameLst>
                                      </p:cBhvr>
                                      <p:rCtr x="-1" y="-176"/>
                                    </p:animMotion>
                                  </p:childTnLst>
                                </p:cTn>
                              </p:par>
                              <p:par>
                                <p:cTn id="42" presetID="22" presetClass="entr" presetSubtype="4" fill="hold" grpId="0" nodeType="withEffect">
                                  <p:stCondLst>
                                    <p:cond delay="0"/>
                                  </p:stCondLst>
                                  <p:childTnLst>
                                    <p:set>
                                      <p:cBhvr>
                                        <p:cTn id="43" dur="1" fill="hold">
                                          <p:stCondLst>
                                            <p:cond delay="0"/>
                                          </p:stCondLst>
                                        </p:cTn>
                                        <p:tgtEl>
                                          <p:spTgt spid="124"/>
                                        </p:tgtEl>
                                        <p:attrNameLst>
                                          <p:attrName>style.visibility</p:attrName>
                                        </p:attrNameLst>
                                      </p:cBhvr>
                                      <p:to>
                                        <p:strVal val="visible"/>
                                      </p:to>
                                    </p:set>
                                    <p:animEffect transition="in" filter="wipe(down)">
                                      <p:cBhvr>
                                        <p:cTn id="44" dur="2000"/>
                                        <p:tgtEl>
                                          <p:spTgt spid="124"/>
                                        </p:tgtEl>
                                      </p:cBhvr>
                                    </p:animEffect>
                                  </p:childTnLst>
                                </p:cTn>
                              </p:par>
                              <p:par>
                                <p:cTn id="45" presetID="64" presetClass="path" presetSubtype="0" accel="50000" decel="50000" fill="hold" grpId="0" nodeType="withEffect">
                                  <p:stCondLst>
                                    <p:cond delay="0"/>
                                  </p:stCondLst>
                                  <p:iterate type="lt">
                                    <p:tmPct val="0"/>
                                  </p:iterate>
                                  <p:childTnLst>
                                    <p:animMotion origin="layout" path="M 0.00104 0.00439 L -1.66667E-6 -0.34413 " pathEditMode="relative" rAng="0" ptsTypes="AA">
                                      <p:cBhvr>
                                        <p:cTn id="46" dur="2000" fill="hold"/>
                                        <p:tgtEl>
                                          <p:spTgt spid="110"/>
                                        </p:tgtEl>
                                        <p:attrNameLst>
                                          <p:attrName>ppt_x</p:attrName>
                                          <p:attrName>ppt_y</p:attrName>
                                        </p:attrNameLst>
                                      </p:cBhvr>
                                      <p:rCtr x="-1" y="-174"/>
                                    </p:animMotion>
                                  </p:childTnLst>
                                </p:cTn>
                              </p:par>
                              <p:par>
                                <p:cTn id="47" presetID="22" presetClass="entr" presetSubtype="4" fill="hold" grpId="0" nodeType="withEffect">
                                  <p:stCondLst>
                                    <p:cond delay="0"/>
                                  </p:stCondLst>
                                  <p:childTnLst>
                                    <p:set>
                                      <p:cBhvr>
                                        <p:cTn id="48" dur="1" fill="hold">
                                          <p:stCondLst>
                                            <p:cond delay="0"/>
                                          </p:stCondLst>
                                        </p:cTn>
                                        <p:tgtEl>
                                          <p:spTgt spid="125"/>
                                        </p:tgtEl>
                                        <p:attrNameLst>
                                          <p:attrName>style.visibility</p:attrName>
                                        </p:attrNameLst>
                                      </p:cBhvr>
                                      <p:to>
                                        <p:strVal val="visible"/>
                                      </p:to>
                                    </p:set>
                                    <p:animEffect transition="in" filter="wipe(down)">
                                      <p:cBhvr>
                                        <p:cTn id="49" dur="2000"/>
                                        <p:tgtEl>
                                          <p:spTgt spid="125"/>
                                        </p:tgtEl>
                                      </p:cBhvr>
                                    </p:animEffect>
                                  </p:childTnLst>
                                </p:cTn>
                              </p:par>
                              <p:par>
                                <p:cTn id="50" presetID="64" presetClass="path" presetSubtype="0" accel="50000" decel="50000" fill="hold" grpId="0" nodeType="withEffect">
                                  <p:stCondLst>
                                    <p:cond delay="0"/>
                                  </p:stCondLst>
                                  <p:iterate type="lt">
                                    <p:tmPct val="0"/>
                                  </p:iterate>
                                  <p:childTnLst>
                                    <p:animMotion origin="layout" path="M 0.00191 0.00856 L -8.33333E-7 -0.3351 " pathEditMode="relative" rAng="0" ptsTypes="AA">
                                      <p:cBhvr>
                                        <p:cTn id="51" dur="2000" fill="hold"/>
                                        <p:tgtEl>
                                          <p:spTgt spid="111"/>
                                        </p:tgtEl>
                                        <p:attrNameLst>
                                          <p:attrName>ppt_x</p:attrName>
                                          <p:attrName>ppt_y</p:attrName>
                                        </p:attrNameLst>
                                      </p:cBhvr>
                                      <p:rCtr x="-1" y="-172"/>
                                    </p:animMotion>
                                  </p:childTnLst>
                                </p:cTn>
                              </p:par>
                              <p:par>
                                <p:cTn id="52" presetID="22" presetClass="entr" presetSubtype="4" fill="hold" grpId="0" nodeType="withEffect">
                                  <p:stCondLst>
                                    <p:cond delay="0"/>
                                  </p:stCondLst>
                                  <p:childTnLst>
                                    <p:set>
                                      <p:cBhvr>
                                        <p:cTn id="53" dur="1" fill="hold">
                                          <p:stCondLst>
                                            <p:cond delay="0"/>
                                          </p:stCondLst>
                                        </p:cTn>
                                        <p:tgtEl>
                                          <p:spTgt spid="126"/>
                                        </p:tgtEl>
                                        <p:attrNameLst>
                                          <p:attrName>style.visibility</p:attrName>
                                        </p:attrNameLst>
                                      </p:cBhvr>
                                      <p:to>
                                        <p:strVal val="visible"/>
                                      </p:to>
                                    </p:set>
                                    <p:animEffect transition="in" filter="wipe(down)">
                                      <p:cBhvr>
                                        <p:cTn id="54" dur="2000"/>
                                        <p:tgtEl>
                                          <p:spTgt spid="126"/>
                                        </p:tgtEl>
                                      </p:cBhvr>
                                    </p:animEffect>
                                  </p:childTnLst>
                                </p:cTn>
                              </p:par>
                              <p:par>
                                <p:cTn id="55" presetID="64" presetClass="path" presetSubtype="0" accel="50000" decel="50000" fill="hold" grpId="0" nodeType="withEffect">
                                  <p:stCondLst>
                                    <p:cond delay="0"/>
                                  </p:stCondLst>
                                  <p:iterate type="lt">
                                    <p:tmPct val="0"/>
                                  </p:iterate>
                                  <p:childTnLst>
                                    <p:animMotion origin="layout" path="M 1.11022E-16 0.00902 L 1.11022E-16 -0.26781 " pathEditMode="relative" rAng="0" ptsTypes="AA">
                                      <p:cBhvr>
                                        <p:cTn id="56" dur="2000" fill="hold"/>
                                        <p:tgtEl>
                                          <p:spTgt spid="112"/>
                                        </p:tgtEl>
                                        <p:attrNameLst>
                                          <p:attrName>ppt_x</p:attrName>
                                          <p:attrName>ppt_y</p:attrName>
                                        </p:attrNameLst>
                                      </p:cBhvr>
                                      <p:rCtr x="0" y="-139"/>
                                    </p:animMotion>
                                  </p:childTnLst>
                                </p:cTn>
                              </p:par>
                              <p:par>
                                <p:cTn id="57" presetID="22" presetClass="entr" presetSubtype="4" fill="hold" grpId="0" nodeType="withEffect">
                                  <p:stCondLst>
                                    <p:cond delay="0"/>
                                  </p:stCondLst>
                                  <p:childTnLst>
                                    <p:set>
                                      <p:cBhvr>
                                        <p:cTn id="58" dur="1" fill="hold">
                                          <p:stCondLst>
                                            <p:cond delay="0"/>
                                          </p:stCondLst>
                                        </p:cTn>
                                        <p:tgtEl>
                                          <p:spTgt spid="127"/>
                                        </p:tgtEl>
                                        <p:attrNameLst>
                                          <p:attrName>style.visibility</p:attrName>
                                        </p:attrNameLst>
                                      </p:cBhvr>
                                      <p:to>
                                        <p:strVal val="visible"/>
                                      </p:to>
                                    </p:set>
                                    <p:animEffect transition="in" filter="wipe(down)">
                                      <p:cBhvr>
                                        <p:cTn id="59" dur="2000"/>
                                        <p:tgtEl>
                                          <p:spTgt spid="127"/>
                                        </p:tgtEl>
                                      </p:cBhvr>
                                    </p:animEffect>
                                  </p:childTnLst>
                                </p:cTn>
                              </p:par>
                              <p:par>
                                <p:cTn id="60" presetID="64" presetClass="path" presetSubtype="0" accel="50000" decel="50000" fill="hold" grpId="0" nodeType="withEffect">
                                  <p:stCondLst>
                                    <p:cond delay="0"/>
                                  </p:stCondLst>
                                  <p:iterate type="lt">
                                    <p:tmPct val="0"/>
                                  </p:iterate>
                                  <p:childTnLst>
                                    <p:animMotion origin="layout" path="M 0 4.39408E-6 L 0 -0.23913 " pathEditMode="relative" rAng="0" ptsTypes="AA">
                                      <p:cBhvr>
                                        <p:cTn id="61" dur="2000" fill="hold"/>
                                        <p:tgtEl>
                                          <p:spTgt spid="113"/>
                                        </p:tgtEl>
                                        <p:attrNameLst>
                                          <p:attrName>ppt_x</p:attrName>
                                          <p:attrName>ppt_y</p:attrName>
                                        </p:attrNameLst>
                                      </p:cBhvr>
                                      <p:rCtr x="0" y="-120"/>
                                    </p:animMotion>
                                  </p:childTnLst>
                                </p:cTn>
                              </p:par>
                              <p:par>
                                <p:cTn id="62" presetID="22" presetClass="entr" presetSubtype="4" fill="hold" grpId="0" nodeType="withEffect">
                                  <p:stCondLst>
                                    <p:cond delay="0"/>
                                  </p:stCondLst>
                                  <p:childTnLst>
                                    <p:set>
                                      <p:cBhvr>
                                        <p:cTn id="63" dur="1" fill="hold">
                                          <p:stCondLst>
                                            <p:cond delay="0"/>
                                          </p:stCondLst>
                                        </p:cTn>
                                        <p:tgtEl>
                                          <p:spTgt spid="128"/>
                                        </p:tgtEl>
                                        <p:attrNameLst>
                                          <p:attrName>style.visibility</p:attrName>
                                        </p:attrNameLst>
                                      </p:cBhvr>
                                      <p:to>
                                        <p:strVal val="visible"/>
                                      </p:to>
                                    </p:set>
                                    <p:animEffect transition="in" filter="wipe(down)">
                                      <p:cBhvr>
                                        <p:cTn id="64" dur="2000"/>
                                        <p:tgtEl>
                                          <p:spTgt spid="128"/>
                                        </p:tgtEl>
                                      </p:cBhvr>
                                    </p:animEffect>
                                  </p:childTnLst>
                                </p:cTn>
                              </p:par>
                              <p:par>
                                <p:cTn id="65" presetID="1" presetClass="exit" presetSubtype="0" fill="hold" grpId="1" nodeType="withEffect">
                                  <p:stCondLst>
                                    <p:cond delay="0"/>
                                  </p:stCondLst>
                                  <p:childTnLst>
                                    <p:set>
                                      <p:cBhvr>
                                        <p:cTn id="66" dur="1" fill="hold">
                                          <p:stCondLst>
                                            <p:cond delay="0"/>
                                          </p:stCondLst>
                                        </p:cTn>
                                        <p:tgtEl>
                                          <p:spTgt spid="79"/>
                                        </p:tgtEl>
                                        <p:attrNameLst>
                                          <p:attrName>style.visibility</p:attrName>
                                        </p:attrNameLst>
                                      </p:cBhvr>
                                      <p:to>
                                        <p:strVal val="hidden"/>
                                      </p:to>
                                    </p:set>
                                  </p:childTnLst>
                                </p:cTn>
                              </p:par>
                              <p:par>
                                <p:cTn id="67" presetID="1" presetClass="exit" presetSubtype="0" fill="hold" grpId="1" nodeType="withEffect">
                                  <p:stCondLst>
                                    <p:cond delay="0"/>
                                  </p:stCondLst>
                                  <p:childTnLst>
                                    <p:set>
                                      <p:cBhvr>
                                        <p:cTn id="68" dur="1" fill="hold">
                                          <p:stCondLst>
                                            <p:cond delay="0"/>
                                          </p:stCondLst>
                                        </p:cTn>
                                        <p:tgtEl>
                                          <p:spTgt spid="80"/>
                                        </p:tgtEl>
                                        <p:attrNameLst>
                                          <p:attrName>style.visibility</p:attrName>
                                        </p:attrNameLst>
                                      </p:cBhvr>
                                      <p:to>
                                        <p:strVal val="hidden"/>
                                      </p:to>
                                    </p:set>
                                  </p:childTnLst>
                                </p:cTn>
                              </p:par>
                              <p:par>
                                <p:cTn id="69" presetID="1" presetClass="exit" presetSubtype="0" fill="hold" grpId="1" nodeType="withEffect">
                                  <p:stCondLst>
                                    <p:cond delay="0"/>
                                  </p:stCondLst>
                                  <p:childTnLst>
                                    <p:set>
                                      <p:cBhvr>
                                        <p:cTn id="70" dur="1" fill="hold">
                                          <p:stCondLst>
                                            <p:cond delay="0"/>
                                          </p:stCondLst>
                                        </p:cTn>
                                        <p:tgtEl>
                                          <p:spTgt spid="81"/>
                                        </p:tgtEl>
                                        <p:attrNameLst>
                                          <p:attrName>style.visibility</p:attrName>
                                        </p:attrNameLst>
                                      </p:cBhvr>
                                      <p:to>
                                        <p:strVal val="hidden"/>
                                      </p:to>
                                    </p:set>
                                  </p:childTnLst>
                                </p:cTn>
                              </p:par>
                              <p:par>
                                <p:cTn id="71" presetID="1" presetClass="exit" presetSubtype="0" fill="hold" grpId="1" nodeType="withEffect">
                                  <p:stCondLst>
                                    <p:cond delay="0"/>
                                  </p:stCondLst>
                                  <p:childTnLst>
                                    <p:set>
                                      <p:cBhvr>
                                        <p:cTn id="72" dur="1" fill="hold">
                                          <p:stCondLst>
                                            <p:cond delay="0"/>
                                          </p:stCondLst>
                                        </p:cTn>
                                        <p:tgtEl>
                                          <p:spTgt spid="82"/>
                                        </p:tgtEl>
                                        <p:attrNameLst>
                                          <p:attrName>style.visibility</p:attrName>
                                        </p:attrNameLst>
                                      </p:cBhvr>
                                      <p:to>
                                        <p:strVal val="hidden"/>
                                      </p:to>
                                    </p:set>
                                  </p:childTnLst>
                                </p:cTn>
                              </p:par>
                              <p:par>
                                <p:cTn id="73" presetID="1" presetClass="exit" presetSubtype="0" fill="hold" grpId="1" nodeType="withEffect">
                                  <p:stCondLst>
                                    <p:cond delay="0"/>
                                  </p:stCondLst>
                                  <p:childTnLst>
                                    <p:set>
                                      <p:cBhvr>
                                        <p:cTn id="74" dur="1" fill="hold">
                                          <p:stCondLst>
                                            <p:cond delay="0"/>
                                          </p:stCondLst>
                                        </p:cTn>
                                        <p:tgtEl>
                                          <p:spTgt spid="83"/>
                                        </p:tgtEl>
                                        <p:attrNameLst>
                                          <p:attrName>style.visibility</p:attrName>
                                        </p:attrNameLst>
                                      </p:cBhvr>
                                      <p:to>
                                        <p:strVal val="hidden"/>
                                      </p:to>
                                    </p:set>
                                  </p:childTnLst>
                                </p:cTn>
                              </p:par>
                              <p:par>
                                <p:cTn id="75" presetID="1" presetClass="exit" presetSubtype="0" fill="hold" grpId="1" nodeType="withEffect">
                                  <p:stCondLst>
                                    <p:cond delay="0"/>
                                  </p:stCondLst>
                                  <p:childTnLst>
                                    <p:set>
                                      <p:cBhvr>
                                        <p:cTn id="76" dur="1" fill="hold">
                                          <p:stCondLst>
                                            <p:cond delay="0"/>
                                          </p:stCondLst>
                                        </p:cTn>
                                        <p:tgtEl>
                                          <p:spTgt spid="84"/>
                                        </p:tgtEl>
                                        <p:attrNameLst>
                                          <p:attrName>style.visibility</p:attrName>
                                        </p:attrNameLst>
                                      </p:cBhvr>
                                      <p:to>
                                        <p:strVal val="hidden"/>
                                      </p:to>
                                    </p:set>
                                  </p:childTnLst>
                                </p:cTn>
                              </p:par>
                              <p:par>
                                <p:cTn id="77" presetID="1" presetClass="exit" presetSubtype="0" fill="hold" grpId="1" nodeType="withEffect">
                                  <p:stCondLst>
                                    <p:cond delay="0"/>
                                  </p:stCondLst>
                                  <p:childTnLst>
                                    <p:set>
                                      <p:cBhvr>
                                        <p:cTn id="78" dur="1" fill="hold">
                                          <p:stCondLst>
                                            <p:cond delay="0"/>
                                          </p:stCondLst>
                                        </p:cTn>
                                        <p:tgtEl>
                                          <p:spTgt spid="85"/>
                                        </p:tgtEl>
                                        <p:attrNameLst>
                                          <p:attrName>style.visibility</p:attrName>
                                        </p:attrNameLst>
                                      </p:cBhvr>
                                      <p:to>
                                        <p:strVal val="hidden"/>
                                      </p:to>
                                    </p:set>
                                  </p:childTnLst>
                                </p:cTn>
                              </p:par>
                              <p:par>
                                <p:cTn id="79" presetID="1" presetClass="exit" presetSubtype="0" fill="hold" grpId="1" nodeType="withEffect">
                                  <p:stCondLst>
                                    <p:cond delay="0"/>
                                  </p:stCondLst>
                                  <p:childTnLst>
                                    <p:set>
                                      <p:cBhvr>
                                        <p:cTn id="80" dur="1" fill="hold">
                                          <p:stCondLst>
                                            <p:cond delay="0"/>
                                          </p:stCondLst>
                                        </p:cTn>
                                        <p:tgtEl>
                                          <p:spTgt spid="86"/>
                                        </p:tgtEl>
                                        <p:attrNameLst>
                                          <p:attrName>style.visibility</p:attrName>
                                        </p:attrNameLst>
                                      </p:cBhvr>
                                      <p:to>
                                        <p:strVal val="hidden"/>
                                      </p:to>
                                    </p:set>
                                  </p:childTnLst>
                                </p:cTn>
                              </p:par>
                              <p:par>
                                <p:cTn id="81" presetID="1" presetClass="exit" presetSubtype="0" fill="hold" grpId="1" nodeType="withEffect">
                                  <p:stCondLst>
                                    <p:cond delay="0"/>
                                  </p:stCondLst>
                                  <p:childTnLst>
                                    <p:set>
                                      <p:cBhvr>
                                        <p:cTn id="82" dur="1" fill="hold">
                                          <p:stCondLst>
                                            <p:cond delay="0"/>
                                          </p:stCondLst>
                                        </p:cTn>
                                        <p:tgtEl>
                                          <p:spTgt spid="87"/>
                                        </p:tgtEl>
                                        <p:attrNameLst>
                                          <p:attrName>style.visibility</p:attrName>
                                        </p:attrNameLst>
                                      </p:cBhvr>
                                      <p:to>
                                        <p:strVal val="hidden"/>
                                      </p:to>
                                    </p:set>
                                  </p:childTnLst>
                                </p:cTn>
                              </p:par>
                              <p:par>
                                <p:cTn id="83" presetID="1" presetClass="exit" presetSubtype="0" fill="hold" grpId="1" nodeType="withEffect">
                                  <p:stCondLst>
                                    <p:cond delay="0"/>
                                  </p:stCondLst>
                                  <p:childTnLst>
                                    <p:set>
                                      <p:cBhvr>
                                        <p:cTn id="84" dur="1" fill="hold">
                                          <p:stCondLst>
                                            <p:cond delay="0"/>
                                          </p:stCondLst>
                                        </p:cTn>
                                        <p:tgtEl>
                                          <p:spTgt spid="88"/>
                                        </p:tgtEl>
                                        <p:attrNameLst>
                                          <p:attrName>style.visibility</p:attrName>
                                        </p:attrNameLst>
                                      </p:cBhvr>
                                      <p:to>
                                        <p:strVal val="hidden"/>
                                      </p:to>
                                    </p:set>
                                  </p:childTnLst>
                                </p:cTn>
                              </p:par>
                              <p:par>
                                <p:cTn id="85" presetID="1" presetClass="exit" presetSubtype="0" fill="hold" grpId="1" nodeType="withEffect">
                                  <p:stCondLst>
                                    <p:cond delay="0"/>
                                  </p:stCondLst>
                                  <p:childTnLst>
                                    <p:set>
                                      <p:cBhvr>
                                        <p:cTn id="86" dur="1" fill="hold">
                                          <p:stCondLst>
                                            <p:cond delay="0"/>
                                          </p:stCondLst>
                                        </p:cTn>
                                        <p:tgtEl>
                                          <p:spTgt spid="97"/>
                                        </p:tgtEl>
                                        <p:attrNameLst>
                                          <p:attrName>style.visibility</p:attrName>
                                        </p:attrNameLst>
                                      </p:cBhvr>
                                      <p:to>
                                        <p:strVal val="hidden"/>
                                      </p:to>
                                    </p:set>
                                  </p:childTnLst>
                                </p:cTn>
                              </p:par>
                              <p:par>
                                <p:cTn id="87" presetID="1" presetClass="exit" presetSubtype="0" fill="hold" grpId="1" nodeType="withEffect">
                                  <p:stCondLst>
                                    <p:cond delay="0"/>
                                  </p:stCondLst>
                                  <p:childTnLst>
                                    <p:set>
                                      <p:cBhvr>
                                        <p:cTn id="88" dur="1" fill="hold">
                                          <p:stCondLst>
                                            <p:cond delay="0"/>
                                          </p:stCondLst>
                                        </p:cTn>
                                        <p:tgtEl>
                                          <p:spTgt spid="78"/>
                                        </p:tgtEl>
                                        <p:attrNameLst>
                                          <p:attrName>style.visibility</p:attrName>
                                        </p:attrNameLst>
                                      </p:cBhvr>
                                      <p:to>
                                        <p:strVal val="hidden"/>
                                      </p:to>
                                    </p:set>
                                  </p:childTnLst>
                                </p:cTn>
                              </p:par>
                              <p:par>
                                <p:cTn id="89" presetID="34" presetClass="entr" presetSubtype="0" fill="hold" grpId="0" nodeType="withEffect">
                                  <p:stCondLst>
                                    <p:cond delay="4000"/>
                                  </p:stCondLst>
                                  <p:childTnLst>
                                    <p:set>
                                      <p:cBhvr>
                                        <p:cTn id="90" dur="1" fill="hold">
                                          <p:stCondLst>
                                            <p:cond delay="0"/>
                                          </p:stCondLst>
                                        </p:cTn>
                                        <p:tgtEl>
                                          <p:spTgt spid="114"/>
                                        </p:tgtEl>
                                        <p:attrNameLst>
                                          <p:attrName>style.visibility</p:attrName>
                                        </p:attrNameLst>
                                      </p:cBhvr>
                                      <p:to>
                                        <p:strVal val="visible"/>
                                      </p:to>
                                    </p:set>
                                    <p:anim from="(-#ppt_w/2)" to="(#ppt_x)" calcmode="lin" valueType="num">
                                      <p:cBhvr>
                                        <p:cTn id="91" dur="600" fill="hold">
                                          <p:stCondLst>
                                            <p:cond delay="0"/>
                                          </p:stCondLst>
                                        </p:cTn>
                                        <p:tgtEl>
                                          <p:spTgt spid="114"/>
                                        </p:tgtEl>
                                        <p:attrNameLst>
                                          <p:attrName>ppt_x</p:attrName>
                                        </p:attrNameLst>
                                      </p:cBhvr>
                                    </p:anim>
                                    <p:anim from="0" to="-1.0" calcmode="lin" valueType="num">
                                      <p:cBhvr>
                                        <p:cTn id="92" dur="200" decel="50000" autoRev="1" fill="hold">
                                          <p:stCondLst>
                                            <p:cond delay="600"/>
                                          </p:stCondLst>
                                        </p:cTn>
                                        <p:tgtEl>
                                          <p:spTgt spid="114"/>
                                        </p:tgtEl>
                                        <p:attrNameLst>
                                          <p:attrName>xshear</p:attrName>
                                        </p:attrNameLst>
                                      </p:cBhvr>
                                    </p:anim>
                                    <p:animScale>
                                      <p:cBhvr>
                                        <p:cTn id="93" dur="200" decel="100000" autoRev="1" fill="hold">
                                          <p:stCondLst>
                                            <p:cond delay="600"/>
                                          </p:stCondLst>
                                        </p:cTn>
                                        <p:tgtEl>
                                          <p:spTgt spid="114"/>
                                        </p:tgtEl>
                                      </p:cBhvr>
                                      <p:from x="100000" y="100000"/>
                                      <p:to x="80000" y="100000"/>
                                    </p:animScale>
                                    <p:anim by="(#ppt_h/3+#ppt_w*0.1)" calcmode="lin" valueType="num">
                                      <p:cBhvr additive="sum">
                                        <p:cTn id="94" dur="200" decel="100000" autoRev="1" fill="hold">
                                          <p:stCondLst>
                                            <p:cond delay="600"/>
                                          </p:stCondLst>
                                        </p:cTn>
                                        <p:tgtEl>
                                          <p:spTgt spid="114"/>
                                        </p:tgtEl>
                                        <p:attrNameLst>
                                          <p:attrName>ppt_x</p:attrName>
                                        </p:attrNameLst>
                                      </p:cBhvr>
                                    </p:anim>
                                  </p:childTnLst>
                                </p:cTn>
                              </p:par>
                              <p:par>
                                <p:cTn id="95" presetID="37" presetClass="entr" presetSubtype="0" fill="hold" nodeType="withEffect">
                                  <p:stCondLst>
                                    <p:cond delay="4000"/>
                                  </p:stCondLst>
                                  <p:childTnLst>
                                    <p:set>
                                      <p:cBhvr>
                                        <p:cTn id="96" dur="1" fill="hold">
                                          <p:stCondLst>
                                            <p:cond delay="0"/>
                                          </p:stCondLst>
                                        </p:cTn>
                                        <p:tgtEl>
                                          <p:spTgt spid="115"/>
                                        </p:tgtEl>
                                        <p:attrNameLst>
                                          <p:attrName>style.visibility</p:attrName>
                                        </p:attrNameLst>
                                      </p:cBhvr>
                                      <p:to>
                                        <p:strVal val="visible"/>
                                      </p:to>
                                    </p:set>
                                    <p:animEffect transition="in" filter="fade">
                                      <p:cBhvr>
                                        <p:cTn id="97" dur="1000"/>
                                        <p:tgtEl>
                                          <p:spTgt spid="115"/>
                                        </p:tgtEl>
                                      </p:cBhvr>
                                    </p:animEffect>
                                    <p:anim calcmode="lin" valueType="num">
                                      <p:cBhvr>
                                        <p:cTn id="98" dur="1000" fill="hold"/>
                                        <p:tgtEl>
                                          <p:spTgt spid="115"/>
                                        </p:tgtEl>
                                        <p:attrNameLst>
                                          <p:attrName>ppt_x</p:attrName>
                                        </p:attrNameLst>
                                      </p:cBhvr>
                                      <p:tavLst>
                                        <p:tav tm="0">
                                          <p:val>
                                            <p:strVal val="#ppt_x"/>
                                          </p:val>
                                        </p:tav>
                                        <p:tav tm="100000">
                                          <p:val>
                                            <p:strVal val="#ppt_x"/>
                                          </p:val>
                                        </p:tav>
                                      </p:tavLst>
                                    </p:anim>
                                    <p:anim calcmode="lin" valueType="num">
                                      <p:cBhvr>
                                        <p:cTn id="99" dur="900" decel="100000" fill="hold"/>
                                        <p:tgtEl>
                                          <p:spTgt spid="115"/>
                                        </p:tgtEl>
                                        <p:attrNameLst>
                                          <p:attrName>ppt_y</p:attrName>
                                        </p:attrNameLst>
                                      </p:cBhvr>
                                      <p:tavLst>
                                        <p:tav tm="0">
                                          <p:val>
                                            <p:strVal val="#ppt_y+1"/>
                                          </p:val>
                                        </p:tav>
                                        <p:tav tm="100000">
                                          <p:val>
                                            <p:strVal val="#ppt_y-.03"/>
                                          </p:val>
                                        </p:tav>
                                      </p:tavLst>
                                    </p:anim>
                                    <p:anim calcmode="lin" valueType="num">
                                      <p:cBhvr>
                                        <p:cTn id="100" dur="100" accel="100000" fill="hold">
                                          <p:stCondLst>
                                            <p:cond delay="900"/>
                                          </p:stCondLst>
                                        </p:cTn>
                                        <p:tgtEl>
                                          <p:spTgt spid="115"/>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5" grpId="0" animBg="1"/>
      <p:bldP spid="126" grpId="0" animBg="1"/>
      <p:bldP spid="127" grpId="0" animBg="1"/>
      <p:bldP spid="128" grpId="0" animBg="1"/>
      <p:bldP spid="79" grpId="1" animBg="1"/>
      <p:bldP spid="80" grpId="1" animBg="1"/>
      <p:bldP spid="81" grpId="1" animBg="1"/>
      <p:bldP spid="82" grpId="1" animBg="1"/>
      <p:bldP spid="83" grpId="1" animBg="1"/>
      <p:bldP spid="84" grpId="1" animBg="1"/>
      <p:bldP spid="85" grpId="1" animBg="1"/>
      <p:bldP spid="86" grpId="1" animBg="1"/>
      <p:bldP spid="87" grpId="1" animBg="1"/>
      <p:bldP spid="88" grpId="1" animBg="1"/>
      <p:bldP spid="97" grpId="1" animBg="1"/>
      <p:bldP spid="103" grpId="0"/>
      <p:bldP spid="78" grpId="1" animBg="1"/>
      <p:bldP spid="116" grpId="0" animBg="1"/>
      <p:bldP spid="118" grpId="0" animBg="1"/>
      <p:bldP spid="119" grpId="0" animBg="1"/>
      <p:bldP spid="120" grpId="0" animBg="1"/>
      <p:bldP spid="121" grpId="0" animBg="1"/>
      <p:bldP spid="122" grpId="0" animBg="1"/>
      <p:bldP spid="123" grpId="0" animBg="1"/>
      <p:bldP spid="124" grpId="0" animBg="1"/>
      <p:bldP spid="105" grpId="0"/>
      <p:bldP spid="107" grpId="0"/>
      <p:bldP spid="109" grpId="0"/>
      <p:bldP spid="110" grpId="0"/>
      <p:bldP spid="111" grpId="0"/>
      <p:bldP spid="112" grpId="0"/>
      <p:bldP spid="113" grpId="0"/>
      <p:bldP spid="102" grpId="0"/>
      <p:bldP spid="104" grpId="0"/>
      <p:bldP spid="106" grpId="0"/>
      <p:bldP spid="108" grpId="0"/>
      <p:bldP spid="114"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 name="Rectangle 124"/>
          <p:cNvSpPr/>
          <p:nvPr/>
        </p:nvSpPr>
        <p:spPr>
          <a:xfrm>
            <a:off x="6781800" y="1463675"/>
            <a:ext cx="152400" cy="2560638"/>
          </a:xfrm>
          <a:prstGeom prst="rect">
            <a:avLst/>
          </a:prstGeom>
          <a:solidFill>
            <a:srgbClr val="92D050"/>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a:defRPr/>
            </a:pPr>
            <a:endParaRPr lang="en-US" dirty="0">
              <a:latin typeface="Trebuchet MS" pitchFamily="34" charset="0"/>
            </a:endParaRPr>
          </a:p>
        </p:txBody>
      </p:sp>
      <p:sp>
        <p:nvSpPr>
          <p:cNvPr id="126" name="Rectangle 125"/>
          <p:cNvSpPr/>
          <p:nvPr/>
        </p:nvSpPr>
        <p:spPr>
          <a:xfrm>
            <a:off x="7239000" y="1493838"/>
            <a:ext cx="152400" cy="2525712"/>
          </a:xfrm>
          <a:prstGeom prst="rect">
            <a:avLst/>
          </a:prstGeom>
          <a:solidFill>
            <a:srgbClr val="92D050"/>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a:defRPr/>
            </a:pPr>
            <a:endParaRPr lang="en-US" dirty="0">
              <a:latin typeface="Trebuchet MS" pitchFamily="34" charset="0"/>
            </a:endParaRPr>
          </a:p>
        </p:txBody>
      </p:sp>
      <p:sp>
        <p:nvSpPr>
          <p:cNvPr id="127" name="Rectangle 126"/>
          <p:cNvSpPr/>
          <p:nvPr/>
        </p:nvSpPr>
        <p:spPr>
          <a:xfrm>
            <a:off x="7696200" y="1965325"/>
            <a:ext cx="152400" cy="2055813"/>
          </a:xfrm>
          <a:prstGeom prst="rect">
            <a:avLst/>
          </a:prstGeom>
          <a:solidFill>
            <a:srgbClr val="92D050"/>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a:defRPr/>
            </a:pPr>
            <a:endParaRPr lang="en-US" dirty="0">
              <a:latin typeface="Trebuchet MS" pitchFamily="34" charset="0"/>
            </a:endParaRPr>
          </a:p>
        </p:txBody>
      </p:sp>
      <p:sp>
        <p:nvSpPr>
          <p:cNvPr id="128" name="Rectangle 127"/>
          <p:cNvSpPr/>
          <p:nvPr/>
        </p:nvSpPr>
        <p:spPr>
          <a:xfrm>
            <a:off x="8148638" y="2139950"/>
            <a:ext cx="152400" cy="1881188"/>
          </a:xfrm>
          <a:prstGeom prst="rect">
            <a:avLst/>
          </a:prstGeom>
          <a:solidFill>
            <a:srgbClr val="92D050"/>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a:defRPr/>
            </a:pPr>
            <a:endParaRPr lang="en-US" dirty="0">
              <a:latin typeface="Trebuchet MS" pitchFamily="34" charset="0"/>
            </a:endParaRPr>
          </a:p>
        </p:txBody>
      </p:sp>
      <p:sp>
        <p:nvSpPr>
          <p:cNvPr id="17414" name="TextBox 102"/>
          <p:cNvSpPr txBox="1">
            <a:spLocks noChangeArrowheads="1"/>
          </p:cNvSpPr>
          <p:nvPr/>
        </p:nvSpPr>
        <p:spPr bwMode="auto">
          <a:xfrm>
            <a:off x="3314700" y="1757363"/>
            <a:ext cx="685800" cy="338137"/>
          </a:xfrm>
          <a:prstGeom prst="rect">
            <a:avLst/>
          </a:prstGeom>
          <a:noFill/>
          <a:ln w="9525">
            <a:noFill/>
            <a:miter lim="800000"/>
            <a:headEnd/>
            <a:tailEnd/>
          </a:ln>
        </p:spPr>
        <p:txBody>
          <a:bodyPr>
            <a:spAutoFit/>
          </a:bodyPr>
          <a:lstStyle/>
          <a:p>
            <a:pPr algn="ctr"/>
            <a:r>
              <a:rPr lang="en-US" sz="1600" dirty="0">
                <a:latin typeface="Trebuchet MS" pitchFamily="34" charset="0"/>
              </a:rPr>
              <a:t>25.0</a:t>
            </a:r>
          </a:p>
        </p:txBody>
      </p:sp>
      <p:sp>
        <p:nvSpPr>
          <p:cNvPr id="116" name="Rectangle 115"/>
          <p:cNvSpPr/>
          <p:nvPr/>
        </p:nvSpPr>
        <p:spPr>
          <a:xfrm>
            <a:off x="3124200" y="2273300"/>
            <a:ext cx="152400" cy="1749425"/>
          </a:xfrm>
          <a:prstGeom prst="rect">
            <a:avLst/>
          </a:prstGeom>
          <a:solidFill>
            <a:srgbClr val="92D050"/>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a:defRPr/>
            </a:pPr>
            <a:endParaRPr lang="en-US" dirty="0">
              <a:latin typeface="Trebuchet MS" pitchFamily="34" charset="0"/>
            </a:endParaRPr>
          </a:p>
        </p:txBody>
      </p:sp>
      <p:sp>
        <p:nvSpPr>
          <p:cNvPr id="118" name="Rectangle 117"/>
          <p:cNvSpPr/>
          <p:nvPr/>
        </p:nvSpPr>
        <p:spPr>
          <a:xfrm>
            <a:off x="3581400" y="2106613"/>
            <a:ext cx="152400" cy="1912937"/>
          </a:xfrm>
          <a:prstGeom prst="rect">
            <a:avLst/>
          </a:prstGeom>
          <a:solidFill>
            <a:srgbClr val="92D050"/>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a:defRPr/>
            </a:pPr>
            <a:endParaRPr lang="en-US" dirty="0">
              <a:latin typeface="Trebuchet MS" pitchFamily="34" charset="0"/>
            </a:endParaRPr>
          </a:p>
        </p:txBody>
      </p:sp>
      <p:sp>
        <p:nvSpPr>
          <p:cNvPr id="119" name="Rectangle 118"/>
          <p:cNvSpPr/>
          <p:nvPr/>
        </p:nvSpPr>
        <p:spPr>
          <a:xfrm>
            <a:off x="4038600" y="1916113"/>
            <a:ext cx="152400" cy="2105025"/>
          </a:xfrm>
          <a:prstGeom prst="rect">
            <a:avLst/>
          </a:prstGeom>
          <a:solidFill>
            <a:srgbClr val="92D050"/>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a:defRPr/>
            </a:pPr>
            <a:endParaRPr lang="en-US" dirty="0">
              <a:latin typeface="Trebuchet MS" pitchFamily="34" charset="0"/>
            </a:endParaRPr>
          </a:p>
        </p:txBody>
      </p:sp>
      <p:sp>
        <p:nvSpPr>
          <p:cNvPr id="120" name="Rectangle 119"/>
          <p:cNvSpPr/>
          <p:nvPr/>
        </p:nvSpPr>
        <p:spPr>
          <a:xfrm>
            <a:off x="4495800" y="1851025"/>
            <a:ext cx="152400" cy="2170113"/>
          </a:xfrm>
          <a:prstGeom prst="rect">
            <a:avLst/>
          </a:prstGeom>
          <a:solidFill>
            <a:srgbClr val="92D050"/>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a:defRPr/>
            </a:pPr>
            <a:endParaRPr lang="en-US" dirty="0">
              <a:latin typeface="Trebuchet MS" pitchFamily="34" charset="0"/>
            </a:endParaRPr>
          </a:p>
        </p:txBody>
      </p:sp>
      <p:sp>
        <p:nvSpPr>
          <p:cNvPr id="121" name="Rectangle 120"/>
          <p:cNvSpPr/>
          <p:nvPr/>
        </p:nvSpPr>
        <p:spPr>
          <a:xfrm>
            <a:off x="4953000" y="1622425"/>
            <a:ext cx="152400" cy="2398713"/>
          </a:xfrm>
          <a:prstGeom prst="rect">
            <a:avLst/>
          </a:prstGeom>
          <a:solidFill>
            <a:srgbClr val="92D050"/>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a:defRPr/>
            </a:pPr>
            <a:endParaRPr lang="en-US" dirty="0">
              <a:latin typeface="Trebuchet MS" pitchFamily="34" charset="0"/>
            </a:endParaRPr>
          </a:p>
        </p:txBody>
      </p:sp>
      <p:sp>
        <p:nvSpPr>
          <p:cNvPr id="122" name="Rectangle 121"/>
          <p:cNvSpPr/>
          <p:nvPr/>
        </p:nvSpPr>
        <p:spPr>
          <a:xfrm>
            <a:off x="5410200" y="1549400"/>
            <a:ext cx="152400" cy="2471738"/>
          </a:xfrm>
          <a:prstGeom prst="rect">
            <a:avLst/>
          </a:prstGeom>
          <a:solidFill>
            <a:srgbClr val="92D050"/>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a:defRPr/>
            </a:pPr>
            <a:endParaRPr lang="en-US" dirty="0">
              <a:latin typeface="Trebuchet MS" pitchFamily="34" charset="0"/>
            </a:endParaRPr>
          </a:p>
        </p:txBody>
      </p:sp>
      <p:sp>
        <p:nvSpPr>
          <p:cNvPr id="123" name="Rectangle 122"/>
          <p:cNvSpPr/>
          <p:nvPr/>
        </p:nvSpPr>
        <p:spPr>
          <a:xfrm>
            <a:off x="5867400" y="1519238"/>
            <a:ext cx="152400" cy="2503487"/>
          </a:xfrm>
          <a:prstGeom prst="rect">
            <a:avLst/>
          </a:prstGeom>
          <a:solidFill>
            <a:srgbClr val="92D050"/>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a:defRPr/>
            </a:pPr>
            <a:endParaRPr lang="en-US" dirty="0">
              <a:latin typeface="Trebuchet MS" pitchFamily="34" charset="0"/>
            </a:endParaRPr>
          </a:p>
        </p:txBody>
      </p:sp>
      <p:sp>
        <p:nvSpPr>
          <p:cNvPr id="124" name="Rectangle 123"/>
          <p:cNvSpPr/>
          <p:nvPr/>
        </p:nvSpPr>
        <p:spPr>
          <a:xfrm>
            <a:off x="6324600" y="1463675"/>
            <a:ext cx="152400" cy="2559050"/>
          </a:xfrm>
          <a:prstGeom prst="rect">
            <a:avLst/>
          </a:prstGeom>
          <a:solidFill>
            <a:srgbClr val="92D050"/>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a:defRPr/>
            </a:pPr>
            <a:endParaRPr lang="en-US" dirty="0">
              <a:latin typeface="Trebuchet MS" pitchFamily="34" charset="0"/>
            </a:endParaRPr>
          </a:p>
        </p:txBody>
      </p:sp>
      <p:sp>
        <p:nvSpPr>
          <p:cNvPr id="4" name="Action Button: Home 3">
            <a:hlinkClick r:id="" action="ppaction://hlinkshowjump?jump=firstslide" highlightClick="1"/>
          </p:cNvPr>
          <p:cNvSpPr/>
          <p:nvPr/>
        </p:nvSpPr>
        <p:spPr>
          <a:xfrm>
            <a:off x="8547717" y="6400800"/>
            <a:ext cx="574675" cy="457200"/>
          </a:xfrm>
          <a:prstGeom prst="actionButtonHome">
            <a:avLst/>
          </a:prstGeom>
          <a:gradFill flip="none" rotWithShape="1">
            <a:gsLst>
              <a:gs pos="0">
                <a:srgbClr val="FFEFD1"/>
              </a:gs>
              <a:gs pos="64999">
                <a:srgbClr val="F0EBD5"/>
              </a:gs>
              <a:gs pos="100000">
                <a:srgbClr val="D1C39F"/>
              </a:gs>
            </a:gsLst>
            <a:lin ang="5400000" scaled="1"/>
            <a:tileRect/>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5" name="Action Button: Beginning 4">
            <a:hlinkClick r:id="rId3" action="ppaction://hlinksldjump" highlightClick="1"/>
          </p:cNvPr>
          <p:cNvSpPr/>
          <p:nvPr/>
        </p:nvSpPr>
        <p:spPr>
          <a:xfrm>
            <a:off x="8080992" y="6400800"/>
            <a:ext cx="457200" cy="457200"/>
          </a:xfrm>
          <a:prstGeom prst="actionButtonBeginning">
            <a:avLst/>
          </a:prstGeom>
          <a:gradFill>
            <a:gsLst>
              <a:gs pos="0">
                <a:srgbClr val="FFEFD1"/>
              </a:gs>
              <a:gs pos="64999">
                <a:srgbClr val="F0EBD5"/>
              </a:gs>
              <a:gs pos="100000">
                <a:srgbClr val="D1C39F"/>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pic>
        <p:nvPicPr>
          <p:cNvPr id="13338" name="Picture 29" descr="black.jpg"/>
          <p:cNvPicPr>
            <a:picLocks noChangeAspect="1"/>
          </p:cNvPicPr>
          <p:nvPr/>
        </p:nvPicPr>
        <p:blipFill>
          <a:blip r:embed="rId4" cstate="print"/>
          <a:stretch>
            <a:fillRect/>
          </a:stretch>
        </p:blipFill>
        <p:spPr bwMode="auto">
          <a:xfrm>
            <a:off x="1981200" y="5486400"/>
            <a:ext cx="1371600" cy="1371600"/>
          </a:xfrm>
          <a:prstGeom prst="rect">
            <a:avLst/>
          </a:prstGeom>
          <a:noFill/>
          <a:ln w="9525">
            <a:noFill/>
            <a:miter lim="800000"/>
            <a:headEnd/>
            <a:tailEnd/>
          </a:ln>
        </p:spPr>
      </p:pic>
      <p:sp>
        <p:nvSpPr>
          <p:cNvPr id="31" name="Rounded Rectangular Callout 30"/>
          <p:cNvSpPr/>
          <p:nvPr/>
        </p:nvSpPr>
        <p:spPr>
          <a:xfrm>
            <a:off x="2362200" y="5105400"/>
            <a:ext cx="6553200" cy="381000"/>
          </a:xfrm>
          <a:prstGeom prst="wedgeRoundRectCallout">
            <a:avLst>
              <a:gd name="adj1" fmla="val -35088"/>
              <a:gd name="adj2" fmla="val 96900"/>
              <a:gd name="adj3" fmla="val 16667"/>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smtClean="0">
                <a:latin typeface="Trebuchet MS" pitchFamily="34" charset="0"/>
              </a:rPr>
              <a:t>The first step is to replace </a:t>
            </a:r>
            <a:r>
              <a:rPr lang="en-US" dirty="0">
                <a:latin typeface="Trebuchet MS" pitchFamily="34" charset="0"/>
              </a:rPr>
              <a:t>the bars with dots, or data points.</a:t>
            </a:r>
          </a:p>
        </p:txBody>
      </p:sp>
      <p:grpSp>
        <p:nvGrpSpPr>
          <p:cNvPr id="2" name="Group 27"/>
          <p:cNvGrpSpPr>
            <a:grpSpLocks/>
          </p:cNvGrpSpPr>
          <p:nvPr/>
        </p:nvGrpSpPr>
        <p:grpSpPr bwMode="auto">
          <a:xfrm rot="-5400000">
            <a:off x="669132" y="1834356"/>
            <a:ext cx="3338512" cy="1216025"/>
            <a:chOff x="2685880" y="2261872"/>
            <a:chExt cx="5713914" cy="1217125"/>
          </a:xfrm>
        </p:grpSpPr>
        <p:cxnSp>
          <p:nvCxnSpPr>
            <p:cNvPr id="52" name="Straight Connector 51"/>
            <p:cNvCxnSpPr/>
            <p:nvPr/>
          </p:nvCxnSpPr>
          <p:spPr>
            <a:xfrm>
              <a:off x="2819013" y="3277202"/>
              <a:ext cx="5333531" cy="1588"/>
            </a:xfrm>
            <a:prstGeom prst="line">
              <a:avLst/>
            </a:prstGeom>
            <a:ln w="38100"/>
          </p:spPr>
          <p:style>
            <a:lnRef idx="1">
              <a:schemeClr val="dk1"/>
            </a:lnRef>
            <a:fillRef idx="0">
              <a:schemeClr val="dk1"/>
            </a:fillRef>
            <a:effectRef idx="0">
              <a:schemeClr val="dk1"/>
            </a:effectRef>
            <a:fontRef idx="minor">
              <a:schemeClr val="tx1"/>
            </a:fontRef>
          </p:style>
        </p:cxnSp>
        <p:cxnSp>
          <p:nvCxnSpPr>
            <p:cNvPr id="53" name="Straight Connector 52"/>
            <p:cNvCxnSpPr/>
            <p:nvPr/>
          </p:nvCxnSpPr>
          <p:spPr>
            <a:xfrm rot="5400000">
              <a:off x="2622906" y="3277202"/>
              <a:ext cx="381345" cy="0"/>
            </a:xfrm>
            <a:prstGeom prst="line">
              <a:avLst/>
            </a:prstGeom>
            <a:ln w="38100"/>
          </p:spPr>
          <p:style>
            <a:lnRef idx="1">
              <a:schemeClr val="dk1"/>
            </a:lnRef>
            <a:fillRef idx="0">
              <a:schemeClr val="dk1"/>
            </a:fillRef>
            <a:effectRef idx="0">
              <a:schemeClr val="dk1"/>
            </a:effectRef>
            <a:fontRef idx="minor">
              <a:schemeClr val="tx1"/>
            </a:fontRef>
          </p:style>
        </p:cxnSp>
        <p:cxnSp>
          <p:nvCxnSpPr>
            <p:cNvPr id="54" name="Straight Connector 53"/>
            <p:cNvCxnSpPr/>
            <p:nvPr/>
          </p:nvCxnSpPr>
          <p:spPr>
            <a:xfrm rot="5400000">
              <a:off x="7987683" y="3286965"/>
              <a:ext cx="381345" cy="2718"/>
            </a:xfrm>
            <a:prstGeom prst="line">
              <a:avLst/>
            </a:prstGeom>
            <a:ln w="38100"/>
          </p:spPr>
          <p:style>
            <a:lnRef idx="1">
              <a:schemeClr val="dk1"/>
            </a:lnRef>
            <a:fillRef idx="0">
              <a:schemeClr val="dk1"/>
            </a:fillRef>
            <a:effectRef idx="0">
              <a:schemeClr val="dk1"/>
            </a:effectRef>
            <a:fontRef idx="minor">
              <a:schemeClr val="tx1"/>
            </a:fontRef>
          </p:style>
        </p:cxnSp>
        <p:cxnSp>
          <p:nvCxnSpPr>
            <p:cNvPr id="55" name="Straight Connector 54"/>
            <p:cNvCxnSpPr/>
            <p:nvPr/>
          </p:nvCxnSpPr>
          <p:spPr>
            <a:xfrm rot="5400000">
              <a:off x="5371183" y="3286966"/>
              <a:ext cx="381345" cy="2716"/>
            </a:xfrm>
            <a:prstGeom prst="line">
              <a:avLst/>
            </a:prstGeom>
            <a:ln w="28575"/>
          </p:spPr>
          <p:style>
            <a:lnRef idx="1">
              <a:schemeClr val="dk1"/>
            </a:lnRef>
            <a:fillRef idx="0">
              <a:schemeClr val="dk1"/>
            </a:fillRef>
            <a:effectRef idx="0">
              <a:schemeClr val="dk1"/>
            </a:effectRef>
            <a:fontRef idx="minor">
              <a:schemeClr val="tx1"/>
            </a:fontRef>
          </p:style>
        </p:cxnSp>
        <p:cxnSp>
          <p:nvCxnSpPr>
            <p:cNvPr id="56" name="Straight Connector 55"/>
            <p:cNvCxnSpPr/>
            <p:nvPr/>
          </p:nvCxnSpPr>
          <p:spPr>
            <a:xfrm rot="5400000">
              <a:off x="3923006" y="3275843"/>
              <a:ext cx="381345" cy="2718"/>
            </a:xfrm>
            <a:prstGeom prst="line">
              <a:avLst/>
            </a:prstGeom>
            <a:ln w="28575"/>
          </p:spPr>
          <p:style>
            <a:lnRef idx="1">
              <a:schemeClr val="dk1"/>
            </a:lnRef>
            <a:fillRef idx="0">
              <a:schemeClr val="dk1"/>
            </a:fillRef>
            <a:effectRef idx="0">
              <a:schemeClr val="dk1"/>
            </a:effectRef>
            <a:fontRef idx="minor">
              <a:schemeClr val="tx1"/>
            </a:fontRef>
          </p:style>
        </p:cxnSp>
        <p:cxnSp>
          <p:nvCxnSpPr>
            <p:cNvPr id="57" name="Straight Connector 56"/>
            <p:cNvCxnSpPr/>
            <p:nvPr/>
          </p:nvCxnSpPr>
          <p:spPr>
            <a:xfrm rot="5400000">
              <a:off x="6663131" y="3288324"/>
              <a:ext cx="381345" cy="0"/>
            </a:xfrm>
            <a:prstGeom prst="line">
              <a:avLst/>
            </a:prstGeom>
            <a:ln w="28575"/>
          </p:spPr>
          <p:style>
            <a:lnRef idx="1">
              <a:schemeClr val="dk1"/>
            </a:lnRef>
            <a:fillRef idx="0">
              <a:schemeClr val="dk1"/>
            </a:fillRef>
            <a:effectRef idx="0">
              <a:schemeClr val="dk1"/>
            </a:effectRef>
            <a:fontRef idx="minor">
              <a:schemeClr val="tx1"/>
            </a:fontRef>
          </p:style>
        </p:cxnSp>
        <p:sp>
          <p:nvSpPr>
            <p:cNvPr id="17525" name="TextBox 22"/>
            <p:cNvSpPr txBox="1">
              <a:spLocks noChangeArrowheads="1"/>
            </p:cNvSpPr>
            <p:nvPr/>
          </p:nvSpPr>
          <p:spPr bwMode="auto">
            <a:xfrm rot="5400000">
              <a:off x="2515022" y="2567934"/>
              <a:ext cx="829165" cy="487450"/>
            </a:xfrm>
            <a:prstGeom prst="rect">
              <a:avLst/>
            </a:prstGeom>
            <a:noFill/>
            <a:ln w="9525">
              <a:noFill/>
              <a:miter lim="800000"/>
              <a:headEnd/>
              <a:tailEnd/>
            </a:ln>
          </p:spPr>
          <p:txBody>
            <a:bodyPr>
              <a:spAutoFit/>
            </a:bodyPr>
            <a:lstStyle/>
            <a:p>
              <a:pPr algn="ctr"/>
              <a:r>
                <a:rPr lang="en-US" dirty="0">
                  <a:latin typeface="Trebuchet MS" pitchFamily="34" charset="0"/>
                </a:rPr>
                <a:t>0 psu</a:t>
              </a:r>
            </a:p>
          </p:txBody>
        </p:sp>
        <p:sp>
          <p:nvSpPr>
            <p:cNvPr id="17526" name="TextBox 23"/>
            <p:cNvSpPr txBox="1">
              <a:spLocks noChangeArrowheads="1"/>
            </p:cNvSpPr>
            <p:nvPr/>
          </p:nvSpPr>
          <p:spPr bwMode="auto">
            <a:xfrm rot="5400000">
              <a:off x="5147768" y="2502491"/>
              <a:ext cx="934280" cy="487452"/>
            </a:xfrm>
            <a:prstGeom prst="rect">
              <a:avLst/>
            </a:prstGeom>
            <a:noFill/>
            <a:ln w="9525">
              <a:noFill/>
              <a:miter lim="800000"/>
              <a:headEnd/>
              <a:tailEnd/>
            </a:ln>
          </p:spPr>
          <p:txBody>
            <a:bodyPr>
              <a:spAutoFit/>
            </a:bodyPr>
            <a:lstStyle/>
            <a:p>
              <a:pPr algn="ctr"/>
              <a:r>
                <a:rPr lang="en-US" dirty="0">
                  <a:latin typeface="Trebuchet MS" pitchFamily="34" charset="0"/>
                </a:rPr>
                <a:t>20 psu</a:t>
              </a:r>
            </a:p>
          </p:txBody>
        </p:sp>
        <p:sp>
          <p:nvSpPr>
            <p:cNvPr id="17527" name="TextBox 24"/>
            <p:cNvSpPr txBox="1">
              <a:spLocks noChangeArrowheads="1"/>
            </p:cNvSpPr>
            <p:nvPr/>
          </p:nvSpPr>
          <p:spPr bwMode="auto">
            <a:xfrm rot="5400000">
              <a:off x="6380942" y="2523410"/>
              <a:ext cx="1010527" cy="487452"/>
            </a:xfrm>
            <a:prstGeom prst="rect">
              <a:avLst/>
            </a:prstGeom>
            <a:noFill/>
            <a:ln w="9525">
              <a:noFill/>
              <a:miter lim="800000"/>
              <a:headEnd/>
              <a:tailEnd/>
            </a:ln>
          </p:spPr>
          <p:txBody>
            <a:bodyPr>
              <a:spAutoFit/>
            </a:bodyPr>
            <a:lstStyle/>
            <a:p>
              <a:pPr algn="ctr"/>
              <a:r>
                <a:rPr lang="en-US" dirty="0">
                  <a:latin typeface="Trebuchet MS" pitchFamily="34" charset="0"/>
                </a:rPr>
                <a:t>30 psu</a:t>
              </a:r>
            </a:p>
          </p:txBody>
        </p:sp>
        <p:sp>
          <p:nvSpPr>
            <p:cNvPr id="17528" name="TextBox 25"/>
            <p:cNvSpPr txBox="1">
              <a:spLocks noChangeArrowheads="1"/>
            </p:cNvSpPr>
            <p:nvPr/>
          </p:nvSpPr>
          <p:spPr bwMode="auto">
            <a:xfrm rot="5400000">
              <a:off x="7688930" y="2509981"/>
              <a:ext cx="934278" cy="487451"/>
            </a:xfrm>
            <a:prstGeom prst="rect">
              <a:avLst/>
            </a:prstGeom>
            <a:noFill/>
            <a:ln w="9525">
              <a:noFill/>
              <a:miter lim="800000"/>
              <a:headEnd/>
              <a:tailEnd/>
            </a:ln>
          </p:spPr>
          <p:txBody>
            <a:bodyPr>
              <a:spAutoFit/>
            </a:bodyPr>
            <a:lstStyle/>
            <a:p>
              <a:pPr algn="ctr"/>
              <a:r>
                <a:rPr lang="en-US" dirty="0">
                  <a:latin typeface="Trebuchet MS" pitchFamily="34" charset="0"/>
                </a:rPr>
                <a:t>40 psu</a:t>
              </a:r>
            </a:p>
          </p:txBody>
        </p:sp>
        <p:sp>
          <p:nvSpPr>
            <p:cNvPr id="17529" name="TextBox 26"/>
            <p:cNvSpPr txBox="1">
              <a:spLocks noChangeArrowheads="1"/>
            </p:cNvSpPr>
            <p:nvPr/>
          </p:nvSpPr>
          <p:spPr bwMode="auto">
            <a:xfrm rot="5400000">
              <a:off x="3695557" y="2483672"/>
              <a:ext cx="858032" cy="487452"/>
            </a:xfrm>
            <a:prstGeom prst="rect">
              <a:avLst/>
            </a:prstGeom>
            <a:noFill/>
            <a:ln w="9525">
              <a:noFill/>
              <a:miter lim="800000"/>
              <a:headEnd/>
              <a:tailEnd/>
            </a:ln>
          </p:spPr>
          <p:txBody>
            <a:bodyPr>
              <a:spAutoFit/>
            </a:bodyPr>
            <a:lstStyle/>
            <a:p>
              <a:pPr algn="ctr"/>
              <a:r>
                <a:rPr lang="en-US" dirty="0">
                  <a:latin typeface="Trebuchet MS" pitchFamily="34" charset="0"/>
                </a:rPr>
                <a:t>10 psu</a:t>
              </a:r>
            </a:p>
          </p:txBody>
        </p:sp>
      </p:grpSp>
      <p:sp>
        <p:nvSpPr>
          <p:cNvPr id="17451" name="TextBox 22"/>
          <p:cNvSpPr txBox="1">
            <a:spLocks noChangeArrowheads="1"/>
          </p:cNvSpPr>
          <p:nvPr/>
        </p:nvSpPr>
        <p:spPr bwMode="auto">
          <a:xfrm rot="-2400000">
            <a:off x="5746750" y="4492625"/>
            <a:ext cx="1392238" cy="369888"/>
          </a:xfrm>
          <a:prstGeom prst="rect">
            <a:avLst/>
          </a:prstGeom>
          <a:noFill/>
          <a:ln w="9525">
            <a:noFill/>
            <a:miter lim="800000"/>
            <a:headEnd/>
            <a:tailEnd/>
          </a:ln>
        </p:spPr>
        <p:txBody>
          <a:bodyPr>
            <a:spAutoFit/>
          </a:bodyPr>
          <a:lstStyle/>
          <a:p>
            <a:pPr algn="ctr"/>
            <a:r>
              <a:rPr lang="en-US" dirty="0">
                <a:latin typeface="Trebuchet MS" pitchFamily="34" charset="0"/>
              </a:rPr>
              <a:t>September</a:t>
            </a:r>
          </a:p>
        </p:txBody>
      </p:sp>
      <p:sp>
        <p:nvSpPr>
          <p:cNvPr id="17452" name="TextBox 22"/>
          <p:cNvSpPr txBox="1">
            <a:spLocks noChangeArrowheads="1"/>
          </p:cNvSpPr>
          <p:nvPr/>
        </p:nvSpPr>
        <p:spPr bwMode="auto">
          <a:xfrm rot="-2400000">
            <a:off x="4503738" y="4264025"/>
            <a:ext cx="828675" cy="460375"/>
          </a:xfrm>
          <a:prstGeom prst="rect">
            <a:avLst/>
          </a:prstGeom>
          <a:noFill/>
          <a:ln w="9525">
            <a:noFill/>
            <a:miter lim="800000"/>
            <a:headEnd/>
            <a:tailEnd/>
          </a:ln>
        </p:spPr>
        <p:txBody>
          <a:bodyPr>
            <a:spAutoFit/>
          </a:bodyPr>
          <a:lstStyle/>
          <a:p>
            <a:pPr algn="ctr"/>
            <a:r>
              <a:rPr lang="en-US" dirty="0">
                <a:latin typeface="Trebuchet MS" pitchFamily="34" charset="0"/>
              </a:rPr>
              <a:t>May</a:t>
            </a:r>
          </a:p>
        </p:txBody>
      </p:sp>
      <p:sp>
        <p:nvSpPr>
          <p:cNvPr id="17453" name="TextBox 23"/>
          <p:cNvSpPr txBox="1">
            <a:spLocks noChangeArrowheads="1"/>
          </p:cNvSpPr>
          <p:nvPr/>
        </p:nvSpPr>
        <p:spPr bwMode="auto">
          <a:xfrm rot="-2400000">
            <a:off x="3467100" y="4322763"/>
            <a:ext cx="933450" cy="460375"/>
          </a:xfrm>
          <a:prstGeom prst="rect">
            <a:avLst/>
          </a:prstGeom>
          <a:noFill/>
          <a:ln w="9525">
            <a:noFill/>
            <a:miter lim="800000"/>
            <a:headEnd/>
            <a:tailEnd/>
          </a:ln>
        </p:spPr>
        <p:txBody>
          <a:bodyPr>
            <a:spAutoFit/>
          </a:bodyPr>
          <a:lstStyle/>
          <a:p>
            <a:pPr algn="ctr"/>
            <a:r>
              <a:rPr lang="en-US" dirty="0">
                <a:latin typeface="Trebuchet MS" pitchFamily="34" charset="0"/>
              </a:rPr>
              <a:t>March</a:t>
            </a:r>
          </a:p>
        </p:txBody>
      </p:sp>
      <p:sp>
        <p:nvSpPr>
          <p:cNvPr id="17454" name="TextBox 24"/>
          <p:cNvSpPr txBox="1">
            <a:spLocks noChangeArrowheads="1"/>
          </p:cNvSpPr>
          <p:nvPr/>
        </p:nvSpPr>
        <p:spPr bwMode="auto">
          <a:xfrm rot="-2400000">
            <a:off x="2670175" y="4394200"/>
            <a:ext cx="1241425" cy="369888"/>
          </a:xfrm>
          <a:prstGeom prst="rect">
            <a:avLst/>
          </a:prstGeom>
          <a:noFill/>
          <a:ln w="9525">
            <a:noFill/>
            <a:miter lim="800000"/>
            <a:headEnd/>
            <a:tailEnd/>
          </a:ln>
        </p:spPr>
        <p:txBody>
          <a:bodyPr>
            <a:spAutoFit/>
          </a:bodyPr>
          <a:lstStyle/>
          <a:p>
            <a:pPr algn="ctr"/>
            <a:r>
              <a:rPr lang="en-US" dirty="0">
                <a:latin typeface="Trebuchet MS" pitchFamily="34" charset="0"/>
              </a:rPr>
              <a:t>February</a:t>
            </a:r>
          </a:p>
        </p:txBody>
      </p:sp>
      <p:sp>
        <p:nvSpPr>
          <p:cNvPr id="17455" name="TextBox 25"/>
          <p:cNvSpPr txBox="1">
            <a:spLocks noChangeArrowheads="1"/>
          </p:cNvSpPr>
          <p:nvPr/>
        </p:nvSpPr>
        <p:spPr bwMode="auto">
          <a:xfrm rot="-2400000">
            <a:off x="2355850" y="4360863"/>
            <a:ext cx="1065213" cy="369887"/>
          </a:xfrm>
          <a:prstGeom prst="rect">
            <a:avLst/>
          </a:prstGeom>
          <a:noFill/>
          <a:ln w="9525">
            <a:noFill/>
            <a:miter lim="800000"/>
            <a:headEnd/>
            <a:tailEnd/>
          </a:ln>
        </p:spPr>
        <p:txBody>
          <a:bodyPr>
            <a:spAutoFit/>
          </a:bodyPr>
          <a:lstStyle/>
          <a:p>
            <a:pPr algn="ctr"/>
            <a:r>
              <a:rPr lang="en-US" dirty="0">
                <a:latin typeface="Trebuchet MS" pitchFamily="34" charset="0"/>
              </a:rPr>
              <a:t>January</a:t>
            </a:r>
          </a:p>
        </p:txBody>
      </p:sp>
      <p:sp>
        <p:nvSpPr>
          <p:cNvPr id="17456" name="TextBox 26"/>
          <p:cNvSpPr txBox="1">
            <a:spLocks noChangeArrowheads="1"/>
          </p:cNvSpPr>
          <p:nvPr/>
        </p:nvSpPr>
        <p:spPr bwMode="auto">
          <a:xfrm rot="-2400000">
            <a:off x="4010025" y="4346575"/>
            <a:ext cx="857250" cy="460375"/>
          </a:xfrm>
          <a:prstGeom prst="rect">
            <a:avLst/>
          </a:prstGeom>
          <a:noFill/>
          <a:ln w="9525">
            <a:noFill/>
            <a:miter lim="800000"/>
            <a:headEnd/>
            <a:tailEnd/>
          </a:ln>
        </p:spPr>
        <p:txBody>
          <a:bodyPr>
            <a:spAutoFit/>
          </a:bodyPr>
          <a:lstStyle/>
          <a:p>
            <a:pPr algn="ctr"/>
            <a:r>
              <a:rPr lang="en-US" dirty="0">
                <a:latin typeface="Trebuchet MS" pitchFamily="34" charset="0"/>
              </a:rPr>
              <a:t>April</a:t>
            </a:r>
          </a:p>
        </p:txBody>
      </p:sp>
      <p:sp>
        <p:nvSpPr>
          <p:cNvPr id="17457" name="TextBox 22"/>
          <p:cNvSpPr txBox="1">
            <a:spLocks noChangeArrowheads="1"/>
          </p:cNvSpPr>
          <p:nvPr/>
        </p:nvSpPr>
        <p:spPr bwMode="auto">
          <a:xfrm rot="-2400000">
            <a:off x="4897438" y="4284663"/>
            <a:ext cx="828675" cy="368300"/>
          </a:xfrm>
          <a:prstGeom prst="rect">
            <a:avLst/>
          </a:prstGeom>
          <a:noFill/>
          <a:ln w="9525">
            <a:noFill/>
            <a:miter lim="800000"/>
            <a:headEnd/>
            <a:tailEnd/>
          </a:ln>
        </p:spPr>
        <p:txBody>
          <a:bodyPr>
            <a:spAutoFit/>
          </a:bodyPr>
          <a:lstStyle/>
          <a:p>
            <a:pPr algn="ctr"/>
            <a:r>
              <a:rPr lang="en-US" dirty="0">
                <a:latin typeface="Trebuchet MS" pitchFamily="34" charset="0"/>
              </a:rPr>
              <a:t>June</a:t>
            </a:r>
          </a:p>
        </p:txBody>
      </p:sp>
      <p:sp>
        <p:nvSpPr>
          <p:cNvPr id="17458" name="TextBox 22"/>
          <p:cNvSpPr txBox="1">
            <a:spLocks noChangeArrowheads="1"/>
          </p:cNvSpPr>
          <p:nvPr/>
        </p:nvSpPr>
        <p:spPr bwMode="auto">
          <a:xfrm rot="-2400000">
            <a:off x="5359400" y="4262438"/>
            <a:ext cx="828675" cy="368300"/>
          </a:xfrm>
          <a:prstGeom prst="rect">
            <a:avLst/>
          </a:prstGeom>
          <a:noFill/>
          <a:ln w="9525">
            <a:noFill/>
            <a:miter lim="800000"/>
            <a:headEnd/>
            <a:tailEnd/>
          </a:ln>
        </p:spPr>
        <p:txBody>
          <a:bodyPr>
            <a:spAutoFit/>
          </a:bodyPr>
          <a:lstStyle/>
          <a:p>
            <a:pPr algn="ctr"/>
            <a:r>
              <a:rPr lang="en-US" dirty="0">
                <a:latin typeface="Trebuchet MS" pitchFamily="34" charset="0"/>
              </a:rPr>
              <a:t>July</a:t>
            </a:r>
          </a:p>
        </p:txBody>
      </p:sp>
      <p:sp>
        <p:nvSpPr>
          <p:cNvPr id="17459" name="TextBox 22"/>
          <p:cNvSpPr txBox="1">
            <a:spLocks noChangeArrowheads="1"/>
          </p:cNvSpPr>
          <p:nvPr/>
        </p:nvSpPr>
        <p:spPr bwMode="auto">
          <a:xfrm rot="-2400000">
            <a:off x="5649913" y="4360863"/>
            <a:ext cx="1020762" cy="368300"/>
          </a:xfrm>
          <a:prstGeom prst="rect">
            <a:avLst/>
          </a:prstGeom>
          <a:noFill/>
          <a:ln w="9525">
            <a:noFill/>
            <a:miter lim="800000"/>
            <a:headEnd/>
            <a:tailEnd/>
          </a:ln>
        </p:spPr>
        <p:txBody>
          <a:bodyPr>
            <a:spAutoFit/>
          </a:bodyPr>
          <a:lstStyle/>
          <a:p>
            <a:pPr algn="ctr"/>
            <a:r>
              <a:rPr lang="en-US" dirty="0">
                <a:latin typeface="Trebuchet MS" pitchFamily="34" charset="0"/>
              </a:rPr>
              <a:t>August</a:t>
            </a:r>
          </a:p>
        </p:txBody>
      </p:sp>
      <p:sp>
        <p:nvSpPr>
          <p:cNvPr id="17460" name="TextBox 22"/>
          <p:cNvSpPr txBox="1">
            <a:spLocks noChangeArrowheads="1"/>
          </p:cNvSpPr>
          <p:nvPr/>
        </p:nvSpPr>
        <p:spPr bwMode="auto">
          <a:xfrm rot="-2400000">
            <a:off x="6346825" y="4408488"/>
            <a:ext cx="1392238" cy="368300"/>
          </a:xfrm>
          <a:prstGeom prst="rect">
            <a:avLst/>
          </a:prstGeom>
          <a:noFill/>
          <a:ln w="9525">
            <a:noFill/>
            <a:miter lim="800000"/>
            <a:headEnd/>
            <a:tailEnd/>
          </a:ln>
        </p:spPr>
        <p:txBody>
          <a:bodyPr>
            <a:spAutoFit/>
          </a:bodyPr>
          <a:lstStyle/>
          <a:p>
            <a:pPr algn="ctr"/>
            <a:r>
              <a:rPr lang="en-US" dirty="0">
                <a:latin typeface="Trebuchet MS" pitchFamily="34" charset="0"/>
              </a:rPr>
              <a:t>October</a:t>
            </a:r>
          </a:p>
        </p:txBody>
      </p:sp>
      <p:sp>
        <p:nvSpPr>
          <p:cNvPr id="17461" name="TextBox 22"/>
          <p:cNvSpPr txBox="1">
            <a:spLocks noChangeArrowheads="1"/>
          </p:cNvSpPr>
          <p:nvPr/>
        </p:nvSpPr>
        <p:spPr bwMode="auto">
          <a:xfrm rot="-2400000">
            <a:off x="6704013" y="4492625"/>
            <a:ext cx="1392237" cy="369888"/>
          </a:xfrm>
          <a:prstGeom prst="rect">
            <a:avLst/>
          </a:prstGeom>
          <a:noFill/>
          <a:ln w="9525">
            <a:noFill/>
            <a:miter lim="800000"/>
            <a:headEnd/>
            <a:tailEnd/>
          </a:ln>
        </p:spPr>
        <p:txBody>
          <a:bodyPr>
            <a:spAutoFit/>
          </a:bodyPr>
          <a:lstStyle/>
          <a:p>
            <a:pPr algn="ctr"/>
            <a:r>
              <a:rPr lang="en-US" dirty="0">
                <a:latin typeface="Trebuchet MS" pitchFamily="34" charset="0"/>
              </a:rPr>
              <a:t>November</a:t>
            </a:r>
          </a:p>
        </p:txBody>
      </p:sp>
      <p:sp>
        <p:nvSpPr>
          <p:cNvPr id="17462" name="TextBox 22"/>
          <p:cNvSpPr txBox="1">
            <a:spLocks noChangeArrowheads="1"/>
          </p:cNvSpPr>
          <p:nvPr/>
        </p:nvSpPr>
        <p:spPr bwMode="auto">
          <a:xfrm rot="-2400000">
            <a:off x="7143750" y="4481513"/>
            <a:ext cx="1392238" cy="369887"/>
          </a:xfrm>
          <a:prstGeom prst="rect">
            <a:avLst/>
          </a:prstGeom>
          <a:noFill/>
          <a:ln w="9525">
            <a:noFill/>
            <a:miter lim="800000"/>
            <a:headEnd/>
            <a:tailEnd/>
          </a:ln>
        </p:spPr>
        <p:txBody>
          <a:bodyPr>
            <a:spAutoFit/>
          </a:bodyPr>
          <a:lstStyle/>
          <a:p>
            <a:pPr algn="ctr"/>
            <a:r>
              <a:rPr lang="en-US" dirty="0">
                <a:latin typeface="Trebuchet MS" pitchFamily="34" charset="0"/>
              </a:rPr>
              <a:t>December</a:t>
            </a:r>
          </a:p>
        </p:txBody>
      </p:sp>
      <p:grpSp>
        <p:nvGrpSpPr>
          <p:cNvPr id="3" name="Group 98"/>
          <p:cNvGrpSpPr>
            <a:grpSpLocks/>
          </p:cNvGrpSpPr>
          <p:nvPr/>
        </p:nvGrpSpPr>
        <p:grpSpPr bwMode="auto">
          <a:xfrm>
            <a:off x="2701925" y="3886200"/>
            <a:ext cx="5527675" cy="381000"/>
            <a:chOff x="2701925" y="3886200"/>
            <a:chExt cx="5527675" cy="381000"/>
          </a:xfrm>
        </p:grpSpPr>
        <p:cxnSp>
          <p:nvCxnSpPr>
            <p:cNvPr id="68" name="Straight Connector 67"/>
            <p:cNvCxnSpPr/>
            <p:nvPr/>
          </p:nvCxnSpPr>
          <p:spPr bwMode="auto">
            <a:xfrm rot="10800000" flipV="1">
              <a:off x="2701925" y="4038600"/>
              <a:ext cx="5527675" cy="0"/>
            </a:xfrm>
            <a:prstGeom prst="line">
              <a:avLst/>
            </a:prstGeom>
            <a:ln w="38100"/>
          </p:spPr>
          <p:style>
            <a:lnRef idx="1">
              <a:schemeClr val="dk1"/>
            </a:lnRef>
            <a:fillRef idx="0">
              <a:schemeClr val="dk1"/>
            </a:fillRef>
            <a:effectRef idx="0">
              <a:schemeClr val="dk1"/>
            </a:effectRef>
            <a:fontRef idx="minor">
              <a:schemeClr val="tx1"/>
            </a:fontRef>
          </p:style>
        </p:cxnSp>
        <p:cxnSp>
          <p:nvCxnSpPr>
            <p:cNvPr id="73" name="Straight Connector 72"/>
            <p:cNvCxnSpPr/>
            <p:nvPr/>
          </p:nvCxnSpPr>
          <p:spPr bwMode="auto">
            <a:xfrm rot="16200000">
              <a:off x="5753894" y="4075906"/>
              <a:ext cx="381000" cy="1588"/>
            </a:xfrm>
            <a:prstGeom prst="line">
              <a:avLst/>
            </a:prstGeom>
            <a:ln w="28575"/>
          </p:spPr>
          <p:style>
            <a:lnRef idx="1">
              <a:schemeClr val="dk1"/>
            </a:lnRef>
            <a:fillRef idx="0">
              <a:schemeClr val="dk1"/>
            </a:fillRef>
            <a:effectRef idx="0">
              <a:schemeClr val="dk1"/>
            </a:effectRef>
            <a:fontRef idx="minor">
              <a:schemeClr val="tx1"/>
            </a:fontRef>
          </p:style>
        </p:cxnSp>
        <p:cxnSp>
          <p:nvCxnSpPr>
            <p:cNvPr id="74" name="Straight Connector 73"/>
            <p:cNvCxnSpPr/>
            <p:nvPr/>
          </p:nvCxnSpPr>
          <p:spPr bwMode="auto">
            <a:xfrm rot="16200000">
              <a:off x="6668294" y="4075906"/>
              <a:ext cx="381000" cy="1588"/>
            </a:xfrm>
            <a:prstGeom prst="line">
              <a:avLst/>
            </a:prstGeom>
            <a:ln w="28575"/>
          </p:spPr>
          <p:style>
            <a:lnRef idx="1">
              <a:schemeClr val="dk1"/>
            </a:lnRef>
            <a:fillRef idx="0">
              <a:schemeClr val="dk1"/>
            </a:fillRef>
            <a:effectRef idx="0">
              <a:schemeClr val="dk1"/>
            </a:effectRef>
            <a:fontRef idx="minor">
              <a:schemeClr val="tx1"/>
            </a:fontRef>
          </p:style>
        </p:cxnSp>
        <p:cxnSp>
          <p:nvCxnSpPr>
            <p:cNvPr id="75" name="Straight Connector 74"/>
            <p:cNvCxnSpPr/>
            <p:nvPr/>
          </p:nvCxnSpPr>
          <p:spPr bwMode="auto">
            <a:xfrm rot="16200000">
              <a:off x="3010694" y="4075906"/>
              <a:ext cx="381000" cy="1588"/>
            </a:xfrm>
            <a:prstGeom prst="line">
              <a:avLst/>
            </a:prstGeom>
            <a:ln w="28575"/>
          </p:spPr>
          <p:style>
            <a:lnRef idx="1">
              <a:schemeClr val="dk1"/>
            </a:lnRef>
            <a:fillRef idx="0">
              <a:schemeClr val="dk1"/>
            </a:fillRef>
            <a:effectRef idx="0">
              <a:schemeClr val="dk1"/>
            </a:effectRef>
            <a:fontRef idx="minor">
              <a:schemeClr val="tx1"/>
            </a:fontRef>
          </p:style>
        </p:cxnSp>
        <p:cxnSp>
          <p:nvCxnSpPr>
            <p:cNvPr id="89" name="Straight Connector 88"/>
            <p:cNvCxnSpPr/>
            <p:nvPr/>
          </p:nvCxnSpPr>
          <p:spPr bwMode="auto">
            <a:xfrm rot="16200000">
              <a:off x="3467894" y="4075906"/>
              <a:ext cx="381000" cy="1588"/>
            </a:xfrm>
            <a:prstGeom prst="line">
              <a:avLst/>
            </a:prstGeom>
            <a:ln w="28575"/>
          </p:spPr>
          <p:style>
            <a:lnRef idx="1">
              <a:schemeClr val="dk1"/>
            </a:lnRef>
            <a:fillRef idx="0">
              <a:schemeClr val="dk1"/>
            </a:fillRef>
            <a:effectRef idx="0">
              <a:schemeClr val="dk1"/>
            </a:effectRef>
            <a:fontRef idx="minor">
              <a:schemeClr val="tx1"/>
            </a:fontRef>
          </p:style>
        </p:cxnSp>
        <p:cxnSp>
          <p:nvCxnSpPr>
            <p:cNvPr id="90" name="Straight Connector 89"/>
            <p:cNvCxnSpPr/>
            <p:nvPr/>
          </p:nvCxnSpPr>
          <p:spPr bwMode="auto">
            <a:xfrm rot="16200000">
              <a:off x="3925094" y="4075906"/>
              <a:ext cx="381000" cy="1588"/>
            </a:xfrm>
            <a:prstGeom prst="line">
              <a:avLst/>
            </a:prstGeom>
            <a:ln w="28575"/>
          </p:spPr>
          <p:style>
            <a:lnRef idx="1">
              <a:schemeClr val="dk1"/>
            </a:lnRef>
            <a:fillRef idx="0">
              <a:schemeClr val="dk1"/>
            </a:fillRef>
            <a:effectRef idx="0">
              <a:schemeClr val="dk1"/>
            </a:effectRef>
            <a:fontRef idx="minor">
              <a:schemeClr val="tx1"/>
            </a:fontRef>
          </p:style>
        </p:cxnSp>
        <p:cxnSp>
          <p:nvCxnSpPr>
            <p:cNvPr id="91" name="Straight Connector 90"/>
            <p:cNvCxnSpPr/>
            <p:nvPr/>
          </p:nvCxnSpPr>
          <p:spPr bwMode="auto">
            <a:xfrm rot="16200000">
              <a:off x="4382294" y="4075906"/>
              <a:ext cx="381000" cy="1588"/>
            </a:xfrm>
            <a:prstGeom prst="line">
              <a:avLst/>
            </a:prstGeom>
            <a:ln w="28575"/>
          </p:spPr>
          <p:style>
            <a:lnRef idx="1">
              <a:schemeClr val="dk1"/>
            </a:lnRef>
            <a:fillRef idx="0">
              <a:schemeClr val="dk1"/>
            </a:fillRef>
            <a:effectRef idx="0">
              <a:schemeClr val="dk1"/>
            </a:effectRef>
            <a:fontRef idx="minor">
              <a:schemeClr val="tx1"/>
            </a:fontRef>
          </p:style>
        </p:cxnSp>
        <p:cxnSp>
          <p:nvCxnSpPr>
            <p:cNvPr id="92" name="Straight Connector 91"/>
            <p:cNvCxnSpPr/>
            <p:nvPr/>
          </p:nvCxnSpPr>
          <p:spPr bwMode="auto">
            <a:xfrm rot="16200000">
              <a:off x="4839494" y="4075906"/>
              <a:ext cx="381000" cy="1588"/>
            </a:xfrm>
            <a:prstGeom prst="line">
              <a:avLst/>
            </a:prstGeom>
            <a:ln w="28575"/>
          </p:spPr>
          <p:style>
            <a:lnRef idx="1">
              <a:schemeClr val="dk1"/>
            </a:lnRef>
            <a:fillRef idx="0">
              <a:schemeClr val="dk1"/>
            </a:fillRef>
            <a:effectRef idx="0">
              <a:schemeClr val="dk1"/>
            </a:effectRef>
            <a:fontRef idx="minor">
              <a:schemeClr val="tx1"/>
            </a:fontRef>
          </p:style>
        </p:cxnSp>
        <p:cxnSp>
          <p:nvCxnSpPr>
            <p:cNvPr id="93" name="Straight Connector 92"/>
            <p:cNvCxnSpPr/>
            <p:nvPr/>
          </p:nvCxnSpPr>
          <p:spPr bwMode="auto">
            <a:xfrm rot="16200000">
              <a:off x="5296694" y="4075906"/>
              <a:ext cx="381000" cy="1588"/>
            </a:xfrm>
            <a:prstGeom prst="line">
              <a:avLst/>
            </a:prstGeom>
            <a:ln w="28575"/>
          </p:spPr>
          <p:style>
            <a:lnRef idx="1">
              <a:schemeClr val="dk1"/>
            </a:lnRef>
            <a:fillRef idx="0">
              <a:schemeClr val="dk1"/>
            </a:fillRef>
            <a:effectRef idx="0">
              <a:schemeClr val="dk1"/>
            </a:effectRef>
            <a:fontRef idx="minor">
              <a:schemeClr val="tx1"/>
            </a:fontRef>
          </p:style>
        </p:cxnSp>
        <p:cxnSp>
          <p:nvCxnSpPr>
            <p:cNvPr id="94" name="Straight Connector 93"/>
            <p:cNvCxnSpPr/>
            <p:nvPr/>
          </p:nvCxnSpPr>
          <p:spPr bwMode="auto">
            <a:xfrm rot="16200000">
              <a:off x="6211094" y="4075906"/>
              <a:ext cx="381000" cy="1588"/>
            </a:xfrm>
            <a:prstGeom prst="line">
              <a:avLst/>
            </a:prstGeom>
            <a:ln w="28575"/>
          </p:spPr>
          <p:style>
            <a:lnRef idx="1">
              <a:schemeClr val="dk1"/>
            </a:lnRef>
            <a:fillRef idx="0">
              <a:schemeClr val="dk1"/>
            </a:fillRef>
            <a:effectRef idx="0">
              <a:schemeClr val="dk1"/>
            </a:effectRef>
            <a:fontRef idx="minor">
              <a:schemeClr val="tx1"/>
            </a:fontRef>
          </p:style>
        </p:cxnSp>
        <p:cxnSp>
          <p:nvCxnSpPr>
            <p:cNvPr id="95" name="Straight Connector 94"/>
            <p:cNvCxnSpPr/>
            <p:nvPr/>
          </p:nvCxnSpPr>
          <p:spPr bwMode="auto">
            <a:xfrm rot="16200000">
              <a:off x="7581900" y="4076700"/>
              <a:ext cx="381000" cy="0"/>
            </a:xfrm>
            <a:prstGeom prst="line">
              <a:avLst/>
            </a:prstGeom>
            <a:ln w="28575"/>
          </p:spPr>
          <p:style>
            <a:lnRef idx="1">
              <a:schemeClr val="dk1"/>
            </a:lnRef>
            <a:fillRef idx="0">
              <a:schemeClr val="dk1"/>
            </a:fillRef>
            <a:effectRef idx="0">
              <a:schemeClr val="dk1"/>
            </a:effectRef>
            <a:fontRef idx="minor">
              <a:schemeClr val="tx1"/>
            </a:fontRef>
          </p:style>
        </p:cxnSp>
        <p:cxnSp>
          <p:nvCxnSpPr>
            <p:cNvPr id="96" name="Straight Connector 95"/>
            <p:cNvCxnSpPr/>
            <p:nvPr/>
          </p:nvCxnSpPr>
          <p:spPr bwMode="auto">
            <a:xfrm rot="16200000">
              <a:off x="7124700" y="4076700"/>
              <a:ext cx="381000" cy="0"/>
            </a:xfrm>
            <a:prstGeom prst="line">
              <a:avLst/>
            </a:prstGeom>
            <a:ln w="28575"/>
          </p:spPr>
          <p:style>
            <a:lnRef idx="1">
              <a:schemeClr val="dk1"/>
            </a:lnRef>
            <a:fillRef idx="0">
              <a:schemeClr val="dk1"/>
            </a:fillRef>
            <a:effectRef idx="0">
              <a:schemeClr val="dk1"/>
            </a:effectRef>
            <a:fontRef idx="minor">
              <a:schemeClr val="tx1"/>
            </a:fontRef>
          </p:style>
        </p:cxnSp>
        <p:cxnSp>
          <p:nvCxnSpPr>
            <p:cNvPr id="98" name="Straight Connector 97"/>
            <p:cNvCxnSpPr/>
            <p:nvPr/>
          </p:nvCxnSpPr>
          <p:spPr bwMode="auto">
            <a:xfrm rot="16200000">
              <a:off x="8039100" y="4076700"/>
              <a:ext cx="381000" cy="0"/>
            </a:xfrm>
            <a:prstGeom prst="line">
              <a:avLst/>
            </a:prstGeom>
            <a:ln w="28575"/>
          </p:spPr>
          <p:style>
            <a:lnRef idx="1">
              <a:schemeClr val="dk1"/>
            </a:lnRef>
            <a:fillRef idx="0">
              <a:schemeClr val="dk1"/>
            </a:fillRef>
            <a:effectRef idx="0">
              <a:schemeClr val="dk1"/>
            </a:effectRef>
            <a:fontRef idx="minor">
              <a:schemeClr val="tx1"/>
            </a:fontRef>
          </p:style>
        </p:cxnSp>
      </p:grpSp>
      <p:sp>
        <p:nvSpPr>
          <p:cNvPr id="17464" name="TextBox 106"/>
          <p:cNvSpPr txBox="1">
            <a:spLocks noChangeArrowheads="1"/>
          </p:cNvSpPr>
          <p:nvPr/>
        </p:nvSpPr>
        <p:spPr bwMode="auto">
          <a:xfrm>
            <a:off x="5138738" y="1200150"/>
            <a:ext cx="685800" cy="338138"/>
          </a:xfrm>
          <a:prstGeom prst="rect">
            <a:avLst/>
          </a:prstGeom>
          <a:noFill/>
          <a:ln w="9525">
            <a:noFill/>
            <a:miter lim="800000"/>
            <a:headEnd/>
            <a:tailEnd/>
          </a:ln>
        </p:spPr>
        <p:txBody>
          <a:bodyPr>
            <a:spAutoFit/>
          </a:bodyPr>
          <a:lstStyle/>
          <a:p>
            <a:pPr algn="ctr"/>
            <a:r>
              <a:rPr lang="en-US" sz="1600" dirty="0">
                <a:latin typeface="Trebuchet MS" pitchFamily="34" charset="0"/>
              </a:rPr>
              <a:t>32.1</a:t>
            </a:r>
          </a:p>
        </p:txBody>
      </p:sp>
      <p:sp>
        <p:nvSpPr>
          <p:cNvPr id="17465" name="TextBox 108"/>
          <p:cNvSpPr txBox="1">
            <a:spLocks noChangeArrowheads="1"/>
          </p:cNvSpPr>
          <p:nvPr/>
        </p:nvSpPr>
        <p:spPr bwMode="auto">
          <a:xfrm>
            <a:off x="6056313" y="1116013"/>
            <a:ext cx="685800" cy="338137"/>
          </a:xfrm>
          <a:prstGeom prst="rect">
            <a:avLst/>
          </a:prstGeom>
          <a:noFill/>
          <a:ln w="9525">
            <a:noFill/>
            <a:miter lim="800000"/>
            <a:headEnd/>
            <a:tailEnd/>
          </a:ln>
        </p:spPr>
        <p:txBody>
          <a:bodyPr>
            <a:spAutoFit/>
          </a:bodyPr>
          <a:lstStyle/>
          <a:p>
            <a:pPr algn="ctr"/>
            <a:r>
              <a:rPr lang="en-US" sz="1600" dirty="0">
                <a:latin typeface="Trebuchet MS" pitchFamily="34" charset="0"/>
              </a:rPr>
              <a:t>33.1</a:t>
            </a:r>
          </a:p>
        </p:txBody>
      </p:sp>
      <p:sp>
        <p:nvSpPr>
          <p:cNvPr id="17466" name="TextBox 109"/>
          <p:cNvSpPr txBox="1">
            <a:spLocks noChangeArrowheads="1"/>
          </p:cNvSpPr>
          <p:nvPr/>
        </p:nvSpPr>
        <p:spPr bwMode="auto">
          <a:xfrm>
            <a:off x="6524625" y="1116013"/>
            <a:ext cx="685800" cy="338137"/>
          </a:xfrm>
          <a:prstGeom prst="rect">
            <a:avLst/>
          </a:prstGeom>
          <a:noFill/>
          <a:ln w="9525">
            <a:noFill/>
            <a:miter lim="800000"/>
            <a:headEnd/>
            <a:tailEnd/>
          </a:ln>
        </p:spPr>
        <p:txBody>
          <a:bodyPr>
            <a:spAutoFit/>
          </a:bodyPr>
          <a:lstStyle/>
          <a:p>
            <a:pPr algn="ctr"/>
            <a:r>
              <a:rPr lang="en-US" sz="1600" dirty="0">
                <a:latin typeface="Trebuchet MS" pitchFamily="34" charset="0"/>
              </a:rPr>
              <a:t>33.3</a:t>
            </a:r>
          </a:p>
        </p:txBody>
      </p:sp>
      <p:sp>
        <p:nvSpPr>
          <p:cNvPr id="17467" name="TextBox 110"/>
          <p:cNvSpPr txBox="1">
            <a:spLocks noChangeArrowheads="1"/>
          </p:cNvSpPr>
          <p:nvPr/>
        </p:nvSpPr>
        <p:spPr bwMode="auto">
          <a:xfrm>
            <a:off x="6977063" y="1143000"/>
            <a:ext cx="685800" cy="338138"/>
          </a:xfrm>
          <a:prstGeom prst="rect">
            <a:avLst/>
          </a:prstGeom>
          <a:noFill/>
          <a:ln w="9525">
            <a:noFill/>
            <a:miter lim="800000"/>
            <a:headEnd/>
            <a:tailEnd/>
          </a:ln>
        </p:spPr>
        <p:txBody>
          <a:bodyPr>
            <a:spAutoFit/>
          </a:bodyPr>
          <a:lstStyle/>
          <a:p>
            <a:pPr algn="ctr"/>
            <a:r>
              <a:rPr lang="en-US" sz="1600" dirty="0">
                <a:latin typeface="Trebuchet MS" pitchFamily="34" charset="0"/>
              </a:rPr>
              <a:t>32.8</a:t>
            </a:r>
          </a:p>
        </p:txBody>
      </p:sp>
      <p:sp>
        <p:nvSpPr>
          <p:cNvPr id="17468" name="TextBox 112"/>
          <p:cNvSpPr txBox="1">
            <a:spLocks noChangeArrowheads="1"/>
          </p:cNvSpPr>
          <p:nvPr/>
        </p:nvSpPr>
        <p:spPr bwMode="auto">
          <a:xfrm>
            <a:off x="7886700" y="1806575"/>
            <a:ext cx="685800" cy="338138"/>
          </a:xfrm>
          <a:prstGeom prst="rect">
            <a:avLst/>
          </a:prstGeom>
          <a:noFill/>
          <a:ln w="9525">
            <a:noFill/>
            <a:miter lim="800000"/>
            <a:headEnd/>
            <a:tailEnd/>
          </a:ln>
        </p:spPr>
        <p:txBody>
          <a:bodyPr>
            <a:spAutoFit/>
          </a:bodyPr>
          <a:lstStyle/>
          <a:p>
            <a:pPr algn="ctr"/>
            <a:r>
              <a:rPr lang="en-US" sz="1600" dirty="0">
                <a:latin typeface="Trebuchet MS" pitchFamily="34" charset="0"/>
              </a:rPr>
              <a:t>24.6</a:t>
            </a:r>
          </a:p>
        </p:txBody>
      </p:sp>
      <p:sp>
        <p:nvSpPr>
          <p:cNvPr id="17469" name="TextBox 101"/>
          <p:cNvSpPr txBox="1">
            <a:spLocks noChangeArrowheads="1"/>
          </p:cNvSpPr>
          <p:nvPr/>
        </p:nvSpPr>
        <p:spPr bwMode="auto">
          <a:xfrm>
            <a:off x="2857500" y="1943100"/>
            <a:ext cx="685800" cy="338138"/>
          </a:xfrm>
          <a:prstGeom prst="rect">
            <a:avLst/>
          </a:prstGeom>
          <a:noFill/>
          <a:ln w="9525">
            <a:noFill/>
            <a:miter lim="800000"/>
            <a:headEnd/>
            <a:tailEnd/>
          </a:ln>
        </p:spPr>
        <p:txBody>
          <a:bodyPr>
            <a:spAutoFit/>
          </a:bodyPr>
          <a:lstStyle/>
          <a:p>
            <a:pPr algn="ctr"/>
            <a:r>
              <a:rPr lang="en-US" sz="1600" dirty="0">
                <a:latin typeface="Trebuchet MS" pitchFamily="34" charset="0"/>
              </a:rPr>
              <a:t>22.9</a:t>
            </a:r>
          </a:p>
        </p:txBody>
      </p:sp>
      <p:sp>
        <p:nvSpPr>
          <p:cNvPr id="17470" name="TextBox 103"/>
          <p:cNvSpPr txBox="1">
            <a:spLocks noChangeArrowheads="1"/>
          </p:cNvSpPr>
          <p:nvPr/>
        </p:nvSpPr>
        <p:spPr bwMode="auto">
          <a:xfrm>
            <a:off x="3768725" y="1543050"/>
            <a:ext cx="685800" cy="338138"/>
          </a:xfrm>
          <a:prstGeom prst="rect">
            <a:avLst/>
          </a:prstGeom>
          <a:noFill/>
          <a:ln w="9525">
            <a:noFill/>
            <a:miter lim="800000"/>
            <a:headEnd/>
            <a:tailEnd/>
          </a:ln>
        </p:spPr>
        <p:txBody>
          <a:bodyPr>
            <a:spAutoFit/>
          </a:bodyPr>
          <a:lstStyle/>
          <a:p>
            <a:pPr algn="ctr"/>
            <a:r>
              <a:rPr lang="en-US" sz="1600" dirty="0">
                <a:latin typeface="Trebuchet MS" pitchFamily="34" charset="0"/>
              </a:rPr>
              <a:t>27.5</a:t>
            </a:r>
          </a:p>
        </p:txBody>
      </p:sp>
      <p:sp>
        <p:nvSpPr>
          <p:cNvPr id="17471" name="TextBox 105"/>
          <p:cNvSpPr txBox="1">
            <a:spLocks noChangeArrowheads="1"/>
          </p:cNvSpPr>
          <p:nvPr/>
        </p:nvSpPr>
        <p:spPr bwMode="auto">
          <a:xfrm>
            <a:off x="4683125" y="1292225"/>
            <a:ext cx="685800" cy="338138"/>
          </a:xfrm>
          <a:prstGeom prst="rect">
            <a:avLst/>
          </a:prstGeom>
          <a:noFill/>
          <a:ln w="9525">
            <a:noFill/>
            <a:miter lim="800000"/>
            <a:headEnd/>
            <a:tailEnd/>
          </a:ln>
        </p:spPr>
        <p:txBody>
          <a:bodyPr>
            <a:spAutoFit/>
          </a:bodyPr>
          <a:lstStyle/>
          <a:p>
            <a:pPr algn="ctr"/>
            <a:r>
              <a:rPr lang="en-US" sz="1600" dirty="0">
                <a:latin typeface="Trebuchet MS" pitchFamily="34" charset="0"/>
              </a:rPr>
              <a:t>31.3</a:t>
            </a:r>
          </a:p>
        </p:txBody>
      </p:sp>
      <p:sp>
        <p:nvSpPr>
          <p:cNvPr id="17472" name="TextBox 107"/>
          <p:cNvSpPr txBox="1">
            <a:spLocks noChangeArrowheads="1"/>
          </p:cNvSpPr>
          <p:nvPr/>
        </p:nvSpPr>
        <p:spPr bwMode="auto">
          <a:xfrm>
            <a:off x="5599113" y="1169988"/>
            <a:ext cx="685800" cy="338137"/>
          </a:xfrm>
          <a:prstGeom prst="rect">
            <a:avLst/>
          </a:prstGeom>
          <a:noFill/>
          <a:ln w="9525">
            <a:noFill/>
            <a:miter lim="800000"/>
            <a:headEnd/>
            <a:tailEnd/>
          </a:ln>
        </p:spPr>
        <p:txBody>
          <a:bodyPr>
            <a:spAutoFit/>
          </a:bodyPr>
          <a:lstStyle/>
          <a:p>
            <a:pPr algn="ctr"/>
            <a:r>
              <a:rPr lang="en-US" sz="1600" dirty="0">
                <a:latin typeface="Trebuchet MS" pitchFamily="34" charset="0"/>
              </a:rPr>
              <a:t>32.5</a:t>
            </a:r>
          </a:p>
        </p:txBody>
      </p:sp>
      <p:sp>
        <p:nvSpPr>
          <p:cNvPr id="99" name="Oval 98"/>
          <p:cNvSpPr/>
          <p:nvPr/>
        </p:nvSpPr>
        <p:spPr>
          <a:xfrm>
            <a:off x="3143250" y="2228850"/>
            <a:ext cx="114300" cy="114300"/>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latin typeface="Trebuchet MS" pitchFamily="34" charset="0"/>
            </a:endParaRPr>
          </a:p>
        </p:txBody>
      </p:sp>
      <p:sp>
        <p:nvSpPr>
          <p:cNvPr id="117" name="Oval 116"/>
          <p:cNvSpPr/>
          <p:nvPr/>
        </p:nvSpPr>
        <p:spPr>
          <a:xfrm>
            <a:off x="3600450" y="2057400"/>
            <a:ext cx="114300" cy="114300"/>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latin typeface="Trebuchet MS" pitchFamily="34" charset="0"/>
            </a:endParaRPr>
          </a:p>
        </p:txBody>
      </p:sp>
      <p:sp>
        <p:nvSpPr>
          <p:cNvPr id="131" name="Oval 130"/>
          <p:cNvSpPr/>
          <p:nvPr/>
        </p:nvSpPr>
        <p:spPr>
          <a:xfrm>
            <a:off x="4057650" y="1855788"/>
            <a:ext cx="114300" cy="114300"/>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latin typeface="Trebuchet MS" pitchFamily="34" charset="0"/>
            </a:endParaRPr>
          </a:p>
        </p:txBody>
      </p:sp>
      <p:sp>
        <p:nvSpPr>
          <p:cNvPr id="133" name="Oval 132"/>
          <p:cNvSpPr/>
          <p:nvPr/>
        </p:nvSpPr>
        <p:spPr>
          <a:xfrm>
            <a:off x="4514850" y="1793875"/>
            <a:ext cx="114300" cy="114300"/>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latin typeface="Trebuchet MS" pitchFamily="34" charset="0"/>
            </a:endParaRPr>
          </a:p>
        </p:txBody>
      </p:sp>
      <p:sp>
        <p:nvSpPr>
          <p:cNvPr id="134" name="Oval 133"/>
          <p:cNvSpPr/>
          <p:nvPr/>
        </p:nvSpPr>
        <p:spPr>
          <a:xfrm>
            <a:off x="4972050" y="1562100"/>
            <a:ext cx="114300" cy="114300"/>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latin typeface="Trebuchet MS" pitchFamily="34" charset="0"/>
            </a:endParaRPr>
          </a:p>
        </p:txBody>
      </p:sp>
      <p:sp>
        <p:nvSpPr>
          <p:cNvPr id="135" name="Oval 134"/>
          <p:cNvSpPr/>
          <p:nvPr/>
        </p:nvSpPr>
        <p:spPr>
          <a:xfrm>
            <a:off x="7715250" y="1901825"/>
            <a:ext cx="114300" cy="114300"/>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latin typeface="Trebuchet MS" pitchFamily="34" charset="0"/>
            </a:endParaRPr>
          </a:p>
        </p:txBody>
      </p:sp>
      <p:sp>
        <p:nvSpPr>
          <p:cNvPr id="136" name="Oval 135"/>
          <p:cNvSpPr/>
          <p:nvPr/>
        </p:nvSpPr>
        <p:spPr>
          <a:xfrm>
            <a:off x="7258050" y="1428750"/>
            <a:ext cx="114300" cy="114300"/>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latin typeface="Trebuchet MS" pitchFamily="34" charset="0"/>
            </a:endParaRPr>
          </a:p>
        </p:txBody>
      </p:sp>
      <p:sp>
        <p:nvSpPr>
          <p:cNvPr id="137" name="Oval 136"/>
          <p:cNvSpPr/>
          <p:nvPr/>
        </p:nvSpPr>
        <p:spPr>
          <a:xfrm>
            <a:off x="5886450" y="1463675"/>
            <a:ext cx="114300" cy="114300"/>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latin typeface="Trebuchet MS" pitchFamily="34" charset="0"/>
            </a:endParaRPr>
          </a:p>
        </p:txBody>
      </p:sp>
      <p:sp>
        <p:nvSpPr>
          <p:cNvPr id="138" name="Oval 137"/>
          <p:cNvSpPr/>
          <p:nvPr/>
        </p:nvSpPr>
        <p:spPr>
          <a:xfrm>
            <a:off x="6800850" y="1409700"/>
            <a:ext cx="114300" cy="114300"/>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latin typeface="Trebuchet MS" pitchFamily="34" charset="0"/>
            </a:endParaRPr>
          </a:p>
        </p:txBody>
      </p:sp>
      <p:sp>
        <p:nvSpPr>
          <p:cNvPr id="139" name="Oval 138"/>
          <p:cNvSpPr/>
          <p:nvPr/>
        </p:nvSpPr>
        <p:spPr>
          <a:xfrm>
            <a:off x="6343650" y="1406525"/>
            <a:ext cx="114300" cy="114300"/>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latin typeface="Trebuchet MS" pitchFamily="34" charset="0"/>
            </a:endParaRPr>
          </a:p>
        </p:txBody>
      </p:sp>
      <p:sp>
        <p:nvSpPr>
          <p:cNvPr id="140" name="Oval 139"/>
          <p:cNvSpPr/>
          <p:nvPr/>
        </p:nvSpPr>
        <p:spPr>
          <a:xfrm>
            <a:off x="5429250" y="1485900"/>
            <a:ext cx="114300" cy="114300"/>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latin typeface="Trebuchet MS" pitchFamily="34" charset="0"/>
            </a:endParaRPr>
          </a:p>
        </p:txBody>
      </p:sp>
      <p:sp>
        <p:nvSpPr>
          <p:cNvPr id="168" name="Oval 167"/>
          <p:cNvSpPr/>
          <p:nvPr/>
        </p:nvSpPr>
        <p:spPr>
          <a:xfrm>
            <a:off x="8167688" y="2093913"/>
            <a:ext cx="114300" cy="114300"/>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latin typeface="Trebuchet MS" pitchFamily="34" charset="0"/>
            </a:endParaRPr>
          </a:p>
        </p:txBody>
      </p:sp>
      <p:sp>
        <p:nvSpPr>
          <p:cNvPr id="171" name="Rounded Rectangular Callout 170"/>
          <p:cNvSpPr/>
          <p:nvPr/>
        </p:nvSpPr>
        <p:spPr>
          <a:xfrm>
            <a:off x="4275090" y="5607268"/>
            <a:ext cx="4114800" cy="533400"/>
          </a:xfrm>
          <a:prstGeom prst="wedgeRoundRectCallout">
            <a:avLst>
              <a:gd name="adj1" fmla="val -69276"/>
              <a:gd name="adj2" fmla="val 37786"/>
              <a:gd name="adj3" fmla="val 16667"/>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latin typeface="Trebuchet MS" pitchFamily="34" charset="0"/>
              </a:rPr>
              <a:t>Now that we have our data points, we have to connect the dots.</a:t>
            </a:r>
          </a:p>
        </p:txBody>
      </p:sp>
      <p:sp>
        <p:nvSpPr>
          <p:cNvPr id="172" name="Action Button: Custom 171">
            <a:hlinkClick r:id="rId5" action="ppaction://hlinksldjump" highlightClick="1"/>
          </p:cNvPr>
          <p:cNvSpPr/>
          <p:nvPr/>
        </p:nvSpPr>
        <p:spPr>
          <a:xfrm>
            <a:off x="5562600" y="6217920"/>
            <a:ext cx="2381250" cy="640080"/>
          </a:xfrm>
          <a:prstGeom prst="actionButtonBlank">
            <a:avLst/>
          </a:prstGeom>
          <a:solidFill>
            <a:srgbClr val="C00000"/>
          </a:solidFill>
          <a:ln>
            <a:no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600" dirty="0" smtClean="0">
                <a:latin typeface="Trebuchet MS" pitchFamily="34" charset="0"/>
              </a:rPr>
              <a:t>Touch </a:t>
            </a:r>
            <a:r>
              <a:rPr lang="en-US" sz="1600" dirty="0">
                <a:latin typeface="Trebuchet MS" pitchFamily="34" charset="0"/>
              </a:rPr>
              <a:t>here to create </a:t>
            </a:r>
            <a:r>
              <a:rPr lang="en-US" sz="1600" dirty="0" smtClean="0">
                <a:latin typeface="Trebuchet MS" pitchFamily="34" charset="0"/>
              </a:rPr>
              <a:t>the </a:t>
            </a:r>
            <a:r>
              <a:rPr lang="en-US" sz="1600" dirty="0">
                <a:latin typeface="Trebuchet MS" pitchFamily="34" charset="0"/>
              </a:rPr>
              <a:t>connecting </a:t>
            </a:r>
            <a:r>
              <a:rPr lang="en-US" sz="1600" dirty="0" smtClean="0">
                <a:latin typeface="Trebuchet MS" pitchFamily="34" charset="0"/>
              </a:rPr>
              <a:t>lines</a:t>
            </a:r>
            <a:endParaRPr lang="en-US" sz="1600" dirty="0">
              <a:latin typeface="Trebuchet MS" pitchFamily="34" charset="0"/>
            </a:endParaRPr>
          </a:p>
        </p:txBody>
      </p:sp>
      <p:sp>
        <p:nvSpPr>
          <p:cNvPr id="17500" name="TextBox 104"/>
          <p:cNvSpPr txBox="1">
            <a:spLocks noChangeArrowheads="1"/>
          </p:cNvSpPr>
          <p:nvPr/>
        </p:nvSpPr>
        <p:spPr bwMode="auto">
          <a:xfrm>
            <a:off x="4229100" y="1500188"/>
            <a:ext cx="685800" cy="338137"/>
          </a:xfrm>
          <a:prstGeom prst="rect">
            <a:avLst/>
          </a:prstGeom>
          <a:noFill/>
          <a:ln w="9525">
            <a:noFill/>
            <a:miter lim="800000"/>
            <a:headEnd/>
            <a:tailEnd/>
          </a:ln>
        </p:spPr>
        <p:txBody>
          <a:bodyPr>
            <a:spAutoFit/>
          </a:bodyPr>
          <a:lstStyle/>
          <a:p>
            <a:pPr algn="ctr"/>
            <a:r>
              <a:rPr lang="en-US" sz="1600" dirty="0">
                <a:latin typeface="Trebuchet MS" pitchFamily="34" charset="0"/>
              </a:rPr>
              <a:t>28.1</a:t>
            </a:r>
          </a:p>
        </p:txBody>
      </p:sp>
      <p:sp>
        <p:nvSpPr>
          <p:cNvPr id="17501" name="TextBox 111"/>
          <p:cNvSpPr txBox="1">
            <a:spLocks noChangeArrowheads="1"/>
          </p:cNvSpPr>
          <p:nvPr/>
        </p:nvSpPr>
        <p:spPr bwMode="auto">
          <a:xfrm>
            <a:off x="7429500" y="1604963"/>
            <a:ext cx="685800" cy="338137"/>
          </a:xfrm>
          <a:prstGeom prst="rect">
            <a:avLst/>
          </a:prstGeom>
          <a:noFill/>
          <a:ln w="9525">
            <a:noFill/>
            <a:miter lim="800000"/>
            <a:headEnd/>
            <a:tailEnd/>
          </a:ln>
        </p:spPr>
        <p:txBody>
          <a:bodyPr>
            <a:spAutoFit/>
          </a:bodyPr>
          <a:lstStyle/>
          <a:p>
            <a:pPr algn="ctr"/>
            <a:r>
              <a:rPr lang="en-US" sz="1600" dirty="0">
                <a:latin typeface="Trebuchet MS" pitchFamily="34" charset="0"/>
              </a:rPr>
              <a:t>26.7</a:t>
            </a:r>
          </a:p>
        </p:txBody>
      </p:sp>
      <p:sp>
        <p:nvSpPr>
          <p:cNvPr id="111" name="Rectangle 110"/>
          <p:cNvSpPr/>
          <p:nvPr/>
        </p:nvSpPr>
        <p:spPr>
          <a:xfrm>
            <a:off x="0" y="0"/>
            <a:ext cx="9144000" cy="838200"/>
          </a:xfrm>
          <a:prstGeom prst="rect">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r>
              <a:rPr lang="en-US" sz="4400" dirty="0" smtClean="0">
                <a:latin typeface="Trebuchet MS" pitchFamily="34" charset="0"/>
              </a:rPr>
              <a:t>How To Build A Graph</a:t>
            </a:r>
            <a:endParaRPr lang="en-US" sz="4400" dirty="0">
              <a:latin typeface="Trebuchet MS" pitchFamily="34" charset="0"/>
            </a:endParaRPr>
          </a:p>
        </p:txBody>
      </p:sp>
      <p:sp>
        <p:nvSpPr>
          <p:cNvPr id="112" name="Flowchart: Delay 111"/>
          <p:cNvSpPr/>
          <p:nvPr/>
        </p:nvSpPr>
        <p:spPr>
          <a:xfrm>
            <a:off x="0" y="0"/>
            <a:ext cx="1752600" cy="6858000"/>
          </a:xfrm>
          <a:prstGeom prst="flowChartDelay">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113" name="TextBox 112">
            <a:hlinkClick r:id="rId6" action="ppaction://hlinksldjump"/>
          </p:cNvPr>
          <p:cNvSpPr txBox="1"/>
          <p:nvPr/>
        </p:nvSpPr>
        <p:spPr>
          <a:xfrm>
            <a:off x="0" y="609600"/>
            <a:ext cx="1371600" cy="838200"/>
          </a:xfrm>
          <a:prstGeom prst="roundRect">
            <a:avLst/>
          </a:prstGeom>
          <a:solidFill>
            <a:schemeClr val="accent5">
              <a:lumMod val="40000"/>
              <a:lumOff val="60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Build </a:t>
            </a:r>
            <a:r>
              <a:rPr lang="en-US" sz="1600" dirty="0" smtClean="0">
                <a:solidFill>
                  <a:schemeClr val="accent1">
                    <a:lumMod val="75000"/>
                  </a:schemeClr>
                </a:solidFill>
                <a:latin typeface="Trebuchet MS" pitchFamily="34" charset="0"/>
                <a:cs typeface="+mn-cs"/>
              </a:rPr>
              <a:t>A </a:t>
            </a:r>
            <a:r>
              <a:rPr lang="en-US" sz="1600" dirty="0">
                <a:solidFill>
                  <a:schemeClr val="accent1">
                    <a:lumMod val="75000"/>
                  </a:schemeClr>
                </a:solidFill>
                <a:latin typeface="Trebuchet MS" pitchFamily="34" charset="0"/>
                <a:cs typeface="+mn-cs"/>
              </a:rPr>
              <a:t>G</a:t>
            </a:r>
            <a:r>
              <a:rPr lang="en-US" sz="1600" dirty="0" smtClean="0">
                <a:solidFill>
                  <a:schemeClr val="accent1">
                    <a:lumMod val="75000"/>
                  </a:schemeClr>
                </a:solidFill>
                <a:latin typeface="Trebuchet MS" pitchFamily="34" charset="0"/>
                <a:cs typeface="+mn-cs"/>
              </a:rPr>
              <a:t>raph </a:t>
            </a:r>
            <a:endParaRPr lang="en-US" sz="1600" dirty="0">
              <a:solidFill>
                <a:schemeClr val="accent1">
                  <a:lumMod val="75000"/>
                </a:schemeClr>
              </a:solidFill>
              <a:latin typeface="Trebuchet MS" pitchFamily="34" charset="0"/>
              <a:cs typeface="+mn-cs"/>
            </a:endParaRP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1)</a:t>
            </a:r>
            <a:endParaRPr lang="en-US" sz="1600" dirty="0">
              <a:solidFill>
                <a:schemeClr val="accent1">
                  <a:lumMod val="75000"/>
                </a:schemeClr>
              </a:solidFill>
              <a:latin typeface="Trebuchet MS" pitchFamily="34" charset="0"/>
              <a:cs typeface="+mn-cs"/>
            </a:endParaRPr>
          </a:p>
        </p:txBody>
      </p:sp>
      <p:sp>
        <p:nvSpPr>
          <p:cNvPr id="114" name="TextBox 113">
            <a:hlinkClick r:id="rId7" action="ppaction://hlinksldjump"/>
          </p:cNvPr>
          <p:cNvSpPr txBox="1"/>
          <p:nvPr/>
        </p:nvSpPr>
        <p:spPr>
          <a:xfrm>
            <a:off x="0" y="2743200"/>
            <a:ext cx="1554480" cy="10668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Read LOBO Graphs </a:t>
            </a:r>
            <a:r>
              <a:rPr lang="en-US" sz="1600" dirty="0" smtClean="0">
                <a:solidFill>
                  <a:schemeClr val="accent1">
                    <a:lumMod val="75000"/>
                  </a:schemeClr>
                </a:solidFill>
                <a:latin typeface="Trebuchet MS" pitchFamily="34" charset="0"/>
                <a:cs typeface="+mn-cs"/>
              </a:rPr>
              <a:t>   (Level 3)</a:t>
            </a:r>
            <a:endParaRPr lang="en-US" sz="1600" dirty="0">
              <a:solidFill>
                <a:schemeClr val="accent1">
                  <a:lumMod val="75000"/>
                </a:schemeClr>
              </a:solidFill>
              <a:latin typeface="Trebuchet MS" pitchFamily="34" charset="0"/>
              <a:cs typeface="+mn-cs"/>
            </a:endParaRPr>
          </a:p>
        </p:txBody>
      </p:sp>
      <p:sp>
        <p:nvSpPr>
          <p:cNvPr id="115" name="TextBox 114">
            <a:hlinkClick r:id="rId8" action="ppaction://hlinksldjump"/>
          </p:cNvPr>
          <p:cNvSpPr txBox="1"/>
          <p:nvPr/>
        </p:nvSpPr>
        <p:spPr>
          <a:xfrm>
            <a:off x="0" y="3953470"/>
            <a:ext cx="1447800" cy="99953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LOBO Data Match-up</a:t>
            </a:r>
            <a:endParaRPr lang="en-US" sz="1600" dirty="0">
              <a:solidFill>
                <a:schemeClr val="accent1">
                  <a:lumMod val="75000"/>
                </a:schemeClr>
              </a:solidFill>
              <a:latin typeface="Trebuchet MS" pitchFamily="34" charset="0"/>
              <a:cs typeface="+mn-cs"/>
            </a:endParaRP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4)</a:t>
            </a:r>
            <a:endParaRPr lang="en-US" sz="1600" dirty="0">
              <a:solidFill>
                <a:schemeClr val="accent1">
                  <a:lumMod val="75000"/>
                </a:schemeClr>
              </a:solidFill>
              <a:latin typeface="Trebuchet MS" pitchFamily="34" charset="0"/>
              <a:cs typeface="+mn-cs"/>
            </a:endParaRPr>
          </a:p>
        </p:txBody>
      </p:sp>
      <p:sp>
        <p:nvSpPr>
          <p:cNvPr id="129" name="TextBox 128">
            <a:hlinkClick r:id="rId9" action="ppaction://hlinksldjump"/>
          </p:cNvPr>
          <p:cNvSpPr txBox="1"/>
          <p:nvPr/>
        </p:nvSpPr>
        <p:spPr>
          <a:xfrm>
            <a:off x="0" y="5105400"/>
            <a:ext cx="1371600" cy="11430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Test Your LOBO Abilities</a:t>
            </a: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5)</a:t>
            </a:r>
            <a:endParaRPr lang="en-US" sz="1600" dirty="0">
              <a:solidFill>
                <a:schemeClr val="accent1">
                  <a:lumMod val="75000"/>
                </a:schemeClr>
              </a:solidFill>
              <a:latin typeface="Trebuchet MS" pitchFamily="34" charset="0"/>
              <a:cs typeface="+mn-cs"/>
            </a:endParaRPr>
          </a:p>
        </p:txBody>
      </p:sp>
      <p:sp>
        <p:nvSpPr>
          <p:cNvPr id="130" name="TextBox 129">
            <a:hlinkClick r:id="rId10" action="ppaction://hlinksldjump"/>
          </p:cNvPr>
          <p:cNvSpPr txBox="1"/>
          <p:nvPr/>
        </p:nvSpPr>
        <p:spPr>
          <a:xfrm>
            <a:off x="0" y="1600200"/>
            <a:ext cx="1447800" cy="9906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Interpret Graphs</a:t>
            </a: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2)</a:t>
            </a:r>
            <a:endParaRPr lang="en-US" sz="1600" dirty="0">
              <a:solidFill>
                <a:schemeClr val="accent1">
                  <a:lumMod val="75000"/>
                </a:schemeClr>
              </a:solidFill>
              <a:latin typeface="Trebuchet MS" pitchFamily="34" charset="0"/>
              <a:cs typeface="+mn-cs"/>
            </a:endParaRPr>
          </a:p>
        </p:txBody>
      </p:sp>
      <p:sp>
        <p:nvSpPr>
          <p:cNvPr id="132" name="TextBox 131">
            <a:hlinkClick r:id="rId11" action="ppaction://hlinksldjump"/>
          </p:cNvPr>
          <p:cNvSpPr txBox="1"/>
          <p:nvPr/>
        </p:nvSpPr>
        <p:spPr>
          <a:xfrm>
            <a:off x="0" y="6324600"/>
            <a:ext cx="914400" cy="5334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More info</a:t>
            </a:r>
            <a:endParaRPr lang="en-US" sz="1600" dirty="0">
              <a:solidFill>
                <a:schemeClr val="accent1">
                  <a:lumMod val="75000"/>
                </a:schemeClr>
              </a:solidFill>
              <a:latin typeface="Trebuchet MS" pitchFamily="34" charset="0"/>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4" presetClass="entr" presetSubtype="0" fill="hold" grpId="0" nodeType="withEffect">
                                  <p:stCondLst>
                                    <p:cond delay="0"/>
                                  </p:stCondLst>
                                  <p:childTnLst>
                                    <p:set>
                                      <p:cBhvr>
                                        <p:cTn id="6" dur="1" fill="hold">
                                          <p:stCondLst>
                                            <p:cond delay="0"/>
                                          </p:stCondLst>
                                        </p:cTn>
                                        <p:tgtEl>
                                          <p:spTgt spid="31"/>
                                        </p:tgtEl>
                                        <p:attrNameLst>
                                          <p:attrName>style.visibility</p:attrName>
                                        </p:attrNameLst>
                                      </p:cBhvr>
                                      <p:to>
                                        <p:strVal val="visible"/>
                                      </p:to>
                                    </p:set>
                                    <p:anim from="(-#ppt_w/2)" to="(#ppt_x)" calcmode="lin" valueType="num">
                                      <p:cBhvr>
                                        <p:cTn id="7" dur="600" fill="hold">
                                          <p:stCondLst>
                                            <p:cond delay="0"/>
                                          </p:stCondLst>
                                        </p:cTn>
                                        <p:tgtEl>
                                          <p:spTgt spid="31"/>
                                        </p:tgtEl>
                                        <p:attrNameLst>
                                          <p:attrName>ppt_x</p:attrName>
                                        </p:attrNameLst>
                                      </p:cBhvr>
                                    </p:anim>
                                    <p:anim from="0" to="-1.0" calcmode="lin" valueType="num">
                                      <p:cBhvr>
                                        <p:cTn id="8" dur="200" decel="50000" autoRev="1" fill="hold">
                                          <p:stCondLst>
                                            <p:cond delay="600"/>
                                          </p:stCondLst>
                                        </p:cTn>
                                        <p:tgtEl>
                                          <p:spTgt spid="31"/>
                                        </p:tgtEl>
                                        <p:attrNameLst>
                                          <p:attrName>xshear</p:attrName>
                                        </p:attrNameLst>
                                      </p:cBhvr>
                                    </p:anim>
                                    <p:animScale>
                                      <p:cBhvr>
                                        <p:cTn id="9" dur="200" decel="100000" autoRev="1" fill="hold">
                                          <p:stCondLst>
                                            <p:cond delay="600"/>
                                          </p:stCondLst>
                                        </p:cTn>
                                        <p:tgtEl>
                                          <p:spTgt spid="31"/>
                                        </p:tgtEl>
                                      </p:cBhvr>
                                      <p:from x="100000" y="100000"/>
                                      <p:to x="80000" y="100000"/>
                                    </p:animScale>
                                    <p:anim by="(#ppt_h/3+#ppt_w*0.1)" calcmode="lin" valueType="num">
                                      <p:cBhvr additive="sum">
                                        <p:cTn id="10" dur="200" decel="100000" autoRev="1" fill="hold">
                                          <p:stCondLst>
                                            <p:cond delay="600"/>
                                          </p:stCondLst>
                                        </p:cTn>
                                        <p:tgtEl>
                                          <p:spTgt spid="31"/>
                                        </p:tgtEl>
                                        <p:attrNameLst>
                                          <p:attrName>ppt_x</p:attrName>
                                        </p:attrNameLst>
                                      </p:cBhvr>
                                    </p:anim>
                                  </p:childTnLst>
                                </p:cTn>
                              </p:par>
                              <p:par>
                                <p:cTn id="11" presetID="9" presetClass="exit" presetSubtype="0" fill="hold" grpId="0" nodeType="withEffect">
                                  <p:stCondLst>
                                    <p:cond delay="1000"/>
                                  </p:stCondLst>
                                  <p:childTnLst>
                                    <p:animEffect transition="out" filter="dissolve">
                                      <p:cBhvr>
                                        <p:cTn id="12" dur="3000"/>
                                        <p:tgtEl>
                                          <p:spTgt spid="116"/>
                                        </p:tgtEl>
                                      </p:cBhvr>
                                    </p:animEffect>
                                    <p:set>
                                      <p:cBhvr>
                                        <p:cTn id="13" dur="1" fill="hold">
                                          <p:stCondLst>
                                            <p:cond delay="2999"/>
                                          </p:stCondLst>
                                        </p:cTn>
                                        <p:tgtEl>
                                          <p:spTgt spid="116"/>
                                        </p:tgtEl>
                                        <p:attrNameLst>
                                          <p:attrName>style.visibility</p:attrName>
                                        </p:attrNameLst>
                                      </p:cBhvr>
                                      <p:to>
                                        <p:strVal val="hidden"/>
                                      </p:to>
                                    </p:set>
                                  </p:childTnLst>
                                </p:cTn>
                              </p:par>
                              <p:par>
                                <p:cTn id="14" presetID="9" presetClass="exit" presetSubtype="0" fill="hold" nodeType="withEffect">
                                  <p:stCondLst>
                                    <p:cond delay="1000"/>
                                  </p:stCondLst>
                                  <p:childTnLst>
                                    <p:animEffect transition="out" filter="dissolve">
                                      <p:cBhvr>
                                        <p:cTn id="15" dur="3000"/>
                                        <p:tgtEl>
                                          <p:spTgt spid="118"/>
                                        </p:tgtEl>
                                      </p:cBhvr>
                                    </p:animEffect>
                                    <p:set>
                                      <p:cBhvr>
                                        <p:cTn id="16" dur="1" fill="hold">
                                          <p:stCondLst>
                                            <p:cond delay="2999"/>
                                          </p:stCondLst>
                                        </p:cTn>
                                        <p:tgtEl>
                                          <p:spTgt spid="118"/>
                                        </p:tgtEl>
                                        <p:attrNameLst>
                                          <p:attrName>style.visibility</p:attrName>
                                        </p:attrNameLst>
                                      </p:cBhvr>
                                      <p:to>
                                        <p:strVal val="hidden"/>
                                      </p:to>
                                    </p:set>
                                  </p:childTnLst>
                                </p:cTn>
                              </p:par>
                              <p:par>
                                <p:cTn id="17" presetID="9" presetClass="exit" presetSubtype="0" fill="hold" nodeType="withEffect">
                                  <p:stCondLst>
                                    <p:cond delay="1000"/>
                                  </p:stCondLst>
                                  <p:childTnLst>
                                    <p:animEffect transition="out" filter="dissolve">
                                      <p:cBhvr>
                                        <p:cTn id="18" dur="3000"/>
                                        <p:tgtEl>
                                          <p:spTgt spid="119"/>
                                        </p:tgtEl>
                                      </p:cBhvr>
                                    </p:animEffect>
                                    <p:set>
                                      <p:cBhvr>
                                        <p:cTn id="19" dur="1" fill="hold">
                                          <p:stCondLst>
                                            <p:cond delay="2999"/>
                                          </p:stCondLst>
                                        </p:cTn>
                                        <p:tgtEl>
                                          <p:spTgt spid="119"/>
                                        </p:tgtEl>
                                        <p:attrNameLst>
                                          <p:attrName>style.visibility</p:attrName>
                                        </p:attrNameLst>
                                      </p:cBhvr>
                                      <p:to>
                                        <p:strVal val="hidden"/>
                                      </p:to>
                                    </p:set>
                                  </p:childTnLst>
                                </p:cTn>
                              </p:par>
                              <p:par>
                                <p:cTn id="20" presetID="9" presetClass="exit" presetSubtype="0" fill="hold" nodeType="withEffect">
                                  <p:stCondLst>
                                    <p:cond delay="1000"/>
                                  </p:stCondLst>
                                  <p:childTnLst>
                                    <p:animEffect transition="out" filter="dissolve">
                                      <p:cBhvr>
                                        <p:cTn id="21" dur="3000"/>
                                        <p:tgtEl>
                                          <p:spTgt spid="120"/>
                                        </p:tgtEl>
                                      </p:cBhvr>
                                    </p:animEffect>
                                    <p:set>
                                      <p:cBhvr>
                                        <p:cTn id="22" dur="1" fill="hold">
                                          <p:stCondLst>
                                            <p:cond delay="2999"/>
                                          </p:stCondLst>
                                        </p:cTn>
                                        <p:tgtEl>
                                          <p:spTgt spid="120"/>
                                        </p:tgtEl>
                                        <p:attrNameLst>
                                          <p:attrName>style.visibility</p:attrName>
                                        </p:attrNameLst>
                                      </p:cBhvr>
                                      <p:to>
                                        <p:strVal val="hidden"/>
                                      </p:to>
                                    </p:set>
                                  </p:childTnLst>
                                </p:cTn>
                              </p:par>
                              <p:par>
                                <p:cTn id="23" presetID="9" presetClass="exit" presetSubtype="0" fill="hold" nodeType="withEffect">
                                  <p:stCondLst>
                                    <p:cond delay="1000"/>
                                  </p:stCondLst>
                                  <p:childTnLst>
                                    <p:animEffect transition="out" filter="dissolve">
                                      <p:cBhvr>
                                        <p:cTn id="24" dur="3000"/>
                                        <p:tgtEl>
                                          <p:spTgt spid="121"/>
                                        </p:tgtEl>
                                      </p:cBhvr>
                                    </p:animEffect>
                                    <p:set>
                                      <p:cBhvr>
                                        <p:cTn id="25" dur="1" fill="hold">
                                          <p:stCondLst>
                                            <p:cond delay="2999"/>
                                          </p:stCondLst>
                                        </p:cTn>
                                        <p:tgtEl>
                                          <p:spTgt spid="121"/>
                                        </p:tgtEl>
                                        <p:attrNameLst>
                                          <p:attrName>style.visibility</p:attrName>
                                        </p:attrNameLst>
                                      </p:cBhvr>
                                      <p:to>
                                        <p:strVal val="hidden"/>
                                      </p:to>
                                    </p:set>
                                  </p:childTnLst>
                                </p:cTn>
                              </p:par>
                              <p:par>
                                <p:cTn id="26" presetID="9" presetClass="exit" presetSubtype="0" fill="hold" nodeType="withEffect">
                                  <p:stCondLst>
                                    <p:cond delay="1000"/>
                                  </p:stCondLst>
                                  <p:childTnLst>
                                    <p:animEffect transition="out" filter="dissolve">
                                      <p:cBhvr>
                                        <p:cTn id="27" dur="3000"/>
                                        <p:tgtEl>
                                          <p:spTgt spid="122"/>
                                        </p:tgtEl>
                                      </p:cBhvr>
                                    </p:animEffect>
                                    <p:set>
                                      <p:cBhvr>
                                        <p:cTn id="28" dur="1" fill="hold">
                                          <p:stCondLst>
                                            <p:cond delay="2999"/>
                                          </p:stCondLst>
                                        </p:cTn>
                                        <p:tgtEl>
                                          <p:spTgt spid="122"/>
                                        </p:tgtEl>
                                        <p:attrNameLst>
                                          <p:attrName>style.visibility</p:attrName>
                                        </p:attrNameLst>
                                      </p:cBhvr>
                                      <p:to>
                                        <p:strVal val="hidden"/>
                                      </p:to>
                                    </p:set>
                                  </p:childTnLst>
                                </p:cTn>
                              </p:par>
                              <p:par>
                                <p:cTn id="29" presetID="9" presetClass="exit" presetSubtype="0" fill="hold" nodeType="withEffect">
                                  <p:stCondLst>
                                    <p:cond delay="1000"/>
                                  </p:stCondLst>
                                  <p:childTnLst>
                                    <p:animEffect transition="out" filter="dissolve">
                                      <p:cBhvr>
                                        <p:cTn id="30" dur="3000"/>
                                        <p:tgtEl>
                                          <p:spTgt spid="123"/>
                                        </p:tgtEl>
                                      </p:cBhvr>
                                    </p:animEffect>
                                    <p:set>
                                      <p:cBhvr>
                                        <p:cTn id="31" dur="1" fill="hold">
                                          <p:stCondLst>
                                            <p:cond delay="2999"/>
                                          </p:stCondLst>
                                        </p:cTn>
                                        <p:tgtEl>
                                          <p:spTgt spid="123"/>
                                        </p:tgtEl>
                                        <p:attrNameLst>
                                          <p:attrName>style.visibility</p:attrName>
                                        </p:attrNameLst>
                                      </p:cBhvr>
                                      <p:to>
                                        <p:strVal val="hidden"/>
                                      </p:to>
                                    </p:set>
                                  </p:childTnLst>
                                </p:cTn>
                              </p:par>
                              <p:par>
                                <p:cTn id="32" presetID="9" presetClass="exit" presetSubtype="0" fill="hold" nodeType="withEffect">
                                  <p:stCondLst>
                                    <p:cond delay="1000"/>
                                  </p:stCondLst>
                                  <p:childTnLst>
                                    <p:animEffect transition="out" filter="dissolve">
                                      <p:cBhvr>
                                        <p:cTn id="33" dur="3000"/>
                                        <p:tgtEl>
                                          <p:spTgt spid="124"/>
                                        </p:tgtEl>
                                      </p:cBhvr>
                                    </p:animEffect>
                                    <p:set>
                                      <p:cBhvr>
                                        <p:cTn id="34" dur="1" fill="hold">
                                          <p:stCondLst>
                                            <p:cond delay="2999"/>
                                          </p:stCondLst>
                                        </p:cTn>
                                        <p:tgtEl>
                                          <p:spTgt spid="124"/>
                                        </p:tgtEl>
                                        <p:attrNameLst>
                                          <p:attrName>style.visibility</p:attrName>
                                        </p:attrNameLst>
                                      </p:cBhvr>
                                      <p:to>
                                        <p:strVal val="hidden"/>
                                      </p:to>
                                    </p:set>
                                  </p:childTnLst>
                                </p:cTn>
                              </p:par>
                              <p:par>
                                <p:cTn id="35" presetID="9" presetClass="exit" presetSubtype="0" fill="hold" nodeType="withEffect">
                                  <p:stCondLst>
                                    <p:cond delay="1000"/>
                                  </p:stCondLst>
                                  <p:childTnLst>
                                    <p:animEffect transition="out" filter="dissolve">
                                      <p:cBhvr>
                                        <p:cTn id="36" dur="3000"/>
                                        <p:tgtEl>
                                          <p:spTgt spid="125"/>
                                        </p:tgtEl>
                                      </p:cBhvr>
                                    </p:animEffect>
                                    <p:set>
                                      <p:cBhvr>
                                        <p:cTn id="37" dur="1" fill="hold">
                                          <p:stCondLst>
                                            <p:cond delay="2999"/>
                                          </p:stCondLst>
                                        </p:cTn>
                                        <p:tgtEl>
                                          <p:spTgt spid="125"/>
                                        </p:tgtEl>
                                        <p:attrNameLst>
                                          <p:attrName>style.visibility</p:attrName>
                                        </p:attrNameLst>
                                      </p:cBhvr>
                                      <p:to>
                                        <p:strVal val="hidden"/>
                                      </p:to>
                                    </p:set>
                                  </p:childTnLst>
                                </p:cTn>
                              </p:par>
                              <p:par>
                                <p:cTn id="38" presetID="9" presetClass="exit" presetSubtype="0" fill="hold" nodeType="withEffect">
                                  <p:stCondLst>
                                    <p:cond delay="1000"/>
                                  </p:stCondLst>
                                  <p:childTnLst>
                                    <p:animEffect transition="out" filter="dissolve">
                                      <p:cBhvr>
                                        <p:cTn id="39" dur="3000"/>
                                        <p:tgtEl>
                                          <p:spTgt spid="126"/>
                                        </p:tgtEl>
                                      </p:cBhvr>
                                    </p:animEffect>
                                    <p:set>
                                      <p:cBhvr>
                                        <p:cTn id="40" dur="1" fill="hold">
                                          <p:stCondLst>
                                            <p:cond delay="2999"/>
                                          </p:stCondLst>
                                        </p:cTn>
                                        <p:tgtEl>
                                          <p:spTgt spid="126"/>
                                        </p:tgtEl>
                                        <p:attrNameLst>
                                          <p:attrName>style.visibility</p:attrName>
                                        </p:attrNameLst>
                                      </p:cBhvr>
                                      <p:to>
                                        <p:strVal val="hidden"/>
                                      </p:to>
                                    </p:set>
                                  </p:childTnLst>
                                </p:cTn>
                              </p:par>
                              <p:par>
                                <p:cTn id="41" presetID="9" presetClass="exit" presetSubtype="0" fill="hold" nodeType="withEffect">
                                  <p:stCondLst>
                                    <p:cond delay="1000"/>
                                  </p:stCondLst>
                                  <p:childTnLst>
                                    <p:animEffect transition="out" filter="dissolve">
                                      <p:cBhvr>
                                        <p:cTn id="42" dur="3000"/>
                                        <p:tgtEl>
                                          <p:spTgt spid="127"/>
                                        </p:tgtEl>
                                      </p:cBhvr>
                                    </p:animEffect>
                                    <p:set>
                                      <p:cBhvr>
                                        <p:cTn id="43" dur="1" fill="hold">
                                          <p:stCondLst>
                                            <p:cond delay="2999"/>
                                          </p:stCondLst>
                                        </p:cTn>
                                        <p:tgtEl>
                                          <p:spTgt spid="127"/>
                                        </p:tgtEl>
                                        <p:attrNameLst>
                                          <p:attrName>style.visibility</p:attrName>
                                        </p:attrNameLst>
                                      </p:cBhvr>
                                      <p:to>
                                        <p:strVal val="hidden"/>
                                      </p:to>
                                    </p:set>
                                  </p:childTnLst>
                                </p:cTn>
                              </p:par>
                              <p:par>
                                <p:cTn id="44" presetID="9" presetClass="exit" presetSubtype="0" fill="hold" nodeType="withEffect">
                                  <p:stCondLst>
                                    <p:cond delay="1000"/>
                                  </p:stCondLst>
                                  <p:childTnLst>
                                    <p:animEffect transition="out" filter="dissolve">
                                      <p:cBhvr>
                                        <p:cTn id="45" dur="3000"/>
                                        <p:tgtEl>
                                          <p:spTgt spid="128"/>
                                        </p:tgtEl>
                                      </p:cBhvr>
                                    </p:animEffect>
                                    <p:set>
                                      <p:cBhvr>
                                        <p:cTn id="46" dur="1" fill="hold">
                                          <p:stCondLst>
                                            <p:cond delay="2999"/>
                                          </p:stCondLst>
                                        </p:cTn>
                                        <p:tgtEl>
                                          <p:spTgt spid="128"/>
                                        </p:tgtEl>
                                        <p:attrNameLst>
                                          <p:attrName>style.visibility</p:attrName>
                                        </p:attrNameLst>
                                      </p:cBhvr>
                                      <p:to>
                                        <p:strVal val="hidden"/>
                                      </p:to>
                                    </p:set>
                                  </p:childTnLst>
                                </p:cTn>
                              </p:par>
                              <p:par>
                                <p:cTn id="47" presetID="17" presetClass="entr" presetSubtype="10" fill="hold" nodeType="withEffect">
                                  <p:stCondLst>
                                    <p:cond delay="1000"/>
                                  </p:stCondLst>
                                  <p:childTnLst>
                                    <p:set>
                                      <p:cBhvr>
                                        <p:cTn id="48" dur="1" fill="hold">
                                          <p:stCondLst>
                                            <p:cond delay="0"/>
                                          </p:stCondLst>
                                        </p:cTn>
                                        <p:tgtEl>
                                          <p:spTgt spid="99"/>
                                        </p:tgtEl>
                                        <p:attrNameLst>
                                          <p:attrName>style.visibility</p:attrName>
                                        </p:attrNameLst>
                                      </p:cBhvr>
                                      <p:to>
                                        <p:strVal val="visible"/>
                                      </p:to>
                                    </p:set>
                                    <p:anim calcmode="lin" valueType="num">
                                      <p:cBhvr>
                                        <p:cTn id="49" dur="3000" fill="hold"/>
                                        <p:tgtEl>
                                          <p:spTgt spid="99"/>
                                        </p:tgtEl>
                                        <p:attrNameLst>
                                          <p:attrName>ppt_w</p:attrName>
                                        </p:attrNameLst>
                                      </p:cBhvr>
                                      <p:tavLst>
                                        <p:tav tm="0">
                                          <p:val>
                                            <p:fltVal val="0"/>
                                          </p:val>
                                        </p:tav>
                                        <p:tav tm="100000">
                                          <p:val>
                                            <p:strVal val="#ppt_w"/>
                                          </p:val>
                                        </p:tav>
                                      </p:tavLst>
                                    </p:anim>
                                    <p:anim calcmode="lin" valueType="num">
                                      <p:cBhvr>
                                        <p:cTn id="50" dur="3000" fill="hold"/>
                                        <p:tgtEl>
                                          <p:spTgt spid="99"/>
                                        </p:tgtEl>
                                        <p:attrNameLst>
                                          <p:attrName>ppt_h</p:attrName>
                                        </p:attrNameLst>
                                      </p:cBhvr>
                                      <p:tavLst>
                                        <p:tav tm="0">
                                          <p:val>
                                            <p:strVal val="#ppt_h"/>
                                          </p:val>
                                        </p:tav>
                                        <p:tav tm="100000">
                                          <p:val>
                                            <p:strVal val="#ppt_h"/>
                                          </p:val>
                                        </p:tav>
                                      </p:tavLst>
                                    </p:anim>
                                  </p:childTnLst>
                                </p:cTn>
                              </p:par>
                              <p:par>
                                <p:cTn id="51" presetID="17" presetClass="entr" presetSubtype="10" fill="hold" nodeType="withEffect">
                                  <p:stCondLst>
                                    <p:cond delay="1000"/>
                                  </p:stCondLst>
                                  <p:childTnLst>
                                    <p:set>
                                      <p:cBhvr>
                                        <p:cTn id="52" dur="1" fill="hold">
                                          <p:stCondLst>
                                            <p:cond delay="0"/>
                                          </p:stCondLst>
                                        </p:cTn>
                                        <p:tgtEl>
                                          <p:spTgt spid="117"/>
                                        </p:tgtEl>
                                        <p:attrNameLst>
                                          <p:attrName>style.visibility</p:attrName>
                                        </p:attrNameLst>
                                      </p:cBhvr>
                                      <p:to>
                                        <p:strVal val="visible"/>
                                      </p:to>
                                    </p:set>
                                    <p:anim calcmode="lin" valueType="num">
                                      <p:cBhvr>
                                        <p:cTn id="53" dur="3000" fill="hold"/>
                                        <p:tgtEl>
                                          <p:spTgt spid="117"/>
                                        </p:tgtEl>
                                        <p:attrNameLst>
                                          <p:attrName>ppt_w</p:attrName>
                                        </p:attrNameLst>
                                      </p:cBhvr>
                                      <p:tavLst>
                                        <p:tav tm="0">
                                          <p:val>
                                            <p:fltVal val="0"/>
                                          </p:val>
                                        </p:tav>
                                        <p:tav tm="100000">
                                          <p:val>
                                            <p:strVal val="#ppt_w"/>
                                          </p:val>
                                        </p:tav>
                                      </p:tavLst>
                                    </p:anim>
                                    <p:anim calcmode="lin" valueType="num">
                                      <p:cBhvr>
                                        <p:cTn id="54" dur="3000" fill="hold"/>
                                        <p:tgtEl>
                                          <p:spTgt spid="117"/>
                                        </p:tgtEl>
                                        <p:attrNameLst>
                                          <p:attrName>ppt_h</p:attrName>
                                        </p:attrNameLst>
                                      </p:cBhvr>
                                      <p:tavLst>
                                        <p:tav tm="0">
                                          <p:val>
                                            <p:strVal val="#ppt_h"/>
                                          </p:val>
                                        </p:tav>
                                        <p:tav tm="100000">
                                          <p:val>
                                            <p:strVal val="#ppt_h"/>
                                          </p:val>
                                        </p:tav>
                                      </p:tavLst>
                                    </p:anim>
                                  </p:childTnLst>
                                </p:cTn>
                              </p:par>
                              <p:par>
                                <p:cTn id="55" presetID="17" presetClass="entr" presetSubtype="10" fill="hold" nodeType="withEffect">
                                  <p:stCondLst>
                                    <p:cond delay="1000"/>
                                  </p:stCondLst>
                                  <p:childTnLst>
                                    <p:set>
                                      <p:cBhvr>
                                        <p:cTn id="56" dur="1" fill="hold">
                                          <p:stCondLst>
                                            <p:cond delay="0"/>
                                          </p:stCondLst>
                                        </p:cTn>
                                        <p:tgtEl>
                                          <p:spTgt spid="131"/>
                                        </p:tgtEl>
                                        <p:attrNameLst>
                                          <p:attrName>style.visibility</p:attrName>
                                        </p:attrNameLst>
                                      </p:cBhvr>
                                      <p:to>
                                        <p:strVal val="visible"/>
                                      </p:to>
                                    </p:set>
                                    <p:anim calcmode="lin" valueType="num">
                                      <p:cBhvr>
                                        <p:cTn id="57" dur="3000" fill="hold"/>
                                        <p:tgtEl>
                                          <p:spTgt spid="131"/>
                                        </p:tgtEl>
                                        <p:attrNameLst>
                                          <p:attrName>ppt_w</p:attrName>
                                        </p:attrNameLst>
                                      </p:cBhvr>
                                      <p:tavLst>
                                        <p:tav tm="0">
                                          <p:val>
                                            <p:fltVal val="0"/>
                                          </p:val>
                                        </p:tav>
                                        <p:tav tm="100000">
                                          <p:val>
                                            <p:strVal val="#ppt_w"/>
                                          </p:val>
                                        </p:tav>
                                      </p:tavLst>
                                    </p:anim>
                                    <p:anim calcmode="lin" valueType="num">
                                      <p:cBhvr>
                                        <p:cTn id="58" dur="3000" fill="hold"/>
                                        <p:tgtEl>
                                          <p:spTgt spid="131"/>
                                        </p:tgtEl>
                                        <p:attrNameLst>
                                          <p:attrName>ppt_h</p:attrName>
                                        </p:attrNameLst>
                                      </p:cBhvr>
                                      <p:tavLst>
                                        <p:tav tm="0">
                                          <p:val>
                                            <p:strVal val="#ppt_h"/>
                                          </p:val>
                                        </p:tav>
                                        <p:tav tm="100000">
                                          <p:val>
                                            <p:strVal val="#ppt_h"/>
                                          </p:val>
                                        </p:tav>
                                      </p:tavLst>
                                    </p:anim>
                                  </p:childTnLst>
                                </p:cTn>
                              </p:par>
                              <p:par>
                                <p:cTn id="59" presetID="17" presetClass="entr" presetSubtype="10" fill="hold" nodeType="withEffect">
                                  <p:stCondLst>
                                    <p:cond delay="1000"/>
                                  </p:stCondLst>
                                  <p:childTnLst>
                                    <p:set>
                                      <p:cBhvr>
                                        <p:cTn id="60" dur="1" fill="hold">
                                          <p:stCondLst>
                                            <p:cond delay="0"/>
                                          </p:stCondLst>
                                        </p:cTn>
                                        <p:tgtEl>
                                          <p:spTgt spid="133"/>
                                        </p:tgtEl>
                                        <p:attrNameLst>
                                          <p:attrName>style.visibility</p:attrName>
                                        </p:attrNameLst>
                                      </p:cBhvr>
                                      <p:to>
                                        <p:strVal val="visible"/>
                                      </p:to>
                                    </p:set>
                                    <p:anim calcmode="lin" valueType="num">
                                      <p:cBhvr>
                                        <p:cTn id="61" dur="3000" fill="hold"/>
                                        <p:tgtEl>
                                          <p:spTgt spid="133"/>
                                        </p:tgtEl>
                                        <p:attrNameLst>
                                          <p:attrName>ppt_w</p:attrName>
                                        </p:attrNameLst>
                                      </p:cBhvr>
                                      <p:tavLst>
                                        <p:tav tm="0">
                                          <p:val>
                                            <p:fltVal val="0"/>
                                          </p:val>
                                        </p:tav>
                                        <p:tav tm="100000">
                                          <p:val>
                                            <p:strVal val="#ppt_w"/>
                                          </p:val>
                                        </p:tav>
                                      </p:tavLst>
                                    </p:anim>
                                    <p:anim calcmode="lin" valueType="num">
                                      <p:cBhvr>
                                        <p:cTn id="62" dur="3000" fill="hold"/>
                                        <p:tgtEl>
                                          <p:spTgt spid="133"/>
                                        </p:tgtEl>
                                        <p:attrNameLst>
                                          <p:attrName>ppt_h</p:attrName>
                                        </p:attrNameLst>
                                      </p:cBhvr>
                                      <p:tavLst>
                                        <p:tav tm="0">
                                          <p:val>
                                            <p:strVal val="#ppt_h"/>
                                          </p:val>
                                        </p:tav>
                                        <p:tav tm="100000">
                                          <p:val>
                                            <p:strVal val="#ppt_h"/>
                                          </p:val>
                                        </p:tav>
                                      </p:tavLst>
                                    </p:anim>
                                  </p:childTnLst>
                                </p:cTn>
                              </p:par>
                              <p:par>
                                <p:cTn id="63" presetID="17" presetClass="entr" presetSubtype="10" fill="hold" nodeType="withEffect">
                                  <p:stCondLst>
                                    <p:cond delay="1000"/>
                                  </p:stCondLst>
                                  <p:childTnLst>
                                    <p:set>
                                      <p:cBhvr>
                                        <p:cTn id="64" dur="1" fill="hold">
                                          <p:stCondLst>
                                            <p:cond delay="0"/>
                                          </p:stCondLst>
                                        </p:cTn>
                                        <p:tgtEl>
                                          <p:spTgt spid="134"/>
                                        </p:tgtEl>
                                        <p:attrNameLst>
                                          <p:attrName>style.visibility</p:attrName>
                                        </p:attrNameLst>
                                      </p:cBhvr>
                                      <p:to>
                                        <p:strVal val="visible"/>
                                      </p:to>
                                    </p:set>
                                    <p:anim calcmode="lin" valueType="num">
                                      <p:cBhvr>
                                        <p:cTn id="65" dur="3000" fill="hold"/>
                                        <p:tgtEl>
                                          <p:spTgt spid="134"/>
                                        </p:tgtEl>
                                        <p:attrNameLst>
                                          <p:attrName>ppt_w</p:attrName>
                                        </p:attrNameLst>
                                      </p:cBhvr>
                                      <p:tavLst>
                                        <p:tav tm="0">
                                          <p:val>
                                            <p:fltVal val="0"/>
                                          </p:val>
                                        </p:tav>
                                        <p:tav tm="100000">
                                          <p:val>
                                            <p:strVal val="#ppt_w"/>
                                          </p:val>
                                        </p:tav>
                                      </p:tavLst>
                                    </p:anim>
                                    <p:anim calcmode="lin" valueType="num">
                                      <p:cBhvr>
                                        <p:cTn id="66" dur="3000" fill="hold"/>
                                        <p:tgtEl>
                                          <p:spTgt spid="134"/>
                                        </p:tgtEl>
                                        <p:attrNameLst>
                                          <p:attrName>ppt_h</p:attrName>
                                        </p:attrNameLst>
                                      </p:cBhvr>
                                      <p:tavLst>
                                        <p:tav tm="0">
                                          <p:val>
                                            <p:strVal val="#ppt_h"/>
                                          </p:val>
                                        </p:tav>
                                        <p:tav tm="100000">
                                          <p:val>
                                            <p:strVal val="#ppt_h"/>
                                          </p:val>
                                        </p:tav>
                                      </p:tavLst>
                                    </p:anim>
                                  </p:childTnLst>
                                </p:cTn>
                              </p:par>
                              <p:par>
                                <p:cTn id="67" presetID="17" presetClass="entr" presetSubtype="10" fill="hold" nodeType="withEffect">
                                  <p:stCondLst>
                                    <p:cond delay="1000"/>
                                  </p:stCondLst>
                                  <p:childTnLst>
                                    <p:set>
                                      <p:cBhvr>
                                        <p:cTn id="68" dur="1" fill="hold">
                                          <p:stCondLst>
                                            <p:cond delay="0"/>
                                          </p:stCondLst>
                                        </p:cTn>
                                        <p:tgtEl>
                                          <p:spTgt spid="140"/>
                                        </p:tgtEl>
                                        <p:attrNameLst>
                                          <p:attrName>style.visibility</p:attrName>
                                        </p:attrNameLst>
                                      </p:cBhvr>
                                      <p:to>
                                        <p:strVal val="visible"/>
                                      </p:to>
                                    </p:set>
                                    <p:anim calcmode="lin" valueType="num">
                                      <p:cBhvr>
                                        <p:cTn id="69" dur="3000" fill="hold"/>
                                        <p:tgtEl>
                                          <p:spTgt spid="140"/>
                                        </p:tgtEl>
                                        <p:attrNameLst>
                                          <p:attrName>ppt_w</p:attrName>
                                        </p:attrNameLst>
                                      </p:cBhvr>
                                      <p:tavLst>
                                        <p:tav tm="0">
                                          <p:val>
                                            <p:fltVal val="0"/>
                                          </p:val>
                                        </p:tav>
                                        <p:tav tm="100000">
                                          <p:val>
                                            <p:strVal val="#ppt_w"/>
                                          </p:val>
                                        </p:tav>
                                      </p:tavLst>
                                    </p:anim>
                                    <p:anim calcmode="lin" valueType="num">
                                      <p:cBhvr>
                                        <p:cTn id="70" dur="3000" fill="hold"/>
                                        <p:tgtEl>
                                          <p:spTgt spid="140"/>
                                        </p:tgtEl>
                                        <p:attrNameLst>
                                          <p:attrName>ppt_h</p:attrName>
                                        </p:attrNameLst>
                                      </p:cBhvr>
                                      <p:tavLst>
                                        <p:tav tm="0">
                                          <p:val>
                                            <p:strVal val="#ppt_h"/>
                                          </p:val>
                                        </p:tav>
                                        <p:tav tm="100000">
                                          <p:val>
                                            <p:strVal val="#ppt_h"/>
                                          </p:val>
                                        </p:tav>
                                      </p:tavLst>
                                    </p:anim>
                                  </p:childTnLst>
                                </p:cTn>
                              </p:par>
                              <p:par>
                                <p:cTn id="71" presetID="17" presetClass="entr" presetSubtype="10" fill="hold" nodeType="withEffect">
                                  <p:stCondLst>
                                    <p:cond delay="1000"/>
                                  </p:stCondLst>
                                  <p:childTnLst>
                                    <p:set>
                                      <p:cBhvr>
                                        <p:cTn id="72" dur="1" fill="hold">
                                          <p:stCondLst>
                                            <p:cond delay="0"/>
                                          </p:stCondLst>
                                        </p:cTn>
                                        <p:tgtEl>
                                          <p:spTgt spid="137"/>
                                        </p:tgtEl>
                                        <p:attrNameLst>
                                          <p:attrName>style.visibility</p:attrName>
                                        </p:attrNameLst>
                                      </p:cBhvr>
                                      <p:to>
                                        <p:strVal val="visible"/>
                                      </p:to>
                                    </p:set>
                                    <p:anim calcmode="lin" valueType="num">
                                      <p:cBhvr>
                                        <p:cTn id="73" dur="3000" fill="hold"/>
                                        <p:tgtEl>
                                          <p:spTgt spid="137"/>
                                        </p:tgtEl>
                                        <p:attrNameLst>
                                          <p:attrName>ppt_w</p:attrName>
                                        </p:attrNameLst>
                                      </p:cBhvr>
                                      <p:tavLst>
                                        <p:tav tm="0">
                                          <p:val>
                                            <p:fltVal val="0"/>
                                          </p:val>
                                        </p:tav>
                                        <p:tav tm="100000">
                                          <p:val>
                                            <p:strVal val="#ppt_w"/>
                                          </p:val>
                                        </p:tav>
                                      </p:tavLst>
                                    </p:anim>
                                    <p:anim calcmode="lin" valueType="num">
                                      <p:cBhvr>
                                        <p:cTn id="74" dur="3000" fill="hold"/>
                                        <p:tgtEl>
                                          <p:spTgt spid="137"/>
                                        </p:tgtEl>
                                        <p:attrNameLst>
                                          <p:attrName>ppt_h</p:attrName>
                                        </p:attrNameLst>
                                      </p:cBhvr>
                                      <p:tavLst>
                                        <p:tav tm="0">
                                          <p:val>
                                            <p:strVal val="#ppt_h"/>
                                          </p:val>
                                        </p:tav>
                                        <p:tav tm="100000">
                                          <p:val>
                                            <p:strVal val="#ppt_h"/>
                                          </p:val>
                                        </p:tav>
                                      </p:tavLst>
                                    </p:anim>
                                  </p:childTnLst>
                                </p:cTn>
                              </p:par>
                              <p:par>
                                <p:cTn id="75" presetID="17" presetClass="entr" presetSubtype="10" fill="hold" nodeType="withEffect">
                                  <p:stCondLst>
                                    <p:cond delay="1000"/>
                                  </p:stCondLst>
                                  <p:childTnLst>
                                    <p:set>
                                      <p:cBhvr>
                                        <p:cTn id="76" dur="1" fill="hold">
                                          <p:stCondLst>
                                            <p:cond delay="0"/>
                                          </p:stCondLst>
                                        </p:cTn>
                                        <p:tgtEl>
                                          <p:spTgt spid="139"/>
                                        </p:tgtEl>
                                        <p:attrNameLst>
                                          <p:attrName>style.visibility</p:attrName>
                                        </p:attrNameLst>
                                      </p:cBhvr>
                                      <p:to>
                                        <p:strVal val="visible"/>
                                      </p:to>
                                    </p:set>
                                    <p:anim calcmode="lin" valueType="num">
                                      <p:cBhvr>
                                        <p:cTn id="77" dur="3000" fill="hold"/>
                                        <p:tgtEl>
                                          <p:spTgt spid="139"/>
                                        </p:tgtEl>
                                        <p:attrNameLst>
                                          <p:attrName>ppt_w</p:attrName>
                                        </p:attrNameLst>
                                      </p:cBhvr>
                                      <p:tavLst>
                                        <p:tav tm="0">
                                          <p:val>
                                            <p:fltVal val="0"/>
                                          </p:val>
                                        </p:tav>
                                        <p:tav tm="100000">
                                          <p:val>
                                            <p:strVal val="#ppt_w"/>
                                          </p:val>
                                        </p:tav>
                                      </p:tavLst>
                                    </p:anim>
                                    <p:anim calcmode="lin" valueType="num">
                                      <p:cBhvr>
                                        <p:cTn id="78" dur="3000" fill="hold"/>
                                        <p:tgtEl>
                                          <p:spTgt spid="139"/>
                                        </p:tgtEl>
                                        <p:attrNameLst>
                                          <p:attrName>ppt_h</p:attrName>
                                        </p:attrNameLst>
                                      </p:cBhvr>
                                      <p:tavLst>
                                        <p:tav tm="0">
                                          <p:val>
                                            <p:strVal val="#ppt_h"/>
                                          </p:val>
                                        </p:tav>
                                        <p:tav tm="100000">
                                          <p:val>
                                            <p:strVal val="#ppt_h"/>
                                          </p:val>
                                        </p:tav>
                                      </p:tavLst>
                                    </p:anim>
                                  </p:childTnLst>
                                </p:cTn>
                              </p:par>
                              <p:par>
                                <p:cTn id="79" presetID="17" presetClass="entr" presetSubtype="10" fill="hold" nodeType="withEffect">
                                  <p:stCondLst>
                                    <p:cond delay="1000"/>
                                  </p:stCondLst>
                                  <p:childTnLst>
                                    <p:set>
                                      <p:cBhvr>
                                        <p:cTn id="80" dur="1" fill="hold">
                                          <p:stCondLst>
                                            <p:cond delay="0"/>
                                          </p:stCondLst>
                                        </p:cTn>
                                        <p:tgtEl>
                                          <p:spTgt spid="138"/>
                                        </p:tgtEl>
                                        <p:attrNameLst>
                                          <p:attrName>style.visibility</p:attrName>
                                        </p:attrNameLst>
                                      </p:cBhvr>
                                      <p:to>
                                        <p:strVal val="visible"/>
                                      </p:to>
                                    </p:set>
                                    <p:anim calcmode="lin" valueType="num">
                                      <p:cBhvr>
                                        <p:cTn id="81" dur="3000" fill="hold"/>
                                        <p:tgtEl>
                                          <p:spTgt spid="138"/>
                                        </p:tgtEl>
                                        <p:attrNameLst>
                                          <p:attrName>ppt_w</p:attrName>
                                        </p:attrNameLst>
                                      </p:cBhvr>
                                      <p:tavLst>
                                        <p:tav tm="0">
                                          <p:val>
                                            <p:fltVal val="0"/>
                                          </p:val>
                                        </p:tav>
                                        <p:tav tm="100000">
                                          <p:val>
                                            <p:strVal val="#ppt_w"/>
                                          </p:val>
                                        </p:tav>
                                      </p:tavLst>
                                    </p:anim>
                                    <p:anim calcmode="lin" valueType="num">
                                      <p:cBhvr>
                                        <p:cTn id="82" dur="3000" fill="hold"/>
                                        <p:tgtEl>
                                          <p:spTgt spid="138"/>
                                        </p:tgtEl>
                                        <p:attrNameLst>
                                          <p:attrName>ppt_h</p:attrName>
                                        </p:attrNameLst>
                                      </p:cBhvr>
                                      <p:tavLst>
                                        <p:tav tm="0">
                                          <p:val>
                                            <p:strVal val="#ppt_h"/>
                                          </p:val>
                                        </p:tav>
                                        <p:tav tm="100000">
                                          <p:val>
                                            <p:strVal val="#ppt_h"/>
                                          </p:val>
                                        </p:tav>
                                      </p:tavLst>
                                    </p:anim>
                                  </p:childTnLst>
                                </p:cTn>
                              </p:par>
                              <p:par>
                                <p:cTn id="83" presetID="17" presetClass="entr" presetSubtype="10" fill="hold" nodeType="withEffect">
                                  <p:stCondLst>
                                    <p:cond delay="1000"/>
                                  </p:stCondLst>
                                  <p:childTnLst>
                                    <p:set>
                                      <p:cBhvr>
                                        <p:cTn id="84" dur="1" fill="hold">
                                          <p:stCondLst>
                                            <p:cond delay="0"/>
                                          </p:stCondLst>
                                        </p:cTn>
                                        <p:tgtEl>
                                          <p:spTgt spid="136"/>
                                        </p:tgtEl>
                                        <p:attrNameLst>
                                          <p:attrName>style.visibility</p:attrName>
                                        </p:attrNameLst>
                                      </p:cBhvr>
                                      <p:to>
                                        <p:strVal val="visible"/>
                                      </p:to>
                                    </p:set>
                                    <p:anim calcmode="lin" valueType="num">
                                      <p:cBhvr>
                                        <p:cTn id="85" dur="3000" fill="hold"/>
                                        <p:tgtEl>
                                          <p:spTgt spid="136"/>
                                        </p:tgtEl>
                                        <p:attrNameLst>
                                          <p:attrName>ppt_w</p:attrName>
                                        </p:attrNameLst>
                                      </p:cBhvr>
                                      <p:tavLst>
                                        <p:tav tm="0">
                                          <p:val>
                                            <p:fltVal val="0"/>
                                          </p:val>
                                        </p:tav>
                                        <p:tav tm="100000">
                                          <p:val>
                                            <p:strVal val="#ppt_w"/>
                                          </p:val>
                                        </p:tav>
                                      </p:tavLst>
                                    </p:anim>
                                    <p:anim calcmode="lin" valueType="num">
                                      <p:cBhvr>
                                        <p:cTn id="86" dur="3000" fill="hold"/>
                                        <p:tgtEl>
                                          <p:spTgt spid="136"/>
                                        </p:tgtEl>
                                        <p:attrNameLst>
                                          <p:attrName>ppt_h</p:attrName>
                                        </p:attrNameLst>
                                      </p:cBhvr>
                                      <p:tavLst>
                                        <p:tav tm="0">
                                          <p:val>
                                            <p:strVal val="#ppt_h"/>
                                          </p:val>
                                        </p:tav>
                                        <p:tav tm="100000">
                                          <p:val>
                                            <p:strVal val="#ppt_h"/>
                                          </p:val>
                                        </p:tav>
                                      </p:tavLst>
                                    </p:anim>
                                  </p:childTnLst>
                                </p:cTn>
                              </p:par>
                              <p:par>
                                <p:cTn id="87" presetID="17" presetClass="entr" presetSubtype="10" fill="hold" nodeType="withEffect">
                                  <p:stCondLst>
                                    <p:cond delay="1000"/>
                                  </p:stCondLst>
                                  <p:childTnLst>
                                    <p:set>
                                      <p:cBhvr>
                                        <p:cTn id="88" dur="1" fill="hold">
                                          <p:stCondLst>
                                            <p:cond delay="0"/>
                                          </p:stCondLst>
                                        </p:cTn>
                                        <p:tgtEl>
                                          <p:spTgt spid="135"/>
                                        </p:tgtEl>
                                        <p:attrNameLst>
                                          <p:attrName>style.visibility</p:attrName>
                                        </p:attrNameLst>
                                      </p:cBhvr>
                                      <p:to>
                                        <p:strVal val="visible"/>
                                      </p:to>
                                    </p:set>
                                    <p:anim calcmode="lin" valueType="num">
                                      <p:cBhvr>
                                        <p:cTn id="89" dur="3000" fill="hold"/>
                                        <p:tgtEl>
                                          <p:spTgt spid="135"/>
                                        </p:tgtEl>
                                        <p:attrNameLst>
                                          <p:attrName>ppt_w</p:attrName>
                                        </p:attrNameLst>
                                      </p:cBhvr>
                                      <p:tavLst>
                                        <p:tav tm="0">
                                          <p:val>
                                            <p:fltVal val="0"/>
                                          </p:val>
                                        </p:tav>
                                        <p:tav tm="100000">
                                          <p:val>
                                            <p:strVal val="#ppt_w"/>
                                          </p:val>
                                        </p:tav>
                                      </p:tavLst>
                                    </p:anim>
                                    <p:anim calcmode="lin" valueType="num">
                                      <p:cBhvr>
                                        <p:cTn id="90" dur="3000" fill="hold"/>
                                        <p:tgtEl>
                                          <p:spTgt spid="135"/>
                                        </p:tgtEl>
                                        <p:attrNameLst>
                                          <p:attrName>ppt_h</p:attrName>
                                        </p:attrNameLst>
                                      </p:cBhvr>
                                      <p:tavLst>
                                        <p:tav tm="0">
                                          <p:val>
                                            <p:strVal val="#ppt_h"/>
                                          </p:val>
                                        </p:tav>
                                        <p:tav tm="100000">
                                          <p:val>
                                            <p:strVal val="#ppt_h"/>
                                          </p:val>
                                        </p:tav>
                                      </p:tavLst>
                                    </p:anim>
                                  </p:childTnLst>
                                </p:cTn>
                              </p:par>
                              <p:par>
                                <p:cTn id="91" presetID="17" presetClass="entr" presetSubtype="10" fill="hold" nodeType="withEffect">
                                  <p:stCondLst>
                                    <p:cond delay="1000"/>
                                  </p:stCondLst>
                                  <p:childTnLst>
                                    <p:set>
                                      <p:cBhvr>
                                        <p:cTn id="92" dur="1" fill="hold">
                                          <p:stCondLst>
                                            <p:cond delay="0"/>
                                          </p:stCondLst>
                                        </p:cTn>
                                        <p:tgtEl>
                                          <p:spTgt spid="168"/>
                                        </p:tgtEl>
                                        <p:attrNameLst>
                                          <p:attrName>style.visibility</p:attrName>
                                        </p:attrNameLst>
                                      </p:cBhvr>
                                      <p:to>
                                        <p:strVal val="visible"/>
                                      </p:to>
                                    </p:set>
                                    <p:anim calcmode="lin" valueType="num">
                                      <p:cBhvr>
                                        <p:cTn id="93" dur="3000" fill="hold"/>
                                        <p:tgtEl>
                                          <p:spTgt spid="168"/>
                                        </p:tgtEl>
                                        <p:attrNameLst>
                                          <p:attrName>ppt_w</p:attrName>
                                        </p:attrNameLst>
                                      </p:cBhvr>
                                      <p:tavLst>
                                        <p:tav tm="0">
                                          <p:val>
                                            <p:fltVal val="0"/>
                                          </p:val>
                                        </p:tav>
                                        <p:tav tm="100000">
                                          <p:val>
                                            <p:strVal val="#ppt_w"/>
                                          </p:val>
                                        </p:tav>
                                      </p:tavLst>
                                    </p:anim>
                                    <p:anim calcmode="lin" valueType="num">
                                      <p:cBhvr>
                                        <p:cTn id="94" dur="3000" fill="hold"/>
                                        <p:tgtEl>
                                          <p:spTgt spid="168"/>
                                        </p:tgtEl>
                                        <p:attrNameLst>
                                          <p:attrName>ppt_h</p:attrName>
                                        </p:attrNameLst>
                                      </p:cBhvr>
                                      <p:tavLst>
                                        <p:tav tm="0">
                                          <p:val>
                                            <p:strVal val="#ppt_h"/>
                                          </p:val>
                                        </p:tav>
                                        <p:tav tm="100000">
                                          <p:val>
                                            <p:strVal val="#ppt_h"/>
                                          </p:val>
                                        </p:tav>
                                      </p:tavLst>
                                    </p:anim>
                                  </p:childTnLst>
                                </p:cTn>
                              </p:par>
                              <p:par>
                                <p:cTn id="95" presetID="34" presetClass="entr" presetSubtype="0" fill="hold" grpId="0" nodeType="withEffect">
                                  <p:stCondLst>
                                    <p:cond delay="4000"/>
                                  </p:stCondLst>
                                  <p:childTnLst>
                                    <p:set>
                                      <p:cBhvr>
                                        <p:cTn id="96" dur="1" fill="hold">
                                          <p:stCondLst>
                                            <p:cond delay="0"/>
                                          </p:stCondLst>
                                        </p:cTn>
                                        <p:tgtEl>
                                          <p:spTgt spid="171"/>
                                        </p:tgtEl>
                                        <p:attrNameLst>
                                          <p:attrName>style.visibility</p:attrName>
                                        </p:attrNameLst>
                                      </p:cBhvr>
                                      <p:to>
                                        <p:strVal val="visible"/>
                                      </p:to>
                                    </p:set>
                                    <p:anim from="(-#ppt_w/2)" to="(#ppt_x)" calcmode="lin" valueType="num">
                                      <p:cBhvr>
                                        <p:cTn id="97" dur="600" fill="hold">
                                          <p:stCondLst>
                                            <p:cond delay="0"/>
                                          </p:stCondLst>
                                        </p:cTn>
                                        <p:tgtEl>
                                          <p:spTgt spid="171"/>
                                        </p:tgtEl>
                                        <p:attrNameLst>
                                          <p:attrName>ppt_x</p:attrName>
                                        </p:attrNameLst>
                                      </p:cBhvr>
                                    </p:anim>
                                    <p:anim from="0" to="-1.0" calcmode="lin" valueType="num">
                                      <p:cBhvr>
                                        <p:cTn id="98" dur="200" decel="50000" autoRev="1" fill="hold">
                                          <p:stCondLst>
                                            <p:cond delay="600"/>
                                          </p:stCondLst>
                                        </p:cTn>
                                        <p:tgtEl>
                                          <p:spTgt spid="171"/>
                                        </p:tgtEl>
                                        <p:attrNameLst>
                                          <p:attrName>xshear</p:attrName>
                                        </p:attrNameLst>
                                      </p:cBhvr>
                                    </p:anim>
                                    <p:animScale>
                                      <p:cBhvr>
                                        <p:cTn id="99" dur="200" decel="100000" autoRev="1" fill="hold">
                                          <p:stCondLst>
                                            <p:cond delay="600"/>
                                          </p:stCondLst>
                                        </p:cTn>
                                        <p:tgtEl>
                                          <p:spTgt spid="171"/>
                                        </p:tgtEl>
                                      </p:cBhvr>
                                      <p:from x="100000" y="100000"/>
                                      <p:to x="80000" y="100000"/>
                                    </p:animScale>
                                    <p:anim by="(#ppt_h/3+#ppt_w*0.1)" calcmode="lin" valueType="num">
                                      <p:cBhvr additive="sum">
                                        <p:cTn id="100" dur="200" decel="100000" autoRev="1" fill="hold">
                                          <p:stCondLst>
                                            <p:cond delay="600"/>
                                          </p:stCondLst>
                                        </p:cTn>
                                        <p:tgtEl>
                                          <p:spTgt spid="171"/>
                                        </p:tgtEl>
                                        <p:attrNameLst>
                                          <p:attrName>ppt_x</p:attrName>
                                        </p:attrNameLst>
                                      </p:cBhvr>
                                    </p:anim>
                                  </p:childTnLst>
                                </p:cTn>
                              </p:par>
                              <p:par>
                                <p:cTn id="101" presetID="37" presetClass="entr" presetSubtype="0" fill="hold" nodeType="withEffect">
                                  <p:stCondLst>
                                    <p:cond delay="4000"/>
                                  </p:stCondLst>
                                  <p:childTnLst>
                                    <p:set>
                                      <p:cBhvr>
                                        <p:cTn id="102" dur="1" fill="hold">
                                          <p:stCondLst>
                                            <p:cond delay="0"/>
                                          </p:stCondLst>
                                        </p:cTn>
                                        <p:tgtEl>
                                          <p:spTgt spid="172"/>
                                        </p:tgtEl>
                                        <p:attrNameLst>
                                          <p:attrName>style.visibility</p:attrName>
                                        </p:attrNameLst>
                                      </p:cBhvr>
                                      <p:to>
                                        <p:strVal val="visible"/>
                                      </p:to>
                                    </p:set>
                                    <p:animEffect transition="in" filter="fade">
                                      <p:cBhvr>
                                        <p:cTn id="103" dur="1000"/>
                                        <p:tgtEl>
                                          <p:spTgt spid="172"/>
                                        </p:tgtEl>
                                      </p:cBhvr>
                                    </p:animEffect>
                                    <p:anim calcmode="lin" valueType="num">
                                      <p:cBhvr>
                                        <p:cTn id="104" dur="1000" fill="hold"/>
                                        <p:tgtEl>
                                          <p:spTgt spid="172"/>
                                        </p:tgtEl>
                                        <p:attrNameLst>
                                          <p:attrName>ppt_x</p:attrName>
                                        </p:attrNameLst>
                                      </p:cBhvr>
                                      <p:tavLst>
                                        <p:tav tm="0">
                                          <p:val>
                                            <p:strVal val="#ppt_x"/>
                                          </p:val>
                                        </p:tav>
                                        <p:tav tm="100000">
                                          <p:val>
                                            <p:strVal val="#ppt_x"/>
                                          </p:val>
                                        </p:tav>
                                      </p:tavLst>
                                    </p:anim>
                                    <p:anim calcmode="lin" valueType="num">
                                      <p:cBhvr>
                                        <p:cTn id="105" dur="900" decel="100000" fill="hold"/>
                                        <p:tgtEl>
                                          <p:spTgt spid="172"/>
                                        </p:tgtEl>
                                        <p:attrNameLst>
                                          <p:attrName>ppt_y</p:attrName>
                                        </p:attrNameLst>
                                      </p:cBhvr>
                                      <p:tavLst>
                                        <p:tav tm="0">
                                          <p:val>
                                            <p:strVal val="#ppt_y+1"/>
                                          </p:val>
                                        </p:tav>
                                        <p:tav tm="100000">
                                          <p:val>
                                            <p:strVal val="#ppt_y-.03"/>
                                          </p:val>
                                        </p:tav>
                                      </p:tavLst>
                                    </p:anim>
                                    <p:anim calcmode="lin" valueType="num">
                                      <p:cBhvr>
                                        <p:cTn id="106" dur="100" accel="100000" fill="hold">
                                          <p:stCondLst>
                                            <p:cond delay="900"/>
                                          </p:stCondLst>
                                        </p:cTn>
                                        <p:tgtEl>
                                          <p:spTgt spid="172"/>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6" grpId="0" animBg="1"/>
      <p:bldP spid="31" grpId="0" animBg="1"/>
      <p:bldP spid="171"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4" name="TextBox 102"/>
          <p:cNvSpPr txBox="1">
            <a:spLocks noChangeArrowheads="1"/>
          </p:cNvSpPr>
          <p:nvPr/>
        </p:nvSpPr>
        <p:spPr bwMode="auto">
          <a:xfrm>
            <a:off x="3314700" y="1757363"/>
            <a:ext cx="685800" cy="338137"/>
          </a:xfrm>
          <a:prstGeom prst="rect">
            <a:avLst/>
          </a:prstGeom>
          <a:noFill/>
          <a:ln w="9525">
            <a:noFill/>
            <a:miter lim="800000"/>
            <a:headEnd/>
            <a:tailEnd/>
          </a:ln>
        </p:spPr>
        <p:txBody>
          <a:bodyPr>
            <a:spAutoFit/>
          </a:bodyPr>
          <a:lstStyle/>
          <a:p>
            <a:pPr algn="ctr"/>
            <a:r>
              <a:rPr lang="en-US" sz="1600" dirty="0">
                <a:latin typeface="Trebuchet MS" pitchFamily="34" charset="0"/>
              </a:rPr>
              <a:t>25.0</a:t>
            </a:r>
          </a:p>
        </p:txBody>
      </p:sp>
      <p:sp>
        <p:nvSpPr>
          <p:cNvPr id="4" name="Action Button: Home 3">
            <a:hlinkClick r:id="" action="ppaction://hlinkshowjump?jump=firstslide" highlightClick="1"/>
          </p:cNvPr>
          <p:cNvSpPr/>
          <p:nvPr/>
        </p:nvSpPr>
        <p:spPr>
          <a:xfrm>
            <a:off x="8547717" y="6400800"/>
            <a:ext cx="574675" cy="457200"/>
          </a:xfrm>
          <a:prstGeom prst="actionButtonHome">
            <a:avLst/>
          </a:prstGeom>
          <a:gradFill flip="none" rotWithShape="1">
            <a:gsLst>
              <a:gs pos="0">
                <a:srgbClr val="FFEFD1"/>
              </a:gs>
              <a:gs pos="64999">
                <a:srgbClr val="F0EBD5"/>
              </a:gs>
              <a:gs pos="100000">
                <a:srgbClr val="D1C39F"/>
              </a:gs>
            </a:gsLst>
            <a:lin ang="5400000" scaled="1"/>
            <a:tileRect/>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5" name="Action Button: Beginning 4">
            <a:hlinkClick r:id="rId3" action="ppaction://hlinksldjump" highlightClick="1"/>
          </p:cNvPr>
          <p:cNvSpPr/>
          <p:nvPr/>
        </p:nvSpPr>
        <p:spPr>
          <a:xfrm>
            <a:off x="8080992" y="6400800"/>
            <a:ext cx="457200" cy="457200"/>
          </a:xfrm>
          <a:prstGeom prst="actionButtonBeginning">
            <a:avLst/>
          </a:prstGeom>
          <a:gradFill>
            <a:gsLst>
              <a:gs pos="0">
                <a:srgbClr val="FFEFD1"/>
              </a:gs>
              <a:gs pos="64999">
                <a:srgbClr val="F0EBD5"/>
              </a:gs>
              <a:gs pos="100000">
                <a:srgbClr val="D1C39F"/>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pic>
        <p:nvPicPr>
          <p:cNvPr id="13338" name="Picture 29" descr="black.jpg"/>
          <p:cNvPicPr>
            <a:picLocks noChangeAspect="1"/>
          </p:cNvPicPr>
          <p:nvPr/>
        </p:nvPicPr>
        <p:blipFill>
          <a:blip r:embed="rId4" cstate="print"/>
          <a:stretch>
            <a:fillRect/>
          </a:stretch>
        </p:blipFill>
        <p:spPr bwMode="auto">
          <a:xfrm>
            <a:off x="1981200" y="5486400"/>
            <a:ext cx="1371600" cy="1371600"/>
          </a:xfrm>
          <a:prstGeom prst="rect">
            <a:avLst/>
          </a:prstGeom>
          <a:noFill/>
          <a:ln w="9525">
            <a:noFill/>
            <a:miter lim="800000"/>
            <a:headEnd/>
            <a:tailEnd/>
          </a:ln>
        </p:spPr>
      </p:pic>
      <p:grpSp>
        <p:nvGrpSpPr>
          <p:cNvPr id="2" name="Group 27"/>
          <p:cNvGrpSpPr>
            <a:grpSpLocks/>
          </p:cNvGrpSpPr>
          <p:nvPr/>
        </p:nvGrpSpPr>
        <p:grpSpPr bwMode="auto">
          <a:xfrm rot="-5400000">
            <a:off x="669132" y="1834356"/>
            <a:ext cx="3338512" cy="1216025"/>
            <a:chOff x="2685880" y="2261872"/>
            <a:chExt cx="5713914" cy="1217125"/>
          </a:xfrm>
        </p:grpSpPr>
        <p:cxnSp>
          <p:nvCxnSpPr>
            <p:cNvPr id="52" name="Straight Connector 51"/>
            <p:cNvCxnSpPr/>
            <p:nvPr/>
          </p:nvCxnSpPr>
          <p:spPr>
            <a:xfrm>
              <a:off x="2819013" y="3277202"/>
              <a:ext cx="5333531" cy="1588"/>
            </a:xfrm>
            <a:prstGeom prst="line">
              <a:avLst/>
            </a:prstGeom>
            <a:ln w="38100"/>
          </p:spPr>
          <p:style>
            <a:lnRef idx="1">
              <a:schemeClr val="dk1"/>
            </a:lnRef>
            <a:fillRef idx="0">
              <a:schemeClr val="dk1"/>
            </a:fillRef>
            <a:effectRef idx="0">
              <a:schemeClr val="dk1"/>
            </a:effectRef>
            <a:fontRef idx="minor">
              <a:schemeClr val="tx1"/>
            </a:fontRef>
          </p:style>
        </p:cxnSp>
        <p:cxnSp>
          <p:nvCxnSpPr>
            <p:cNvPr id="53" name="Straight Connector 52"/>
            <p:cNvCxnSpPr/>
            <p:nvPr/>
          </p:nvCxnSpPr>
          <p:spPr>
            <a:xfrm rot="5400000">
              <a:off x="2622906" y="3277202"/>
              <a:ext cx="381345" cy="0"/>
            </a:xfrm>
            <a:prstGeom prst="line">
              <a:avLst/>
            </a:prstGeom>
            <a:ln w="38100"/>
          </p:spPr>
          <p:style>
            <a:lnRef idx="1">
              <a:schemeClr val="dk1"/>
            </a:lnRef>
            <a:fillRef idx="0">
              <a:schemeClr val="dk1"/>
            </a:fillRef>
            <a:effectRef idx="0">
              <a:schemeClr val="dk1"/>
            </a:effectRef>
            <a:fontRef idx="minor">
              <a:schemeClr val="tx1"/>
            </a:fontRef>
          </p:style>
        </p:cxnSp>
        <p:cxnSp>
          <p:nvCxnSpPr>
            <p:cNvPr id="54" name="Straight Connector 53"/>
            <p:cNvCxnSpPr/>
            <p:nvPr/>
          </p:nvCxnSpPr>
          <p:spPr>
            <a:xfrm rot="5400000">
              <a:off x="7987683" y="3286965"/>
              <a:ext cx="381345" cy="2718"/>
            </a:xfrm>
            <a:prstGeom prst="line">
              <a:avLst/>
            </a:prstGeom>
            <a:ln w="38100"/>
          </p:spPr>
          <p:style>
            <a:lnRef idx="1">
              <a:schemeClr val="dk1"/>
            </a:lnRef>
            <a:fillRef idx="0">
              <a:schemeClr val="dk1"/>
            </a:fillRef>
            <a:effectRef idx="0">
              <a:schemeClr val="dk1"/>
            </a:effectRef>
            <a:fontRef idx="minor">
              <a:schemeClr val="tx1"/>
            </a:fontRef>
          </p:style>
        </p:cxnSp>
        <p:cxnSp>
          <p:nvCxnSpPr>
            <p:cNvPr id="55" name="Straight Connector 54"/>
            <p:cNvCxnSpPr/>
            <p:nvPr/>
          </p:nvCxnSpPr>
          <p:spPr>
            <a:xfrm rot="5400000">
              <a:off x="5371183" y="3286966"/>
              <a:ext cx="381345" cy="2716"/>
            </a:xfrm>
            <a:prstGeom prst="line">
              <a:avLst/>
            </a:prstGeom>
            <a:ln w="28575"/>
          </p:spPr>
          <p:style>
            <a:lnRef idx="1">
              <a:schemeClr val="dk1"/>
            </a:lnRef>
            <a:fillRef idx="0">
              <a:schemeClr val="dk1"/>
            </a:fillRef>
            <a:effectRef idx="0">
              <a:schemeClr val="dk1"/>
            </a:effectRef>
            <a:fontRef idx="minor">
              <a:schemeClr val="tx1"/>
            </a:fontRef>
          </p:style>
        </p:cxnSp>
        <p:cxnSp>
          <p:nvCxnSpPr>
            <p:cNvPr id="56" name="Straight Connector 55"/>
            <p:cNvCxnSpPr/>
            <p:nvPr/>
          </p:nvCxnSpPr>
          <p:spPr>
            <a:xfrm rot="5400000">
              <a:off x="3923006" y="3275843"/>
              <a:ext cx="381345" cy="2718"/>
            </a:xfrm>
            <a:prstGeom prst="line">
              <a:avLst/>
            </a:prstGeom>
            <a:ln w="28575"/>
          </p:spPr>
          <p:style>
            <a:lnRef idx="1">
              <a:schemeClr val="dk1"/>
            </a:lnRef>
            <a:fillRef idx="0">
              <a:schemeClr val="dk1"/>
            </a:fillRef>
            <a:effectRef idx="0">
              <a:schemeClr val="dk1"/>
            </a:effectRef>
            <a:fontRef idx="minor">
              <a:schemeClr val="tx1"/>
            </a:fontRef>
          </p:style>
        </p:cxnSp>
        <p:cxnSp>
          <p:nvCxnSpPr>
            <p:cNvPr id="57" name="Straight Connector 56"/>
            <p:cNvCxnSpPr/>
            <p:nvPr/>
          </p:nvCxnSpPr>
          <p:spPr>
            <a:xfrm rot="5400000">
              <a:off x="6663131" y="3288324"/>
              <a:ext cx="381345" cy="0"/>
            </a:xfrm>
            <a:prstGeom prst="line">
              <a:avLst/>
            </a:prstGeom>
            <a:ln w="28575"/>
          </p:spPr>
          <p:style>
            <a:lnRef idx="1">
              <a:schemeClr val="dk1"/>
            </a:lnRef>
            <a:fillRef idx="0">
              <a:schemeClr val="dk1"/>
            </a:fillRef>
            <a:effectRef idx="0">
              <a:schemeClr val="dk1"/>
            </a:effectRef>
            <a:fontRef idx="minor">
              <a:schemeClr val="tx1"/>
            </a:fontRef>
          </p:style>
        </p:cxnSp>
        <p:sp>
          <p:nvSpPr>
            <p:cNvPr id="17525" name="TextBox 22"/>
            <p:cNvSpPr txBox="1">
              <a:spLocks noChangeArrowheads="1"/>
            </p:cNvSpPr>
            <p:nvPr/>
          </p:nvSpPr>
          <p:spPr bwMode="auto">
            <a:xfrm rot="5400000">
              <a:off x="2515022" y="2567934"/>
              <a:ext cx="829165" cy="487450"/>
            </a:xfrm>
            <a:prstGeom prst="rect">
              <a:avLst/>
            </a:prstGeom>
            <a:noFill/>
            <a:ln w="9525">
              <a:noFill/>
              <a:miter lim="800000"/>
              <a:headEnd/>
              <a:tailEnd/>
            </a:ln>
          </p:spPr>
          <p:txBody>
            <a:bodyPr>
              <a:spAutoFit/>
            </a:bodyPr>
            <a:lstStyle/>
            <a:p>
              <a:pPr algn="ctr"/>
              <a:r>
                <a:rPr lang="en-US" dirty="0">
                  <a:latin typeface="Trebuchet MS" pitchFamily="34" charset="0"/>
                </a:rPr>
                <a:t>0 psu</a:t>
              </a:r>
            </a:p>
          </p:txBody>
        </p:sp>
        <p:sp>
          <p:nvSpPr>
            <p:cNvPr id="17526" name="TextBox 23"/>
            <p:cNvSpPr txBox="1">
              <a:spLocks noChangeArrowheads="1"/>
            </p:cNvSpPr>
            <p:nvPr/>
          </p:nvSpPr>
          <p:spPr bwMode="auto">
            <a:xfrm rot="5400000">
              <a:off x="5147768" y="2502491"/>
              <a:ext cx="934280" cy="487452"/>
            </a:xfrm>
            <a:prstGeom prst="rect">
              <a:avLst/>
            </a:prstGeom>
            <a:noFill/>
            <a:ln w="9525">
              <a:noFill/>
              <a:miter lim="800000"/>
              <a:headEnd/>
              <a:tailEnd/>
            </a:ln>
          </p:spPr>
          <p:txBody>
            <a:bodyPr>
              <a:spAutoFit/>
            </a:bodyPr>
            <a:lstStyle/>
            <a:p>
              <a:pPr algn="ctr"/>
              <a:r>
                <a:rPr lang="en-US" dirty="0">
                  <a:latin typeface="Trebuchet MS" pitchFamily="34" charset="0"/>
                </a:rPr>
                <a:t>20 psu</a:t>
              </a:r>
            </a:p>
          </p:txBody>
        </p:sp>
        <p:sp>
          <p:nvSpPr>
            <p:cNvPr id="17527" name="TextBox 24"/>
            <p:cNvSpPr txBox="1">
              <a:spLocks noChangeArrowheads="1"/>
            </p:cNvSpPr>
            <p:nvPr/>
          </p:nvSpPr>
          <p:spPr bwMode="auto">
            <a:xfrm rot="5400000">
              <a:off x="6380942" y="2523410"/>
              <a:ext cx="1010527" cy="487452"/>
            </a:xfrm>
            <a:prstGeom prst="rect">
              <a:avLst/>
            </a:prstGeom>
            <a:noFill/>
            <a:ln w="9525">
              <a:noFill/>
              <a:miter lim="800000"/>
              <a:headEnd/>
              <a:tailEnd/>
            </a:ln>
          </p:spPr>
          <p:txBody>
            <a:bodyPr>
              <a:spAutoFit/>
            </a:bodyPr>
            <a:lstStyle/>
            <a:p>
              <a:pPr algn="ctr"/>
              <a:r>
                <a:rPr lang="en-US" dirty="0">
                  <a:latin typeface="Trebuchet MS" pitchFamily="34" charset="0"/>
                </a:rPr>
                <a:t>30 psu</a:t>
              </a:r>
            </a:p>
          </p:txBody>
        </p:sp>
        <p:sp>
          <p:nvSpPr>
            <p:cNvPr id="17528" name="TextBox 25"/>
            <p:cNvSpPr txBox="1">
              <a:spLocks noChangeArrowheads="1"/>
            </p:cNvSpPr>
            <p:nvPr/>
          </p:nvSpPr>
          <p:spPr bwMode="auto">
            <a:xfrm rot="5400000">
              <a:off x="7688930" y="2509981"/>
              <a:ext cx="934278" cy="487451"/>
            </a:xfrm>
            <a:prstGeom prst="rect">
              <a:avLst/>
            </a:prstGeom>
            <a:noFill/>
            <a:ln w="9525">
              <a:noFill/>
              <a:miter lim="800000"/>
              <a:headEnd/>
              <a:tailEnd/>
            </a:ln>
          </p:spPr>
          <p:txBody>
            <a:bodyPr>
              <a:spAutoFit/>
            </a:bodyPr>
            <a:lstStyle/>
            <a:p>
              <a:pPr algn="ctr"/>
              <a:r>
                <a:rPr lang="en-US" dirty="0">
                  <a:latin typeface="Trebuchet MS" pitchFamily="34" charset="0"/>
                </a:rPr>
                <a:t>40 psu</a:t>
              </a:r>
            </a:p>
          </p:txBody>
        </p:sp>
        <p:sp>
          <p:nvSpPr>
            <p:cNvPr id="17529" name="TextBox 26"/>
            <p:cNvSpPr txBox="1">
              <a:spLocks noChangeArrowheads="1"/>
            </p:cNvSpPr>
            <p:nvPr/>
          </p:nvSpPr>
          <p:spPr bwMode="auto">
            <a:xfrm rot="5400000">
              <a:off x="3695557" y="2483672"/>
              <a:ext cx="858032" cy="487452"/>
            </a:xfrm>
            <a:prstGeom prst="rect">
              <a:avLst/>
            </a:prstGeom>
            <a:noFill/>
            <a:ln w="9525">
              <a:noFill/>
              <a:miter lim="800000"/>
              <a:headEnd/>
              <a:tailEnd/>
            </a:ln>
          </p:spPr>
          <p:txBody>
            <a:bodyPr>
              <a:spAutoFit/>
            </a:bodyPr>
            <a:lstStyle/>
            <a:p>
              <a:pPr algn="ctr"/>
              <a:r>
                <a:rPr lang="en-US" dirty="0">
                  <a:latin typeface="Trebuchet MS" pitchFamily="34" charset="0"/>
                </a:rPr>
                <a:t>10 psu</a:t>
              </a:r>
            </a:p>
          </p:txBody>
        </p:sp>
      </p:grpSp>
      <p:sp>
        <p:nvSpPr>
          <p:cNvPr id="17451" name="TextBox 22"/>
          <p:cNvSpPr txBox="1">
            <a:spLocks noChangeArrowheads="1"/>
          </p:cNvSpPr>
          <p:nvPr/>
        </p:nvSpPr>
        <p:spPr bwMode="auto">
          <a:xfrm rot="-2400000">
            <a:off x="5746750" y="4492625"/>
            <a:ext cx="1392238" cy="369888"/>
          </a:xfrm>
          <a:prstGeom prst="rect">
            <a:avLst/>
          </a:prstGeom>
          <a:noFill/>
          <a:ln w="9525">
            <a:noFill/>
            <a:miter lim="800000"/>
            <a:headEnd/>
            <a:tailEnd/>
          </a:ln>
        </p:spPr>
        <p:txBody>
          <a:bodyPr>
            <a:spAutoFit/>
          </a:bodyPr>
          <a:lstStyle/>
          <a:p>
            <a:pPr algn="ctr"/>
            <a:r>
              <a:rPr lang="en-US" dirty="0">
                <a:latin typeface="Trebuchet MS" pitchFamily="34" charset="0"/>
              </a:rPr>
              <a:t>September</a:t>
            </a:r>
          </a:p>
        </p:txBody>
      </p:sp>
      <p:sp>
        <p:nvSpPr>
          <p:cNvPr id="17452" name="TextBox 22"/>
          <p:cNvSpPr txBox="1">
            <a:spLocks noChangeArrowheads="1"/>
          </p:cNvSpPr>
          <p:nvPr/>
        </p:nvSpPr>
        <p:spPr bwMode="auto">
          <a:xfrm rot="-2400000">
            <a:off x="4503738" y="4264025"/>
            <a:ext cx="828675" cy="460375"/>
          </a:xfrm>
          <a:prstGeom prst="rect">
            <a:avLst/>
          </a:prstGeom>
          <a:noFill/>
          <a:ln w="9525">
            <a:noFill/>
            <a:miter lim="800000"/>
            <a:headEnd/>
            <a:tailEnd/>
          </a:ln>
        </p:spPr>
        <p:txBody>
          <a:bodyPr>
            <a:spAutoFit/>
          </a:bodyPr>
          <a:lstStyle/>
          <a:p>
            <a:pPr algn="ctr"/>
            <a:r>
              <a:rPr lang="en-US" dirty="0">
                <a:latin typeface="Trebuchet MS" pitchFamily="34" charset="0"/>
              </a:rPr>
              <a:t>May</a:t>
            </a:r>
          </a:p>
        </p:txBody>
      </p:sp>
      <p:sp>
        <p:nvSpPr>
          <p:cNvPr id="17453" name="TextBox 23"/>
          <p:cNvSpPr txBox="1">
            <a:spLocks noChangeArrowheads="1"/>
          </p:cNvSpPr>
          <p:nvPr/>
        </p:nvSpPr>
        <p:spPr bwMode="auto">
          <a:xfrm rot="-2400000">
            <a:off x="3467100" y="4322763"/>
            <a:ext cx="933450" cy="460375"/>
          </a:xfrm>
          <a:prstGeom prst="rect">
            <a:avLst/>
          </a:prstGeom>
          <a:noFill/>
          <a:ln w="9525">
            <a:noFill/>
            <a:miter lim="800000"/>
            <a:headEnd/>
            <a:tailEnd/>
          </a:ln>
        </p:spPr>
        <p:txBody>
          <a:bodyPr>
            <a:spAutoFit/>
          </a:bodyPr>
          <a:lstStyle/>
          <a:p>
            <a:pPr algn="ctr"/>
            <a:r>
              <a:rPr lang="en-US" dirty="0">
                <a:latin typeface="Trebuchet MS" pitchFamily="34" charset="0"/>
              </a:rPr>
              <a:t>March</a:t>
            </a:r>
          </a:p>
        </p:txBody>
      </p:sp>
      <p:sp>
        <p:nvSpPr>
          <p:cNvPr id="17454" name="TextBox 24"/>
          <p:cNvSpPr txBox="1">
            <a:spLocks noChangeArrowheads="1"/>
          </p:cNvSpPr>
          <p:nvPr/>
        </p:nvSpPr>
        <p:spPr bwMode="auto">
          <a:xfrm rot="-2400000">
            <a:off x="2670175" y="4394200"/>
            <a:ext cx="1241425" cy="369888"/>
          </a:xfrm>
          <a:prstGeom prst="rect">
            <a:avLst/>
          </a:prstGeom>
          <a:noFill/>
          <a:ln w="9525">
            <a:noFill/>
            <a:miter lim="800000"/>
            <a:headEnd/>
            <a:tailEnd/>
          </a:ln>
        </p:spPr>
        <p:txBody>
          <a:bodyPr>
            <a:spAutoFit/>
          </a:bodyPr>
          <a:lstStyle/>
          <a:p>
            <a:pPr algn="ctr"/>
            <a:r>
              <a:rPr lang="en-US" dirty="0">
                <a:latin typeface="Trebuchet MS" pitchFamily="34" charset="0"/>
              </a:rPr>
              <a:t>February</a:t>
            </a:r>
          </a:p>
        </p:txBody>
      </p:sp>
      <p:sp>
        <p:nvSpPr>
          <p:cNvPr id="17455" name="TextBox 25"/>
          <p:cNvSpPr txBox="1">
            <a:spLocks noChangeArrowheads="1"/>
          </p:cNvSpPr>
          <p:nvPr/>
        </p:nvSpPr>
        <p:spPr bwMode="auto">
          <a:xfrm rot="-2400000">
            <a:off x="2355850" y="4360863"/>
            <a:ext cx="1065213" cy="369887"/>
          </a:xfrm>
          <a:prstGeom prst="rect">
            <a:avLst/>
          </a:prstGeom>
          <a:noFill/>
          <a:ln w="9525">
            <a:noFill/>
            <a:miter lim="800000"/>
            <a:headEnd/>
            <a:tailEnd/>
          </a:ln>
        </p:spPr>
        <p:txBody>
          <a:bodyPr>
            <a:spAutoFit/>
          </a:bodyPr>
          <a:lstStyle/>
          <a:p>
            <a:pPr algn="ctr"/>
            <a:r>
              <a:rPr lang="en-US" dirty="0">
                <a:latin typeface="Trebuchet MS" pitchFamily="34" charset="0"/>
              </a:rPr>
              <a:t>January</a:t>
            </a:r>
          </a:p>
        </p:txBody>
      </p:sp>
      <p:sp>
        <p:nvSpPr>
          <p:cNvPr id="17456" name="TextBox 26"/>
          <p:cNvSpPr txBox="1">
            <a:spLocks noChangeArrowheads="1"/>
          </p:cNvSpPr>
          <p:nvPr/>
        </p:nvSpPr>
        <p:spPr bwMode="auto">
          <a:xfrm rot="-2400000">
            <a:off x="4010025" y="4346575"/>
            <a:ext cx="857250" cy="460375"/>
          </a:xfrm>
          <a:prstGeom prst="rect">
            <a:avLst/>
          </a:prstGeom>
          <a:noFill/>
          <a:ln w="9525">
            <a:noFill/>
            <a:miter lim="800000"/>
            <a:headEnd/>
            <a:tailEnd/>
          </a:ln>
        </p:spPr>
        <p:txBody>
          <a:bodyPr>
            <a:spAutoFit/>
          </a:bodyPr>
          <a:lstStyle/>
          <a:p>
            <a:pPr algn="ctr"/>
            <a:r>
              <a:rPr lang="en-US" dirty="0">
                <a:latin typeface="Trebuchet MS" pitchFamily="34" charset="0"/>
              </a:rPr>
              <a:t>April</a:t>
            </a:r>
          </a:p>
        </p:txBody>
      </p:sp>
      <p:sp>
        <p:nvSpPr>
          <p:cNvPr id="17457" name="TextBox 22"/>
          <p:cNvSpPr txBox="1">
            <a:spLocks noChangeArrowheads="1"/>
          </p:cNvSpPr>
          <p:nvPr/>
        </p:nvSpPr>
        <p:spPr bwMode="auto">
          <a:xfrm rot="-2400000">
            <a:off x="4897438" y="4284663"/>
            <a:ext cx="828675" cy="368300"/>
          </a:xfrm>
          <a:prstGeom prst="rect">
            <a:avLst/>
          </a:prstGeom>
          <a:noFill/>
          <a:ln w="9525">
            <a:noFill/>
            <a:miter lim="800000"/>
            <a:headEnd/>
            <a:tailEnd/>
          </a:ln>
        </p:spPr>
        <p:txBody>
          <a:bodyPr>
            <a:spAutoFit/>
          </a:bodyPr>
          <a:lstStyle/>
          <a:p>
            <a:pPr algn="ctr"/>
            <a:r>
              <a:rPr lang="en-US" dirty="0">
                <a:latin typeface="Trebuchet MS" pitchFamily="34" charset="0"/>
              </a:rPr>
              <a:t>June</a:t>
            </a:r>
          </a:p>
        </p:txBody>
      </p:sp>
      <p:sp>
        <p:nvSpPr>
          <p:cNvPr id="17458" name="TextBox 22"/>
          <p:cNvSpPr txBox="1">
            <a:spLocks noChangeArrowheads="1"/>
          </p:cNvSpPr>
          <p:nvPr/>
        </p:nvSpPr>
        <p:spPr bwMode="auto">
          <a:xfrm rot="-2400000">
            <a:off x="5359400" y="4262438"/>
            <a:ext cx="828675" cy="368300"/>
          </a:xfrm>
          <a:prstGeom prst="rect">
            <a:avLst/>
          </a:prstGeom>
          <a:noFill/>
          <a:ln w="9525">
            <a:noFill/>
            <a:miter lim="800000"/>
            <a:headEnd/>
            <a:tailEnd/>
          </a:ln>
        </p:spPr>
        <p:txBody>
          <a:bodyPr>
            <a:spAutoFit/>
          </a:bodyPr>
          <a:lstStyle/>
          <a:p>
            <a:pPr algn="ctr"/>
            <a:r>
              <a:rPr lang="en-US" dirty="0">
                <a:latin typeface="Trebuchet MS" pitchFamily="34" charset="0"/>
              </a:rPr>
              <a:t>July</a:t>
            </a:r>
          </a:p>
        </p:txBody>
      </p:sp>
      <p:sp>
        <p:nvSpPr>
          <p:cNvPr id="17459" name="TextBox 22"/>
          <p:cNvSpPr txBox="1">
            <a:spLocks noChangeArrowheads="1"/>
          </p:cNvSpPr>
          <p:nvPr/>
        </p:nvSpPr>
        <p:spPr bwMode="auto">
          <a:xfrm rot="-2400000">
            <a:off x="5649913" y="4360863"/>
            <a:ext cx="1020762" cy="368300"/>
          </a:xfrm>
          <a:prstGeom prst="rect">
            <a:avLst/>
          </a:prstGeom>
          <a:noFill/>
          <a:ln w="9525">
            <a:noFill/>
            <a:miter lim="800000"/>
            <a:headEnd/>
            <a:tailEnd/>
          </a:ln>
        </p:spPr>
        <p:txBody>
          <a:bodyPr>
            <a:spAutoFit/>
          </a:bodyPr>
          <a:lstStyle/>
          <a:p>
            <a:pPr algn="ctr"/>
            <a:r>
              <a:rPr lang="en-US" dirty="0">
                <a:latin typeface="Trebuchet MS" pitchFamily="34" charset="0"/>
              </a:rPr>
              <a:t>August</a:t>
            </a:r>
          </a:p>
        </p:txBody>
      </p:sp>
      <p:sp>
        <p:nvSpPr>
          <p:cNvPr id="17460" name="TextBox 22"/>
          <p:cNvSpPr txBox="1">
            <a:spLocks noChangeArrowheads="1"/>
          </p:cNvSpPr>
          <p:nvPr/>
        </p:nvSpPr>
        <p:spPr bwMode="auto">
          <a:xfrm rot="-2400000">
            <a:off x="6346825" y="4408488"/>
            <a:ext cx="1392238" cy="368300"/>
          </a:xfrm>
          <a:prstGeom prst="rect">
            <a:avLst/>
          </a:prstGeom>
          <a:noFill/>
          <a:ln w="9525">
            <a:noFill/>
            <a:miter lim="800000"/>
            <a:headEnd/>
            <a:tailEnd/>
          </a:ln>
        </p:spPr>
        <p:txBody>
          <a:bodyPr>
            <a:spAutoFit/>
          </a:bodyPr>
          <a:lstStyle/>
          <a:p>
            <a:pPr algn="ctr"/>
            <a:r>
              <a:rPr lang="en-US" dirty="0">
                <a:latin typeface="Trebuchet MS" pitchFamily="34" charset="0"/>
              </a:rPr>
              <a:t>October</a:t>
            </a:r>
          </a:p>
        </p:txBody>
      </p:sp>
      <p:sp>
        <p:nvSpPr>
          <p:cNvPr id="17461" name="TextBox 22"/>
          <p:cNvSpPr txBox="1">
            <a:spLocks noChangeArrowheads="1"/>
          </p:cNvSpPr>
          <p:nvPr/>
        </p:nvSpPr>
        <p:spPr bwMode="auto">
          <a:xfrm rot="-2400000">
            <a:off x="6704013" y="4492625"/>
            <a:ext cx="1392237" cy="369888"/>
          </a:xfrm>
          <a:prstGeom prst="rect">
            <a:avLst/>
          </a:prstGeom>
          <a:noFill/>
          <a:ln w="9525">
            <a:noFill/>
            <a:miter lim="800000"/>
            <a:headEnd/>
            <a:tailEnd/>
          </a:ln>
        </p:spPr>
        <p:txBody>
          <a:bodyPr>
            <a:spAutoFit/>
          </a:bodyPr>
          <a:lstStyle/>
          <a:p>
            <a:pPr algn="ctr"/>
            <a:r>
              <a:rPr lang="en-US" dirty="0">
                <a:latin typeface="Trebuchet MS" pitchFamily="34" charset="0"/>
              </a:rPr>
              <a:t>November</a:t>
            </a:r>
          </a:p>
        </p:txBody>
      </p:sp>
      <p:sp>
        <p:nvSpPr>
          <p:cNvPr id="17462" name="TextBox 22"/>
          <p:cNvSpPr txBox="1">
            <a:spLocks noChangeArrowheads="1"/>
          </p:cNvSpPr>
          <p:nvPr/>
        </p:nvSpPr>
        <p:spPr bwMode="auto">
          <a:xfrm rot="-2400000">
            <a:off x="7143750" y="4481513"/>
            <a:ext cx="1392238" cy="369887"/>
          </a:xfrm>
          <a:prstGeom prst="rect">
            <a:avLst/>
          </a:prstGeom>
          <a:noFill/>
          <a:ln w="9525">
            <a:noFill/>
            <a:miter lim="800000"/>
            <a:headEnd/>
            <a:tailEnd/>
          </a:ln>
        </p:spPr>
        <p:txBody>
          <a:bodyPr>
            <a:spAutoFit/>
          </a:bodyPr>
          <a:lstStyle/>
          <a:p>
            <a:pPr algn="ctr"/>
            <a:r>
              <a:rPr lang="en-US" dirty="0">
                <a:latin typeface="Trebuchet MS" pitchFamily="34" charset="0"/>
              </a:rPr>
              <a:t>December</a:t>
            </a:r>
          </a:p>
        </p:txBody>
      </p:sp>
      <p:grpSp>
        <p:nvGrpSpPr>
          <p:cNvPr id="3" name="Group 98"/>
          <p:cNvGrpSpPr>
            <a:grpSpLocks/>
          </p:cNvGrpSpPr>
          <p:nvPr/>
        </p:nvGrpSpPr>
        <p:grpSpPr bwMode="auto">
          <a:xfrm>
            <a:off x="2701925" y="3886200"/>
            <a:ext cx="5527675" cy="381000"/>
            <a:chOff x="2701925" y="3886200"/>
            <a:chExt cx="5527675" cy="381000"/>
          </a:xfrm>
        </p:grpSpPr>
        <p:cxnSp>
          <p:nvCxnSpPr>
            <p:cNvPr id="68" name="Straight Connector 67"/>
            <p:cNvCxnSpPr/>
            <p:nvPr/>
          </p:nvCxnSpPr>
          <p:spPr bwMode="auto">
            <a:xfrm rot="10800000" flipV="1">
              <a:off x="2701925" y="4038600"/>
              <a:ext cx="5527675" cy="0"/>
            </a:xfrm>
            <a:prstGeom prst="line">
              <a:avLst/>
            </a:prstGeom>
            <a:ln w="38100"/>
          </p:spPr>
          <p:style>
            <a:lnRef idx="1">
              <a:schemeClr val="dk1"/>
            </a:lnRef>
            <a:fillRef idx="0">
              <a:schemeClr val="dk1"/>
            </a:fillRef>
            <a:effectRef idx="0">
              <a:schemeClr val="dk1"/>
            </a:effectRef>
            <a:fontRef idx="minor">
              <a:schemeClr val="tx1"/>
            </a:fontRef>
          </p:style>
        </p:cxnSp>
        <p:cxnSp>
          <p:nvCxnSpPr>
            <p:cNvPr id="73" name="Straight Connector 72"/>
            <p:cNvCxnSpPr/>
            <p:nvPr/>
          </p:nvCxnSpPr>
          <p:spPr bwMode="auto">
            <a:xfrm rot="16200000">
              <a:off x="5753894" y="4075906"/>
              <a:ext cx="381000" cy="1588"/>
            </a:xfrm>
            <a:prstGeom prst="line">
              <a:avLst/>
            </a:prstGeom>
            <a:ln w="28575"/>
          </p:spPr>
          <p:style>
            <a:lnRef idx="1">
              <a:schemeClr val="dk1"/>
            </a:lnRef>
            <a:fillRef idx="0">
              <a:schemeClr val="dk1"/>
            </a:fillRef>
            <a:effectRef idx="0">
              <a:schemeClr val="dk1"/>
            </a:effectRef>
            <a:fontRef idx="minor">
              <a:schemeClr val="tx1"/>
            </a:fontRef>
          </p:style>
        </p:cxnSp>
        <p:cxnSp>
          <p:nvCxnSpPr>
            <p:cNvPr id="74" name="Straight Connector 73"/>
            <p:cNvCxnSpPr/>
            <p:nvPr/>
          </p:nvCxnSpPr>
          <p:spPr bwMode="auto">
            <a:xfrm rot="16200000">
              <a:off x="6668294" y="4075906"/>
              <a:ext cx="381000" cy="1588"/>
            </a:xfrm>
            <a:prstGeom prst="line">
              <a:avLst/>
            </a:prstGeom>
            <a:ln w="28575"/>
          </p:spPr>
          <p:style>
            <a:lnRef idx="1">
              <a:schemeClr val="dk1"/>
            </a:lnRef>
            <a:fillRef idx="0">
              <a:schemeClr val="dk1"/>
            </a:fillRef>
            <a:effectRef idx="0">
              <a:schemeClr val="dk1"/>
            </a:effectRef>
            <a:fontRef idx="minor">
              <a:schemeClr val="tx1"/>
            </a:fontRef>
          </p:style>
        </p:cxnSp>
        <p:cxnSp>
          <p:nvCxnSpPr>
            <p:cNvPr id="75" name="Straight Connector 74"/>
            <p:cNvCxnSpPr/>
            <p:nvPr/>
          </p:nvCxnSpPr>
          <p:spPr bwMode="auto">
            <a:xfrm rot="16200000">
              <a:off x="3010694" y="4075906"/>
              <a:ext cx="381000" cy="1588"/>
            </a:xfrm>
            <a:prstGeom prst="line">
              <a:avLst/>
            </a:prstGeom>
            <a:ln w="28575"/>
          </p:spPr>
          <p:style>
            <a:lnRef idx="1">
              <a:schemeClr val="dk1"/>
            </a:lnRef>
            <a:fillRef idx="0">
              <a:schemeClr val="dk1"/>
            </a:fillRef>
            <a:effectRef idx="0">
              <a:schemeClr val="dk1"/>
            </a:effectRef>
            <a:fontRef idx="minor">
              <a:schemeClr val="tx1"/>
            </a:fontRef>
          </p:style>
        </p:cxnSp>
        <p:cxnSp>
          <p:nvCxnSpPr>
            <p:cNvPr id="89" name="Straight Connector 88"/>
            <p:cNvCxnSpPr/>
            <p:nvPr/>
          </p:nvCxnSpPr>
          <p:spPr bwMode="auto">
            <a:xfrm rot="16200000">
              <a:off x="3467894" y="4075906"/>
              <a:ext cx="381000" cy="1588"/>
            </a:xfrm>
            <a:prstGeom prst="line">
              <a:avLst/>
            </a:prstGeom>
            <a:ln w="28575"/>
          </p:spPr>
          <p:style>
            <a:lnRef idx="1">
              <a:schemeClr val="dk1"/>
            </a:lnRef>
            <a:fillRef idx="0">
              <a:schemeClr val="dk1"/>
            </a:fillRef>
            <a:effectRef idx="0">
              <a:schemeClr val="dk1"/>
            </a:effectRef>
            <a:fontRef idx="minor">
              <a:schemeClr val="tx1"/>
            </a:fontRef>
          </p:style>
        </p:cxnSp>
        <p:cxnSp>
          <p:nvCxnSpPr>
            <p:cNvPr id="90" name="Straight Connector 89"/>
            <p:cNvCxnSpPr/>
            <p:nvPr/>
          </p:nvCxnSpPr>
          <p:spPr bwMode="auto">
            <a:xfrm rot="16200000">
              <a:off x="3925094" y="4075906"/>
              <a:ext cx="381000" cy="1588"/>
            </a:xfrm>
            <a:prstGeom prst="line">
              <a:avLst/>
            </a:prstGeom>
            <a:ln w="28575"/>
          </p:spPr>
          <p:style>
            <a:lnRef idx="1">
              <a:schemeClr val="dk1"/>
            </a:lnRef>
            <a:fillRef idx="0">
              <a:schemeClr val="dk1"/>
            </a:fillRef>
            <a:effectRef idx="0">
              <a:schemeClr val="dk1"/>
            </a:effectRef>
            <a:fontRef idx="minor">
              <a:schemeClr val="tx1"/>
            </a:fontRef>
          </p:style>
        </p:cxnSp>
        <p:cxnSp>
          <p:nvCxnSpPr>
            <p:cNvPr id="91" name="Straight Connector 90"/>
            <p:cNvCxnSpPr/>
            <p:nvPr/>
          </p:nvCxnSpPr>
          <p:spPr bwMode="auto">
            <a:xfrm rot="16200000">
              <a:off x="4382294" y="4075906"/>
              <a:ext cx="381000" cy="1588"/>
            </a:xfrm>
            <a:prstGeom prst="line">
              <a:avLst/>
            </a:prstGeom>
            <a:ln w="28575"/>
          </p:spPr>
          <p:style>
            <a:lnRef idx="1">
              <a:schemeClr val="dk1"/>
            </a:lnRef>
            <a:fillRef idx="0">
              <a:schemeClr val="dk1"/>
            </a:fillRef>
            <a:effectRef idx="0">
              <a:schemeClr val="dk1"/>
            </a:effectRef>
            <a:fontRef idx="minor">
              <a:schemeClr val="tx1"/>
            </a:fontRef>
          </p:style>
        </p:cxnSp>
        <p:cxnSp>
          <p:nvCxnSpPr>
            <p:cNvPr id="92" name="Straight Connector 91"/>
            <p:cNvCxnSpPr/>
            <p:nvPr/>
          </p:nvCxnSpPr>
          <p:spPr bwMode="auto">
            <a:xfrm rot="16200000">
              <a:off x="4839494" y="4075906"/>
              <a:ext cx="381000" cy="1588"/>
            </a:xfrm>
            <a:prstGeom prst="line">
              <a:avLst/>
            </a:prstGeom>
            <a:ln w="28575"/>
          </p:spPr>
          <p:style>
            <a:lnRef idx="1">
              <a:schemeClr val="dk1"/>
            </a:lnRef>
            <a:fillRef idx="0">
              <a:schemeClr val="dk1"/>
            </a:fillRef>
            <a:effectRef idx="0">
              <a:schemeClr val="dk1"/>
            </a:effectRef>
            <a:fontRef idx="minor">
              <a:schemeClr val="tx1"/>
            </a:fontRef>
          </p:style>
        </p:cxnSp>
        <p:cxnSp>
          <p:nvCxnSpPr>
            <p:cNvPr id="93" name="Straight Connector 92"/>
            <p:cNvCxnSpPr/>
            <p:nvPr/>
          </p:nvCxnSpPr>
          <p:spPr bwMode="auto">
            <a:xfrm rot="16200000">
              <a:off x="5296694" y="4075906"/>
              <a:ext cx="381000" cy="1588"/>
            </a:xfrm>
            <a:prstGeom prst="line">
              <a:avLst/>
            </a:prstGeom>
            <a:ln w="28575"/>
          </p:spPr>
          <p:style>
            <a:lnRef idx="1">
              <a:schemeClr val="dk1"/>
            </a:lnRef>
            <a:fillRef idx="0">
              <a:schemeClr val="dk1"/>
            </a:fillRef>
            <a:effectRef idx="0">
              <a:schemeClr val="dk1"/>
            </a:effectRef>
            <a:fontRef idx="minor">
              <a:schemeClr val="tx1"/>
            </a:fontRef>
          </p:style>
        </p:cxnSp>
        <p:cxnSp>
          <p:nvCxnSpPr>
            <p:cNvPr id="94" name="Straight Connector 93"/>
            <p:cNvCxnSpPr/>
            <p:nvPr/>
          </p:nvCxnSpPr>
          <p:spPr bwMode="auto">
            <a:xfrm rot="16200000">
              <a:off x="6211094" y="4075906"/>
              <a:ext cx="381000" cy="1588"/>
            </a:xfrm>
            <a:prstGeom prst="line">
              <a:avLst/>
            </a:prstGeom>
            <a:ln w="28575"/>
          </p:spPr>
          <p:style>
            <a:lnRef idx="1">
              <a:schemeClr val="dk1"/>
            </a:lnRef>
            <a:fillRef idx="0">
              <a:schemeClr val="dk1"/>
            </a:fillRef>
            <a:effectRef idx="0">
              <a:schemeClr val="dk1"/>
            </a:effectRef>
            <a:fontRef idx="minor">
              <a:schemeClr val="tx1"/>
            </a:fontRef>
          </p:style>
        </p:cxnSp>
        <p:cxnSp>
          <p:nvCxnSpPr>
            <p:cNvPr id="95" name="Straight Connector 94"/>
            <p:cNvCxnSpPr/>
            <p:nvPr/>
          </p:nvCxnSpPr>
          <p:spPr bwMode="auto">
            <a:xfrm rot="16200000">
              <a:off x="7581900" y="4076700"/>
              <a:ext cx="381000" cy="0"/>
            </a:xfrm>
            <a:prstGeom prst="line">
              <a:avLst/>
            </a:prstGeom>
            <a:ln w="28575"/>
          </p:spPr>
          <p:style>
            <a:lnRef idx="1">
              <a:schemeClr val="dk1"/>
            </a:lnRef>
            <a:fillRef idx="0">
              <a:schemeClr val="dk1"/>
            </a:fillRef>
            <a:effectRef idx="0">
              <a:schemeClr val="dk1"/>
            </a:effectRef>
            <a:fontRef idx="minor">
              <a:schemeClr val="tx1"/>
            </a:fontRef>
          </p:style>
        </p:cxnSp>
        <p:cxnSp>
          <p:nvCxnSpPr>
            <p:cNvPr id="96" name="Straight Connector 95"/>
            <p:cNvCxnSpPr/>
            <p:nvPr/>
          </p:nvCxnSpPr>
          <p:spPr bwMode="auto">
            <a:xfrm rot="16200000">
              <a:off x="7124700" y="4076700"/>
              <a:ext cx="381000" cy="0"/>
            </a:xfrm>
            <a:prstGeom prst="line">
              <a:avLst/>
            </a:prstGeom>
            <a:ln w="28575"/>
          </p:spPr>
          <p:style>
            <a:lnRef idx="1">
              <a:schemeClr val="dk1"/>
            </a:lnRef>
            <a:fillRef idx="0">
              <a:schemeClr val="dk1"/>
            </a:fillRef>
            <a:effectRef idx="0">
              <a:schemeClr val="dk1"/>
            </a:effectRef>
            <a:fontRef idx="minor">
              <a:schemeClr val="tx1"/>
            </a:fontRef>
          </p:style>
        </p:cxnSp>
        <p:cxnSp>
          <p:nvCxnSpPr>
            <p:cNvPr id="98" name="Straight Connector 97"/>
            <p:cNvCxnSpPr/>
            <p:nvPr/>
          </p:nvCxnSpPr>
          <p:spPr bwMode="auto">
            <a:xfrm rot="16200000">
              <a:off x="8039100" y="4076700"/>
              <a:ext cx="381000" cy="0"/>
            </a:xfrm>
            <a:prstGeom prst="line">
              <a:avLst/>
            </a:prstGeom>
            <a:ln w="28575"/>
          </p:spPr>
          <p:style>
            <a:lnRef idx="1">
              <a:schemeClr val="dk1"/>
            </a:lnRef>
            <a:fillRef idx="0">
              <a:schemeClr val="dk1"/>
            </a:fillRef>
            <a:effectRef idx="0">
              <a:schemeClr val="dk1"/>
            </a:effectRef>
            <a:fontRef idx="minor">
              <a:schemeClr val="tx1"/>
            </a:fontRef>
          </p:style>
        </p:cxnSp>
      </p:grpSp>
      <p:sp>
        <p:nvSpPr>
          <p:cNvPr id="17464" name="TextBox 106"/>
          <p:cNvSpPr txBox="1">
            <a:spLocks noChangeArrowheads="1"/>
          </p:cNvSpPr>
          <p:nvPr/>
        </p:nvSpPr>
        <p:spPr bwMode="auto">
          <a:xfrm>
            <a:off x="5138738" y="1200150"/>
            <a:ext cx="685800" cy="338138"/>
          </a:xfrm>
          <a:prstGeom prst="rect">
            <a:avLst/>
          </a:prstGeom>
          <a:noFill/>
          <a:ln w="9525">
            <a:noFill/>
            <a:miter lim="800000"/>
            <a:headEnd/>
            <a:tailEnd/>
          </a:ln>
        </p:spPr>
        <p:txBody>
          <a:bodyPr>
            <a:spAutoFit/>
          </a:bodyPr>
          <a:lstStyle/>
          <a:p>
            <a:pPr algn="ctr"/>
            <a:r>
              <a:rPr lang="en-US" sz="1600" dirty="0">
                <a:latin typeface="Trebuchet MS" pitchFamily="34" charset="0"/>
              </a:rPr>
              <a:t>32.1</a:t>
            </a:r>
          </a:p>
        </p:txBody>
      </p:sp>
      <p:sp>
        <p:nvSpPr>
          <p:cNvPr id="17465" name="TextBox 108"/>
          <p:cNvSpPr txBox="1">
            <a:spLocks noChangeArrowheads="1"/>
          </p:cNvSpPr>
          <p:nvPr/>
        </p:nvSpPr>
        <p:spPr bwMode="auto">
          <a:xfrm>
            <a:off x="6056313" y="1116013"/>
            <a:ext cx="685800" cy="338137"/>
          </a:xfrm>
          <a:prstGeom prst="rect">
            <a:avLst/>
          </a:prstGeom>
          <a:noFill/>
          <a:ln w="9525">
            <a:noFill/>
            <a:miter lim="800000"/>
            <a:headEnd/>
            <a:tailEnd/>
          </a:ln>
        </p:spPr>
        <p:txBody>
          <a:bodyPr>
            <a:spAutoFit/>
          </a:bodyPr>
          <a:lstStyle/>
          <a:p>
            <a:pPr algn="ctr"/>
            <a:r>
              <a:rPr lang="en-US" sz="1600" dirty="0">
                <a:latin typeface="Trebuchet MS" pitchFamily="34" charset="0"/>
              </a:rPr>
              <a:t>33.1</a:t>
            </a:r>
          </a:p>
        </p:txBody>
      </p:sp>
      <p:sp>
        <p:nvSpPr>
          <p:cNvPr id="17466" name="TextBox 109"/>
          <p:cNvSpPr txBox="1">
            <a:spLocks noChangeArrowheads="1"/>
          </p:cNvSpPr>
          <p:nvPr/>
        </p:nvSpPr>
        <p:spPr bwMode="auto">
          <a:xfrm>
            <a:off x="6524625" y="1116013"/>
            <a:ext cx="685800" cy="338137"/>
          </a:xfrm>
          <a:prstGeom prst="rect">
            <a:avLst/>
          </a:prstGeom>
          <a:noFill/>
          <a:ln w="9525">
            <a:noFill/>
            <a:miter lim="800000"/>
            <a:headEnd/>
            <a:tailEnd/>
          </a:ln>
        </p:spPr>
        <p:txBody>
          <a:bodyPr>
            <a:spAutoFit/>
          </a:bodyPr>
          <a:lstStyle/>
          <a:p>
            <a:pPr algn="ctr"/>
            <a:r>
              <a:rPr lang="en-US" sz="1600" dirty="0">
                <a:latin typeface="Trebuchet MS" pitchFamily="34" charset="0"/>
              </a:rPr>
              <a:t>33.3</a:t>
            </a:r>
          </a:p>
        </p:txBody>
      </p:sp>
      <p:sp>
        <p:nvSpPr>
          <p:cNvPr id="17467" name="TextBox 110"/>
          <p:cNvSpPr txBox="1">
            <a:spLocks noChangeArrowheads="1"/>
          </p:cNvSpPr>
          <p:nvPr/>
        </p:nvSpPr>
        <p:spPr bwMode="auto">
          <a:xfrm>
            <a:off x="6977063" y="1143000"/>
            <a:ext cx="685800" cy="338138"/>
          </a:xfrm>
          <a:prstGeom prst="rect">
            <a:avLst/>
          </a:prstGeom>
          <a:noFill/>
          <a:ln w="9525">
            <a:noFill/>
            <a:miter lim="800000"/>
            <a:headEnd/>
            <a:tailEnd/>
          </a:ln>
        </p:spPr>
        <p:txBody>
          <a:bodyPr>
            <a:spAutoFit/>
          </a:bodyPr>
          <a:lstStyle/>
          <a:p>
            <a:pPr algn="ctr"/>
            <a:r>
              <a:rPr lang="en-US" sz="1600" dirty="0">
                <a:latin typeface="Trebuchet MS" pitchFamily="34" charset="0"/>
              </a:rPr>
              <a:t>32.8</a:t>
            </a:r>
          </a:p>
        </p:txBody>
      </p:sp>
      <p:sp>
        <p:nvSpPr>
          <p:cNvPr id="17468" name="TextBox 112"/>
          <p:cNvSpPr txBox="1">
            <a:spLocks noChangeArrowheads="1"/>
          </p:cNvSpPr>
          <p:nvPr/>
        </p:nvSpPr>
        <p:spPr bwMode="auto">
          <a:xfrm>
            <a:off x="7886700" y="1806575"/>
            <a:ext cx="685800" cy="338138"/>
          </a:xfrm>
          <a:prstGeom prst="rect">
            <a:avLst/>
          </a:prstGeom>
          <a:noFill/>
          <a:ln w="9525">
            <a:noFill/>
            <a:miter lim="800000"/>
            <a:headEnd/>
            <a:tailEnd/>
          </a:ln>
        </p:spPr>
        <p:txBody>
          <a:bodyPr>
            <a:spAutoFit/>
          </a:bodyPr>
          <a:lstStyle/>
          <a:p>
            <a:pPr algn="ctr"/>
            <a:r>
              <a:rPr lang="en-US" sz="1600" dirty="0">
                <a:latin typeface="Trebuchet MS" pitchFamily="34" charset="0"/>
              </a:rPr>
              <a:t>24.6</a:t>
            </a:r>
          </a:p>
        </p:txBody>
      </p:sp>
      <p:sp>
        <p:nvSpPr>
          <p:cNvPr id="17469" name="TextBox 101"/>
          <p:cNvSpPr txBox="1">
            <a:spLocks noChangeArrowheads="1"/>
          </p:cNvSpPr>
          <p:nvPr/>
        </p:nvSpPr>
        <p:spPr bwMode="auto">
          <a:xfrm>
            <a:off x="2857500" y="1943100"/>
            <a:ext cx="685800" cy="338138"/>
          </a:xfrm>
          <a:prstGeom prst="rect">
            <a:avLst/>
          </a:prstGeom>
          <a:noFill/>
          <a:ln w="9525">
            <a:noFill/>
            <a:miter lim="800000"/>
            <a:headEnd/>
            <a:tailEnd/>
          </a:ln>
        </p:spPr>
        <p:txBody>
          <a:bodyPr>
            <a:spAutoFit/>
          </a:bodyPr>
          <a:lstStyle/>
          <a:p>
            <a:pPr algn="ctr"/>
            <a:r>
              <a:rPr lang="en-US" sz="1600" dirty="0">
                <a:latin typeface="Trebuchet MS" pitchFamily="34" charset="0"/>
              </a:rPr>
              <a:t>22.9</a:t>
            </a:r>
          </a:p>
        </p:txBody>
      </p:sp>
      <p:sp>
        <p:nvSpPr>
          <p:cNvPr id="17470" name="TextBox 103"/>
          <p:cNvSpPr txBox="1">
            <a:spLocks noChangeArrowheads="1"/>
          </p:cNvSpPr>
          <p:nvPr/>
        </p:nvSpPr>
        <p:spPr bwMode="auto">
          <a:xfrm>
            <a:off x="3768725" y="1543050"/>
            <a:ext cx="685800" cy="338138"/>
          </a:xfrm>
          <a:prstGeom prst="rect">
            <a:avLst/>
          </a:prstGeom>
          <a:noFill/>
          <a:ln w="9525">
            <a:noFill/>
            <a:miter lim="800000"/>
            <a:headEnd/>
            <a:tailEnd/>
          </a:ln>
        </p:spPr>
        <p:txBody>
          <a:bodyPr>
            <a:spAutoFit/>
          </a:bodyPr>
          <a:lstStyle/>
          <a:p>
            <a:pPr algn="ctr"/>
            <a:r>
              <a:rPr lang="en-US" sz="1600" dirty="0">
                <a:latin typeface="Trebuchet MS" pitchFamily="34" charset="0"/>
              </a:rPr>
              <a:t>27.5</a:t>
            </a:r>
          </a:p>
        </p:txBody>
      </p:sp>
      <p:sp>
        <p:nvSpPr>
          <p:cNvPr id="17471" name="TextBox 105"/>
          <p:cNvSpPr txBox="1">
            <a:spLocks noChangeArrowheads="1"/>
          </p:cNvSpPr>
          <p:nvPr/>
        </p:nvSpPr>
        <p:spPr bwMode="auto">
          <a:xfrm>
            <a:off x="4683125" y="1292225"/>
            <a:ext cx="685800" cy="338138"/>
          </a:xfrm>
          <a:prstGeom prst="rect">
            <a:avLst/>
          </a:prstGeom>
          <a:noFill/>
          <a:ln w="9525">
            <a:noFill/>
            <a:miter lim="800000"/>
            <a:headEnd/>
            <a:tailEnd/>
          </a:ln>
        </p:spPr>
        <p:txBody>
          <a:bodyPr>
            <a:spAutoFit/>
          </a:bodyPr>
          <a:lstStyle/>
          <a:p>
            <a:pPr algn="ctr"/>
            <a:r>
              <a:rPr lang="en-US" sz="1600" dirty="0">
                <a:latin typeface="Trebuchet MS" pitchFamily="34" charset="0"/>
              </a:rPr>
              <a:t>31.3</a:t>
            </a:r>
          </a:p>
        </p:txBody>
      </p:sp>
      <p:sp>
        <p:nvSpPr>
          <p:cNvPr id="17472" name="TextBox 107"/>
          <p:cNvSpPr txBox="1">
            <a:spLocks noChangeArrowheads="1"/>
          </p:cNvSpPr>
          <p:nvPr/>
        </p:nvSpPr>
        <p:spPr bwMode="auto">
          <a:xfrm>
            <a:off x="5599113" y="1169988"/>
            <a:ext cx="685800" cy="338137"/>
          </a:xfrm>
          <a:prstGeom prst="rect">
            <a:avLst/>
          </a:prstGeom>
          <a:noFill/>
          <a:ln w="9525">
            <a:noFill/>
            <a:miter lim="800000"/>
            <a:headEnd/>
            <a:tailEnd/>
          </a:ln>
        </p:spPr>
        <p:txBody>
          <a:bodyPr>
            <a:spAutoFit/>
          </a:bodyPr>
          <a:lstStyle/>
          <a:p>
            <a:pPr algn="ctr"/>
            <a:r>
              <a:rPr lang="en-US" sz="1600" dirty="0">
                <a:latin typeface="Trebuchet MS" pitchFamily="34" charset="0"/>
              </a:rPr>
              <a:t>32.5</a:t>
            </a:r>
          </a:p>
        </p:txBody>
      </p:sp>
      <p:sp>
        <p:nvSpPr>
          <p:cNvPr id="99" name="Oval 98"/>
          <p:cNvSpPr/>
          <p:nvPr/>
        </p:nvSpPr>
        <p:spPr>
          <a:xfrm>
            <a:off x="3143250" y="2228850"/>
            <a:ext cx="114300" cy="114300"/>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latin typeface="Trebuchet MS" pitchFamily="34" charset="0"/>
            </a:endParaRPr>
          </a:p>
        </p:txBody>
      </p:sp>
      <p:sp>
        <p:nvSpPr>
          <p:cNvPr id="117" name="Oval 116"/>
          <p:cNvSpPr/>
          <p:nvPr/>
        </p:nvSpPr>
        <p:spPr>
          <a:xfrm>
            <a:off x="3600450" y="2057400"/>
            <a:ext cx="114300" cy="114300"/>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latin typeface="Trebuchet MS" pitchFamily="34" charset="0"/>
            </a:endParaRPr>
          </a:p>
        </p:txBody>
      </p:sp>
      <p:sp>
        <p:nvSpPr>
          <p:cNvPr id="131" name="Oval 130"/>
          <p:cNvSpPr/>
          <p:nvPr/>
        </p:nvSpPr>
        <p:spPr>
          <a:xfrm>
            <a:off x="4057650" y="1855788"/>
            <a:ext cx="114300" cy="114300"/>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latin typeface="Trebuchet MS" pitchFamily="34" charset="0"/>
            </a:endParaRPr>
          </a:p>
        </p:txBody>
      </p:sp>
      <p:sp>
        <p:nvSpPr>
          <p:cNvPr id="133" name="Oval 132"/>
          <p:cNvSpPr/>
          <p:nvPr/>
        </p:nvSpPr>
        <p:spPr>
          <a:xfrm>
            <a:off x="4514850" y="1793875"/>
            <a:ext cx="114300" cy="114300"/>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latin typeface="Trebuchet MS" pitchFamily="34" charset="0"/>
            </a:endParaRPr>
          </a:p>
        </p:txBody>
      </p:sp>
      <p:sp>
        <p:nvSpPr>
          <p:cNvPr id="134" name="Oval 133"/>
          <p:cNvSpPr/>
          <p:nvPr/>
        </p:nvSpPr>
        <p:spPr>
          <a:xfrm>
            <a:off x="4972050" y="1562100"/>
            <a:ext cx="114300" cy="114300"/>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latin typeface="Trebuchet MS" pitchFamily="34" charset="0"/>
            </a:endParaRPr>
          </a:p>
        </p:txBody>
      </p:sp>
      <p:sp>
        <p:nvSpPr>
          <p:cNvPr id="135" name="Oval 134"/>
          <p:cNvSpPr/>
          <p:nvPr/>
        </p:nvSpPr>
        <p:spPr>
          <a:xfrm>
            <a:off x="7715250" y="1901825"/>
            <a:ext cx="114300" cy="114300"/>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latin typeface="Trebuchet MS" pitchFamily="34" charset="0"/>
            </a:endParaRPr>
          </a:p>
        </p:txBody>
      </p:sp>
      <p:sp>
        <p:nvSpPr>
          <p:cNvPr id="136" name="Oval 135"/>
          <p:cNvSpPr/>
          <p:nvPr/>
        </p:nvSpPr>
        <p:spPr>
          <a:xfrm>
            <a:off x="7258050" y="1428750"/>
            <a:ext cx="114300" cy="114300"/>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latin typeface="Trebuchet MS" pitchFamily="34" charset="0"/>
            </a:endParaRPr>
          </a:p>
        </p:txBody>
      </p:sp>
      <p:sp>
        <p:nvSpPr>
          <p:cNvPr id="137" name="Oval 136"/>
          <p:cNvSpPr/>
          <p:nvPr/>
        </p:nvSpPr>
        <p:spPr>
          <a:xfrm>
            <a:off x="5886450" y="1463675"/>
            <a:ext cx="114300" cy="114300"/>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latin typeface="Trebuchet MS" pitchFamily="34" charset="0"/>
            </a:endParaRPr>
          </a:p>
        </p:txBody>
      </p:sp>
      <p:sp>
        <p:nvSpPr>
          <p:cNvPr id="138" name="Oval 137"/>
          <p:cNvSpPr/>
          <p:nvPr/>
        </p:nvSpPr>
        <p:spPr>
          <a:xfrm>
            <a:off x="6800850" y="1409700"/>
            <a:ext cx="114300" cy="114300"/>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latin typeface="Trebuchet MS" pitchFamily="34" charset="0"/>
            </a:endParaRPr>
          </a:p>
        </p:txBody>
      </p:sp>
      <p:sp>
        <p:nvSpPr>
          <p:cNvPr id="139" name="Oval 138"/>
          <p:cNvSpPr/>
          <p:nvPr/>
        </p:nvSpPr>
        <p:spPr>
          <a:xfrm>
            <a:off x="6343650" y="1406525"/>
            <a:ext cx="114300" cy="114300"/>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latin typeface="Trebuchet MS" pitchFamily="34" charset="0"/>
            </a:endParaRPr>
          </a:p>
        </p:txBody>
      </p:sp>
      <p:sp>
        <p:nvSpPr>
          <p:cNvPr id="140" name="Oval 139"/>
          <p:cNvSpPr/>
          <p:nvPr/>
        </p:nvSpPr>
        <p:spPr>
          <a:xfrm>
            <a:off x="5429250" y="1485900"/>
            <a:ext cx="114300" cy="114300"/>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latin typeface="Trebuchet MS" pitchFamily="34" charset="0"/>
            </a:endParaRPr>
          </a:p>
        </p:txBody>
      </p:sp>
      <p:cxnSp>
        <p:nvCxnSpPr>
          <p:cNvPr id="142" name="Straight Connector 141"/>
          <p:cNvCxnSpPr>
            <a:stCxn id="99" idx="7"/>
            <a:endCxn id="117" idx="2"/>
          </p:cNvCxnSpPr>
          <p:nvPr/>
        </p:nvCxnSpPr>
        <p:spPr>
          <a:xfrm rot="5400000" flipH="1" flipV="1">
            <a:off x="3354387" y="2000251"/>
            <a:ext cx="131763" cy="360362"/>
          </a:xfrm>
          <a:prstGeom prst="line">
            <a:avLst/>
          </a:prstGeom>
          <a:ln w="50800" cap="sq">
            <a:solidFill>
              <a:srgbClr val="92D050"/>
            </a:solidFill>
          </a:ln>
        </p:spPr>
        <p:style>
          <a:lnRef idx="1">
            <a:schemeClr val="accent1"/>
          </a:lnRef>
          <a:fillRef idx="0">
            <a:schemeClr val="accent1"/>
          </a:fillRef>
          <a:effectRef idx="0">
            <a:schemeClr val="accent1"/>
          </a:effectRef>
          <a:fontRef idx="minor">
            <a:schemeClr val="tx1"/>
          </a:fontRef>
        </p:style>
      </p:cxnSp>
      <p:cxnSp>
        <p:nvCxnSpPr>
          <p:cNvPr id="144" name="Straight Connector 143"/>
          <p:cNvCxnSpPr>
            <a:stCxn id="117" idx="7"/>
            <a:endCxn id="131" idx="3"/>
          </p:cNvCxnSpPr>
          <p:nvPr/>
        </p:nvCxnSpPr>
        <p:spPr>
          <a:xfrm rot="5400000" flipH="1" flipV="1">
            <a:off x="3825082" y="1824831"/>
            <a:ext cx="122238" cy="377825"/>
          </a:xfrm>
          <a:prstGeom prst="line">
            <a:avLst/>
          </a:prstGeom>
          <a:ln w="50800" cap="sq">
            <a:solidFill>
              <a:srgbClr val="92D050"/>
            </a:solidFill>
          </a:ln>
        </p:spPr>
        <p:style>
          <a:lnRef idx="1">
            <a:schemeClr val="accent1"/>
          </a:lnRef>
          <a:fillRef idx="0">
            <a:schemeClr val="accent1"/>
          </a:fillRef>
          <a:effectRef idx="0">
            <a:schemeClr val="accent1"/>
          </a:effectRef>
          <a:fontRef idx="minor">
            <a:schemeClr val="tx1"/>
          </a:fontRef>
        </p:style>
      </p:cxnSp>
      <p:cxnSp>
        <p:nvCxnSpPr>
          <p:cNvPr id="146" name="Straight Connector 145"/>
          <p:cNvCxnSpPr>
            <a:stCxn id="131" idx="6"/>
            <a:endCxn id="133" idx="2"/>
          </p:cNvCxnSpPr>
          <p:nvPr/>
        </p:nvCxnSpPr>
        <p:spPr>
          <a:xfrm flipV="1">
            <a:off x="4171950" y="1851025"/>
            <a:ext cx="342900" cy="61913"/>
          </a:xfrm>
          <a:prstGeom prst="line">
            <a:avLst/>
          </a:prstGeom>
          <a:ln w="50800" cap="sq">
            <a:solidFill>
              <a:srgbClr val="92D050"/>
            </a:solidFill>
          </a:ln>
        </p:spPr>
        <p:style>
          <a:lnRef idx="1">
            <a:schemeClr val="accent1"/>
          </a:lnRef>
          <a:fillRef idx="0">
            <a:schemeClr val="accent1"/>
          </a:fillRef>
          <a:effectRef idx="0">
            <a:schemeClr val="accent1"/>
          </a:effectRef>
          <a:fontRef idx="minor">
            <a:schemeClr val="tx1"/>
          </a:fontRef>
        </p:style>
      </p:cxnSp>
      <p:cxnSp>
        <p:nvCxnSpPr>
          <p:cNvPr id="149" name="Straight Connector 148"/>
          <p:cNvCxnSpPr>
            <a:stCxn id="133" idx="7"/>
            <a:endCxn id="134" idx="2"/>
          </p:cNvCxnSpPr>
          <p:nvPr/>
        </p:nvCxnSpPr>
        <p:spPr>
          <a:xfrm rot="5400000" flipH="1" flipV="1">
            <a:off x="4695825" y="1535113"/>
            <a:ext cx="192088" cy="360362"/>
          </a:xfrm>
          <a:prstGeom prst="line">
            <a:avLst/>
          </a:prstGeom>
          <a:ln w="50800" cap="sq">
            <a:solidFill>
              <a:srgbClr val="92D050"/>
            </a:solidFill>
          </a:ln>
        </p:spPr>
        <p:style>
          <a:lnRef idx="1">
            <a:schemeClr val="accent1"/>
          </a:lnRef>
          <a:fillRef idx="0">
            <a:schemeClr val="accent1"/>
          </a:fillRef>
          <a:effectRef idx="0">
            <a:schemeClr val="accent1"/>
          </a:effectRef>
          <a:fontRef idx="minor">
            <a:schemeClr val="tx1"/>
          </a:fontRef>
        </p:style>
      </p:cxnSp>
      <p:cxnSp>
        <p:nvCxnSpPr>
          <p:cNvPr id="151" name="Straight Connector 150"/>
          <p:cNvCxnSpPr>
            <a:stCxn id="134" idx="6"/>
            <a:endCxn id="140" idx="2"/>
          </p:cNvCxnSpPr>
          <p:nvPr/>
        </p:nvCxnSpPr>
        <p:spPr>
          <a:xfrm flipV="1">
            <a:off x="5086350" y="1543050"/>
            <a:ext cx="342900" cy="76200"/>
          </a:xfrm>
          <a:prstGeom prst="line">
            <a:avLst/>
          </a:prstGeom>
          <a:ln w="50800" cap="sq">
            <a:solidFill>
              <a:srgbClr val="92D050"/>
            </a:solidFill>
          </a:ln>
        </p:spPr>
        <p:style>
          <a:lnRef idx="1">
            <a:schemeClr val="accent1"/>
          </a:lnRef>
          <a:fillRef idx="0">
            <a:schemeClr val="accent1"/>
          </a:fillRef>
          <a:effectRef idx="0">
            <a:schemeClr val="accent1"/>
          </a:effectRef>
          <a:fontRef idx="minor">
            <a:schemeClr val="tx1"/>
          </a:fontRef>
        </p:style>
      </p:cxnSp>
      <p:cxnSp>
        <p:nvCxnSpPr>
          <p:cNvPr id="153" name="Straight Connector 152"/>
          <p:cNvCxnSpPr>
            <a:stCxn id="140" idx="6"/>
            <a:endCxn id="137" idx="2"/>
          </p:cNvCxnSpPr>
          <p:nvPr/>
        </p:nvCxnSpPr>
        <p:spPr>
          <a:xfrm flipV="1">
            <a:off x="5543550" y="1520825"/>
            <a:ext cx="342900" cy="22225"/>
          </a:xfrm>
          <a:prstGeom prst="line">
            <a:avLst/>
          </a:prstGeom>
          <a:ln w="50800" cap="sq">
            <a:solidFill>
              <a:srgbClr val="92D050"/>
            </a:solidFill>
          </a:ln>
        </p:spPr>
        <p:style>
          <a:lnRef idx="1">
            <a:schemeClr val="accent1"/>
          </a:lnRef>
          <a:fillRef idx="0">
            <a:schemeClr val="accent1"/>
          </a:fillRef>
          <a:effectRef idx="0">
            <a:schemeClr val="accent1"/>
          </a:effectRef>
          <a:fontRef idx="minor">
            <a:schemeClr val="tx1"/>
          </a:fontRef>
        </p:style>
      </p:cxnSp>
      <p:cxnSp>
        <p:nvCxnSpPr>
          <p:cNvPr id="155" name="Straight Connector 154"/>
          <p:cNvCxnSpPr>
            <a:stCxn id="137" idx="6"/>
            <a:endCxn id="139" idx="2"/>
          </p:cNvCxnSpPr>
          <p:nvPr/>
        </p:nvCxnSpPr>
        <p:spPr>
          <a:xfrm flipV="1">
            <a:off x="6000750" y="1463675"/>
            <a:ext cx="342900" cy="57150"/>
          </a:xfrm>
          <a:prstGeom prst="line">
            <a:avLst/>
          </a:prstGeom>
          <a:ln w="50800" cap="sq">
            <a:solidFill>
              <a:srgbClr val="92D050"/>
            </a:solidFill>
          </a:ln>
        </p:spPr>
        <p:style>
          <a:lnRef idx="1">
            <a:schemeClr val="accent1"/>
          </a:lnRef>
          <a:fillRef idx="0">
            <a:schemeClr val="accent1"/>
          </a:fillRef>
          <a:effectRef idx="0">
            <a:schemeClr val="accent1"/>
          </a:effectRef>
          <a:fontRef idx="minor">
            <a:schemeClr val="tx1"/>
          </a:fontRef>
        </p:style>
      </p:cxnSp>
      <p:cxnSp>
        <p:nvCxnSpPr>
          <p:cNvPr id="158" name="Straight Connector 157"/>
          <p:cNvCxnSpPr>
            <a:stCxn id="139" idx="6"/>
            <a:endCxn id="138" idx="2"/>
          </p:cNvCxnSpPr>
          <p:nvPr/>
        </p:nvCxnSpPr>
        <p:spPr>
          <a:xfrm>
            <a:off x="6457950" y="1463675"/>
            <a:ext cx="342900" cy="3175"/>
          </a:xfrm>
          <a:prstGeom prst="line">
            <a:avLst/>
          </a:prstGeom>
          <a:ln w="50800" cap="sq">
            <a:solidFill>
              <a:srgbClr val="92D050"/>
            </a:solidFill>
          </a:ln>
        </p:spPr>
        <p:style>
          <a:lnRef idx="1">
            <a:schemeClr val="accent1"/>
          </a:lnRef>
          <a:fillRef idx="0">
            <a:schemeClr val="accent1"/>
          </a:fillRef>
          <a:effectRef idx="0">
            <a:schemeClr val="accent1"/>
          </a:effectRef>
          <a:fontRef idx="minor">
            <a:schemeClr val="tx1"/>
          </a:fontRef>
        </p:style>
      </p:cxnSp>
      <p:cxnSp>
        <p:nvCxnSpPr>
          <p:cNvPr id="160" name="Straight Connector 159"/>
          <p:cNvCxnSpPr>
            <a:stCxn id="138" idx="6"/>
            <a:endCxn id="136" idx="2"/>
          </p:cNvCxnSpPr>
          <p:nvPr/>
        </p:nvCxnSpPr>
        <p:spPr>
          <a:xfrm>
            <a:off x="6915150" y="1466850"/>
            <a:ext cx="342900" cy="19050"/>
          </a:xfrm>
          <a:prstGeom prst="line">
            <a:avLst/>
          </a:prstGeom>
          <a:ln w="50800" cap="sq">
            <a:solidFill>
              <a:srgbClr val="92D050"/>
            </a:solidFill>
          </a:ln>
        </p:spPr>
        <p:style>
          <a:lnRef idx="1">
            <a:schemeClr val="accent1"/>
          </a:lnRef>
          <a:fillRef idx="0">
            <a:schemeClr val="accent1"/>
          </a:fillRef>
          <a:effectRef idx="0">
            <a:schemeClr val="accent1"/>
          </a:effectRef>
          <a:fontRef idx="minor">
            <a:schemeClr val="tx1"/>
          </a:fontRef>
        </p:style>
      </p:cxnSp>
      <p:cxnSp>
        <p:nvCxnSpPr>
          <p:cNvPr id="162" name="Straight Connector 161"/>
          <p:cNvCxnSpPr>
            <a:stCxn id="136" idx="5"/>
            <a:endCxn id="135" idx="1"/>
          </p:cNvCxnSpPr>
          <p:nvPr/>
        </p:nvCxnSpPr>
        <p:spPr>
          <a:xfrm rot="16200000" flipH="1">
            <a:off x="7347745" y="1532731"/>
            <a:ext cx="392112" cy="377825"/>
          </a:xfrm>
          <a:prstGeom prst="line">
            <a:avLst/>
          </a:prstGeom>
          <a:ln w="50800" cap="sq">
            <a:solidFill>
              <a:srgbClr val="92D050"/>
            </a:solidFill>
          </a:ln>
        </p:spPr>
        <p:style>
          <a:lnRef idx="1">
            <a:schemeClr val="accent1"/>
          </a:lnRef>
          <a:fillRef idx="0">
            <a:schemeClr val="accent1"/>
          </a:fillRef>
          <a:effectRef idx="0">
            <a:schemeClr val="accent1"/>
          </a:effectRef>
          <a:fontRef idx="minor">
            <a:schemeClr val="tx1"/>
          </a:fontRef>
        </p:style>
      </p:cxnSp>
      <p:sp>
        <p:nvSpPr>
          <p:cNvPr id="168" name="Oval 167"/>
          <p:cNvSpPr/>
          <p:nvPr/>
        </p:nvSpPr>
        <p:spPr>
          <a:xfrm>
            <a:off x="8167688" y="2093913"/>
            <a:ext cx="114300" cy="114300"/>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latin typeface="Trebuchet MS" pitchFamily="34" charset="0"/>
            </a:endParaRPr>
          </a:p>
        </p:txBody>
      </p:sp>
      <p:cxnSp>
        <p:nvCxnSpPr>
          <p:cNvPr id="170" name="Straight Connector 169"/>
          <p:cNvCxnSpPr>
            <a:stCxn id="135" idx="5"/>
            <a:endCxn id="168" idx="2"/>
          </p:cNvCxnSpPr>
          <p:nvPr/>
        </p:nvCxnSpPr>
        <p:spPr>
          <a:xfrm rot="16200000" flipH="1">
            <a:off x="7913688" y="1897063"/>
            <a:ext cx="152400" cy="355600"/>
          </a:xfrm>
          <a:prstGeom prst="line">
            <a:avLst/>
          </a:prstGeom>
          <a:ln w="50800" cap="sq">
            <a:solidFill>
              <a:srgbClr val="92D050"/>
            </a:solidFill>
          </a:ln>
        </p:spPr>
        <p:style>
          <a:lnRef idx="1">
            <a:schemeClr val="accent1"/>
          </a:lnRef>
          <a:fillRef idx="0">
            <a:schemeClr val="accent1"/>
          </a:fillRef>
          <a:effectRef idx="0">
            <a:schemeClr val="accent1"/>
          </a:effectRef>
          <a:fontRef idx="minor">
            <a:schemeClr val="tx1"/>
          </a:fontRef>
        </p:style>
      </p:cxnSp>
      <p:sp>
        <p:nvSpPr>
          <p:cNvPr id="17500" name="TextBox 104"/>
          <p:cNvSpPr txBox="1">
            <a:spLocks noChangeArrowheads="1"/>
          </p:cNvSpPr>
          <p:nvPr/>
        </p:nvSpPr>
        <p:spPr bwMode="auto">
          <a:xfrm>
            <a:off x="4229100" y="1500188"/>
            <a:ext cx="685800" cy="338137"/>
          </a:xfrm>
          <a:prstGeom prst="rect">
            <a:avLst/>
          </a:prstGeom>
          <a:noFill/>
          <a:ln w="9525">
            <a:noFill/>
            <a:miter lim="800000"/>
            <a:headEnd/>
            <a:tailEnd/>
          </a:ln>
        </p:spPr>
        <p:txBody>
          <a:bodyPr>
            <a:spAutoFit/>
          </a:bodyPr>
          <a:lstStyle/>
          <a:p>
            <a:pPr algn="ctr"/>
            <a:r>
              <a:rPr lang="en-US" sz="1600" dirty="0">
                <a:latin typeface="Trebuchet MS" pitchFamily="34" charset="0"/>
              </a:rPr>
              <a:t>28.1</a:t>
            </a:r>
          </a:p>
        </p:txBody>
      </p:sp>
      <p:sp>
        <p:nvSpPr>
          <p:cNvPr id="17501" name="TextBox 111"/>
          <p:cNvSpPr txBox="1">
            <a:spLocks noChangeArrowheads="1"/>
          </p:cNvSpPr>
          <p:nvPr/>
        </p:nvSpPr>
        <p:spPr bwMode="auto">
          <a:xfrm>
            <a:off x="7429500" y="1604963"/>
            <a:ext cx="685800" cy="338137"/>
          </a:xfrm>
          <a:prstGeom prst="rect">
            <a:avLst/>
          </a:prstGeom>
          <a:noFill/>
          <a:ln w="9525">
            <a:noFill/>
            <a:miter lim="800000"/>
            <a:headEnd/>
            <a:tailEnd/>
          </a:ln>
        </p:spPr>
        <p:txBody>
          <a:bodyPr>
            <a:spAutoFit/>
          </a:bodyPr>
          <a:lstStyle/>
          <a:p>
            <a:pPr algn="ctr"/>
            <a:r>
              <a:rPr lang="en-US" sz="1600" dirty="0">
                <a:latin typeface="Trebuchet MS" pitchFamily="34" charset="0"/>
              </a:rPr>
              <a:t>26.7</a:t>
            </a:r>
          </a:p>
        </p:txBody>
      </p:sp>
      <p:sp>
        <p:nvSpPr>
          <p:cNvPr id="184" name="Rounded Rectangular Callout 183"/>
          <p:cNvSpPr/>
          <p:nvPr/>
        </p:nvSpPr>
        <p:spPr>
          <a:xfrm>
            <a:off x="2400300" y="5105400"/>
            <a:ext cx="6686550" cy="571500"/>
          </a:xfrm>
          <a:prstGeom prst="wedgeRoundRectCallout">
            <a:avLst>
              <a:gd name="adj1" fmla="val -37425"/>
              <a:gd name="adj2" fmla="val 92830"/>
              <a:gd name="adj3" fmla="val 16667"/>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dirty="0">
                <a:latin typeface="Trebuchet MS" pitchFamily="34" charset="0"/>
              </a:rPr>
              <a:t>You can see that just like in the bar graph, the highest salinity is in the summer, where the data points are the highest.</a:t>
            </a:r>
          </a:p>
        </p:txBody>
      </p:sp>
      <p:sp>
        <p:nvSpPr>
          <p:cNvPr id="185" name="Action Button: Custom 184">
            <a:hlinkClick r:id="rId5" action="ppaction://hlinksldjump" highlightClick="1"/>
          </p:cNvPr>
          <p:cNvSpPr/>
          <p:nvPr/>
        </p:nvSpPr>
        <p:spPr>
          <a:xfrm>
            <a:off x="4648200" y="6217920"/>
            <a:ext cx="3333750" cy="640080"/>
          </a:xfrm>
          <a:prstGeom prst="actionButtonBlank">
            <a:avLst/>
          </a:prstGeom>
          <a:solidFill>
            <a:srgbClr val="C00000"/>
          </a:solidFill>
          <a:ln>
            <a:no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600" dirty="0" smtClean="0">
                <a:latin typeface="Trebuchet MS" pitchFamily="34" charset="0"/>
              </a:rPr>
              <a:t>That’s the end of this section! Touch here to move on to Level 2!</a:t>
            </a:r>
            <a:endParaRPr lang="en-US" sz="1600" dirty="0">
              <a:latin typeface="Trebuchet MS" pitchFamily="34" charset="0"/>
            </a:endParaRPr>
          </a:p>
        </p:txBody>
      </p:sp>
      <p:sp>
        <p:nvSpPr>
          <p:cNvPr id="111" name="Rectangle 110"/>
          <p:cNvSpPr/>
          <p:nvPr/>
        </p:nvSpPr>
        <p:spPr>
          <a:xfrm>
            <a:off x="0" y="0"/>
            <a:ext cx="9144000" cy="838200"/>
          </a:xfrm>
          <a:prstGeom prst="rect">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r>
              <a:rPr lang="en-US" sz="4400" dirty="0" smtClean="0">
                <a:latin typeface="Trebuchet MS" pitchFamily="34" charset="0"/>
              </a:rPr>
              <a:t>How To Build A Graph</a:t>
            </a:r>
            <a:endParaRPr lang="en-US" sz="4400" dirty="0">
              <a:latin typeface="Trebuchet MS" pitchFamily="34" charset="0"/>
            </a:endParaRPr>
          </a:p>
        </p:txBody>
      </p:sp>
      <p:sp>
        <p:nvSpPr>
          <p:cNvPr id="112" name="Flowchart: Delay 111"/>
          <p:cNvSpPr/>
          <p:nvPr/>
        </p:nvSpPr>
        <p:spPr>
          <a:xfrm>
            <a:off x="0" y="0"/>
            <a:ext cx="1752600" cy="6858000"/>
          </a:xfrm>
          <a:prstGeom prst="flowChartDelay">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113" name="TextBox 112">
            <a:hlinkClick r:id="rId6" action="ppaction://hlinksldjump"/>
          </p:cNvPr>
          <p:cNvSpPr txBox="1"/>
          <p:nvPr/>
        </p:nvSpPr>
        <p:spPr>
          <a:xfrm>
            <a:off x="0" y="609600"/>
            <a:ext cx="1371600" cy="838200"/>
          </a:xfrm>
          <a:prstGeom prst="roundRect">
            <a:avLst/>
          </a:prstGeom>
          <a:solidFill>
            <a:schemeClr val="accent5">
              <a:lumMod val="40000"/>
              <a:lumOff val="60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Build </a:t>
            </a:r>
            <a:r>
              <a:rPr lang="en-US" sz="1600" dirty="0" smtClean="0">
                <a:solidFill>
                  <a:schemeClr val="accent1">
                    <a:lumMod val="75000"/>
                  </a:schemeClr>
                </a:solidFill>
                <a:latin typeface="Trebuchet MS" pitchFamily="34" charset="0"/>
                <a:cs typeface="+mn-cs"/>
              </a:rPr>
              <a:t>A </a:t>
            </a:r>
            <a:r>
              <a:rPr lang="en-US" sz="1600" dirty="0">
                <a:solidFill>
                  <a:schemeClr val="accent1">
                    <a:lumMod val="75000"/>
                  </a:schemeClr>
                </a:solidFill>
                <a:latin typeface="Trebuchet MS" pitchFamily="34" charset="0"/>
                <a:cs typeface="+mn-cs"/>
              </a:rPr>
              <a:t>G</a:t>
            </a:r>
            <a:r>
              <a:rPr lang="en-US" sz="1600" dirty="0" smtClean="0">
                <a:solidFill>
                  <a:schemeClr val="accent1">
                    <a:lumMod val="75000"/>
                  </a:schemeClr>
                </a:solidFill>
                <a:latin typeface="Trebuchet MS" pitchFamily="34" charset="0"/>
                <a:cs typeface="+mn-cs"/>
              </a:rPr>
              <a:t>raph </a:t>
            </a:r>
            <a:endParaRPr lang="en-US" sz="1600" dirty="0">
              <a:solidFill>
                <a:schemeClr val="accent1">
                  <a:lumMod val="75000"/>
                </a:schemeClr>
              </a:solidFill>
              <a:latin typeface="Trebuchet MS" pitchFamily="34" charset="0"/>
              <a:cs typeface="+mn-cs"/>
            </a:endParaRP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1)</a:t>
            </a:r>
            <a:endParaRPr lang="en-US" sz="1600" dirty="0">
              <a:solidFill>
                <a:schemeClr val="accent1">
                  <a:lumMod val="75000"/>
                </a:schemeClr>
              </a:solidFill>
              <a:latin typeface="Trebuchet MS" pitchFamily="34" charset="0"/>
              <a:cs typeface="+mn-cs"/>
            </a:endParaRPr>
          </a:p>
        </p:txBody>
      </p:sp>
      <p:sp>
        <p:nvSpPr>
          <p:cNvPr id="114" name="TextBox 113">
            <a:hlinkClick r:id="rId7" action="ppaction://hlinksldjump"/>
          </p:cNvPr>
          <p:cNvSpPr txBox="1"/>
          <p:nvPr/>
        </p:nvSpPr>
        <p:spPr>
          <a:xfrm>
            <a:off x="0" y="2743200"/>
            <a:ext cx="1554480" cy="10668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Read LOBO Graphs </a:t>
            </a:r>
            <a:r>
              <a:rPr lang="en-US" sz="1600" dirty="0" smtClean="0">
                <a:solidFill>
                  <a:schemeClr val="accent1">
                    <a:lumMod val="75000"/>
                  </a:schemeClr>
                </a:solidFill>
                <a:latin typeface="Trebuchet MS" pitchFamily="34" charset="0"/>
                <a:cs typeface="+mn-cs"/>
              </a:rPr>
              <a:t>   (Level 3)</a:t>
            </a:r>
            <a:endParaRPr lang="en-US" sz="1600" dirty="0">
              <a:solidFill>
                <a:schemeClr val="accent1">
                  <a:lumMod val="75000"/>
                </a:schemeClr>
              </a:solidFill>
              <a:latin typeface="Trebuchet MS" pitchFamily="34" charset="0"/>
              <a:cs typeface="+mn-cs"/>
            </a:endParaRPr>
          </a:p>
        </p:txBody>
      </p:sp>
      <p:sp>
        <p:nvSpPr>
          <p:cNvPr id="115" name="TextBox 114">
            <a:hlinkClick r:id="rId8" action="ppaction://hlinksldjump"/>
          </p:cNvPr>
          <p:cNvSpPr txBox="1"/>
          <p:nvPr/>
        </p:nvSpPr>
        <p:spPr>
          <a:xfrm>
            <a:off x="0" y="3953470"/>
            <a:ext cx="1447800" cy="99953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LOBO Data Match-up</a:t>
            </a:r>
            <a:endParaRPr lang="en-US" sz="1600" dirty="0">
              <a:solidFill>
                <a:schemeClr val="accent1">
                  <a:lumMod val="75000"/>
                </a:schemeClr>
              </a:solidFill>
              <a:latin typeface="Trebuchet MS" pitchFamily="34" charset="0"/>
              <a:cs typeface="+mn-cs"/>
            </a:endParaRP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4)</a:t>
            </a:r>
            <a:endParaRPr lang="en-US" sz="1600" dirty="0">
              <a:solidFill>
                <a:schemeClr val="accent1">
                  <a:lumMod val="75000"/>
                </a:schemeClr>
              </a:solidFill>
              <a:latin typeface="Trebuchet MS" pitchFamily="34" charset="0"/>
              <a:cs typeface="+mn-cs"/>
            </a:endParaRPr>
          </a:p>
        </p:txBody>
      </p:sp>
      <p:sp>
        <p:nvSpPr>
          <p:cNvPr id="129" name="TextBox 128">
            <a:hlinkClick r:id="rId9" action="ppaction://hlinksldjump"/>
          </p:cNvPr>
          <p:cNvSpPr txBox="1"/>
          <p:nvPr/>
        </p:nvSpPr>
        <p:spPr>
          <a:xfrm>
            <a:off x="0" y="5105400"/>
            <a:ext cx="1371600" cy="11430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Test Your LOBO Abilities</a:t>
            </a: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5)</a:t>
            </a:r>
            <a:endParaRPr lang="en-US" sz="1600" dirty="0">
              <a:solidFill>
                <a:schemeClr val="accent1">
                  <a:lumMod val="75000"/>
                </a:schemeClr>
              </a:solidFill>
              <a:latin typeface="Trebuchet MS" pitchFamily="34" charset="0"/>
              <a:cs typeface="+mn-cs"/>
            </a:endParaRPr>
          </a:p>
        </p:txBody>
      </p:sp>
      <p:sp>
        <p:nvSpPr>
          <p:cNvPr id="130" name="TextBox 129">
            <a:hlinkClick r:id="rId5" action="ppaction://hlinksldjump"/>
          </p:cNvPr>
          <p:cNvSpPr txBox="1"/>
          <p:nvPr/>
        </p:nvSpPr>
        <p:spPr>
          <a:xfrm>
            <a:off x="0" y="1600200"/>
            <a:ext cx="1447800" cy="9906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Interpret Graphs</a:t>
            </a: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2)</a:t>
            </a:r>
            <a:endParaRPr lang="en-US" sz="1600" dirty="0">
              <a:solidFill>
                <a:schemeClr val="accent1">
                  <a:lumMod val="75000"/>
                </a:schemeClr>
              </a:solidFill>
              <a:latin typeface="Trebuchet MS" pitchFamily="34" charset="0"/>
              <a:cs typeface="+mn-cs"/>
            </a:endParaRPr>
          </a:p>
        </p:txBody>
      </p:sp>
      <p:sp>
        <p:nvSpPr>
          <p:cNvPr id="132" name="TextBox 131">
            <a:hlinkClick r:id="rId10" action="ppaction://hlinksldjump"/>
          </p:cNvPr>
          <p:cNvSpPr txBox="1"/>
          <p:nvPr/>
        </p:nvSpPr>
        <p:spPr>
          <a:xfrm>
            <a:off x="0" y="6324600"/>
            <a:ext cx="914400" cy="5334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More info</a:t>
            </a:r>
            <a:endParaRPr lang="en-US" sz="1600" dirty="0">
              <a:solidFill>
                <a:schemeClr val="accent1">
                  <a:lumMod val="75000"/>
                </a:schemeClr>
              </a:solidFill>
              <a:latin typeface="Trebuchet MS" pitchFamily="34" charset="0"/>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42"/>
                                        </p:tgtEl>
                                        <p:attrNameLst>
                                          <p:attrName>style.visibility</p:attrName>
                                        </p:attrNameLst>
                                      </p:cBhvr>
                                      <p:to>
                                        <p:strVal val="visible"/>
                                      </p:to>
                                    </p:set>
                                    <p:animEffect transition="in" filter="wipe(left)">
                                      <p:cBhvr>
                                        <p:cTn id="7" dur="500"/>
                                        <p:tgtEl>
                                          <p:spTgt spid="142"/>
                                        </p:tgtEl>
                                      </p:cBhvr>
                                    </p:animEffect>
                                  </p:childTnLst>
                                </p:cTn>
                              </p:par>
                              <p:par>
                                <p:cTn id="8" presetID="22" presetClass="entr" presetSubtype="8" fill="hold" nodeType="withEffect">
                                  <p:stCondLst>
                                    <p:cond delay="200"/>
                                  </p:stCondLst>
                                  <p:childTnLst>
                                    <p:set>
                                      <p:cBhvr>
                                        <p:cTn id="9" dur="1" fill="hold">
                                          <p:stCondLst>
                                            <p:cond delay="0"/>
                                          </p:stCondLst>
                                        </p:cTn>
                                        <p:tgtEl>
                                          <p:spTgt spid="144"/>
                                        </p:tgtEl>
                                        <p:attrNameLst>
                                          <p:attrName>style.visibility</p:attrName>
                                        </p:attrNameLst>
                                      </p:cBhvr>
                                      <p:to>
                                        <p:strVal val="visible"/>
                                      </p:to>
                                    </p:set>
                                    <p:animEffect transition="in" filter="wipe(left)">
                                      <p:cBhvr>
                                        <p:cTn id="10" dur="500"/>
                                        <p:tgtEl>
                                          <p:spTgt spid="144"/>
                                        </p:tgtEl>
                                      </p:cBhvr>
                                    </p:animEffect>
                                  </p:childTnLst>
                                </p:cTn>
                              </p:par>
                              <p:par>
                                <p:cTn id="11" presetID="22" presetClass="entr" presetSubtype="8" fill="hold" nodeType="withEffect">
                                  <p:stCondLst>
                                    <p:cond delay="400"/>
                                  </p:stCondLst>
                                  <p:childTnLst>
                                    <p:set>
                                      <p:cBhvr>
                                        <p:cTn id="12" dur="1" fill="hold">
                                          <p:stCondLst>
                                            <p:cond delay="0"/>
                                          </p:stCondLst>
                                        </p:cTn>
                                        <p:tgtEl>
                                          <p:spTgt spid="146"/>
                                        </p:tgtEl>
                                        <p:attrNameLst>
                                          <p:attrName>style.visibility</p:attrName>
                                        </p:attrNameLst>
                                      </p:cBhvr>
                                      <p:to>
                                        <p:strVal val="visible"/>
                                      </p:to>
                                    </p:set>
                                    <p:animEffect transition="in" filter="wipe(left)">
                                      <p:cBhvr>
                                        <p:cTn id="13" dur="500"/>
                                        <p:tgtEl>
                                          <p:spTgt spid="146"/>
                                        </p:tgtEl>
                                      </p:cBhvr>
                                    </p:animEffect>
                                  </p:childTnLst>
                                </p:cTn>
                              </p:par>
                              <p:par>
                                <p:cTn id="14" presetID="22" presetClass="entr" presetSubtype="8" fill="hold" nodeType="withEffect">
                                  <p:stCondLst>
                                    <p:cond delay="600"/>
                                  </p:stCondLst>
                                  <p:childTnLst>
                                    <p:set>
                                      <p:cBhvr>
                                        <p:cTn id="15" dur="1" fill="hold">
                                          <p:stCondLst>
                                            <p:cond delay="0"/>
                                          </p:stCondLst>
                                        </p:cTn>
                                        <p:tgtEl>
                                          <p:spTgt spid="149"/>
                                        </p:tgtEl>
                                        <p:attrNameLst>
                                          <p:attrName>style.visibility</p:attrName>
                                        </p:attrNameLst>
                                      </p:cBhvr>
                                      <p:to>
                                        <p:strVal val="visible"/>
                                      </p:to>
                                    </p:set>
                                    <p:animEffect transition="in" filter="wipe(left)">
                                      <p:cBhvr>
                                        <p:cTn id="16" dur="500"/>
                                        <p:tgtEl>
                                          <p:spTgt spid="149"/>
                                        </p:tgtEl>
                                      </p:cBhvr>
                                    </p:animEffect>
                                  </p:childTnLst>
                                </p:cTn>
                              </p:par>
                              <p:par>
                                <p:cTn id="17" presetID="22" presetClass="entr" presetSubtype="8" fill="hold" nodeType="withEffect">
                                  <p:stCondLst>
                                    <p:cond delay="800"/>
                                  </p:stCondLst>
                                  <p:childTnLst>
                                    <p:set>
                                      <p:cBhvr>
                                        <p:cTn id="18" dur="1" fill="hold">
                                          <p:stCondLst>
                                            <p:cond delay="0"/>
                                          </p:stCondLst>
                                        </p:cTn>
                                        <p:tgtEl>
                                          <p:spTgt spid="151"/>
                                        </p:tgtEl>
                                        <p:attrNameLst>
                                          <p:attrName>style.visibility</p:attrName>
                                        </p:attrNameLst>
                                      </p:cBhvr>
                                      <p:to>
                                        <p:strVal val="visible"/>
                                      </p:to>
                                    </p:set>
                                    <p:animEffect transition="in" filter="wipe(left)">
                                      <p:cBhvr>
                                        <p:cTn id="19" dur="500"/>
                                        <p:tgtEl>
                                          <p:spTgt spid="151"/>
                                        </p:tgtEl>
                                      </p:cBhvr>
                                    </p:animEffect>
                                  </p:childTnLst>
                                </p:cTn>
                              </p:par>
                              <p:par>
                                <p:cTn id="20" presetID="22" presetClass="entr" presetSubtype="8" fill="hold" nodeType="withEffect">
                                  <p:stCondLst>
                                    <p:cond delay="1000"/>
                                  </p:stCondLst>
                                  <p:childTnLst>
                                    <p:set>
                                      <p:cBhvr>
                                        <p:cTn id="21" dur="1" fill="hold">
                                          <p:stCondLst>
                                            <p:cond delay="0"/>
                                          </p:stCondLst>
                                        </p:cTn>
                                        <p:tgtEl>
                                          <p:spTgt spid="153"/>
                                        </p:tgtEl>
                                        <p:attrNameLst>
                                          <p:attrName>style.visibility</p:attrName>
                                        </p:attrNameLst>
                                      </p:cBhvr>
                                      <p:to>
                                        <p:strVal val="visible"/>
                                      </p:to>
                                    </p:set>
                                    <p:animEffect transition="in" filter="wipe(left)">
                                      <p:cBhvr>
                                        <p:cTn id="22" dur="500"/>
                                        <p:tgtEl>
                                          <p:spTgt spid="153"/>
                                        </p:tgtEl>
                                      </p:cBhvr>
                                    </p:animEffect>
                                  </p:childTnLst>
                                </p:cTn>
                              </p:par>
                              <p:par>
                                <p:cTn id="23" presetID="22" presetClass="entr" presetSubtype="8" fill="hold" nodeType="withEffect">
                                  <p:stCondLst>
                                    <p:cond delay="1200"/>
                                  </p:stCondLst>
                                  <p:childTnLst>
                                    <p:set>
                                      <p:cBhvr>
                                        <p:cTn id="24" dur="1" fill="hold">
                                          <p:stCondLst>
                                            <p:cond delay="0"/>
                                          </p:stCondLst>
                                        </p:cTn>
                                        <p:tgtEl>
                                          <p:spTgt spid="155"/>
                                        </p:tgtEl>
                                        <p:attrNameLst>
                                          <p:attrName>style.visibility</p:attrName>
                                        </p:attrNameLst>
                                      </p:cBhvr>
                                      <p:to>
                                        <p:strVal val="visible"/>
                                      </p:to>
                                    </p:set>
                                    <p:animEffect transition="in" filter="wipe(left)">
                                      <p:cBhvr>
                                        <p:cTn id="25" dur="500"/>
                                        <p:tgtEl>
                                          <p:spTgt spid="155"/>
                                        </p:tgtEl>
                                      </p:cBhvr>
                                    </p:animEffect>
                                  </p:childTnLst>
                                </p:cTn>
                              </p:par>
                              <p:par>
                                <p:cTn id="26" presetID="22" presetClass="entr" presetSubtype="8" fill="hold" nodeType="withEffect">
                                  <p:stCondLst>
                                    <p:cond delay="1400"/>
                                  </p:stCondLst>
                                  <p:childTnLst>
                                    <p:set>
                                      <p:cBhvr>
                                        <p:cTn id="27" dur="1" fill="hold">
                                          <p:stCondLst>
                                            <p:cond delay="0"/>
                                          </p:stCondLst>
                                        </p:cTn>
                                        <p:tgtEl>
                                          <p:spTgt spid="158"/>
                                        </p:tgtEl>
                                        <p:attrNameLst>
                                          <p:attrName>style.visibility</p:attrName>
                                        </p:attrNameLst>
                                      </p:cBhvr>
                                      <p:to>
                                        <p:strVal val="visible"/>
                                      </p:to>
                                    </p:set>
                                    <p:animEffect transition="in" filter="wipe(left)">
                                      <p:cBhvr>
                                        <p:cTn id="28" dur="500"/>
                                        <p:tgtEl>
                                          <p:spTgt spid="158"/>
                                        </p:tgtEl>
                                      </p:cBhvr>
                                    </p:animEffect>
                                  </p:childTnLst>
                                </p:cTn>
                              </p:par>
                              <p:par>
                                <p:cTn id="29" presetID="22" presetClass="entr" presetSubtype="8" fill="hold" nodeType="withEffect">
                                  <p:stCondLst>
                                    <p:cond delay="1600"/>
                                  </p:stCondLst>
                                  <p:childTnLst>
                                    <p:set>
                                      <p:cBhvr>
                                        <p:cTn id="30" dur="1" fill="hold">
                                          <p:stCondLst>
                                            <p:cond delay="0"/>
                                          </p:stCondLst>
                                        </p:cTn>
                                        <p:tgtEl>
                                          <p:spTgt spid="160"/>
                                        </p:tgtEl>
                                        <p:attrNameLst>
                                          <p:attrName>style.visibility</p:attrName>
                                        </p:attrNameLst>
                                      </p:cBhvr>
                                      <p:to>
                                        <p:strVal val="visible"/>
                                      </p:to>
                                    </p:set>
                                    <p:animEffect transition="in" filter="wipe(left)">
                                      <p:cBhvr>
                                        <p:cTn id="31" dur="500"/>
                                        <p:tgtEl>
                                          <p:spTgt spid="160"/>
                                        </p:tgtEl>
                                      </p:cBhvr>
                                    </p:animEffect>
                                  </p:childTnLst>
                                </p:cTn>
                              </p:par>
                              <p:par>
                                <p:cTn id="32" presetID="22" presetClass="entr" presetSubtype="8" fill="hold" nodeType="withEffect">
                                  <p:stCondLst>
                                    <p:cond delay="1800"/>
                                  </p:stCondLst>
                                  <p:childTnLst>
                                    <p:set>
                                      <p:cBhvr>
                                        <p:cTn id="33" dur="1" fill="hold">
                                          <p:stCondLst>
                                            <p:cond delay="0"/>
                                          </p:stCondLst>
                                        </p:cTn>
                                        <p:tgtEl>
                                          <p:spTgt spid="162"/>
                                        </p:tgtEl>
                                        <p:attrNameLst>
                                          <p:attrName>style.visibility</p:attrName>
                                        </p:attrNameLst>
                                      </p:cBhvr>
                                      <p:to>
                                        <p:strVal val="visible"/>
                                      </p:to>
                                    </p:set>
                                    <p:animEffect transition="in" filter="wipe(left)">
                                      <p:cBhvr>
                                        <p:cTn id="34" dur="500"/>
                                        <p:tgtEl>
                                          <p:spTgt spid="162"/>
                                        </p:tgtEl>
                                      </p:cBhvr>
                                    </p:animEffect>
                                  </p:childTnLst>
                                </p:cTn>
                              </p:par>
                              <p:par>
                                <p:cTn id="35" presetID="22" presetClass="entr" presetSubtype="8" fill="hold" nodeType="withEffect">
                                  <p:stCondLst>
                                    <p:cond delay="2000"/>
                                  </p:stCondLst>
                                  <p:childTnLst>
                                    <p:set>
                                      <p:cBhvr>
                                        <p:cTn id="36" dur="1" fill="hold">
                                          <p:stCondLst>
                                            <p:cond delay="0"/>
                                          </p:stCondLst>
                                        </p:cTn>
                                        <p:tgtEl>
                                          <p:spTgt spid="170"/>
                                        </p:tgtEl>
                                        <p:attrNameLst>
                                          <p:attrName>style.visibility</p:attrName>
                                        </p:attrNameLst>
                                      </p:cBhvr>
                                      <p:to>
                                        <p:strVal val="visible"/>
                                      </p:to>
                                    </p:set>
                                    <p:animEffect transition="in" filter="wipe(left)">
                                      <p:cBhvr>
                                        <p:cTn id="37" dur="500"/>
                                        <p:tgtEl>
                                          <p:spTgt spid="170"/>
                                        </p:tgtEl>
                                      </p:cBhvr>
                                    </p:animEffect>
                                  </p:childTnLst>
                                </p:cTn>
                              </p:par>
                              <p:par>
                                <p:cTn id="38" presetID="34" presetClass="entr" presetSubtype="0" fill="hold" grpId="0" nodeType="withEffect">
                                  <p:stCondLst>
                                    <p:cond delay="4000"/>
                                  </p:stCondLst>
                                  <p:childTnLst>
                                    <p:set>
                                      <p:cBhvr>
                                        <p:cTn id="39" dur="1" fill="hold">
                                          <p:stCondLst>
                                            <p:cond delay="0"/>
                                          </p:stCondLst>
                                        </p:cTn>
                                        <p:tgtEl>
                                          <p:spTgt spid="184"/>
                                        </p:tgtEl>
                                        <p:attrNameLst>
                                          <p:attrName>style.visibility</p:attrName>
                                        </p:attrNameLst>
                                      </p:cBhvr>
                                      <p:to>
                                        <p:strVal val="visible"/>
                                      </p:to>
                                    </p:set>
                                    <p:anim from="(-#ppt_w/2)" to="(#ppt_x)" calcmode="lin" valueType="num">
                                      <p:cBhvr>
                                        <p:cTn id="40" dur="600" fill="hold">
                                          <p:stCondLst>
                                            <p:cond delay="0"/>
                                          </p:stCondLst>
                                        </p:cTn>
                                        <p:tgtEl>
                                          <p:spTgt spid="184"/>
                                        </p:tgtEl>
                                        <p:attrNameLst>
                                          <p:attrName>ppt_x</p:attrName>
                                        </p:attrNameLst>
                                      </p:cBhvr>
                                    </p:anim>
                                    <p:anim from="0" to="-1.0" calcmode="lin" valueType="num">
                                      <p:cBhvr>
                                        <p:cTn id="41" dur="200" decel="50000" autoRev="1" fill="hold">
                                          <p:stCondLst>
                                            <p:cond delay="600"/>
                                          </p:stCondLst>
                                        </p:cTn>
                                        <p:tgtEl>
                                          <p:spTgt spid="184"/>
                                        </p:tgtEl>
                                        <p:attrNameLst>
                                          <p:attrName>xshear</p:attrName>
                                        </p:attrNameLst>
                                      </p:cBhvr>
                                    </p:anim>
                                    <p:animScale>
                                      <p:cBhvr>
                                        <p:cTn id="42" dur="200" decel="100000" autoRev="1" fill="hold">
                                          <p:stCondLst>
                                            <p:cond delay="600"/>
                                          </p:stCondLst>
                                        </p:cTn>
                                        <p:tgtEl>
                                          <p:spTgt spid="184"/>
                                        </p:tgtEl>
                                      </p:cBhvr>
                                      <p:from x="100000" y="100000"/>
                                      <p:to x="80000" y="100000"/>
                                    </p:animScale>
                                    <p:anim by="(#ppt_h/3+#ppt_w*0.1)" calcmode="lin" valueType="num">
                                      <p:cBhvr additive="sum">
                                        <p:cTn id="43" dur="200" decel="100000" autoRev="1" fill="hold">
                                          <p:stCondLst>
                                            <p:cond delay="600"/>
                                          </p:stCondLst>
                                        </p:cTn>
                                        <p:tgtEl>
                                          <p:spTgt spid="184"/>
                                        </p:tgtEl>
                                        <p:attrNameLst>
                                          <p:attrName>ppt_x</p:attrName>
                                        </p:attrNameLst>
                                      </p:cBhvr>
                                    </p:anim>
                                  </p:childTnLst>
                                </p:cTn>
                              </p:par>
                              <p:par>
                                <p:cTn id="44" presetID="37" presetClass="entr" presetSubtype="0" fill="hold" nodeType="withEffect">
                                  <p:stCondLst>
                                    <p:cond delay="4000"/>
                                  </p:stCondLst>
                                  <p:childTnLst>
                                    <p:set>
                                      <p:cBhvr>
                                        <p:cTn id="45" dur="1" fill="hold">
                                          <p:stCondLst>
                                            <p:cond delay="0"/>
                                          </p:stCondLst>
                                        </p:cTn>
                                        <p:tgtEl>
                                          <p:spTgt spid="185"/>
                                        </p:tgtEl>
                                        <p:attrNameLst>
                                          <p:attrName>style.visibility</p:attrName>
                                        </p:attrNameLst>
                                      </p:cBhvr>
                                      <p:to>
                                        <p:strVal val="visible"/>
                                      </p:to>
                                    </p:set>
                                    <p:animEffect transition="in" filter="fade">
                                      <p:cBhvr>
                                        <p:cTn id="46" dur="1000"/>
                                        <p:tgtEl>
                                          <p:spTgt spid="185"/>
                                        </p:tgtEl>
                                      </p:cBhvr>
                                    </p:animEffect>
                                    <p:anim calcmode="lin" valueType="num">
                                      <p:cBhvr>
                                        <p:cTn id="47" dur="1000" fill="hold"/>
                                        <p:tgtEl>
                                          <p:spTgt spid="185"/>
                                        </p:tgtEl>
                                        <p:attrNameLst>
                                          <p:attrName>ppt_x</p:attrName>
                                        </p:attrNameLst>
                                      </p:cBhvr>
                                      <p:tavLst>
                                        <p:tav tm="0">
                                          <p:val>
                                            <p:strVal val="#ppt_x"/>
                                          </p:val>
                                        </p:tav>
                                        <p:tav tm="100000">
                                          <p:val>
                                            <p:strVal val="#ppt_x"/>
                                          </p:val>
                                        </p:tav>
                                      </p:tavLst>
                                    </p:anim>
                                    <p:anim calcmode="lin" valueType="num">
                                      <p:cBhvr>
                                        <p:cTn id="48" dur="900" decel="100000" fill="hold"/>
                                        <p:tgtEl>
                                          <p:spTgt spid="185"/>
                                        </p:tgtEl>
                                        <p:attrNameLst>
                                          <p:attrName>ppt_y</p:attrName>
                                        </p:attrNameLst>
                                      </p:cBhvr>
                                      <p:tavLst>
                                        <p:tav tm="0">
                                          <p:val>
                                            <p:strVal val="#ppt_y+1"/>
                                          </p:val>
                                        </p:tav>
                                        <p:tav tm="100000">
                                          <p:val>
                                            <p:strVal val="#ppt_y-.03"/>
                                          </p:val>
                                        </p:tav>
                                      </p:tavLst>
                                    </p:anim>
                                    <p:anim calcmode="lin" valueType="num">
                                      <p:cBhvr>
                                        <p:cTn id="49" dur="100" accel="100000" fill="hold">
                                          <p:stCondLst>
                                            <p:cond delay="900"/>
                                          </p:stCondLst>
                                        </p:cTn>
                                        <p:tgtEl>
                                          <p:spTgt spid="185"/>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extBox 17"/>
          <p:cNvSpPr txBox="1">
            <a:spLocks noChangeArrowheads="1"/>
          </p:cNvSpPr>
          <p:nvPr/>
        </p:nvSpPr>
        <p:spPr bwMode="auto">
          <a:xfrm>
            <a:off x="3810000" y="1066800"/>
            <a:ext cx="4038600" cy="1021556"/>
          </a:xfrm>
          <a:prstGeom prst="wedgeRoundRectCallout">
            <a:avLst>
              <a:gd name="adj1" fmla="val -66064"/>
              <a:gd name="adj2" fmla="val 51049"/>
              <a:gd name="adj3" fmla="val 16667"/>
            </a:avLst>
          </a:prstGeom>
          <a:solidFill>
            <a:schemeClr val="accent5">
              <a:lumMod val="75000"/>
            </a:schemeClr>
          </a:solidFill>
          <a:ln>
            <a:noFill/>
            <a:headEnd/>
            <a:tailEnd/>
          </a:ln>
        </p:spPr>
        <p:style>
          <a:lnRef idx="2">
            <a:schemeClr val="accent1">
              <a:shade val="50000"/>
            </a:schemeClr>
          </a:lnRef>
          <a:fillRef idx="1">
            <a:schemeClr val="accent1"/>
          </a:fillRef>
          <a:effectRef idx="0">
            <a:schemeClr val="accent1"/>
          </a:effectRef>
          <a:fontRef idx="minor">
            <a:schemeClr val="lt1"/>
          </a:fontRef>
        </p:style>
        <p:txBody>
          <a:bodyPr wrap="square">
            <a:spAutoFit/>
          </a:bodyPr>
          <a:lstStyle/>
          <a:p>
            <a:r>
              <a:rPr lang="en-US" dirty="0" smtClean="0">
                <a:latin typeface="Trebuchet MS" pitchFamily="34" charset="0"/>
              </a:rPr>
              <a:t>Hiya! I am Myt the Mussel and I will help you use </a:t>
            </a:r>
            <a:r>
              <a:rPr lang="en-US" dirty="0">
                <a:latin typeface="Trebuchet MS" pitchFamily="34" charset="0"/>
              </a:rPr>
              <a:t>graphs and understand what they are telling </a:t>
            </a:r>
            <a:r>
              <a:rPr lang="en-US" dirty="0" smtClean="0">
                <a:latin typeface="Trebuchet MS" pitchFamily="34" charset="0"/>
              </a:rPr>
              <a:t>us.</a:t>
            </a:r>
            <a:endParaRPr lang="en-US" dirty="0">
              <a:latin typeface="Trebuchet MS" pitchFamily="34" charset="0"/>
            </a:endParaRPr>
          </a:p>
        </p:txBody>
      </p:sp>
      <p:sp>
        <p:nvSpPr>
          <p:cNvPr id="19" name="TextBox 18">
            <a:hlinkClick r:id="rId3" action="ppaction://hlinksldjump"/>
          </p:cNvPr>
          <p:cNvSpPr txBox="1"/>
          <p:nvPr/>
        </p:nvSpPr>
        <p:spPr>
          <a:xfrm>
            <a:off x="4495800" y="5657671"/>
            <a:ext cx="3505200" cy="1200329"/>
          </a:xfrm>
          <a:prstGeom prst="rect">
            <a:avLst/>
          </a:prstGeom>
          <a:solidFill>
            <a:srgbClr val="C00000"/>
          </a:solidFill>
          <a:scene3d>
            <a:camera prst="orthographicFront"/>
            <a:lightRig rig="threePt" dir="t"/>
          </a:scene3d>
          <a:sp3d>
            <a:bevelT w="114300" prst="artDeco"/>
          </a:sp3d>
        </p:spPr>
        <p:style>
          <a:lnRef idx="0">
            <a:scrgbClr r="0" g="0" b="0"/>
          </a:lnRef>
          <a:fillRef idx="1003">
            <a:schemeClr val="dk2"/>
          </a:fillRef>
          <a:effectRef idx="0">
            <a:scrgbClr r="0" g="0" b="0"/>
          </a:effectRef>
          <a:fontRef idx="major"/>
        </p:style>
        <p:txBody>
          <a:bodyPr wrap="square">
            <a:spAutoFit/>
          </a:bodyPr>
          <a:lstStyle/>
          <a:p>
            <a:pPr algn="ctr" fontAlgn="auto">
              <a:spcBef>
                <a:spcPts val="0"/>
              </a:spcBef>
              <a:spcAft>
                <a:spcPts val="0"/>
              </a:spcAft>
              <a:defRPr/>
            </a:pPr>
            <a:r>
              <a:rPr lang="en-US" sz="2400" dirty="0" smtClean="0">
                <a:solidFill>
                  <a:schemeClr val="bg1"/>
                </a:solidFill>
                <a:latin typeface="Trebuchet MS" pitchFamily="34" charset="0"/>
              </a:rPr>
              <a:t>Touch </a:t>
            </a:r>
            <a:r>
              <a:rPr lang="en-US" sz="2400" dirty="0">
                <a:solidFill>
                  <a:schemeClr val="bg1"/>
                </a:solidFill>
                <a:latin typeface="Trebuchet MS" pitchFamily="34" charset="0"/>
              </a:rPr>
              <a:t>here to interpret </a:t>
            </a:r>
            <a:r>
              <a:rPr lang="en-US" sz="2400" dirty="0" smtClean="0">
                <a:solidFill>
                  <a:schemeClr val="bg1"/>
                </a:solidFill>
                <a:latin typeface="Trebuchet MS" pitchFamily="34" charset="0"/>
              </a:rPr>
              <a:t>rainfall, river flow, and salinity graphs!</a:t>
            </a:r>
            <a:endParaRPr lang="en-US" sz="2400" dirty="0">
              <a:solidFill>
                <a:schemeClr val="bg1"/>
              </a:solidFill>
              <a:latin typeface="Trebuchet MS" pitchFamily="34" charset="0"/>
            </a:endParaRPr>
          </a:p>
        </p:txBody>
      </p:sp>
      <p:sp>
        <p:nvSpPr>
          <p:cNvPr id="22" name="Action Button: Home 21">
            <a:hlinkClick r:id="" action="ppaction://hlinkshowjump?jump=firstslide" highlightClick="1"/>
          </p:cNvPr>
          <p:cNvSpPr/>
          <p:nvPr/>
        </p:nvSpPr>
        <p:spPr>
          <a:xfrm>
            <a:off x="8555677" y="6400800"/>
            <a:ext cx="574675" cy="457200"/>
          </a:xfrm>
          <a:prstGeom prst="actionButtonHome">
            <a:avLst/>
          </a:prstGeom>
          <a:gradFill flip="none" rotWithShape="1">
            <a:gsLst>
              <a:gs pos="0">
                <a:srgbClr val="FFEFD1"/>
              </a:gs>
              <a:gs pos="64999">
                <a:srgbClr val="F0EBD5"/>
              </a:gs>
              <a:gs pos="100000">
                <a:srgbClr val="D1C39F"/>
              </a:gs>
            </a:gsLst>
            <a:lin ang="5400000" scaled="1"/>
            <a:tileRect/>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23" name="Action Button: Beginning 22">
            <a:hlinkClick r:id="" action="ppaction://hlinkshowjump?jump=lastslideviewed" highlightClick="1"/>
          </p:cNvPr>
          <p:cNvSpPr/>
          <p:nvPr/>
        </p:nvSpPr>
        <p:spPr>
          <a:xfrm>
            <a:off x="8088952" y="6400800"/>
            <a:ext cx="457200" cy="457200"/>
          </a:xfrm>
          <a:prstGeom prst="actionButtonBeginning">
            <a:avLst/>
          </a:prstGeom>
          <a:gradFill>
            <a:gsLst>
              <a:gs pos="0">
                <a:srgbClr val="FFEFD1"/>
              </a:gs>
              <a:gs pos="64999">
                <a:srgbClr val="F0EBD5"/>
              </a:gs>
              <a:gs pos="100000">
                <a:srgbClr val="D1C39F"/>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14" name="TextBox 17"/>
          <p:cNvSpPr txBox="1">
            <a:spLocks noChangeArrowheads="1"/>
          </p:cNvSpPr>
          <p:nvPr/>
        </p:nvSpPr>
        <p:spPr bwMode="auto">
          <a:xfrm>
            <a:off x="3962400" y="2209800"/>
            <a:ext cx="4953000" cy="1328023"/>
          </a:xfrm>
          <a:prstGeom prst="wedgeRoundRectCallout">
            <a:avLst>
              <a:gd name="adj1" fmla="val -66169"/>
              <a:gd name="adj2" fmla="val -22560"/>
              <a:gd name="adj3" fmla="val 16667"/>
            </a:avLst>
          </a:prstGeom>
          <a:solidFill>
            <a:schemeClr val="accent5">
              <a:lumMod val="75000"/>
            </a:schemeClr>
          </a:solidFill>
          <a:ln>
            <a:noFill/>
            <a:headEnd/>
            <a:tailEnd/>
          </a:ln>
        </p:spPr>
        <p:style>
          <a:lnRef idx="2">
            <a:schemeClr val="accent1">
              <a:shade val="50000"/>
            </a:schemeClr>
          </a:lnRef>
          <a:fillRef idx="1">
            <a:schemeClr val="accent1"/>
          </a:fillRef>
          <a:effectRef idx="0">
            <a:schemeClr val="accent1"/>
          </a:effectRef>
          <a:fontRef idx="minor">
            <a:schemeClr val="lt1"/>
          </a:fontRef>
        </p:style>
        <p:txBody>
          <a:bodyPr wrap="square">
            <a:spAutoFit/>
          </a:bodyPr>
          <a:lstStyle/>
          <a:p>
            <a:r>
              <a:rPr lang="en-US" dirty="0" smtClean="0">
                <a:latin typeface="Trebuchet MS" pitchFamily="34" charset="0"/>
              </a:rPr>
              <a:t>In </a:t>
            </a:r>
            <a:r>
              <a:rPr lang="en-US" dirty="0">
                <a:latin typeface="Trebuchet MS" pitchFamily="34" charset="0"/>
              </a:rPr>
              <a:t>this section, there </a:t>
            </a:r>
            <a:r>
              <a:rPr lang="en-US" dirty="0" smtClean="0">
                <a:latin typeface="Trebuchet MS" pitchFamily="34" charset="0"/>
              </a:rPr>
              <a:t>are a series of multiple choice questions: 4 about the rainfall </a:t>
            </a:r>
            <a:r>
              <a:rPr lang="en-US" dirty="0">
                <a:latin typeface="Trebuchet MS" pitchFamily="34" charset="0"/>
              </a:rPr>
              <a:t>and river </a:t>
            </a:r>
            <a:r>
              <a:rPr lang="en-US" dirty="0" smtClean="0">
                <a:latin typeface="Trebuchet MS" pitchFamily="34" charset="0"/>
              </a:rPr>
              <a:t>flow relationship, and </a:t>
            </a:r>
            <a:r>
              <a:rPr lang="en-US" dirty="0">
                <a:latin typeface="Trebuchet MS" pitchFamily="34" charset="0"/>
              </a:rPr>
              <a:t>4 </a:t>
            </a:r>
            <a:r>
              <a:rPr lang="en-US" dirty="0" smtClean="0">
                <a:latin typeface="Trebuchet MS" pitchFamily="34" charset="0"/>
              </a:rPr>
              <a:t>about the rainfall </a:t>
            </a:r>
            <a:r>
              <a:rPr lang="en-US" dirty="0">
                <a:latin typeface="Trebuchet MS" pitchFamily="34" charset="0"/>
              </a:rPr>
              <a:t>and </a:t>
            </a:r>
            <a:r>
              <a:rPr lang="en-US" dirty="0" smtClean="0">
                <a:latin typeface="Trebuchet MS" pitchFamily="34" charset="0"/>
              </a:rPr>
              <a:t>salinity relationship.</a:t>
            </a:r>
            <a:endParaRPr lang="en-US" dirty="0">
              <a:latin typeface="Trebuchet MS" pitchFamily="34" charset="0"/>
            </a:endParaRPr>
          </a:p>
        </p:txBody>
      </p:sp>
      <p:sp>
        <p:nvSpPr>
          <p:cNvPr id="15" name="TextBox 17"/>
          <p:cNvSpPr txBox="1">
            <a:spLocks noChangeArrowheads="1"/>
          </p:cNvSpPr>
          <p:nvPr/>
        </p:nvSpPr>
        <p:spPr bwMode="auto">
          <a:xfrm>
            <a:off x="3886200" y="3810000"/>
            <a:ext cx="4572000" cy="715089"/>
          </a:xfrm>
          <a:prstGeom prst="wedgeRoundRectCallout">
            <a:avLst>
              <a:gd name="adj1" fmla="val -66463"/>
              <a:gd name="adj2" fmla="val -65569"/>
              <a:gd name="adj3" fmla="val 16667"/>
            </a:avLst>
          </a:prstGeom>
          <a:solidFill>
            <a:schemeClr val="accent5">
              <a:lumMod val="75000"/>
            </a:schemeClr>
          </a:solidFill>
          <a:ln>
            <a:noFill/>
            <a:headEnd/>
            <a:tailEnd/>
          </a:ln>
        </p:spPr>
        <p:style>
          <a:lnRef idx="2">
            <a:schemeClr val="accent1">
              <a:shade val="50000"/>
            </a:schemeClr>
          </a:lnRef>
          <a:fillRef idx="1">
            <a:schemeClr val="accent1"/>
          </a:fillRef>
          <a:effectRef idx="0">
            <a:schemeClr val="accent1"/>
          </a:effectRef>
          <a:fontRef idx="minor">
            <a:schemeClr val="lt1"/>
          </a:fontRef>
        </p:style>
        <p:txBody>
          <a:bodyPr wrap="square">
            <a:spAutoFit/>
          </a:bodyPr>
          <a:lstStyle/>
          <a:p>
            <a:r>
              <a:rPr lang="en-US" dirty="0" smtClean="0">
                <a:latin typeface="Trebuchet MS" pitchFamily="34" charset="0"/>
              </a:rPr>
              <a:t>Remember that you have the home, back, and help button if you get lost.</a:t>
            </a:r>
            <a:endParaRPr lang="en-US" dirty="0">
              <a:latin typeface="Trebuchet MS" pitchFamily="34" charset="0"/>
            </a:endParaRPr>
          </a:p>
        </p:txBody>
      </p:sp>
      <p:pic>
        <p:nvPicPr>
          <p:cNvPr id="17" name="Picture 16" descr="IMG_3473.JPG"/>
          <p:cNvPicPr>
            <a:picLocks noChangeAspect="1"/>
          </p:cNvPicPr>
          <p:nvPr/>
        </p:nvPicPr>
        <p:blipFill>
          <a:blip r:embed="rId4" cstate="print"/>
          <a:stretch>
            <a:fillRect/>
          </a:stretch>
        </p:blipFill>
        <p:spPr>
          <a:xfrm>
            <a:off x="1905000" y="2240280"/>
            <a:ext cx="1150177" cy="1188720"/>
          </a:xfrm>
          <a:prstGeom prst="rect">
            <a:avLst/>
          </a:prstGeom>
        </p:spPr>
      </p:pic>
      <p:sp>
        <p:nvSpPr>
          <p:cNvPr id="30" name="Rectangle 29"/>
          <p:cNvSpPr/>
          <p:nvPr/>
        </p:nvSpPr>
        <p:spPr>
          <a:xfrm>
            <a:off x="0" y="0"/>
            <a:ext cx="9144000" cy="838200"/>
          </a:xfrm>
          <a:prstGeom prst="rect">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r>
              <a:rPr lang="en-US" sz="4400" dirty="0" smtClean="0">
                <a:latin typeface="Trebuchet MS" pitchFamily="34" charset="0"/>
              </a:rPr>
              <a:t>How To Interpret Graphs</a:t>
            </a:r>
            <a:endParaRPr lang="en-US" sz="4400" dirty="0">
              <a:latin typeface="Trebuchet MS" pitchFamily="34" charset="0"/>
            </a:endParaRPr>
          </a:p>
        </p:txBody>
      </p:sp>
      <p:sp>
        <p:nvSpPr>
          <p:cNvPr id="31" name="Flowchart: Delay 30"/>
          <p:cNvSpPr/>
          <p:nvPr/>
        </p:nvSpPr>
        <p:spPr>
          <a:xfrm>
            <a:off x="0" y="0"/>
            <a:ext cx="1752600" cy="6858000"/>
          </a:xfrm>
          <a:prstGeom prst="flowChartDelay">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32" name="TextBox 31">
            <a:hlinkClick r:id="rId5" action="ppaction://hlinksldjump"/>
          </p:cNvPr>
          <p:cNvSpPr txBox="1"/>
          <p:nvPr/>
        </p:nvSpPr>
        <p:spPr>
          <a:xfrm>
            <a:off x="0" y="609600"/>
            <a:ext cx="1371600" cy="8382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Build </a:t>
            </a:r>
            <a:r>
              <a:rPr lang="en-US" sz="1600" dirty="0" smtClean="0">
                <a:solidFill>
                  <a:schemeClr val="accent1">
                    <a:lumMod val="75000"/>
                  </a:schemeClr>
                </a:solidFill>
                <a:latin typeface="Trebuchet MS" pitchFamily="34" charset="0"/>
                <a:cs typeface="+mn-cs"/>
              </a:rPr>
              <a:t>A </a:t>
            </a:r>
            <a:r>
              <a:rPr lang="en-US" sz="1600" dirty="0">
                <a:solidFill>
                  <a:schemeClr val="accent1">
                    <a:lumMod val="75000"/>
                  </a:schemeClr>
                </a:solidFill>
                <a:latin typeface="Trebuchet MS" pitchFamily="34" charset="0"/>
                <a:cs typeface="+mn-cs"/>
              </a:rPr>
              <a:t>G</a:t>
            </a:r>
            <a:r>
              <a:rPr lang="en-US" sz="1600" dirty="0" smtClean="0">
                <a:solidFill>
                  <a:schemeClr val="accent1">
                    <a:lumMod val="75000"/>
                  </a:schemeClr>
                </a:solidFill>
                <a:latin typeface="Trebuchet MS" pitchFamily="34" charset="0"/>
                <a:cs typeface="+mn-cs"/>
              </a:rPr>
              <a:t>raph </a:t>
            </a:r>
            <a:endParaRPr lang="en-US" sz="1600" dirty="0">
              <a:solidFill>
                <a:schemeClr val="accent1">
                  <a:lumMod val="75000"/>
                </a:schemeClr>
              </a:solidFill>
              <a:latin typeface="Trebuchet MS" pitchFamily="34" charset="0"/>
              <a:cs typeface="+mn-cs"/>
            </a:endParaRP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1)</a:t>
            </a:r>
            <a:endParaRPr lang="en-US" sz="1600" dirty="0">
              <a:solidFill>
                <a:schemeClr val="accent1">
                  <a:lumMod val="75000"/>
                </a:schemeClr>
              </a:solidFill>
              <a:latin typeface="Trebuchet MS" pitchFamily="34" charset="0"/>
              <a:cs typeface="+mn-cs"/>
            </a:endParaRPr>
          </a:p>
        </p:txBody>
      </p:sp>
      <p:sp>
        <p:nvSpPr>
          <p:cNvPr id="33" name="TextBox 32">
            <a:hlinkClick r:id="rId6" action="ppaction://hlinksldjump"/>
          </p:cNvPr>
          <p:cNvSpPr txBox="1"/>
          <p:nvPr/>
        </p:nvSpPr>
        <p:spPr>
          <a:xfrm>
            <a:off x="0" y="2743200"/>
            <a:ext cx="1554480" cy="10668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Read LOBO Graphs </a:t>
            </a:r>
            <a:r>
              <a:rPr lang="en-US" sz="1600" dirty="0" smtClean="0">
                <a:solidFill>
                  <a:schemeClr val="accent1">
                    <a:lumMod val="75000"/>
                  </a:schemeClr>
                </a:solidFill>
                <a:latin typeface="Trebuchet MS" pitchFamily="34" charset="0"/>
                <a:cs typeface="+mn-cs"/>
              </a:rPr>
              <a:t>   (Level 3)</a:t>
            </a:r>
            <a:endParaRPr lang="en-US" sz="1600" dirty="0">
              <a:solidFill>
                <a:schemeClr val="accent1">
                  <a:lumMod val="75000"/>
                </a:schemeClr>
              </a:solidFill>
              <a:latin typeface="Trebuchet MS" pitchFamily="34" charset="0"/>
              <a:cs typeface="+mn-cs"/>
            </a:endParaRPr>
          </a:p>
        </p:txBody>
      </p:sp>
      <p:sp>
        <p:nvSpPr>
          <p:cNvPr id="34" name="TextBox 33">
            <a:hlinkClick r:id="rId7" action="ppaction://hlinksldjump"/>
          </p:cNvPr>
          <p:cNvSpPr txBox="1"/>
          <p:nvPr/>
        </p:nvSpPr>
        <p:spPr>
          <a:xfrm>
            <a:off x="0" y="3953470"/>
            <a:ext cx="1447800" cy="99953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LOBO Data Match-up</a:t>
            </a:r>
            <a:endParaRPr lang="en-US" sz="1600" dirty="0">
              <a:solidFill>
                <a:schemeClr val="accent1">
                  <a:lumMod val="75000"/>
                </a:schemeClr>
              </a:solidFill>
              <a:latin typeface="Trebuchet MS" pitchFamily="34" charset="0"/>
              <a:cs typeface="+mn-cs"/>
            </a:endParaRP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4)</a:t>
            </a:r>
            <a:endParaRPr lang="en-US" sz="1600" dirty="0">
              <a:solidFill>
                <a:schemeClr val="accent1">
                  <a:lumMod val="75000"/>
                </a:schemeClr>
              </a:solidFill>
              <a:latin typeface="Trebuchet MS" pitchFamily="34" charset="0"/>
              <a:cs typeface="+mn-cs"/>
            </a:endParaRPr>
          </a:p>
        </p:txBody>
      </p:sp>
      <p:sp>
        <p:nvSpPr>
          <p:cNvPr id="35" name="TextBox 34">
            <a:hlinkClick r:id="rId8" action="ppaction://hlinksldjump"/>
          </p:cNvPr>
          <p:cNvSpPr txBox="1"/>
          <p:nvPr/>
        </p:nvSpPr>
        <p:spPr>
          <a:xfrm>
            <a:off x="0" y="5105400"/>
            <a:ext cx="1371600" cy="11430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Test Your LOBO Abilities</a:t>
            </a: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5)</a:t>
            </a:r>
            <a:endParaRPr lang="en-US" sz="1600" dirty="0">
              <a:solidFill>
                <a:schemeClr val="accent1">
                  <a:lumMod val="75000"/>
                </a:schemeClr>
              </a:solidFill>
              <a:latin typeface="Trebuchet MS" pitchFamily="34" charset="0"/>
              <a:cs typeface="+mn-cs"/>
            </a:endParaRPr>
          </a:p>
        </p:txBody>
      </p:sp>
      <p:sp>
        <p:nvSpPr>
          <p:cNvPr id="36" name="TextBox 35">
            <a:hlinkClick r:id="rId9" action="ppaction://hlinksldjump"/>
          </p:cNvPr>
          <p:cNvSpPr txBox="1"/>
          <p:nvPr/>
        </p:nvSpPr>
        <p:spPr>
          <a:xfrm>
            <a:off x="0" y="1600200"/>
            <a:ext cx="1447800" cy="990600"/>
          </a:xfrm>
          <a:prstGeom prst="roundRect">
            <a:avLst/>
          </a:prstGeom>
          <a:solidFill>
            <a:schemeClr val="accent5">
              <a:lumMod val="40000"/>
              <a:lumOff val="60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Interpret Graphs</a:t>
            </a: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2)</a:t>
            </a:r>
            <a:endParaRPr lang="en-US" sz="1600" dirty="0">
              <a:solidFill>
                <a:schemeClr val="accent1">
                  <a:lumMod val="75000"/>
                </a:schemeClr>
              </a:solidFill>
              <a:latin typeface="Trebuchet MS" pitchFamily="34" charset="0"/>
              <a:cs typeface="+mn-cs"/>
            </a:endParaRPr>
          </a:p>
        </p:txBody>
      </p:sp>
      <p:sp>
        <p:nvSpPr>
          <p:cNvPr id="37" name="TextBox 36">
            <a:hlinkClick r:id="rId10" action="ppaction://hlinksldjump"/>
          </p:cNvPr>
          <p:cNvSpPr txBox="1"/>
          <p:nvPr/>
        </p:nvSpPr>
        <p:spPr>
          <a:xfrm>
            <a:off x="0" y="6324600"/>
            <a:ext cx="914400" cy="5334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More info</a:t>
            </a:r>
            <a:endParaRPr lang="en-US" sz="1600" dirty="0">
              <a:solidFill>
                <a:schemeClr val="accent1">
                  <a:lumMod val="75000"/>
                </a:schemeClr>
              </a:solidFill>
              <a:latin typeface="Trebuchet MS" pitchFamily="34" charset="0"/>
              <a:cs typeface="+mn-cs"/>
            </a:endParaRPr>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4" presetClass="entr" presetSubtype="0"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 from="(-#ppt_w/2)" to="(#ppt_x)" calcmode="lin" valueType="num">
                                      <p:cBhvr>
                                        <p:cTn id="7" dur="600" fill="hold">
                                          <p:stCondLst>
                                            <p:cond delay="0"/>
                                          </p:stCondLst>
                                        </p:cTn>
                                        <p:tgtEl>
                                          <p:spTgt spid="17"/>
                                        </p:tgtEl>
                                        <p:attrNameLst>
                                          <p:attrName>ppt_x</p:attrName>
                                        </p:attrNameLst>
                                      </p:cBhvr>
                                    </p:anim>
                                    <p:anim from="0" to="-1.0" calcmode="lin" valueType="num">
                                      <p:cBhvr>
                                        <p:cTn id="8" dur="200" decel="50000" autoRev="1" fill="hold">
                                          <p:stCondLst>
                                            <p:cond delay="600"/>
                                          </p:stCondLst>
                                        </p:cTn>
                                        <p:tgtEl>
                                          <p:spTgt spid="17"/>
                                        </p:tgtEl>
                                        <p:attrNameLst>
                                          <p:attrName>xshear</p:attrName>
                                        </p:attrNameLst>
                                      </p:cBhvr>
                                    </p:anim>
                                    <p:animScale>
                                      <p:cBhvr>
                                        <p:cTn id="9" dur="200" decel="100000" autoRev="1" fill="hold">
                                          <p:stCondLst>
                                            <p:cond delay="600"/>
                                          </p:stCondLst>
                                        </p:cTn>
                                        <p:tgtEl>
                                          <p:spTgt spid="17"/>
                                        </p:tgtEl>
                                      </p:cBhvr>
                                      <p:from x="100000" y="100000"/>
                                      <p:to x="80000" y="100000"/>
                                    </p:animScale>
                                    <p:anim by="(#ppt_h/3+#ppt_w*0.1)" calcmode="lin" valueType="num">
                                      <p:cBhvr additive="sum">
                                        <p:cTn id="10" dur="200" decel="100000" autoRev="1" fill="hold">
                                          <p:stCondLst>
                                            <p:cond delay="600"/>
                                          </p:stCondLst>
                                        </p:cTn>
                                        <p:tgtEl>
                                          <p:spTgt spid="17"/>
                                        </p:tgtEl>
                                        <p:attrNameLst>
                                          <p:attrName>ppt_x</p:attrName>
                                        </p:attrNameLst>
                                      </p:cBhvr>
                                    </p:anim>
                                  </p:childTnLst>
                                </p:cTn>
                              </p:par>
                              <p:par>
                                <p:cTn id="11" presetID="34" presetClass="entr" presetSubtype="0" fill="hold" grpId="0" nodeType="withEffect">
                                  <p:stCondLst>
                                    <p:cond delay="0"/>
                                  </p:stCondLst>
                                  <p:childTnLst>
                                    <p:set>
                                      <p:cBhvr>
                                        <p:cTn id="12" dur="1" fill="hold">
                                          <p:stCondLst>
                                            <p:cond delay="0"/>
                                          </p:stCondLst>
                                        </p:cTn>
                                        <p:tgtEl>
                                          <p:spTgt spid="29698"/>
                                        </p:tgtEl>
                                        <p:attrNameLst>
                                          <p:attrName>style.visibility</p:attrName>
                                        </p:attrNameLst>
                                      </p:cBhvr>
                                      <p:to>
                                        <p:strVal val="visible"/>
                                      </p:to>
                                    </p:set>
                                    <p:anim from="(-#ppt_w/2)" to="(#ppt_x)" calcmode="lin" valueType="num">
                                      <p:cBhvr>
                                        <p:cTn id="13" dur="600" fill="hold">
                                          <p:stCondLst>
                                            <p:cond delay="0"/>
                                          </p:stCondLst>
                                        </p:cTn>
                                        <p:tgtEl>
                                          <p:spTgt spid="29698"/>
                                        </p:tgtEl>
                                        <p:attrNameLst>
                                          <p:attrName>ppt_x</p:attrName>
                                        </p:attrNameLst>
                                      </p:cBhvr>
                                    </p:anim>
                                    <p:anim from="0" to="-1.0" calcmode="lin" valueType="num">
                                      <p:cBhvr>
                                        <p:cTn id="14" dur="200" decel="50000" autoRev="1" fill="hold">
                                          <p:stCondLst>
                                            <p:cond delay="600"/>
                                          </p:stCondLst>
                                        </p:cTn>
                                        <p:tgtEl>
                                          <p:spTgt spid="29698"/>
                                        </p:tgtEl>
                                        <p:attrNameLst>
                                          <p:attrName>xshear</p:attrName>
                                        </p:attrNameLst>
                                      </p:cBhvr>
                                    </p:anim>
                                    <p:animScale>
                                      <p:cBhvr>
                                        <p:cTn id="15" dur="200" decel="100000" autoRev="1" fill="hold">
                                          <p:stCondLst>
                                            <p:cond delay="600"/>
                                          </p:stCondLst>
                                        </p:cTn>
                                        <p:tgtEl>
                                          <p:spTgt spid="29698"/>
                                        </p:tgtEl>
                                      </p:cBhvr>
                                      <p:from x="100000" y="100000"/>
                                      <p:to x="80000" y="100000"/>
                                    </p:animScale>
                                    <p:anim by="(#ppt_h/3+#ppt_w*0.1)" calcmode="lin" valueType="num">
                                      <p:cBhvr additive="sum">
                                        <p:cTn id="16" dur="200" decel="100000" autoRev="1" fill="hold">
                                          <p:stCondLst>
                                            <p:cond delay="600"/>
                                          </p:stCondLst>
                                        </p:cTn>
                                        <p:tgtEl>
                                          <p:spTgt spid="29698"/>
                                        </p:tgtEl>
                                        <p:attrNameLst>
                                          <p:attrName>ppt_x</p:attrName>
                                        </p:attrNameLst>
                                      </p:cBhvr>
                                    </p:anim>
                                  </p:childTnLst>
                                </p:cTn>
                              </p:par>
                              <p:par>
                                <p:cTn id="17" presetID="34" presetClass="entr" presetSubtype="0" fill="hold" grpId="0" nodeType="withEffect">
                                  <p:stCondLst>
                                    <p:cond delay="3000"/>
                                  </p:stCondLst>
                                  <p:childTnLst>
                                    <p:set>
                                      <p:cBhvr>
                                        <p:cTn id="18" dur="1" fill="hold">
                                          <p:stCondLst>
                                            <p:cond delay="0"/>
                                          </p:stCondLst>
                                        </p:cTn>
                                        <p:tgtEl>
                                          <p:spTgt spid="14"/>
                                        </p:tgtEl>
                                        <p:attrNameLst>
                                          <p:attrName>style.visibility</p:attrName>
                                        </p:attrNameLst>
                                      </p:cBhvr>
                                      <p:to>
                                        <p:strVal val="visible"/>
                                      </p:to>
                                    </p:set>
                                    <p:anim from="(-#ppt_w/2)" to="(#ppt_x)" calcmode="lin" valueType="num">
                                      <p:cBhvr>
                                        <p:cTn id="19" dur="600" fill="hold">
                                          <p:stCondLst>
                                            <p:cond delay="0"/>
                                          </p:stCondLst>
                                        </p:cTn>
                                        <p:tgtEl>
                                          <p:spTgt spid="14"/>
                                        </p:tgtEl>
                                        <p:attrNameLst>
                                          <p:attrName>ppt_x</p:attrName>
                                        </p:attrNameLst>
                                      </p:cBhvr>
                                    </p:anim>
                                    <p:anim from="0" to="-1.0" calcmode="lin" valueType="num">
                                      <p:cBhvr>
                                        <p:cTn id="20" dur="200" decel="50000" autoRev="1" fill="hold">
                                          <p:stCondLst>
                                            <p:cond delay="600"/>
                                          </p:stCondLst>
                                        </p:cTn>
                                        <p:tgtEl>
                                          <p:spTgt spid="14"/>
                                        </p:tgtEl>
                                        <p:attrNameLst>
                                          <p:attrName>xshear</p:attrName>
                                        </p:attrNameLst>
                                      </p:cBhvr>
                                    </p:anim>
                                    <p:animScale>
                                      <p:cBhvr>
                                        <p:cTn id="21" dur="200" decel="100000" autoRev="1" fill="hold">
                                          <p:stCondLst>
                                            <p:cond delay="600"/>
                                          </p:stCondLst>
                                        </p:cTn>
                                        <p:tgtEl>
                                          <p:spTgt spid="14"/>
                                        </p:tgtEl>
                                      </p:cBhvr>
                                      <p:from x="100000" y="100000"/>
                                      <p:to x="80000" y="100000"/>
                                    </p:animScale>
                                    <p:anim by="(#ppt_h/3+#ppt_w*0.1)" calcmode="lin" valueType="num">
                                      <p:cBhvr additive="sum">
                                        <p:cTn id="22" dur="200" decel="100000" autoRev="1" fill="hold">
                                          <p:stCondLst>
                                            <p:cond delay="600"/>
                                          </p:stCondLst>
                                        </p:cTn>
                                        <p:tgtEl>
                                          <p:spTgt spid="14"/>
                                        </p:tgtEl>
                                        <p:attrNameLst>
                                          <p:attrName>ppt_x</p:attrName>
                                        </p:attrNameLst>
                                      </p:cBhvr>
                                    </p:anim>
                                  </p:childTnLst>
                                </p:cTn>
                              </p:par>
                              <p:par>
                                <p:cTn id="23" presetID="34" presetClass="entr" presetSubtype="0" fill="hold" grpId="0" nodeType="withEffect">
                                  <p:stCondLst>
                                    <p:cond delay="6000"/>
                                  </p:stCondLst>
                                  <p:childTnLst>
                                    <p:set>
                                      <p:cBhvr>
                                        <p:cTn id="24" dur="1" fill="hold">
                                          <p:stCondLst>
                                            <p:cond delay="0"/>
                                          </p:stCondLst>
                                        </p:cTn>
                                        <p:tgtEl>
                                          <p:spTgt spid="15"/>
                                        </p:tgtEl>
                                        <p:attrNameLst>
                                          <p:attrName>style.visibility</p:attrName>
                                        </p:attrNameLst>
                                      </p:cBhvr>
                                      <p:to>
                                        <p:strVal val="visible"/>
                                      </p:to>
                                    </p:set>
                                    <p:anim from="(-#ppt_w/2)" to="(#ppt_x)" calcmode="lin" valueType="num">
                                      <p:cBhvr>
                                        <p:cTn id="25" dur="600" fill="hold">
                                          <p:stCondLst>
                                            <p:cond delay="0"/>
                                          </p:stCondLst>
                                        </p:cTn>
                                        <p:tgtEl>
                                          <p:spTgt spid="15"/>
                                        </p:tgtEl>
                                        <p:attrNameLst>
                                          <p:attrName>ppt_x</p:attrName>
                                        </p:attrNameLst>
                                      </p:cBhvr>
                                    </p:anim>
                                    <p:anim from="0" to="-1.0" calcmode="lin" valueType="num">
                                      <p:cBhvr>
                                        <p:cTn id="26" dur="200" decel="50000" autoRev="1" fill="hold">
                                          <p:stCondLst>
                                            <p:cond delay="600"/>
                                          </p:stCondLst>
                                        </p:cTn>
                                        <p:tgtEl>
                                          <p:spTgt spid="15"/>
                                        </p:tgtEl>
                                        <p:attrNameLst>
                                          <p:attrName>xshear</p:attrName>
                                        </p:attrNameLst>
                                      </p:cBhvr>
                                    </p:anim>
                                    <p:animScale>
                                      <p:cBhvr>
                                        <p:cTn id="27" dur="200" decel="100000" autoRev="1" fill="hold">
                                          <p:stCondLst>
                                            <p:cond delay="600"/>
                                          </p:stCondLst>
                                        </p:cTn>
                                        <p:tgtEl>
                                          <p:spTgt spid="15"/>
                                        </p:tgtEl>
                                      </p:cBhvr>
                                      <p:from x="100000" y="100000"/>
                                      <p:to x="80000" y="100000"/>
                                    </p:animScale>
                                    <p:anim by="(#ppt_h/3+#ppt_w*0.1)" calcmode="lin" valueType="num">
                                      <p:cBhvr additive="sum">
                                        <p:cTn id="28" dur="200" decel="100000" autoRev="1" fill="hold">
                                          <p:stCondLst>
                                            <p:cond delay="600"/>
                                          </p:stCondLst>
                                        </p:cTn>
                                        <p:tgtEl>
                                          <p:spTgt spid="15"/>
                                        </p:tgtEl>
                                        <p:attrNameLst>
                                          <p:attrName>ppt_x</p:attrName>
                                        </p:attrNameLst>
                                      </p:cBhvr>
                                    </p:anim>
                                  </p:childTnLst>
                                </p:cTn>
                              </p:par>
                              <p:par>
                                <p:cTn id="29" presetID="37" presetClass="entr" presetSubtype="0" fill="hold" grpId="0" nodeType="withEffect">
                                  <p:stCondLst>
                                    <p:cond delay="6000"/>
                                  </p:stCondLst>
                                  <p:childTnLst>
                                    <p:set>
                                      <p:cBhvr>
                                        <p:cTn id="30" dur="1" fill="hold">
                                          <p:stCondLst>
                                            <p:cond delay="0"/>
                                          </p:stCondLst>
                                        </p:cTn>
                                        <p:tgtEl>
                                          <p:spTgt spid="19"/>
                                        </p:tgtEl>
                                        <p:attrNameLst>
                                          <p:attrName>style.visibility</p:attrName>
                                        </p:attrNameLst>
                                      </p:cBhvr>
                                      <p:to>
                                        <p:strVal val="visible"/>
                                      </p:to>
                                    </p:set>
                                    <p:animEffect transition="in" filter="fade">
                                      <p:cBhvr>
                                        <p:cTn id="31" dur="1000"/>
                                        <p:tgtEl>
                                          <p:spTgt spid="19"/>
                                        </p:tgtEl>
                                      </p:cBhvr>
                                    </p:animEffect>
                                    <p:anim calcmode="lin" valueType="num">
                                      <p:cBhvr>
                                        <p:cTn id="32" dur="1000" fill="hold"/>
                                        <p:tgtEl>
                                          <p:spTgt spid="19"/>
                                        </p:tgtEl>
                                        <p:attrNameLst>
                                          <p:attrName>ppt_x</p:attrName>
                                        </p:attrNameLst>
                                      </p:cBhvr>
                                      <p:tavLst>
                                        <p:tav tm="0">
                                          <p:val>
                                            <p:strVal val="#ppt_x"/>
                                          </p:val>
                                        </p:tav>
                                        <p:tav tm="100000">
                                          <p:val>
                                            <p:strVal val="#ppt_x"/>
                                          </p:val>
                                        </p:tav>
                                      </p:tavLst>
                                    </p:anim>
                                    <p:anim calcmode="lin" valueType="num">
                                      <p:cBhvr>
                                        <p:cTn id="33" dur="900" decel="100000" fill="hold"/>
                                        <p:tgtEl>
                                          <p:spTgt spid="19"/>
                                        </p:tgtEl>
                                        <p:attrNameLst>
                                          <p:attrName>ppt_y</p:attrName>
                                        </p:attrNameLst>
                                      </p:cBhvr>
                                      <p:tavLst>
                                        <p:tav tm="0">
                                          <p:val>
                                            <p:strVal val="#ppt_y+1"/>
                                          </p:val>
                                        </p:tav>
                                        <p:tav tm="100000">
                                          <p:val>
                                            <p:strVal val="#ppt_y-.03"/>
                                          </p:val>
                                        </p:tav>
                                      </p:tavLst>
                                    </p:anim>
                                    <p:anim calcmode="lin" valueType="num">
                                      <p:cBhvr>
                                        <p:cTn id="34" dur="100" accel="100000" fill="hold">
                                          <p:stCondLst>
                                            <p:cond delay="900"/>
                                          </p:stCondLst>
                                        </p:cTn>
                                        <p:tgtEl>
                                          <p:spTgt spid="19"/>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698" grpId="0" animBg="1"/>
      <p:bldP spid="19" grpId="0" animBg="1"/>
      <p:bldP spid="14" grpId="0" animBg="1"/>
      <p:bldP spid="15"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Action Button: Home 21">
            <a:hlinkClick r:id="" action="ppaction://hlinkshowjump?jump=firstslide" highlightClick="1"/>
          </p:cNvPr>
          <p:cNvSpPr/>
          <p:nvPr/>
        </p:nvSpPr>
        <p:spPr>
          <a:xfrm>
            <a:off x="8547717" y="6400800"/>
            <a:ext cx="574675" cy="457200"/>
          </a:xfrm>
          <a:prstGeom prst="actionButtonHome">
            <a:avLst/>
          </a:prstGeom>
          <a:gradFill flip="none" rotWithShape="1">
            <a:gsLst>
              <a:gs pos="0">
                <a:srgbClr val="FFEFD1"/>
              </a:gs>
              <a:gs pos="64999">
                <a:srgbClr val="F0EBD5"/>
              </a:gs>
              <a:gs pos="100000">
                <a:srgbClr val="D1C39F"/>
              </a:gs>
            </a:gsLst>
            <a:lin ang="5400000" scaled="1"/>
            <a:tileRect/>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23" name="Action Button: Beginning 22">
            <a:hlinkClick r:id="rId3" action="ppaction://hlinksldjump" highlightClick="1"/>
          </p:cNvPr>
          <p:cNvSpPr/>
          <p:nvPr/>
        </p:nvSpPr>
        <p:spPr>
          <a:xfrm>
            <a:off x="8080992" y="6400800"/>
            <a:ext cx="457200" cy="457200"/>
          </a:xfrm>
          <a:prstGeom prst="actionButtonBeginning">
            <a:avLst/>
          </a:prstGeom>
          <a:gradFill>
            <a:gsLst>
              <a:gs pos="0">
                <a:srgbClr val="FFEFD1"/>
              </a:gs>
              <a:gs pos="64999">
                <a:srgbClr val="F0EBD5"/>
              </a:gs>
              <a:gs pos="100000">
                <a:srgbClr val="D1C39F"/>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2" name="Rectangle 25"/>
          <p:cNvSpPr/>
          <p:nvPr/>
        </p:nvSpPr>
        <p:spPr>
          <a:xfrm>
            <a:off x="3352800" y="5105400"/>
            <a:ext cx="5715000" cy="762000"/>
          </a:xfrm>
          <a:prstGeom prst="wedgeRoundRectCallout">
            <a:avLst>
              <a:gd name="adj1" fmla="val -57856"/>
              <a:gd name="adj2" fmla="val -19500"/>
              <a:gd name="adj3" fmla="val 16667"/>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smtClean="0">
                <a:solidFill>
                  <a:schemeClr val="bg1"/>
                </a:solidFill>
                <a:latin typeface="Trebuchet MS" pitchFamily="34" charset="0"/>
                <a:cs typeface="Arial" charset="0"/>
              </a:rPr>
              <a:t>The best way to find out is to merge the two graphs into one so that we can compare them more easily.  </a:t>
            </a:r>
            <a:endParaRPr lang="en-US" dirty="0">
              <a:solidFill>
                <a:schemeClr val="bg1"/>
              </a:solidFill>
              <a:latin typeface="Trebuchet MS" pitchFamily="34" charset="0"/>
              <a:cs typeface="Arial" charset="0"/>
            </a:endParaRPr>
          </a:p>
        </p:txBody>
      </p:sp>
      <p:grpSp>
        <p:nvGrpSpPr>
          <p:cNvPr id="25" name="Group 24"/>
          <p:cNvGrpSpPr/>
          <p:nvPr/>
        </p:nvGrpSpPr>
        <p:grpSpPr>
          <a:xfrm>
            <a:off x="1828800" y="3962400"/>
            <a:ext cx="6781800" cy="762000"/>
            <a:chOff x="2362200" y="4267200"/>
            <a:chExt cx="6781800" cy="762000"/>
          </a:xfrm>
        </p:grpSpPr>
        <p:sp>
          <p:nvSpPr>
            <p:cNvPr id="26" name="Rounded Rectangular Callout 25"/>
            <p:cNvSpPr/>
            <p:nvPr/>
          </p:nvSpPr>
          <p:spPr>
            <a:xfrm>
              <a:off x="2362200" y="4267200"/>
              <a:ext cx="6781800" cy="762000"/>
            </a:xfrm>
            <a:prstGeom prst="wedgeRoundRectCallout">
              <a:avLst>
                <a:gd name="adj1" fmla="val -33639"/>
                <a:gd name="adj2" fmla="val 77366"/>
                <a:gd name="adj3" fmla="val 16667"/>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smtClean="0">
                  <a:solidFill>
                    <a:schemeClr val="bg1"/>
                  </a:solidFill>
                  <a:latin typeface="Trebuchet MS" pitchFamily="34" charset="0"/>
                  <a:cs typeface="Arial" charset="0"/>
                </a:rPr>
                <a:t>Here are average   </a:t>
              </a:r>
              <a:r>
                <a:rPr lang="en-US" dirty="0" smtClean="0">
                  <a:solidFill>
                    <a:srgbClr val="0000CC"/>
                  </a:solidFill>
                  <a:latin typeface="Trebuchet MS" pitchFamily="34" charset="0"/>
                  <a:cs typeface="Arial" charset="0"/>
                </a:rPr>
                <a:t>rainfall</a:t>
              </a:r>
              <a:r>
                <a:rPr lang="en-US" dirty="0" smtClean="0">
                  <a:solidFill>
                    <a:schemeClr val="bg1"/>
                  </a:solidFill>
                  <a:latin typeface="Trebuchet MS" pitchFamily="34" charset="0"/>
                  <a:cs typeface="Arial" charset="0"/>
                </a:rPr>
                <a:t> and river flow, or discharge, graphs.  Do you think that they are related? </a:t>
              </a:r>
              <a:endParaRPr lang="en-US" dirty="0">
                <a:solidFill>
                  <a:schemeClr val="bg1"/>
                </a:solidFill>
                <a:latin typeface="Trebuchet MS" pitchFamily="34" charset="0"/>
                <a:cs typeface="Arial" charset="0"/>
              </a:endParaRPr>
            </a:p>
          </p:txBody>
        </p:sp>
        <p:sp>
          <p:nvSpPr>
            <p:cNvPr id="20" name="TextBox 19"/>
            <p:cNvSpPr txBox="1"/>
            <p:nvPr/>
          </p:nvSpPr>
          <p:spPr>
            <a:xfrm>
              <a:off x="4312918" y="4318493"/>
              <a:ext cx="925207" cy="369332"/>
            </a:xfrm>
            <a:prstGeom prst="rect">
              <a:avLst/>
            </a:prstGeom>
            <a:solidFill>
              <a:srgbClr val="0000CC"/>
            </a:solidFill>
          </p:spPr>
          <p:txBody>
            <a:bodyPr wrap="square" rtlCol="0">
              <a:spAutoFit/>
            </a:bodyPr>
            <a:lstStyle/>
            <a:p>
              <a:pPr algn="ctr"/>
              <a:r>
                <a:rPr lang="en-US" dirty="0" smtClean="0">
                  <a:solidFill>
                    <a:schemeClr val="bg1"/>
                  </a:solidFill>
                  <a:latin typeface="Trebuchet MS" pitchFamily="34" charset="0"/>
                </a:rPr>
                <a:t>rainfall</a:t>
              </a:r>
              <a:endParaRPr lang="en-US" dirty="0">
                <a:solidFill>
                  <a:schemeClr val="bg1"/>
                </a:solidFill>
                <a:latin typeface="Trebuchet MS" pitchFamily="34" charset="0"/>
              </a:endParaRPr>
            </a:p>
          </p:txBody>
        </p:sp>
        <p:sp>
          <p:nvSpPr>
            <p:cNvPr id="21" name="TextBox 20"/>
            <p:cNvSpPr txBox="1"/>
            <p:nvPr/>
          </p:nvSpPr>
          <p:spPr>
            <a:xfrm>
              <a:off x="5654040" y="4297680"/>
              <a:ext cx="2575560" cy="369332"/>
            </a:xfrm>
            <a:prstGeom prst="rect">
              <a:avLst/>
            </a:prstGeom>
            <a:solidFill>
              <a:srgbClr val="C00000"/>
            </a:solidFill>
          </p:spPr>
          <p:txBody>
            <a:bodyPr wrap="square" rtlCol="0">
              <a:spAutoFit/>
            </a:bodyPr>
            <a:lstStyle/>
            <a:p>
              <a:pPr algn="ctr"/>
              <a:r>
                <a:rPr lang="en-US" dirty="0" smtClean="0">
                  <a:solidFill>
                    <a:schemeClr val="bg1"/>
                  </a:solidFill>
                  <a:latin typeface="Trebuchet MS" pitchFamily="34" charset="0"/>
                </a:rPr>
                <a:t>river flow, or discharge</a:t>
              </a:r>
              <a:endParaRPr lang="en-US" dirty="0">
                <a:solidFill>
                  <a:schemeClr val="bg1"/>
                </a:solidFill>
                <a:latin typeface="Trebuchet MS" pitchFamily="34" charset="0"/>
              </a:endParaRPr>
            </a:p>
          </p:txBody>
        </p:sp>
      </p:grpSp>
      <p:pic>
        <p:nvPicPr>
          <p:cNvPr id="27" name="Picture 26" descr="IMG_3473.JPG"/>
          <p:cNvPicPr>
            <a:picLocks noChangeAspect="1"/>
          </p:cNvPicPr>
          <p:nvPr/>
        </p:nvPicPr>
        <p:blipFill>
          <a:blip r:embed="rId4" cstate="print"/>
          <a:stretch>
            <a:fillRect/>
          </a:stretch>
        </p:blipFill>
        <p:spPr>
          <a:xfrm>
            <a:off x="1828800" y="4953000"/>
            <a:ext cx="1150177" cy="1188720"/>
          </a:xfrm>
          <a:prstGeom prst="rect">
            <a:avLst/>
          </a:prstGeom>
        </p:spPr>
      </p:pic>
      <p:sp>
        <p:nvSpPr>
          <p:cNvPr id="24" name="Rectangle 23"/>
          <p:cNvSpPr/>
          <p:nvPr/>
        </p:nvSpPr>
        <p:spPr>
          <a:xfrm>
            <a:off x="0" y="0"/>
            <a:ext cx="9144000" cy="838200"/>
          </a:xfrm>
          <a:prstGeom prst="rect">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r>
              <a:rPr lang="en-US" sz="4400" dirty="0" smtClean="0">
                <a:latin typeface="Trebuchet MS" pitchFamily="34" charset="0"/>
              </a:rPr>
              <a:t>How To Interpret Graphs</a:t>
            </a:r>
            <a:endParaRPr lang="en-US" sz="4400" dirty="0">
              <a:latin typeface="Trebuchet MS" pitchFamily="34" charset="0"/>
            </a:endParaRPr>
          </a:p>
        </p:txBody>
      </p:sp>
      <p:sp>
        <p:nvSpPr>
          <p:cNvPr id="33" name="Flowchart: Delay 32"/>
          <p:cNvSpPr/>
          <p:nvPr/>
        </p:nvSpPr>
        <p:spPr>
          <a:xfrm>
            <a:off x="0" y="0"/>
            <a:ext cx="1752600" cy="6858000"/>
          </a:xfrm>
          <a:prstGeom prst="flowChartDelay">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34" name="TextBox 33">
            <a:hlinkClick r:id="rId5" action="ppaction://hlinksldjump"/>
          </p:cNvPr>
          <p:cNvSpPr txBox="1"/>
          <p:nvPr/>
        </p:nvSpPr>
        <p:spPr>
          <a:xfrm>
            <a:off x="0" y="609600"/>
            <a:ext cx="1371600" cy="8382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Build </a:t>
            </a:r>
            <a:r>
              <a:rPr lang="en-US" sz="1600" dirty="0" smtClean="0">
                <a:solidFill>
                  <a:schemeClr val="accent1">
                    <a:lumMod val="75000"/>
                  </a:schemeClr>
                </a:solidFill>
                <a:latin typeface="Trebuchet MS" pitchFamily="34" charset="0"/>
                <a:cs typeface="+mn-cs"/>
              </a:rPr>
              <a:t>A </a:t>
            </a:r>
            <a:r>
              <a:rPr lang="en-US" sz="1600" dirty="0">
                <a:solidFill>
                  <a:schemeClr val="accent1">
                    <a:lumMod val="75000"/>
                  </a:schemeClr>
                </a:solidFill>
                <a:latin typeface="Trebuchet MS" pitchFamily="34" charset="0"/>
                <a:cs typeface="+mn-cs"/>
              </a:rPr>
              <a:t>G</a:t>
            </a:r>
            <a:r>
              <a:rPr lang="en-US" sz="1600" dirty="0" smtClean="0">
                <a:solidFill>
                  <a:schemeClr val="accent1">
                    <a:lumMod val="75000"/>
                  </a:schemeClr>
                </a:solidFill>
                <a:latin typeface="Trebuchet MS" pitchFamily="34" charset="0"/>
                <a:cs typeface="+mn-cs"/>
              </a:rPr>
              <a:t>raph </a:t>
            </a:r>
            <a:endParaRPr lang="en-US" sz="1600" dirty="0">
              <a:solidFill>
                <a:schemeClr val="accent1">
                  <a:lumMod val="75000"/>
                </a:schemeClr>
              </a:solidFill>
              <a:latin typeface="Trebuchet MS" pitchFamily="34" charset="0"/>
              <a:cs typeface="+mn-cs"/>
            </a:endParaRP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1)</a:t>
            </a:r>
            <a:endParaRPr lang="en-US" sz="1600" dirty="0">
              <a:solidFill>
                <a:schemeClr val="accent1">
                  <a:lumMod val="75000"/>
                </a:schemeClr>
              </a:solidFill>
              <a:latin typeface="Trebuchet MS" pitchFamily="34" charset="0"/>
              <a:cs typeface="+mn-cs"/>
            </a:endParaRPr>
          </a:p>
        </p:txBody>
      </p:sp>
      <p:sp>
        <p:nvSpPr>
          <p:cNvPr id="35" name="TextBox 34">
            <a:hlinkClick r:id="rId6" action="ppaction://hlinksldjump"/>
          </p:cNvPr>
          <p:cNvSpPr txBox="1"/>
          <p:nvPr/>
        </p:nvSpPr>
        <p:spPr>
          <a:xfrm>
            <a:off x="0" y="2743200"/>
            <a:ext cx="1554480" cy="10668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Read LOBO Graphs </a:t>
            </a:r>
            <a:r>
              <a:rPr lang="en-US" sz="1600" dirty="0" smtClean="0">
                <a:solidFill>
                  <a:schemeClr val="accent1">
                    <a:lumMod val="75000"/>
                  </a:schemeClr>
                </a:solidFill>
                <a:latin typeface="Trebuchet MS" pitchFamily="34" charset="0"/>
                <a:cs typeface="+mn-cs"/>
              </a:rPr>
              <a:t>   (Level 3)</a:t>
            </a:r>
            <a:endParaRPr lang="en-US" sz="1600" dirty="0">
              <a:solidFill>
                <a:schemeClr val="accent1">
                  <a:lumMod val="75000"/>
                </a:schemeClr>
              </a:solidFill>
              <a:latin typeface="Trebuchet MS" pitchFamily="34" charset="0"/>
              <a:cs typeface="+mn-cs"/>
            </a:endParaRPr>
          </a:p>
        </p:txBody>
      </p:sp>
      <p:sp>
        <p:nvSpPr>
          <p:cNvPr id="36" name="TextBox 35">
            <a:hlinkClick r:id="rId7" action="ppaction://hlinksldjump"/>
          </p:cNvPr>
          <p:cNvSpPr txBox="1"/>
          <p:nvPr/>
        </p:nvSpPr>
        <p:spPr>
          <a:xfrm>
            <a:off x="0" y="3953470"/>
            <a:ext cx="1447800" cy="99953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LOBO Data Match-up</a:t>
            </a:r>
            <a:endParaRPr lang="en-US" sz="1600" dirty="0">
              <a:solidFill>
                <a:schemeClr val="accent1">
                  <a:lumMod val="75000"/>
                </a:schemeClr>
              </a:solidFill>
              <a:latin typeface="Trebuchet MS" pitchFamily="34" charset="0"/>
              <a:cs typeface="+mn-cs"/>
            </a:endParaRP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4)</a:t>
            </a:r>
            <a:endParaRPr lang="en-US" sz="1600" dirty="0">
              <a:solidFill>
                <a:schemeClr val="accent1">
                  <a:lumMod val="75000"/>
                </a:schemeClr>
              </a:solidFill>
              <a:latin typeface="Trebuchet MS" pitchFamily="34" charset="0"/>
              <a:cs typeface="+mn-cs"/>
            </a:endParaRPr>
          </a:p>
        </p:txBody>
      </p:sp>
      <p:sp>
        <p:nvSpPr>
          <p:cNvPr id="40" name="TextBox 39">
            <a:hlinkClick r:id="rId8" action="ppaction://hlinksldjump"/>
          </p:cNvPr>
          <p:cNvSpPr txBox="1"/>
          <p:nvPr/>
        </p:nvSpPr>
        <p:spPr>
          <a:xfrm>
            <a:off x="0" y="5105400"/>
            <a:ext cx="1371600" cy="11430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Test Your LOBO Abilities</a:t>
            </a: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5)</a:t>
            </a:r>
            <a:endParaRPr lang="en-US" sz="1600" dirty="0">
              <a:solidFill>
                <a:schemeClr val="accent1">
                  <a:lumMod val="75000"/>
                </a:schemeClr>
              </a:solidFill>
              <a:latin typeface="Trebuchet MS" pitchFamily="34" charset="0"/>
              <a:cs typeface="+mn-cs"/>
            </a:endParaRPr>
          </a:p>
        </p:txBody>
      </p:sp>
      <p:sp>
        <p:nvSpPr>
          <p:cNvPr id="42" name="TextBox 41">
            <a:hlinkClick r:id="rId3" action="ppaction://hlinksldjump"/>
          </p:cNvPr>
          <p:cNvSpPr txBox="1"/>
          <p:nvPr/>
        </p:nvSpPr>
        <p:spPr>
          <a:xfrm>
            <a:off x="0" y="1600200"/>
            <a:ext cx="1447800" cy="990600"/>
          </a:xfrm>
          <a:prstGeom prst="roundRect">
            <a:avLst/>
          </a:prstGeom>
          <a:solidFill>
            <a:schemeClr val="accent5">
              <a:lumMod val="40000"/>
              <a:lumOff val="60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Interpret Graphs</a:t>
            </a: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2)</a:t>
            </a:r>
            <a:endParaRPr lang="en-US" sz="1600" dirty="0">
              <a:solidFill>
                <a:schemeClr val="accent1">
                  <a:lumMod val="75000"/>
                </a:schemeClr>
              </a:solidFill>
              <a:latin typeface="Trebuchet MS" pitchFamily="34" charset="0"/>
              <a:cs typeface="+mn-cs"/>
            </a:endParaRPr>
          </a:p>
        </p:txBody>
      </p:sp>
      <p:sp>
        <p:nvSpPr>
          <p:cNvPr id="43" name="TextBox 42">
            <a:hlinkClick r:id="rId9" action="ppaction://hlinksldjump"/>
          </p:cNvPr>
          <p:cNvSpPr txBox="1"/>
          <p:nvPr/>
        </p:nvSpPr>
        <p:spPr>
          <a:xfrm>
            <a:off x="0" y="6324600"/>
            <a:ext cx="914400" cy="5334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More info</a:t>
            </a:r>
            <a:endParaRPr lang="en-US" sz="1600" dirty="0">
              <a:solidFill>
                <a:schemeClr val="accent1">
                  <a:lumMod val="75000"/>
                </a:schemeClr>
              </a:solidFill>
              <a:latin typeface="Trebuchet MS" pitchFamily="34" charset="0"/>
              <a:cs typeface="+mn-cs"/>
            </a:endParaRPr>
          </a:p>
        </p:txBody>
      </p:sp>
      <p:sp>
        <p:nvSpPr>
          <p:cNvPr id="28" name="Action Button: Custom 27">
            <a:hlinkClick r:id="rId10" action="ppaction://hlinksldjump" highlightClick="1"/>
          </p:cNvPr>
          <p:cNvSpPr/>
          <p:nvPr/>
        </p:nvSpPr>
        <p:spPr>
          <a:xfrm>
            <a:off x="5638800" y="6309360"/>
            <a:ext cx="2377440" cy="548640"/>
          </a:xfrm>
          <a:prstGeom prst="actionButtonBlank">
            <a:avLst/>
          </a:prstGeom>
          <a:solidFill>
            <a:srgbClr val="C00000"/>
          </a:solidFill>
          <a:ln>
            <a:no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latin typeface="Trebuchet MS" pitchFamily="34" charset="0"/>
              </a:rPr>
              <a:t>Touch here to continue</a:t>
            </a:r>
            <a:endParaRPr lang="en-US" sz="1600" dirty="0">
              <a:latin typeface="Trebuchet MS" pitchFamily="34" charset="0"/>
            </a:endParaRPr>
          </a:p>
        </p:txBody>
      </p:sp>
      <p:pic>
        <p:nvPicPr>
          <p:cNvPr id="1026" name="Picture 2"/>
          <p:cNvPicPr>
            <a:picLocks noChangeAspect="1" noChangeArrowheads="1"/>
          </p:cNvPicPr>
          <p:nvPr/>
        </p:nvPicPr>
        <p:blipFill>
          <a:blip r:embed="rId11" cstate="print"/>
          <a:srcRect/>
          <a:stretch>
            <a:fillRect/>
          </a:stretch>
        </p:blipFill>
        <p:spPr bwMode="auto">
          <a:xfrm>
            <a:off x="1766248" y="1066800"/>
            <a:ext cx="3657600" cy="2658132"/>
          </a:xfrm>
          <a:prstGeom prst="rect">
            <a:avLst/>
          </a:prstGeom>
          <a:ln>
            <a:noFill/>
          </a:ln>
          <a:effectLst>
            <a:outerShdw blurRad="190500" algn="tl" rotWithShape="0">
              <a:srgbClr val="000000">
                <a:alpha val="70000"/>
              </a:srgbClr>
            </a:outerShdw>
          </a:effectLst>
        </p:spPr>
      </p:pic>
      <p:pic>
        <p:nvPicPr>
          <p:cNvPr id="1027" name="Picture 3"/>
          <p:cNvPicPr>
            <a:picLocks noChangeAspect="1" noChangeArrowheads="1"/>
          </p:cNvPicPr>
          <p:nvPr/>
        </p:nvPicPr>
        <p:blipFill>
          <a:blip r:embed="rId12" cstate="print"/>
          <a:srcRect/>
          <a:stretch>
            <a:fillRect/>
          </a:stretch>
        </p:blipFill>
        <p:spPr bwMode="auto">
          <a:xfrm>
            <a:off x="5459104" y="1066800"/>
            <a:ext cx="3657600" cy="2659648"/>
          </a:xfrm>
          <a:prstGeom prst="rect">
            <a:avLst/>
          </a:prstGeom>
          <a:ln>
            <a:noFill/>
          </a:ln>
          <a:effectLst>
            <a:outerShdw blurRad="190500" algn="tl" rotWithShape="0">
              <a:srgbClr val="000000">
                <a:alpha val="70000"/>
              </a:srgbClr>
            </a:outerShdw>
          </a:effectLst>
        </p:spPr>
      </p:pic>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4" presetClass="entr" presetSubtype="0" fill="hold" nodeType="withEffect">
                                  <p:stCondLst>
                                    <p:cond delay="0"/>
                                  </p:stCondLst>
                                  <p:childTnLst>
                                    <p:set>
                                      <p:cBhvr>
                                        <p:cTn id="6" dur="1" fill="hold">
                                          <p:stCondLst>
                                            <p:cond delay="0"/>
                                          </p:stCondLst>
                                        </p:cTn>
                                        <p:tgtEl>
                                          <p:spTgt spid="25"/>
                                        </p:tgtEl>
                                        <p:attrNameLst>
                                          <p:attrName>style.visibility</p:attrName>
                                        </p:attrNameLst>
                                      </p:cBhvr>
                                      <p:to>
                                        <p:strVal val="visible"/>
                                      </p:to>
                                    </p:set>
                                    <p:anim from="(-#ppt_w/2)" to="(#ppt_x)" calcmode="lin" valueType="num">
                                      <p:cBhvr>
                                        <p:cTn id="7" dur="600" fill="hold">
                                          <p:stCondLst>
                                            <p:cond delay="0"/>
                                          </p:stCondLst>
                                        </p:cTn>
                                        <p:tgtEl>
                                          <p:spTgt spid="25"/>
                                        </p:tgtEl>
                                        <p:attrNameLst>
                                          <p:attrName>ppt_x</p:attrName>
                                        </p:attrNameLst>
                                      </p:cBhvr>
                                    </p:anim>
                                    <p:anim from="0" to="-1.0" calcmode="lin" valueType="num">
                                      <p:cBhvr>
                                        <p:cTn id="8" dur="200" decel="50000" autoRev="1" fill="hold">
                                          <p:stCondLst>
                                            <p:cond delay="600"/>
                                          </p:stCondLst>
                                        </p:cTn>
                                        <p:tgtEl>
                                          <p:spTgt spid="25"/>
                                        </p:tgtEl>
                                        <p:attrNameLst>
                                          <p:attrName>xshear</p:attrName>
                                        </p:attrNameLst>
                                      </p:cBhvr>
                                    </p:anim>
                                    <p:animScale>
                                      <p:cBhvr>
                                        <p:cTn id="9" dur="200" decel="100000" autoRev="1" fill="hold">
                                          <p:stCondLst>
                                            <p:cond delay="600"/>
                                          </p:stCondLst>
                                        </p:cTn>
                                        <p:tgtEl>
                                          <p:spTgt spid="25"/>
                                        </p:tgtEl>
                                      </p:cBhvr>
                                      <p:from x="100000" y="100000"/>
                                      <p:to x="80000" y="100000"/>
                                    </p:animScale>
                                    <p:anim by="(#ppt_h/3+#ppt_w*0.1)" calcmode="lin" valueType="num">
                                      <p:cBhvr additive="sum">
                                        <p:cTn id="10" dur="200" decel="100000" autoRev="1" fill="hold">
                                          <p:stCondLst>
                                            <p:cond delay="600"/>
                                          </p:stCondLst>
                                        </p:cTn>
                                        <p:tgtEl>
                                          <p:spTgt spid="25"/>
                                        </p:tgtEl>
                                        <p:attrNameLst>
                                          <p:attrName>ppt_x</p:attrName>
                                        </p:attrNameLst>
                                      </p:cBhvr>
                                    </p:anim>
                                  </p:childTnLst>
                                </p:cTn>
                              </p:par>
                              <p:par>
                                <p:cTn id="11" presetID="34" presetClass="entr" presetSubtype="0" fill="hold" nodeType="withEffect">
                                  <p:stCondLst>
                                    <p:cond delay="0"/>
                                  </p:stCondLst>
                                  <p:childTnLst>
                                    <p:set>
                                      <p:cBhvr>
                                        <p:cTn id="12" dur="1" fill="hold">
                                          <p:stCondLst>
                                            <p:cond delay="0"/>
                                          </p:stCondLst>
                                        </p:cTn>
                                        <p:tgtEl>
                                          <p:spTgt spid="27"/>
                                        </p:tgtEl>
                                        <p:attrNameLst>
                                          <p:attrName>style.visibility</p:attrName>
                                        </p:attrNameLst>
                                      </p:cBhvr>
                                      <p:to>
                                        <p:strVal val="visible"/>
                                      </p:to>
                                    </p:set>
                                    <p:anim from="(-#ppt_w/2)" to="(#ppt_x)" calcmode="lin" valueType="num">
                                      <p:cBhvr>
                                        <p:cTn id="13" dur="600" fill="hold">
                                          <p:stCondLst>
                                            <p:cond delay="0"/>
                                          </p:stCondLst>
                                        </p:cTn>
                                        <p:tgtEl>
                                          <p:spTgt spid="27"/>
                                        </p:tgtEl>
                                        <p:attrNameLst>
                                          <p:attrName>ppt_x</p:attrName>
                                        </p:attrNameLst>
                                      </p:cBhvr>
                                    </p:anim>
                                    <p:anim from="0" to="-1.0" calcmode="lin" valueType="num">
                                      <p:cBhvr>
                                        <p:cTn id="14" dur="200" decel="50000" autoRev="1" fill="hold">
                                          <p:stCondLst>
                                            <p:cond delay="600"/>
                                          </p:stCondLst>
                                        </p:cTn>
                                        <p:tgtEl>
                                          <p:spTgt spid="27"/>
                                        </p:tgtEl>
                                        <p:attrNameLst>
                                          <p:attrName>xshear</p:attrName>
                                        </p:attrNameLst>
                                      </p:cBhvr>
                                    </p:anim>
                                    <p:animScale>
                                      <p:cBhvr>
                                        <p:cTn id="15" dur="200" decel="100000" autoRev="1" fill="hold">
                                          <p:stCondLst>
                                            <p:cond delay="600"/>
                                          </p:stCondLst>
                                        </p:cTn>
                                        <p:tgtEl>
                                          <p:spTgt spid="27"/>
                                        </p:tgtEl>
                                      </p:cBhvr>
                                      <p:from x="100000" y="100000"/>
                                      <p:to x="80000" y="100000"/>
                                    </p:animScale>
                                    <p:anim by="(#ppt_h/3+#ppt_w*0.1)" calcmode="lin" valueType="num">
                                      <p:cBhvr additive="sum">
                                        <p:cTn id="16" dur="200" decel="100000" autoRev="1" fill="hold">
                                          <p:stCondLst>
                                            <p:cond delay="600"/>
                                          </p:stCondLst>
                                        </p:cTn>
                                        <p:tgtEl>
                                          <p:spTgt spid="27"/>
                                        </p:tgtEl>
                                        <p:attrNameLst>
                                          <p:attrName>ppt_x</p:attrName>
                                        </p:attrNameLst>
                                      </p:cBhvr>
                                    </p:anim>
                                  </p:childTnLst>
                                </p:cTn>
                              </p:par>
                              <p:par>
                                <p:cTn id="17" presetID="34" presetClass="entr" presetSubtype="0" fill="hold" grpId="0" nodeType="withEffect">
                                  <p:stCondLst>
                                    <p:cond delay="4000"/>
                                  </p:stCondLst>
                                  <p:childTnLst>
                                    <p:set>
                                      <p:cBhvr>
                                        <p:cTn id="18" dur="1" fill="hold">
                                          <p:stCondLst>
                                            <p:cond delay="0"/>
                                          </p:stCondLst>
                                        </p:cTn>
                                        <p:tgtEl>
                                          <p:spTgt spid="2"/>
                                        </p:tgtEl>
                                        <p:attrNameLst>
                                          <p:attrName>style.visibility</p:attrName>
                                        </p:attrNameLst>
                                      </p:cBhvr>
                                      <p:to>
                                        <p:strVal val="visible"/>
                                      </p:to>
                                    </p:set>
                                    <p:anim from="(-#ppt_w/2)" to="(#ppt_x)" calcmode="lin" valueType="num">
                                      <p:cBhvr>
                                        <p:cTn id="19" dur="600" fill="hold">
                                          <p:stCondLst>
                                            <p:cond delay="0"/>
                                          </p:stCondLst>
                                        </p:cTn>
                                        <p:tgtEl>
                                          <p:spTgt spid="2"/>
                                        </p:tgtEl>
                                        <p:attrNameLst>
                                          <p:attrName>ppt_x</p:attrName>
                                        </p:attrNameLst>
                                      </p:cBhvr>
                                    </p:anim>
                                    <p:anim from="0" to="-1.0" calcmode="lin" valueType="num">
                                      <p:cBhvr>
                                        <p:cTn id="20" dur="200" decel="50000" autoRev="1" fill="hold">
                                          <p:stCondLst>
                                            <p:cond delay="600"/>
                                          </p:stCondLst>
                                        </p:cTn>
                                        <p:tgtEl>
                                          <p:spTgt spid="2"/>
                                        </p:tgtEl>
                                        <p:attrNameLst>
                                          <p:attrName>xshear</p:attrName>
                                        </p:attrNameLst>
                                      </p:cBhvr>
                                    </p:anim>
                                    <p:animScale>
                                      <p:cBhvr>
                                        <p:cTn id="21" dur="200" decel="100000" autoRev="1" fill="hold">
                                          <p:stCondLst>
                                            <p:cond delay="600"/>
                                          </p:stCondLst>
                                        </p:cTn>
                                        <p:tgtEl>
                                          <p:spTgt spid="2"/>
                                        </p:tgtEl>
                                      </p:cBhvr>
                                      <p:from x="100000" y="100000"/>
                                      <p:to x="80000" y="100000"/>
                                    </p:animScale>
                                    <p:anim by="(#ppt_h/3+#ppt_w*0.1)" calcmode="lin" valueType="num">
                                      <p:cBhvr additive="sum">
                                        <p:cTn id="22" dur="200" decel="100000" autoRev="1" fill="hold">
                                          <p:stCondLst>
                                            <p:cond delay="600"/>
                                          </p:stCondLst>
                                        </p:cTn>
                                        <p:tgtEl>
                                          <p:spTgt spid="2"/>
                                        </p:tgtEl>
                                        <p:attrNameLst>
                                          <p:attrName>ppt_x</p:attrName>
                                        </p:attrNameLst>
                                      </p:cBhvr>
                                    </p:anim>
                                  </p:childTnLst>
                                </p:cTn>
                              </p:par>
                              <p:par>
                                <p:cTn id="23" presetID="37" presetClass="entr" presetSubtype="0" fill="hold" grpId="0" nodeType="withEffect">
                                  <p:stCondLst>
                                    <p:cond delay="4000"/>
                                  </p:stCondLst>
                                  <p:childTnLst>
                                    <p:set>
                                      <p:cBhvr>
                                        <p:cTn id="24" dur="1" fill="hold">
                                          <p:stCondLst>
                                            <p:cond delay="0"/>
                                          </p:stCondLst>
                                        </p:cTn>
                                        <p:tgtEl>
                                          <p:spTgt spid="28"/>
                                        </p:tgtEl>
                                        <p:attrNameLst>
                                          <p:attrName>style.visibility</p:attrName>
                                        </p:attrNameLst>
                                      </p:cBhvr>
                                      <p:to>
                                        <p:strVal val="visible"/>
                                      </p:to>
                                    </p:set>
                                    <p:animEffect transition="in" filter="fade">
                                      <p:cBhvr>
                                        <p:cTn id="25" dur="1000"/>
                                        <p:tgtEl>
                                          <p:spTgt spid="28"/>
                                        </p:tgtEl>
                                      </p:cBhvr>
                                    </p:animEffect>
                                    <p:anim calcmode="lin" valueType="num">
                                      <p:cBhvr>
                                        <p:cTn id="26" dur="1000" fill="hold"/>
                                        <p:tgtEl>
                                          <p:spTgt spid="28"/>
                                        </p:tgtEl>
                                        <p:attrNameLst>
                                          <p:attrName>ppt_x</p:attrName>
                                        </p:attrNameLst>
                                      </p:cBhvr>
                                      <p:tavLst>
                                        <p:tav tm="0">
                                          <p:val>
                                            <p:strVal val="#ppt_x"/>
                                          </p:val>
                                        </p:tav>
                                        <p:tav tm="100000">
                                          <p:val>
                                            <p:strVal val="#ppt_x"/>
                                          </p:val>
                                        </p:tav>
                                      </p:tavLst>
                                    </p:anim>
                                    <p:anim calcmode="lin" valueType="num">
                                      <p:cBhvr>
                                        <p:cTn id="27" dur="900" decel="100000" fill="hold"/>
                                        <p:tgtEl>
                                          <p:spTgt spid="28"/>
                                        </p:tgtEl>
                                        <p:attrNameLst>
                                          <p:attrName>ppt_y</p:attrName>
                                        </p:attrNameLst>
                                      </p:cBhvr>
                                      <p:tavLst>
                                        <p:tav tm="0">
                                          <p:val>
                                            <p:strVal val="#ppt_y+1"/>
                                          </p:val>
                                        </p:tav>
                                        <p:tav tm="100000">
                                          <p:val>
                                            <p:strVal val="#ppt_y-.03"/>
                                          </p:val>
                                        </p:tav>
                                      </p:tavLst>
                                    </p:anim>
                                    <p:anim calcmode="lin" valueType="num">
                                      <p:cBhvr>
                                        <p:cTn id="28" dur="100" accel="100000" fill="hold">
                                          <p:stCondLst>
                                            <p:cond delay="900"/>
                                          </p:stCondLst>
                                        </p:cTn>
                                        <p:tgtEl>
                                          <p:spTgt spid="28"/>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8"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rain/dis"/>
          <p:cNvPicPr>
            <a:picLocks noChangeAspect="1" noChangeArrowheads="1"/>
          </p:cNvPicPr>
          <p:nvPr/>
        </p:nvPicPr>
        <p:blipFill>
          <a:blip r:embed="rId3" cstate="print"/>
          <a:srcRect/>
          <a:stretch>
            <a:fillRect/>
          </a:stretch>
        </p:blipFill>
        <p:spPr bwMode="auto">
          <a:xfrm>
            <a:off x="3499723" y="838200"/>
            <a:ext cx="5644277" cy="4114800"/>
          </a:xfrm>
          <a:prstGeom prst="rect">
            <a:avLst/>
          </a:prstGeom>
          <a:ln>
            <a:noFill/>
          </a:ln>
          <a:effectLst>
            <a:outerShdw blurRad="190500" algn="tl" rotWithShape="0">
              <a:srgbClr val="000000">
                <a:alpha val="70000"/>
              </a:srgbClr>
            </a:outerShdw>
          </a:effectLst>
        </p:spPr>
      </p:pic>
      <p:sp>
        <p:nvSpPr>
          <p:cNvPr id="31746" name="green text"/>
          <p:cNvSpPr txBox="1">
            <a:spLocks noChangeArrowheads="1"/>
          </p:cNvSpPr>
          <p:nvPr/>
        </p:nvSpPr>
        <p:spPr bwMode="auto">
          <a:xfrm>
            <a:off x="2286000" y="5715000"/>
            <a:ext cx="6172200" cy="374571"/>
          </a:xfrm>
          <a:prstGeom prst="roundRect">
            <a:avLst/>
          </a:prstGeom>
          <a:solidFill>
            <a:srgbClr val="70AC2E"/>
          </a:solidFill>
          <a:ln w="9525">
            <a:noFill/>
            <a:miter lim="800000"/>
            <a:headEnd/>
            <a:tailEnd/>
          </a:ln>
        </p:spPr>
        <p:txBody>
          <a:bodyPr wrap="square">
            <a:spAutoFit/>
          </a:bodyPr>
          <a:lstStyle/>
          <a:p>
            <a:pPr algn="ctr"/>
            <a:r>
              <a:rPr lang="en-US" sz="1600" dirty="0">
                <a:solidFill>
                  <a:schemeClr val="bg1"/>
                </a:solidFill>
                <a:latin typeface="Trebuchet MS" pitchFamily="34" charset="0"/>
              </a:rPr>
              <a:t>Do you see any </a:t>
            </a:r>
            <a:r>
              <a:rPr lang="en-US" sz="1600" dirty="0" smtClean="0">
                <a:solidFill>
                  <a:schemeClr val="bg1"/>
                </a:solidFill>
                <a:latin typeface="Trebuchet MS" pitchFamily="34" charset="0"/>
              </a:rPr>
              <a:t>patterns due to seasons </a:t>
            </a:r>
            <a:r>
              <a:rPr lang="en-US" sz="1600" dirty="0">
                <a:solidFill>
                  <a:schemeClr val="bg1"/>
                </a:solidFill>
                <a:latin typeface="Trebuchet MS" pitchFamily="34" charset="0"/>
              </a:rPr>
              <a:t>in this graph?</a:t>
            </a:r>
          </a:p>
        </p:txBody>
      </p:sp>
      <p:sp>
        <p:nvSpPr>
          <p:cNvPr id="22" name="home">
            <a:hlinkClick r:id="" action="ppaction://hlinkshowjump?jump=firstslide" highlightClick="1"/>
          </p:cNvPr>
          <p:cNvSpPr/>
          <p:nvPr/>
        </p:nvSpPr>
        <p:spPr>
          <a:xfrm>
            <a:off x="8547717" y="6400800"/>
            <a:ext cx="574675" cy="457200"/>
          </a:xfrm>
          <a:prstGeom prst="actionButtonHome">
            <a:avLst/>
          </a:prstGeom>
          <a:gradFill flip="none" rotWithShape="1">
            <a:gsLst>
              <a:gs pos="0">
                <a:srgbClr val="FFEFD1"/>
              </a:gs>
              <a:gs pos="64999">
                <a:srgbClr val="F0EBD5"/>
              </a:gs>
              <a:gs pos="100000">
                <a:srgbClr val="D1C39F"/>
              </a:gs>
            </a:gsLst>
            <a:lin ang="5400000" scaled="1"/>
            <a:tileRect/>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23" name="back button">
            <a:hlinkClick r:id="rId4" action="ppaction://hlinksldjump" highlightClick="1"/>
          </p:cNvPr>
          <p:cNvSpPr/>
          <p:nvPr/>
        </p:nvSpPr>
        <p:spPr>
          <a:xfrm>
            <a:off x="8080992" y="6400800"/>
            <a:ext cx="457200" cy="457200"/>
          </a:xfrm>
          <a:prstGeom prst="actionButtonBeginning">
            <a:avLst/>
          </a:prstGeom>
          <a:gradFill>
            <a:gsLst>
              <a:gs pos="0">
                <a:srgbClr val="FFEFD1"/>
              </a:gs>
              <a:gs pos="64999">
                <a:srgbClr val="F0EBD5"/>
              </a:gs>
              <a:gs pos="100000">
                <a:srgbClr val="D1C39F"/>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31751" name="1st text"/>
          <p:cNvSpPr txBox="1">
            <a:spLocks noChangeArrowheads="1"/>
          </p:cNvSpPr>
          <p:nvPr/>
        </p:nvSpPr>
        <p:spPr bwMode="auto">
          <a:xfrm>
            <a:off x="1752600" y="2590800"/>
            <a:ext cx="1752600" cy="2241590"/>
          </a:xfrm>
          <a:prstGeom prst="wedgeRoundRectCallout">
            <a:avLst>
              <a:gd name="adj1" fmla="val -18962"/>
              <a:gd name="adj2" fmla="val -78944"/>
              <a:gd name="adj3" fmla="val 16667"/>
            </a:avLst>
          </a:prstGeom>
          <a:solidFill>
            <a:schemeClr val="accent5">
              <a:lumMod val="75000"/>
            </a:schemeClr>
          </a:solidFill>
          <a:ln w="9525">
            <a:noFill/>
            <a:miter lim="800000"/>
            <a:headEnd/>
            <a:tailEnd/>
          </a:ln>
        </p:spPr>
        <p:txBody>
          <a:bodyPr wrap="square">
            <a:spAutoFit/>
          </a:bodyPr>
          <a:lstStyle/>
          <a:p>
            <a:r>
              <a:rPr lang="en-US" sz="1600" dirty="0" smtClean="0">
                <a:solidFill>
                  <a:schemeClr val="bg1"/>
                </a:solidFill>
                <a:latin typeface="Trebuchet MS" pitchFamily="34" charset="0"/>
              </a:rPr>
              <a:t>This graph has the same bottom axes as the other two, but now we have two vertical axes instead of one.</a:t>
            </a:r>
            <a:endParaRPr lang="en-US" sz="1600" dirty="0">
              <a:solidFill>
                <a:schemeClr val="bg1"/>
              </a:solidFill>
              <a:latin typeface="Trebuchet MS" pitchFamily="34" charset="0"/>
            </a:endParaRPr>
          </a:p>
        </p:txBody>
      </p:sp>
      <p:sp>
        <p:nvSpPr>
          <p:cNvPr id="26" name="yes button">
            <a:hlinkClick r:id="rId5" action="ppaction://hlinksldjump" highlightClick="1"/>
          </p:cNvPr>
          <p:cNvSpPr/>
          <p:nvPr/>
        </p:nvSpPr>
        <p:spPr>
          <a:xfrm>
            <a:off x="2438400" y="6248400"/>
            <a:ext cx="1905000" cy="609600"/>
          </a:xfrm>
          <a:prstGeom prst="actionButtonBlank">
            <a:avLst/>
          </a:prstGeom>
          <a:solidFill>
            <a:srgbClr val="C00000"/>
          </a:solidFill>
          <a:ln>
            <a:no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latin typeface="Trebuchet MS" pitchFamily="34" charset="0"/>
              </a:rPr>
              <a:t>Yes</a:t>
            </a:r>
          </a:p>
        </p:txBody>
      </p:sp>
      <p:sp>
        <p:nvSpPr>
          <p:cNvPr id="27" name="no button">
            <a:hlinkClick r:id="rId6" action="ppaction://hlinksldjump" highlightClick="1"/>
          </p:cNvPr>
          <p:cNvSpPr/>
          <p:nvPr/>
        </p:nvSpPr>
        <p:spPr>
          <a:xfrm>
            <a:off x="4724400" y="6248400"/>
            <a:ext cx="1905000" cy="609600"/>
          </a:xfrm>
          <a:prstGeom prst="actionButtonBlank">
            <a:avLst/>
          </a:prstGeom>
          <a:solidFill>
            <a:srgbClr val="C00000"/>
          </a:solidFill>
          <a:ln>
            <a:no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latin typeface="Trebuchet MS" pitchFamily="34" charset="0"/>
              </a:rPr>
              <a:t>No</a:t>
            </a:r>
          </a:p>
        </p:txBody>
      </p:sp>
      <p:sp>
        <p:nvSpPr>
          <p:cNvPr id="31778" name="2nd text"/>
          <p:cNvSpPr txBox="1">
            <a:spLocks noChangeArrowheads="1"/>
          </p:cNvSpPr>
          <p:nvPr/>
        </p:nvSpPr>
        <p:spPr bwMode="auto">
          <a:xfrm>
            <a:off x="1905000" y="5029200"/>
            <a:ext cx="3886200" cy="646986"/>
          </a:xfrm>
          <a:prstGeom prst="wedgeRoundRectCallout">
            <a:avLst>
              <a:gd name="adj1" fmla="val -29871"/>
              <a:gd name="adj2" fmla="val -79225"/>
              <a:gd name="adj3" fmla="val 16667"/>
            </a:avLst>
          </a:prstGeom>
          <a:solidFill>
            <a:schemeClr val="accent5">
              <a:lumMod val="75000"/>
            </a:schemeClr>
          </a:solidFill>
          <a:ln w="9525">
            <a:noFill/>
            <a:miter lim="800000"/>
            <a:headEnd/>
            <a:tailEnd/>
          </a:ln>
        </p:spPr>
        <p:txBody>
          <a:bodyPr wrap="square">
            <a:spAutoFit/>
          </a:bodyPr>
          <a:lstStyle/>
          <a:p>
            <a:pPr algn="ctr"/>
            <a:r>
              <a:rPr lang="en-US" sz="1600" dirty="0" smtClean="0">
                <a:solidFill>
                  <a:schemeClr val="bg1"/>
                </a:solidFill>
                <a:latin typeface="Trebuchet MS" pitchFamily="34" charset="0"/>
              </a:rPr>
              <a:t>In case you are confused, blue is for rainfall and red is for river discharge.</a:t>
            </a:r>
            <a:endParaRPr lang="en-US" sz="1600" dirty="0">
              <a:solidFill>
                <a:schemeClr val="bg1"/>
              </a:solidFill>
              <a:latin typeface="Trebuchet MS" pitchFamily="34" charset="0"/>
            </a:endParaRPr>
          </a:p>
        </p:txBody>
      </p:sp>
      <p:pic>
        <p:nvPicPr>
          <p:cNvPr id="39" name="mussel" descr="IMG_3473.JPG"/>
          <p:cNvPicPr>
            <a:picLocks noChangeAspect="1"/>
          </p:cNvPicPr>
          <p:nvPr/>
        </p:nvPicPr>
        <p:blipFill>
          <a:blip r:embed="rId7" cstate="print"/>
          <a:stretch>
            <a:fillRect/>
          </a:stretch>
        </p:blipFill>
        <p:spPr>
          <a:xfrm>
            <a:off x="1905000" y="762000"/>
            <a:ext cx="1150177" cy="1188720"/>
          </a:xfrm>
          <a:prstGeom prst="rect">
            <a:avLst/>
          </a:prstGeom>
        </p:spPr>
      </p:pic>
      <p:sp>
        <p:nvSpPr>
          <p:cNvPr id="34" name="title bar"/>
          <p:cNvSpPr/>
          <p:nvPr/>
        </p:nvSpPr>
        <p:spPr>
          <a:xfrm>
            <a:off x="0" y="0"/>
            <a:ext cx="9144000" cy="838200"/>
          </a:xfrm>
          <a:prstGeom prst="rect">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r>
              <a:rPr lang="en-US" sz="4400" dirty="0" smtClean="0">
                <a:latin typeface="Trebuchet MS" pitchFamily="34" charset="0"/>
              </a:rPr>
              <a:t>How To Interpret Graphs</a:t>
            </a:r>
            <a:endParaRPr lang="en-US" sz="4400" dirty="0">
              <a:latin typeface="Trebuchet MS" pitchFamily="34" charset="0"/>
            </a:endParaRPr>
          </a:p>
        </p:txBody>
      </p:sp>
      <p:sp>
        <p:nvSpPr>
          <p:cNvPr id="35" name="side bar"/>
          <p:cNvSpPr/>
          <p:nvPr/>
        </p:nvSpPr>
        <p:spPr>
          <a:xfrm>
            <a:off x="0" y="0"/>
            <a:ext cx="1752600" cy="6858000"/>
          </a:xfrm>
          <a:prstGeom prst="flowChartDelay">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36" name="L1">
            <a:hlinkClick r:id="rId8" action="ppaction://hlinksldjump"/>
          </p:cNvPr>
          <p:cNvSpPr txBox="1"/>
          <p:nvPr/>
        </p:nvSpPr>
        <p:spPr>
          <a:xfrm>
            <a:off x="0" y="609600"/>
            <a:ext cx="1371600" cy="8382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Build </a:t>
            </a:r>
            <a:r>
              <a:rPr lang="en-US" sz="1600" dirty="0" smtClean="0">
                <a:solidFill>
                  <a:schemeClr val="accent1">
                    <a:lumMod val="75000"/>
                  </a:schemeClr>
                </a:solidFill>
                <a:latin typeface="Trebuchet MS" pitchFamily="34" charset="0"/>
                <a:cs typeface="+mn-cs"/>
              </a:rPr>
              <a:t>A </a:t>
            </a:r>
            <a:r>
              <a:rPr lang="en-US" sz="1600" dirty="0">
                <a:solidFill>
                  <a:schemeClr val="accent1">
                    <a:lumMod val="75000"/>
                  </a:schemeClr>
                </a:solidFill>
                <a:latin typeface="Trebuchet MS" pitchFamily="34" charset="0"/>
                <a:cs typeface="+mn-cs"/>
              </a:rPr>
              <a:t>G</a:t>
            </a:r>
            <a:r>
              <a:rPr lang="en-US" sz="1600" dirty="0" smtClean="0">
                <a:solidFill>
                  <a:schemeClr val="accent1">
                    <a:lumMod val="75000"/>
                  </a:schemeClr>
                </a:solidFill>
                <a:latin typeface="Trebuchet MS" pitchFamily="34" charset="0"/>
                <a:cs typeface="+mn-cs"/>
              </a:rPr>
              <a:t>raph </a:t>
            </a:r>
            <a:endParaRPr lang="en-US" sz="1600" dirty="0">
              <a:solidFill>
                <a:schemeClr val="accent1">
                  <a:lumMod val="75000"/>
                </a:schemeClr>
              </a:solidFill>
              <a:latin typeface="Trebuchet MS" pitchFamily="34" charset="0"/>
              <a:cs typeface="+mn-cs"/>
            </a:endParaRP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1)</a:t>
            </a:r>
            <a:endParaRPr lang="en-US" sz="1600" dirty="0">
              <a:solidFill>
                <a:schemeClr val="accent1">
                  <a:lumMod val="75000"/>
                </a:schemeClr>
              </a:solidFill>
              <a:latin typeface="Trebuchet MS" pitchFamily="34" charset="0"/>
              <a:cs typeface="+mn-cs"/>
            </a:endParaRPr>
          </a:p>
        </p:txBody>
      </p:sp>
      <p:sp>
        <p:nvSpPr>
          <p:cNvPr id="37" name="L3">
            <a:hlinkClick r:id="rId9" action="ppaction://hlinksldjump"/>
          </p:cNvPr>
          <p:cNvSpPr txBox="1"/>
          <p:nvPr/>
        </p:nvSpPr>
        <p:spPr>
          <a:xfrm>
            <a:off x="0" y="2743200"/>
            <a:ext cx="1554480" cy="10668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Read LOBO Graphs </a:t>
            </a:r>
            <a:r>
              <a:rPr lang="en-US" sz="1600" dirty="0" smtClean="0">
                <a:solidFill>
                  <a:schemeClr val="accent1">
                    <a:lumMod val="75000"/>
                  </a:schemeClr>
                </a:solidFill>
                <a:latin typeface="Trebuchet MS" pitchFamily="34" charset="0"/>
                <a:cs typeface="+mn-cs"/>
              </a:rPr>
              <a:t>   (Level 3)</a:t>
            </a:r>
            <a:endParaRPr lang="en-US" sz="1600" dirty="0">
              <a:solidFill>
                <a:schemeClr val="accent1">
                  <a:lumMod val="75000"/>
                </a:schemeClr>
              </a:solidFill>
              <a:latin typeface="Trebuchet MS" pitchFamily="34" charset="0"/>
              <a:cs typeface="+mn-cs"/>
            </a:endParaRPr>
          </a:p>
        </p:txBody>
      </p:sp>
      <p:sp>
        <p:nvSpPr>
          <p:cNvPr id="38" name="L4">
            <a:hlinkClick r:id="rId10" action="ppaction://hlinksldjump"/>
          </p:cNvPr>
          <p:cNvSpPr txBox="1"/>
          <p:nvPr/>
        </p:nvSpPr>
        <p:spPr>
          <a:xfrm>
            <a:off x="0" y="3953470"/>
            <a:ext cx="1447800" cy="99953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LOBO Data Match-up</a:t>
            </a:r>
            <a:endParaRPr lang="en-US" sz="1600" dirty="0">
              <a:solidFill>
                <a:schemeClr val="accent1">
                  <a:lumMod val="75000"/>
                </a:schemeClr>
              </a:solidFill>
              <a:latin typeface="Trebuchet MS" pitchFamily="34" charset="0"/>
              <a:cs typeface="+mn-cs"/>
            </a:endParaRP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4)</a:t>
            </a:r>
            <a:endParaRPr lang="en-US" sz="1600" dirty="0">
              <a:solidFill>
                <a:schemeClr val="accent1">
                  <a:lumMod val="75000"/>
                </a:schemeClr>
              </a:solidFill>
              <a:latin typeface="Trebuchet MS" pitchFamily="34" charset="0"/>
              <a:cs typeface="+mn-cs"/>
            </a:endParaRPr>
          </a:p>
        </p:txBody>
      </p:sp>
      <p:sp>
        <p:nvSpPr>
          <p:cNvPr id="42" name="L5">
            <a:hlinkClick r:id="rId11" action="ppaction://hlinksldjump"/>
          </p:cNvPr>
          <p:cNvSpPr txBox="1"/>
          <p:nvPr/>
        </p:nvSpPr>
        <p:spPr>
          <a:xfrm>
            <a:off x="0" y="5105400"/>
            <a:ext cx="1371600" cy="11430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Test Your LOBO Abilities</a:t>
            </a: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5)</a:t>
            </a:r>
            <a:endParaRPr lang="en-US" sz="1600" dirty="0">
              <a:solidFill>
                <a:schemeClr val="accent1">
                  <a:lumMod val="75000"/>
                </a:schemeClr>
              </a:solidFill>
              <a:latin typeface="Trebuchet MS" pitchFamily="34" charset="0"/>
              <a:cs typeface="+mn-cs"/>
            </a:endParaRPr>
          </a:p>
        </p:txBody>
      </p:sp>
      <p:sp>
        <p:nvSpPr>
          <p:cNvPr id="43" name="L2">
            <a:hlinkClick r:id="rId12" action="ppaction://hlinksldjump"/>
          </p:cNvPr>
          <p:cNvSpPr txBox="1"/>
          <p:nvPr/>
        </p:nvSpPr>
        <p:spPr>
          <a:xfrm>
            <a:off x="0" y="1600200"/>
            <a:ext cx="1447800" cy="990600"/>
          </a:xfrm>
          <a:prstGeom prst="roundRect">
            <a:avLst/>
          </a:prstGeom>
          <a:solidFill>
            <a:schemeClr val="accent5">
              <a:lumMod val="40000"/>
              <a:lumOff val="60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Interpret Graphs</a:t>
            </a: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2)</a:t>
            </a:r>
            <a:endParaRPr lang="en-US" sz="1600" dirty="0">
              <a:solidFill>
                <a:schemeClr val="accent1">
                  <a:lumMod val="75000"/>
                </a:schemeClr>
              </a:solidFill>
              <a:latin typeface="Trebuchet MS" pitchFamily="34" charset="0"/>
              <a:cs typeface="+mn-cs"/>
            </a:endParaRPr>
          </a:p>
        </p:txBody>
      </p:sp>
      <p:sp>
        <p:nvSpPr>
          <p:cNvPr id="44" name="help">
            <a:hlinkClick r:id="rId13" action="ppaction://hlinksldjump"/>
          </p:cNvPr>
          <p:cNvSpPr txBox="1"/>
          <p:nvPr/>
        </p:nvSpPr>
        <p:spPr>
          <a:xfrm>
            <a:off x="0" y="6324600"/>
            <a:ext cx="914400" cy="5334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More info</a:t>
            </a:r>
            <a:endParaRPr lang="en-US" sz="1600" dirty="0">
              <a:solidFill>
                <a:schemeClr val="accent1">
                  <a:lumMod val="75000"/>
                </a:schemeClr>
              </a:solidFill>
              <a:latin typeface="Trebuchet MS" pitchFamily="34" charset="0"/>
              <a:cs typeface="+mn-cs"/>
            </a:endParaRPr>
          </a:p>
        </p:txBody>
      </p:sp>
      <p:pic>
        <p:nvPicPr>
          <p:cNvPr id="25" name="rain"/>
          <p:cNvPicPr>
            <a:picLocks noChangeAspect="1" noChangeArrowheads="1"/>
          </p:cNvPicPr>
          <p:nvPr/>
        </p:nvPicPr>
        <p:blipFill>
          <a:blip r:embed="rId14" cstate="print"/>
          <a:srcRect/>
          <a:stretch>
            <a:fillRect/>
          </a:stretch>
        </p:blipFill>
        <p:spPr bwMode="auto">
          <a:xfrm>
            <a:off x="1766248" y="1066800"/>
            <a:ext cx="3657600" cy="2658132"/>
          </a:xfrm>
          <a:prstGeom prst="rect">
            <a:avLst/>
          </a:prstGeom>
          <a:ln>
            <a:noFill/>
          </a:ln>
          <a:effectLst>
            <a:outerShdw blurRad="190500" algn="tl" rotWithShape="0">
              <a:srgbClr val="000000">
                <a:alpha val="70000"/>
              </a:srgbClr>
            </a:outerShdw>
          </a:effectLst>
        </p:spPr>
      </p:pic>
      <p:pic>
        <p:nvPicPr>
          <p:cNvPr id="28" name="dis"/>
          <p:cNvPicPr>
            <a:picLocks noChangeAspect="1" noChangeArrowheads="1"/>
          </p:cNvPicPr>
          <p:nvPr/>
        </p:nvPicPr>
        <p:blipFill>
          <a:blip r:embed="rId15" cstate="print"/>
          <a:srcRect/>
          <a:stretch>
            <a:fillRect/>
          </a:stretch>
        </p:blipFill>
        <p:spPr bwMode="auto">
          <a:xfrm>
            <a:off x="5459104" y="1066800"/>
            <a:ext cx="3657600" cy="2659648"/>
          </a:xfrm>
          <a:prstGeom prst="rect">
            <a:avLst/>
          </a:prstGeom>
          <a:ln>
            <a:noFill/>
          </a:ln>
          <a:effectLst>
            <a:outerShdw blurRad="190500" algn="tl" rotWithShape="0">
              <a:srgbClr val="000000">
                <a:alpha val="70000"/>
              </a:srgbClr>
            </a:outerShdw>
          </a:effectLst>
        </p:spPr>
      </p:pic>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xit" presetSubtype="0" fill="hold" nodeType="withEffect">
                                  <p:stCondLst>
                                    <p:cond delay="0"/>
                                  </p:stCondLst>
                                  <p:childTnLst>
                                    <p:animEffect transition="out" filter="fade">
                                      <p:cBhvr>
                                        <p:cTn id="6" dur="2000"/>
                                        <p:tgtEl>
                                          <p:spTgt spid="25"/>
                                        </p:tgtEl>
                                      </p:cBhvr>
                                    </p:animEffect>
                                    <p:anim calcmode="lin" valueType="num">
                                      <p:cBhvr>
                                        <p:cTn id="7" dur="2000"/>
                                        <p:tgtEl>
                                          <p:spTgt spid="25"/>
                                        </p:tgtEl>
                                        <p:attrNameLst>
                                          <p:attrName>style.rotation</p:attrName>
                                        </p:attrNameLst>
                                      </p:cBhvr>
                                      <p:tavLst>
                                        <p:tav tm="0">
                                          <p:val>
                                            <p:fltVal val="0"/>
                                          </p:val>
                                        </p:tav>
                                        <p:tav tm="100000">
                                          <p:val>
                                            <p:fltVal val="720"/>
                                          </p:val>
                                        </p:tav>
                                      </p:tavLst>
                                    </p:anim>
                                    <p:anim calcmode="lin" valueType="num">
                                      <p:cBhvr>
                                        <p:cTn id="8" dur="2000"/>
                                        <p:tgtEl>
                                          <p:spTgt spid="25"/>
                                        </p:tgtEl>
                                        <p:attrNameLst>
                                          <p:attrName>ppt_h</p:attrName>
                                        </p:attrNameLst>
                                      </p:cBhvr>
                                      <p:tavLst>
                                        <p:tav tm="0">
                                          <p:val>
                                            <p:strVal val="ppt_h"/>
                                          </p:val>
                                        </p:tav>
                                        <p:tav tm="100000">
                                          <p:val>
                                            <p:fltVal val="0"/>
                                          </p:val>
                                        </p:tav>
                                      </p:tavLst>
                                    </p:anim>
                                    <p:anim calcmode="lin" valueType="num">
                                      <p:cBhvr>
                                        <p:cTn id="9" dur="2000"/>
                                        <p:tgtEl>
                                          <p:spTgt spid="25"/>
                                        </p:tgtEl>
                                        <p:attrNameLst>
                                          <p:attrName>ppt_w</p:attrName>
                                        </p:attrNameLst>
                                      </p:cBhvr>
                                      <p:tavLst>
                                        <p:tav tm="0">
                                          <p:val>
                                            <p:strVal val="ppt_w"/>
                                          </p:val>
                                        </p:tav>
                                        <p:tav tm="100000">
                                          <p:val>
                                            <p:fltVal val="0"/>
                                          </p:val>
                                        </p:tav>
                                      </p:tavLst>
                                    </p:anim>
                                    <p:set>
                                      <p:cBhvr>
                                        <p:cTn id="10" dur="1" fill="hold">
                                          <p:stCondLst>
                                            <p:cond delay="1999"/>
                                          </p:stCondLst>
                                        </p:cTn>
                                        <p:tgtEl>
                                          <p:spTgt spid="25"/>
                                        </p:tgtEl>
                                        <p:attrNameLst>
                                          <p:attrName>style.visibility</p:attrName>
                                        </p:attrNameLst>
                                      </p:cBhvr>
                                      <p:to>
                                        <p:strVal val="hidden"/>
                                      </p:to>
                                    </p:set>
                                  </p:childTnLst>
                                </p:cTn>
                              </p:par>
                              <p:par>
                                <p:cTn id="11" presetID="35" presetClass="exit" presetSubtype="0" fill="hold" nodeType="withEffect">
                                  <p:stCondLst>
                                    <p:cond delay="0"/>
                                  </p:stCondLst>
                                  <p:childTnLst>
                                    <p:animEffect transition="out" filter="fade">
                                      <p:cBhvr>
                                        <p:cTn id="12" dur="2000"/>
                                        <p:tgtEl>
                                          <p:spTgt spid="28"/>
                                        </p:tgtEl>
                                      </p:cBhvr>
                                    </p:animEffect>
                                    <p:anim calcmode="lin" valueType="num">
                                      <p:cBhvr>
                                        <p:cTn id="13" dur="2000"/>
                                        <p:tgtEl>
                                          <p:spTgt spid="28"/>
                                        </p:tgtEl>
                                        <p:attrNameLst>
                                          <p:attrName>style.rotation</p:attrName>
                                        </p:attrNameLst>
                                      </p:cBhvr>
                                      <p:tavLst>
                                        <p:tav tm="0">
                                          <p:val>
                                            <p:fltVal val="0"/>
                                          </p:val>
                                        </p:tav>
                                        <p:tav tm="100000">
                                          <p:val>
                                            <p:fltVal val="720"/>
                                          </p:val>
                                        </p:tav>
                                      </p:tavLst>
                                    </p:anim>
                                    <p:anim calcmode="lin" valueType="num">
                                      <p:cBhvr>
                                        <p:cTn id="14" dur="2000"/>
                                        <p:tgtEl>
                                          <p:spTgt spid="28"/>
                                        </p:tgtEl>
                                        <p:attrNameLst>
                                          <p:attrName>ppt_h</p:attrName>
                                        </p:attrNameLst>
                                      </p:cBhvr>
                                      <p:tavLst>
                                        <p:tav tm="0">
                                          <p:val>
                                            <p:strVal val="ppt_h"/>
                                          </p:val>
                                        </p:tav>
                                        <p:tav tm="100000">
                                          <p:val>
                                            <p:fltVal val="0"/>
                                          </p:val>
                                        </p:tav>
                                      </p:tavLst>
                                    </p:anim>
                                    <p:anim calcmode="lin" valueType="num">
                                      <p:cBhvr>
                                        <p:cTn id="15" dur="2000"/>
                                        <p:tgtEl>
                                          <p:spTgt spid="28"/>
                                        </p:tgtEl>
                                        <p:attrNameLst>
                                          <p:attrName>ppt_w</p:attrName>
                                        </p:attrNameLst>
                                      </p:cBhvr>
                                      <p:tavLst>
                                        <p:tav tm="0">
                                          <p:val>
                                            <p:strVal val="ppt_w"/>
                                          </p:val>
                                        </p:tav>
                                        <p:tav tm="100000">
                                          <p:val>
                                            <p:fltVal val="0"/>
                                          </p:val>
                                        </p:tav>
                                      </p:tavLst>
                                    </p:anim>
                                    <p:set>
                                      <p:cBhvr>
                                        <p:cTn id="16" dur="1" fill="hold">
                                          <p:stCondLst>
                                            <p:cond delay="1999"/>
                                          </p:stCondLst>
                                        </p:cTn>
                                        <p:tgtEl>
                                          <p:spTgt spid="28"/>
                                        </p:tgtEl>
                                        <p:attrNameLst>
                                          <p:attrName>style.visibility</p:attrName>
                                        </p:attrNameLst>
                                      </p:cBhvr>
                                      <p:to>
                                        <p:strVal val="hidden"/>
                                      </p:to>
                                    </p:set>
                                  </p:childTnLst>
                                </p:cTn>
                              </p:par>
                              <p:par>
                                <p:cTn id="17" presetID="35" presetClass="entr" presetSubtype="0" fill="hold" nodeType="withEffect">
                                  <p:stCondLst>
                                    <p:cond delay="0"/>
                                  </p:stCondLst>
                                  <p:childTnLst>
                                    <p:set>
                                      <p:cBhvr>
                                        <p:cTn id="18" dur="1" fill="hold">
                                          <p:stCondLst>
                                            <p:cond delay="0"/>
                                          </p:stCondLst>
                                        </p:cTn>
                                        <p:tgtEl>
                                          <p:spTgt spid="2050"/>
                                        </p:tgtEl>
                                        <p:attrNameLst>
                                          <p:attrName>style.visibility</p:attrName>
                                        </p:attrNameLst>
                                      </p:cBhvr>
                                      <p:to>
                                        <p:strVal val="visible"/>
                                      </p:to>
                                    </p:set>
                                    <p:animEffect transition="in" filter="fade">
                                      <p:cBhvr>
                                        <p:cTn id="19" dur="2000"/>
                                        <p:tgtEl>
                                          <p:spTgt spid="2050"/>
                                        </p:tgtEl>
                                      </p:cBhvr>
                                    </p:animEffect>
                                    <p:anim calcmode="lin" valueType="num">
                                      <p:cBhvr>
                                        <p:cTn id="20" dur="2000" fill="hold"/>
                                        <p:tgtEl>
                                          <p:spTgt spid="2050"/>
                                        </p:tgtEl>
                                        <p:attrNameLst>
                                          <p:attrName>style.rotation</p:attrName>
                                        </p:attrNameLst>
                                      </p:cBhvr>
                                      <p:tavLst>
                                        <p:tav tm="0">
                                          <p:val>
                                            <p:fltVal val="720"/>
                                          </p:val>
                                        </p:tav>
                                        <p:tav tm="100000">
                                          <p:val>
                                            <p:fltVal val="0"/>
                                          </p:val>
                                        </p:tav>
                                      </p:tavLst>
                                    </p:anim>
                                    <p:anim calcmode="lin" valueType="num">
                                      <p:cBhvr>
                                        <p:cTn id="21" dur="2000" fill="hold"/>
                                        <p:tgtEl>
                                          <p:spTgt spid="2050"/>
                                        </p:tgtEl>
                                        <p:attrNameLst>
                                          <p:attrName>ppt_h</p:attrName>
                                        </p:attrNameLst>
                                      </p:cBhvr>
                                      <p:tavLst>
                                        <p:tav tm="0">
                                          <p:val>
                                            <p:fltVal val="0"/>
                                          </p:val>
                                        </p:tav>
                                        <p:tav tm="100000">
                                          <p:val>
                                            <p:strVal val="#ppt_h"/>
                                          </p:val>
                                        </p:tav>
                                      </p:tavLst>
                                    </p:anim>
                                    <p:anim calcmode="lin" valueType="num">
                                      <p:cBhvr>
                                        <p:cTn id="22" dur="2000" fill="hold"/>
                                        <p:tgtEl>
                                          <p:spTgt spid="2050"/>
                                        </p:tgtEl>
                                        <p:attrNameLst>
                                          <p:attrName>ppt_w</p:attrName>
                                        </p:attrNameLst>
                                      </p:cBhvr>
                                      <p:tavLst>
                                        <p:tav tm="0">
                                          <p:val>
                                            <p:fltVal val="0"/>
                                          </p:val>
                                        </p:tav>
                                        <p:tav tm="100000">
                                          <p:val>
                                            <p:strVal val="#ppt_w"/>
                                          </p:val>
                                        </p:tav>
                                      </p:tavLst>
                                    </p:anim>
                                  </p:childTnLst>
                                </p:cTn>
                              </p:par>
                              <p:par>
                                <p:cTn id="23" presetID="34" presetClass="entr" presetSubtype="0" fill="hold" nodeType="withEffect">
                                  <p:stCondLst>
                                    <p:cond delay="2500"/>
                                  </p:stCondLst>
                                  <p:childTnLst>
                                    <p:set>
                                      <p:cBhvr>
                                        <p:cTn id="24" dur="1" fill="hold">
                                          <p:stCondLst>
                                            <p:cond delay="0"/>
                                          </p:stCondLst>
                                        </p:cTn>
                                        <p:tgtEl>
                                          <p:spTgt spid="39"/>
                                        </p:tgtEl>
                                        <p:attrNameLst>
                                          <p:attrName>style.visibility</p:attrName>
                                        </p:attrNameLst>
                                      </p:cBhvr>
                                      <p:to>
                                        <p:strVal val="visible"/>
                                      </p:to>
                                    </p:set>
                                    <p:anim from="(-#ppt_w/2)" to="(#ppt_x)" calcmode="lin" valueType="num">
                                      <p:cBhvr>
                                        <p:cTn id="25" dur="600" fill="hold">
                                          <p:stCondLst>
                                            <p:cond delay="0"/>
                                          </p:stCondLst>
                                        </p:cTn>
                                        <p:tgtEl>
                                          <p:spTgt spid="39"/>
                                        </p:tgtEl>
                                        <p:attrNameLst>
                                          <p:attrName>ppt_x</p:attrName>
                                        </p:attrNameLst>
                                      </p:cBhvr>
                                    </p:anim>
                                    <p:anim from="0" to="-1.0" calcmode="lin" valueType="num">
                                      <p:cBhvr>
                                        <p:cTn id="26" dur="200" decel="50000" autoRev="1" fill="hold">
                                          <p:stCondLst>
                                            <p:cond delay="600"/>
                                          </p:stCondLst>
                                        </p:cTn>
                                        <p:tgtEl>
                                          <p:spTgt spid="39"/>
                                        </p:tgtEl>
                                        <p:attrNameLst>
                                          <p:attrName>xshear</p:attrName>
                                        </p:attrNameLst>
                                      </p:cBhvr>
                                    </p:anim>
                                    <p:animScale>
                                      <p:cBhvr>
                                        <p:cTn id="27" dur="200" decel="100000" autoRev="1" fill="hold">
                                          <p:stCondLst>
                                            <p:cond delay="600"/>
                                          </p:stCondLst>
                                        </p:cTn>
                                        <p:tgtEl>
                                          <p:spTgt spid="39"/>
                                        </p:tgtEl>
                                      </p:cBhvr>
                                      <p:from x="100000" y="100000"/>
                                      <p:to x="80000" y="100000"/>
                                    </p:animScale>
                                    <p:anim by="(#ppt_h/3+#ppt_w*0.1)" calcmode="lin" valueType="num">
                                      <p:cBhvr additive="sum">
                                        <p:cTn id="28" dur="200" decel="100000" autoRev="1" fill="hold">
                                          <p:stCondLst>
                                            <p:cond delay="600"/>
                                          </p:stCondLst>
                                        </p:cTn>
                                        <p:tgtEl>
                                          <p:spTgt spid="39"/>
                                        </p:tgtEl>
                                        <p:attrNameLst>
                                          <p:attrName>ppt_x</p:attrName>
                                        </p:attrNameLst>
                                      </p:cBhvr>
                                    </p:anim>
                                  </p:childTnLst>
                                </p:cTn>
                              </p:par>
                              <p:par>
                                <p:cTn id="29" presetID="34" presetClass="entr" presetSubtype="0" fill="hold" grpId="0" nodeType="withEffect">
                                  <p:stCondLst>
                                    <p:cond delay="2500"/>
                                  </p:stCondLst>
                                  <p:childTnLst>
                                    <p:set>
                                      <p:cBhvr>
                                        <p:cTn id="30" dur="1" fill="hold">
                                          <p:stCondLst>
                                            <p:cond delay="0"/>
                                          </p:stCondLst>
                                        </p:cTn>
                                        <p:tgtEl>
                                          <p:spTgt spid="31751"/>
                                        </p:tgtEl>
                                        <p:attrNameLst>
                                          <p:attrName>style.visibility</p:attrName>
                                        </p:attrNameLst>
                                      </p:cBhvr>
                                      <p:to>
                                        <p:strVal val="visible"/>
                                      </p:to>
                                    </p:set>
                                    <p:anim from="(-#ppt_w/2)" to="(#ppt_x)" calcmode="lin" valueType="num">
                                      <p:cBhvr>
                                        <p:cTn id="31" dur="600" fill="hold">
                                          <p:stCondLst>
                                            <p:cond delay="0"/>
                                          </p:stCondLst>
                                        </p:cTn>
                                        <p:tgtEl>
                                          <p:spTgt spid="31751"/>
                                        </p:tgtEl>
                                        <p:attrNameLst>
                                          <p:attrName>ppt_x</p:attrName>
                                        </p:attrNameLst>
                                      </p:cBhvr>
                                    </p:anim>
                                    <p:anim from="0" to="-1.0" calcmode="lin" valueType="num">
                                      <p:cBhvr>
                                        <p:cTn id="32" dur="200" decel="50000" autoRev="1" fill="hold">
                                          <p:stCondLst>
                                            <p:cond delay="600"/>
                                          </p:stCondLst>
                                        </p:cTn>
                                        <p:tgtEl>
                                          <p:spTgt spid="31751"/>
                                        </p:tgtEl>
                                        <p:attrNameLst>
                                          <p:attrName>xshear</p:attrName>
                                        </p:attrNameLst>
                                      </p:cBhvr>
                                    </p:anim>
                                    <p:animScale>
                                      <p:cBhvr>
                                        <p:cTn id="33" dur="200" decel="100000" autoRev="1" fill="hold">
                                          <p:stCondLst>
                                            <p:cond delay="600"/>
                                          </p:stCondLst>
                                        </p:cTn>
                                        <p:tgtEl>
                                          <p:spTgt spid="31751"/>
                                        </p:tgtEl>
                                      </p:cBhvr>
                                      <p:from x="100000" y="100000"/>
                                      <p:to x="80000" y="100000"/>
                                    </p:animScale>
                                    <p:anim by="(#ppt_h/3+#ppt_w*0.1)" calcmode="lin" valueType="num">
                                      <p:cBhvr additive="sum">
                                        <p:cTn id="34" dur="200" decel="100000" autoRev="1" fill="hold">
                                          <p:stCondLst>
                                            <p:cond delay="600"/>
                                          </p:stCondLst>
                                        </p:cTn>
                                        <p:tgtEl>
                                          <p:spTgt spid="31751"/>
                                        </p:tgtEl>
                                        <p:attrNameLst>
                                          <p:attrName>ppt_x</p:attrName>
                                        </p:attrNameLst>
                                      </p:cBhvr>
                                    </p:anim>
                                  </p:childTnLst>
                                </p:cTn>
                              </p:par>
                              <p:par>
                                <p:cTn id="35" presetID="34" presetClass="entr" presetSubtype="0" fill="hold" grpId="0" nodeType="withEffect">
                                  <p:stCondLst>
                                    <p:cond delay="6000"/>
                                  </p:stCondLst>
                                  <p:childTnLst>
                                    <p:set>
                                      <p:cBhvr>
                                        <p:cTn id="36" dur="1" fill="hold">
                                          <p:stCondLst>
                                            <p:cond delay="0"/>
                                          </p:stCondLst>
                                        </p:cTn>
                                        <p:tgtEl>
                                          <p:spTgt spid="31778"/>
                                        </p:tgtEl>
                                        <p:attrNameLst>
                                          <p:attrName>style.visibility</p:attrName>
                                        </p:attrNameLst>
                                      </p:cBhvr>
                                      <p:to>
                                        <p:strVal val="visible"/>
                                      </p:to>
                                    </p:set>
                                    <p:anim from="(-#ppt_w/2)" to="(#ppt_x)" calcmode="lin" valueType="num">
                                      <p:cBhvr>
                                        <p:cTn id="37" dur="600" fill="hold">
                                          <p:stCondLst>
                                            <p:cond delay="0"/>
                                          </p:stCondLst>
                                        </p:cTn>
                                        <p:tgtEl>
                                          <p:spTgt spid="31778"/>
                                        </p:tgtEl>
                                        <p:attrNameLst>
                                          <p:attrName>ppt_x</p:attrName>
                                        </p:attrNameLst>
                                      </p:cBhvr>
                                    </p:anim>
                                    <p:anim from="0" to="-1.0" calcmode="lin" valueType="num">
                                      <p:cBhvr>
                                        <p:cTn id="38" dur="200" decel="50000" autoRev="1" fill="hold">
                                          <p:stCondLst>
                                            <p:cond delay="600"/>
                                          </p:stCondLst>
                                        </p:cTn>
                                        <p:tgtEl>
                                          <p:spTgt spid="31778"/>
                                        </p:tgtEl>
                                        <p:attrNameLst>
                                          <p:attrName>xshear</p:attrName>
                                        </p:attrNameLst>
                                      </p:cBhvr>
                                    </p:anim>
                                    <p:animScale>
                                      <p:cBhvr>
                                        <p:cTn id="39" dur="200" decel="100000" autoRev="1" fill="hold">
                                          <p:stCondLst>
                                            <p:cond delay="600"/>
                                          </p:stCondLst>
                                        </p:cTn>
                                        <p:tgtEl>
                                          <p:spTgt spid="31778"/>
                                        </p:tgtEl>
                                      </p:cBhvr>
                                      <p:from x="100000" y="100000"/>
                                      <p:to x="80000" y="100000"/>
                                    </p:animScale>
                                    <p:anim by="(#ppt_h/3+#ppt_w*0.1)" calcmode="lin" valueType="num">
                                      <p:cBhvr additive="sum">
                                        <p:cTn id="40" dur="200" decel="100000" autoRev="1" fill="hold">
                                          <p:stCondLst>
                                            <p:cond delay="600"/>
                                          </p:stCondLst>
                                        </p:cTn>
                                        <p:tgtEl>
                                          <p:spTgt spid="31778"/>
                                        </p:tgtEl>
                                        <p:attrNameLst>
                                          <p:attrName>ppt_x</p:attrName>
                                        </p:attrNameLst>
                                      </p:cBhvr>
                                    </p:anim>
                                  </p:childTnLst>
                                </p:cTn>
                              </p:par>
                              <p:par>
                                <p:cTn id="41" presetID="9" presetClass="entr" presetSubtype="0" fill="hold" grpId="0" nodeType="withEffect">
                                  <p:stCondLst>
                                    <p:cond delay="8000"/>
                                  </p:stCondLst>
                                  <p:childTnLst>
                                    <p:set>
                                      <p:cBhvr>
                                        <p:cTn id="42" dur="1" fill="hold">
                                          <p:stCondLst>
                                            <p:cond delay="0"/>
                                          </p:stCondLst>
                                        </p:cTn>
                                        <p:tgtEl>
                                          <p:spTgt spid="31746"/>
                                        </p:tgtEl>
                                        <p:attrNameLst>
                                          <p:attrName>style.visibility</p:attrName>
                                        </p:attrNameLst>
                                      </p:cBhvr>
                                      <p:to>
                                        <p:strVal val="visible"/>
                                      </p:to>
                                    </p:set>
                                    <p:animEffect transition="in" filter="dissolve">
                                      <p:cBhvr>
                                        <p:cTn id="43" dur="500"/>
                                        <p:tgtEl>
                                          <p:spTgt spid="31746"/>
                                        </p:tgtEl>
                                      </p:cBhvr>
                                    </p:animEffect>
                                  </p:childTnLst>
                                </p:cTn>
                              </p:par>
                              <p:par>
                                <p:cTn id="44" presetID="37" presetClass="entr" presetSubtype="0" fill="hold" grpId="0" nodeType="withEffect">
                                  <p:stCondLst>
                                    <p:cond delay="8000"/>
                                  </p:stCondLst>
                                  <p:childTnLst>
                                    <p:set>
                                      <p:cBhvr>
                                        <p:cTn id="45" dur="1" fill="hold">
                                          <p:stCondLst>
                                            <p:cond delay="0"/>
                                          </p:stCondLst>
                                        </p:cTn>
                                        <p:tgtEl>
                                          <p:spTgt spid="26"/>
                                        </p:tgtEl>
                                        <p:attrNameLst>
                                          <p:attrName>style.visibility</p:attrName>
                                        </p:attrNameLst>
                                      </p:cBhvr>
                                      <p:to>
                                        <p:strVal val="visible"/>
                                      </p:to>
                                    </p:set>
                                    <p:animEffect transition="in" filter="fade">
                                      <p:cBhvr>
                                        <p:cTn id="46" dur="1000"/>
                                        <p:tgtEl>
                                          <p:spTgt spid="26"/>
                                        </p:tgtEl>
                                      </p:cBhvr>
                                    </p:animEffect>
                                    <p:anim calcmode="lin" valueType="num">
                                      <p:cBhvr>
                                        <p:cTn id="47" dur="1000" fill="hold"/>
                                        <p:tgtEl>
                                          <p:spTgt spid="26"/>
                                        </p:tgtEl>
                                        <p:attrNameLst>
                                          <p:attrName>ppt_x</p:attrName>
                                        </p:attrNameLst>
                                      </p:cBhvr>
                                      <p:tavLst>
                                        <p:tav tm="0">
                                          <p:val>
                                            <p:strVal val="#ppt_x"/>
                                          </p:val>
                                        </p:tav>
                                        <p:tav tm="100000">
                                          <p:val>
                                            <p:strVal val="#ppt_x"/>
                                          </p:val>
                                        </p:tav>
                                      </p:tavLst>
                                    </p:anim>
                                    <p:anim calcmode="lin" valueType="num">
                                      <p:cBhvr>
                                        <p:cTn id="48" dur="900" decel="100000" fill="hold"/>
                                        <p:tgtEl>
                                          <p:spTgt spid="26"/>
                                        </p:tgtEl>
                                        <p:attrNameLst>
                                          <p:attrName>ppt_y</p:attrName>
                                        </p:attrNameLst>
                                      </p:cBhvr>
                                      <p:tavLst>
                                        <p:tav tm="0">
                                          <p:val>
                                            <p:strVal val="#ppt_y+1"/>
                                          </p:val>
                                        </p:tav>
                                        <p:tav tm="100000">
                                          <p:val>
                                            <p:strVal val="#ppt_y-.03"/>
                                          </p:val>
                                        </p:tav>
                                      </p:tavLst>
                                    </p:anim>
                                    <p:anim calcmode="lin" valueType="num">
                                      <p:cBhvr>
                                        <p:cTn id="49" dur="100" accel="100000" fill="hold">
                                          <p:stCondLst>
                                            <p:cond delay="900"/>
                                          </p:stCondLst>
                                        </p:cTn>
                                        <p:tgtEl>
                                          <p:spTgt spid="26"/>
                                        </p:tgtEl>
                                        <p:attrNameLst>
                                          <p:attrName>ppt_y</p:attrName>
                                        </p:attrNameLst>
                                      </p:cBhvr>
                                      <p:tavLst>
                                        <p:tav tm="0">
                                          <p:val>
                                            <p:strVal val="#ppt_y-.03"/>
                                          </p:val>
                                        </p:tav>
                                        <p:tav tm="100000">
                                          <p:val>
                                            <p:strVal val="#ppt_y"/>
                                          </p:val>
                                        </p:tav>
                                      </p:tavLst>
                                    </p:anim>
                                  </p:childTnLst>
                                </p:cTn>
                              </p:par>
                              <p:par>
                                <p:cTn id="50" presetID="37" presetClass="entr" presetSubtype="0" fill="hold" grpId="0" nodeType="withEffect">
                                  <p:stCondLst>
                                    <p:cond delay="8100"/>
                                  </p:stCondLst>
                                  <p:childTnLst>
                                    <p:set>
                                      <p:cBhvr>
                                        <p:cTn id="51" dur="1" fill="hold">
                                          <p:stCondLst>
                                            <p:cond delay="0"/>
                                          </p:stCondLst>
                                        </p:cTn>
                                        <p:tgtEl>
                                          <p:spTgt spid="27"/>
                                        </p:tgtEl>
                                        <p:attrNameLst>
                                          <p:attrName>style.visibility</p:attrName>
                                        </p:attrNameLst>
                                      </p:cBhvr>
                                      <p:to>
                                        <p:strVal val="visible"/>
                                      </p:to>
                                    </p:set>
                                    <p:animEffect transition="in" filter="fade">
                                      <p:cBhvr>
                                        <p:cTn id="52" dur="1000"/>
                                        <p:tgtEl>
                                          <p:spTgt spid="27"/>
                                        </p:tgtEl>
                                      </p:cBhvr>
                                    </p:animEffect>
                                    <p:anim calcmode="lin" valueType="num">
                                      <p:cBhvr>
                                        <p:cTn id="53" dur="1000" fill="hold"/>
                                        <p:tgtEl>
                                          <p:spTgt spid="27"/>
                                        </p:tgtEl>
                                        <p:attrNameLst>
                                          <p:attrName>ppt_x</p:attrName>
                                        </p:attrNameLst>
                                      </p:cBhvr>
                                      <p:tavLst>
                                        <p:tav tm="0">
                                          <p:val>
                                            <p:strVal val="#ppt_x"/>
                                          </p:val>
                                        </p:tav>
                                        <p:tav tm="100000">
                                          <p:val>
                                            <p:strVal val="#ppt_x"/>
                                          </p:val>
                                        </p:tav>
                                      </p:tavLst>
                                    </p:anim>
                                    <p:anim calcmode="lin" valueType="num">
                                      <p:cBhvr>
                                        <p:cTn id="54" dur="900" decel="100000" fill="hold"/>
                                        <p:tgtEl>
                                          <p:spTgt spid="27"/>
                                        </p:tgtEl>
                                        <p:attrNameLst>
                                          <p:attrName>ppt_y</p:attrName>
                                        </p:attrNameLst>
                                      </p:cBhvr>
                                      <p:tavLst>
                                        <p:tav tm="0">
                                          <p:val>
                                            <p:strVal val="#ppt_y+1"/>
                                          </p:val>
                                        </p:tav>
                                        <p:tav tm="100000">
                                          <p:val>
                                            <p:strVal val="#ppt_y-.03"/>
                                          </p:val>
                                        </p:tav>
                                      </p:tavLst>
                                    </p:anim>
                                    <p:anim calcmode="lin" valueType="num">
                                      <p:cBhvr>
                                        <p:cTn id="55" dur="100" accel="100000" fill="hold">
                                          <p:stCondLst>
                                            <p:cond delay="900"/>
                                          </p:stCondLst>
                                        </p:cTn>
                                        <p:tgtEl>
                                          <p:spTgt spid="27"/>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6" grpId="0" animBg="1"/>
      <p:bldP spid="31751" grpId="0" animBg="1"/>
      <p:bldP spid="26" grpId="0" animBg="1"/>
      <p:bldP spid="27" grpId="0" animBg="1"/>
      <p:bldP spid="31778"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rain/dis"/>
          <p:cNvPicPr>
            <a:picLocks noChangeAspect="1" noChangeArrowheads="1"/>
          </p:cNvPicPr>
          <p:nvPr/>
        </p:nvPicPr>
        <p:blipFill>
          <a:blip r:embed="rId3" cstate="print"/>
          <a:srcRect/>
          <a:stretch>
            <a:fillRect/>
          </a:stretch>
        </p:blipFill>
        <p:spPr bwMode="auto">
          <a:xfrm>
            <a:off x="3499723" y="838200"/>
            <a:ext cx="5644277" cy="4114800"/>
          </a:xfrm>
          <a:prstGeom prst="rect">
            <a:avLst/>
          </a:prstGeom>
          <a:ln>
            <a:noFill/>
          </a:ln>
          <a:effectLst>
            <a:outerShdw blurRad="190500" algn="tl" rotWithShape="0">
              <a:srgbClr val="000000">
                <a:alpha val="70000"/>
              </a:srgbClr>
            </a:outerShdw>
          </a:effectLst>
        </p:spPr>
      </p:pic>
      <p:pic>
        <p:nvPicPr>
          <p:cNvPr id="41" name="Picture 40" descr="IMG_3473.JPG"/>
          <p:cNvPicPr>
            <a:picLocks noChangeAspect="1"/>
          </p:cNvPicPr>
          <p:nvPr/>
        </p:nvPicPr>
        <p:blipFill>
          <a:blip r:embed="rId4" cstate="print"/>
          <a:stretch>
            <a:fillRect/>
          </a:stretch>
        </p:blipFill>
        <p:spPr>
          <a:xfrm>
            <a:off x="2278823" y="868680"/>
            <a:ext cx="1150177" cy="1188720"/>
          </a:xfrm>
          <a:prstGeom prst="rect">
            <a:avLst/>
          </a:prstGeom>
        </p:spPr>
      </p:pic>
      <p:sp>
        <p:nvSpPr>
          <p:cNvPr id="22" name="Action Button: Home 21">
            <a:hlinkClick r:id="" action="ppaction://hlinkshowjump?jump=firstslide" highlightClick="1"/>
          </p:cNvPr>
          <p:cNvSpPr/>
          <p:nvPr/>
        </p:nvSpPr>
        <p:spPr>
          <a:xfrm>
            <a:off x="8555677" y="6400800"/>
            <a:ext cx="574675" cy="457200"/>
          </a:xfrm>
          <a:prstGeom prst="actionButtonHome">
            <a:avLst/>
          </a:prstGeom>
          <a:gradFill flip="none" rotWithShape="1">
            <a:gsLst>
              <a:gs pos="0">
                <a:srgbClr val="FFEFD1"/>
              </a:gs>
              <a:gs pos="64999">
                <a:srgbClr val="F0EBD5"/>
              </a:gs>
              <a:gs pos="100000">
                <a:srgbClr val="D1C39F"/>
              </a:gs>
            </a:gsLst>
            <a:lin ang="5400000" scaled="1"/>
            <a:tileRect/>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23" name="Action Button: Beginning 22">
            <a:hlinkClick r:id="rId5" action="ppaction://hlinksldjump" highlightClick="1"/>
          </p:cNvPr>
          <p:cNvSpPr/>
          <p:nvPr/>
        </p:nvSpPr>
        <p:spPr>
          <a:xfrm>
            <a:off x="8088952" y="6400800"/>
            <a:ext cx="457200" cy="457200"/>
          </a:xfrm>
          <a:prstGeom prst="actionButtonBeginning">
            <a:avLst/>
          </a:prstGeom>
          <a:gradFill>
            <a:gsLst>
              <a:gs pos="0">
                <a:srgbClr val="FFEFD1"/>
              </a:gs>
              <a:gs pos="64999">
                <a:srgbClr val="F0EBD5"/>
              </a:gs>
              <a:gs pos="100000">
                <a:srgbClr val="D1C39F"/>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32772" name="TextBox 17"/>
          <p:cNvSpPr txBox="1">
            <a:spLocks noChangeArrowheads="1"/>
          </p:cNvSpPr>
          <p:nvPr/>
        </p:nvSpPr>
        <p:spPr bwMode="auto">
          <a:xfrm>
            <a:off x="1905000" y="2160984"/>
            <a:ext cx="1447800" cy="1191816"/>
          </a:xfrm>
          <a:prstGeom prst="wedgeRoundRectCallout">
            <a:avLst>
              <a:gd name="adj1" fmla="val -4780"/>
              <a:gd name="adj2" fmla="val -87236"/>
              <a:gd name="adj3" fmla="val 16667"/>
            </a:avLst>
          </a:prstGeom>
          <a:solidFill>
            <a:schemeClr val="accent5">
              <a:lumMod val="75000"/>
            </a:schemeClr>
          </a:solidFill>
          <a:ln w="9525">
            <a:noFill/>
            <a:miter lim="800000"/>
            <a:headEnd/>
            <a:tailEnd/>
          </a:ln>
        </p:spPr>
        <p:txBody>
          <a:bodyPr wrap="square">
            <a:spAutoFit/>
          </a:bodyPr>
          <a:lstStyle/>
          <a:p>
            <a:r>
              <a:rPr lang="en-US" sz="1600" dirty="0">
                <a:solidFill>
                  <a:schemeClr val="bg1"/>
                </a:solidFill>
                <a:latin typeface="Trebuchet MS" pitchFamily="34" charset="0"/>
              </a:rPr>
              <a:t>Great job on noticing a pattern in this graph!</a:t>
            </a:r>
          </a:p>
        </p:txBody>
      </p:sp>
      <p:sp>
        <p:nvSpPr>
          <p:cNvPr id="26" name="Action Button: Custom 25">
            <a:hlinkClick r:id="rId6" action="ppaction://hlinksldjump" highlightClick="1"/>
          </p:cNvPr>
          <p:cNvSpPr/>
          <p:nvPr/>
        </p:nvSpPr>
        <p:spPr>
          <a:xfrm>
            <a:off x="5562600" y="4953000"/>
            <a:ext cx="1447800" cy="1371600"/>
          </a:xfrm>
          <a:prstGeom prst="actionButtonBlank">
            <a:avLst/>
          </a:prstGeom>
          <a:solidFill>
            <a:srgbClr val="C00000"/>
          </a:solidFill>
          <a:ln>
            <a:no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600" dirty="0">
                <a:latin typeface="Trebuchet MS" pitchFamily="34" charset="0"/>
              </a:rPr>
              <a:t>In July there is low rainfall and low discharge</a:t>
            </a:r>
          </a:p>
        </p:txBody>
      </p:sp>
      <p:sp>
        <p:nvSpPr>
          <p:cNvPr id="27" name="Action Button: Custom 26">
            <a:hlinkClick r:id="rId7" action="ppaction://hlinksldjump" highlightClick="1"/>
          </p:cNvPr>
          <p:cNvSpPr/>
          <p:nvPr/>
        </p:nvSpPr>
        <p:spPr>
          <a:xfrm>
            <a:off x="3901440" y="4953000"/>
            <a:ext cx="1432560" cy="1371600"/>
          </a:xfrm>
          <a:prstGeom prst="actionButtonBlank">
            <a:avLst/>
          </a:prstGeom>
          <a:solidFill>
            <a:srgbClr val="C00000"/>
          </a:solidFill>
          <a:ln>
            <a:no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600" dirty="0">
                <a:latin typeface="Trebuchet MS" pitchFamily="34" charset="0"/>
              </a:rPr>
              <a:t>In January there is high rainfall and low discharge</a:t>
            </a:r>
          </a:p>
        </p:txBody>
      </p:sp>
      <p:sp>
        <p:nvSpPr>
          <p:cNvPr id="20" name="Action Button: Custom 19">
            <a:hlinkClick r:id="rId7" action="ppaction://hlinksldjump" highlightClick="1"/>
          </p:cNvPr>
          <p:cNvSpPr/>
          <p:nvPr/>
        </p:nvSpPr>
        <p:spPr>
          <a:xfrm>
            <a:off x="7239000" y="4953000"/>
            <a:ext cx="1524000" cy="1371600"/>
          </a:xfrm>
          <a:prstGeom prst="actionButtonBlank">
            <a:avLst/>
          </a:prstGeom>
          <a:solidFill>
            <a:srgbClr val="C00000"/>
          </a:solidFill>
          <a:ln>
            <a:no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600" dirty="0">
                <a:latin typeface="Trebuchet MS" pitchFamily="34" charset="0"/>
              </a:rPr>
              <a:t>In March there is low rainfall and high discharge</a:t>
            </a:r>
          </a:p>
        </p:txBody>
      </p:sp>
      <p:sp>
        <p:nvSpPr>
          <p:cNvPr id="21" name="Action Button: Custom 20">
            <a:hlinkClick r:id="rId7" action="ppaction://hlinksldjump" highlightClick="1"/>
          </p:cNvPr>
          <p:cNvSpPr/>
          <p:nvPr/>
        </p:nvSpPr>
        <p:spPr>
          <a:xfrm>
            <a:off x="2133600" y="4953000"/>
            <a:ext cx="1524000" cy="1371600"/>
          </a:xfrm>
          <a:prstGeom prst="actionButtonBlank">
            <a:avLst/>
          </a:prstGeom>
          <a:solidFill>
            <a:srgbClr val="C00000"/>
          </a:solidFill>
          <a:ln>
            <a:no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600" dirty="0">
                <a:latin typeface="Trebuchet MS" pitchFamily="34" charset="0"/>
              </a:rPr>
              <a:t>In September there is high rainfall and high discharge</a:t>
            </a:r>
          </a:p>
        </p:txBody>
      </p:sp>
      <p:sp>
        <p:nvSpPr>
          <p:cNvPr id="32806" name="TextBox 17"/>
          <p:cNvSpPr txBox="1">
            <a:spLocks noChangeArrowheads="1"/>
          </p:cNvSpPr>
          <p:nvPr/>
        </p:nvSpPr>
        <p:spPr bwMode="auto">
          <a:xfrm>
            <a:off x="1828800" y="3413165"/>
            <a:ext cx="1600200" cy="1387435"/>
          </a:xfrm>
          <a:prstGeom prst="roundRect">
            <a:avLst>
              <a:gd name="adj" fmla="val 8276"/>
            </a:avLst>
          </a:prstGeom>
          <a:solidFill>
            <a:srgbClr val="70AC2E"/>
          </a:solidFill>
          <a:ln w="9525">
            <a:noFill/>
            <a:miter lim="800000"/>
            <a:headEnd/>
            <a:tailEnd/>
          </a:ln>
        </p:spPr>
        <p:txBody>
          <a:bodyPr wrap="square">
            <a:spAutoFit/>
          </a:bodyPr>
          <a:lstStyle/>
          <a:p>
            <a:pPr algn="ctr"/>
            <a:r>
              <a:rPr lang="en-US" sz="1600" dirty="0">
                <a:solidFill>
                  <a:schemeClr val="bg1"/>
                </a:solidFill>
                <a:latin typeface="Trebuchet MS" pitchFamily="34" charset="0"/>
              </a:rPr>
              <a:t>Which of the following statements is true about this graph?</a:t>
            </a:r>
          </a:p>
        </p:txBody>
      </p:sp>
      <p:sp>
        <p:nvSpPr>
          <p:cNvPr id="33" name="Rectangle 32"/>
          <p:cNvSpPr/>
          <p:nvPr/>
        </p:nvSpPr>
        <p:spPr>
          <a:xfrm>
            <a:off x="0" y="0"/>
            <a:ext cx="9144000" cy="838200"/>
          </a:xfrm>
          <a:prstGeom prst="rect">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r>
              <a:rPr lang="en-US" sz="4400" dirty="0" smtClean="0">
                <a:latin typeface="Trebuchet MS" pitchFamily="34" charset="0"/>
              </a:rPr>
              <a:t>How To Interpret Graphs</a:t>
            </a:r>
            <a:endParaRPr lang="en-US" sz="4400" dirty="0">
              <a:latin typeface="Trebuchet MS" pitchFamily="34" charset="0"/>
            </a:endParaRPr>
          </a:p>
        </p:txBody>
      </p:sp>
      <p:sp>
        <p:nvSpPr>
          <p:cNvPr id="35" name="Flowchart: Delay 34"/>
          <p:cNvSpPr/>
          <p:nvPr/>
        </p:nvSpPr>
        <p:spPr>
          <a:xfrm>
            <a:off x="0" y="0"/>
            <a:ext cx="1752600" cy="6858000"/>
          </a:xfrm>
          <a:prstGeom prst="flowChartDelay">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36" name="TextBox 35">
            <a:hlinkClick r:id="rId8" action="ppaction://hlinksldjump"/>
          </p:cNvPr>
          <p:cNvSpPr txBox="1"/>
          <p:nvPr/>
        </p:nvSpPr>
        <p:spPr>
          <a:xfrm>
            <a:off x="0" y="609600"/>
            <a:ext cx="1371600" cy="8382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Build </a:t>
            </a:r>
            <a:r>
              <a:rPr lang="en-US" sz="1600" dirty="0" smtClean="0">
                <a:solidFill>
                  <a:schemeClr val="accent1">
                    <a:lumMod val="75000"/>
                  </a:schemeClr>
                </a:solidFill>
                <a:latin typeface="Trebuchet MS" pitchFamily="34" charset="0"/>
                <a:cs typeface="+mn-cs"/>
              </a:rPr>
              <a:t>A </a:t>
            </a:r>
            <a:r>
              <a:rPr lang="en-US" sz="1600" dirty="0">
                <a:solidFill>
                  <a:schemeClr val="accent1">
                    <a:lumMod val="75000"/>
                  </a:schemeClr>
                </a:solidFill>
                <a:latin typeface="Trebuchet MS" pitchFamily="34" charset="0"/>
                <a:cs typeface="+mn-cs"/>
              </a:rPr>
              <a:t>G</a:t>
            </a:r>
            <a:r>
              <a:rPr lang="en-US" sz="1600" dirty="0" smtClean="0">
                <a:solidFill>
                  <a:schemeClr val="accent1">
                    <a:lumMod val="75000"/>
                  </a:schemeClr>
                </a:solidFill>
                <a:latin typeface="Trebuchet MS" pitchFamily="34" charset="0"/>
                <a:cs typeface="+mn-cs"/>
              </a:rPr>
              <a:t>raph </a:t>
            </a:r>
            <a:endParaRPr lang="en-US" sz="1600" dirty="0">
              <a:solidFill>
                <a:schemeClr val="accent1">
                  <a:lumMod val="75000"/>
                </a:schemeClr>
              </a:solidFill>
              <a:latin typeface="Trebuchet MS" pitchFamily="34" charset="0"/>
              <a:cs typeface="+mn-cs"/>
            </a:endParaRP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1)</a:t>
            </a:r>
            <a:endParaRPr lang="en-US" sz="1600" dirty="0">
              <a:solidFill>
                <a:schemeClr val="accent1">
                  <a:lumMod val="75000"/>
                </a:schemeClr>
              </a:solidFill>
              <a:latin typeface="Trebuchet MS" pitchFamily="34" charset="0"/>
              <a:cs typeface="+mn-cs"/>
            </a:endParaRPr>
          </a:p>
        </p:txBody>
      </p:sp>
      <p:sp>
        <p:nvSpPr>
          <p:cNvPr id="37" name="TextBox 36">
            <a:hlinkClick r:id="rId9" action="ppaction://hlinksldjump"/>
          </p:cNvPr>
          <p:cNvSpPr txBox="1"/>
          <p:nvPr/>
        </p:nvSpPr>
        <p:spPr>
          <a:xfrm>
            <a:off x="0" y="2743200"/>
            <a:ext cx="1554480" cy="10668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Read LOBO Graphs </a:t>
            </a:r>
            <a:r>
              <a:rPr lang="en-US" sz="1600" dirty="0" smtClean="0">
                <a:solidFill>
                  <a:schemeClr val="accent1">
                    <a:lumMod val="75000"/>
                  </a:schemeClr>
                </a:solidFill>
                <a:latin typeface="Trebuchet MS" pitchFamily="34" charset="0"/>
                <a:cs typeface="+mn-cs"/>
              </a:rPr>
              <a:t>   (Level 3)</a:t>
            </a:r>
            <a:endParaRPr lang="en-US" sz="1600" dirty="0">
              <a:solidFill>
                <a:schemeClr val="accent1">
                  <a:lumMod val="75000"/>
                </a:schemeClr>
              </a:solidFill>
              <a:latin typeface="Trebuchet MS" pitchFamily="34" charset="0"/>
              <a:cs typeface="+mn-cs"/>
            </a:endParaRPr>
          </a:p>
        </p:txBody>
      </p:sp>
      <p:sp>
        <p:nvSpPr>
          <p:cNvPr id="38" name="TextBox 37">
            <a:hlinkClick r:id="rId10" action="ppaction://hlinksldjump"/>
          </p:cNvPr>
          <p:cNvSpPr txBox="1"/>
          <p:nvPr/>
        </p:nvSpPr>
        <p:spPr>
          <a:xfrm>
            <a:off x="0" y="3953470"/>
            <a:ext cx="1447800" cy="99953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LOBO Data Match-up</a:t>
            </a:r>
            <a:endParaRPr lang="en-US" sz="1600" dirty="0">
              <a:solidFill>
                <a:schemeClr val="accent1">
                  <a:lumMod val="75000"/>
                </a:schemeClr>
              </a:solidFill>
              <a:latin typeface="Trebuchet MS" pitchFamily="34" charset="0"/>
              <a:cs typeface="+mn-cs"/>
            </a:endParaRP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4)</a:t>
            </a:r>
            <a:endParaRPr lang="en-US" sz="1600" dirty="0">
              <a:solidFill>
                <a:schemeClr val="accent1">
                  <a:lumMod val="75000"/>
                </a:schemeClr>
              </a:solidFill>
              <a:latin typeface="Trebuchet MS" pitchFamily="34" charset="0"/>
              <a:cs typeface="+mn-cs"/>
            </a:endParaRPr>
          </a:p>
        </p:txBody>
      </p:sp>
      <p:sp>
        <p:nvSpPr>
          <p:cNvPr id="39" name="TextBox 38">
            <a:hlinkClick r:id="rId11" action="ppaction://hlinksldjump"/>
          </p:cNvPr>
          <p:cNvSpPr txBox="1"/>
          <p:nvPr/>
        </p:nvSpPr>
        <p:spPr>
          <a:xfrm>
            <a:off x="0" y="5105400"/>
            <a:ext cx="1371600" cy="11430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Test Your LOBO Abilities</a:t>
            </a: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5)</a:t>
            </a:r>
            <a:endParaRPr lang="en-US" sz="1600" dirty="0">
              <a:solidFill>
                <a:schemeClr val="accent1">
                  <a:lumMod val="75000"/>
                </a:schemeClr>
              </a:solidFill>
              <a:latin typeface="Trebuchet MS" pitchFamily="34" charset="0"/>
              <a:cs typeface="+mn-cs"/>
            </a:endParaRPr>
          </a:p>
        </p:txBody>
      </p:sp>
      <p:sp>
        <p:nvSpPr>
          <p:cNvPr id="42" name="TextBox 41">
            <a:hlinkClick r:id="rId12" action="ppaction://hlinksldjump"/>
          </p:cNvPr>
          <p:cNvSpPr txBox="1"/>
          <p:nvPr/>
        </p:nvSpPr>
        <p:spPr>
          <a:xfrm>
            <a:off x="0" y="1600200"/>
            <a:ext cx="1447800" cy="990600"/>
          </a:xfrm>
          <a:prstGeom prst="roundRect">
            <a:avLst/>
          </a:prstGeom>
          <a:solidFill>
            <a:schemeClr val="accent5">
              <a:lumMod val="40000"/>
              <a:lumOff val="60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Interpret Graphs</a:t>
            </a: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2)</a:t>
            </a:r>
            <a:endParaRPr lang="en-US" sz="1600" dirty="0">
              <a:solidFill>
                <a:schemeClr val="accent1">
                  <a:lumMod val="75000"/>
                </a:schemeClr>
              </a:solidFill>
              <a:latin typeface="Trebuchet MS" pitchFamily="34" charset="0"/>
              <a:cs typeface="+mn-cs"/>
            </a:endParaRPr>
          </a:p>
        </p:txBody>
      </p:sp>
      <p:sp>
        <p:nvSpPr>
          <p:cNvPr id="43" name="TextBox 42">
            <a:hlinkClick r:id="rId13" action="ppaction://hlinksldjump"/>
          </p:cNvPr>
          <p:cNvSpPr txBox="1"/>
          <p:nvPr/>
        </p:nvSpPr>
        <p:spPr>
          <a:xfrm>
            <a:off x="0" y="6324600"/>
            <a:ext cx="914400" cy="5334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More info</a:t>
            </a:r>
            <a:endParaRPr lang="en-US" sz="1600" dirty="0">
              <a:solidFill>
                <a:schemeClr val="accent1">
                  <a:lumMod val="75000"/>
                </a:schemeClr>
              </a:solidFill>
              <a:latin typeface="Trebuchet MS" pitchFamily="34" charset="0"/>
              <a:cs typeface="+mn-cs"/>
            </a:endParaRPr>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4" presetClass="entr" presetSubtype="0" fill="hold" nodeType="withEffect">
                                  <p:stCondLst>
                                    <p:cond delay="0"/>
                                  </p:stCondLst>
                                  <p:childTnLst>
                                    <p:set>
                                      <p:cBhvr>
                                        <p:cTn id="6" dur="1" fill="hold">
                                          <p:stCondLst>
                                            <p:cond delay="0"/>
                                          </p:stCondLst>
                                        </p:cTn>
                                        <p:tgtEl>
                                          <p:spTgt spid="41"/>
                                        </p:tgtEl>
                                        <p:attrNameLst>
                                          <p:attrName>style.visibility</p:attrName>
                                        </p:attrNameLst>
                                      </p:cBhvr>
                                      <p:to>
                                        <p:strVal val="visible"/>
                                      </p:to>
                                    </p:set>
                                    <p:anim from="(-#ppt_w/2)" to="(#ppt_x)" calcmode="lin" valueType="num">
                                      <p:cBhvr>
                                        <p:cTn id="7" dur="600" fill="hold">
                                          <p:stCondLst>
                                            <p:cond delay="0"/>
                                          </p:stCondLst>
                                        </p:cTn>
                                        <p:tgtEl>
                                          <p:spTgt spid="41"/>
                                        </p:tgtEl>
                                        <p:attrNameLst>
                                          <p:attrName>ppt_x</p:attrName>
                                        </p:attrNameLst>
                                      </p:cBhvr>
                                    </p:anim>
                                    <p:anim from="0" to="-1.0" calcmode="lin" valueType="num">
                                      <p:cBhvr>
                                        <p:cTn id="8" dur="200" decel="50000" autoRev="1" fill="hold">
                                          <p:stCondLst>
                                            <p:cond delay="600"/>
                                          </p:stCondLst>
                                        </p:cTn>
                                        <p:tgtEl>
                                          <p:spTgt spid="41"/>
                                        </p:tgtEl>
                                        <p:attrNameLst>
                                          <p:attrName>xshear</p:attrName>
                                        </p:attrNameLst>
                                      </p:cBhvr>
                                    </p:anim>
                                    <p:animScale>
                                      <p:cBhvr>
                                        <p:cTn id="9" dur="200" decel="100000" autoRev="1" fill="hold">
                                          <p:stCondLst>
                                            <p:cond delay="600"/>
                                          </p:stCondLst>
                                        </p:cTn>
                                        <p:tgtEl>
                                          <p:spTgt spid="41"/>
                                        </p:tgtEl>
                                      </p:cBhvr>
                                      <p:from x="100000" y="100000"/>
                                      <p:to x="80000" y="100000"/>
                                    </p:animScale>
                                    <p:anim by="(#ppt_h/3+#ppt_w*0.1)" calcmode="lin" valueType="num">
                                      <p:cBhvr additive="sum">
                                        <p:cTn id="10" dur="200" decel="100000" autoRev="1" fill="hold">
                                          <p:stCondLst>
                                            <p:cond delay="600"/>
                                          </p:stCondLst>
                                        </p:cTn>
                                        <p:tgtEl>
                                          <p:spTgt spid="41"/>
                                        </p:tgtEl>
                                        <p:attrNameLst>
                                          <p:attrName>ppt_x</p:attrName>
                                        </p:attrNameLst>
                                      </p:cBhvr>
                                    </p:anim>
                                  </p:childTnLst>
                                </p:cTn>
                              </p:par>
                              <p:par>
                                <p:cTn id="11" presetID="34" presetClass="entr" presetSubtype="0" fill="hold" grpId="0" nodeType="withEffect">
                                  <p:stCondLst>
                                    <p:cond delay="0"/>
                                  </p:stCondLst>
                                  <p:childTnLst>
                                    <p:set>
                                      <p:cBhvr>
                                        <p:cTn id="12" dur="1" fill="hold">
                                          <p:stCondLst>
                                            <p:cond delay="0"/>
                                          </p:stCondLst>
                                        </p:cTn>
                                        <p:tgtEl>
                                          <p:spTgt spid="32772"/>
                                        </p:tgtEl>
                                        <p:attrNameLst>
                                          <p:attrName>style.visibility</p:attrName>
                                        </p:attrNameLst>
                                      </p:cBhvr>
                                      <p:to>
                                        <p:strVal val="visible"/>
                                      </p:to>
                                    </p:set>
                                    <p:anim from="(-#ppt_w/2)" to="(#ppt_x)" calcmode="lin" valueType="num">
                                      <p:cBhvr>
                                        <p:cTn id="13" dur="600" fill="hold">
                                          <p:stCondLst>
                                            <p:cond delay="0"/>
                                          </p:stCondLst>
                                        </p:cTn>
                                        <p:tgtEl>
                                          <p:spTgt spid="32772"/>
                                        </p:tgtEl>
                                        <p:attrNameLst>
                                          <p:attrName>ppt_x</p:attrName>
                                        </p:attrNameLst>
                                      </p:cBhvr>
                                    </p:anim>
                                    <p:anim from="0" to="-1.0" calcmode="lin" valueType="num">
                                      <p:cBhvr>
                                        <p:cTn id="14" dur="200" decel="50000" autoRev="1" fill="hold">
                                          <p:stCondLst>
                                            <p:cond delay="600"/>
                                          </p:stCondLst>
                                        </p:cTn>
                                        <p:tgtEl>
                                          <p:spTgt spid="32772"/>
                                        </p:tgtEl>
                                        <p:attrNameLst>
                                          <p:attrName>xshear</p:attrName>
                                        </p:attrNameLst>
                                      </p:cBhvr>
                                    </p:anim>
                                    <p:animScale>
                                      <p:cBhvr>
                                        <p:cTn id="15" dur="200" decel="100000" autoRev="1" fill="hold">
                                          <p:stCondLst>
                                            <p:cond delay="600"/>
                                          </p:stCondLst>
                                        </p:cTn>
                                        <p:tgtEl>
                                          <p:spTgt spid="32772"/>
                                        </p:tgtEl>
                                      </p:cBhvr>
                                      <p:from x="100000" y="100000"/>
                                      <p:to x="80000" y="100000"/>
                                    </p:animScale>
                                    <p:anim by="(#ppt_h/3+#ppt_w*0.1)" calcmode="lin" valueType="num">
                                      <p:cBhvr additive="sum">
                                        <p:cTn id="16" dur="200" decel="100000" autoRev="1" fill="hold">
                                          <p:stCondLst>
                                            <p:cond delay="600"/>
                                          </p:stCondLst>
                                        </p:cTn>
                                        <p:tgtEl>
                                          <p:spTgt spid="32772"/>
                                        </p:tgtEl>
                                        <p:attrNameLst>
                                          <p:attrName>ppt_x</p:attrName>
                                        </p:attrNameLst>
                                      </p:cBhvr>
                                    </p:anim>
                                  </p:childTnLst>
                                </p:cTn>
                              </p:par>
                              <p:par>
                                <p:cTn id="17" presetID="9" presetClass="entr" presetSubtype="0" fill="hold" grpId="0" nodeType="withEffect">
                                  <p:stCondLst>
                                    <p:cond delay="2000"/>
                                  </p:stCondLst>
                                  <p:childTnLst>
                                    <p:set>
                                      <p:cBhvr>
                                        <p:cTn id="18" dur="1" fill="hold">
                                          <p:stCondLst>
                                            <p:cond delay="0"/>
                                          </p:stCondLst>
                                        </p:cTn>
                                        <p:tgtEl>
                                          <p:spTgt spid="32806"/>
                                        </p:tgtEl>
                                        <p:attrNameLst>
                                          <p:attrName>style.visibility</p:attrName>
                                        </p:attrNameLst>
                                      </p:cBhvr>
                                      <p:to>
                                        <p:strVal val="visible"/>
                                      </p:to>
                                    </p:set>
                                    <p:animEffect transition="in" filter="dissolve">
                                      <p:cBhvr>
                                        <p:cTn id="19" dur="500"/>
                                        <p:tgtEl>
                                          <p:spTgt spid="32806"/>
                                        </p:tgtEl>
                                      </p:cBhvr>
                                    </p:animEffect>
                                  </p:childTnLst>
                                </p:cTn>
                              </p:par>
                              <p:par>
                                <p:cTn id="20" presetID="37" presetClass="entr" presetSubtype="0" fill="hold" grpId="0" nodeType="withEffect">
                                  <p:stCondLst>
                                    <p:cond delay="2000"/>
                                  </p:stCondLst>
                                  <p:childTnLst>
                                    <p:set>
                                      <p:cBhvr>
                                        <p:cTn id="21" dur="1" fill="hold">
                                          <p:stCondLst>
                                            <p:cond delay="0"/>
                                          </p:stCondLst>
                                        </p:cTn>
                                        <p:tgtEl>
                                          <p:spTgt spid="21"/>
                                        </p:tgtEl>
                                        <p:attrNameLst>
                                          <p:attrName>style.visibility</p:attrName>
                                        </p:attrNameLst>
                                      </p:cBhvr>
                                      <p:to>
                                        <p:strVal val="visible"/>
                                      </p:to>
                                    </p:set>
                                    <p:animEffect transition="in" filter="fade">
                                      <p:cBhvr>
                                        <p:cTn id="22" dur="1000"/>
                                        <p:tgtEl>
                                          <p:spTgt spid="21"/>
                                        </p:tgtEl>
                                      </p:cBhvr>
                                    </p:animEffect>
                                    <p:anim calcmode="lin" valueType="num">
                                      <p:cBhvr>
                                        <p:cTn id="23" dur="1000" fill="hold"/>
                                        <p:tgtEl>
                                          <p:spTgt spid="21"/>
                                        </p:tgtEl>
                                        <p:attrNameLst>
                                          <p:attrName>ppt_x</p:attrName>
                                        </p:attrNameLst>
                                      </p:cBhvr>
                                      <p:tavLst>
                                        <p:tav tm="0">
                                          <p:val>
                                            <p:strVal val="#ppt_x"/>
                                          </p:val>
                                        </p:tav>
                                        <p:tav tm="100000">
                                          <p:val>
                                            <p:strVal val="#ppt_x"/>
                                          </p:val>
                                        </p:tav>
                                      </p:tavLst>
                                    </p:anim>
                                    <p:anim calcmode="lin" valueType="num">
                                      <p:cBhvr>
                                        <p:cTn id="24" dur="900" decel="100000" fill="hold"/>
                                        <p:tgtEl>
                                          <p:spTgt spid="21"/>
                                        </p:tgtEl>
                                        <p:attrNameLst>
                                          <p:attrName>ppt_y</p:attrName>
                                        </p:attrNameLst>
                                      </p:cBhvr>
                                      <p:tavLst>
                                        <p:tav tm="0">
                                          <p:val>
                                            <p:strVal val="#ppt_y+1"/>
                                          </p:val>
                                        </p:tav>
                                        <p:tav tm="100000">
                                          <p:val>
                                            <p:strVal val="#ppt_y-.03"/>
                                          </p:val>
                                        </p:tav>
                                      </p:tavLst>
                                    </p:anim>
                                    <p:anim calcmode="lin" valueType="num">
                                      <p:cBhvr>
                                        <p:cTn id="25" dur="100" accel="100000" fill="hold">
                                          <p:stCondLst>
                                            <p:cond delay="900"/>
                                          </p:stCondLst>
                                        </p:cTn>
                                        <p:tgtEl>
                                          <p:spTgt spid="21"/>
                                        </p:tgtEl>
                                        <p:attrNameLst>
                                          <p:attrName>ppt_y</p:attrName>
                                        </p:attrNameLst>
                                      </p:cBhvr>
                                      <p:tavLst>
                                        <p:tav tm="0">
                                          <p:val>
                                            <p:strVal val="#ppt_y-.03"/>
                                          </p:val>
                                        </p:tav>
                                        <p:tav tm="100000">
                                          <p:val>
                                            <p:strVal val="#ppt_y"/>
                                          </p:val>
                                        </p:tav>
                                      </p:tavLst>
                                    </p:anim>
                                  </p:childTnLst>
                                </p:cTn>
                              </p:par>
                              <p:par>
                                <p:cTn id="26" presetID="37" presetClass="entr" presetSubtype="0" fill="hold" grpId="0" nodeType="withEffect">
                                  <p:stCondLst>
                                    <p:cond delay="2100"/>
                                  </p:stCondLst>
                                  <p:childTnLst>
                                    <p:set>
                                      <p:cBhvr>
                                        <p:cTn id="27" dur="1" fill="hold">
                                          <p:stCondLst>
                                            <p:cond delay="0"/>
                                          </p:stCondLst>
                                        </p:cTn>
                                        <p:tgtEl>
                                          <p:spTgt spid="27"/>
                                        </p:tgtEl>
                                        <p:attrNameLst>
                                          <p:attrName>style.visibility</p:attrName>
                                        </p:attrNameLst>
                                      </p:cBhvr>
                                      <p:to>
                                        <p:strVal val="visible"/>
                                      </p:to>
                                    </p:set>
                                    <p:animEffect transition="in" filter="fade">
                                      <p:cBhvr>
                                        <p:cTn id="28" dur="1000"/>
                                        <p:tgtEl>
                                          <p:spTgt spid="27"/>
                                        </p:tgtEl>
                                      </p:cBhvr>
                                    </p:animEffect>
                                    <p:anim calcmode="lin" valueType="num">
                                      <p:cBhvr>
                                        <p:cTn id="29" dur="1000" fill="hold"/>
                                        <p:tgtEl>
                                          <p:spTgt spid="27"/>
                                        </p:tgtEl>
                                        <p:attrNameLst>
                                          <p:attrName>ppt_x</p:attrName>
                                        </p:attrNameLst>
                                      </p:cBhvr>
                                      <p:tavLst>
                                        <p:tav tm="0">
                                          <p:val>
                                            <p:strVal val="#ppt_x"/>
                                          </p:val>
                                        </p:tav>
                                        <p:tav tm="100000">
                                          <p:val>
                                            <p:strVal val="#ppt_x"/>
                                          </p:val>
                                        </p:tav>
                                      </p:tavLst>
                                    </p:anim>
                                    <p:anim calcmode="lin" valueType="num">
                                      <p:cBhvr>
                                        <p:cTn id="30" dur="900" decel="100000" fill="hold"/>
                                        <p:tgtEl>
                                          <p:spTgt spid="27"/>
                                        </p:tgtEl>
                                        <p:attrNameLst>
                                          <p:attrName>ppt_y</p:attrName>
                                        </p:attrNameLst>
                                      </p:cBhvr>
                                      <p:tavLst>
                                        <p:tav tm="0">
                                          <p:val>
                                            <p:strVal val="#ppt_y+1"/>
                                          </p:val>
                                        </p:tav>
                                        <p:tav tm="100000">
                                          <p:val>
                                            <p:strVal val="#ppt_y-.03"/>
                                          </p:val>
                                        </p:tav>
                                      </p:tavLst>
                                    </p:anim>
                                    <p:anim calcmode="lin" valueType="num">
                                      <p:cBhvr>
                                        <p:cTn id="31" dur="100" accel="100000" fill="hold">
                                          <p:stCondLst>
                                            <p:cond delay="900"/>
                                          </p:stCondLst>
                                        </p:cTn>
                                        <p:tgtEl>
                                          <p:spTgt spid="27"/>
                                        </p:tgtEl>
                                        <p:attrNameLst>
                                          <p:attrName>ppt_y</p:attrName>
                                        </p:attrNameLst>
                                      </p:cBhvr>
                                      <p:tavLst>
                                        <p:tav tm="0">
                                          <p:val>
                                            <p:strVal val="#ppt_y-.03"/>
                                          </p:val>
                                        </p:tav>
                                        <p:tav tm="100000">
                                          <p:val>
                                            <p:strVal val="#ppt_y"/>
                                          </p:val>
                                        </p:tav>
                                      </p:tavLst>
                                    </p:anim>
                                  </p:childTnLst>
                                </p:cTn>
                              </p:par>
                              <p:par>
                                <p:cTn id="32" presetID="37" presetClass="entr" presetSubtype="0" fill="hold" grpId="0" nodeType="withEffect">
                                  <p:stCondLst>
                                    <p:cond delay="2200"/>
                                  </p:stCondLst>
                                  <p:childTnLst>
                                    <p:set>
                                      <p:cBhvr>
                                        <p:cTn id="33" dur="1" fill="hold">
                                          <p:stCondLst>
                                            <p:cond delay="0"/>
                                          </p:stCondLst>
                                        </p:cTn>
                                        <p:tgtEl>
                                          <p:spTgt spid="26"/>
                                        </p:tgtEl>
                                        <p:attrNameLst>
                                          <p:attrName>style.visibility</p:attrName>
                                        </p:attrNameLst>
                                      </p:cBhvr>
                                      <p:to>
                                        <p:strVal val="visible"/>
                                      </p:to>
                                    </p:set>
                                    <p:animEffect transition="in" filter="fade">
                                      <p:cBhvr>
                                        <p:cTn id="34" dur="1000"/>
                                        <p:tgtEl>
                                          <p:spTgt spid="26"/>
                                        </p:tgtEl>
                                      </p:cBhvr>
                                    </p:animEffect>
                                    <p:anim calcmode="lin" valueType="num">
                                      <p:cBhvr>
                                        <p:cTn id="35" dur="1000" fill="hold"/>
                                        <p:tgtEl>
                                          <p:spTgt spid="26"/>
                                        </p:tgtEl>
                                        <p:attrNameLst>
                                          <p:attrName>ppt_x</p:attrName>
                                        </p:attrNameLst>
                                      </p:cBhvr>
                                      <p:tavLst>
                                        <p:tav tm="0">
                                          <p:val>
                                            <p:strVal val="#ppt_x"/>
                                          </p:val>
                                        </p:tav>
                                        <p:tav tm="100000">
                                          <p:val>
                                            <p:strVal val="#ppt_x"/>
                                          </p:val>
                                        </p:tav>
                                      </p:tavLst>
                                    </p:anim>
                                    <p:anim calcmode="lin" valueType="num">
                                      <p:cBhvr>
                                        <p:cTn id="36" dur="900" decel="100000" fill="hold"/>
                                        <p:tgtEl>
                                          <p:spTgt spid="26"/>
                                        </p:tgtEl>
                                        <p:attrNameLst>
                                          <p:attrName>ppt_y</p:attrName>
                                        </p:attrNameLst>
                                      </p:cBhvr>
                                      <p:tavLst>
                                        <p:tav tm="0">
                                          <p:val>
                                            <p:strVal val="#ppt_y+1"/>
                                          </p:val>
                                        </p:tav>
                                        <p:tav tm="100000">
                                          <p:val>
                                            <p:strVal val="#ppt_y-.03"/>
                                          </p:val>
                                        </p:tav>
                                      </p:tavLst>
                                    </p:anim>
                                    <p:anim calcmode="lin" valueType="num">
                                      <p:cBhvr>
                                        <p:cTn id="37" dur="100" accel="100000" fill="hold">
                                          <p:stCondLst>
                                            <p:cond delay="900"/>
                                          </p:stCondLst>
                                        </p:cTn>
                                        <p:tgtEl>
                                          <p:spTgt spid="26"/>
                                        </p:tgtEl>
                                        <p:attrNameLst>
                                          <p:attrName>ppt_y</p:attrName>
                                        </p:attrNameLst>
                                      </p:cBhvr>
                                      <p:tavLst>
                                        <p:tav tm="0">
                                          <p:val>
                                            <p:strVal val="#ppt_y-.03"/>
                                          </p:val>
                                        </p:tav>
                                        <p:tav tm="100000">
                                          <p:val>
                                            <p:strVal val="#ppt_y"/>
                                          </p:val>
                                        </p:tav>
                                      </p:tavLst>
                                    </p:anim>
                                  </p:childTnLst>
                                </p:cTn>
                              </p:par>
                              <p:par>
                                <p:cTn id="38" presetID="37" presetClass="entr" presetSubtype="0" fill="hold" grpId="0" nodeType="withEffect">
                                  <p:stCondLst>
                                    <p:cond delay="2300"/>
                                  </p:stCondLst>
                                  <p:childTnLst>
                                    <p:set>
                                      <p:cBhvr>
                                        <p:cTn id="39" dur="1" fill="hold">
                                          <p:stCondLst>
                                            <p:cond delay="0"/>
                                          </p:stCondLst>
                                        </p:cTn>
                                        <p:tgtEl>
                                          <p:spTgt spid="20"/>
                                        </p:tgtEl>
                                        <p:attrNameLst>
                                          <p:attrName>style.visibility</p:attrName>
                                        </p:attrNameLst>
                                      </p:cBhvr>
                                      <p:to>
                                        <p:strVal val="visible"/>
                                      </p:to>
                                    </p:set>
                                    <p:animEffect transition="in" filter="fade">
                                      <p:cBhvr>
                                        <p:cTn id="40" dur="1000"/>
                                        <p:tgtEl>
                                          <p:spTgt spid="20"/>
                                        </p:tgtEl>
                                      </p:cBhvr>
                                    </p:animEffect>
                                    <p:anim calcmode="lin" valueType="num">
                                      <p:cBhvr>
                                        <p:cTn id="41" dur="1000" fill="hold"/>
                                        <p:tgtEl>
                                          <p:spTgt spid="20"/>
                                        </p:tgtEl>
                                        <p:attrNameLst>
                                          <p:attrName>ppt_x</p:attrName>
                                        </p:attrNameLst>
                                      </p:cBhvr>
                                      <p:tavLst>
                                        <p:tav tm="0">
                                          <p:val>
                                            <p:strVal val="#ppt_x"/>
                                          </p:val>
                                        </p:tav>
                                        <p:tav tm="100000">
                                          <p:val>
                                            <p:strVal val="#ppt_x"/>
                                          </p:val>
                                        </p:tav>
                                      </p:tavLst>
                                    </p:anim>
                                    <p:anim calcmode="lin" valueType="num">
                                      <p:cBhvr>
                                        <p:cTn id="42" dur="900" decel="100000" fill="hold"/>
                                        <p:tgtEl>
                                          <p:spTgt spid="20"/>
                                        </p:tgtEl>
                                        <p:attrNameLst>
                                          <p:attrName>ppt_y</p:attrName>
                                        </p:attrNameLst>
                                      </p:cBhvr>
                                      <p:tavLst>
                                        <p:tav tm="0">
                                          <p:val>
                                            <p:strVal val="#ppt_y+1"/>
                                          </p:val>
                                        </p:tav>
                                        <p:tav tm="100000">
                                          <p:val>
                                            <p:strVal val="#ppt_y-.03"/>
                                          </p:val>
                                        </p:tav>
                                      </p:tavLst>
                                    </p:anim>
                                    <p:anim calcmode="lin" valueType="num">
                                      <p:cBhvr>
                                        <p:cTn id="43" dur="100" accel="100000" fill="hold">
                                          <p:stCondLst>
                                            <p:cond delay="900"/>
                                          </p:stCondLst>
                                        </p:cTn>
                                        <p:tgtEl>
                                          <p:spTgt spid="20"/>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2" grpId="0" animBg="1"/>
      <p:bldP spid="26" grpId="0" animBg="1"/>
      <p:bldP spid="27" grpId="0" animBg="1"/>
      <p:bldP spid="20" grpId="0" animBg="1"/>
      <p:bldP spid="21" grpId="0" animBg="1"/>
      <p:bldP spid="32806"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rain/dis"/>
          <p:cNvPicPr>
            <a:picLocks noChangeAspect="1" noChangeArrowheads="1"/>
          </p:cNvPicPr>
          <p:nvPr/>
        </p:nvPicPr>
        <p:blipFill>
          <a:blip r:embed="rId3" cstate="print"/>
          <a:srcRect/>
          <a:stretch>
            <a:fillRect/>
          </a:stretch>
        </p:blipFill>
        <p:spPr bwMode="auto">
          <a:xfrm>
            <a:off x="3499723" y="838200"/>
            <a:ext cx="5644277" cy="4114800"/>
          </a:xfrm>
          <a:prstGeom prst="rect">
            <a:avLst/>
          </a:prstGeom>
          <a:ln>
            <a:noFill/>
          </a:ln>
          <a:effectLst>
            <a:outerShdw blurRad="190500" algn="tl" rotWithShape="0">
              <a:srgbClr val="000000">
                <a:alpha val="70000"/>
              </a:srgbClr>
            </a:outerShdw>
          </a:effectLst>
        </p:spPr>
      </p:pic>
      <p:sp>
        <p:nvSpPr>
          <p:cNvPr id="22" name="Action Button: Home 21">
            <a:hlinkClick r:id="" action="ppaction://hlinkshowjump?jump=firstslide" highlightClick="1"/>
          </p:cNvPr>
          <p:cNvSpPr/>
          <p:nvPr/>
        </p:nvSpPr>
        <p:spPr>
          <a:xfrm>
            <a:off x="8547717" y="6400800"/>
            <a:ext cx="574675" cy="457200"/>
          </a:xfrm>
          <a:prstGeom prst="actionButtonHome">
            <a:avLst/>
          </a:prstGeom>
          <a:gradFill flip="none" rotWithShape="1">
            <a:gsLst>
              <a:gs pos="0">
                <a:srgbClr val="FFEFD1"/>
              </a:gs>
              <a:gs pos="64999">
                <a:srgbClr val="F0EBD5"/>
              </a:gs>
              <a:gs pos="100000">
                <a:srgbClr val="D1C39F"/>
              </a:gs>
            </a:gsLst>
            <a:lin ang="5400000" scaled="1"/>
            <a:tileRect/>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23" name="Action Button: Beginning 22">
            <a:hlinkClick r:id="rId4" action="ppaction://hlinksldjump" highlightClick="1"/>
          </p:cNvPr>
          <p:cNvSpPr/>
          <p:nvPr/>
        </p:nvSpPr>
        <p:spPr>
          <a:xfrm>
            <a:off x="8080992" y="6400800"/>
            <a:ext cx="457200" cy="457200"/>
          </a:xfrm>
          <a:prstGeom prst="actionButtonBeginning">
            <a:avLst/>
          </a:prstGeom>
          <a:gradFill>
            <a:gsLst>
              <a:gs pos="0">
                <a:srgbClr val="FFEFD1"/>
              </a:gs>
              <a:gs pos="64999">
                <a:srgbClr val="F0EBD5"/>
              </a:gs>
              <a:gs pos="100000">
                <a:srgbClr val="D1C39F"/>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33796" name="TextBox 17"/>
          <p:cNvSpPr txBox="1">
            <a:spLocks noChangeArrowheads="1"/>
          </p:cNvSpPr>
          <p:nvPr/>
        </p:nvSpPr>
        <p:spPr bwMode="auto">
          <a:xfrm>
            <a:off x="1828800" y="2259806"/>
            <a:ext cx="1676400" cy="2464594"/>
          </a:xfrm>
          <a:prstGeom prst="wedgeRoundRectCallout">
            <a:avLst>
              <a:gd name="adj1" fmla="val -17197"/>
              <a:gd name="adj2" fmla="val -56970"/>
              <a:gd name="adj3" fmla="val 16667"/>
            </a:avLst>
          </a:prstGeom>
          <a:solidFill>
            <a:schemeClr val="accent5">
              <a:lumMod val="75000"/>
            </a:schemeClr>
          </a:solidFill>
          <a:ln w="9525">
            <a:noFill/>
            <a:miter lim="800000"/>
            <a:headEnd/>
            <a:tailEnd/>
          </a:ln>
        </p:spPr>
        <p:txBody>
          <a:bodyPr wrap="square">
            <a:spAutoFit/>
          </a:bodyPr>
          <a:lstStyle/>
          <a:p>
            <a:pPr algn="ctr"/>
            <a:r>
              <a:rPr lang="en-US" sz="1600" dirty="0">
                <a:solidFill>
                  <a:schemeClr val="bg1"/>
                </a:solidFill>
                <a:latin typeface="Trebuchet MS" pitchFamily="34" charset="0"/>
              </a:rPr>
              <a:t>Be sure to look at every month </a:t>
            </a:r>
            <a:r>
              <a:rPr lang="en-US" sz="1600" dirty="0" smtClean="0">
                <a:solidFill>
                  <a:schemeClr val="bg1"/>
                </a:solidFill>
                <a:latin typeface="Trebuchet MS" pitchFamily="34" charset="0"/>
              </a:rPr>
              <a:t>to see </a:t>
            </a:r>
            <a:r>
              <a:rPr lang="en-US" sz="1600" dirty="0">
                <a:solidFill>
                  <a:schemeClr val="bg1"/>
                </a:solidFill>
                <a:latin typeface="Trebuchet MS" pitchFamily="34" charset="0"/>
              </a:rPr>
              <a:t>if the rainfall and discharge are high or low </a:t>
            </a:r>
            <a:r>
              <a:rPr lang="en-US" sz="1600" dirty="0" smtClean="0">
                <a:solidFill>
                  <a:schemeClr val="bg1"/>
                </a:solidFill>
                <a:latin typeface="Trebuchet MS" pitchFamily="34" charset="0"/>
              </a:rPr>
              <a:t>compared to other </a:t>
            </a:r>
            <a:r>
              <a:rPr lang="en-US" sz="1600" dirty="0">
                <a:solidFill>
                  <a:schemeClr val="bg1"/>
                </a:solidFill>
                <a:latin typeface="Trebuchet MS" pitchFamily="34" charset="0"/>
              </a:rPr>
              <a:t>months.</a:t>
            </a:r>
          </a:p>
        </p:txBody>
      </p:sp>
      <p:pic>
        <p:nvPicPr>
          <p:cNvPr id="41" name="Picture 40" descr="IMG_3473.JPG"/>
          <p:cNvPicPr>
            <a:picLocks noChangeAspect="1"/>
          </p:cNvPicPr>
          <p:nvPr/>
        </p:nvPicPr>
        <p:blipFill>
          <a:blip r:embed="rId5" cstate="print"/>
          <a:stretch>
            <a:fillRect/>
          </a:stretch>
        </p:blipFill>
        <p:spPr>
          <a:xfrm>
            <a:off x="2209800" y="914400"/>
            <a:ext cx="1150177" cy="1188720"/>
          </a:xfrm>
          <a:prstGeom prst="rect">
            <a:avLst/>
          </a:prstGeom>
        </p:spPr>
      </p:pic>
      <p:sp>
        <p:nvSpPr>
          <p:cNvPr id="43" name="Action Button: Custom 42">
            <a:hlinkClick r:id="rId6" action="ppaction://hlinksldjump" highlightClick="1"/>
          </p:cNvPr>
          <p:cNvSpPr/>
          <p:nvPr/>
        </p:nvSpPr>
        <p:spPr>
          <a:xfrm>
            <a:off x="5562600" y="4953000"/>
            <a:ext cx="1447800" cy="1371600"/>
          </a:xfrm>
          <a:prstGeom prst="actionButtonBlank">
            <a:avLst/>
          </a:prstGeom>
          <a:solidFill>
            <a:srgbClr val="C00000"/>
          </a:solidFill>
          <a:ln>
            <a:no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600" dirty="0">
                <a:latin typeface="Trebuchet MS" pitchFamily="34" charset="0"/>
              </a:rPr>
              <a:t>In July there is low rainfall and low discharge</a:t>
            </a:r>
          </a:p>
        </p:txBody>
      </p:sp>
      <p:sp>
        <p:nvSpPr>
          <p:cNvPr id="44" name="Action Button: Custom 43">
            <a:hlinkClick r:id="rId7" action="ppaction://hlinksldjump" highlightClick="1"/>
          </p:cNvPr>
          <p:cNvSpPr/>
          <p:nvPr/>
        </p:nvSpPr>
        <p:spPr>
          <a:xfrm>
            <a:off x="3901440" y="4953000"/>
            <a:ext cx="1432560" cy="1371600"/>
          </a:xfrm>
          <a:prstGeom prst="actionButtonBlank">
            <a:avLst/>
          </a:prstGeom>
          <a:solidFill>
            <a:srgbClr val="C00000"/>
          </a:solidFill>
          <a:ln>
            <a:no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600" dirty="0">
                <a:latin typeface="Trebuchet MS" pitchFamily="34" charset="0"/>
              </a:rPr>
              <a:t>In January there is high rainfall and low discharge</a:t>
            </a:r>
          </a:p>
        </p:txBody>
      </p:sp>
      <p:sp>
        <p:nvSpPr>
          <p:cNvPr id="45" name="Action Button: Custom 44">
            <a:hlinkClick r:id="rId7" action="ppaction://hlinksldjump" highlightClick="1"/>
          </p:cNvPr>
          <p:cNvSpPr/>
          <p:nvPr/>
        </p:nvSpPr>
        <p:spPr>
          <a:xfrm>
            <a:off x="7239000" y="4953000"/>
            <a:ext cx="1524000" cy="1371600"/>
          </a:xfrm>
          <a:prstGeom prst="actionButtonBlank">
            <a:avLst/>
          </a:prstGeom>
          <a:solidFill>
            <a:srgbClr val="C00000"/>
          </a:solidFill>
          <a:ln>
            <a:no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600" dirty="0">
                <a:latin typeface="Trebuchet MS" pitchFamily="34" charset="0"/>
              </a:rPr>
              <a:t>In March there is low rainfall and high discharge</a:t>
            </a:r>
          </a:p>
        </p:txBody>
      </p:sp>
      <p:sp>
        <p:nvSpPr>
          <p:cNvPr id="46" name="Action Button: Custom 45">
            <a:hlinkClick r:id="rId7" action="ppaction://hlinksldjump" highlightClick="1"/>
          </p:cNvPr>
          <p:cNvSpPr/>
          <p:nvPr/>
        </p:nvSpPr>
        <p:spPr>
          <a:xfrm>
            <a:off x="2133600" y="4953000"/>
            <a:ext cx="1524000" cy="1371600"/>
          </a:xfrm>
          <a:prstGeom prst="actionButtonBlank">
            <a:avLst/>
          </a:prstGeom>
          <a:solidFill>
            <a:srgbClr val="C00000"/>
          </a:solidFill>
          <a:ln>
            <a:no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600" dirty="0">
                <a:latin typeface="Trebuchet MS" pitchFamily="34" charset="0"/>
              </a:rPr>
              <a:t>In September there is high rainfall and high discharge</a:t>
            </a:r>
          </a:p>
        </p:txBody>
      </p:sp>
      <p:sp>
        <p:nvSpPr>
          <p:cNvPr id="47" name="Oval Callout 46"/>
          <p:cNvSpPr/>
          <p:nvPr/>
        </p:nvSpPr>
        <p:spPr>
          <a:xfrm>
            <a:off x="1905000" y="2209800"/>
            <a:ext cx="2133600" cy="685800"/>
          </a:xfrm>
          <a:prstGeom prst="wedgeEllipseCallout">
            <a:avLst>
              <a:gd name="adj1" fmla="val -12262"/>
              <a:gd name="adj2" fmla="val -81944"/>
            </a:avLst>
          </a:prstGeom>
          <a:solidFill>
            <a:srgbClr val="33CC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smtClean="0">
                <a:solidFill>
                  <a:schemeClr val="bg1"/>
                </a:solidFill>
                <a:latin typeface="Trebuchet MS" pitchFamily="34" charset="0"/>
              </a:rPr>
              <a:t>Not quite</a:t>
            </a:r>
            <a:endParaRPr lang="en-US" sz="2400" dirty="0">
              <a:solidFill>
                <a:schemeClr val="bg1"/>
              </a:solidFill>
              <a:latin typeface="Trebuchet MS" pitchFamily="34" charset="0"/>
            </a:endParaRPr>
          </a:p>
        </p:txBody>
      </p:sp>
      <p:sp>
        <p:nvSpPr>
          <p:cNvPr id="24" name="Rectangle 23"/>
          <p:cNvSpPr/>
          <p:nvPr/>
        </p:nvSpPr>
        <p:spPr>
          <a:xfrm>
            <a:off x="0" y="0"/>
            <a:ext cx="9144000" cy="838200"/>
          </a:xfrm>
          <a:prstGeom prst="rect">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r>
              <a:rPr lang="en-US" sz="4400" dirty="0" smtClean="0">
                <a:latin typeface="Trebuchet MS" pitchFamily="34" charset="0"/>
              </a:rPr>
              <a:t>How To Interpret Graphs</a:t>
            </a:r>
            <a:endParaRPr lang="en-US" sz="4400" dirty="0">
              <a:latin typeface="Trebuchet MS" pitchFamily="34" charset="0"/>
            </a:endParaRPr>
          </a:p>
        </p:txBody>
      </p:sp>
      <p:sp>
        <p:nvSpPr>
          <p:cNvPr id="26" name="Flowchart: Delay 25"/>
          <p:cNvSpPr/>
          <p:nvPr/>
        </p:nvSpPr>
        <p:spPr>
          <a:xfrm>
            <a:off x="0" y="0"/>
            <a:ext cx="1752600" cy="6858000"/>
          </a:xfrm>
          <a:prstGeom prst="flowChartDelay">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27" name="TextBox 26">
            <a:hlinkClick r:id="rId8" action="ppaction://hlinksldjump"/>
          </p:cNvPr>
          <p:cNvSpPr txBox="1"/>
          <p:nvPr/>
        </p:nvSpPr>
        <p:spPr>
          <a:xfrm>
            <a:off x="0" y="609600"/>
            <a:ext cx="1371600" cy="8382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Build </a:t>
            </a:r>
            <a:r>
              <a:rPr lang="en-US" sz="1600" dirty="0" smtClean="0">
                <a:solidFill>
                  <a:schemeClr val="accent1">
                    <a:lumMod val="75000"/>
                  </a:schemeClr>
                </a:solidFill>
                <a:latin typeface="Trebuchet MS" pitchFamily="34" charset="0"/>
                <a:cs typeface="+mn-cs"/>
              </a:rPr>
              <a:t>A </a:t>
            </a:r>
            <a:r>
              <a:rPr lang="en-US" sz="1600" dirty="0">
                <a:solidFill>
                  <a:schemeClr val="accent1">
                    <a:lumMod val="75000"/>
                  </a:schemeClr>
                </a:solidFill>
                <a:latin typeface="Trebuchet MS" pitchFamily="34" charset="0"/>
                <a:cs typeface="+mn-cs"/>
              </a:rPr>
              <a:t>G</a:t>
            </a:r>
            <a:r>
              <a:rPr lang="en-US" sz="1600" dirty="0" smtClean="0">
                <a:solidFill>
                  <a:schemeClr val="accent1">
                    <a:lumMod val="75000"/>
                  </a:schemeClr>
                </a:solidFill>
                <a:latin typeface="Trebuchet MS" pitchFamily="34" charset="0"/>
                <a:cs typeface="+mn-cs"/>
              </a:rPr>
              <a:t>raph </a:t>
            </a:r>
            <a:endParaRPr lang="en-US" sz="1600" dirty="0">
              <a:solidFill>
                <a:schemeClr val="accent1">
                  <a:lumMod val="75000"/>
                </a:schemeClr>
              </a:solidFill>
              <a:latin typeface="Trebuchet MS" pitchFamily="34" charset="0"/>
              <a:cs typeface="+mn-cs"/>
            </a:endParaRP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1)</a:t>
            </a:r>
            <a:endParaRPr lang="en-US" sz="1600" dirty="0">
              <a:solidFill>
                <a:schemeClr val="accent1">
                  <a:lumMod val="75000"/>
                </a:schemeClr>
              </a:solidFill>
              <a:latin typeface="Trebuchet MS" pitchFamily="34" charset="0"/>
              <a:cs typeface="+mn-cs"/>
            </a:endParaRPr>
          </a:p>
        </p:txBody>
      </p:sp>
      <p:sp>
        <p:nvSpPr>
          <p:cNvPr id="32" name="TextBox 31">
            <a:hlinkClick r:id="rId9" action="ppaction://hlinksldjump"/>
          </p:cNvPr>
          <p:cNvSpPr txBox="1"/>
          <p:nvPr/>
        </p:nvSpPr>
        <p:spPr>
          <a:xfrm>
            <a:off x="0" y="2743200"/>
            <a:ext cx="1554480" cy="10668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Read LOBO Graphs </a:t>
            </a:r>
            <a:r>
              <a:rPr lang="en-US" sz="1600" dirty="0" smtClean="0">
                <a:solidFill>
                  <a:schemeClr val="accent1">
                    <a:lumMod val="75000"/>
                  </a:schemeClr>
                </a:solidFill>
                <a:latin typeface="Trebuchet MS" pitchFamily="34" charset="0"/>
                <a:cs typeface="+mn-cs"/>
              </a:rPr>
              <a:t>   (Level 3)</a:t>
            </a:r>
            <a:endParaRPr lang="en-US" sz="1600" dirty="0">
              <a:solidFill>
                <a:schemeClr val="accent1">
                  <a:lumMod val="75000"/>
                </a:schemeClr>
              </a:solidFill>
              <a:latin typeface="Trebuchet MS" pitchFamily="34" charset="0"/>
              <a:cs typeface="+mn-cs"/>
            </a:endParaRPr>
          </a:p>
        </p:txBody>
      </p:sp>
      <p:sp>
        <p:nvSpPr>
          <p:cNvPr id="34" name="TextBox 33">
            <a:hlinkClick r:id="rId10" action="ppaction://hlinksldjump"/>
          </p:cNvPr>
          <p:cNvSpPr txBox="1"/>
          <p:nvPr/>
        </p:nvSpPr>
        <p:spPr>
          <a:xfrm>
            <a:off x="0" y="3953470"/>
            <a:ext cx="1447800" cy="99953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LOBO Data Match-up</a:t>
            </a:r>
            <a:endParaRPr lang="en-US" sz="1600" dirty="0">
              <a:solidFill>
                <a:schemeClr val="accent1">
                  <a:lumMod val="75000"/>
                </a:schemeClr>
              </a:solidFill>
              <a:latin typeface="Trebuchet MS" pitchFamily="34" charset="0"/>
              <a:cs typeface="+mn-cs"/>
            </a:endParaRP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4)</a:t>
            </a:r>
            <a:endParaRPr lang="en-US" sz="1600" dirty="0">
              <a:solidFill>
                <a:schemeClr val="accent1">
                  <a:lumMod val="75000"/>
                </a:schemeClr>
              </a:solidFill>
              <a:latin typeface="Trebuchet MS" pitchFamily="34" charset="0"/>
              <a:cs typeface="+mn-cs"/>
            </a:endParaRPr>
          </a:p>
        </p:txBody>
      </p:sp>
      <p:sp>
        <p:nvSpPr>
          <p:cNvPr id="35" name="TextBox 34">
            <a:hlinkClick r:id="rId11" action="ppaction://hlinksldjump"/>
          </p:cNvPr>
          <p:cNvSpPr txBox="1"/>
          <p:nvPr/>
        </p:nvSpPr>
        <p:spPr>
          <a:xfrm>
            <a:off x="0" y="5105400"/>
            <a:ext cx="1371600" cy="11430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Test Your LOBO Abilities</a:t>
            </a: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5)</a:t>
            </a:r>
            <a:endParaRPr lang="en-US" sz="1600" dirty="0">
              <a:solidFill>
                <a:schemeClr val="accent1">
                  <a:lumMod val="75000"/>
                </a:schemeClr>
              </a:solidFill>
              <a:latin typeface="Trebuchet MS" pitchFamily="34" charset="0"/>
              <a:cs typeface="+mn-cs"/>
            </a:endParaRPr>
          </a:p>
        </p:txBody>
      </p:sp>
      <p:sp>
        <p:nvSpPr>
          <p:cNvPr id="36" name="TextBox 35">
            <a:hlinkClick r:id="rId12" action="ppaction://hlinksldjump"/>
          </p:cNvPr>
          <p:cNvSpPr txBox="1"/>
          <p:nvPr/>
        </p:nvSpPr>
        <p:spPr>
          <a:xfrm>
            <a:off x="0" y="1600200"/>
            <a:ext cx="1447800" cy="990600"/>
          </a:xfrm>
          <a:prstGeom prst="roundRect">
            <a:avLst/>
          </a:prstGeom>
          <a:solidFill>
            <a:schemeClr val="accent5">
              <a:lumMod val="40000"/>
              <a:lumOff val="60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Interpret Graphs</a:t>
            </a: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2)</a:t>
            </a:r>
            <a:endParaRPr lang="en-US" sz="1600" dirty="0">
              <a:solidFill>
                <a:schemeClr val="accent1">
                  <a:lumMod val="75000"/>
                </a:schemeClr>
              </a:solidFill>
              <a:latin typeface="Trebuchet MS" pitchFamily="34" charset="0"/>
              <a:cs typeface="+mn-cs"/>
            </a:endParaRPr>
          </a:p>
        </p:txBody>
      </p:sp>
      <p:sp>
        <p:nvSpPr>
          <p:cNvPr id="37" name="TextBox 36">
            <a:hlinkClick r:id="rId13" action="ppaction://hlinksldjump"/>
          </p:cNvPr>
          <p:cNvSpPr txBox="1"/>
          <p:nvPr/>
        </p:nvSpPr>
        <p:spPr>
          <a:xfrm>
            <a:off x="0" y="6324600"/>
            <a:ext cx="914400" cy="5334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More info</a:t>
            </a:r>
            <a:endParaRPr lang="en-US" sz="1600" dirty="0">
              <a:solidFill>
                <a:schemeClr val="accent1">
                  <a:lumMod val="75000"/>
                </a:schemeClr>
              </a:solidFill>
              <a:latin typeface="Trebuchet MS" pitchFamily="34" charset="0"/>
              <a:cs typeface="+mn-cs"/>
            </a:endParaRPr>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dissolve">
                                      <p:cBhvr>
                                        <p:cTn id="7" dur="500"/>
                                        <p:tgtEl>
                                          <p:spTgt spid="47"/>
                                        </p:tgtEl>
                                      </p:cBhvr>
                                    </p:animEffect>
                                  </p:childTnLst>
                                </p:cTn>
                              </p:par>
                              <p:par>
                                <p:cTn id="8" presetID="9" presetClass="exit" presetSubtype="0" fill="hold" grpId="1" nodeType="withEffect">
                                  <p:stCondLst>
                                    <p:cond delay="2000"/>
                                  </p:stCondLst>
                                  <p:childTnLst>
                                    <p:animEffect transition="out" filter="dissolve">
                                      <p:cBhvr>
                                        <p:cTn id="9" dur="500"/>
                                        <p:tgtEl>
                                          <p:spTgt spid="47"/>
                                        </p:tgtEl>
                                      </p:cBhvr>
                                    </p:animEffect>
                                    <p:set>
                                      <p:cBhvr>
                                        <p:cTn id="10" dur="1" fill="hold">
                                          <p:stCondLst>
                                            <p:cond delay="499"/>
                                          </p:stCondLst>
                                        </p:cTn>
                                        <p:tgtEl>
                                          <p:spTgt spid="47"/>
                                        </p:tgtEl>
                                        <p:attrNameLst>
                                          <p:attrName>style.visibility</p:attrName>
                                        </p:attrNameLst>
                                      </p:cBhvr>
                                      <p:to>
                                        <p:strVal val="hidden"/>
                                      </p:to>
                                    </p:set>
                                  </p:childTnLst>
                                </p:cTn>
                              </p:par>
                              <p:par>
                                <p:cTn id="11" presetID="9" presetClass="entr" presetSubtype="0" fill="hold" grpId="0" nodeType="withEffect">
                                  <p:stCondLst>
                                    <p:cond delay="3000"/>
                                  </p:stCondLst>
                                  <p:childTnLst>
                                    <p:set>
                                      <p:cBhvr>
                                        <p:cTn id="12" dur="1" fill="hold">
                                          <p:stCondLst>
                                            <p:cond delay="0"/>
                                          </p:stCondLst>
                                        </p:cTn>
                                        <p:tgtEl>
                                          <p:spTgt spid="33796"/>
                                        </p:tgtEl>
                                        <p:attrNameLst>
                                          <p:attrName>style.visibility</p:attrName>
                                        </p:attrNameLst>
                                      </p:cBhvr>
                                      <p:to>
                                        <p:strVal val="visible"/>
                                      </p:to>
                                    </p:set>
                                    <p:animEffect transition="in" filter="dissolve">
                                      <p:cBhvr>
                                        <p:cTn id="13" dur="500"/>
                                        <p:tgtEl>
                                          <p:spTgt spid="337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6" grpId="0" animBg="1"/>
      <p:bldP spid="47" grpId="0" animBg="1"/>
      <p:bldP spid="47" grpId="1" animBg="1"/>
    </p:bldLst>
  </p:timing>
</p:sld>
</file>

<file path=ppt/slides/slide3.xml><?xml version="1.0" encoding="utf-8"?>
<p:sld xmlns:a="http://schemas.openxmlformats.org/drawingml/2006/main" xmlns:r="http://schemas.openxmlformats.org/officeDocument/2006/relationships" xmlns:p="http://schemas.openxmlformats.org/presentationml/2006/main">
  <p:cSld>
    <p:bg>
      <p:bgPr>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effectLst/>
      </p:bgPr>
    </p:bg>
    <p:spTree>
      <p:nvGrpSpPr>
        <p:cNvPr id="1" name=""/>
        <p:cNvGrpSpPr/>
        <p:nvPr/>
      </p:nvGrpSpPr>
      <p:grpSpPr>
        <a:xfrm>
          <a:off x="0" y="0"/>
          <a:ext cx="0" cy="0"/>
          <a:chOff x="0" y="0"/>
          <a:chExt cx="0" cy="0"/>
        </a:xfrm>
      </p:grpSpPr>
      <p:pic>
        <p:nvPicPr>
          <p:cNvPr id="29" name="Picture 28" descr="crablarvae.jpg"/>
          <p:cNvPicPr>
            <a:picLocks noChangeAspect="1"/>
          </p:cNvPicPr>
          <p:nvPr/>
        </p:nvPicPr>
        <p:blipFill>
          <a:blip r:embed="rId3" cstate="print"/>
          <a:srcRect l="7813" r="21875" b="6250"/>
          <a:stretch>
            <a:fillRect/>
          </a:stretch>
        </p:blipFill>
        <p:spPr>
          <a:xfrm>
            <a:off x="76200" y="3429000"/>
            <a:ext cx="1143000" cy="1143000"/>
          </a:xfrm>
          <a:prstGeom prst="rect">
            <a:avLst/>
          </a:prstGeom>
        </p:spPr>
      </p:pic>
      <p:pic>
        <p:nvPicPr>
          <p:cNvPr id="26" name="Picture 29" descr="black.jpg"/>
          <p:cNvPicPr>
            <a:picLocks noChangeAspect="1"/>
          </p:cNvPicPr>
          <p:nvPr/>
        </p:nvPicPr>
        <p:blipFill>
          <a:blip r:embed="rId4" cstate="print"/>
          <a:srcRect t="16667" r="11111" b="16667"/>
          <a:stretch>
            <a:fillRect/>
          </a:stretch>
        </p:blipFill>
        <p:spPr bwMode="auto">
          <a:xfrm>
            <a:off x="228600" y="1473200"/>
            <a:ext cx="1828800" cy="914400"/>
          </a:xfrm>
          <a:prstGeom prst="rect">
            <a:avLst/>
          </a:prstGeom>
          <a:noFill/>
          <a:ln w="9525">
            <a:noFill/>
            <a:miter lim="800000"/>
            <a:headEnd/>
            <a:tailEnd/>
          </a:ln>
        </p:spPr>
      </p:pic>
      <p:sp>
        <p:nvSpPr>
          <p:cNvPr id="7" name="TextBox 6">
            <a:hlinkClick r:id="rId5" action="ppaction://hlinksldjump" highlightClick="1"/>
          </p:cNvPr>
          <p:cNvSpPr txBox="1"/>
          <p:nvPr/>
        </p:nvSpPr>
        <p:spPr>
          <a:xfrm>
            <a:off x="304800" y="4953000"/>
            <a:ext cx="3886200" cy="646331"/>
          </a:xfrm>
          <a:prstGeom prst="actionButtonBlank">
            <a:avLst/>
          </a:prstGeom>
          <a:solidFill>
            <a:srgbClr val="C00000"/>
          </a:solidFill>
          <a:ln>
            <a:noFill/>
          </a:ln>
          <a:scene3d>
            <a:camera prst="orthographicFront"/>
            <a:lightRig rig="threePt" dir="t"/>
          </a:scene3d>
          <a:sp3d>
            <a:bevelT w="114300" prst="artDeco"/>
          </a:sp3d>
        </p:spPr>
        <p:txBody>
          <a:bodyPr wrap="square">
            <a:spAutoFit/>
          </a:bodyPr>
          <a:lstStyle/>
          <a:p>
            <a:pPr algn="ctr" fontAlgn="auto">
              <a:spcBef>
                <a:spcPts val="0"/>
              </a:spcBef>
              <a:spcAft>
                <a:spcPts val="0"/>
              </a:spcAft>
              <a:defRPr/>
            </a:pPr>
            <a:r>
              <a:rPr lang="en-US" dirty="0" smtClean="0">
                <a:solidFill>
                  <a:schemeClr val="bg1"/>
                </a:solidFill>
                <a:latin typeface="Trebuchet MS" pitchFamily="34" charset="0"/>
                <a:cs typeface="+mn-cs"/>
              </a:rPr>
              <a:t>Level 1: Check out how graphs are built using salinity data</a:t>
            </a:r>
            <a:endParaRPr lang="en-US" dirty="0">
              <a:solidFill>
                <a:schemeClr val="bg1"/>
              </a:solidFill>
              <a:latin typeface="Trebuchet MS" pitchFamily="34" charset="0"/>
              <a:cs typeface="+mn-cs"/>
            </a:endParaRPr>
          </a:p>
        </p:txBody>
      </p:sp>
      <p:sp>
        <p:nvSpPr>
          <p:cNvPr id="8" name="TextBox 7">
            <a:hlinkClick r:id="rId6" action="ppaction://hlinksldjump" highlightClick="1"/>
          </p:cNvPr>
          <p:cNvSpPr txBox="1"/>
          <p:nvPr/>
        </p:nvSpPr>
        <p:spPr>
          <a:xfrm>
            <a:off x="304800" y="5638800"/>
            <a:ext cx="3886200" cy="646331"/>
          </a:xfrm>
          <a:prstGeom prst="actionButtonBlank">
            <a:avLst/>
          </a:prstGeom>
          <a:solidFill>
            <a:srgbClr val="C00000"/>
          </a:solidFill>
          <a:ln>
            <a:noFill/>
          </a:ln>
          <a:scene3d>
            <a:camera prst="orthographicFront"/>
            <a:lightRig rig="threePt" dir="t"/>
          </a:scene3d>
          <a:sp3d>
            <a:bevelT w="114300" prst="artDeco"/>
          </a:sp3d>
        </p:spPr>
        <p:txBody>
          <a:bodyPr wrap="square">
            <a:spAutoFit/>
          </a:bodyPr>
          <a:lstStyle/>
          <a:p>
            <a:pPr algn="ctr" fontAlgn="auto">
              <a:spcBef>
                <a:spcPts val="0"/>
              </a:spcBef>
              <a:spcAft>
                <a:spcPts val="0"/>
              </a:spcAft>
              <a:defRPr/>
            </a:pPr>
            <a:r>
              <a:rPr lang="en-US" dirty="0" smtClean="0">
                <a:solidFill>
                  <a:schemeClr val="bg1"/>
                </a:solidFill>
                <a:latin typeface="Trebuchet MS" pitchFamily="34" charset="0"/>
                <a:cs typeface="+mn-cs"/>
              </a:rPr>
              <a:t>Level 2: Explore the links between rainfall, river flow, and salinity</a:t>
            </a:r>
            <a:endParaRPr lang="en-US" dirty="0">
              <a:solidFill>
                <a:schemeClr val="bg1"/>
              </a:solidFill>
              <a:latin typeface="Trebuchet MS" pitchFamily="34" charset="0"/>
              <a:cs typeface="+mn-cs"/>
            </a:endParaRPr>
          </a:p>
        </p:txBody>
      </p:sp>
      <p:sp>
        <p:nvSpPr>
          <p:cNvPr id="9" name="TextBox 8">
            <a:hlinkClick r:id="rId7" action="ppaction://hlinksldjump" highlightClick="1"/>
          </p:cNvPr>
          <p:cNvSpPr txBox="1"/>
          <p:nvPr/>
        </p:nvSpPr>
        <p:spPr>
          <a:xfrm>
            <a:off x="4572000" y="4764107"/>
            <a:ext cx="3962400" cy="646331"/>
          </a:xfrm>
          <a:prstGeom prst="actionButtonBlank">
            <a:avLst/>
          </a:prstGeom>
          <a:solidFill>
            <a:srgbClr val="C00000"/>
          </a:solidFill>
          <a:ln>
            <a:noFill/>
          </a:ln>
          <a:scene3d>
            <a:camera prst="orthographicFront"/>
            <a:lightRig rig="threePt" dir="t"/>
          </a:scene3d>
          <a:sp3d>
            <a:bevelT w="114300" prst="artDeco"/>
          </a:sp3d>
        </p:spPr>
        <p:txBody>
          <a:bodyPr wrap="square">
            <a:spAutoFit/>
          </a:bodyPr>
          <a:lstStyle/>
          <a:p>
            <a:pPr algn="ctr" fontAlgn="auto">
              <a:spcBef>
                <a:spcPts val="0"/>
              </a:spcBef>
              <a:spcAft>
                <a:spcPts val="0"/>
              </a:spcAft>
              <a:defRPr/>
            </a:pPr>
            <a:r>
              <a:rPr lang="en-US" dirty="0" smtClean="0">
                <a:solidFill>
                  <a:schemeClr val="bg1"/>
                </a:solidFill>
                <a:latin typeface="Trebuchet MS" pitchFamily="34" charset="0"/>
                <a:cs typeface="+mn-cs"/>
              </a:rPr>
              <a:t>Level 3: Learn how to interpret real-time salinity graphs</a:t>
            </a:r>
            <a:endParaRPr lang="en-US" dirty="0">
              <a:solidFill>
                <a:schemeClr val="bg1"/>
              </a:solidFill>
              <a:latin typeface="Trebuchet MS" pitchFamily="34" charset="0"/>
              <a:cs typeface="+mn-cs"/>
            </a:endParaRPr>
          </a:p>
        </p:txBody>
      </p:sp>
      <p:sp>
        <p:nvSpPr>
          <p:cNvPr id="10" name="TextBox 9">
            <a:hlinkClick r:id="rId8" action="ppaction://hlinksldjump" highlightClick="1"/>
          </p:cNvPr>
          <p:cNvSpPr txBox="1"/>
          <p:nvPr/>
        </p:nvSpPr>
        <p:spPr>
          <a:xfrm>
            <a:off x="4572000" y="5449907"/>
            <a:ext cx="3962400" cy="646331"/>
          </a:xfrm>
          <a:prstGeom prst="actionButtonBlank">
            <a:avLst/>
          </a:prstGeom>
          <a:solidFill>
            <a:srgbClr val="C00000"/>
          </a:solidFill>
          <a:ln>
            <a:noFill/>
          </a:ln>
          <a:scene3d>
            <a:camera prst="orthographicFront"/>
            <a:lightRig rig="threePt" dir="t"/>
          </a:scene3d>
          <a:sp3d>
            <a:bevelT w="114300" prst="artDeco"/>
          </a:sp3d>
        </p:spPr>
        <p:txBody>
          <a:bodyPr wrap="square">
            <a:spAutoFit/>
          </a:bodyPr>
          <a:lstStyle/>
          <a:p>
            <a:pPr algn="ctr" fontAlgn="auto">
              <a:spcBef>
                <a:spcPts val="0"/>
              </a:spcBef>
              <a:spcAft>
                <a:spcPts val="0"/>
              </a:spcAft>
              <a:defRPr/>
            </a:pPr>
            <a:r>
              <a:rPr lang="en-US" dirty="0" smtClean="0">
                <a:solidFill>
                  <a:schemeClr val="bg1"/>
                </a:solidFill>
                <a:latin typeface="Trebuchet MS" pitchFamily="34" charset="0"/>
                <a:cs typeface="+mn-cs"/>
              </a:rPr>
              <a:t>Level 4: Challenge your abilities with a rainfall and salinity match-up</a:t>
            </a:r>
            <a:endParaRPr lang="en-US" dirty="0">
              <a:solidFill>
                <a:schemeClr val="bg1"/>
              </a:solidFill>
              <a:latin typeface="Trebuchet MS" pitchFamily="34" charset="0"/>
              <a:cs typeface="+mn-cs"/>
            </a:endParaRPr>
          </a:p>
        </p:txBody>
      </p:sp>
      <p:sp>
        <p:nvSpPr>
          <p:cNvPr id="11" name="TextBox 10">
            <a:hlinkClick r:id="rId9" action="ppaction://hlinksldjump" highlightClick="1"/>
          </p:cNvPr>
          <p:cNvSpPr txBox="1"/>
          <p:nvPr/>
        </p:nvSpPr>
        <p:spPr>
          <a:xfrm>
            <a:off x="4572000" y="6126272"/>
            <a:ext cx="3962400" cy="646331"/>
          </a:xfrm>
          <a:prstGeom prst="actionButtonBlank">
            <a:avLst/>
          </a:prstGeom>
          <a:solidFill>
            <a:srgbClr val="C00000"/>
          </a:solidFill>
          <a:ln>
            <a:noFill/>
          </a:ln>
          <a:scene3d>
            <a:camera prst="orthographicFront"/>
            <a:lightRig rig="threePt" dir="t"/>
          </a:scene3d>
          <a:sp3d>
            <a:bevelT w="114300" prst="artDeco"/>
          </a:sp3d>
        </p:spPr>
        <p:txBody>
          <a:bodyPr wrap="square">
            <a:spAutoFit/>
          </a:bodyPr>
          <a:lstStyle/>
          <a:p>
            <a:pPr algn="ctr" fontAlgn="auto">
              <a:spcBef>
                <a:spcPts val="0"/>
              </a:spcBef>
              <a:spcAft>
                <a:spcPts val="0"/>
              </a:spcAft>
              <a:defRPr/>
            </a:pPr>
            <a:r>
              <a:rPr lang="en-US" dirty="0" smtClean="0">
                <a:solidFill>
                  <a:schemeClr val="bg1"/>
                </a:solidFill>
                <a:latin typeface="Trebuchet MS" pitchFamily="34" charset="0"/>
                <a:cs typeface="+mn-cs"/>
              </a:rPr>
              <a:t>Level 5: Test your data sleuthing skills to explore Yaquina Bay’s story</a:t>
            </a:r>
            <a:endParaRPr lang="en-US" dirty="0">
              <a:solidFill>
                <a:schemeClr val="bg1"/>
              </a:solidFill>
              <a:latin typeface="Trebuchet MS" pitchFamily="34" charset="0"/>
              <a:cs typeface="+mn-cs"/>
            </a:endParaRPr>
          </a:p>
        </p:txBody>
      </p:sp>
      <p:sp>
        <p:nvSpPr>
          <p:cNvPr id="25" name="Rounded Rectangular Callout 24"/>
          <p:cNvSpPr/>
          <p:nvPr/>
        </p:nvSpPr>
        <p:spPr>
          <a:xfrm>
            <a:off x="1295400" y="3962400"/>
            <a:ext cx="2895600" cy="914400"/>
          </a:xfrm>
          <a:prstGeom prst="wedgeRoundRectCallout">
            <a:avLst>
              <a:gd name="adj1" fmla="val -55404"/>
              <a:gd name="adj2" fmla="val -70475"/>
              <a:gd name="adj3" fmla="val 16667"/>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smtClean="0">
                <a:latin typeface="Trebuchet MS" pitchFamily="34" charset="0"/>
              </a:rPr>
              <a:t>Are you unsure of how to understand line graphs? I would start here.</a:t>
            </a:r>
            <a:endParaRPr lang="en-US" dirty="0">
              <a:latin typeface="Trebuchet MS" pitchFamily="34" charset="0"/>
            </a:endParaRPr>
          </a:p>
        </p:txBody>
      </p:sp>
      <p:pic>
        <p:nvPicPr>
          <p:cNvPr id="27" name="Picture 26" descr="117.JPG"/>
          <p:cNvPicPr>
            <a:picLocks noChangeAspect="1"/>
          </p:cNvPicPr>
          <p:nvPr/>
        </p:nvPicPr>
        <p:blipFill>
          <a:blip r:embed="rId10" cstate="print"/>
          <a:srcRect l="16667" t="37778" r="45833" b="40000"/>
          <a:stretch>
            <a:fillRect/>
          </a:stretch>
        </p:blipFill>
        <p:spPr>
          <a:xfrm flipH="1">
            <a:off x="7162800" y="2006600"/>
            <a:ext cx="1828800" cy="812800"/>
          </a:xfrm>
          <a:prstGeom prst="rect">
            <a:avLst/>
          </a:prstGeom>
        </p:spPr>
      </p:pic>
      <p:sp>
        <p:nvSpPr>
          <p:cNvPr id="19" name="Rounded Rectangular Callout 18"/>
          <p:cNvSpPr/>
          <p:nvPr/>
        </p:nvSpPr>
        <p:spPr>
          <a:xfrm>
            <a:off x="2362200" y="939800"/>
            <a:ext cx="5257800" cy="914400"/>
          </a:xfrm>
          <a:prstGeom prst="wedgeRoundRectCallout">
            <a:avLst>
              <a:gd name="adj1" fmla="val -55113"/>
              <a:gd name="adj2" fmla="val 45694"/>
              <a:gd name="adj3" fmla="val 16667"/>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smtClean="0">
                <a:latin typeface="Trebuchet MS" pitchFamily="34" charset="0"/>
              </a:rPr>
              <a:t>As a team, my friends and I will walk you through 5 different levels so that you can help us tell the story of Yaquina Bay.</a:t>
            </a:r>
            <a:endParaRPr lang="en-US" dirty="0">
              <a:latin typeface="Trebuchet MS" pitchFamily="34" charset="0"/>
            </a:endParaRPr>
          </a:p>
        </p:txBody>
      </p:sp>
      <p:sp>
        <p:nvSpPr>
          <p:cNvPr id="24" name="Rounded Rectangular Callout 23"/>
          <p:cNvSpPr/>
          <p:nvPr/>
        </p:nvSpPr>
        <p:spPr>
          <a:xfrm>
            <a:off x="2209800" y="2006600"/>
            <a:ext cx="4572000" cy="1422400"/>
          </a:xfrm>
          <a:prstGeom prst="wedgeRoundRectCallout">
            <a:avLst>
              <a:gd name="adj1" fmla="val 59682"/>
              <a:gd name="adj2" fmla="val -26036"/>
              <a:gd name="adj3" fmla="val 16667"/>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smtClean="0">
                <a:latin typeface="Trebuchet MS" pitchFamily="34" charset="0"/>
              </a:rPr>
              <a:t>Feel free to navigate through levels as you feel comfortable.  The levels become more difficult as you progress up the food chain from Level 1 to Level 5.</a:t>
            </a:r>
            <a:endParaRPr lang="en-US" dirty="0">
              <a:latin typeface="Trebuchet MS" pitchFamily="34" charset="0"/>
            </a:endParaRPr>
          </a:p>
        </p:txBody>
      </p:sp>
      <p:sp>
        <p:nvSpPr>
          <p:cNvPr id="30" name="Rounded Rectangular Callout 29"/>
          <p:cNvSpPr/>
          <p:nvPr/>
        </p:nvSpPr>
        <p:spPr>
          <a:xfrm>
            <a:off x="4876800" y="3733800"/>
            <a:ext cx="2286000" cy="914400"/>
          </a:xfrm>
          <a:prstGeom prst="wedgeRoundRectCallout">
            <a:avLst>
              <a:gd name="adj1" fmla="val 67447"/>
              <a:gd name="adj2" fmla="val -85027"/>
              <a:gd name="adj3" fmla="val 16667"/>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smtClean="0">
                <a:latin typeface="Trebuchet MS" pitchFamily="34" charset="0"/>
              </a:rPr>
              <a:t>Start here to look at Yaquina Bay’s current salinity.</a:t>
            </a:r>
            <a:endParaRPr lang="en-US" dirty="0">
              <a:latin typeface="Trebuchet MS" pitchFamily="34" charset="0"/>
            </a:endParaRPr>
          </a:p>
        </p:txBody>
      </p:sp>
      <p:sp>
        <p:nvSpPr>
          <p:cNvPr id="33" name="Rectangle 32"/>
          <p:cNvSpPr/>
          <p:nvPr/>
        </p:nvSpPr>
        <p:spPr>
          <a:xfrm>
            <a:off x="0" y="0"/>
            <a:ext cx="9144000" cy="838200"/>
          </a:xfrm>
          <a:prstGeom prst="rect">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r>
              <a:rPr lang="en-US" sz="4400" dirty="0" smtClean="0">
                <a:latin typeface="Trebuchet MS" pitchFamily="34" charset="0"/>
              </a:rPr>
              <a:t>Introduction</a:t>
            </a:r>
            <a:endParaRPr lang="en-US" sz="4400" dirty="0">
              <a:latin typeface="Trebuchet MS" pitchFamily="34" charset="0"/>
            </a:endParaRPr>
          </a:p>
        </p:txBody>
      </p:sp>
      <p:pic>
        <p:nvPicPr>
          <p:cNvPr id="16" name="Picture 15" descr="IMG_3473.JPG"/>
          <p:cNvPicPr>
            <a:picLocks noChangeAspect="1"/>
          </p:cNvPicPr>
          <p:nvPr/>
        </p:nvPicPr>
        <p:blipFill>
          <a:blip r:embed="rId11" cstate="print"/>
          <a:stretch>
            <a:fillRect/>
          </a:stretch>
        </p:blipFill>
        <p:spPr>
          <a:xfrm>
            <a:off x="7620000" y="3124200"/>
            <a:ext cx="1150178" cy="1188720"/>
          </a:xfrm>
          <a:prstGeom prst="rect">
            <a:avLst/>
          </a:prstGeom>
        </p:spPr>
      </p:pic>
      <p:sp>
        <p:nvSpPr>
          <p:cNvPr id="17" name="TextBox 16">
            <a:hlinkClick r:id="rId12" action="ppaction://hlinksldjump"/>
          </p:cNvPr>
          <p:cNvSpPr txBox="1"/>
          <p:nvPr/>
        </p:nvSpPr>
        <p:spPr>
          <a:xfrm>
            <a:off x="0" y="6400800"/>
            <a:ext cx="978408" cy="4572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400" dirty="0" smtClean="0">
                <a:solidFill>
                  <a:schemeClr val="accent1">
                    <a:lumMod val="75000"/>
                  </a:schemeClr>
                </a:solidFill>
                <a:latin typeface="Trebuchet MS" pitchFamily="34" charset="0"/>
                <a:cs typeface="+mn-cs"/>
              </a:rPr>
              <a:t>More info</a:t>
            </a:r>
            <a:endParaRPr lang="en-US" sz="1400" dirty="0">
              <a:solidFill>
                <a:schemeClr val="accent1">
                  <a:lumMod val="75000"/>
                </a:schemeClr>
              </a:solidFill>
              <a:latin typeface="Trebuchet MS" pitchFamily="34" charset="0"/>
              <a:cs typeface="+mn-cs"/>
            </a:endParaRPr>
          </a:p>
        </p:txBody>
      </p:sp>
      <p:sp>
        <p:nvSpPr>
          <p:cNvPr id="18" name="Action Button: Home 17">
            <a:hlinkClick r:id="" action="ppaction://hlinkshowjump?jump=firstslide" highlightClick="1"/>
          </p:cNvPr>
          <p:cNvSpPr/>
          <p:nvPr/>
        </p:nvSpPr>
        <p:spPr>
          <a:xfrm>
            <a:off x="8555677" y="6400800"/>
            <a:ext cx="574675" cy="457200"/>
          </a:xfrm>
          <a:prstGeom prst="actionButtonHome">
            <a:avLst/>
          </a:prstGeom>
          <a:gradFill flip="none" rotWithShape="1">
            <a:gsLst>
              <a:gs pos="0">
                <a:srgbClr val="FFEFD1"/>
              </a:gs>
              <a:gs pos="64999">
                <a:srgbClr val="F0EBD5"/>
              </a:gs>
              <a:gs pos="100000">
                <a:srgbClr val="D1C39F"/>
              </a:gs>
            </a:gsLst>
            <a:lin ang="5400000" scaled="1"/>
            <a:tileRect/>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4" presetClass="entr" presetSubtype="0" fill="hold" nodeType="withEffect">
                                  <p:stCondLst>
                                    <p:cond delay="0"/>
                                  </p:stCondLst>
                                  <p:childTnLst>
                                    <p:set>
                                      <p:cBhvr>
                                        <p:cTn id="6" dur="1" fill="hold">
                                          <p:stCondLst>
                                            <p:cond delay="0"/>
                                          </p:stCondLst>
                                        </p:cTn>
                                        <p:tgtEl>
                                          <p:spTgt spid="26"/>
                                        </p:tgtEl>
                                        <p:attrNameLst>
                                          <p:attrName>style.visibility</p:attrName>
                                        </p:attrNameLst>
                                      </p:cBhvr>
                                      <p:to>
                                        <p:strVal val="visible"/>
                                      </p:to>
                                    </p:set>
                                    <p:anim from="(-#ppt_w/2)" to="(#ppt_x)" calcmode="lin" valueType="num">
                                      <p:cBhvr>
                                        <p:cTn id="7" dur="600" fill="hold">
                                          <p:stCondLst>
                                            <p:cond delay="0"/>
                                          </p:stCondLst>
                                        </p:cTn>
                                        <p:tgtEl>
                                          <p:spTgt spid="26"/>
                                        </p:tgtEl>
                                        <p:attrNameLst>
                                          <p:attrName>ppt_x</p:attrName>
                                        </p:attrNameLst>
                                      </p:cBhvr>
                                    </p:anim>
                                    <p:anim from="0" to="-1.0" calcmode="lin" valueType="num">
                                      <p:cBhvr>
                                        <p:cTn id="8" dur="200" decel="50000" autoRev="1" fill="hold">
                                          <p:stCondLst>
                                            <p:cond delay="600"/>
                                          </p:stCondLst>
                                        </p:cTn>
                                        <p:tgtEl>
                                          <p:spTgt spid="26"/>
                                        </p:tgtEl>
                                        <p:attrNameLst>
                                          <p:attrName>xshear</p:attrName>
                                        </p:attrNameLst>
                                      </p:cBhvr>
                                    </p:anim>
                                    <p:animScale>
                                      <p:cBhvr>
                                        <p:cTn id="9" dur="200" decel="100000" autoRev="1" fill="hold">
                                          <p:stCondLst>
                                            <p:cond delay="600"/>
                                          </p:stCondLst>
                                        </p:cTn>
                                        <p:tgtEl>
                                          <p:spTgt spid="26"/>
                                        </p:tgtEl>
                                      </p:cBhvr>
                                      <p:from x="100000" y="100000"/>
                                      <p:to x="80000" y="100000"/>
                                    </p:animScale>
                                    <p:anim by="(#ppt_h/3+#ppt_w*0.1)" calcmode="lin" valueType="num">
                                      <p:cBhvr additive="sum">
                                        <p:cTn id="10" dur="200" decel="100000" autoRev="1" fill="hold">
                                          <p:stCondLst>
                                            <p:cond delay="600"/>
                                          </p:stCondLst>
                                        </p:cTn>
                                        <p:tgtEl>
                                          <p:spTgt spid="26"/>
                                        </p:tgtEl>
                                        <p:attrNameLst>
                                          <p:attrName>ppt_x</p:attrName>
                                        </p:attrNameLst>
                                      </p:cBhvr>
                                    </p:anim>
                                  </p:childTnLst>
                                </p:cTn>
                              </p:par>
                              <p:par>
                                <p:cTn id="11" presetID="34" presetClass="entr" presetSubtype="0" fill="hold" grpId="0" nodeType="withEffect">
                                  <p:stCondLst>
                                    <p:cond delay="0"/>
                                  </p:stCondLst>
                                  <p:childTnLst>
                                    <p:set>
                                      <p:cBhvr>
                                        <p:cTn id="12" dur="1" fill="hold">
                                          <p:stCondLst>
                                            <p:cond delay="0"/>
                                          </p:stCondLst>
                                        </p:cTn>
                                        <p:tgtEl>
                                          <p:spTgt spid="19"/>
                                        </p:tgtEl>
                                        <p:attrNameLst>
                                          <p:attrName>style.visibility</p:attrName>
                                        </p:attrNameLst>
                                      </p:cBhvr>
                                      <p:to>
                                        <p:strVal val="visible"/>
                                      </p:to>
                                    </p:set>
                                    <p:anim from="(-#ppt_w/2)" to="(#ppt_x)" calcmode="lin" valueType="num">
                                      <p:cBhvr>
                                        <p:cTn id="13" dur="600" fill="hold">
                                          <p:stCondLst>
                                            <p:cond delay="0"/>
                                          </p:stCondLst>
                                        </p:cTn>
                                        <p:tgtEl>
                                          <p:spTgt spid="19"/>
                                        </p:tgtEl>
                                        <p:attrNameLst>
                                          <p:attrName>ppt_x</p:attrName>
                                        </p:attrNameLst>
                                      </p:cBhvr>
                                    </p:anim>
                                    <p:anim from="0" to="-1.0" calcmode="lin" valueType="num">
                                      <p:cBhvr>
                                        <p:cTn id="14" dur="200" decel="50000" autoRev="1" fill="hold">
                                          <p:stCondLst>
                                            <p:cond delay="600"/>
                                          </p:stCondLst>
                                        </p:cTn>
                                        <p:tgtEl>
                                          <p:spTgt spid="19"/>
                                        </p:tgtEl>
                                        <p:attrNameLst>
                                          <p:attrName>xshear</p:attrName>
                                        </p:attrNameLst>
                                      </p:cBhvr>
                                    </p:anim>
                                    <p:animScale>
                                      <p:cBhvr>
                                        <p:cTn id="15" dur="200" decel="100000" autoRev="1" fill="hold">
                                          <p:stCondLst>
                                            <p:cond delay="600"/>
                                          </p:stCondLst>
                                        </p:cTn>
                                        <p:tgtEl>
                                          <p:spTgt spid="19"/>
                                        </p:tgtEl>
                                      </p:cBhvr>
                                      <p:from x="100000" y="100000"/>
                                      <p:to x="80000" y="100000"/>
                                    </p:animScale>
                                    <p:anim by="(#ppt_h/3+#ppt_w*0.1)" calcmode="lin" valueType="num">
                                      <p:cBhvr additive="sum">
                                        <p:cTn id="16" dur="200" decel="100000" autoRev="1" fill="hold">
                                          <p:stCondLst>
                                            <p:cond delay="600"/>
                                          </p:stCondLst>
                                        </p:cTn>
                                        <p:tgtEl>
                                          <p:spTgt spid="19"/>
                                        </p:tgtEl>
                                        <p:attrNameLst>
                                          <p:attrName>ppt_x</p:attrName>
                                        </p:attrNameLst>
                                      </p:cBhvr>
                                    </p:anim>
                                  </p:childTnLst>
                                </p:cTn>
                              </p:par>
                              <p:par>
                                <p:cTn id="17" presetID="34" presetClass="entr" presetSubtype="0" fill="hold" grpId="0" nodeType="withEffect">
                                  <p:stCondLst>
                                    <p:cond delay="3000"/>
                                  </p:stCondLst>
                                  <p:childTnLst>
                                    <p:set>
                                      <p:cBhvr>
                                        <p:cTn id="18" dur="1" fill="hold">
                                          <p:stCondLst>
                                            <p:cond delay="0"/>
                                          </p:stCondLst>
                                        </p:cTn>
                                        <p:tgtEl>
                                          <p:spTgt spid="24"/>
                                        </p:tgtEl>
                                        <p:attrNameLst>
                                          <p:attrName>style.visibility</p:attrName>
                                        </p:attrNameLst>
                                      </p:cBhvr>
                                      <p:to>
                                        <p:strVal val="visible"/>
                                      </p:to>
                                    </p:set>
                                    <p:anim from="(-#ppt_w/2)" to="(#ppt_x)" calcmode="lin" valueType="num">
                                      <p:cBhvr>
                                        <p:cTn id="19" dur="600" fill="hold">
                                          <p:stCondLst>
                                            <p:cond delay="0"/>
                                          </p:stCondLst>
                                        </p:cTn>
                                        <p:tgtEl>
                                          <p:spTgt spid="24"/>
                                        </p:tgtEl>
                                        <p:attrNameLst>
                                          <p:attrName>ppt_x</p:attrName>
                                        </p:attrNameLst>
                                      </p:cBhvr>
                                    </p:anim>
                                    <p:anim from="0" to="-1.0" calcmode="lin" valueType="num">
                                      <p:cBhvr>
                                        <p:cTn id="20" dur="200" decel="50000" autoRev="1" fill="hold">
                                          <p:stCondLst>
                                            <p:cond delay="600"/>
                                          </p:stCondLst>
                                        </p:cTn>
                                        <p:tgtEl>
                                          <p:spTgt spid="24"/>
                                        </p:tgtEl>
                                        <p:attrNameLst>
                                          <p:attrName>xshear</p:attrName>
                                        </p:attrNameLst>
                                      </p:cBhvr>
                                    </p:anim>
                                    <p:animScale>
                                      <p:cBhvr>
                                        <p:cTn id="21" dur="200" decel="100000" autoRev="1" fill="hold">
                                          <p:stCondLst>
                                            <p:cond delay="600"/>
                                          </p:stCondLst>
                                        </p:cTn>
                                        <p:tgtEl>
                                          <p:spTgt spid="24"/>
                                        </p:tgtEl>
                                      </p:cBhvr>
                                      <p:from x="100000" y="100000"/>
                                      <p:to x="80000" y="100000"/>
                                    </p:animScale>
                                    <p:anim by="(#ppt_h/3+#ppt_w*0.1)" calcmode="lin" valueType="num">
                                      <p:cBhvr additive="sum">
                                        <p:cTn id="22" dur="200" decel="100000" autoRev="1" fill="hold">
                                          <p:stCondLst>
                                            <p:cond delay="600"/>
                                          </p:stCondLst>
                                        </p:cTn>
                                        <p:tgtEl>
                                          <p:spTgt spid="24"/>
                                        </p:tgtEl>
                                        <p:attrNameLst>
                                          <p:attrName>ppt_x</p:attrName>
                                        </p:attrNameLst>
                                      </p:cBhvr>
                                    </p:anim>
                                  </p:childTnLst>
                                </p:cTn>
                              </p:par>
                              <p:par>
                                <p:cTn id="23" presetID="34" presetClass="entr" presetSubtype="0" fill="hold" nodeType="withEffect">
                                  <p:stCondLst>
                                    <p:cond delay="3000"/>
                                  </p:stCondLst>
                                  <p:childTnLst>
                                    <p:set>
                                      <p:cBhvr>
                                        <p:cTn id="24" dur="1" fill="hold">
                                          <p:stCondLst>
                                            <p:cond delay="0"/>
                                          </p:stCondLst>
                                        </p:cTn>
                                        <p:tgtEl>
                                          <p:spTgt spid="27"/>
                                        </p:tgtEl>
                                        <p:attrNameLst>
                                          <p:attrName>style.visibility</p:attrName>
                                        </p:attrNameLst>
                                      </p:cBhvr>
                                      <p:to>
                                        <p:strVal val="visible"/>
                                      </p:to>
                                    </p:set>
                                    <p:anim from="(-#ppt_w/2)" to="(#ppt_x)" calcmode="lin" valueType="num">
                                      <p:cBhvr>
                                        <p:cTn id="25" dur="600" fill="hold">
                                          <p:stCondLst>
                                            <p:cond delay="0"/>
                                          </p:stCondLst>
                                        </p:cTn>
                                        <p:tgtEl>
                                          <p:spTgt spid="27"/>
                                        </p:tgtEl>
                                        <p:attrNameLst>
                                          <p:attrName>ppt_x</p:attrName>
                                        </p:attrNameLst>
                                      </p:cBhvr>
                                    </p:anim>
                                    <p:anim from="0" to="-1.0" calcmode="lin" valueType="num">
                                      <p:cBhvr>
                                        <p:cTn id="26" dur="200" decel="50000" autoRev="1" fill="hold">
                                          <p:stCondLst>
                                            <p:cond delay="600"/>
                                          </p:stCondLst>
                                        </p:cTn>
                                        <p:tgtEl>
                                          <p:spTgt spid="27"/>
                                        </p:tgtEl>
                                        <p:attrNameLst>
                                          <p:attrName>xshear</p:attrName>
                                        </p:attrNameLst>
                                      </p:cBhvr>
                                    </p:anim>
                                    <p:animScale>
                                      <p:cBhvr>
                                        <p:cTn id="27" dur="200" decel="100000" autoRev="1" fill="hold">
                                          <p:stCondLst>
                                            <p:cond delay="600"/>
                                          </p:stCondLst>
                                        </p:cTn>
                                        <p:tgtEl>
                                          <p:spTgt spid="27"/>
                                        </p:tgtEl>
                                      </p:cBhvr>
                                      <p:from x="100000" y="100000"/>
                                      <p:to x="80000" y="100000"/>
                                    </p:animScale>
                                    <p:anim by="(#ppt_h/3+#ppt_w*0.1)" calcmode="lin" valueType="num">
                                      <p:cBhvr additive="sum">
                                        <p:cTn id="28" dur="200" decel="100000" autoRev="1" fill="hold">
                                          <p:stCondLst>
                                            <p:cond delay="600"/>
                                          </p:stCondLst>
                                        </p:cTn>
                                        <p:tgtEl>
                                          <p:spTgt spid="27"/>
                                        </p:tgtEl>
                                        <p:attrNameLst>
                                          <p:attrName>ppt_x</p:attrName>
                                        </p:attrNameLst>
                                      </p:cBhvr>
                                    </p:anim>
                                  </p:childTnLst>
                                </p:cTn>
                              </p:par>
                              <p:par>
                                <p:cTn id="29" presetID="34" presetClass="entr" presetSubtype="0" fill="hold" nodeType="withEffect">
                                  <p:stCondLst>
                                    <p:cond delay="6000"/>
                                  </p:stCondLst>
                                  <p:childTnLst>
                                    <p:set>
                                      <p:cBhvr>
                                        <p:cTn id="30" dur="1" fill="hold">
                                          <p:stCondLst>
                                            <p:cond delay="0"/>
                                          </p:stCondLst>
                                        </p:cTn>
                                        <p:tgtEl>
                                          <p:spTgt spid="29"/>
                                        </p:tgtEl>
                                        <p:attrNameLst>
                                          <p:attrName>style.visibility</p:attrName>
                                        </p:attrNameLst>
                                      </p:cBhvr>
                                      <p:to>
                                        <p:strVal val="visible"/>
                                      </p:to>
                                    </p:set>
                                    <p:anim from="(-#ppt_w/2)" to="(#ppt_x)" calcmode="lin" valueType="num">
                                      <p:cBhvr>
                                        <p:cTn id="31" dur="600" fill="hold">
                                          <p:stCondLst>
                                            <p:cond delay="0"/>
                                          </p:stCondLst>
                                        </p:cTn>
                                        <p:tgtEl>
                                          <p:spTgt spid="29"/>
                                        </p:tgtEl>
                                        <p:attrNameLst>
                                          <p:attrName>ppt_x</p:attrName>
                                        </p:attrNameLst>
                                      </p:cBhvr>
                                    </p:anim>
                                    <p:anim from="0" to="-1.0" calcmode="lin" valueType="num">
                                      <p:cBhvr>
                                        <p:cTn id="32" dur="200" decel="50000" autoRev="1" fill="hold">
                                          <p:stCondLst>
                                            <p:cond delay="600"/>
                                          </p:stCondLst>
                                        </p:cTn>
                                        <p:tgtEl>
                                          <p:spTgt spid="29"/>
                                        </p:tgtEl>
                                        <p:attrNameLst>
                                          <p:attrName>xshear</p:attrName>
                                        </p:attrNameLst>
                                      </p:cBhvr>
                                    </p:anim>
                                    <p:animScale>
                                      <p:cBhvr>
                                        <p:cTn id="33" dur="200" decel="100000" autoRev="1" fill="hold">
                                          <p:stCondLst>
                                            <p:cond delay="600"/>
                                          </p:stCondLst>
                                        </p:cTn>
                                        <p:tgtEl>
                                          <p:spTgt spid="29"/>
                                        </p:tgtEl>
                                      </p:cBhvr>
                                      <p:from x="100000" y="100000"/>
                                      <p:to x="80000" y="100000"/>
                                    </p:animScale>
                                    <p:anim by="(#ppt_h/3+#ppt_w*0.1)" calcmode="lin" valueType="num">
                                      <p:cBhvr additive="sum">
                                        <p:cTn id="34" dur="200" decel="100000" autoRev="1" fill="hold">
                                          <p:stCondLst>
                                            <p:cond delay="600"/>
                                          </p:stCondLst>
                                        </p:cTn>
                                        <p:tgtEl>
                                          <p:spTgt spid="29"/>
                                        </p:tgtEl>
                                        <p:attrNameLst>
                                          <p:attrName>ppt_x</p:attrName>
                                        </p:attrNameLst>
                                      </p:cBhvr>
                                    </p:anim>
                                  </p:childTnLst>
                                </p:cTn>
                              </p:par>
                              <p:par>
                                <p:cTn id="35" presetID="34" presetClass="entr" presetSubtype="0" fill="hold" grpId="0" nodeType="withEffect">
                                  <p:stCondLst>
                                    <p:cond delay="6000"/>
                                  </p:stCondLst>
                                  <p:childTnLst>
                                    <p:set>
                                      <p:cBhvr>
                                        <p:cTn id="36" dur="1" fill="hold">
                                          <p:stCondLst>
                                            <p:cond delay="0"/>
                                          </p:stCondLst>
                                        </p:cTn>
                                        <p:tgtEl>
                                          <p:spTgt spid="25"/>
                                        </p:tgtEl>
                                        <p:attrNameLst>
                                          <p:attrName>style.visibility</p:attrName>
                                        </p:attrNameLst>
                                      </p:cBhvr>
                                      <p:to>
                                        <p:strVal val="visible"/>
                                      </p:to>
                                    </p:set>
                                    <p:anim from="(-#ppt_w/2)" to="(#ppt_x)" calcmode="lin" valueType="num">
                                      <p:cBhvr>
                                        <p:cTn id="37" dur="600" fill="hold">
                                          <p:stCondLst>
                                            <p:cond delay="0"/>
                                          </p:stCondLst>
                                        </p:cTn>
                                        <p:tgtEl>
                                          <p:spTgt spid="25"/>
                                        </p:tgtEl>
                                        <p:attrNameLst>
                                          <p:attrName>ppt_x</p:attrName>
                                        </p:attrNameLst>
                                      </p:cBhvr>
                                    </p:anim>
                                    <p:anim from="0" to="-1.0" calcmode="lin" valueType="num">
                                      <p:cBhvr>
                                        <p:cTn id="38" dur="200" decel="50000" autoRev="1" fill="hold">
                                          <p:stCondLst>
                                            <p:cond delay="600"/>
                                          </p:stCondLst>
                                        </p:cTn>
                                        <p:tgtEl>
                                          <p:spTgt spid="25"/>
                                        </p:tgtEl>
                                        <p:attrNameLst>
                                          <p:attrName>xshear</p:attrName>
                                        </p:attrNameLst>
                                      </p:cBhvr>
                                    </p:anim>
                                    <p:animScale>
                                      <p:cBhvr>
                                        <p:cTn id="39" dur="200" decel="100000" autoRev="1" fill="hold">
                                          <p:stCondLst>
                                            <p:cond delay="600"/>
                                          </p:stCondLst>
                                        </p:cTn>
                                        <p:tgtEl>
                                          <p:spTgt spid="25"/>
                                        </p:tgtEl>
                                      </p:cBhvr>
                                      <p:from x="100000" y="100000"/>
                                      <p:to x="80000" y="100000"/>
                                    </p:animScale>
                                    <p:anim by="(#ppt_h/3+#ppt_w*0.1)" calcmode="lin" valueType="num">
                                      <p:cBhvr additive="sum">
                                        <p:cTn id="40" dur="200" decel="100000" autoRev="1" fill="hold">
                                          <p:stCondLst>
                                            <p:cond delay="600"/>
                                          </p:stCondLst>
                                        </p:cTn>
                                        <p:tgtEl>
                                          <p:spTgt spid="25"/>
                                        </p:tgtEl>
                                        <p:attrNameLst>
                                          <p:attrName>ppt_x</p:attrName>
                                        </p:attrNameLst>
                                      </p:cBhvr>
                                    </p:anim>
                                  </p:childTnLst>
                                </p:cTn>
                              </p:par>
                              <p:par>
                                <p:cTn id="41" presetID="37" presetClass="entr" presetSubtype="0" fill="hold" grpId="0" nodeType="withEffect">
                                  <p:stCondLst>
                                    <p:cond delay="7000"/>
                                  </p:stCondLst>
                                  <p:childTnLst>
                                    <p:set>
                                      <p:cBhvr>
                                        <p:cTn id="42" dur="1" fill="hold">
                                          <p:stCondLst>
                                            <p:cond delay="0"/>
                                          </p:stCondLst>
                                        </p:cTn>
                                        <p:tgtEl>
                                          <p:spTgt spid="7"/>
                                        </p:tgtEl>
                                        <p:attrNameLst>
                                          <p:attrName>style.visibility</p:attrName>
                                        </p:attrNameLst>
                                      </p:cBhvr>
                                      <p:to>
                                        <p:strVal val="visible"/>
                                      </p:to>
                                    </p:set>
                                    <p:animEffect transition="in" filter="fade">
                                      <p:cBhvr>
                                        <p:cTn id="43" dur="1000"/>
                                        <p:tgtEl>
                                          <p:spTgt spid="7"/>
                                        </p:tgtEl>
                                      </p:cBhvr>
                                    </p:animEffect>
                                    <p:anim calcmode="lin" valueType="num">
                                      <p:cBhvr>
                                        <p:cTn id="44" dur="1000" fill="hold"/>
                                        <p:tgtEl>
                                          <p:spTgt spid="7"/>
                                        </p:tgtEl>
                                        <p:attrNameLst>
                                          <p:attrName>ppt_x</p:attrName>
                                        </p:attrNameLst>
                                      </p:cBhvr>
                                      <p:tavLst>
                                        <p:tav tm="0">
                                          <p:val>
                                            <p:strVal val="#ppt_x"/>
                                          </p:val>
                                        </p:tav>
                                        <p:tav tm="100000">
                                          <p:val>
                                            <p:strVal val="#ppt_x"/>
                                          </p:val>
                                        </p:tav>
                                      </p:tavLst>
                                    </p:anim>
                                    <p:anim calcmode="lin" valueType="num">
                                      <p:cBhvr>
                                        <p:cTn id="45" dur="900" decel="100000" fill="hold"/>
                                        <p:tgtEl>
                                          <p:spTgt spid="7"/>
                                        </p:tgtEl>
                                        <p:attrNameLst>
                                          <p:attrName>ppt_y</p:attrName>
                                        </p:attrNameLst>
                                      </p:cBhvr>
                                      <p:tavLst>
                                        <p:tav tm="0">
                                          <p:val>
                                            <p:strVal val="#ppt_y+1"/>
                                          </p:val>
                                        </p:tav>
                                        <p:tav tm="100000">
                                          <p:val>
                                            <p:strVal val="#ppt_y-.03"/>
                                          </p:val>
                                        </p:tav>
                                      </p:tavLst>
                                    </p:anim>
                                    <p:anim calcmode="lin" valueType="num">
                                      <p:cBhvr>
                                        <p:cTn id="46" dur="100" accel="100000" fill="hold">
                                          <p:stCondLst>
                                            <p:cond delay="900"/>
                                          </p:stCondLst>
                                        </p:cTn>
                                        <p:tgtEl>
                                          <p:spTgt spid="7"/>
                                        </p:tgtEl>
                                        <p:attrNameLst>
                                          <p:attrName>ppt_y</p:attrName>
                                        </p:attrNameLst>
                                      </p:cBhvr>
                                      <p:tavLst>
                                        <p:tav tm="0">
                                          <p:val>
                                            <p:strVal val="#ppt_y-.03"/>
                                          </p:val>
                                        </p:tav>
                                        <p:tav tm="100000">
                                          <p:val>
                                            <p:strVal val="#ppt_y"/>
                                          </p:val>
                                        </p:tav>
                                      </p:tavLst>
                                    </p:anim>
                                  </p:childTnLst>
                                </p:cTn>
                              </p:par>
                              <p:par>
                                <p:cTn id="47" presetID="37" presetClass="entr" presetSubtype="0" fill="hold" grpId="0" nodeType="withEffect">
                                  <p:stCondLst>
                                    <p:cond delay="7100"/>
                                  </p:stCondLst>
                                  <p:childTnLst>
                                    <p:set>
                                      <p:cBhvr>
                                        <p:cTn id="48" dur="1" fill="hold">
                                          <p:stCondLst>
                                            <p:cond delay="0"/>
                                          </p:stCondLst>
                                        </p:cTn>
                                        <p:tgtEl>
                                          <p:spTgt spid="8"/>
                                        </p:tgtEl>
                                        <p:attrNameLst>
                                          <p:attrName>style.visibility</p:attrName>
                                        </p:attrNameLst>
                                      </p:cBhvr>
                                      <p:to>
                                        <p:strVal val="visible"/>
                                      </p:to>
                                    </p:set>
                                    <p:animEffect transition="in" filter="fade">
                                      <p:cBhvr>
                                        <p:cTn id="49" dur="1000"/>
                                        <p:tgtEl>
                                          <p:spTgt spid="8"/>
                                        </p:tgtEl>
                                      </p:cBhvr>
                                    </p:animEffect>
                                    <p:anim calcmode="lin" valueType="num">
                                      <p:cBhvr>
                                        <p:cTn id="50" dur="1000" fill="hold"/>
                                        <p:tgtEl>
                                          <p:spTgt spid="8"/>
                                        </p:tgtEl>
                                        <p:attrNameLst>
                                          <p:attrName>ppt_x</p:attrName>
                                        </p:attrNameLst>
                                      </p:cBhvr>
                                      <p:tavLst>
                                        <p:tav tm="0">
                                          <p:val>
                                            <p:strVal val="#ppt_x"/>
                                          </p:val>
                                        </p:tav>
                                        <p:tav tm="100000">
                                          <p:val>
                                            <p:strVal val="#ppt_x"/>
                                          </p:val>
                                        </p:tav>
                                      </p:tavLst>
                                    </p:anim>
                                    <p:anim calcmode="lin" valueType="num">
                                      <p:cBhvr>
                                        <p:cTn id="51" dur="900" decel="100000" fill="hold"/>
                                        <p:tgtEl>
                                          <p:spTgt spid="8"/>
                                        </p:tgtEl>
                                        <p:attrNameLst>
                                          <p:attrName>ppt_y</p:attrName>
                                        </p:attrNameLst>
                                      </p:cBhvr>
                                      <p:tavLst>
                                        <p:tav tm="0">
                                          <p:val>
                                            <p:strVal val="#ppt_y+1"/>
                                          </p:val>
                                        </p:tav>
                                        <p:tav tm="100000">
                                          <p:val>
                                            <p:strVal val="#ppt_y-.03"/>
                                          </p:val>
                                        </p:tav>
                                      </p:tavLst>
                                    </p:anim>
                                    <p:anim calcmode="lin" valueType="num">
                                      <p:cBhvr>
                                        <p:cTn id="52" dur="100" accel="100000" fill="hold">
                                          <p:stCondLst>
                                            <p:cond delay="900"/>
                                          </p:stCondLst>
                                        </p:cTn>
                                        <p:tgtEl>
                                          <p:spTgt spid="8"/>
                                        </p:tgtEl>
                                        <p:attrNameLst>
                                          <p:attrName>ppt_y</p:attrName>
                                        </p:attrNameLst>
                                      </p:cBhvr>
                                      <p:tavLst>
                                        <p:tav tm="0">
                                          <p:val>
                                            <p:strVal val="#ppt_y-.03"/>
                                          </p:val>
                                        </p:tav>
                                        <p:tav tm="100000">
                                          <p:val>
                                            <p:strVal val="#ppt_y"/>
                                          </p:val>
                                        </p:tav>
                                      </p:tavLst>
                                    </p:anim>
                                  </p:childTnLst>
                                </p:cTn>
                              </p:par>
                              <p:par>
                                <p:cTn id="53" presetID="34" presetClass="entr" presetSubtype="0" fill="hold" nodeType="withEffect">
                                  <p:stCondLst>
                                    <p:cond delay="9000"/>
                                  </p:stCondLst>
                                  <p:childTnLst>
                                    <p:set>
                                      <p:cBhvr>
                                        <p:cTn id="54" dur="1" fill="hold">
                                          <p:stCondLst>
                                            <p:cond delay="0"/>
                                          </p:stCondLst>
                                        </p:cTn>
                                        <p:tgtEl>
                                          <p:spTgt spid="16"/>
                                        </p:tgtEl>
                                        <p:attrNameLst>
                                          <p:attrName>style.visibility</p:attrName>
                                        </p:attrNameLst>
                                      </p:cBhvr>
                                      <p:to>
                                        <p:strVal val="visible"/>
                                      </p:to>
                                    </p:set>
                                    <p:anim from="(-#ppt_w/2)" to="(#ppt_x)" calcmode="lin" valueType="num">
                                      <p:cBhvr>
                                        <p:cTn id="55" dur="600" fill="hold">
                                          <p:stCondLst>
                                            <p:cond delay="0"/>
                                          </p:stCondLst>
                                        </p:cTn>
                                        <p:tgtEl>
                                          <p:spTgt spid="16"/>
                                        </p:tgtEl>
                                        <p:attrNameLst>
                                          <p:attrName>ppt_x</p:attrName>
                                        </p:attrNameLst>
                                      </p:cBhvr>
                                    </p:anim>
                                    <p:anim from="0" to="-1.0" calcmode="lin" valueType="num">
                                      <p:cBhvr>
                                        <p:cTn id="56" dur="200" decel="50000" autoRev="1" fill="hold">
                                          <p:stCondLst>
                                            <p:cond delay="600"/>
                                          </p:stCondLst>
                                        </p:cTn>
                                        <p:tgtEl>
                                          <p:spTgt spid="16"/>
                                        </p:tgtEl>
                                        <p:attrNameLst>
                                          <p:attrName>xshear</p:attrName>
                                        </p:attrNameLst>
                                      </p:cBhvr>
                                    </p:anim>
                                    <p:animScale>
                                      <p:cBhvr>
                                        <p:cTn id="57" dur="200" decel="100000" autoRev="1" fill="hold">
                                          <p:stCondLst>
                                            <p:cond delay="600"/>
                                          </p:stCondLst>
                                        </p:cTn>
                                        <p:tgtEl>
                                          <p:spTgt spid="16"/>
                                        </p:tgtEl>
                                      </p:cBhvr>
                                      <p:from x="100000" y="100000"/>
                                      <p:to x="80000" y="100000"/>
                                    </p:animScale>
                                    <p:anim by="(#ppt_h/3+#ppt_w*0.1)" calcmode="lin" valueType="num">
                                      <p:cBhvr additive="sum">
                                        <p:cTn id="58" dur="200" decel="100000" autoRev="1" fill="hold">
                                          <p:stCondLst>
                                            <p:cond delay="600"/>
                                          </p:stCondLst>
                                        </p:cTn>
                                        <p:tgtEl>
                                          <p:spTgt spid="16"/>
                                        </p:tgtEl>
                                        <p:attrNameLst>
                                          <p:attrName>ppt_x</p:attrName>
                                        </p:attrNameLst>
                                      </p:cBhvr>
                                    </p:anim>
                                  </p:childTnLst>
                                </p:cTn>
                              </p:par>
                              <p:par>
                                <p:cTn id="59" presetID="34" presetClass="entr" presetSubtype="0" fill="hold" grpId="0" nodeType="withEffect">
                                  <p:stCondLst>
                                    <p:cond delay="9000"/>
                                  </p:stCondLst>
                                  <p:childTnLst>
                                    <p:set>
                                      <p:cBhvr>
                                        <p:cTn id="60" dur="1" fill="hold">
                                          <p:stCondLst>
                                            <p:cond delay="0"/>
                                          </p:stCondLst>
                                        </p:cTn>
                                        <p:tgtEl>
                                          <p:spTgt spid="30"/>
                                        </p:tgtEl>
                                        <p:attrNameLst>
                                          <p:attrName>style.visibility</p:attrName>
                                        </p:attrNameLst>
                                      </p:cBhvr>
                                      <p:to>
                                        <p:strVal val="visible"/>
                                      </p:to>
                                    </p:set>
                                    <p:anim from="(-#ppt_w/2)" to="(#ppt_x)" calcmode="lin" valueType="num">
                                      <p:cBhvr>
                                        <p:cTn id="61" dur="600" fill="hold">
                                          <p:stCondLst>
                                            <p:cond delay="0"/>
                                          </p:stCondLst>
                                        </p:cTn>
                                        <p:tgtEl>
                                          <p:spTgt spid="30"/>
                                        </p:tgtEl>
                                        <p:attrNameLst>
                                          <p:attrName>ppt_x</p:attrName>
                                        </p:attrNameLst>
                                      </p:cBhvr>
                                    </p:anim>
                                    <p:anim from="0" to="-1.0" calcmode="lin" valueType="num">
                                      <p:cBhvr>
                                        <p:cTn id="62" dur="200" decel="50000" autoRev="1" fill="hold">
                                          <p:stCondLst>
                                            <p:cond delay="600"/>
                                          </p:stCondLst>
                                        </p:cTn>
                                        <p:tgtEl>
                                          <p:spTgt spid="30"/>
                                        </p:tgtEl>
                                        <p:attrNameLst>
                                          <p:attrName>xshear</p:attrName>
                                        </p:attrNameLst>
                                      </p:cBhvr>
                                    </p:anim>
                                    <p:animScale>
                                      <p:cBhvr>
                                        <p:cTn id="63" dur="200" decel="100000" autoRev="1" fill="hold">
                                          <p:stCondLst>
                                            <p:cond delay="600"/>
                                          </p:stCondLst>
                                        </p:cTn>
                                        <p:tgtEl>
                                          <p:spTgt spid="30"/>
                                        </p:tgtEl>
                                      </p:cBhvr>
                                      <p:from x="100000" y="100000"/>
                                      <p:to x="80000" y="100000"/>
                                    </p:animScale>
                                    <p:anim by="(#ppt_h/3+#ppt_w*0.1)" calcmode="lin" valueType="num">
                                      <p:cBhvr additive="sum">
                                        <p:cTn id="64" dur="200" decel="100000" autoRev="1" fill="hold">
                                          <p:stCondLst>
                                            <p:cond delay="600"/>
                                          </p:stCondLst>
                                        </p:cTn>
                                        <p:tgtEl>
                                          <p:spTgt spid="30"/>
                                        </p:tgtEl>
                                        <p:attrNameLst>
                                          <p:attrName>ppt_x</p:attrName>
                                        </p:attrNameLst>
                                      </p:cBhvr>
                                    </p:anim>
                                  </p:childTnLst>
                                </p:cTn>
                              </p:par>
                              <p:par>
                                <p:cTn id="65" presetID="37" presetClass="entr" presetSubtype="0" fill="hold" grpId="0" nodeType="withEffect">
                                  <p:stCondLst>
                                    <p:cond delay="10000"/>
                                  </p:stCondLst>
                                  <p:childTnLst>
                                    <p:set>
                                      <p:cBhvr>
                                        <p:cTn id="66" dur="1" fill="hold">
                                          <p:stCondLst>
                                            <p:cond delay="0"/>
                                          </p:stCondLst>
                                        </p:cTn>
                                        <p:tgtEl>
                                          <p:spTgt spid="9"/>
                                        </p:tgtEl>
                                        <p:attrNameLst>
                                          <p:attrName>style.visibility</p:attrName>
                                        </p:attrNameLst>
                                      </p:cBhvr>
                                      <p:to>
                                        <p:strVal val="visible"/>
                                      </p:to>
                                    </p:set>
                                    <p:animEffect transition="in" filter="fade">
                                      <p:cBhvr>
                                        <p:cTn id="67" dur="1000"/>
                                        <p:tgtEl>
                                          <p:spTgt spid="9"/>
                                        </p:tgtEl>
                                      </p:cBhvr>
                                    </p:animEffect>
                                    <p:anim calcmode="lin" valueType="num">
                                      <p:cBhvr>
                                        <p:cTn id="68" dur="1000" fill="hold"/>
                                        <p:tgtEl>
                                          <p:spTgt spid="9"/>
                                        </p:tgtEl>
                                        <p:attrNameLst>
                                          <p:attrName>ppt_x</p:attrName>
                                        </p:attrNameLst>
                                      </p:cBhvr>
                                      <p:tavLst>
                                        <p:tav tm="0">
                                          <p:val>
                                            <p:strVal val="#ppt_x"/>
                                          </p:val>
                                        </p:tav>
                                        <p:tav tm="100000">
                                          <p:val>
                                            <p:strVal val="#ppt_x"/>
                                          </p:val>
                                        </p:tav>
                                      </p:tavLst>
                                    </p:anim>
                                    <p:anim calcmode="lin" valueType="num">
                                      <p:cBhvr>
                                        <p:cTn id="69" dur="900" decel="100000" fill="hold"/>
                                        <p:tgtEl>
                                          <p:spTgt spid="9"/>
                                        </p:tgtEl>
                                        <p:attrNameLst>
                                          <p:attrName>ppt_y</p:attrName>
                                        </p:attrNameLst>
                                      </p:cBhvr>
                                      <p:tavLst>
                                        <p:tav tm="0">
                                          <p:val>
                                            <p:strVal val="#ppt_y+1"/>
                                          </p:val>
                                        </p:tav>
                                        <p:tav tm="100000">
                                          <p:val>
                                            <p:strVal val="#ppt_y-.03"/>
                                          </p:val>
                                        </p:tav>
                                      </p:tavLst>
                                    </p:anim>
                                    <p:anim calcmode="lin" valueType="num">
                                      <p:cBhvr>
                                        <p:cTn id="70" dur="100" accel="100000" fill="hold">
                                          <p:stCondLst>
                                            <p:cond delay="900"/>
                                          </p:stCondLst>
                                        </p:cTn>
                                        <p:tgtEl>
                                          <p:spTgt spid="9"/>
                                        </p:tgtEl>
                                        <p:attrNameLst>
                                          <p:attrName>ppt_y</p:attrName>
                                        </p:attrNameLst>
                                      </p:cBhvr>
                                      <p:tavLst>
                                        <p:tav tm="0">
                                          <p:val>
                                            <p:strVal val="#ppt_y-.03"/>
                                          </p:val>
                                        </p:tav>
                                        <p:tav tm="100000">
                                          <p:val>
                                            <p:strVal val="#ppt_y"/>
                                          </p:val>
                                        </p:tav>
                                      </p:tavLst>
                                    </p:anim>
                                  </p:childTnLst>
                                </p:cTn>
                              </p:par>
                              <p:par>
                                <p:cTn id="71" presetID="37" presetClass="entr" presetSubtype="0" fill="hold" grpId="0" nodeType="withEffect">
                                  <p:stCondLst>
                                    <p:cond delay="10100"/>
                                  </p:stCondLst>
                                  <p:childTnLst>
                                    <p:set>
                                      <p:cBhvr>
                                        <p:cTn id="72" dur="1" fill="hold">
                                          <p:stCondLst>
                                            <p:cond delay="0"/>
                                          </p:stCondLst>
                                        </p:cTn>
                                        <p:tgtEl>
                                          <p:spTgt spid="10"/>
                                        </p:tgtEl>
                                        <p:attrNameLst>
                                          <p:attrName>style.visibility</p:attrName>
                                        </p:attrNameLst>
                                      </p:cBhvr>
                                      <p:to>
                                        <p:strVal val="visible"/>
                                      </p:to>
                                    </p:set>
                                    <p:animEffect transition="in" filter="fade">
                                      <p:cBhvr>
                                        <p:cTn id="73" dur="1000"/>
                                        <p:tgtEl>
                                          <p:spTgt spid="10"/>
                                        </p:tgtEl>
                                      </p:cBhvr>
                                    </p:animEffect>
                                    <p:anim calcmode="lin" valueType="num">
                                      <p:cBhvr>
                                        <p:cTn id="74" dur="1000" fill="hold"/>
                                        <p:tgtEl>
                                          <p:spTgt spid="10"/>
                                        </p:tgtEl>
                                        <p:attrNameLst>
                                          <p:attrName>ppt_x</p:attrName>
                                        </p:attrNameLst>
                                      </p:cBhvr>
                                      <p:tavLst>
                                        <p:tav tm="0">
                                          <p:val>
                                            <p:strVal val="#ppt_x"/>
                                          </p:val>
                                        </p:tav>
                                        <p:tav tm="100000">
                                          <p:val>
                                            <p:strVal val="#ppt_x"/>
                                          </p:val>
                                        </p:tav>
                                      </p:tavLst>
                                    </p:anim>
                                    <p:anim calcmode="lin" valueType="num">
                                      <p:cBhvr>
                                        <p:cTn id="75" dur="900" decel="100000" fill="hold"/>
                                        <p:tgtEl>
                                          <p:spTgt spid="10"/>
                                        </p:tgtEl>
                                        <p:attrNameLst>
                                          <p:attrName>ppt_y</p:attrName>
                                        </p:attrNameLst>
                                      </p:cBhvr>
                                      <p:tavLst>
                                        <p:tav tm="0">
                                          <p:val>
                                            <p:strVal val="#ppt_y+1"/>
                                          </p:val>
                                        </p:tav>
                                        <p:tav tm="100000">
                                          <p:val>
                                            <p:strVal val="#ppt_y-.03"/>
                                          </p:val>
                                        </p:tav>
                                      </p:tavLst>
                                    </p:anim>
                                    <p:anim calcmode="lin" valueType="num">
                                      <p:cBhvr>
                                        <p:cTn id="76" dur="100" accel="100000" fill="hold">
                                          <p:stCondLst>
                                            <p:cond delay="900"/>
                                          </p:stCondLst>
                                        </p:cTn>
                                        <p:tgtEl>
                                          <p:spTgt spid="10"/>
                                        </p:tgtEl>
                                        <p:attrNameLst>
                                          <p:attrName>ppt_y</p:attrName>
                                        </p:attrNameLst>
                                      </p:cBhvr>
                                      <p:tavLst>
                                        <p:tav tm="0">
                                          <p:val>
                                            <p:strVal val="#ppt_y-.03"/>
                                          </p:val>
                                        </p:tav>
                                        <p:tav tm="100000">
                                          <p:val>
                                            <p:strVal val="#ppt_y"/>
                                          </p:val>
                                        </p:tav>
                                      </p:tavLst>
                                    </p:anim>
                                  </p:childTnLst>
                                </p:cTn>
                              </p:par>
                              <p:par>
                                <p:cTn id="77" presetID="37" presetClass="entr" presetSubtype="0" fill="hold" grpId="0" nodeType="withEffect">
                                  <p:stCondLst>
                                    <p:cond delay="10200"/>
                                  </p:stCondLst>
                                  <p:childTnLst>
                                    <p:set>
                                      <p:cBhvr>
                                        <p:cTn id="78" dur="1" fill="hold">
                                          <p:stCondLst>
                                            <p:cond delay="0"/>
                                          </p:stCondLst>
                                        </p:cTn>
                                        <p:tgtEl>
                                          <p:spTgt spid="11"/>
                                        </p:tgtEl>
                                        <p:attrNameLst>
                                          <p:attrName>style.visibility</p:attrName>
                                        </p:attrNameLst>
                                      </p:cBhvr>
                                      <p:to>
                                        <p:strVal val="visible"/>
                                      </p:to>
                                    </p:set>
                                    <p:animEffect transition="in" filter="fade">
                                      <p:cBhvr>
                                        <p:cTn id="79" dur="1000"/>
                                        <p:tgtEl>
                                          <p:spTgt spid="11"/>
                                        </p:tgtEl>
                                      </p:cBhvr>
                                    </p:animEffect>
                                    <p:anim calcmode="lin" valueType="num">
                                      <p:cBhvr>
                                        <p:cTn id="80" dur="1000" fill="hold"/>
                                        <p:tgtEl>
                                          <p:spTgt spid="11"/>
                                        </p:tgtEl>
                                        <p:attrNameLst>
                                          <p:attrName>ppt_x</p:attrName>
                                        </p:attrNameLst>
                                      </p:cBhvr>
                                      <p:tavLst>
                                        <p:tav tm="0">
                                          <p:val>
                                            <p:strVal val="#ppt_x"/>
                                          </p:val>
                                        </p:tav>
                                        <p:tav tm="100000">
                                          <p:val>
                                            <p:strVal val="#ppt_x"/>
                                          </p:val>
                                        </p:tav>
                                      </p:tavLst>
                                    </p:anim>
                                    <p:anim calcmode="lin" valueType="num">
                                      <p:cBhvr>
                                        <p:cTn id="81" dur="900" decel="100000" fill="hold"/>
                                        <p:tgtEl>
                                          <p:spTgt spid="11"/>
                                        </p:tgtEl>
                                        <p:attrNameLst>
                                          <p:attrName>ppt_y</p:attrName>
                                        </p:attrNameLst>
                                      </p:cBhvr>
                                      <p:tavLst>
                                        <p:tav tm="0">
                                          <p:val>
                                            <p:strVal val="#ppt_y+1"/>
                                          </p:val>
                                        </p:tav>
                                        <p:tav tm="100000">
                                          <p:val>
                                            <p:strVal val="#ppt_y-.03"/>
                                          </p:val>
                                        </p:tav>
                                      </p:tavLst>
                                    </p:anim>
                                    <p:anim calcmode="lin" valueType="num">
                                      <p:cBhvr>
                                        <p:cTn id="82" dur="100" accel="100000" fill="hold">
                                          <p:stCondLst>
                                            <p:cond delay="900"/>
                                          </p:stCondLst>
                                        </p:cTn>
                                        <p:tgtEl>
                                          <p:spTgt spid="11"/>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25" grpId="0" animBg="1"/>
      <p:bldP spid="19" grpId="0" animBg="1"/>
      <p:bldP spid="24" grpId="0" animBg="1"/>
      <p:bldP spid="30"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rain/dis"/>
          <p:cNvPicPr>
            <a:picLocks noChangeAspect="1" noChangeArrowheads="1"/>
          </p:cNvPicPr>
          <p:nvPr/>
        </p:nvPicPr>
        <p:blipFill>
          <a:blip r:embed="rId3" cstate="print"/>
          <a:srcRect/>
          <a:stretch>
            <a:fillRect/>
          </a:stretch>
        </p:blipFill>
        <p:spPr bwMode="auto">
          <a:xfrm>
            <a:off x="3499723" y="838200"/>
            <a:ext cx="5644277" cy="4114800"/>
          </a:xfrm>
          <a:prstGeom prst="rect">
            <a:avLst/>
          </a:prstGeom>
          <a:ln>
            <a:noFill/>
          </a:ln>
          <a:effectLst>
            <a:outerShdw blurRad="190500" algn="tl" rotWithShape="0">
              <a:srgbClr val="000000">
                <a:alpha val="70000"/>
              </a:srgbClr>
            </a:outerShdw>
          </a:effectLst>
        </p:spPr>
      </p:pic>
      <p:sp>
        <p:nvSpPr>
          <p:cNvPr id="22" name="Action Button: Home 21">
            <a:hlinkClick r:id="" action="ppaction://hlinkshowjump?jump=firstslide" highlightClick="1"/>
          </p:cNvPr>
          <p:cNvSpPr/>
          <p:nvPr/>
        </p:nvSpPr>
        <p:spPr>
          <a:xfrm>
            <a:off x="8547717" y="6400800"/>
            <a:ext cx="574675" cy="457200"/>
          </a:xfrm>
          <a:prstGeom prst="actionButtonHome">
            <a:avLst/>
          </a:prstGeom>
          <a:gradFill flip="none" rotWithShape="1">
            <a:gsLst>
              <a:gs pos="0">
                <a:srgbClr val="FFEFD1"/>
              </a:gs>
              <a:gs pos="64999">
                <a:srgbClr val="F0EBD5"/>
              </a:gs>
              <a:gs pos="100000">
                <a:srgbClr val="D1C39F"/>
              </a:gs>
            </a:gsLst>
            <a:lin ang="5400000" scaled="1"/>
            <a:tileRect/>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23" name="Action Button: Beginning 22">
            <a:hlinkClick r:id="rId4" action="ppaction://hlinksldjump" highlightClick="1"/>
          </p:cNvPr>
          <p:cNvSpPr/>
          <p:nvPr/>
        </p:nvSpPr>
        <p:spPr>
          <a:xfrm>
            <a:off x="8080992" y="6400800"/>
            <a:ext cx="457200" cy="457200"/>
          </a:xfrm>
          <a:prstGeom prst="actionButtonBeginning">
            <a:avLst/>
          </a:prstGeom>
          <a:gradFill>
            <a:gsLst>
              <a:gs pos="0">
                <a:srgbClr val="FFEFD1"/>
              </a:gs>
              <a:gs pos="64999">
                <a:srgbClr val="F0EBD5"/>
              </a:gs>
              <a:gs pos="100000">
                <a:srgbClr val="D1C39F"/>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34821" name="TextBox 17"/>
          <p:cNvSpPr txBox="1">
            <a:spLocks noChangeArrowheads="1"/>
          </p:cNvSpPr>
          <p:nvPr/>
        </p:nvSpPr>
        <p:spPr bwMode="auto">
          <a:xfrm>
            <a:off x="1783080" y="2293263"/>
            <a:ext cx="1722120" cy="1973937"/>
          </a:xfrm>
          <a:prstGeom prst="wedgeRoundRectCallout">
            <a:avLst>
              <a:gd name="adj1" fmla="val -13833"/>
              <a:gd name="adj2" fmla="val -58558"/>
              <a:gd name="adj3" fmla="val 16667"/>
            </a:avLst>
          </a:prstGeom>
          <a:solidFill>
            <a:schemeClr val="accent5">
              <a:lumMod val="75000"/>
            </a:schemeClr>
          </a:solidFill>
          <a:ln w="9525">
            <a:noFill/>
            <a:miter lim="800000"/>
            <a:headEnd/>
            <a:tailEnd/>
          </a:ln>
        </p:spPr>
        <p:txBody>
          <a:bodyPr wrap="square">
            <a:spAutoFit/>
          </a:bodyPr>
          <a:lstStyle/>
          <a:p>
            <a:pPr algn="ctr"/>
            <a:r>
              <a:rPr lang="en-US" sz="1600" dirty="0" smtClean="0">
                <a:solidFill>
                  <a:schemeClr val="bg1"/>
                </a:solidFill>
                <a:latin typeface="Trebuchet MS" pitchFamily="34" charset="0"/>
              </a:rPr>
              <a:t>Check out the </a:t>
            </a:r>
            <a:r>
              <a:rPr lang="en-US" sz="1600" dirty="0">
                <a:solidFill>
                  <a:schemeClr val="bg1"/>
                </a:solidFill>
                <a:latin typeface="Trebuchet MS" pitchFamily="34" charset="0"/>
              </a:rPr>
              <a:t>lines </a:t>
            </a:r>
            <a:r>
              <a:rPr lang="en-US" sz="1600" dirty="0" smtClean="0">
                <a:solidFill>
                  <a:schemeClr val="bg1"/>
                </a:solidFill>
                <a:latin typeface="Trebuchet MS" pitchFamily="34" charset="0"/>
              </a:rPr>
              <a:t>I added.  They show you that rainfall </a:t>
            </a:r>
            <a:r>
              <a:rPr lang="en-US" sz="1600" dirty="0">
                <a:solidFill>
                  <a:schemeClr val="bg1"/>
                </a:solidFill>
                <a:latin typeface="Trebuchet MS" pitchFamily="34" charset="0"/>
              </a:rPr>
              <a:t>and discharge follow each other.</a:t>
            </a:r>
          </a:p>
        </p:txBody>
      </p:sp>
      <p:cxnSp>
        <p:nvCxnSpPr>
          <p:cNvPr id="29" name="Straight Connector 28"/>
          <p:cNvCxnSpPr/>
          <p:nvPr/>
        </p:nvCxnSpPr>
        <p:spPr>
          <a:xfrm>
            <a:off x="4114800" y="1831975"/>
            <a:ext cx="4267200" cy="1588"/>
          </a:xfrm>
          <a:prstGeom prst="line">
            <a:avLst/>
          </a:prstGeom>
          <a:ln w="38100">
            <a:solidFill>
              <a:srgbClr val="F412B9"/>
            </a:solidFill>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a:off x="4114800" y="4037013"/>
            <a:ext cx="4267200" cy="1587"/>
          </a:xfrm>
          <a:prstGeom prst="line">
            <a:avLst/>
          </a:prstGeom>
          <a:ln w="38100">
            <a:solidFill>
              <a:srgbClr val="F412B9"/>
            </a:solidFill>
          </a:ln>
        </p:spPr>
        <p:style>
          <a:lnRef idx="1">
            <a:schemeClr val="accent1"/>
          </a:lnRef>
          <a:fillRef idx="0">
            <a:schemeClr val="accent1"/>
          </a:fillRef>
          <a:effectRef idx="0">
            <a:schemeClr val="accent1"/>
          </a:effectRef>
          <a:fontRef idx="minor">
            <a:schemeClr val="tx1"/>
          </a:fontRef>
        </p:style>
      </p:cxnSp>
      <p:sp>
        <p:nvSpPr>
          <p:cNvPr id="34837" name="TextBox 30"/>
          <p:cNvSpPr txBox="1">
            <a:spLocks noChangeArrowheads="1"/>
          </p:cNvSpPr>
          <p:nvPr/>
        </p:nvSpPr>
        <p:spPr bwMode="auto">
          <a:xfrm>
            <a:off x="5105400" y="1600200"/>
            <a:ext cx="609600" cy="307975"/>
          </a:xfrm>
          <a:prstGeom prst="rect">
            <a:avLst/>
          </a:prstGeom>
          <a:noFill/>
          <a:ln w="9525">
            <a:noFill/>
            <a:miter lim="800000"/>
            <a:headEnd/>
            <a:tailEnd/>
          </a:ln>
        </p:spPr>
        <p:txBody>
          <a:bodyPr>
            <a:spAutoFit/>
          </a:bodyPr>
          <a:lstStyle/>
          <a:p>
            <a:r>
              <a:rPr lang="en-US" sz="1400" b="1" dirty="0">
                <a:solidFill>
                  <a:srgbClr val="F412B9"/>
                </a:solidFill>
                <a:latin typeface="Trebuchet MS" pitchFamily="34" charset="0"/>
              </a:rPr>
              <a:t>High</a:t>
            </a:r>
          </a:p>
        </p:txBody>
      </p:sp>
      <p:sp>
        <p:nvSpPr>
          <p:cNvPr id="34838" name="TextBox 31"/>
          <p:cNvSpPr txBox="1">
            <a:spLocks noChangeArrowheads="1"/>
          </p:cNvSpPr>
          <p:nvPr/>
        </p:nvSpPr>
        <p:spPr bwMode="auto">
          <a:xfrm>
            <a:off x="5181600" y="3806825"/>
            <a:ext cx="609600" cy="307975"/>
          </a:xfrm>
          <a:prstGeom prst="rect">
            <a:avLst/>
          </a:prstGeom>
          <a:noFill/>
          <a:ln w="9525">
            <a:noFill/>
            <a:miter lim="800000"/>
            <a:headEnd/>
            <a:tailEnd/>
          </a:ln>
        </p:spPr>
        <p:txBody>
          <a:bodyPr>
            <a:spAutoFit/>
          </a:bodyPr>
          <a:lstStyle/>
          <a:p>
            <a:r>
              <a:rPr lang="en-US" sz="1400" b="1" dirty="0">
                <a:solidFill>
                  <a:srgbClr val="F412B9"/>
                </a:solidFill>
                <a:latin typeface="Trebuchet MS" pitchFamily="34" charset="0"/>
              </a:rPr>
              <a:t>Low</a:t>
            </a:r>
          </a:p>
        </p:txBody>
      </p:sp>
      <p:pic>
        <p:nvPicPr>
          <p:cNvPr id="44" name="Picture 43" descr="IMG_3473.JPG"/>
          <p:cNvPicPr>
            <a:picLocks noChangeAspect="1"/>
          </p:cNvPicPr>
          <p:nvPr/>
        </p:nvPicPr>
        <p:blipFill>
          <a:blip r:embed="rId5" cstate="print"/>
          <a:stretch>
            <a:fillRect/>
          </a:stretch>
        </p:blipFill>
        <p:spPr>
          <a:xfrm>
            <a:off x="1828800" y="914400"/>
            <a:ext cx="1150177" cy="1188720"/>
          </a:xfrm>
          <a:prstGeom prst="rect">
            <a:avLst/>
          </a:prstGeom>
        </p:spPr>
      </p:pic>
      <p:sp>
        <p:nvSpPr>
          <p:cNvPr id="45" name="Action Button: Custom 44">
            <a:hlinkClick r:id="rId6" action="ppaction://hlinksldjump" highlightClick="1"/>
          </p:cNvPr>
          <p:cNvSpPr/>
          <p:nvPr/>
        </p:nvSpPr>
        <p:spPr>
          <a:xfrm>
            <a:off x="5562600" y="4953000"/>
            <a:ext cx="1447800" cy="1371600"/>
          </a:xfrm>
          <a:prstGeom prst="actionButtonBlank">
            <a:avLst/>
          </a:prstGeom>
          <a:solidFill>
            <a:srgbClr val="C00000"/>
          </a:solidFill>
          <a:ln>
            <a:no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600" dirty="0">
                <a:latin typeface="Trebuchet MS" pitchFamily="34" charset="0"/>
              </a:rPr>
              <a:t>In July there is low rainfall and low discharge</a:t>
            </a:r>
          </a:p>
        </p:txBody>
      </p:sp>
      <p:sp>
        <p:nvSpPr>
          <p:cNvPr id="46" name="Action Button: Custom 45">
            <a:hlinkClick r:id="rId7" action="ppaction://hlinksldjump" highlightClick="1"/>
          </p:cNvPr>
          <p:cNvSpPr/>
          <p:nvPr/>
        </p:nvSpPr>
        <p:spPr>
          <a:xfrm>
            <a:off x="3901440" y="4953000"/>
            <a:ext cx="1432560" cy="1371600"/>
          </a:xfrm>
          <a:prstGeom prst="actionButtonBlank">
            <a:avLst/>
          </a:prstGeom>
          <a:solidFill>
            <a:srgbClr val="C00000"/>
          </a:solidFill>
          <a:ln>
            <a:no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600" dirty="0">
                <a:latin typeface="Trebuchet MS" pitchFamily="34" charset="0"/>
              </a:rPr>
              <a:t>In January there is high rainfall and low discharge</a:t>
            </a:r>
          </a:p>
        </p:txBody>
      </p:sp>
      <p:sp>
        <p:nvSpPr>
          <p:cNvPr id="47" name="Action Button: Custom 46">
            <a:hlinkClick r:id="rId7" action="ppaction://hlinksldjump" highlightClick="1"/>
          </p:cNvPr>
          <p:cNvSpPr/>
          <p:nvPr/>
        </p:nvSpPr>
        <p:spPr>
          <a:xfrm>
            <a:off x="7239000" y="4953000"/>
            <a:ext cx="1524000" cy="1371600"/>
          </a:xfrm>
          <a:prstGeom prst="actionButtonBlank">
            <a:avLst/>
          </a:prstGeom>
          <a:solidFill>
            <a:srgbClr val="C00000"/>
          </a:solidFill>
          <a:ln>
            <a:no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600" dirty="0">
                <a:latin typeface="Trebuchet MS" pitchFamily="34" charset="0"/>
              </a:rPr>
              <a:t>In March there is low rainfall and high discharge</a:t>
            </a:r>
          </a:p>
        </p:txBody>
      </p:sp>
      <p:sp>
        <p:nvSpPr>
          <p:cNvPr id="48" name="Action Button: Custom 47">
            <a:hlinkClick r:id="rId7" action="ppaction://hlinksldjump" highlightClick="1"/>
          </p:cNvPr>
          <p:cNvSpPr/>
          <p:nvPr/>
        </p:nvSpPr>
        <p:spPr>
          <a:xfrm>
            <a:off x="2133600" y="4953000"/>
            <a:ext cx="1524000" cy="1371600"/>
          </a:xfrm>
          <a:prstGeom prst="actionButtonBlank">
            <a:avLst/>
          </a:prstGeom>
          <a:solidFill>
            <a:srgbClr val="C00000"/>
          </a:solidFill>
          <a:ln>
            <a:no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600" dirty="0">
                <a:latin typeface="Trebuchet MS" pitchFamily="34" charset="0"/>
              </a:rPr>
              <a:t>In September there is high rainfall and high discharge</a:t>
            </a:r>
          </a:p>
        </p:txBody>
      </p:sp>
      <p:sp>
        <p:nvSpPr>
          <p:cNvPr id="49" name="Oval Callout 48"/>
          <p:cNvSpPr/>
          <p:nvPr/>
        </p:nvSpPr>
        <p:spPr>
          <a:xfrm>
            <a:off x="1905000" y="2209800"/>
            <a:ext cx="2133600" cy="685800"/>
          </a:xfrm>
          <a:prstGeom prst="wedgeEllipseCallout">
            <a:avLst>
              <a:gd name="adj1" fmla="val -12262"/>
              <a:gd name="adj2" fmla="val -81944"/>
            </a:avLst>
          </a:prstGeom>
          <a:solidFill>
            <a:srgbClr val="33CC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smtClean="0">
                <a:solidFill>
                  <a:schemeClr val="bg1"/>
                </a:solidFill>
                <a:latin typeface="Trebuchet MS" pitchFamily="34" charset="0"/>
              </a:rPr>
              <a:t>Not quite</a:t>
            </a:r>
            <a:endParaRPr lang="en-US" sz="2400" dirty="0">
              <a:solidFill>
                <a:schemeClr val="bg1"/>
              </a:solidFill>
              <a:latin typeface="Trebuchet MS" pitchFamily="34" charset="0"/>
            </a:endParaRPr>
          </a:p>
        </p:txBody>
      </p:sp>
      <p:sp>
        <p:nvSpPr>
          <p:cNvPr id="26" name="Rectangle 25"/>
          <p:cNvSpPr/>
          <p:nvPr/>
        </p:nvSpPr>
        <p:spPr>
          <a:xfrm>
            <a:off x="0" y="0"/>
            <a:ext cx="9144000" cy="838200"/>
          </a:xfrm>
          <a:prstGeom prst="rect">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r>
              <a:rPr lang="en-US" sz="4400" dirty="0" smtClean="0">
                <a:latin typeface="Trebuchet MS" pitchFamily="34" charset="0"/>
              </a:rPr>
              <a:t>How To Interpret Graphs</a:t>
            </a:r>
            <a:endParaRPr lang="en-US" sz="4400" dirty="0">
              <a:latin typeface="Trebuchet MS" pitchFamily="34" charset="0"/>
            </a:endParaRPr>
          </a:p>
        </p:txBody>
      </p:sp>
      <p:sp>
        <p:nvSpPr>
          <p:cNvPr id="27" name="Flowchart: Delay 26"/>
          <p:cNvSpPr/>
          <p:nvPr/>
        </p:nvSpPr>
        <p:spPr>
          <a:xfrm>
            <a:off x="0" y="0"/>
            <a:ext cx="1752600" cy="6858000"/>
          </a:xfrm>
          <a:prstGeom prst="flowChartDelay">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36" name="TextBox 35">
            <a:hlinkClick r:id="rId8" action="ppaction://hlinksldjump"/>
          </p:cNvPr>
          <p:cNvSpPr txBox="1"/>
          <p:nvPr/>
        </p:nvSpPr>
        <p:spPr>
          <a:xfrm>
            <a:off x="0" y="609600"/>
            <a:ext cx="1371600" cy="8382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Build </a:t>
            </a:r>
            <a:r>
              <a:rPr lang="en-US" sz="1600" dirty="0" smtClean="0">
                <a:solidFill>
                  <a:schemeClr val="accent1">
                    <a:lumMod val="75000"/>
                  </a:schemeClr>
                </a:solidFill>
                <a:latin typeface="Trebuchet MS" pitchFamily="34" charset="0"/>
                <a:cs typeface="+mn-cs"/>
              </a:rPr>
              <a:t>A </a:t>
            </a:r>
            <a:r>
              <a:rPr lang="en-US" sz="1600" dirty="0">
                <a:solidFill>
                  <a:schemeClr val="accent1">
                    <a:lumMod val="75000"/>
                  </a:schemeClr>
                </a:solidFill>
                <a:latin typeface="Trebuchet MS" pitchFamily="34" charset="0"/>
                <a:cs typeface="+mn-cs"/>
              </a:rPr>
              <a:t>G</a:t>
            </a:r>
            <a:r>
              <a:rPr lang="en-US" sz="1600" dirty="0" smtClean="0">
                <a:solidFill>
                  <a:schemeClr val="accent1">
                    <a:lumMod val="75000"/>
                  </a:schemeClr>
                </a:solidFill>
                <a:latin typeface="Trebuchet MS" pitchFamily="34" charset="0"/>
                <a:cs typeface="+mn-cs"/>
              </a:rPr>
              <a:t>raph </a:t>
            </a:r>
            <a:endParaRPr lang="en-US" sz="1600" dirty="0">
              <a:solidFill>
                <a:schemeClr val="accent1">
                  <a:lumMod val="75000"/>
                </a:schemeClr>
              </a:solidFill>
              <a:latin typeface="Trebuchet MS" pitchFamily="34" charset="0"/>
              <a:cs typeface="+mn-cs"/>
            </a:endParaRP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1)</a:t>
            </a:r>
            <a:endParaRPr lang="en-US" sz="1600" dirty="0">
              <a:solidFill>
                <a:schemeClr val="accent1">
                  <a:lumMod val="75000"/>
                </a:schemeClr>
              </a:solidFill>
              <a:latin typeface="Trebuchet MS" pitchFamily="34" charset="0"/>
              <a:cs typeface="+mn-cs"/>
            </a:endParaRPr>
          </a:p>
        </p:txBody>
      </p:sp>
      <p:sp>
        <p:nvSpPr>
          <p:cNvPr id="38" name="TextBox 37">
            <a:hlinkClick r:id="rId9" action="ppaction://hlinksldjump"/>
          </p:cNvPr>
          <p:cNvSpPr txBox="1"/>
          <p:nvPr/>
        </p:nvSpPr>
        <p:spPr>
          <a:xfrm>
            <a:off x="0" y="2743200"/>
            <a:ext cx="1554480" cy="10668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Read LOBO Graphs </a:t>
            </a:r>
            <a:r>
              <a:rPr lang="en-US" sz="1600" dirty="0" smtClean="0">
                <a:solidFill>
                  <a:schemeClr val="accent1">
                    <a:lumMod val="75000"/>
                  </a:schemeClr>
                </a:solidFill>
                <a:latin typeface="Trebuchet MS" pitchFamily="34" charset="0"/>
                <a:cs typeface="+mn-cs"/>
              </a:rPr>
              <a:t>   (Level 3)</a:t>
            </a:r>
            <a:endParaRPr lang="en-US" sz="1600" dirty="0">
              <a:solidFill>
                <a:schemeClr val="accent1">
                  <a:lumMod val="75000"/>
                </a:schemeClr>
              </a:solidFill>
              <a:latin typeface="Trebuchet MS" pitchFamily="34" charset="0"/>
              <a:cs typeface="+mn-cs"/>
            </a:endParaRPr>
          </a:p>
        </p:txBody>
      </p:sp>
      <p:sp>
        <p:nvSpPr>
          <p:cNvPr id="39" name="TextBox 38">
            <a:hlinkClick r:id="rId10" action="ppaction://hlinksldjump"/>
          </p:cNvPr>
          <p:cNvSpPr txBox="1"/>
          <p:nvPr/>
        </p:nvSpPr>
        <p:spPr>
          <a:xfrm>
            <a:off x="0" y="3953470"/>
            <a:ext cx="1447800" cy="99953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LOBO Data Match-up</a:t>
            </a:r>
            <a:endParaRPr lang="en-US" sz="1600" dirty="0">
              <a:solidFill>
                <a:schemeClr val="accent1">
                  <a:lumMod val="75000"/>
                </a:schemeClr>
              </a:solidFill>
              <a:latin typeface="Trebuchet MS" pitchFamily="34" charset="0"/>
              <a:cs typeface="+mn-cs"/>
            </a:endParaRP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4)</a:t>
            </a:r>
            <a:endParaRPr lang="en-US" sz="1600" dirty="0">
              <a:solidFill>
                <a:schemeClr val="accent1">
                  <a:lumMod val="75000"/>
                </a:schemeClr>
              </a:solidFill>
              <a:latin typeface="Trebuchet MS" pitchFamily="34" charset="0"/>
              <a:cs typeface="+mn-cs"/>
            </a:endParaRPr>
          </a:p>
        </p:txBody>
      </p:sp>
      <p:sp>
        <p:nvSpPr>
          <p:cNvPr id="40" name="TextBox 39">
            <a:hlinkClick r:id="rId11" action="ppaction://hlinksldjump"/>
          </p:cNvPr>
          <p:cNvSpPr txBox="1"/>
          <p:nvPr/>
        </p:nvSpPr>
        <p:spPr>
          <a:xfrm>
            <a:off x="0" y="5105400"/>
            <a:ext cx="1371600" cy="11430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Test Your LOBO Abilities</a:t>
            </a: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5)</a:t>
            </a:r>
            <a:endParaRPr lang="en-US" sz="1600" dirty="0">
              <a:solidFill>
                <a:schemeClr val="accent1">
                  <a:lumMod val="75000"/>
                </a:schemeClr>
              </a:solidFill>
              <a:latin typeface="Trebuchet MS" pitchFamily="34" charset="0"/>
              <a:cs typeface="+mn-cs"/>
            </a:endParaRPr>
          </a:p>
        </p:txBody>
      </p:sp>
      <p:sp>
        <p:nvSpPr>
          <p:cNvPr id="41" name="TextBox 40">
            <a:hlinkClick r:id="rId12" action="ppaction://hlinksldjump"/>
          </p:cNvPr>
          <p:cNvSpPr txBox="1"/>
          <p:nvPr/>
        </p:nvSpPr>
        <p:spPr>
          <a:xfrm>
            <a:off x="0" y="1600200"/>
            <a:ext cx="1447800" cy="990600"/>
          </a:xfrm>
          <a:prstGeom prst="roundRect">
            <a:avLst/>
          </a:prstGeom>
          <a:solidFill>
            <a:schemeClr val="accent5">
              <a:lumMod val="40000"/>
              <a:lumOff val="60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Interpret Graphs</a:t>
            </a: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2)</a:t>
            </a:r>
            <a:endParaRPr lang="en-US" sz="1600" dirty="0">
              <a:solidFill>
                <a:schemeClr val="accent1">
                  <a:lumMod val="75000"/>
                </a:schemeClr>
              </a:solidFill>
              <a:latin typeface="Trebuchet MS" pitchFamily="34" charset="0"/>
              <a:cs typeface="+mn-cs"/>
            </a:endParaRPr>
          </a:p>
        </p:txBody>
      </p:sp>
      <p:sp>
        <p:nvSpPr>
          <p:cNvPr id="42" name="TextBox 41">
            <a:hlinkClick r:id="rId13" action="ppaction://hlinksldjump"/>
          </p:cNvPr>
          <p:cNvSpPr txBox="1"/>
          <p:nvPr/>
        </p:nvSpPr>
        <p:spPr>
          <a:xfrm>
            <a:off x="0" y="6324600"/>
            <a:ext cx="914400" cy="5334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More info</a:t>
            </a:r>
            <a:endParaRPr lang="en-US" sz="1600" dirty="0">
              <a:solidFill>
                <a:schemeClr val="accent1">
                  <a:lumMod val="75000"/>
                </a:schemeClr>
              </a:solidFill>
              <a:latin typeface="Trebuchet MS" pitchFamily="34" charset="0"/>
              <a:cs typeface="+mn-cs"/>
            </a:endParaRPr>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dissolve">
                                      <p:cBhvr>
                                        <p:cTn id="7" dur="500"/>
                                        <p:tgtEl>
                                          <p:spTgt spid="49"/>
                                        </p:tgtEl>
                                      </p:cBhvr>
                                    </p:animEffect>
                                  </p:childTnLst>
                                </p:cTn>
                              </p:par>
                              <p:par>
                                <p:cTn id="8" presetID="9" presetClass="exit" presetSubtype="0" fill="hold" grpId="1" nodeType="withEffect">
                                  <p:stCondLst>
                                    <p:cond delay="2000"/>
                                  </p:stCondLst>
                                  <p:childTnLst>
                                    <p:animEffect transition="out" filter="dissolve">
                                      <p:cBhvr>
                                        <p:cTn id="9" dur="500"/>
                                        <p:tgtEl>
                                          <p:spTgt spid="49"/>
                                        </p:tgtEl>
                                      </p:cBhvr>
                                    </p:animEffect>
                                    <p:set>
                                      <p:cBhvr>
                                        <p:cTn id="10" dur="1" fill="hold">
                                          <p:stCondLst>
                                            <p:cond delay="499"/>
                                          </p:stCondLst>
                                        </p:cTn>
                                        <p:tgtEl>
                                          <p:spTgt spid="49"/>
                                        </p:tgtEl>
                                        <p:attrNameLst>
                                          <p:attrName>style.visibility</p:attrName>
                                        </p:attrNameLst>
                                      </p:cBhvr>
                                      <p:to>
                                        <p:strVal val="hidden"/>
                                      </p:to>
                                    </p:set>
                                  </p:childTnLst>
                                </p:cTn>
                              </p:par>
                              <p:par>
                                <p:cTn id="11" presetID="9" presetClass="entr" presetSubtype="0" fill="hold" grpId="0" nodeType="withEffect">
                                  <p:stCondLst>
                                    <p:cond delay="3000"/>
                                  </p:stCondLst>
                                  <p:childTnLst>
                                    <p:set>
                                      <p:cBhvr>
                                        <p:cTn id="12" dur="1" fill="hold">
                                          <p:stCondLst>
                                            <p:cond delay="0"/>
                                          </p:stCondLst>
                                        </p:cTn>
                                        <p:tgtEl>
                                          <p:spTgt spid="34837"/>
                                        </p:tgtEl>
                                        <p:attrNameLst>
                                          <p:attrName>style.visibility</p:attrName>
                                        </p:attrNameLst>
                                      </p:cBhvr>
                                      <p:to>
                                        <p:strVal val="visible"/>
                                      </p:to>
                                    </p:set>
                                    <p:animEffect transition="in" filter="dissolve">
                                      <p:cBhvr>
                                        <p:cTn id="13" dur="500"/>
                                        <p:tgtEl>
                                          <p:spTgt spid="34837"/>
                                        </p:tgtEl>
                                      </p:cBhvr>
                                    </p:animEffect>
                                  </p:childTnLst>
                                </p:cTn>
                              </p:par>
                              <p:par>
                                <p:cTn id="14" presetID="9" presetClass="entr" presetSubtype="0" fill="hold" nodeType="withEffect">
                                  <p:stCondLst>
                                    <p:cond delay="3000"/>
                                  </p:stCondLst>
                                  <p:childTnLst>
                                    <p:set>
                                      <p:cBhvr>
                                        <p:cTn id="15" dur="1" fill="hold">
                                          <p:stCondLst>
                                            <p:cond delay="0"/>
                                          </p:stCondLst>
                                        </p:cTn>
                                        <p:tgtEl>
                                          <p:spTgt spid="29"/>
                                        </p:tgtEl>
                                        <p:attrNameLst>
                                          <p:attrName>style.visibility</p:attrName>
                                        </p:attrNameLst>
                                      </p:cBhvr>
                                      <p:to>
                                        <p:strVal val="visible"/>
                                      </p:to>
                                    </p:set>
                                    <p:animEffect transition="in" filter="dissolve">
                                      <p:cBhvr>
                                        <p:cTn id="16" dur="500"/>
                                        <p:tgtEl>
                                          <p:spTgt spid="29"/>
                                        </p:tgtEl>
                                      </p:cBhvr>
                                    </p:animEffect>
                                  </p:childTnLst>
                                </p:cTn>
                              </p:par>
                              <p:par>
                                <p:cTn id="17" presetID="9" presetClass="entr" presetSubtype="0" fill="hold" grpId="0" nodeType="withEffect">
                                  <p:stCondLst>
                                    <p:cond delay="3000"/>
                                  </p:stCondLst>
                                  <p:childTnLst>
                                    <p:set>
                                      <p:cBhvr>
                                        <p:cTn id="18" dur="1" fill="hold">
                                          <p:stCondLst>
                                            <p:cond delay="0"/>
                                          </p:stCondLst>
                                        </p:cTn>
                                        <p:tgtEl>
                                          <p:spTgt spid="34838"/>
                                        </p:tgtEl>
                                        <p:attrNameLst>
                                          <p:attrName>style.visibility</p:attrName>
                                        </p:attrNameLst>
                                      </p:cBhvr>
                                      <p:to>
                                        <p:strVal val="visible"/>
                                      </p:to>
                                    </p:set>
                                    <p:animEffect transition="in" filter="dissolve">
                                      <p:cBhvr>
                                        <p:cTn id="19" dur="500"/>
                                        <p:tgtEl>
                                          <p:spTgt spid="34838"/>
                                        </p:tgtEl>
                                      </p:cBhvr>
                                    </p:animEffect>
                                  </p:childTnLst>
                                </p:cTn>
                              </p:par>
                              <p:par>
                                <p:cTn id="20" presetID="9" presetClass="entr" presetSubtype="0" fill="hold" nodeType="withEffect">
                                  <p:stCondLst>
                                    <p:cond delay="3000"/>
                                  </p:stCondLst>
                                  <p:childTnLst>
                                    <p:set>
                                      <p:cBhvr>
                                        <p:cTn id="21" dur="1" fill="hold">
                                          <p:stCondLst>
                                            <p:cond delay="0"/>
                                          </p:stCondLst>
                                        </p:cTn>
                                        <p:tgtEl>
                                          <p:spTgt spid="30"/>
                                        </p:tgtEl>
                                        <p:attrNameLst>
                                          <p:attrName>style.visibility</p:attrName>
                                        </p:attrNameLst>
                                      </p:cBhvr>
                                      <p:to>
                                        <p:strVal val="visible"/>
                                      </p:to>
                                    </p:set>
                                    <p:animEffect transition="in" filter="dissolve">
                                      <p:cBhvr>
                                        <p:cTn id="22" dur="500"/>
                                        <p:tgtEl>
                                          <p:spTgt spid="30"/>
                                        </p:tgtEl>
                                      </p:cBhvr>
                                    </p:animEffect>
                                  </p:childTnLst>
                                </p:cTn>
                              </p:par>
                              <p:par>
                                <p:cTn id="23" presetID="9" presetClass="entr" presetSubtype="0" fill="hold" grpId="0" nodeType="withEffect">
                                  <p:stCondLst>
                                    <p:cond delay="4000"/>
                                  </p:stCondLst>
                                  <p:childTnLst>
                                    <p:set>
                                      <p:cBhvr>
                                        <p:cTn id="24" dur="1" fill="hold">
                                          <p:stCondLst>
                                            <p:cond delay="0"/>
                                          </p:stCondLst>
                                        </p:cTn>
                                        <p:tgtEl>
                                          <p:spTgt spid="34821"/>
                                        </p:tgtEl>
                                        <p:attrNameLst>
                                          <p:attrName>style.visibility</p:attrName>
                                        </p:attrNameLst>
                                      </p:cBhvr>
                                      <p:to>
                                        <p:strVal val="visible"/>
                                      </p:to>
                                    </p:set>
                                    <p:animEffect transition="in" filter="dissolve">
                                      <p:cBhvr>
                                        <p:cTn id="25" dur="500"/>
                                        <p:tgtEl>
                                          <p:spTgt spid="348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21" grpId="0" animBg="1"/>
      <p:bldP spid="34837" grpId="0"/>
      <p:bldP spid="34838" grpId="0"/>
      <p:bldP spid="49" grpId="0" animBg="1"/>
      <p:bldP spid="49" grpId="1"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rain/dis"/>
          <p:cNvPicPr>
            <a:picLocks noChangeAspect="1" noChangeArrowheads="1"/>
          </p:cNvPicPr>
          <p:nvPr/>
        </p:nvPicPr>
        <p:blipFill>
          <a:blip r:embed="rId3" cstate="print"/>
          <a:srcRect/>
          <a:stretch>
            <a:fillRect/>
          </a:stretch>
        </p:blipFill>
        <p:spPr bwMode="auto">
          <a:xfrm>
            <a:off x="3499723" y="838200"/>
            <a:ext cx="5644277" cy="4114800"/>
          </a:xfrm>
          <a:prstGeom prst="rect">
            <a:avLst/>
          </a:prstGeom>
          <a:ln>
            <a:noFill/>
          </a:ln>
          <a:effectLst>
            <a:outerShdw blurRad="190500" algn="tl" rotWithShape="0">
              <a:srgbClr val="000000">
                <a:alpha val="70000"/>
              </a:srgbClr>
            </a:outerShdw>
          </a:effectLst>
        </p:spPr>
      </p:pic>
      <p:sp>
        <p:nvSpPr>
          <p:cNvPr id="28" name="TextBox 27"/>
          <p:cNvSpPr txBox="1">
            <a:spLocks noChangeArrowheads="1"/>
          </p:cNvSpPr>
          <p:nvPr/>
        </p:nvSpPr>
        <p:spPr bwMode="auto">
          <a:xfrm>
            <a:off x="1447800" y="6092666"/>
            <a:ext cx="5181600" cy="612934"/>
          </a:xfrm>
          <a:prstGeom prst="roundRect">
            <a:avLst/>
          </a:prstGeom>
          <a:solidFill>
            <a:srgbClr val="70AC2E"/>
          </a:solidFill>
          <a:ln w="9525">
            <a:noFill/>
            <a:miter lim="800000"/>
            <a:headEnd/>
            <a:tailEnd/>
          </a:ln>
        </p:spPr>
        <p:txBody>
          <a:bodyPr wrap="square">
            <a:spAutoFit/>
          </a:bodyPr>
          <a:lstStyle/>
          <a:p>
            <a:r>
              <a:rPr lang="en-US" sz="1500" dirty="0">
                <a:solidFill>
                  <a:schemeClr val="bg1"/>
                </a:solidFill>
                <a:latin typeface="Trebuchet MS" pitchFamily="34" charset="0"/>
              </a:rPr>
              <a:t>Do </a:t>
            </a:r>
            <a:r>
              <a:rPr lang="en-US" sz="1500" dirty="0" smtClean="0">
                <a:solidFill>
                  <a:schemeClr val="bg1"/>
                </a:solidFill>
                <a:latin typeface="Trebuchet MS" pitchFamily="34" charset="0"/>
              </a:rPr>
              <a:t>you think that the </a:t>
            </a:r>
            <a:r>
              <a:rPr lang="en-US" sz="1500" dirty="0">
                <a:solidFill>
                  <a:schemeClr val="bg1"/>
                </a:solidFill>
                <a:latin typeface="Trebuchet MS" pitchFamily="34" charset="0"/>
              </a:rPr>
              <a:t>rainfall and discharge lines follow, mirror image, or have no relationship with each other? </a:t>
            </a:r>
          </a:p>
        </p:txBody>
      </p:sp>
      <p:pic>
        <p:nvPicPr>
          <p:cNvPr id="32" name="Picture 31" descr="IMG_3473.JPG"/>
          <p:cNvPicPr>
            <a:picLocks noChangeAspect="1"/>
          </p:cNvPicPr>
          <p:nvPr/>
        </p:nvPicPr>
        <p:blipFill>
          <a:blip r:embed="rId4" cstate="print"/>
          <a:stretch>
            <a:fillRect/>
          </a:stretch>
        </p:blipFill>
        <p:spPr>
          <a:xfrm>
            <a:off x="1905000" y="838200"/>
            <a:ext cx="1150177" cy="1188720"/>
          </a:xfrm>
          <a:prstGeom prst="rect">
            <a:avLst/>
          </a:prstGeom>
        </p:spPr>
      </p:pic>
      <p:sp>
        <p:nvSpPr>
          <p:cNvPr id="22" name="Action Button: Home 21">
            <a:hlinkClick r:id="" action="ppaction://hlinkshowjump?jump=firstslide" highlightClick="1"/>
          </p:cNvPr>
          <p:cNvSpPr/>
          <p:nvPr/>
        </p:nvSpPr>
        <p:spPr>
          <a:xfrm>
            <a:off x="8549785" y="6400800"/>
            <a:ext cx="574675" cy="457200"/>
          </a:xfrm>
          <a:prstGeom prst="actionButtonHome">
            <a:avLst/>
          </a:prstGeom>
          <a:gradFill flip="none" rotWithShape="1">
            <a:gsLst>
              <a:gs pos="0">
                <a:srgbClr val="FFEFD1"/>
              </a:gs>
              <a:gs pos="64999">
                <a:srgbClr val="F0EBD5"/>
              </a:gs>
              <a:gs pos="100000">
                <a:srgbClr val="D1C39F"/>
              </a:gs>
            </a:gsLst>
            <a:lin ang="5400000" scaled="1"/>
            <a:tileRect/>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23" name="Action Button: Beginning 22">
            <a:hlinkClick r:id="rId5" action="ppaction://hlinksldjump" highlightClick="1"/>
          </p:cNvPr>
          <p:cNvSpPr/>
          <p:nvPr/>
        </p:nvSpPr>
        <p:spPr>
          <a:xfrm>
            <a:off x="8083060" y="6400800"/>
            <a:ext cx="457200" cy="457200"/>
          </a:xfrm>
          <a:prstGeom prst="actionButtonBeginning">
            <a:avLst/>
          </a:prstGeom>
          <a:gradFill>
            <a:gsLst>
              <a:gs pos="0">
                <a:srgbClr val="FFEFD1"/>
              </a:gs>
              <a:gs pos="64999">
                <a:srgbClr val="F0EBD5"/>
              </a:gs>
              <a:gs pos="100000">
                <a:srgbClr val="D1C39F"/>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35845" name="TextBox 17"/>
          <p:cNvSpPr txBox="1">
            <a:spLocks noChangeArrowheads="1"/>
          </p:cNvSpPr>
          <p:nvPr/>
        </p:nvSpPr>
        <p:spPr bwMode="auto">
          <a:xfrm>
            <a:off x="1752600" y="4901602"/>
            <a:ext cx="7239000" cy="815191"/>
          </a:xfrm>
          <a:prstGeom prst="roundRect">
            <a:avLst>
              <a:gd name="adj" fmla="val 6946"/>
            </a:avLst>
          </a:prstGeom>
          <a:solidFill>
            <a:srgbClr val="70AC2E"/>
          </a:solidFill>
          <a:ln w="9525">
            <a:noFill/>
            <a:miter lim="800000"/>
            <a:headEnd/>
            <a:tailEnd/>
          </a:ln>
        </p:spPr>
        <p:txBody>
          <a:bodyPr wrap="square">
            <a:spAutoFit/>
          </a:bodyPr>
          <a:lstStyle/>
          <a:p>
            <a:r>
              <a:rPr lang="en-US" sz="1500" dirty="0">
                <a:solidFill>
                  <a:schemeClr val="bg1"/>
                </a:solidFill>
                <a:latin typeface="Trebuchet MS" pitchFamily="34" charset="0"/>
              </a:rPr>
              <a:t>Focusing just on the blue rainfall line, what can you say about the amount of rainfall in </a:t>
            </a:r>
            <a:r>
              <a:rPr lang="en-US" sz="1500" dirty="0" smtClean="0">
                <a:solidFill>
                  <a:schemeClr val="bg1"/>
                </a:solidFill>
                <a:latin typeface="Trebuchet MS" pitchFamily="34" charset="0"/>
              </a:rPr>
              <a:t>winter compared </a:t>
            </a:r>
            <a:r>
              <a:rPr lang="en-US" sz="1500" dirty="0">
                <a:solidFill>
                  <a:schemeClr val="bg1"/>
                </a:solidFill>
                <a:latin typeface="Trebuchet MS" pitchFamily="34" charset="0"/>
              </a:rPr>
              <a:t>to the rest of the year?  How about </a:t>
            </a:r>
            <a:r>
              <a:rPr lang="en-US" sz="1500" dirty="0" smtClean="0">
                <a:solidFill>
                  <a:schemeClr val="bg1"/>
                </a:solidFill>
                <a:latin typeface="Trebuchet MS" pitchFamily="34" charset="0"/>
              </a:rPr>
              <a:t>in summer, </a:t>
            </a:r>
            <a:r>
              <a:rPr lang="en-US" sz="1500" dirty="0">
                <a:solidFill>
                  <a:schemeClr val="bg1"/>
                </a:solidFill>
                <a:latin typeface="Trebuchet MS" pitchFamily="34" charset="0"/>
              </a:rPr>
              <a:t>are these the same or different from </a:t>
            </a:r>
            <a:r>
              <a:rPr lang="en-US" sz="1500" dirty="0" smtClean="0">
                <a:solidFill>
                  <a:schemeClr val="bg1"/>
                </a:solidFill>
                <a:latin typeface="Trebuchet MS" pitchFamily="34" charset="0"/>
              </a:rPr>
              <a:t>winter? </a:t>
            </a:r>
            <a:endParaRPr lang="en-US" sz="1500" dirty="0">
              <a:solidFill>
                <a:schemeClr val="bg1"/>
              </a:solidFill>
              <a:latin typeface="Trebuchet MS" pitchFamily="34" charset="0"/>
            </a:endParaRPr>
          </a:p>
        </p:txBody>
      </p:sp>
      <p:sp>
        <p:nvSpPr>
          <p:cNvPr id="25" name="TextBox 24"/>
          <p:cNvSpPr txBox="1">
            <a:spLocks noChangeArrowheads="1"/>
          </p:cNvSpPr>
          <p:nvPr/>
        </p:nvSpPr>
        <p:spPr bwMode="auto">
          <a:xfrm>
            <a:off x="1600200" y="5759730"/>
            <a:ext cx="6019800" cy="274320"/>
          </a:xfrm>
          <a:prstGeom prst="roundRect">
            <a:avLst/>
          </a:prstGeom>
          <a:solidFill>
            <a:srgbClr val="70AC2E"/>
          </a:solidFill>
          <a:ln w="9525">
            <a:noFill/>
            <a:miter lim="800000"/>
            <a:headEnd/>
            <a:tailEnd/>
          </a:ln>
        </p:spPr>
        <p:txBody>
          <a:bodyPr wrap="square" anchor="ctr">
            <a:spAutoFit/>
          </a:bodyPr>
          <a:lstStyle/>
          <a:p>
            <a:r>
              <a:rPr lang="en-US" sz="1500" dirty="0">
                <a:solidFill>
                  <a:schemeClr val="bg1"/>
                </a:solidFill>
                <a:latin typeface="Trebuchet MS" pitchFamily="34" charset="0"/>
              </a:rPr>
              <a:t>Now do the same for the red discharge line. </a:t>
            </a:r>
          </a:p>
        </p:txBody>
      </p:sp>
      <p:sp>
        <p:nvSpPr>
          <p:cNvPr id="35870" name="TextBox 18"/>
          <p:cNvSpPr txBox="1">
            <a:spLocks noChangeArrowheads="1"/>
          </p:cNvSpPr>
          <p:nvPr/>
        </p:nvSpPr>
        <p:spPr bwMode="auto">
          <a:xfrm>
            <a:off x="1828800" y="2362200"/>
            <a:ext cx="1524000" cy="1328023"/>
          </a:xfrm>
          <a:prstGeom prst="wedgeRoundRectCallout">
            <a:avLst>
              <a:gd name="adj1" fmla="val -15833"/>
              <a:gd name="adj2" fmla="val -97127"/>
              <a:gd name="adj3" fmla="val 16667"/>
            </a:avLst>
          </a:prstGeom>
          <a:solidFill>
            <a:schemeClr val="accent5">
              <a:lumMod val="75000"/>
            </a:schemeClr>
          </a:solidFill>
          <a:ln w="9525">
            <a:noFill/>
            <a:miter lim="800000"/>
            <a:headEnd/>
            <a:tailEnd/>
          </a:ln>
        </p:spPr>
        <p:txBody>
          <a:bodyPr wrap="square">
            <a:spAutoFit/>
          </a:bodyPr>
          <a:lstStyle/>
          <a:p>
            <a:pPr algn="ctr"/>
            <a:r>
              <a:rPr lang="en-US" dirty="0">
                <a:solidFill>
                  <a:schemeClr val="bg1"/>
                </a:solidFill>
                <a:latin typeface="Trebuchet MS" pitchFamily="34" charset="0"/>
              </a:rPr>
              <a:t>Let’s review how to read this graph.</a:t>
            </a:r>
          </a:p>
        </p:txBody>
      </p:sp>
      <p:sp>
        <p:nvSpPr>
          <p:cNvPr id="41" name="Oval Callout 40"/>
          <p:cNvSpPr/>
          <p:nvPr/>
        </p:nvSpPr>
        <p:spPr>
          <a:xfrm>
            <a:off x="1905000" y="2209800"/>
            <a:ext cx="2133600" cy="685800"/>
          </a:xfrm>
          <a:prstGeom prst="wedgeEllipseCallout">
            <a:avLst>
              <a:gd name="adj1" fmla="val -12262"/>
              <a:gd name="adj2" fmla="val -81944"/>
            </a:avLst>
          </a:prstGeom>
          <a:solidFill>
            <a:srgbClr val="33CC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smtClean="0">
                <a:solidFill>
                  <a:schemeClr val="bg1"/>
                </a:solidFill>
                <a:latin typeface="Trebuchet MS" pitchFamily="34" charset="0"/>
              </a:rPr>
              <a:t>Not quite</a:t>
            </a:r>
            <a:endParaRPr lang="en-US" sz="2400" dirty="0">
              <a:solidFill>
                <a:schemeClr val="bg1"/>
              </a:solidFill>
              <a:latin typeface="Trebuchet MS" pitchFamily="34" charset="0"/>
            </a:endParaRPr>
          </a:p>
        </p:txBody>
      </p:sp>
      <p:sp>
        <p:nvSpPr>
          <p:cNvPr id="35" name="Rectangle 34"/>
          <p:cNvSpPr/>
          <p:nvPr/>
        </p:nvSpPr>
        <p:spPr>
          <a:xfrm>
            <a:off x="0" y="0"/>
            <a:ext cx="9144000" cy="838200"/>
          </a:xfrm>
          <a:prstGeom prst="rect">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r>
              <a:rPr lang="en-US" sz="4400" dirty="0" smtClean="0">
                <a:latin typeface="Trebuchet MS" pitchFamily="34" charset="0"/>
              </a:rPr>
              <a:t>How To Interpret Graphs</a:t>
            </a:r>
            <a:endParaRPr lang="en-US" sz="4400" dirty="0">
              <a:latin typeface="Trebuchet MS" pitchFamily="34" charset="0"/>
            </a:endParaRPr>
          </a:p>
        </p:txBody>
      </p:sp>
      <p:sp>
        <p:nvSpPr>
          <p:cNvPr id="36" name="Flowchart: Delay 35"/>
          <p:cNvSpPr/>
          <p:nvPr/>
        </p:nvSpPr>
        <p:spPr>
          <a:xfrm>
            <a:off x="0" y="0"/>
            <a:ext cx="1752600" cy="6858000"/>
          </a:xfrm>
          <a:prstGeom prst="flowChartDelay">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37" name="TextBox 36">
            <a:hlinkClick r:id="rId6" action="ppaction://hlinksldjump"/>
          </p:cNvPr>
          <p:cNvSpPr txBox="1"/>
          <p:nvPr/>
        </p:nvSpPr>
        <p:spPr>
          <a:xfrm>
            <a:off x="0" y="609600"/>
            <a:ext cx="1371600" cy="8382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Build </a:t>
            </a:r>
            <a:r>
              <a:rPr lang="en-US" sz="1600" dirty="0" smtClean="0">
                <a:solidFill>
                  <a:schemeClr val="accent1">
                    <a:lumMod val="75000"/>
                  </a:schemeClr>
                </a:solidFill>
                <a:latin typeface="Trebuchet MS" pitchFamily="34" charset="0"/>
                <a:cs typeface="+mn-cs"/>
              </a:rPr>
              <a:t>A </a:t>
            </a:r>
            <a:r>
              <a:rPr lang="en-US" sz="1600" dirty="0">
                <a:solidFill>
                  <a:schemeClr val="accent1">
                    <a:lumMod val="75000"/>
                  </a:schemeClr>
                </a:solidFill>
                <a:latin typeface="Trebuchet MS" pitchFamily="34" charset="0"/>
                <a:cs typeface="+mn-cs"/>
              </a:rPr>
              <a:t>G</a:t>
            </a:r>
            <a:r>
              <a:rPr lang="en-US" sz="1600" dirty="0" smtClean="0">
                <a:solidFill>
                  <a:schemeClr val="accent1">
                    <a:lumMod val="75000"/>
                  </a:schemeClr>
                </a:solidFill>
                <a:latin typeface="Trebuchet MS" pitchFamily="34" charset="0"/>
                <a:cs typeface="+mn-cs"/>
              </a:rPr>
              <a:t>raph </a:t>
            </a:r>
            <a:endParaRPr lang="en-US" sz="1600" dirty="0">
              <a:solidFill>
                <a:schemeClr val="accent1">
                  <a:lumMod val="75000"/>
                </a:schemeClr>
              </a:solidFill>
              <a:latin typeface="Trebuchet MS" pitchFamily="34" charset="0"/>
              <a:cs typeface="+mn-cs"/>
            </a:endParaRP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1)</a:t>
            </a:r>
            <a:endParaRPr lang="en-US" sz="1600" dirty="0">
              <a:solidFill>
                <a:schemeClr val="accent1">
                  <a:lumMod val="75000"/>
                </a:schemeClr>
              </a:solidFill>
              <a:latin typeface="Trebuchet MS" pitchFamily="34" charset="0"/>
              <a:cs typeface="+mn-cs"/>
            </a:endParaRPr>
          </a:p>
        </p:txBody>
      </p:sp>
      <p:sp>
        <p:nvSpPr>
          <p:cNvPr id="38" name="TextBox 37">
            <a:hlinkClick r:id="rId7" action="ppaction://hlinksldjump"/>
          </p:cNvPr>
          <p:cNvSpPr txBox="1"/>
          <p:nvPr/>
        </p:nvSpPr>
        <p:spPr>
          <a:xfrm>
            <a:off x="0" y="2743200"/>
            <a:ext cx="1554480" cy="10668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Read LOBO Graphs </a:t>
            </a:r>
            <a:r>
              <a:rPr lang="en-US" sz="1600" dirty="0" smtClean="0">
                <a:solidFill>
                  <a:schemeClr val="accent1">
                    <a:lumMod val="75000"/>
                  </a:schemeClr>
                </a:solidFill>
                <a:latin typeface="Trebuchet MS" pitchFamily="34" charset="0"/>
                <a:cs typeface="+mn-cs"/>
              </a:rPr>
              <a:t>   (Level 3)</a:t>
            </a:r>
            <a:endParaRPr lang="en-US" sz="1600" dirty="0">
              <a:solidFill>
                <a:schemeClr val="accent1">
                  <a:lumMod val="75000"/>
                </a:schemeClr>
              </a:solidFill>
              <a:latin typeface="Trebuchet MS" pitchFamily="34" charset="0"/>
              <a:cs typeface="+mn-cs"/>
            </a:endParaRPr>
          </a:p>
        </p:txBody>
      </p:sp>
      <p:sp>
        <p:nvSpPr>
          <p:cNvPr id="39" name="TextBox 38">
            <a:hlinkClick r:id="rId8" action="ppaction://hlinksldjump"/>
          </p:cNvPr>
          <p:cNvSpPr txBox="1"/>
          <p:nvPr/>
        </p:nvSpPr>
        <p:spPr>
          <a:xfrm>
            <a:off x="0" y="3953470"/>
            <a:ext cx="1447800" cy="99953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LOBO Data Match-up</a:t>
            </a:r>
            <a:endParaRPr lang="en-US" sz="1600" dirty="0">
              <a:solidFill>
                <a:schemeClr val="accent1">
                  <a:lumMod val="75000"/>
                </a:schemeClr>
              </a:solidFill>
              <a:latin typeface="Trebuchet MS" pitchFamily="34" charset="0"/>
              <a:cs typeface="+mn-cs"/>
            </a:endParaRP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4)</a:t>
            </a:r>
            <a:endParaRPr lang="en-US" sz="1600" dirty="0">
              <a:solidFill>
                <a:schemeClr val="accent1">
                  <a:lumMod val="75000"/>
                </a:schemeClr>
              </a:solidFill>
              <a:latin typeface="Trebuchet MS" pitchFamily="34" charset="0"/>
              <a:cs typeface="+mn-cs"/>
            </a:endParaRPr>
          </a:p>
        </p:txBody>
      </p:sp>
      <p:sp>
        <p:nvSpPr>
          <p:cNvPr id="40" name="TextBox 39">
            <a:hlinkClick r:id="rId9" action="ppaction://hlinksldjump"/>
          </p:cNvPr>
          <p:cNvSpPr txBox="1"/>
          <p:nvPr/>
        </p:nvSpPr>
        <p:spPr>
          <a:xfrm>
            <a:off x="0" y="5105400"/>
            <a:ext cx="1371600" cy="11430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Test Your LOBO Abilities</a:t>
            </a: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5)</a:t>
            </a:r>
            <a:endParaRPr lang="en-US" sz="1600" dirty="0">
              <a:solidFill>
                <a:schemeClr val="accent1">
                  <a:lumMod val="75000"/>
                </a:schemeClr>
              </a:solidFill>
              <a:latin typeface="Trebuchet MS" pitchFamily="34" charset="0"/>
              <a:cs typeface="+mn-cs"/>
            </a:endParaRPr>
          </a:p>
        </p:txBody>
      </p:sp>
      <p:sp>
        <p:nvSpPr>
          <p:cNvPr id="42" name="TextBox 41">
            <a:hlinkClick r:id="rId10" action="ppaction://hlinksldjump"/>
          </p:cNvPr>
          <p:cNvSpPr txBox="1"/>
          <p:nvPr/>
        </p:nvSpPr>
        <p:spPr>
          <a:xfrm>
            <a:off x="0" y="1600200"/>
            <a:ext cx="1447800" cy="990600"/>
          </a:xfrm>
          <a:prstGeom prst="roundRect">
            <a:avLst/>
          </a:prstGeom>
          <a:solidFill>
            <a:schemeClr val="accent5">
              <a:lumMod val="40000"/>
              <a:lumOff val="60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Interpret Graphs</a:t>
            </a: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2)</a:t>
            </a:r>
            <a:endParaRPr lang="en-US" sz="1600" dirty="0">
              <a:solidFill>
                <a:schemeClr val="accent1">
                  <a:lumMod val="75000"/>
                </a:schemeClr>
              </a:solidFill>
              <a:latin typeface="Trebuchet MS" pitchFamily="34" charset="0"/>
              <a:cs typeface="+mn-cs"/>
            </a:endParaRPr>
          </a:p>
        </p:txBody>
      </p:sp>
      <p:sp>
        <p:nvSpPr>
          <p:cNvPr id="43" name="TextBox 42">
            <a:hlinkClick r:id="rId11" action="ppaction://hlinksldjump"/>
          </p:cNvPr>
          <p:cNvSpPr txBox="1"/>
          <p:nvPr/>
        </p:nvSpPr>
        <p:spPr>
          <a:xfrm>
            <a:off x="0" y="6324600"/>
            <a:ext cx="914400" cy="5334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More info</a:t>
            </a:r>
            <a:endParaRPr lang="en-US" sz="1600" dirty="0">
              <a:solidFill>
                <a:schemeClr val="accent1">
                  <a:lumMod val="75000"/>
                </a:schemeClr>
              </a:solidFill>
              <a:latin typeface="Trebuchet MS" pitchFamily="34" charset="0"/>
              <a:cs typeface="+mn-cs"/>
            </a:endParaRPr>
          </a:p>
        </p:txBody>
      </p:sp>
      <p:sp>
        <p:nvSpPr>
          <p:cNvPr id="20" name="Action Button: Custom 19">
            <a:hlinkClick r:id="rId12" action="ppaction://hlinksldjump" highlightClick="1"/>
          </p:cNvPr>
          <p:cNvSpPr/>
          <p:nvPr/>
        </p:nvSpPr>
        <p:spPr>
          <a:xfrm>
            <a:off x="6705600" y="6172200"/>
            <a:ext cx="1295400" cy="685800"/>
          </a:xfrm>
          <a:prstGeom prst="actionButtonBlank">
            <a:avLst/>
          </a:prstGeom>
          <a:solidFill>
            <a:srgbClr val="C00000"/>
          </a:solidFill>
          <a:ln>
            <a:no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latin typeface="Trebuchet MS" pitchFamily="34" charset="0"/>
              </a:rPr>
              <a:t>Touch here to continue</a:t>
            </a:r>
            <a:endParaRPr lang="en-US" sz="1600" dirty="0">
              <a:latin typeface="Trebuchet MS" pitchFamily="34" charset="0"/>
            </a:endParaRPr>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dissolve">
                                      <p:cBhvr>
                                        <p:cTn id="7" dur="500"/>
                                        <p:tgtEl>
                                          <p:spTgt spid="41"/>
                                        </p:tgtEl>
                                      </p:cBhvr>
                                    </p:animEffect>
                                  </p:childTnLst>
                                </p:cTn>
                              </p:par>
                              <p:par>
                                <p:cTn id="8" presetID="9" presetClass="exit" presetSubtype="0" fill="hold" grpId="1" nodeType="withEffect">
                                  <p:stCondLst>
                                    <p:cond delay="2000"/>
                                  </p:stCondLst>
                                  <p:childTnLst>
                                    <p:animEffect transition="out" filter="dissolve">
                                      <p:cBhvr>
                                        <p:cTn id="9" dur="500"/>
                                        <p:tgtEl>
                                          <p:spTgt spid="41"/>
                                        </p:tgtEl>
                                      </p:cBhvr>
                                    </p:animEffect>
                                    <p:set>
                                      <p:cBhvr>
                                        <p:cTn id="10" dur="1" fill="hold">
                                          <p:stCondLst>
                                            <p:cond delay="499"/>
                                          </p:stCondLst>
                                        </p:cTn>
                                        <p:tgtEl>
                                          <p:spTgt spid="41"/>
                                        </p:tgtEl>
                                        <p:attrNameLst>
                                          <p:attrName>style.visibility</p:attrName>
                                        </p:attrNameLst>
                                      </p:cBhvr>
                                      <p:to>
                                        <p:strVal val="hidden"/>
                                      </p:to>
                                    </p:set>
                                  </p:childTnLst>
                                </p:cTn>
                              </p:par>
                              <p:par>
                                <p:cTn id="11" presetID="9" presetClass="entr" presetSubtype="0" fill="hold" grpId="0" nodeType="withEffect">
                                  <p:stCondLst>
                                    <p:cond delay="3000"/>
                                  </p:stCondLst>
                                  <p:childTnLst>
                                    <p:set>
                                      <p:cBhvr>
                                        <p:cTn id="12" dur="1" fill="hold">
                                          <p:stCondLst>
                                            <p:cond delay="0"/>
                                          </p:stCondLst>
                                        </p:cTn>
                                        <p:tgtEl>
                                          <p:spTgt spid="35870"/>
                                        </p:tgtEl>
                                        <p:attrNameLst>
                                          <p:attrName>style.visibility</p:attrName>
                                        </p:attrNameLst>
                                      </p:cBhvr>
                                      <p:to>
                                        <p:strVal val="visible"/>
                                      </p:to>
                                    </p:set>
                                    <p:animEffect transition="in" filter="dissolve">
                                      <p:cBhvr>
                                        <p:cTn id="13" dur="500"/>
                                        <p:tgtEl>
                                          <p:spTgt spid="35870"/>
                                        </p:tgtEl>
                                      </p:cBhvr>
                                    </p:animEffect>
                                  </p:childTnLst>
                                </p:cTn>
                              </p:par>
                              <p:par>
                                <p:cTn id="14" presetID="9" presetClass="entr" presetSubtype="0" fill="hold" grpId="0" nodeType="withEffect">
                                  <p:stCondLst>
                                    <p:cond delay="4500"/>
                                  </p:stCondLst>
                                  <p:childTnLst>
                                    <p:set>
                                      <p:cBhvr>
                                        <p:cTn id="15" dur="1" fill="hold">
                                          <p:stCondLst>
                                            <p:cond delay="0"/>
                                          </p:stCondLst>
                                        </p:cTn>
                                        <p:tgtEl>
                                          <p:spTgt spid="35845"/>
                                        </p:tgtEl>
                                        <p:attrNameLst>
                                          <p:attrName>style.visibility</p:attrName>
                                        </p:attrNameLst>
                                      </p:cBhvr>
                                      <p:to>
                                        <p:strVal val="visible"/>
                                      </p:to>
                                    </p:set>
                                    <p:animEffect transition="in" filter="dissolve">
                                      <p:cBhvr>
                                        <p:cTn id="16" dur="500"/>
                                        <p:tgtEl>
                                          <p:spTgt spid="35845"/>
                                        </p:tgtEl>
                                      </p:cBhvr>
                                    </p:animEffect>
                                  </p:childTnLst>
                                </p:cTn>
                              </p:par>
                            </p:childTnLst>
                          </p:cTn>
                        </p:par>
                        <p:par>
                          <p:cTn id="17" fill="hold">
                            <p:stCondLst>
                              <p:cond delay="5000"/>
                            </p:stCondLst>
                            <p:childTnLst>
                              <p:par>
                                <p:cTn id="18" presetID="9" presetClass="entr" presetSubtype="0" fill="hold" grpId="0" nodeType="afterEffect">
                                  <p:stCondLst>
                                    <p:cond delay="5000"/>
                                  </p:stCondLst>
                                  <p:childTnLst>
                                    <p:set>
                                      <p:cBhvr>
                                        <p:cTn id="19" dur="1" fill="hold">
                                          <p:stCondLst>
                                            <p:cond delay="0"/>
                                          </p:stCondLst>
                                        </p:cTn>
                                        <p:tgtEl>
                                          <p:spTgt spid="25"/>
                                        </p:tgtEl>
                                        <p:attrNameLst>
                                          <p:attrName>style.visibility</p:attrName>
                                        </p:attrNameLst>
                                      </p:cBhvr>
                                      <p:to>
                                        <p:strVal val="visible"/>
                                      </p:to>
                                    </p:set>
                                    <p:animEffect transition="in" filter="dissolve">
                                      <p:cBhvr>
                                        <p:cTn id="20" dur="500"/>
                                        <p:tgtEl>
                                          <p:spTgt spid="25"/>
                                        </p:tgtEl>
                                      </p:cBhvr>
                                    </p:animEffect>
                                  </p:childTnLst>
                                </p:cTn>
                              </p:par>
                            </p:childTnLst>
                          </p:cTn>
                        </p:par>
                        <p:par>
                          <p:cTn id="21" fill="hold">
                            <p:stCondLst>
                              <p:cond delay="10500"/>
                            </p:stCondLst>
                            <p:childTnLst>
                              <p:par>
                                <p:cTn id="22" presetID="9" presetClass="entr" presetSubtype="0" fill="hold" grpId="0" nodeType="afterEffect">
                                  <p:stCondLst>
                                    <p:cond delay="3000"/>
                                  </p:stCondLst>
                                  <p:childTnLst>
                                    <p:set>
                                      <p:cBhvr>
                                        <p:cTn id="23" dur="1" fill="hold">
                                          <p:stCondLst>
                                            <p:cond delay="0"/>
                                          </p:stCondLst>
                                        </p:cTn>
                                        <p:tgtEl>
                                          <p:spTgt spid="28"/>
                                        </p:tgtEl>
                                        <p:attrNameLst>
                                          <p:attrName>style.visibility</p:attrName>
                                        </p:attrNameLst>
                                      </p:cBhvr>
                                      <p:to>
                                        <p:strVal val="visible"/>
                                      </p:to>
                                    </p:set>
                                    <p:animEffect transition="in" filter="dissolve">
                                      <p:cBhvr>
                                        <p:cTn id="24" dur="500"/>
                                        <p:tgtEl>
                                          <p:spTgt spid="28"/>
                                        </p:tgtEl>
                                      </p:cBhvr>
                                    </p:animEffect>
                                  </p:childTnLst>
                                </p:cTn>
                              </p:par>
                              <p:par>
                                <p:cTn id="25" presetID="37" presetClass="entr" presetSubtype="0" fill="hold" grpId="0" nodeType="withEffect">
                                  <p:stCondLst>
                                    <p:cond delay="3000"/>
                                  </p:stCondLst>
                                  <p:childTnLst>
                                    <p:set>
                                      <p:cBhvr>
                                        <p:cTn id="26" dur="1" fill="hold">
                                          <p:stCondLst>
                                            <p:cond delay="0"/>
                                          </p:stCondLst>
                                        </p:cTn>
                                        <p:tgtEl>
                                          <p:spTgt spid="20"/>
                                        </p:tgtEl>
                                        <p:attrNameLst>
                                          <p:attrName>style.visibility</p:attrName>
                                        </p:attrNameLst>
                                      </p:cBhvr>
                                      <p:to>
                                        <p:strVal val="visible"/>
                                      </p:to>
                                    </p:set>
                                    <p:animEffect transition="in" filter="fade">
                                      <p:cBhvr>
                                        <p:cTn id="27" dur="1000"/>
                                        <p:tgtEl>
                                          <p:spTgt spid="20"/>
                                        </p:tgtEl>
                                      </p:cBhvr>
                                    </p:animEffect>
                                    <p:anim calcmode="lin" valueType="num">
                                      <p:cBhvr>
                                        <p:cTn id="28" dur="1000" fill="hold"/>
                                        <p:tgtEl>
                                          <p:spTgt spid="20"/>
                                        </p:tgtEl>
                                        <p:attrNameLst>
                                          <p:attrName>ppt_x</p:attrName>
                                        </p:attrNameLst>
                                      </p:cBhvr>
                                      <p:tavLst>
                                        <p:tav tm="0">
                                          <p:val>
                                            <p:strVal val="#ppt_x"/>
                                          </p:val>
                                        </p:tav>
                                        <p:tav tm="100000">
                                          <p:val>
                                            <p:strVal val="#ppt_x"/>
                                          </p:val>
                                        </p:tav>
                                      </p:tavLst>
                                    </p:anim>
                                    <p:anim calcmode="lin" valueType="num">
                                      <p:cBhvr>
                                        <p:cTn id="29" dur="900" decel="100000" fill="hold"/>
                                        <p:tgtEl>
                                          <p:spTgt spid="20"/>
                                        </p:tgtEl>
                                        <p:attrNameLst>
                                          <p:attrName>ppt_y</p:attrName>
                                        </p:attrNameLst>
                                      </p:cBhvr>
                                      <p:tavLst>
                                        <p:tav tm="0">
                                          <p:val>
                                            <p:strVal val="#ppt_y+1"/>
                                          </p:val>
                                        </p:tav>
                                        <p:tav tm="100000">
                                          <p:val>
                                            <p:strVal val="#ppt_y-.03"/>
                                          </p:val>
                                        </p:tav>
                                      </p:tavLst>
                                    </p:anim>
                                    <p:anim calcmode="lin" valueType="num">
                                      <p:cBhvr>
                                        <p:cTn id="30" dur="100" accel="100000" fill="hold">
                                          <p:stCondLst>
                                            <p:cond delay="900"/>
                                          </p:stCondLst>
                                        </p:cTn>
                                        <p:tgtEl>
                                          <p:spTgt spid="20"/>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35845" grpId="0" animBg="1"/>
      <p:bldP spid="25" grpId="0" animBg="1"/>
      <p:bldP spid="35870" grpId="0" animBg="1"/>
      <p:bldP spid="41" grpId="0" animBg="1"/>
      <p:bldP spid="41" grpId="1" animBg="1"/>
      <p:bldP spid="20"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rain/dis"/>
          <p:cNvPicPr>
            <a:picLocks noChangeAspect="1" noChangeArrowheads="1"/>
          </p:cNvPicPr>
          <p:nvPr/>
        </p:nvPicPr>
        <p:blipFill>
          <a:blip r:embed="rId3" cstate="print"/>
          <a:srcRect/>
          <a:stretch>
            <a:fillRect/>
          </a:stretch>
        </p:blipFill>
        <p:spPr bwMode="auto">
          <a:xfrm>
            <a:off x="3499723" y="838200"/>
            <a:ext cx="5644277" cy="4114800"/>
          </a:xfrm>
          <a:prstGeom prst="rect">
            <a:avLst/>
          </a:prstGeom>
          <a:ln>
            <a:noFill/>
          </a:ln>
          <a:effectLst>
            <a:outerShdw blurRad="190500" algn="tl" rotWithShape="0">
              <a:srgbClr val="000000">
                <a:alpha val="70000"/>
              </a:srgbClr>
            </a:outerShdw>
          </a:effectLst>
        </p:spPr>
      </p:pic>
      <p:sp>
        <p:nvSpPr>
          <p:cNvPr id="22" name="Action Button: Home 21">
            <a:hlinkClick r:id="" action="ppaction://hlinkshowjump?jump=firstslide" highlightClick="1"/>
          </p:cNvPr>
          <p:cNvSpPr/>
          <p:nvPr/>
        </p:nvSpPr>
        <p:spPr>
          <a:xfrm>
            <a:off x="8543925" y="6400800"/>
            <a:ext cx="574675" cy="457200"/>
          </a:xfrm>
          <a:prstGeom prst="actionButtonHome">
            <a:avLst/>
          </a:prstGeom>
          <a:gradFill flip="none" rotWithShape="1">
            <a:gsLst>
              <a:gs pos="0">
                <a:srgbClr val="FFEFD1"/>
              </a:gs>
              <a:gs pos="64999">
                <a:srgbClr val="F0EBD5"/>
              </a:gs>
              <a:gs pos="100000">
                <a:srgbClr val="D1C39F"/>
              </a:gs>
            </a:gsLst>
            <a:lin ang="5400000" scaled="1"/>
            <a:tileRect/>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23" name="Action Button: Beginning 22">
            <a:hlinkClick r:id="rId4" action="ppaction://hlinksldjump" highlightClick="1"/>
          </p:cNvPr>
          <p:cNvSpPr/>
          <p:nvPr/>
        </p:nvSpPr>
        <p:spPr>
          <a:xfrm>
            <a:off x="8077200" y="6400800"/>
            <a:ext cx="457200" cy="457200"/>
          </a:xfrm>
          <a:prstGeom prst="actionButtonBeginning">
            <a:avLst/>
          </a:prstGeom>
          <a:gradFill>
            <a:gsLst>
              <a:gs pos="0">
                <a:srgbClr val="FFEFD1"/>
              </a:gs>
              <a:gs pos="64999">
                <a:srgbClr val="F0EBD5"/>
              </a:gs>
              <a:gs pos="100000">
                <a:srgbClr val="D1C39F"/>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36870" name="TextBox 18"/>
          <p:cNvSpPr txBox="1">
            <a:spLocks noChangeArrowheads="1"/>
          </p:cNvSpPr>
          <p:nvPr/>
        </p:nvSpPr>
        <p:spPr bwMode="auto">
          <a:xfrm>
            <a:off x="1828800" y="2405777"/>
            <a:ext cx="1524000" cy="1328023"/>
          </a:xfrm>
          <a:prstGeom prst="wedgeRoundRectCallout">
            <a:avLst>
              <a:gd name="adj1" fmla="val -15833"/>
              <a:gd name="adj2" fmla="val -77504"/>
              <a:gd name="adj3" fmla="val 16667"/>
            </a:avLst>
          </a:prstGeom>
          <a:solidFill>
            <a:schemeClr val="accent5">
              <a:lumMod val="75000"/>
            </a:schemeClr>
          </a:solidFill>
          <a:ln w="9525">
            <a:noFill/>
            <a:miter lim="800000"/>
            <a:headEnd/>
            <a:tailEnd/>
          </a:ln>
        </p:spPr>
        <p:txBody>
          <a:bodyPr>
            <a:spAutoFit/>
          </a:bodyPr>
          <a:lstStyle/>
          <a:p>
            <a:pPr algn="ctr"/>
            <a:r>
              <a:rPr lang="en-US" dirty="0">
                <a:solidFill>
                  <a:schemeClr val="bg1"/>
                </a:solidFill>
                <a:latin typeface="Trebuchet MS" pitchFamily="34" charset="0"/>
              </a:rPr>
              <a:t>Let’s take a closer look at this graph.  </a:t>
            </a:r>
          </a:p>
        </p:txBody>
      </p:sp>
      <p:pic>
        <p:nvPicPr>
          <p:cNvPr id="32" name="Picture 31" descr="IMG_3473.JPG"/>
          <p:cNvPicPr>
            <a:picLocks noChangeAspect="1"/>
          </p:cNvPicPr>
          <p:nvPr/>
        </p:nvPicPr>
        <p:blipFill>
          <a:blip r:embed="rId5" cstate="print"/>
          <a:stretch>
            <a:fillRect/>
          </a:stretch>
        </p:blipFill>
        <p:spPr>
          <a:xfrm>
            <a:off x="1981200" y="868680"/>
            <a:ext cx="1150177" cy="1188720"/>
          </a:xfrm>
          <a:prstGeom prst="rect">
            <a:avLst/>
          </a:prstGeom>
        </p:spPr>
      </p:pic>
      <p:sp>
        <p:nvSpPr>
          <p:cNvPr id="34" name="Rectangle 33"/>
          <p:cNvSpPr/>
          <p:nvPr/>
        </p:nvSpPr>
        <p:spPr>
          <a:xfrm>
            <a:off x="0" y="0"/>
            <a:ext cx="9144000" cy="838200"/>
          </a:xfrm>
          <a:prstGeom prst="rect">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r>
              <a:rPr lang="en-US" sz="4400" dirty="0" smtClean="0">
                <a:latin typeface="Trebuchet MS" pitchFamily="34" charset="0"/>
              </a:rPr>
              <a:t>How To Interpret Graphs</a:t>
            </a:r>
            <a:endParaRPr lang="en-US" sz="4400" dirty="0">
              <a:latin typeface="Trebuchet MS" pitchFamily="34" charset="0"/>
            </a:endParaRPr>
          </a:p>
        </p:txBody>
      </p:sp>
      <p:sp>
        <p:nvSpPr>
          <p:cNvPr id="35" name="Flowchart: Delay 34"/>
          <p:cNvSpPr/>
          <p:nvPr/>
        </p:nvSpPr>
        <p:spPr>
          <a:xfrm>
            <a:off x="0" y="0"/>
            <a:ext cx="1752600" cy="6858000"/>
          </a:xfrm>
          <a:prstGeom prst="flowChartDelay">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36" name="TextBox 35">
            <a:hlinkClick r:id="rId6" action="ppaction://hlinksldjump"/>
          </p:cNvPr>
          <p:cNvSpPr txBox="1"/>
          <p:nvPr/>
        </p:nvSpPr>
        <p:spPr>
          <a:xfrm>
            <a:off x="0" y="609600"/>
            <a:ext cx="1371600" cy="8382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Build </a:t>
            </a:r>
            <a:r>
              <a:rPr lang="en-US" sz="1600" dirty="0" smtClean="0">
                <a:solidFill>
                  <a:schemeClr val="accent1">
                    <a:lumMod val="75000"/>
                  </a:schemeClr>
                </a:solidFill>
                <a:latin typeface="Trebuchet MS" pitchFamily="34" charset="0"/>
                <a:cs typeface="+mn-cs"/>
              </a:rPr>
              <a:t>A </a:t>
            </a:r>
            <a:r>
              <a:rPr lang="en-US" sz="1600" dirty="0">
                <a:solidFill>
                  <a:schemeClr val="accent1">
                    <a:lumMod val="75000"/>
                  </a:schemeClr>
                </a:solidFill>
                <a:latin typeface="Trebuchet MS" pitchFamily="34" charset="0"/>
                <a:cs typeface="+mn-cs"/>
              </a:rPr>
              <a:t>G</a:t>
            </a:r>
            <a:r>
              <a:rPr lang="en-US" sz="1600" dirty="0" smtClean="0">
                <a:solidFill>
                  <a:schemeClr val="accent1">
                    <a:lumMod val="75000"/>
                  </a:schemeClr>
                </a:solidFill>
                <a:latin typeface="Trebuchet MS" pitchFamily="34" charset="0"/>
                <a:cs typeface="+mn-cs"/>
              </a:rPr>
              <a:t>raph </a:t>
            </a:r>
            <a:endParaRPr lang="en-US" sz="1600" dirty="0">
              <a:solidFill>
                <a:schemeClr val="accent1">
                  <a:lumMod val="75000"/>
                </a:schemeClr>
              </a:solidFill>
              <a:latin typeface="Trebuchet MS" pitchFamily="34" charset="0"/>
              <a:cs typeface="+mn-cs"/>
            </a:endParaRP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1)</a:t>
            </a:r>
            <a:endParaRPr lang="en-US" sz="1600" dirty="0">
              <a:solidFill>
                <a:schemeClr val="accent1">
                  <a:lumMod val="75000"/>
                </a:schemeClr>
              </a:solidFill>
              <a:latin typeface="Trebuchet MS" pitchFamily="34" charset="0"/>
              <a:cs typeface="+mn-cs"/>
            </a:endParaRPr>
          </a:p>
        </p:txBody>
      </p:sp>
      <p:sp>
        <p:nvSpPr>
          <p:cNvPr id="37" name="TextBox 36">
            <a:hlinkClick r:id="rId7" action="ppaction://hlinksldjump"/>
          </p:cNvPr>
          <p:cNvSpPr txBox="1"/>
          <p:nvPr/>
        </p:nvSpPr>
        <p:spPr>
          <a:xfrm>
            <a:off x="0" y="2743200"/>
            <a:ext cx="1554480" cy="10668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Read LOBO Graphs </a:t>
            </a:r>
            <a:r>
              <a:rPr lang="en-US" sz="1600" dirty="0" smtClean="0">
                <a:solidFill>
                  <a:schemeClr val="accent1">
                    <a:lumMod val="75000"/>
                  </a:schemeClr>
                </a:solidFill>
                <a:latin typeface="Trebuchet MS" pitchFamily="34" charset="0"/>
                <a:cs typeface="+mn-cs"/>
              </a:rPr>
              <a:t>   (Level 3)</a:t>
            </a:r>
            <a:endParaRPr lang="en-US" sz="1600" dirty="0">
              <a:solidFill>
                <a:schemeClr val="accent1">
                  <a:lumMod val="75000"/>
                </a:schemeClr>
              </a:solidFill>
              <a:latin typeface="Trebuchet MS" pitchFamily="34" charset="0"/>
              <a:cs typeface="+mn-cs"/>
            </a:endParaRPr>
          </a:p>
        </p:txBody>
      </p:sp>
      <p:sp>
        <p:nvSpPr>
          <p:cNvPr id="38" name="TextBox 37">
            <a:hlinkClick r:id="rId8" action="ppaction://hlinksldjump"/>
          </p:cNvPr>
          <p:cNvSpPr txBox="1"/>
          <p:nvPr/>
        </p:nvSpPr>
        <p:spPr>
          <a:xfrm>
            <a:off x="0" y="3953470"/>
            <a:ext cx="1447800" cy="99953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LOBO Data Match-up</a:t>
            </a:r>
            <a:endParaRPr lang="en-US" sz="1600" dirty="0">
              <a:solidFill>
                <a:schemeClr val="accent1">
                  <a:lumMod val="75000"/>
                </a:schemeClr>
              </a:solidFill>
              <a:latin typeface="Trebuchet MS" pitchFamily="34" charset="0"/>
              <a:cs typeface="+mn-cs"/>
            </a:endParaRP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4)</a:t>
            </a:r>
            <a:endParaRPr lang="en-US" sz="1600" dirty="0">
              <a:solidFill>
                <a:schemeClr val="accent1">
                  <a:lumMod val="75000"/>
                </a:schemeClr>
              </a:solidFill>
              <a:latin typeface="Trebuchet MS" pitchFamily="34" charset="0"/>
              <a:cs typeface="+mn-cs"/>
            </a:endParaRPr>
          </a:p>
        </p:txBody>
      </p:sp>
      <p:sp>
        <p:nvSpPr>
          <p:cNvPr id="39" name="TextBox 38">
            <a:hlinkClick r:id="rId9" action="ppaction://hlinksldjump"/>
          </p:cNvPr>
          <p:cNvSpPr txBox="1"/>
          <p:nvPr/>
        </p:nvSpPr>
        <p:spPr>
          <a:xfrm>
            <a:off x="0" y="5105400"/>
            <a:ext cx="1371600" cy="11430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Test Your LOBO Abilities</a:t>
            </a: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5)</a:t>
            </a:r>
            <a:endParaRPr lang="en-US" sz="1600" dirty="0">
              <a:solidFill>
                <a:schemeClr val="accent1">
                  <a:lumMod val="75000"/>
                </a:schemeClr>
              </a:solidFill>
              <a:latin typeface="Trebuchet MS" pitchFamily="34" charset="0"/>
              <a:cs typeface="+mn-cs"/>
            </a:endParaRPr>
          </a:p>
        </p:txBody>
      </p:sp>
      <p:sp>
        <p:nvSpPr>
          <p:cNvPr id="40" name="TextBox 39">
            <a:hlinkClick r:id="rId10" action="ppaction://hlinksldjump"/>
          </p:cNvPr>
          <p:cNvSpPr txBox="1"/>
          <p:nvPr/>
        </p:nvSpPr>
        <p:spPr>
          <a:xfrm>
            <a:off x="0" y="1600200"/>
            <a:ext cx="1447800" cy="990600"/>
          </a:xfrm>
          <a:prstGeom prst="roundRect">
            <a:avLst/>
          </a:prstGeom>
          <a:solidFill>
            <a:schemeClr val="accent5">
              <a:lumMod val="40000"/>
              <a:lumOff val="60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Interpret Graphs</a:t>
            </a: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2)</a:t>
            </a:r>
            <a:endParaRPr lang="en-US" sz="1600" dirty="0">
              <a:solidFill>
                <a:schemeClr val="accent1">
                  <a:lumMod val="75000"/>
                </a:schemeClr>
              </a:solidFill>
              <a:latin typeface="Trebuchet MS" pitchFamily="34" charset="0"/>
              <a:cs typeface="+mn-cs"/>
            </a:endParaRPr>
          </a:p>
        </p:txBody>
      </p:sp>
      <p:sp>
        <p:nvSpPr>
          <p:cNvPr id="41" name="TextBox 40">
            <a:hlinkClick r:id="rId11" action="ppaction://hlinksldjump"/>
          </p:cNvPr>
          <p:cNvSpPr txBox="1"/>
          <p:nvPr/>
        </p:nvSpPr>
        <p:spPr>
          <a:xfrm>
            <a:off x="0" y="6324600"/>
            <a:ext cx="914400" cy="5334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More info</a:t>
            </a:r>
            <a:endParaRPr lang="en-US" sz="1600" dirty="0">
              <a:solidFill>
                <a:schemeClr val="accent1">
                  <a:lumMod val="75000"/>
                </a:schemeClr>
              </a:solidFill>
              <a:latin typeface="Trebuchet MS" pitchFamily="34" charset="0"/>
              <a:cs typeface="+mn-cs"/>
            </a:endParaRPr>
          </a:p>
        </p:txBody>
      </p:sp>
      <p:sp>
        <p:nvSpPr>
          <p:cNvPr id="19" name="TextBox 18"/>
          <p:cNvSpPr txBox="1">
            <a:spLocks noChangeArrowheads="1"/>
          </p:cNvSpPr>
          <p:nvPr/>
        </p:nvSpPr>
        <p:spPr bwMode="auto">
          <a:xfrm>
            <a:off x="1447800" y="6092666"/>
            <a:ext cx="5181600" cy="612934"/>
          </a:xfrm>
          <a:prstGeom prst="roundRect">
            <a:avLst/>
          </a:prstGeom>
          <a:solidFill>
            <a:srgbClr val="70AC2E"/>
          </a:solidFill>
          <a:ln w="9525">
            <a:noFill/>
            <a:miter lim="800000"/>
            <a:headEnd/>
            <a:tailEnd/>
          </a:ln>
        </p:spPr>
        <p:txBody>
          <a:bodyPr wrap="square">
            <a:spAutoFit/>
          </a:bodyPr>
          <a:lstStyle/>
          <a:p>
            <a:r>
              <a:rPr lang="en-US" sz="1500" dirty="0">
                <a:solidFill>
                  <a:schemeClr val="bg1"/>
                </a:solidFill>
                <a:latin typeface="Trebuchet MS" pitchFamily="34" charset="0"/>
              </a:rPr>
              <a:t>Do </a:t>
            </a:r>
            <a:r>
              <a:rPr lang="en-US" sz="1500" dirty="0" smtClean="0">
                <a:solidFill>
                  <a:schemeClr val="bg1"/>
                </a:solidFill>
                <a:latin typeface="Trebuchet MS" pitchFamily="34" charset="0"/>
              </a:rPr>
              <a:t>you think that the </a:t>
            </a:r>
            <a:r>
              <a:rPr lang="en-US" sz="1500" dirty="0">
                <a:solidFill>
                  <a:schemeClr val="bg1"/>
                </a:solidFill>
                <a:latin typeface="Trebuchet MS" pitchFamily="34" charset="0"/>
              </a:rPr>
              <a:t>rainfall and discharge lines follow, mirror image, or have no relationship with each other? </a:t>
            </a:r>
          </a:p>
        </p:txBody>
      </p:sp>
      <p:sp>
        <p:nvSpPr>
          <p:cNvPr id="20" name="TextBox 17"/>
          <p:cNvSpPr txBox="1">
            <a:spLocks noChangeArrowheads="1"/>
          </p:cNvSpPr>
          <p:nvPr/>
        </p:nvSpPr>
        <p:spPr bwMode="auto">
          <a:xfrm>
            <a:off x="1752600" y="4901602"/>
            <a:ext cx="7239000" cy="815191"/>
          </a:xfrm>
          <a:prstGeom prst="roundRect">
            <a:avLst>
              <a:gd name="adj" fmla="val 6946"/>
            </a:avLst>
          </a:prstGeom>
          <a:solidFill>
            <a:srgbClr val="70AC2E"/>
          </a:solidFill>
          <a:ln w="9525">
            <a:noFill/>
            <a:miter lim="800000"/>
            <a:headEnd/>
            <a:tailEnd/>
          </a:ln>
        </p:spPr>
        <p:txBody>
          <a:bodyPr wrap="square">
            <a:spAutoFit/>
          </a:bodyPr>
          <a:lstStyle/>
          <a:p>
            <a:r>
              <a:rPr lang="en-US" sz="1500" dirty="0">
                <a:solidFill>
                  <a:schemeClr val="bg1"/>
                </a:solidFill>
                <a:latin typeface="Trebuchet MS" pitchFamily="34" charset="0"/>
              </a:rPr>
              <a:t>Focusing just on the blue rainfall line, what can you say about the amount of rainfall in </a:t>
            </a:r>
            <a:r>
              <a:rPr lang="en-US" sz="1500" dirty="0" smtClean="0">
                <a:solidFill>
                  <a:schemeClr val="bg1"/>
                </a:solidFill>
                <a:latin typeface="Trebuchet MS" pitchFamily="34" charset="0"/>
              </a:rPr>
              <a:t>winter compared </a:t>
            </a:r>
            <a:r>
              <a:rPr lang="en-US" sz="1500" dirty="0">
                <a:solidFill>
                  <a:schemeClr val="bg1"/>
                </a:solidFill>
                <a:latin typeface="Trebuchet MS" pitchFamily="34" charset="0"/>
              </a:rPr>
              <a:t>to the rest of the year?  How about </a:t>
            </a:r>
            <a:r>
              <a:rPr lang="en-US" sz="1500" dirty="0" smtClean="0">
                <a:solidFill>
                  <a:schemeClr val="bg1"/>
                </a:solidFill>
                <a:latin typeface="Trebuchet MS" pitchFamily="34" charset="0"/>
              </a:rPr>
              <a:t>in summer, </a:t>
            </a:r>
            <a:r>
              <a:rPr lang="en-US" sz="1500" dirty="0">
                <a:solidFill>
                  <a:schemeClr val="bg1"/>
                </a:solidFill>
                <a:latin typeface="Trebuchet MS" pitchFamily="34" charset="0"/>
              </a:rPr>
              <a:t>are these the same or different from </a:t>
            </a:r>
            <a:r>
              <a:rPr lang="en-US" sz="1500" dirty="0" smtClean="0">
                <a:solidFill>
                  <a:schemeClr val="bg1"/>
                </a:solidFill>
                <a:latin typeface="Trebuchet MS" pitchFamily="34" charset="0"/>
              </a:rPr>
              <a:t>winter? </a:t>
            </a:r>
            <a:endParaRPr lang="en-US" sz="1500" dirty="0">
              <a:solidFill>
                <a:schemeClr val="bg1"/>
              </a:solidFill>
              <a:latin typeface="Trebuchet MS" pitchFamily="34" charset="0"/>
            </a:endParaRPr>
          </a:p>
        </p:txBody>
      </p:sp>
      <p:sp>
        <p:nvSpPr>
          <p:cNvPr id="21" name="TextBox 20"/>
          <p:cNvSpPr txBox="1">
            <a:spLocks noChangeArrowheads="1"/>
          </p:cNvSpPr>
          <p:nvPr/>
        </p:nvSpPr>
        <p:spPr bwMode="auto">
          <a:xfrm>
            <a:off x="1600200" y="5759730"/>
            <a:ext cx="6019800" cy="274320"/>
          </a:xfrm>
          <a:prstGeom prst="roundRect">
            <a:avLst/>
          </a:prstGeom>
          <a:solidFill>
            <a:srgbClr val="70AC2E"/>
          </a:solidFill>
          <a:ln w="9525">
            <a:noFill/>
            <a:miter lim="800000"/>
            <a:headEnd/>
            <a:tailEnd/>
          </a:ln>
        </p:spPr>
        <p:txBody>
          <a:bodyPr wrap="square" anchor="ctr">
            <a:spAutoFit/>
          </a:bodyPr>
          <a:lstStyle/>
          <a:p>
            <a:r>
              <a:rPr lang="en-US" sz="1500" dirty="0">
                <a:solidFill>
                  <a:schemeClr val="bg1"/>
                </a:solidFill>
                <a:latin typeface="Trebuchet MS" pitchFamily="34" charset="0"/>
              </a:rPr>
              <a:t>Now do the same for the red discharge line. </a:t>
            </a:r>
          </a:p>
        </p:txBody>
      </p:sp>
      <p:sp>
        <p:nvSpPr>
          <p:cNvPr id="26" name="Action Button: Custom 25">
            <a:hlinkClick r:id="rId12" action="ppaction://hlinksldjump" highlightClick="1"/>
          </p:cNvPr>
          <p:cNvSpPr/>
          <p:nvPr/>
        </p:nvSpPr>
        <p:spPr>
          <a:xfrm>
            <a:off x="6705600" y="6172200"/>
            <a:ext cx="1295400" cy="685800"/>
          </a:xfrm>
          <a:prstGeom prst="actionButtonBlank">
            <a:avLst/>
          </a:prstGeom>
          <a:solidFill>
            <a:srgbClr val="C00000"/>
          </a:solidFill>
          <a:ln>
            <a:no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latin typeface="Trebuchet MS" pitchFamily="34" charset="0"/>
              </a:rPr>
              <a:t>Touch here to continue</a:t>
            </a:r>
            <a:endParaRPr lang="en-US" sz="1600" dirty="0">
              <a:latin typeface="Trebuchet MS" pitchFamily="34" charset="0"/>
            </a:endParaRPr>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4" presetClass="entr" presetSubtype="0" fill="hold" nodeType="withEffect">
                                  <p:stCondLst>
                                    <p:cond delay="0"/>
                                  </p:stCondLst>
                                  <p:childTnLst>
                                    <p:set>
                                      <p:cBhvr>
                                        <p:cTn id="6" dur="1" fill="hold">
                                          <p:stCondLst>
                                            <p:cond delay="0"/>
                                          </p:stCondLst>
                                        </p:cTn>
                                        <p:tgtEl>
                                          <p:spTgt spid="32"/>
                                        </p:tgtEl>
                                        <p:attrNameLst>
                                          <p:attrName>style.visibility</p:attrName>
                                        </p:attrNameLst>
                                      </p:cBhvr>
                                      <p:to>
                                        <p:strVal val="visible"/>
                                      </p:to>
                                    </p:set>
                                    <p:anim from="(-#ppt_w/2)" to="(#ppt_x)" calcmode="lin" valueType="num">
                                      <p:cBhvr>
                                        <p:cTn id="7" dur="600" fill="hold">
                                          <p:stCondLst>
                                            <p:cond delay="0"/>
                                          </p:stCondLst>
                                        </p:cTn>
                                        <p:tgtEl>
                                          <p:spTgt spid="32"/>
                                        </p:tgtEl>
                                        <p:attrNameLst>
                                          <p:attrName>ppt_x</p:attrName>
                                        </p:attrNameLst>
                                      </p:cBhvr>
                                    </p:anim>
                                    <p:anim from="0" to="-1.0" calcmode="lin" valueType="num">
                                      <p:cBhvr>
                                        <p:cTn id="8" dur="200" decel="50000" autoRev="1" fill="hold">
                                          <p:stCondLst>
                                            <p:cond delay="600"/>
                                          </p:stCondLst>
                                        </p:cTn>
                                        <p:tgtEl>
                                          <p:spTgt spid="32"/>
                                        </p:tgtEl>
                                        <p:attrNameLst>
                                          <p:attrName>xshear</p:attrName>
                                        </p:attrNameLst>
                                      </p:cBhvr>
                                    </p:anim>
                                    <p:animScale>
                                      <p:cBhvr>
                                        <p:cTn id="9" dur="200" decel="100000" autoRev="1" fill="hold">
                                          <p:stCondLst>
                                            <p:cond delay="600"/>
                                          </p:stCondLst>
                                        </p:cTn>
                                        <p:tgtEl>
                                          <p:spTgt spid="32"/>
                                        </p:tgtEl>
                                      </p:cBhvr>
                                      <p:from x="100000" y="100000"/>
                                      <p:to x="80000" y="100000"/>
                                    </p:animScale>
                                    <p:anim by="(#ppt_h/3+#ppt_w*0.1)" calcmode="lin" valueType="num">
                                      <p:cBhvr additive="sum">
                                        <p:cTn id="10" dur="200" decel="100000" autoRev="1" fill="hold">
                                          <p:stCondLst>
                                            <p:cond delay="600"/>
                                          </p:stCondLst>
                                        </p:cTn>
                                        <p:tgtEl>
                                          <p:spTgt spid="32"/>
                                        </p:tgtEl>
                                        <p:attrNameLst>
                                          <p:attrName>ppt_x</p:attrName>
                                        </p:attrNameLst>
                                      </p:cBhvr>
                                    </p:anim>
                                  </p:childTnLst>
                                </p:cTn>
                              </p:par>
                              <p:par>
                                <p:cTn id="11" presetID="34" presetClass="entr" presetSubtype="0" fill="hold" grpId="0" nodeType="withEffect">
                                  <p:stCondLst>
                                    <p:cond delay="0"/>
                                  </p:stCondLst>
                                  <p:childTnLst>
                                    <p:set>
                                      <p:cBhvr>
                                        <p:cTn id="12" dur="1" fill="hold">
                                          <p:stCondLst>
                                            <p:cond delay="0"/>
                                          </p:stCondLst>
                                        </p:cTn>
                                        <p:tgtEl>
                                          <p:spTgt spid="36870"/>
                                        </p:tgtEl>
                                        <p:attrNameLst>
                                          <p:attrName>style.visibility</p:attrName>
                                        </p:attrNameLst>
                                      </p:cBhvr>
                                      <p:to>
                                        <p:strVal val="visible"/>
                                      </p:to>
                                    </p:set>
                                    <p:anim from="(-#ppt_w/2)" to="(#ppt_x)" calcmode="lin" valueType="num">
                                      <p:cBhvr>
                                        <p:cTn id="13" dur="600" fill="hold">
                                          <p:stCondLst>
                                            <p:cond delay="0"/>
                                          </p:stCondLst>
                                        </p:cTn>
                                        <p:tgtEl>
                                          <p:spTgt spid="36870"/>
                                        </p:tgtEl>
                                        <p:attrNameLst>
                                          <p:attrName>ppt_x</p:attrName>
                                        </p:attrNameLst>
                                      </p:cBhvr>
                                    </p:anim>
                                    <p:anim from="0" to="-1.0" calcmode="lin" valueType="num">
                                      <p:cBhvr>
                                        <p:cTn id="14" dur="200" decel="50000" autoRev="1" fill="hold">
                                          <p:stCondLst>
                                            <p:cond delay="600"/>
                                          </p:stCondLst>
                                        </p:cTn>
                                        <p:tgtEl>
                                          <p:spTgt spid="36870"/>
                                        </p:tgtEl>
                                        <p:attrNameLst>
                                          <p:attrName>xshear</p:attrName>
                                        </p:attrNameLst>
                                      </p:cBhvr>
                                    </p:anim>
                                    <p:animScale>
                                      <p:cBhvr>
                                        <p:cTn id="15" dur="200" decel="100000" autoRev="1" fill="hold">
                                          <p:stCondLst>
                                            <p:cond delay="600"/>
                                          </p:stCondLst>
                                        </p:cTn>
                                        <p:tgtEl>
                                          <p:spTgt spid="36870"/>
                                        </p:tgtEl>
                                      </p:cBhvr>
                                      <p:from x="100000" y="100000"/>
                                      <p:to x="80000" y="100000"/>
                                    </p:animScale>
                                    <p:anim by="(#ppt_h/3+#ppt_w*0.1)" calcmode="lin" valueType="num">
                                      <p:cBhvr additive="sum">
                                        <p:cTn id="16" dur="200" decel="100000" autoRev="1" fill="hold">
                                          <p:stCondLst>
                                            <p:cond delay="600"/>
                                          </p:stCondLst>
                                        </p:cTn>
                                        <p:tgtEl>
                                          <p:spTgt spid="36870"/>
                                        </p:tgtEl>
                                        <p:attrNameLst>
                                          <p:attrName>ppt_x</p:attrName>
                                        </p:attrNameLst>
                                      </p:cBhvr>
                                    </p:anim>
                                  </p:childTnLst>
                                </p:cTn>
                              </p:par>
                              <p:par>
                                <p:cTn id="17" presetID="9" presetClass="entr" presetSubtype="0" fill="hold" grpId="0" nodeType="withEffect">
                                  <p:stCondLst>
                                    <p:cond delay="4500"/>
                                  </p:stCondLst>
                                  <p:childTnLst>
                                    <p:set>
                                      <p:cBhvr>
                                        <p:cTn id="18" dur="1" fill="hold">
                                          <p:stCondLst>
                                            <p:cond delay="0"/>
                                          </p:stCondLst>
                                        </p:cTn>
                                        <p:tgtEl>
                                          <p:spTgt spid="20"/>
                                        </p:tgtEl>
                                        <p:attrNameLst>
                                          <p:attrName>style.visibility</p:attrName>
                                        </p:attrNameLst>
                                      </p:cBhvr>
                                      <p:to>
                                        <p:strVal val="visible"/>
                                      </p:to>
                                    </p:set>
                                    <p:animEffect transition="in" filter="dissolve">
                                      <p:cBhvr>
                                        <p:cTn id="19" dur="500"/>
                                        <p:tgtEl>
                                          <p:spTgt spid="20"/>
                                        </p:tgtEl>
                                      </p:cBhvr>
                                    </p:animEffect>
                                  </p:childTnLst>
                                </p:cTn>
                              </p:par>
                            </p:childTnLst>
                          </p:cTn>
                        </p:par>
                        <p:par>
                          <p:cTn id="20" fill="hold">
                            <p:stCondLst>
                              <p:cond delay="5000"/>
                            </p:stCondLst>
                            <p:childTnLst>
                              <p:par>
                                <p:cTn id="21" presetID="9" presetClass="entr" presetSubtype="0" fill="hold" grpId="0" nodeType="afterEffect">
                                  <p:stCondLst>
                                    <p:cond delay="5000"/>
                                  </p:stCondLst>
                                  <p:childTnLst>
                                    <p:set>
                                      <p:cBhvr>
                                        <p:cTn id="22" dur="1" fill="hold">
                                          <p:stCondLst>
                                            <p:cond delay="0"/>
                                          </p:stCondLst>
                                        </p:cTn>
                                        <p:tgtEl>
                                          <p:spTgt spid="21"/>
                                        </p:tgtEl>
                                        <p:attrNameLst>
                                          <p:attrName>style.visibility</p:attrName>
                                        </p:attrNameLst>
                                      </p:cBhvr>
                                      <p:to>
                                        <p:strVal val="visible"/>
                                      </p:to>
                                    </p:set>
                                    <p:animEffect transition="in" filter="dissolve">
                                      <p:cBhvr>
                                        <p:cTn id="23" dur="500"/>
                                        <p:tgtEl>
                                          <p:spTgt spid="21"/>
                                        </p:tgtEl>
                                      </p:cBhvr>
                                    </p:animEffect>
                                  </p:childTnLst>
                                </p:cTn>
                              </p:par>
                            </p:childTnLst>
                          </p:cTn>
                        </p:par>
                        <p:par>
                          <p:cTn id="24" fill="hold">
                            <p:stCondLst>
                              <p:cond delay="10500"/>
                            </p:stCondLst>
                            <p:childTnLst>
                              <p:par>
                                <p:cTn id="25" presetID="9" presetClass="entr" presetSubtype="0" fill="hold" grpId="0" nodeType="afterEffect">
                                  <p:stCondLst>
                                    <p:cond delay="3000"/>
                                  </p:stCondLst>
                                  <p:childTnLst>
                                    <p:set>
                                      <p:cBhvr>
                                        <p:cTn id="26" dur="1" fill="hold">
                                          <p:stCondLst>
                                            <p:cond delay="0"/>
                                          </p:stCondLst>
                                        </p:cTn>
                                        <p:tgtEl>
                                          <p:spTgt spid="19"/>
                                        </p:tgtEl>
                                        <p:attrNameLst>
                                          <p:attrName>style.visibility</p:attrName>
                                        </p:attrNameLst>
                                      </p:cBhvr>
                                      <p:to>
                                        <p:strVal val="visible"/>
                                      </p:to>
                                    </p:set>
                                    <p:animEffect transition="in" filter="dissolve">
                                      <p:cBhvr>
                                        <p:cTn id="27" dur="500"/>
                                        <p:tgtEl>
                                          <p:spTgt spid="19"/>
                                        </p:tgtEl>
                                      </p:cBhvr>
                                    </p:animEffect>
                                  </p:childTnLst>
                                </p:cTn>
                              </p:par>
                              <p:par>
                                <p:cTn id="28" presetID="37" presetClass="entr" presetSubtype="0" fill="hold" grpId="0" nodeType="withEffect">
                                  <p:stCondLst>
                                    <p:cond delay="3000"/>
                                  </p:stCondLst>
                                  <p:childTnLst>
                                    <p:set>
                                      <p:cBhvr>
                                        <p:cTn id="29" dur="1" fill="hold">
                                          <p:stCondLst>
                                            <p:cond delay="0"/>
                                          </p:stCondLst>
                                        </p:cTn>
                                        <p:tgtEl>
                                          <p:spTgt spid="26"/>
                                        </p:tgtEl>
                                        <p:attrNameLst>
                                          <p:attrName>style.visibility</p:attrName>
                                        </p:attrNameLst>
                                      </p:cBhvr>
                                      <p:to>
                                        <p:strVal val="visible"/>
                                      </p:to>
                                    </p:set>
                                    <p:animEffect transition="in" filter="fade">
                                      <p:cBhvr>
                                        <p:cTn id="30" dur="1000"/>
                                        <p:tgtEl>
                                          <p:spTgt spid="26"/>
                                        </p:tgtEl>
                                      </p:cBhvr>
                                    </p:animEffect>
                                    <p:anim calcmode="lin" valueType="num">
                                      <p:cBhvr>
                                        <p:cTn id="31" dur="1000" fill="hold"/>
                                        <p:tgtEl>
                                          <p:spTgt spid="26"/>
                                        </p:tgtEl>
                                        <p:attrNameLst>
                                          <p:attrName>ppt_x</p:attrName>
                                        </p:attrNameLst>
                                      </p:cBhvr>
                                      <p:tavLst>
                                        <p:tav tm="0">
                                          <p:val>
                                            <p:strVal val="#ppt_x"/>
                                          </p:val>
                                        </p:tav>
                                        <p:tav tm="100000">
                                          <p:val>
                                            <p:strVal val="#ppt_x"/>
                                          </p:val>
                                        </p:tav>
                                      </p:tavLst>
                                    </p:anim>
                                    <p:anim calcmode="lin" valueType="num">
                                      <p:cBhvr>
                                        <p:cTn id="32" dur="900" decel="100000" fill="hold"/>
                                        <p:tgtEl>
                                          <p:spTgt spid="26"/>
                                        </p:tgtEl>
                                        <p:attrNameLst>
                                          <p:attrName>ppt_y</p:attrName>
                                        </p:attrNameLst>
                                      </p:cBhvr>
                                      <p:tavLst>
                                        <p:tav tm="0">
                                          <p:val>
                                            <p:strVal val="#ppt_y+1"/>
                                          </p:val>
                                        </p:tav>
                                        <p:tav tm="100000">
                                          <p:val>
                                            <p:strVal val="#ppt_y-.03"/>
                                          </p:val>
                                        </p:tav>
                                      </p:tavLst>
                                    </p:anim>
                                    <p:anim calcmode="lin" valueType="num">
                                      <p:cBhvr>
                                        <p:cTn id="33" dur="100" accel="100000" fill="hold">
                                          <p:stCondLst>
                                            <p:cond delay="900"/>
                                          </p:stCondLst>
                                        </p:cTn>
                                        <p:tgtEl>
                                          <p:spTgt spid="26"/>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70" grpId="0" animBg="1"/>
      <p:bldP spid="19" grpId="0" animBg="1"/>
      <p:bldP spid="20" grpId="0" animBg="1"/>
      <p:bldP spid="21" grpId="0" animBg="1"/>
      <p:bldP spid="26"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rain/dis"/>
          <p:cNvPicPr>
            <a:picLocks noChangeAspect="1" noChangeArrowheads="1"/>
          </p:cNvPicPr>
          <p:nvPr/>
        </p:nvPicPr>
        <p:blipFill>
          <a:blip r:embed="rId3" cstate="print"/>
          <a:srcRect/>
          <a:stretch>
            <a:fillRect/>
          </a:stretch>
        </p:blipFill>
        <p:spPr bwMode="auto">
          <a:xfrm>
            <a:off x="3499723" y="838200"/>
            <a:ext cx="5644277" cy="4114800"/>
          </a:xfrm>
          <a:prstGeom prst="rect">
            <a:avLst/>
          </a:prstGeom>
          <a:ln>
            <a:noFill/>
          </a:ln>
          <a:effectLst>
            <a:outerShdw blurRad="190500" algn="tl" rotWithShape="0">
              <a:srgbClr val="000000">
                <a:alpha val="70000"/>
              </a:srgbClr>
            </a:outerShdw>
          </a:effectLst>
        </p:spPr>
      </p:pic>
      <p:sp>
        <p:nvSpPr>
          <p:cNvPr id="22" name="Action Button: Home 21">
            <a:hlinkClick r:id="" action="ppaction://hlinkshowjump?jump=firstslide" highlightClick="1"/>
          </p:cNvPr>
          <p:cNvSpPr/>
          <p:nvPr/>
        </p:nvSpPr>
        <p:spPr>
          <a:xfrm>
            <a:off x="8547717" y="6400800"/>
            <a:ext cx="574675" cy="457200"/>
          </a:xfrm>
          <a:prstGeom prst="actionButtonHome">
            <a:avLst/>
          </a:prstGeom>
          <a:gradFill flip="none" rotWithShape="1">
            <a:gsLst>
              <a:gs pos="0">
                <a:srgbClr val="FFEFD1"/>
              </a:gs>
              <a:gs pos="64999">
                <a:srgbClr val="F0EBD5"/>
              </a:gs>
              <a:gs pos="100000">
                <a:srgbClr val="D1C39F"/>
              </a:gs>
            </a:gsLst>
            <a:lin ang="5400000" scaled="1"/>
            <a:tileRect/>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23" name="Action Button: Beginning 22">
            <a:hlinkClick r:id="rId4" action="ppaction://hlinksldjump" highlightClick="1"/>
          </p:cNvPr>
          <p:cNvSpPr/>
          <p:nvPr/>
        </p:nvSpPr>
        <p:spPr>
          <a:xfrm>
            <a:off x="8080992" y="6400800"/>
            <a:ext cx="457200" cy="457200"/>
          </a:xfrm>
          <a:prstGeom prst="actionButtonBeginning">
            <a:avLst/>
          </a:prstGeom>
          <a:gradFill>
            <a:gsLst>
              <a:gs pos="0">
                <a:srgbClr val="FFEFD1"/>
              </a:gs>
              <a:gs pos="64999">
                <a:srgbClr val="F0EBD5"/>
              </a:gs>
              <a:gs pos="100000">
                <a:srgbClr val="D1C39F"/>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pic>
        <p:nvPicPr>
          <p:cNvPr id="26" name="Picture 25" descr="IMG_3473.JPG"/>
          <p:cNvPicPr>
            <a:picLocks noChangeAspect="1"/>
          </p:cNvPicPr>
          <p:nvPr/>
        </p:nvPicPr>
        <p:blipFill>
          <a:blip r:embed="rId5" cstate="print"/>
          <a:stretch>
            <a:fillRect/>
          </a:stretch>
        </p:blipFill>
        <p:spPr>
          <a:xfrm>
            <a:off x="1828800" y="3276600"/>
            <a:ext cx="1150177" cy="1188720"/>
          </a:xfrm>
          <a:prstGeom prst="rect">
            <a:avLst/>
          </a:prstGeom>
        </p:spPr>
      </p:pic>
      <p:sp>
        <p:nvSpPr>
          <p:cNvPr id="37893" name="TextBox 17"/>
          <p:cNvSpPr txBox="1">
            <a:spLocks noChangeArrowheads="1"/>
          </p:cNvSpPr>
          <p:nvPr/>
        </p:nvSpPr>
        <p:spPr bwMode="auto">
          <a:xfrm>
            <a:off x="1905000" y="5105400"/>
            <a:ext cx="4191000" cy="1736646"/>
          </a:xfrm>
          <a:prstGeom prst="wedgeRoundRectCallout">
            <a:avLst>
              <a:gd name="adj1" fmla="val -36091"/>
              <a:gd name="adj2" fmla="val -97127"/>
              <a:gd name="adj3" fmla="val 16667"/>
            </a:avLst>
          </a:prstGeom>
          <a:solidFill>
            <a:schemeClr val="accent5">
              <a:lumMod val="75000"/>
            </a:schemeClr>
          </a:solidFill>
          <a:ln w="9525">
            <a:noFill/>
            <a:miter lim="800000"/>
            <a:headEnd/>
            <a:tailEnd/>
          </a:ln>
        </p:spPr>
        <p:txBody>
          <a:bodyPr wrap="square">
            <a:spAutoFit/>
          </a:bodyPr>
          <a:lstStyle/>
          <a:p>
            <a:pPr algn="ctr"/>
            <a:r>
              <a:rPr lang="en-US" sz="1600" dirty="0">
                <a:solidFill>
                  <a:schemeClr val="bg1"/>
                </a:solidFill>
                <a:latin typeface="Trebuchet MS" pitchFamily="34" charset="0"/>
              </a:rPr>
              <a:t>The major pattern to focus on is that rainfall and discharge follow each other and both have a dip, or less amount measured, in the summer months</a:t>
            </a:r>
            <a:r>
              <a:rPr lang="en-US" sz="1600" dirty="0" smtClean="0">
                <a:solidFill>
                  <a:schemeClr val="bg1"/>
                </a:solidFill>
                <a:latin typeface="Trebuchet MS" pitchFamily="34" charset="0"/>
              </a:rPr>
              <a:t>.  When there is not much rain, the river doesn’t have as much water running in it.</a:t>
            </a:r>
            <a:endParaRPr lang="en-US" sz="1600" dirty="0">
              <a:solidFill>
                <a:schemeClr val="bg1"/>
              </a:solidFill>
              <a:latin typeface="Trebuchet MS" pitchFamily="34" charset="0"/>
            </a:endParaRPr>
          </a:p>
        </p:txBody>
      </p:sp>
      <p:sp>
        <p:nvSpPr>
          <p:cNvPr id="24" name="Rectangle 23"/>
          <p:cNvSpPr/>
          <p:nvPr/>
        </p:nvSpPr>
        <p:spPr>
          <a:xfrm>
            <a:off x="0" y="0"/>
            <a:ext cx="9144000" cy="838200"/>
          </a:xfrm>
          <a:prstGeom prst="rect">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r>
              <a:rPr lang="en-US" sz="4400" dirty="0" smtClean="0">
                <a:latin typeface="Trebuchet MS" pitchFamily="34" charset="0"/>
              </a:rPr>
              <a:t>How To Interpret Graphs</a:t>
            </a:r>
            <a:endParaRPr lang="en-US" sz="4400" dirty="0">
              <a:latin typeface="Trebuchet MS" pitchFamily="34" charset="0"/>
            </a:endParaRPr>
          </a:p>
        </p:txBody>
      </p:sp>
      <p:sp>
        <p:nvSpPr>
          <p:cNvPr id="30" name="Flowchart: Delay 29"/>
          <p:cNvSpPr/>
          <p:nvPr/>
        </p:nvSpPr>
        <p:spPr>
          <a:xfrm>
            <a:off x="0" y="0"/>
            <a:ext cx="1752600" cy="6858000"/>
          </a:xfrm>
          <a:prstGeom prst="flowChartDelay">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32" name="TextBox 31">
            <a:hlinkClick r:id="rId6" action="ppaction://hlinksldjump"/>
          </p:cNvPr>
          <p:cNvSpPr txBox="1"/>
          <p:nvPr/>
        </p:nvSpPr>
        <p:spPr>
          <a:xfrm>
            <a:off x="0" y="609600"/>
            <a:ext cx="1371600" cy="8382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Build </a:t>
            </a:r>
            <a:r>
              <a:rPr lang="en-US" sz="1600" dirty="0" smtClean="0">
                <a:solidFill>
                  <a:schemeClr val="accent1">
                    <a:lumMod val="75000"/>
                  </a:schemeClr>
                </a:solidFill>
                <a:latin typeface="Trebuchet MS" pitchFamily="34" charset="0"/>
                <a:cs typeface="+mn-cs"/>
              </a:rPr>
              <a:t>A </a:t>
            </a:r>
            <a:r>
              <a:rPr lang="en-US" sz="1600" dirty="0">
                <a:solidFill>
                  <a:schemeClr val="accent1">
                    <a:lumMod val="75000"/>
                  </a:schemeClr>
                </a:solidFill>
                <a:latin typeface="Trebuchet MS" pitchFamily="34" charset="0"/>
                <a:cs typeface="+mn-cs"/>
              </a:rPr>
              <a:t>G</a:t>
            </a:r>
            <a:r>
              <a:rPr lang="en-US" sz="1600" dirty="0" smtClean="0">
                <a:solidFill>
                  <a:schemeClr val="accent1">
                    <a:lumMod val="75000"/>
                  </a:schemeClr>
                </a:solidFill>
                <a:latin typeface="Trebuchet MS" pitchFamily="34" charset="0"/>
                <a:cs typeface="+mn-cs"/>
              </a:rPr>
              <a:t>raph </a:t>
            </a:r>
            <a:endParaRPr lang="en-US" sz="1600" dirty="0">
              <a:solidFill>
                <a:schemeClr val="accent1">
                  <a:lumMod val="75000"/>
                </a:schemeClr>
              </a:solidFill>
              <a:latin typeface="Trebuchet MS" pitchFamily="34" charset="0"/>
              <a:cs typeface="+mn-cs"/>
            </a:endParaRP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1)</a:t>
            </a:r>
            <a:endParaRPr lang="en-US" sz="1600" dirty="0">
              <a:solidFill>
                <a:schemeClr val="accent1">
                  <a:lumMod val="75000"/>
                </a:schemeClr>
              </a:solidFill>
              <a:latin typeface="Trebuchet MS" pitchFamily="34" charset="0"/>
              <a:cs typeface="+mn-cs"/>
            </a:endParaRPr>
          </a:p>
        </p:txBody>
      </p:sp>
      <p:sp>
        <p:nvSpPr>
          <p:cNvPr id="33" name="TextBox 32">
            <a:hlinkClick r:id="rId7" action="ppaction://hlinksldjump"/>
          </p:cNvPr>
          <p:cNvSpPr txBox="1"/>
          <p:nvPr/>
        </p:nvSpPr>
        <p:spPr>
          <a:xfrm>
            <a:off x="0" y="2743200"/>
            <a:ext cx="1554480" cy="10668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Read LOBO Graphs </a:t>
            </a:r>
            <a:r>
              <a:rPr lang="en-US" sz="1600" dirty="0" smtClean="0">
                <a:solidFill>
                  <a:schemeClr val="accent1">
                    <a:lumMod val="75000"/>
                  </a:schemeClr>
                </a:solidFill>
                <a:latin typeface="Trebuchet MS" pitchFamily="34" charset="0"/>
                <a:cs typeface="+mn-cs"/>
              </a:rPr>
              <a:t>   (Level 3)</a:t>
            </a:r>
            <a:endParaRPr lang="en-US" sz="1600" dirty="0">
              <a:solidFill>
                <a:schemeClr val="accent1">
                  <a:lumMod val="75000"/>
                </a:schemeClr>
              </a:solidFill>
              <a:latin typeface="Trebuchet MS" pitchFamily="34" charset="0"/>
              <a:cs typeface="+mn-cs"/>
            </a:endParaRPr>
          </a:p>
        </p:txBody>
      </p:sp>
      <p:sp>
        <p:nvSpPr>
          <p:cNvPr id="34" name="TextBox 33">
            <a:hlinkClick r:id="rId8" action="ppaction://hlinksldjump"/>
          </p:cNvPr>
          <p:cNvSpPr txBox="1"/>
          <p:nvPr/>
        </p:nvSpPr>
        <p:spPr>
          <a:xfrm>
            <a:off x="0" y="3953470"/>
            <a:ext cx="1447800" cy="99953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LOBO Data Match-up</a:t>
            </a:r>
            <a:endParaRPr lang="en-US" sz="1600" dirty="0">
              <a:solidFill>
                <a:schemeClr val="accent1">
                  <a:lumMod val="75000"/>
                </a:schemeClr>
              </a:solidFill>
              <a:latin typeface="Trebuchet MS" pitchFamily="34" charset="0"/>
              <a:cs typeface="+mn-cs"/>
            </a:endParaRP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4)</a:t>
            </a:r>
            <a:endParaRPr lang="en-US" sz="1600" dirty="0">
              <a:solidFill>
                <a:schemeClr val="accent1">
                  <a:lumMod val="75000"/>
                </a:schemeClr>
              </a:solidFill>
              <a:latin typeface="Trebuchet MS" pitchFamily="34" charset="0"/>
              <a:cs typeface="+mn-cs"/>
            </a:endParaRPr>
          </a:p>
        </p:txBody>
      </p:sp>
      <p:sp>
        <p:nvSpPr>
          <p:cNvPr id="35" name="TextBox 34">
            <a:hlinkClick r:id="rId9" action="ppaction://hlinksldjump"/>
          </p:cNvPr>
          <p:cNvSpPr txBox="1"/>
          <p:nvPr/>
        </p:nvSpPr>
        <p:spPr>
          <a:xfrm>
            <a:off x="0" y="5105400"/>
            <a:ext cx="1371600" cy="11430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Test Your LOBO Abilities</a:t>
            </a: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5)</a:t>
            </a:r>
            <a:endParaRPr lang="en-US" sz="1600" dirty="0">
              <a:solidFill>
                <a:schemeClr val="accent1">
                  <a:lumMod val="75000"/>
                </a:schemeClr>
              </a:solidFill>
              <a:latin typeface="Trebuchet MS" pitchFamily="34" charset="0"/>
              <a:cs typeface="+mn-cs"/>
            </a:endParaRPr>
          </a:p>
        </p:txBody>
      </p:sp>
      <p:sp>
        <p:nvSpPr>
          <p:cNvPr id="36" name="TextBox 35">
            <a:hlinkClick r:id="rId10" action="ppaction://hlinksldjump"/>
          </p:cNvPr>
          <p:cNvSpPr txBox="1"/>
          <p:nvPr/>
        </p:nvSpPr>
        <p:spPr>
          <a:xfrm>
            <a:off x="0" y="1600200"/>
            <a:ext cx="1447800" cy="990600"/>
          </a:xfrm>
          <a:prstGeom prst="roundRect">
            <a:avLst/>
          </a:prstGeom>
          <a:solidFill>
            <a:schemeClr val="accent5">
              <a:lumMod val="40000"/>
              <a:lumOff val="60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Interpret Graphs</a:t>
            </a: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2)</a:t>
            </a:r>
            <a:endParaRPr lang="en-US" sz="1600" dirty="0">
              <a:solidFill>
                <a:schemeClr val="accent1">
                  <a:lumMod val="75000"/>
                </a:schemeClr>
              </a:solidFill>
              <a:latin typeface="Trebuchet MS" pitchFamily="34" charset="0"/>
              <a:cs typeface="+mn-cs"/>
            </a:endParaRPr>
          </a:p>
        </p:txBody>
      </p:sp>
      <p:sp>
        <p:nvSpPr>
          <p:cNvPr id="37" name="TextBox 36">
            <a:hlinkClick r:id="rId11" action="ppaction://hlinksldjump"/>
          </p:cNvPr>
          <p:cNvSpPr txBox="1"/>
          <p:nvPr/>
        </p:nvSpPr>
        <p:spPr>
          <a:xfrm>
            <a:off x="0" y="6324600"/>
            <a:ext cx="914400" cy="5334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More info</a:t>
            </a:r>
            <a:endParaRPr lang="en-US" sz="1600" dirty="0">
              <a:solidFill>
                <a:schemeClr val="accent1">
                  <a:lumMod val="75000"/>
                </a:schemeClr>
              </a:solidFill>
              <a:latin typeface="Trebuchet MS" pitchFamily="34" charset="0"/>
              <a:cs typeface="+mn-cs"/>
            </a:endParaRPr>
          </a:p>
        </p:txBody>
      </p:sp>
      <p:sp>
        <p:nvSpPr>
          <p:cNvPr id="16" name="Action Button: Custom 15">
            <a:hlinkClick r:id="rId12" action="ppaction://hlinksldjump" highlightClick="1"/>
          </p:cNvPr>
          <p:cNvSpPr/>
          <p:nvPr/>
        </p:nvSpPr>
        <p:spPr>
          <a:xfrm>
            <a:off x="6705600" y="5791200"/>
            <a:ext cx="2377440" cy="548640"/>
          </a:xfrm>
          <a:prstGeom prst="actionButtonBlank">
            <a:avLst/>
          </a:prstGeom>
          <a:solidFill>
            <a:srgbClr val="C00000"/>
          </a:solidFill>
          <a:ln>
            <a:no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latin typeface="Trebuchet MS" pitchFamily="34" charset="0"/>
              </a:rPr>
              <a:t>Touch here to continue</a:t>
            </a:r>
            <a:endParaRPr lang="en-US" sz="1600" dirty="0">
              <a:latin typeface="Trebuchet MS" pitchFamily="34" charset="0"/>
            </a:endParaRPr>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4" presetClass="entr" presetSubtype="0" fill="hold" nodeType="withEffect">
                                  <p:stCondLst>
                                    <p:cond delay="0"/>
                                  </p:stCondLst>
                                  <p:childTnLst>
                                    <p:set>
                                      <p:cBhvr>
                                        <p:cTn id="6" dur="1" fill="hold">
                                          <p:stCondLst>
                                            <p:cond delay="0"/>
                                          </p:stCondLst>
                                        </p:cTn>
                                        <p:tgtEl>
                                          <p:spTgt spid="26"/>
                                        </p:tgtEl>
                                        <p:attrNameLst>
                                          <p:attrName>style.visibility</p:attrName>
                                        </p:attrNameLst>
                                      </p:cBhvr>
                                      <p:to>
                                        <p:strVal val="visible"/>
                                      </p:to>
                                    </p:set>
                                    <p:anim from="(-#ppt_w/2)" to="(#ppt_x)" calcmode="lin" valueType="num">
                                      <p:cBhvr>
                                        <p:cTn id="7" dur="600" fill="hold">
                                          <p:stCondLst>
                                            <p:cond delay="0"/>
                                          </p:stCondLst>
                                        </p:cTn>
                                        <p:tgtEl>
                                          <p:spTgt spid="26"/>
                                        </p:tgtEl>
                                        <p:attrNameLst>
                                          <p:attrName>ppt_x</p:attrName>
                                        </p:attrNameLst>
                                      </p:cBhvr>
                                    </p:anim>
                                    <p:anim from="0" to="-1.0" calcmode="lin" valueType="num">
                                      <p:cBhvr>
                                        <p:cTn id="8" dur="200" decel="50000" autoRev="1" fill="hold">
                                          <p:stCondLst>
                                            <p:cond delay="600"/>
                                          </p:stCondLst>
                                        </p:cTn>
                                        <p:tgtEl>
                                          <p:spTgt spid="26"/>
                                        </p:tgtEl>
                                        <p:attrNameLst>
                                          <p:attrName>xshear</p:attrName>
                                        </p:attrNameLst>
                                      </p:cBhvr>
                                    </p:anim>
                                    <p:animScale>
                                      <p:cBhvr>
                                        <p:cTn id="9" dur="200" decel="100000" autoRev="1" fill="hold">
                                          <p:stCondLst>
                                            <p:cond delay="600"/>
                                          </p:stCondLst>
                                        </p:cTn>
                                        <p:tgtEl>
                                          <p:spTgt spid="26"/>
                                        </p:tgtEl>
                                      </p:cBhvr>
                                      <p:from x="100000" y="100000"/>
                                      <p:to x="80000" y="100000"/>
                                    </p:animScale>
                                    <p:anim by="(#ppt_h/3+#ppt_w*0.1)" calcmode="lin" valueType="num">
                                      <p:cBhvr additive="sum">
                                        <p:cTn id="10" dur="200" decel="100000" autoRev="1" fill="hold">
                                          <p:stCondLst>
                                            <p:cond delay="600"/>
                                          </p:stCondLst>
                                        </p:cTn>
                                        <p:tgtEl>
                                          <p:spTgt spid="26"/>
                                        </p:tgtEl>
                                        <p:attrNameLst>
                                          <p:attrName>ppt_x</p:attrName>
                                        </p:attrNameLst>
                                      </p:cBhvr>
                                    </p:anim>
                                  </p:childTnLst>
                                </p:cTn>
                              </p:par>
                              <p:par>
                                <p:cTn id="11" presetID="34" presetClass="entr" presetSubtype="0" fill="hold" grpId="0" nodeType="withEffect">
                                  <p:stCondLst>
                                    <p:cond delay="0"/>
                                  </p:stCondLst>
                                  <p:childTnLst>
                                    <p:set>
                                      <p:cBhvr>
                                        <p:cTn id="12" dur="1" fill="hold">
                                          <p:stCondLst>
                                            <p:cond delay="0"/>
                                          </p:stCondLst>
                                        </p:cTn>
                                        <p:tgtEl>
                                          <p:spTgt spid="37893"/>
                                        </p:tgtEl>
                                        <p:attrNameLst>
                                          <p:attrName>style.visibility</p:attrName>
                                        </p:attrNameLst>
                                      </p:cBhvr>
                                      <p:to>
                                        <p:strVal val="visible"/>
                                      </p:to>
                                    </p:set>
                                    <p:anim from="(-#ppt_w/2)" to="(#ppt_x)" calcmode="lin" valueType="num">
                                      <p:cBhvr>
                                        <p:cTn id="13" dur="600" fill="hold">
                                          <p:stCondLst>
                                            <p:cond delay="0"/>
                                          </p:stCondLst>
                                        </p:cTn>
                                        <p:tgtEl>
                                          <p:spTgt spid="37893"/>
                                        </p:tgtEl>
                                        <p:attrNameLst>
                                          <p:attrName>ppt_x</p:attrName>
                                        </p:attrNameLst>
                                      </p:cBhvr>
                                    </p:anim>
                                    <p:anim from="0" to="-1.0" calcmode="lin" valueType="num">
                                      <p:cBhvr>
                                        <p:cTn id="14" dur="200" decel="50000" autoRev="1" fill="hold">
                                          <p:stCondLst>
                                            <p:cond delay="600"/>
                                          </p:stCondLst>
                                        </p:cTn>
                                        <p:tgtEl>
                                          <p:spTgt spid="37893"/>
                                        </p:tgtEl>
                                        <p:attrNameLst>
                                          <p:attrName>xshear</p:attrName>
                                        </p:attrNameLst>
                                      </p:cBhvr>
                                    </p:anim>
                                    <p:animScale>
                                      <p:cBhvr>
                                        <p:cTn id="15" dur="200" decel="100000" autoRev="1" fill="hold">
                                          <p:stCondLst>
                                            <p:cond delay="600"/>
                                          </p:stCondLst>
                                        </p:cTn>
                                        <p:tgtEl>
                                          <p:spTgt spid="37893"/>
                                        </p:tgtEl>
                                      </p:cBhvr>
                                      <p:from x="100000" y="100000"/>
                                      <p:to x="80000" y="100000"/>
                                    </p:animScale>
                                    <p:anim by="(#ppt_h/3+#ppt_w*0.1)" calcmode="lin" valueType="num">
                                      <p:cBhvr additive="sum">
                                        <p:cTn id="16" dur="200" decel="100000" autoRev="1" fill="hold">
                                          <p:stCondLst>
                                            <p:cond delay="600"/>
                                          </p:stCondLst>
                                        </p:cTn>
                                        <p:tgtEl>
                                          <p:spTgt spid="37893"/>
                                        </p:tgtEl>
                                        <p:attrNameLst>
                                          <p:attrName>ppt_x</p:attrName>
                                        </p:attrNameLst>
                                      </p:cBhvr>
                                    </p:anim>
                                  </p:childTnLst>
                                </p:cTn>
                              </p:par>
                              <p:par>
                                <p:cTn id="17" presetID="37" presetClass="entr" presetSubtype="0" fill="hold" grpId="0" nodeType="with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fade">
                                      <p:cBhvr>
                                        <p:cTn id="19" dur="1000"/>
                                        <p:tgtEl>
                                          <p:spTgt spid="16"/>
                                        </p:tgtEl>
                                      </p:cBhvr>
                                    </p:animEffect>
                                    <p:anim calcmode="lin" valueType="num">
                                      <p:cBhvr>
                                        <p:cTn id="20" dur="1000" fill="hold"/>
                                        <p:tgtEl>
                                          <p:spTgt spid="16"/>
                                        </p:tgtEl>
                                        <p:attrNameLst>
                                          <p:attrName>ppt_x</p:attrName>
                                        </p:attrNameLst>
                                      </p:cBhvr>
                                      <p:tavLst>
                                        <p:tav tm="0">
                                          <p:val>
                                            <p:strVal val="#ppt_x"/>
                                          </p:val>
                                        </p:tav>
                                        <p:tav tm="100000">
                                          <p:val>
                                            <p:strVal val="#ppt_x"/>
                                          </p:val>
                                        </p:tav>
                                      </p:tavLst>
                                    </p:anim>
                                    <p:anim calcmode="lin" valueType="num">
                                      <p:cBhvr>
                                        <p:cTn id="21" dur="900" decel="100000" fill="hold"/>
                                        <p:tgtEl>
                                          <p:spTgt spid="16"/>
                                        </p:tgtEl>
                                        <p:attrNameLst>
                                          <p:attrName>ppt_y</p:attrName>
                                        </p:attrNameLst>
                                      </p:cBhvr>
                                      <p:tavLst>
                                        <p:tav tm="0">
                                          <p:val>
                                            <p:strVal val="#ppt_y+1"/>
                                          </p:val>
                                        </p:tav>
                                        <p:tav tm="100000">
                                          <p:val>
                                            <p:strVal val="#ppt_y-.03"/>
                                          </p:val>
                                        </p:tav>
                                      </p:tavLst>
                                    </p:anim>
                                    <p:anim calcmode="lin" valueType="num">
                                      <p:cBhvr>
                                        <p:cTn id="22" dur="100" accel="100000" fill="hold">
                                          <p:stCondLst>
                                            <p:cond delay="900"/>
                                          </p:stCondLst>
                                        </p:cTn>
                                        <p:tgtEl>
                                          <p:spTgt spid="16"/>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93" grpId="0" animBg="1"/>
      <p:bldP spid="16"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rain/dis"/>
          <p:cNvPicPr>
            <a:picLocks noChangeAspect="1" noChangeArrowheads="1"/>
          </p:cNvPicPr>
          <p:nvPr/>
        </p:nvPicPr>
        <p:blipFill>
          <a:blip r:embed="rId3" cstate="print"/>
          <a:srcRect/>
          <a:stretch>
            <a:fillRect/>
          </a:stretch>
        </p:blipFill>
        <p:spPr bwMode="auto">
          <a:xfrm>
            <a:off x="3499723" y="838200"/>
            <a:ext cx="5644277" cy="4114800"/>
          </a:xfrm>
          <a:prstGeom prst="rect">
            <a:avLst/>
          </a:prstGeom>
          <a:ln>
            <a:noFill/>
          </a:ln>
          <a:effectLst>
            <a:outerShdw blurRad="190500" algn="tl" rotWithShape="0">
              <a:srgbClr val="000000">
                <a:alpha val="70000"/>
              </a:srgbClr>
            </a:outerShdw>
          </a:effectLst>
        </p:spPr>
      </p:pic>
      <p:sp>
        <p:nvSpPr>
          <p:cNvPr id="20" name="Rectangle 19"/>
          <p:cNvSpPr/>
          <p:nvPr/>
        </p:nvSpPr>
        <p:spPr>
          <a:xfrm>
            <a:off x="5410200" y="4648200"/>
            <a:ext cx="1752600" cy="1600200"/>
          </a:xfrm>
          <a:prstGeom prst="rect">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Action Button: Home 21">
            <a:hlinkClick r:id="" action="ppaction://hlinkshowjump?jump=firstslide" highlightClick="1"/>
          </p:cNvPr>
          <p:cNvSpPr/>
          <p:nvPr/>
        </p:nvSpPr>
        <p:spPr>
          <a:xfrm>
            <a:off x="8543925" y="6400800"/>
            <a:ext cx="574675" cy="457200"/>
          </a:xfrm>
          <a:prstGeom prst="actionButtonHome">
            <a:avLst/>
          </a:prstGeom>
          <a:gradFill flip="none" rotWithShape="1">
            <a:gsLst>
              <a:gs pos="0">
                <a:srgbClr val="FFEFD1"/>
              </a:gs>
              <a:gs pos="64999">
                <a:srgbClr val="F0EBD5"/>
              </a:gs>
              <a:gs pos="100000">
                <a:srgbClr val="D1C39F"/>
              </a:gs>
            </a:gsLst>
            <a:lin ang="5400000" scaled="1"/>
            <a:tileRect/>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23" name="Action Button: Beginning 22">
            <a:hlinkClick r:id="" action="ppaction://hlinkshowjump?jump=lastslideviewed" highlightClick="1"/>
          </p:cNvPr>
          <p:cNvSpPr/>
          <p:nvPr/>
        </p:nvSpPr>
        <p:spPr>
          <a:xfrm>
            <a:off x="8077200" y="6400800"/>
            <a:ext cx="457200" cy="457200"/>
          </a:xfrm>
          <a:prstGeom prst="actionButtonBeginning">
            <a:avLst/>
          </a:prstGeom>
          <a:gradFill>
            <a:gsLst>
              <a:gs pos="0">
                <a:srgbClr val="FFEFD1"/>
              </a:gs>
              <a:gs pos="64999">
                <a:srgbClr val="F0EBD5"/>
              </a:gs>
              <a:gs pos="100000">
                <a:srgbClr val="D1C39F"/>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pic>
        <p:nvPicPr>
          <p:cNvPr id="42" name="Picture 41" descr="IMG_3473.JPG"/>
          <p:cNvPicPr>
            <a:picLocks noChangeAspect="1"/>
          </p:cNvPicPr>
          <p:nvPr/>
        </p:nvPicPr>
        <p:blipFill>
          <a:blip r:embed="rId4" cstate="print"/>
          <a:stretch>
            <a:fillRect/>
          </a:stretch>
        </p:blipFill>
        <p:spPr>
          <a:xfrm>
            <a:off x="1905000" y="914400"/>
            <a:ext cx="1150177" cy="1188720"/>
          </a:xfrm>
          <a:prstGeom prst="rect">
            <a:avLst/>
          </a:prstGeom>
        </p:spPr>
      </p:pic>
      <p:sp>
        <p:nvSpPr>
          <p:cNvPr id="38916" name="TextBox 17"/>
          <p:cNvSpPr txBox="1">
            <a:spLocks noChangeArrowheads="1"/>
          </p:cNvSpPr>
          <p:nvPr/>
        </p:nvSpPr>
        <p:spPr bwMode="auto">
          <a:xfrm>
            <a:off x="1828800" y="2362200"/>
            <a:ext cx="1752600" cy="2702778"/>
          </a:xfrm>
          <a:prstGeom prst="wedgeRoundRectCallout">
            <a:avLst>
              <a:gd name="adj1" fmla="val -18333"/>
              <a:gd name="adj2" fmla="val -64264"/>
              <a:gd name="adj3" fmla="val 16667"/>
            </a:avLst>
          </a:prstGeom>
          <a:solidFill>
            <a:schemeClr val="accent5">
              <a:lumMod val="75000"/>
            </a:schemeClr>
          </a:solidFill>
          <a:ln w="9525">
            <a:noFill/>
            <a:miter lim="800000"/>
            <a:headEnd/>
            <a:tailEnd/>
          </a:ln>
        </p:spPr>
        <p:txBody>
          <a:bodyPr wrap="square">
            <a:spAutoFit/>
          </a:bodyPr>
          <a:lstStyle/>
          <a:p>
            <a:pPr algn="ctr"/>
            <a:r>
              <a:rPr lang="en-US" sz="1600" dirty="0" smtClean="0">
                <a:solidFill>
                  <a:schemeClr val="bg1"/>
                </a:solidFill>
                <a:latin typeface="Trebuchet MS" pitchFamily="34" charset="0"/>
              </a:rPr>
              <a:t>Rainfall affects the amount of river discharge.  When there is more rain, there is more water flowing through the river.</a:t>
            </a:r>
            <a:endParaRPr lang="en-US" sz="1600" dirty="0">
              <a:solidFill>
                <a:schemeClr val="bg1"/>
              </a:solidFill>
              <a:latin typeface="Trebuchet MS" pitchFamily="34" charset="0"/>
            </a:endParaRPr>
          </a:p>
        </p:txBody>
      </p:sp>
      <p:sp>
        <p:nvSpPr>
          <p:cNvPr id="44" name="Action Button: Custom 43">
            <a:hlinkClick r:id="" action="ppaction://noaction" highlightClick="1"/>
          </p:cNvPr>
          <p:cNvSpPr/>
          <p:nvPr/>
        </p:nvSpPr>
        <p:spPr>
          <a:xfrm>
            <a:off x="5562600" y="4800600"/>
            <a:ext cx="1447800" cy="1371600"/>
          </a:xfrm>
          <a:prstGeom prst="actionButtonBlank">
            <a:avLst/>
          </a:prstGeom>
          <a:solidFill>
            <a:srgbClr val="C00000"/>
          </a:solidFill>
          <a:ln>
            <a:no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600" dirty="0">
                <a:latin typeface="Trebuchet MS" pitchFamily="34" charset="0"/>
              </a:rPr>
              <a:t>In July there is low rainfall and low discharge</a:t>
            </a:r>
          </a:p>
        </p:txBody>
      </p:sp>
      <p:sp>
        <p:nvSpPr>
          <p:cNvPr id="38951" name="TextBox 18"/>
          <p:cNvSpPr txBox="1">
            <a:spLocks noChangeArrowheads="1"/>
          </p:cNvSpPr>
          <p:nvPr/>
        </p:nvSpPr>
        <p:spPr bwMode="auto">
          <a:xfrm>
            <a:off x="1752600" y="2209800"/>
            <a:ext cx="2057400" cy="735747"/>
          </a:xfrm>
          <a:prstGeom prst="wedgeEllipseCallout">
            <a:avLst>
              <a:gd name="adj1" fmla="val -11944"/>
              <a:gd name="adj2" fmla="val -94924"/>
            </a:avLst>
          </a:prstGeom>
          <a:solidFill>
            <a:srgbClr val="33CC33"/>
          </a:solidFill>
          <a:ln w="9525">
            <a:noFill/>
            <a:miter lim="800000"/>
            <a:headEnd/>
            <a:tailEnd/>
          </a:ln>
        </p:spPr>
        <p:txBody>
          <a:bodyPr wrap="square">
            <a:spAutoFit/>
          </a:bodyPr>
          <a:lstStyle/>
          <a:p>
            <a:pPr algn="ctr"/>
            <a:r>
              <a:rPr lang="en-US" sz="2800" dirty="0">
                <a:solidFill>
                  <a:schemeClr val="bg1"/>
                </a:solidFill>
                <a:latin typeface="Trebuchet MS" pitchFamily="34" charset="0"/>
              </a:rPr>
              <a:t>Great!</a:t>
            </a:r>
          </a:p>
        </p:txBody>
      </p:sp>
      <p:sp>
        <p:nvSpPr>
          <p:cNvPr id="21" name="Rectangle 20"/>
          <p:cNvSpPr/>
          <p:nvPr/>
        </p:nvSpPr>
        <p:spPr>
          <a:xfrm>
            <a:off x="0" y="0"/>
            <a:ext cx="9144000" cy="838200"/>
          </a:xfrm>
          <a:prstGeom prst="rect">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r>
              <a:rPr lang="en-US" sz="4400" dirty="0" smtClean="0">
                <a:latin typeface="Trebuchet MS" pitchFamily="34" charset="0"/>
              </a:rPr>
              <a:t>How To Interpret Graphs</a:t>
            </a:r>
            <a:endParaRPr lang="en-US" sz="4400" dirty="0">
              <a:latin typeface="Trebuchet MS" pitchFamily="34" charset="0"/>
            </a:endParaRPr>
          </a:p>
        </p:txBody>
      </p:sp>
      <p:sp>
        <p:nvSpPr>
          <p:cNvPr id="24" name="Flowchart: Delay 23"/>
          <p:cNvSpPr/>
          <p:nvPr/>
        </p:nvSpPr>
        <p:spPr>
          <a:xfrm>
            <a:off x="0" y="0"/>
            <a:ext cx="1752600" cy="6858000"/>
          </a:xfrm>
          <a:prstGeom prst="flowChartDelay">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25" name="TextBox 24">
            <a:hlinkClick r:id="rId5" action="ppaction://hlinksldjump"/>
          </p:cNvPr>
          <p:cNvSpPr txBox="1"/>
          <p:nvPr/>
        </p:nvSpPr>
        <p:spPr>
          <a:xfrm>
            <a:off x="0" y="609600"/>
            <a:ext cx="1371600" cy="8382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Build </a:t>
            </a:r>
            <a:r>
              <a:rPr lang="en-US" sz="1600" dirty="0" smtClean="0">
                <a:solidFill>
                  <a:schemeClr val="accent1">
                    <a:lumMod val="75000"/>
                  </a:schemeClr>
                </a:solidFill>
                <a:latin typeface="Trebuchet MS" pitchFamily="34" charset="0"/>
                <a:cs typeface="+mn-cs"/>
              </a:rPr>
              <a:t>A </a:t>
            </a:r>
            <a:r>
              <a:rPr lang="en-US" sz="1600" dirty="0">
                <a:solidFill>
                  <a:schemeClr val="accent1">
                    <a:lumMod val="75000"/>
                  </a:schemeClr>
                </a:solidFill>
                <a:latin typeface="Trebuchet MS" pitchFamily="34" charset="0"/>
                <a:cs typeface="+mn-cs"/>
              </a:rPr>
              <a:t>G</a:t>
            </a:r>
            <a:r>
              <a:rPr lang="en-US" sz="1600" dirty="0" smtClean="0">
                <a:solidFill>
                  <a:schemeClr val="accent1">
                    <a:lumMod val="75000"/>
                  </a:schemeClr>
                </a:solidFill>
                <a:latin typeface="Trebuchet MS" pitchFamily="34" charset="0"/>
                <a:cs typeface="+mn-cs"/>
              </a:rPr>
              <a:t>raph </a:t>
            </a:r>
            <a:endParaRPr lang="en-US" sz="1600" dirty="0">
              <a:solidFill>
                <a:schemeClr val="accent1">
                  <a:lumMod val="75000"/>
                </a:schemeClr>
              </a:solidFill>
              <a:latin typeface="Trebuchet MS" pitchFamily="34" charset="0"/>
              <a:cs typeface="+mn-cs"/>
            </a:endParaRP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1)</a:t>
            </a:r>
            <a:endParaRPr lang="en-US" sz="1600" dirty="0">
              <a:solidFill>
                <a:schemeClr val="accent1">
                  <a:lumMod val="75000"/>
                </a:schemeClr>
              </a:solidFill>
              <a:latin typeface="Trebuchet MS" pitchFamily="34" charset="0"/>
              <a:cs typeface="+mn-cs"/>
            </a:endParaRPr>
          </a:p>
        </p:txBody>
      </p:sp>
      <p:sp>
        <p:nvSpPr>
          <p:cNvPr id="26" name="TextBox 25">
            <a:hlinkClick r:id="rId6" action="ppaction://hlinksldjump"/>
          </p:cNvPr>
          <p:cNvSpPr txBox="1"/>
          <p:nvPr/>
        </p:nvSpPr>
        <p:spPr>
          <a:xfrm>
            <a:off x="0" y="2743200"/>
            <a:ext cx="1554480" cy="10668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Read LOBO Graphs </a:t>
            </a:r>
            <a:r>
              <a:rPr lang="en-US" sz="1600" dirty="0" smtClean="0">
                <a:solidFill>
                  <a:schemeClr val="accent1">
                    <a:lumMod val="75000"/>
                  </a:schemeClr>
                </a:solidFill>
                <a:latin typeface="Trebuchet MS" pitchFamily="34" charset="0"/>
                <a:cs typeface="+mn-cs"/>
              </a:rPr>
              <a:t>   (Level 3)</a:t>
            </a:r>
            <a:endParaRPr lang="en-US" sz="1600" dirty="0">
              <a:solidFill>
                <a:schemeClr val="accent1">
                  <a:lumMod val="75000"/>
                </a:schemeClr>
              </a:solidFill>
              <a:latin typeface="Trebuchet MS" pitchFamily="34" charset="0"/>
              <a:cs typeface="+mn-cs"/>
            </a:endParaRPr>
          </a:p>
        </p:txBody>
      </p:sp>
      <p:sp>
        <p:nvSpPr>
          <p:cNvPr id="27" name="TextBox 26">
            <a:hlinkClick r:id="rId7" action="ppaction://hlinksldjump"/>
          </p:cNvPr>
          <p:cNvSpPr txBox="1"/>
          <p:nvPr/>
        </p:nvSpPr>
        <p:spPr>
          <a:xfrm>
            <a:off x="0" y="3953470"/>
            <a:ext cx="1447800" cy="99953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LOBO Data Match-up</a:t>
            </a:r>
            <a:endParaRPr lang="en-US" sz="1600" dirty="0">
              <a:solidFill>
                <a:schemeClr val="accent1">
                  <a:lumMod val="75000"/>
                </a:schemeClr>
              </a:solidFill>
              <a:latin typeface="Trebuchet MS" pitchFamily="34" charset="0"/>
              <a:cs typeface="+mn-cs"/>
            </a:endParaRP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4)</a:t>
            </a:r>
            <a:endParaRPr lang="en-US" sz="1600" dirty="0">
              <a:solidFill>
                <a:schemeClr val="accent1">
                  <a:lumMod val="75000"/>
                </a:schemeClr>
              </a:solidFill>
              <a:latin typeface="Trebuchet MS" pitchFamily="34" charset="0"/>
              <a:cs typeface="+mn-cs"/>
            </a:endParaRPr>
          </a:p>
        </p:txBody>
      </p:sp>
      <p:sp>
        <p:nvSpPr>
          <p:cNvPr id="33" name="TextBox 32">
            <a:hlinkClick r:id="rId8" action="ppaction://hlinksldjump"/>
          </p:cNvPr>
          <p:cNvSpPr txBox="1"/>
          <p:nvPr/>
        </p:nvSpPr>
        <p:spPr>
          <a:xfrm>
            <a:off x="0" y="5105400"/>
            <a:ext cx="1371600" cy="11430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Test Your LOBO Abilities</a:t>
            </a: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5)</a:t>
            </a:r>
            <a:endParaRPr lang="en-US" sz="1600" dirty="0">
              <a:solidFill>
                <a:schemeClr val="accent1">
                  <a:lumMod val="75000"/>
                </a:schemeClr>
              </a:solidFill>
              <a:latin typeface="Trebuchet MS" pitchFamily="34" charset="0"/>
              <a:cs typeface="+mn-cs"/>
            </a:endParaRPr>
          </a:p>
        </p:txBody>
      </p:sp>
      <p:sp>
        <p:nvSpPr>
          <p:cNvPr id="35" name="TextBox 34">
            <a:hlinkClick r:id="rId9" action="ppaction://hlinksldjump"/>
          </p:cNvPr>
          <p:cNvSpPr txBox="1"/>
          <p:nvPr/>
        </p:nvSpPr>
        <p:spPr>
          <a:xfrm>
            <a:off x="0" y="1600200"/>
            <a:ext cx="1447800" cy="990600"/>
          </a:xfrm>
          <a:prstGeom prst="roundRect">
            <a:avLst/>
          </a:prstGeom>
          <a:solidFill>
            <a:schemeClr val="accent5">
              <a:lumMod val="40000"/>
              <a:lumOff val="60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Interpret Graphs</a:t>
            </a: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2)</a:t>
            </a:r>
            <a:endParaRPr lang="en-US" sz="1600" dirty="0">
              <a:solidFill>
                <a:schemeClr val="accent1">
                  <a:lumMod val="75000"/>
                </a:schemeClr>
              </a:solidFill>
              <a:latin typeface="Trebuchet MS" pitchFamily="34" charset="0"/>
              <a:cs typeface="+mn-cs"/>
            </a:endParaRPr>
          </a:p>
        </p:txBody>
      </p:sp>
      <p:sp>
        <p:nvSpPr>
          <p:cNvPr id="36" name="TextBox 35">
            <a:hlinkClick r:id="rId10" action="ppaction://hlinksldjump"/>
          </p:cNvPr>
          <p:cNvSpPr txBox="1"/>
          <p:nvPr/>
        </p:nvSpPr>
        <p:spPr>
          <a:xfrm>
            <a:off x="0" y="6324600"/>
            <a:ext cx="914400" cy="5334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More info</a:t>
            </a:r>
            <a:endParaRPr lang="en-US" sz="1600" dirty="0">
              <a:solidFill>
                <a:schemeClr val="accent1">
                  <a:lumMod val="75000"/>
                </a:schemeClr>
              </a:solidFill>
              <a:latin typeface="Trebuchet MS" pitchFamily="34" charset="0"/>
              <a:cs typeface="+mn-cs"/>
            </a:endParaRPr>
          </a:p>
        </p:txBody>
      </p:sp>
      <p:sp>
        <p:nvSpPr>
          <p:cNvPr id="19" name="Action Button: Custom 18">
            <a:hlinkClick r:id="rId11" action="ppaction://hlinksldjump" highlightClick="1"/>
          </p:cNvPr>
          <p:cNvSpPr/>
          <p:nvPr/>
        </p:nvSpPr>
        <p:spPr>
          <a:xfrm>
            <a:off x="5638800" y="6309360"/>
            <a:ext cx="2377440" cy="548640"/>
          </a:xfrm>
          <a:prstGeom prst="actionButtonBlank">
            <a:avLst/>
          </a:prstGeom>
          <a:solidFill>
            <a:srgbClr val="C00000"/>
          </a:solidFill>
          <a:ln>
            <a:no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latin typeface="Trebuchet MS" pitchFamily="34" charset="0"/>
              </a:rPr>
              <a:t>Touch here to continue</a:t>
            </a:r>
            <a:endParaRPr lang="en-US" sz="1600" dirty="0">
              <a:latin typeface="Trebuchet MS" pitchFamily="34" charset="0"/>
            </a:endParaRPr>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38951"/>
                                        </p:tgtEl>
                                        <p:attrNameLst>
                                          <p:attrName>style.visibility</p:attrName>
                                        </p:attrNameLst>
                                      </p:cBhvr>
                                      <p:to>
                                        <p:strVal val="visible"/>
                                      </p:to>
                                    </p:set>
                                    <p:animEffect transition="in" filter="dissolve">
                                      <p:cBhvr>
                                        <p:cTn id="7" dur="500"/>
                                        <p:tgtEl>
                                          <p:spTgt spid="38951"/>
                                        </p:tgtEl>
                                      </p:cBhvr>
                                    </p:animEffect>
                                  </p:childTnLst>
                                </p:cTn>
                              </p:par>
                              <p:par>
                                <p:cTn id="8" presetID="9" presetClass="exit" presetSubtype="0" fill="hold" grpId="1" nodeType="withEffect">
                                  <p:stCondLst>
                                    <p:cond delay="2000"/>
                                  </p:stCondLst>
                                  <p:childTnLst>
                                    <p:animEffect transition="out" filter="dissolve">
                                      <p:cBhvr>
                                        <p:cTn id="9" dur="500"/>
                                        <p:tgtEl>
                                          <p:spTgt spid="38951"/>
                                        </p:tgtEl>
                                      </p:cBhvr>
                                    </p:animEffect>
                                    <p:set>
                                      <p:cBhvr>
                                        <p:cTn id="10" dur="1" fill="hold">
                                          <p:stCondLst>
                                            <p:cond delay="499"/>
                                          </p:stCondLst>
                                        </p:cTn>
                                        <p:tgtEl>
                                          <p:spTgt spid="38951"/>
                                        </p:tgtEl>
                                        <p:attrNameLst>
                                          <p:attrName>style.visibility</p:attrName>
                                        </p:attrNameLst>
                                      </p:cBhvr>
                                      <p:to>
                                        <p:strVal val="hidden"/>
                                      </p:to>
                                    </p:set>
                                  </p:childTnLst>
                                </p:cTn>
                              </p:par>
                              <p:par>
                                <p:cTn id="11" presetID="34" presetClass="entr" presetSubtype="0" fill="hold" grpId="0" nodeType="withEffect">
                                  <p:stCondLst>
                                    <p:cond delay="3000"/>
                                  </p:stCondLst>
                                  <p:childTnLst>
                                    <p:set>
                                      <p:cBhvr>
                                        <p:cTn id="12" dur="1" fill="hold">
                                          <p:stCondLst>
                                            <p:cond delay="0"/>
                                          </p:stCondLst>
                                        </p:cTn>
                                        <p:tgtEl>
                                          <p:spTgt spid="38916"/>
                                        </p:tgtEl>
                                        <p:attrNameLst>
                                          <p:attrName>style.visibility</p:attrName>
                                        </p:attrNameLst>
                                      </p:cBhvr>
                                      <p:to>
                                        <p:strVal val="visible"/>
                                      </p:to>
                                    </p:set>
                                    <p:anim from="(-#ppt_w/2)" to="(#ppt_x)" calcmode="lin" valueType="num">
                                      <p:cBhvr>
                                        <p:cTn id="13" dur="600" fill="hold">
                                          <p:stCondLst>
                                            <p:cond delay="0"/>
                                          </p:stCondLst>
                                        </p:cTn>
                                        <p:tgtEl>
                                          <p:spTgt spid="38916"/>
                                        </p:tgtEl>
                                        <p:attrNameLst>
                                          <p:attrName>ppt_x</p:attrName>
                                        </p:attrNameLst>
                                      </p:cBhvr>
                                    </p:anim>
                                    <p:anim from="0" to="-1.0" calcmode="lin" valueType="num">
                                      <p:cBhvr>
                                        <p:cTn id="14" dur="200" decel="50000" autoRev="1" fill="hold">
                                          <p:stCondLst>
                                            <p:cond delay="600"/>
                                          </p:stCondLst>
                                        </p:cTn>
                                        <p:tgtEl>
                                          <p:spTgt spid="38916"/>
                                        </p:tgtEl>
                                        <p:attrNameLst>
                                          <p:attrName>xshear</p:attrName>
                                        </p:attrNameLst>
                                      </p:cBhvr>
                                    </p:anim>
                                    <p:animScale>
                                      <p:cBhvr>
                                        <p:cTn id="15" dur="200" decel="100000" autoRev="1" fill="hold">
                                          <p:stCondLst>
                                            <p:cond delay="600"/>
                                          </p:stCondLst>
                                        </p:cTn>
                                        <p:tgtEl>
                                          <p:spTgt spid="38916"/>
                                        </p:tgtEl>
                                      </p:cBhvr>
                                      <p:from x="100000" y="100000"/>
                                      <p:to x="80000" y="100000"/>
                                    </p:animScale>
                                    <p:anim by="(#ppt_h/3+#ppt_w*0.1)" calcmode="lin" valueType="num">
                                      <p:cBhvr additive="sum">
                                        <p:cTn id="16" dur="200" decel="100000" autoRev="1" fill="hold">
                                          <p:stCondLst>
                                            <p:cond delay="600"/>
                                          </p:stCondLst>
                                        </p:cTn>
                                        <p:tgtEl>
                                          <p:spTgt spid="38916"/>
                                        </p:tgtEl>
                                        <p:attrNameLst>
                                          <p:attrName>ppt_x</p:attrName>
                                        </p:attrNameLst>
                                      </p:cBhvr>
                                    </p:anim>
                                  </p:childTnLst>
                                </p:cTn>
                              </p:par>
                              <p:par>
                                <p:cTn id="17" presetID="37" presetClass="entr" presetSubtype="0" fill="hold" grpId="0" nodeType="withEffect">
                                  <p:stCondLst>
                                    <p:cond delay="3000"/>
                                  </p:stCondLst>
                                  <p:childTnLst>
                                    <p:set>
                                      <p:cBhvr>
                                        <p:cTn id="18" dur="1" fill="hold">
                                          <p:stCondLst>
                                            <p:cond delay="0"/>
                                          </p:stCondLst>
                                        </p:cTn>
                                        <p:tgtEl>
                                          <p:spTgt spid="19"/>
                                        </p:tgtEl>
                                        <p:attrNameLst>
                                          <p:attrName>style.visibility</p:attrName>
                                        </p:attrNameLst>
                                      </p:cBhvr>
                                      <p:to>
                                        <p:strVal val="visible"/>
                                      </p:to>
                                    </p:set>
                                    <p:animEffect transition="in" filter="fade">
                                      <p:cBhvr>
                                        <p:cTn id="19" dur="1000"/>
                                        <p:tgtEl>
                                          <p:spTgt spid="19"/>
                                        </p:tgtEl>
                                      </p:cBhvr>
                                    </p:animEffect>
                                    <p:anim calcmode="lin" valueType="num">
                                      <p:cBhvr>
                                        <p:cTn id="20" dur="1000" fill="hold"/>
                                        <p:tgtEl>
                                          <p:spTgt spid="19"/>
                                        </p:tgtEl>
                                        <p:attrNameLst>
                                          <p:attrName>ppt_x</p:attrName>
                                        </p:attrNameLst>
                                      </p:cBhvr>
                                      <p:tavLst>
                                        <p:tav tm="0">
                                          <p:val>
                                            <p:strVal val="#ppt_x"/>
                                          </p:val>
                                        </p:tav>
                                        <p:tav tm="100000">
                                          <p:val>
                                            <p:strVal val="#ppt_x"/>
                                          </p:val>
                                        </p:tav>
                                      </p:tavLst>
                                    </p:anim>
                                    <p:anim calcmode="lin" valueType="num">
                                      <p:cBhvr>
                                        <p:cTn id="21" dur="900" decel="100000" fill="hold"/>
                                        <p:tgtEl>
                                          <p:spTgt spid="19"/>
                                        </p:tgtEl>
                                        <p:attrNameLst>
                                          <p:attrName>ppt_y</p:attrName>
                                        </p:attrNameLst>
                                      </p:cBhvr>
                                      <p:tavLst>
                                        <p:tav tm="0">
                                          <p:val>
                                            <p:strVal val="#ppt_y+1"/>
                                          </p:val>
                                        </p:tav>
                                        <p:tav tm="100000">
                                          <p:val>
                                            <p:strVal val="#ppt_y-.03"/>
                                          </p:val>
                                        </p:tav>
                                      </p:tavLst>
                                    </p:anim>
                                    <p:anim calcmode="lin" valueType="num">
                                      <p:cBhvr>
                                        <p:cTn id="22" dur="100" accel="100000" fill="hold">
                                          <p:stCondLst>
                                            <p:cond delay="900"/>
                                          </p:stCondLst>
                                        </p:cTn>
                                        <p:tgtEl>
                                          <p:spTgt spid="19"/>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6" grpId="0" animBg="1"/>
      <p:bldP spid="38951" grpId="0" animBg="1"/>
      <p:bldP spid="38951" grpId="1" animBg="1"/>
      <p:bldP spid="19"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rain/dis"/>
          <p:cNvPicPr>
            <a:picLocks noChangeAspect="1" noChangeArrowheads="1"/>
          </p:cNvPicPr>
          <p:nvPr/>
        </p:nvPicPr>
        <p:blipFill>
          <a:blip r:embed="rId3" cstate="print"/>
          <a:srcRect/>
          <a:stretch>
            <a:fillRect/>
          </a:stretch>
        </p:blipFill>
        <p:spPr bwMode="auto">
          <a:xfrm>
            <a:off x="3499723" y="838200"/>
            <a:ext cx="5644277" cy="4114800"/>
          </a:xfrm>
          <a:prstGeom prst="rect">
            <a:avLst/>
          </a:prstGeom>
          <a:ln>
            <a:noFill/>
          </a:ln>
          <a:effectLst>
            <a:outerShdw blurRad="190500" algn="tl" rotWithShape="0">
              <a:srgbClr val="000000">
                <a:alpha val="70000"/>
              </a:srgbClr>
            </a:outerShdw>
          </a:effectLst>
        </p:spPr>
      </p:pic>
      <p:sp>
        <p:nvSpPr>
          <p:cNvPr id="22" name="Action Button: Home 21">
            <a:hlinkClick r:id="" action="ppaction://hlinkshowjump?jump=firstslide" highlightClick="1"/>
          </p:cNvPr>
          <p:cNvSpPr/>
          <p:nvPr/>
        </p:nvSpPr>
        <p:spPr>
          <a:xfrm>
            <a:off x="8547717" y="6400800"/>
            <a:ext cx="574675" cy="457200"/>
          </a:xfrm>
          <a:prstGeom prst="actionButtonHome">
            <a:avLst/>
          </a:prstGeom>
          <a:gradFill flip="none" rotWithShape="1">
            <a:gsLst>
              <a:gs pos="0">
                <a:srgbClr val="FFEFD1"/>
              </a:gs>
              <a:gs pos="64999">
                <a:srgbClr val="F0EBD5"/>
              </a:gs>
              <a:gs pos="100000">
                <a:srgbClr val="D1C39F"/>
              </a:gs>
            </a:gsLst>
            <a:lin ang="5400000" scaled="1"/>
            <a:tileRect/>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23" name="Action Button: Beginning 22">
            <a:hlinkClick r:id="rId4" action="ppaction://hlinksldjump" highlightClick="1"/>
          </p:cNvPr>
          <p:cNvSpPr/>
          <p:nvPr/>
        </p:nvSpPr>
        <p:spPr>
          <a:xfrm>
            <a:off x="8080992" y="6400800"/>
            <a:ext cx="457200" cy="457200"/>
          </a:xfrm>
          <a:prstGeom prst="actionButtonBeginning">
            <a:avLst/>
          </a:prstGeom>
          <a:gradFill>
            <a:gsLst>
              <a:gs pos="0">
                <a:srgbClr val="FFEFD1"/>
              </a:gs>
              <a:gs pos="64999">
                <a:srgbClr val="F0EBD5"/>
              </a:gs>
              <a:gs pos="100000">
                <a:srgbClr val="D1C39F"/>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26" name="Action Button: Custom 25">
            <a:hlinkClick r:id="rId5" action="ppaction://hlinksldjump" highlightClick="1"/>
          </p:cNvPr>
          <p:cNvSpPr/>
          <p:nvPr/>
        </p:nvSpPr>
        <p:spPr>
          <a:xfrm>
            <a:off x="3733800" y="5029200"/>
            <a:ext cx="1524000" cy="838200"/>
          </a:xfrm>
          <a:prstGeom prst="actionButtonBlank">
            <a:avLst/>
          </a:prstGeom>
          <a:solidFill>
            <a:srgbClr val="C00000"/>
          </a:solidFill>
          <a:ln>
            <a:no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700" dirty="0">
                <a:latin typeface="Trebuchet MS" pitchFamily="34" charset="0"/>
              </a:rPr>
              <a:t>Summer: March - July</a:t>
            </a:r>
          </a:p>
        </p:txBody>
      </p:sp>
      <p:sp>
        <p:nvSpPr>
          <p:cNvPr id="27" name="Action Button: Custom 26">
            <a:hlinkClick r:id="rId5" action="ppaction://hlinksldjump" highlightClick="1"/>
          </p:cNvPr>
          <p:cNvSpPr/>
          <p:nvPr/>
        </p:nvSpPr>
        <p:spPr>
          <a:xfrm>
            <a:off x="5791200" y="5943600"/>
            <a:ext cx="1828800" cy="838200"/>
          </a:xfrm>
          <a:prstGeom prst="actionButtonBlank">
            <a:avLst/>
          </a:prstGeom>
          <a:solidFill>
            <a:srgbClr val="C00000"/>
          </a:solidFill>
          <a:ln>
            <a:no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700" dirty="0">
                <a:latin typeface="Trebuchet MS" pitchFamily="34" charset="0"/>
              </a:rPr>
              <a:t>Winter: </a:t>
            </a:r>
          </a:p>
          <a:p>
            <a:pPr algn="ctr" fontAlgn="auto">
              <a:spcBef>
                <a:spcPts val="0"/>
              </a:spcBef>
              <a:spcAft>
                <a:spcPts val="0"/>
              </a:spcAft>
              <a:defRPr/>
            </a:pPr>
            <a:r>
              <a:rPr lang="en-US" sz="1700" dirty="0">
                <a:latin typeface="Trebuchet MS" pitchFamily="34" charset="0"/>
              </a:rPr>
              <a:t>August - January</a:t>
            </a:r>
          </a:p>
        </p:txBody>
      </p:sp>
      <p:sp>
        <p:nvSpPr>
          <p:cNvPr id="20" name="Action Button: Custom 19">
            <a:hlinkClick r:id="rId6" action="ppaction://hlinksldjump" highlightClick="1"/>
          </p:cNvPr>
          <p:cNvSpPr/>
          <p:nvPr/>
        </p:nvSpPr>
        <p:spPr>
          <a:xfrm>
            <a:off x="3733800" y="5943600"/>
            <a:ext cx="1905000" cy="838200"/>
          </a:xfrm>
          <a:prstGeom prst="actionButtonBlank">
            <a:avLst/>
          </a:prstGeom>
          <a:solidFill>
            <a:srgbClr val="C00000"/>
          </a:solidFill>
          <a:ln>
            <a:no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700" dirty="0">
                <a:latin typeface="Trebuchet MS" pitchFamily="34" charset="0"/>
              </a:rPr>
              <a:t>Summer: </a:t>
            </a:r>
          </a:p>
          <a:p>
            <a:pPr algn="ctr" fontAlgn="auto">
              <a:spcBef>
                <a:spcPts val="0"/>
              </a:spcBef>
              <a:spcAft>
                <a:spcPts val="0"/>
              </a:spcAft>
              <a:defRPr/>
            </a:pPr>
            <a:r>
              <a:rPr lang="en-US" sz="1700" dirty="0">
                <a:latin typeface="Trebuchet MS" pitchFamily="34" charset="0"/>
              </a:rPr>
              <a:t>May - October</a:t>
            </a:r>
          </a:p>
        </p:txBody>
      </p:sp>
      <p:sp>
        <p:nvSpPr>
          <p:cNvPr id="21" name="Action Button: Custom 20">
            <a:hlinkClick r:id="rId5" action="ppaction://hlinksldjump" highlightClick="1"/>
          </p:cNvPr>
          <p:cNvSpPr/>
          <p:nvPr/>
        </p:nvSpPr>
        <p:spPr>
          <a:xfrm>
            <a:off x="5334000" y="5029200"/>
            <a:ext cx="2286000" cy="838200"/>
          </a:xfrm>
          <a:prstGeom prst="actionButtonBlank">
            <a:avLst/>
          </a:prstGeom>
          <a:solidFill>
            <a:srgbClr val="C00000"/>
          </a:solidFill>
          <a:ln>
            <a:no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700" dirty="0">
                <a:latin typeface="Trebuchet MS" pitchFamily="34" charset="0"/>
              </a:rPr>
              <a:t>Winter: </a:t>
            </a:r>
          </a:p>
          <a:p>
            <a:pPr algn="ctr" fontAlgn="auto">
              <a:spcBef>
                <a:spcPts val="0"/>
              </a:spcBef>
              <a:spcAft>
                <a:spcPts val="0"/>
              </a:spcAft>
              <a:defRPr/>
            </a:pPr>
            <a:r>
              <a:rPr lang="en-US" sz="1700" dirty="0">
                <a:latin typeface="Trebuchet MS" pitchFamily="34" charset="0"/>
              </a:rPr>
              <a:t>December - February</a:t>
            </a:r>
          </a:p>
        </p:txBody>
      </p:sp>
      <p:sp>
        <p:nvSpPr>
          <p:cNvPr id="38950" name="TextBox 17"/>
          <p:cNvSpPr txBox="1">
            <a:spLocks noChangeArrowheads="1"/>
          </p:cNvSpPr>
          <p:nvPr/>
        </p:nvSpPr>
        <p:spPr bwMode="auto">
          <a:xfrm>
            <a:off x="1798320" y="5410200"/>
            <a:ext cx="1859280" cy="1139726"/>
          </a:xfrm>
          <a:prstGeom prst="roundRect">
            <a:avLst>
              <a:gd name="adj" fmla="val 10524"/>
            </a:avLst>
          </a:prstGeom>
          <a:solidFill>
            <a:srgbClr val="70AC2E"/>
          </a:solidFill>
          <a:ln w="9525">
            <a:noFill/>
            <a:miter lim="800000"/>
            <a:headEnd/>
            <a:tailEnd/>
          </a:ln>
        </p:spPr>
        <p:txBody>
          <a:bodyPr wrap="square">
            <a:spAutoFit/>
          </a:bodyPr>
          <a:lstStyle/>
          <a:p>
            <a:pPr algn="ctr"/>
            <a:r>
              <a:rPr lang="en-US" sz="1600" dirty="0" smtClean="0">
                <a:solidFill>
                  <a:schemeClr val="bg1"/>
                </a:solidFill>
                <a:latin typeface="Trebuchet MS" pitchFamily="34" charset="0"/>
              </a:rPr>
              <a:t>Which do you think describes one of these seasons the best?</a:t>
            </a:r>
            <a:endParaRPr lang="en-US" sz="1600" dirty="0">
              <a:solidFill>
                <a:schemeClr val="bg1"/>
              </a:solidFill>
              <a:latin typeface="Trebuchet MS" pitchFamily="34" charset="0"/>
            </a:endParaRPr>
          </a:p>
        </p:txBody>
      </p:sp>
      <p:pic>
        <p:nvPicPr>
          <p:cNvPr id="42" name="Picture 41" descr="IMG_3473.JPG"/>
          <p:cNvPicPr>
            <a:picLocks noChangeAspect="1"/>
          </p:cNvPicPr>
          <p:nvPr/>
        </p:nvPicPr>
        <p:blipFill>
          <a:blip r:embed="rId7" cstate="print"/>
          <a:stretch>
            <a:fillRect/>
          </a:stretch>
        </p:blipFill>
        <p:spPr>
          <a:xfrm>
            <a:off x="1905000" y="914400"/>
            <a:ext cx="1150177" cy="1188720"/>
          </a:xfrm>
          <a:prstGeom prst="rect">
            <a:avLst/>
          </a:prstGeom>
        </p:spPr>
      </p:pic>
      <p:sp>
        <p:nvSpPr>
          <p:cNvPr id="38916" name="TextBox 17"/>
          <p:cNvSpPr txBox="1">
            <a:spLocks noChangeArrowheads="1"/>
          </p:cNvSpPr>
          <p:nvPr/>
        </p:nvSpPr>
        <p:spPr bwMode="auto">
          <a:xfrm>
            <a:off x="1783080" y="2133600"/>
            <a:ext cx="1752600" cy="1464231"/>
          </a:xfrm>
          <a:prstGeom prst="wedgeRoundRectCallout">
            <a:avLst>
              <a:gd name="adj1" fmla="val -18333"/>
              <a:gd name="adj2" fmla="val -64264"/>
              <a:gd name="adj3" fmla="val 16667"/>
            </a:avLst>
          </a:prstGeom>
          <a:solidFill>
            <a:schemeClr val="accent5">
              <a:lumMod val="75000"/>
            </a:schemeClr>
          </a:solidFill>
          <a:ln w="9525">
            <a:noFill/>
            <a:miter lim="800000"/>
            <a:headEnd/>
            <a:tailEnd/>
          </a:ln>
        </p:spPr>
        <p:txBody>
          <a:bodyPr wrap="square">
            <a:spAutoFit/>
          </a:bodyPr>
          <a:lstStyle/>
          <a:p>
            <a:pPr algn="ctr"/>
            <a:r>
              <a:rPr lang="en-US" sz="1600" dirty="0" smtClean="0">
                <a:solidFill>
                  <a:schemeClr val="bg1"/>
                </a:solidFill>
                <a:latin typeface="Trebuchet MS" pitchFamily="34" charset="0"/>
              </a:rPr>
              <a:t>These data can also help us understand the seasons in the estuary.  </a:t>
            </a:r>
            <a:endParaRPr lang="en-US" sz="1600" dirty="0">
              <a:solidFill>
                <a:schemeClr val="bg1"/>
              </a:solidFill>
              <a:latin typeface="Trebuchet MS" pitchFamily="34" charset="0"/>
            </a:endParaRPr>
          </a:p>
        </p:txBody>
      </p:sp>
      <p:sp>
        <p:nvSpPr>
          <p:cNvPr id="43" name="TextBox 17"/>
          <p:cNvSpPr txBox="1">
            <a:spLocks noChangeArrowheads="1"/>
          </p:cNvSpPr>
          <p:nvPr/>
        </p:nvSpPr>
        <p:spPr bwMode="auto">
          <a:xfrm>
            <a:off x="1798320" y="3793569"/>
            <a:ext cx="1828800" cy="1464231"/>
          </a:xfrm>
          <a:prstGeom prst="wedgeRoundRectCallout">
            <a:avLst>
              <a:gd name="adj1" fmla="val -18333"/>
              <a:gd name="adj2" fmla="val -64264"/>
              <a:gd name="adj3" fmla="val 16667"/>
            </a:avLst>
          </a:prstGeom>
          <a:solidFill>
            <a:schemeClr val="accent5">
              <a:lumMod val="75000"/>
            </a:schemeClr>
          </a:solidFill>
          <a:ln w="9525">
            <a:noFill/>
            <a:miter lim="800000"/>
            <a:headEnd/>
            <a:tailEnd/>
          </a:ln>
        </p:spPr>
        <p:txBody>
          <a:bodyPr wrap="square">
            <a:spAutoFit/>
          </a:bodyPr>
          <a:lstStyle/>
          <a:p>
            <a:pPr algn="ctr"/>
            <a:r>
              <a:rPr lang="en-US" sz="1600" dirty="0" smtClean="0">
                <a:solidFill>
                  <a:schemeClr val="bg1"/>
                </a:solidFill>
                <a:latin typeface="Trebuchet MS" pitchFamily="34" charset="0"/>
              </a:rPr>
              <a:t>Based on this graph, I can tell the difference between 2 seasons.</a:t>
            </a:r>
            <a:endParaRPr lang="en-US" sz="1600" dirty="0">
              <a:solidFill>
                <a:schemeClr val="bg1"/>
              </a:solidFill>
              <a:latin typeface="Trebuchet MS" pitchFamily="34" charset="0"/>
            </a:endParaRPr>
          </a:p>
        </p:txBody>
      </p:sp>
      <p:sp>
        <p:nvSpPr>
          <p:cNvPr id="33" name="Rectangle 32"/>
          <p:cNvSpPr/>
          <p:nvPr/>
        </p:nvSpPr>
        <p:spPr>
          <a:xfrm>
            <a:off x="0" y="0"/>
            <a:ext cx="9144000" cy="838200"/>
          </a:xfrm>
          <a:prstGeom prst="rect">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r>
              <a:rPr lang="en-US" sz="4400" dirty="0" smtClean="0">
                <a:latin typeface="Trebuchet MS" pitchFamily="34" charset="0"/>
              </a:rPr>
              <a:t>How To Interpret Graphs</a:t>
            </a:r>
            <a:endParaRPr lang="en-US" sz="4400" dirty="0">
              <a:latin typeface="Trebuchet MS" pitchFamily="34" charset="0"/>
            </a:endParaRPr>
          </a:p>
        </p:txBody>
      </p:sp>
      <p:sp>
        <p:nvSpPr>
          <p:cNvPr id="35" name="Flowchart: Delay 34"/>
          <p:cNvSpPr/>
          <p:nvPr/>
        </p:nvSpPr>
        <p:spPr>
          <a:xfrm>
            <a:off x="0" y="0"/>
            <a:ext cx="1752600" cy="6858000"/>
          </a:xfrm>
          <a:prstGeom prst="flowChartDelay">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36" name="TextBox 35">
            <a:hlinkClick r:id="rId8" action="ppaction://hlinksldjump"/>
          </p:cNvPr>
          <p:cNvSpPr txBox="1"/>
          <p:nvPr/>
        </p:nvSpPr>
        <p:spPr>
          <a:xfrm>
            <a:off x="0" y="609600"/>
            <a:ext cx="1371600" cy="8382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Build </a:t>
            </a:r>
            <a:r>
              <a:rPr lang="en-US" sz="1600" dirty="0" smtClean="0">
                <a:solidFill>
                  <a:schemeClr val="accent1">
                    <a:lumMod val="75000"/>
                  </a:schemeClr>
                </a:solidFill>
                <a:latin typeface="Trebuchet MS" pitchFamily="34" charset="0"/>
                <a:cs typeface="+mn-cs"/>
              </a:rPr>
              <a:t>A </a:t>
            </a:r>
            <a:r>
              <a:rPr lang="en-US" sz="1600" dirty="0">
                <a:solidFill>
                  <a:schemeClr val="accent1">
                    <a:lumMod val="75000"/>
                  </a:schemeClr>
                </a:solidFill>
                <a:latin typeface="Trebuchet MS" pitchFamily="34" charset="0"/>
                <a:cs typeface="+mn-cs"/>
              </a:rPr>
              <a:t>G</a:t>
            </a:r>
            <a:r>
              <a:rPr lang="en-US" sz="1600" dirty="0" smtClean="0">
                <a:solidFill>
                  <a:schemeClr val="accent1">
                    <a:lumMod val="75000"/>
                  </a:schemeClr>
                </a:solidFill>
                <a:latin typeface="Trebuchet MS" pitchFamily="34" charset="0"/>
                <a:cs typeface="+mn-cs"/>
              </a:rPr>
              <a:t>raph </a:t>
            </a:r>
            <a:endParaRPr lang="en-US" sz="1600" dirty="0">
              <a:solidFill>
                <a:schemeClr val="accent1">
                  <a:lumMod val="75000"/>
                </a:schemeClr>
              </a:solidFill>
              <a:latin typeface="Trebuchet MS" pitchFamily="34" charset="0"/>
              <a:cs typeface="+mn-cs"/>
            </a:endParaRP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1)</a:t>
            </a:r>
            <a:endParaRPr lang="en-US" sz="1600" dirty="0">
              <a:solidFill>
                <a:schemeClr val="accent1">
                  <a:lumMod val="75000"/>
                </a:schemeClr>
              </a:solidFill>
              <a:latin typeface="Trebuchet MS" pitchFamily="34" charset="0"/>
              <a:cs typeface="+mn-cs"/>
            </a:endParaRPr>
          </a:p>
        </p:txBody>
      </p:sp>
      <p:sp>
        <p:nvSpPr>
          <p:cNvPr id="37" name="TextBox 36">
            <a:hlinkClick r:id="rId9" action="ppaction://hlinksldjump"/>
          </p:cNvPr>
          <p:cNvSpPr txBox="1"/>
          <p:nvPr/>
        </p:nvSpPr>
        <p:spPr>
          <a:xfrm>
            <a:off x="0" y="2743200"/>
            <a:ext cx="1554480" cy="10668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Read LOBO Graphs </a:t>
            </a:r>
            <a:r>
              <a:rPr lang="en-US" sz="1600" dirty="0" smtClean="0">
                <a:solidFill>
                  <a:schemeClr val="accent1">
                    <a:lumMod val="75000"/>
                  </a:schemeClr>
                </a:solidFill>
                <a:latin typeface="Trebuchet MS" pitchFamily="34" charset="0"/>
                <a:cs typeface="+mn-cs"/>
              </a:rPr>
              <a:t>   (Level 3)</a:t>
            </a:r>
            <a:endParaRPr lang="en-US" sz="1600" dirty="0">
              <a:solidFill>
                <a:schemeClr val="accent1">
                  <a:lumMod val="75000"/>
                </a:schemeClr>
              </a:solidFill>
              <a:latin typeface="Trebuchet MS" pitchFamily="34" charset="0"/>
              <a:cs typeface="+mn-cs"/>
            </a:endParaRPr>
          </a:p>
        </p:txBody>
      </p:sp>
      <p:sp>
        <p:nvSpPr>
          <p:cNvPr id="38" name="TextBox 37">
            <a:hlinkClick r:id="rId10" action="ppaction://hlinksldjump"/>
          </p:cNvPr>
          <p:cNvSpPr txBox="1"/>
          <p:nvPr/>
        </p:nvSpPr>
        <p:spPr>
          <a:xfrm>
            <a:off x="0" y="3953470"/>
            <a:ext cx="1447800" cy="99953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LOBO Data Match-up</a:t>
            </a:r>
            <a:endParaRPr lang="en-US" sz="1600" dirty="0">
              <a:solidFill>
                <a:schemeClr val="accent1">
                  <a:lumMod val="75000"/>
                </a:schemeClr>
              </a:solidFill>
              <a:latin typeface="Trebuchet MS" pitchFamily="34" charset="0"/>
              <a:cs typeface="+mn-cs"/>
            </a:endParaRP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4)</a:t>
            </a:r>
            <a:endParaRPr lang="en-US" sz="1600" dirty="0">
              <a:solidFill>
                <a:schemeClr val="accent1">
                  <a:lumMod val="75000"/>
                </a:schemeClr>
              </a:solidFill>
              <a:latin typeface="Trebuchet MS" pitchFamily="34" charset="0"/>
              <a:cs typeface="+mn-cs"/>
            </a:endParaRPr>
          </a:p>
        </p:txBody>
      </p:sp>
      <p:sp>
        <p:nvSpPr>
          <p:cNvPr id="39" name="TextBox 38">
            <a:hlinkClick r:id="rId11" action="ppaction://hlinksldjump"/>
          </p:cNvPr>
          <p:cNvSpPr txBox="1"/>
          <p:nvPr/>
        </p:nvSpPr>
        <p:spPr>
          <a:xfrm>
            <a:off x="0" y="5105400"/>
            <a:ext cx="1371600" cy="11430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Test Your LOBO Abilities</a:t>
            </a: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5)</a:t>
            </a:r>
            <a:endParaRPr lang="en-US" sz="1600" dirty="0">
              <a:solidFill>
                <a:schemeClr val="accent1">
                  <a:lumMod val="75000"/>
                </a:schemeClr>
              </a:solidFill>
              <a:latin typeface="Trebuchet MS" pitchFamily="34" charset="0"/>
              <a:cs typeface="+mn-cs"/>
            </a:endParaRPr>
          </a:p>
        </p:txBody>
      </p:sp>
      <p:sp>
        <p:nvSpPr>
          <p:cNvPr id="40" name="TextBox 39">
            <a:hlinkClick r:id="rId12" action="ppaction://hlinksldjump"/>
          </p:cNvPr>
          <p:cNvSpPr txBox="1"/>
          <p:nvPr/>
        </p:nvSpPr>
        <p:spPr>
          <a:xfrm>
            <a:off x="0" y="1600200"/>
            <a:ext cx="1447800" cy="990600"/>
          </a:xfrm>
          <a:prstGeom prst="roundRect">
            <a:avLst/>
          </a:prstGeom>
          <a:solidFill>
            <a:schemeClr val="accent5">
              <a:lumMod val="40000"/>
              <a:lumOff val="60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Interpret Graphs</a:t>
            </a: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2)</a:t>
            </a:r>
            <a:endParaRPr lang="en-US" sz="1600" dirty="0">
              <a:solidFill>
                <a:schemeClr val="accent1">
                  <a:lumMod val="75000"/>
                </a:schemeClr>
              </a:solidFill>
              <a:latin typeface="Trebuchet MS" pitchFamily="34" charset="0"/>
              <a:cs typeface="+mn-cs"/>
            </a:endParaRPr>
          </a:p>
        </p:txBody>
      </p:sp>
      <p:sp>
        <p:nvSpPr>
          <p:cNvPr id="44" name="TextBox 43">
            <a:hlinkClick r:id="rId13" action="ppaction://hlinksldjump"/>
          </p:cNvPr>
          <p:cNvSpPr txBox="1"/>
          <p:nvPr/>
        </p:nvSpPr>
        <p:spPr>
          <a:xfrm>
            <a:off x="0" y="6324600"/>
            <a:ext cx="914400" cy="5334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More info</a:t>
            </a:r>
            <a:endParaRPr lang="en-US" sz="1600" dirty="0">
              <a:solidFill>
                <a:schemeClr val="accent1">
                  <a:lumMod val="75000"/>
                </a:schemeClr>
              </a:solidFill>
              <a:latin typeface="Trebuchet MS" pitchFamily="34" charset="0"/>
              <a:cs typeface="+mn-cs"/>
            </a:endParaRPr>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4" presetClass="entr" presetSubtype="0" fill="hold" grpId="0" nodeType="withEffect">
                                  <p:stCondLst>
                                    <p:cond delay="0"/>
                                  </p:stCondLst>
                                  <p:childTnLst>
                                    <p:set>
                                      <p:cBhvr>
                                        <p:cTn id="6" dur="1" fill="hold">
                                          <p:stCondLst>
                                            <p:cond delay="0"/>
                                          </p:stCondLst>
                                        </p:cTn>
                                        <p:tgtEl>
                                          <p:spTgt spid="38916"/>
                                        </p:tgtEl>
                                        <p:attrNameLst>
                                          <p:attrName>style.visibility</p:attrName>
                                        </p:attrNameLst>
                                      </p:cBhvr>
                                      <p:to>
                                        <p:strVal val="visible"/>
                                      </p:to>
                                    </p:set>
                                    <p:anim from="(-#ppt_w/2)" to="(#ppt_x)" calcmode="lin" valueType="num">
                                      <p:cBhvr>
                                        <p:cTn id="7" dur="600" fill="hold">
                                          <p:stCondLst>
                                            <p:cond delay="0"/>
                                          </p:stCondLst>
                                        </p:cTn>
                                        <p:tgtEl>
                                          <p:spTgt spid="38916"/>
                                        </p:tgtEl>
                                        <p:attrNameLst>
                                          <p:attrName>ppt_x</p:attrName>
                                        </p:attrNameLst>
                                      </p:cBhvr>
                                    </p:anim>
                                    <p:anim from="0" to="-1.0" calcmode="lin" valueType="num">
                                      <p:cBhvr>
                                        <p:cTn id="8" dur="200" decel="50000" autoRev="1" fill="hold">
                                          <p:stCondLst>
                                            <p:cond delay="600"/>
                                          </p:stCondLst>
                                        </p:cTn>
                                        <p:tgtEl>
                                          <p:spTgt spid="38916"/>
                                        </p:tgtEl>
                                        <p:attrNameLst>
                                          <p:attrName>xshear</p:attrName>
                                        </p:attrNameLst>
                                      </p:cBhvr>
                                    </p:anim>
                                    <p:animScale>
                                      <p:cBhvr>
                                        <p:cTn id="9" dur="200" decel="100000" autoRev="1" fill="hold">
                                          <p:stCondLst>
                                            <p:cond delay="600"/>
                                          </p:stCondLst>
                                        </p:cTn>
                                        <p:tgtEl>
                                          <p:spTgt spid="38916"/>
                                        </p:tgtEl>
                                      </p:cBhvr>
                                      <p:from x="100000" y="100000"/>
                                      <p:to x="80000" y="100000"/>
                                    </p:animScale>
                                    <p:anim by="(#ppt_h/3+#ppt_w*0.1)" calcmode="lin" valueType="num">
                                      <p:cBhvr additive="sum">
                                        <p:cTn id="10" dur="200" decel="100000" autoRev="1" fill="hold">
                                          <p:stCondLst>
                                            <p:cond delay="600"/>
                                          </p:stCondLst>
                                        </p:cTn>
                                        <p:tgtEl>
                                          <p:spTgt spid="38916"/>
                                        </p:tgtEl>
                                        <p:attrNameLst>
                                          <p:attrName>ppt_x</p:attrName>
                                        </p:attrNameLst>
                                      </p:cBhvr>
                                    </p:anim>
                                  </p:childTnLst>
                                </p:cTn>
                              </p:par>
                              <p:par>
                                <p:cTn id="11" presetID="34" presetClass="entr" presetSubtype="0" fill="hold" grpId="0" nodeType="withEffect">
                                  <p:stCondLst>
                                    <p:cond delay="3000"/>
                                  </p:stCondLst>
                                  <p:childTnLst>
                                    <p:set>
                                      <p:cBhvr>
                                        <p:cTn id="12" dur="1" fill="hold">
                                          <p:stCondLst>
                                            <p:cond delay="0"/>
                                          </p:stCondLst>
                                        </p:cTn>
                                        <p:tgtEl>
                                          <p:spTgt spid="43"/>
                                        </p:tgtEl>
                                        <p:attrNameLst>
                                          <p:attrName>style.visibility</p:attrName>
                                        </p:attrNameLst>
                                      </p:cBhvr>
                                      <p:to>
                                        <p:strVal val="visible"/>
                                      </p:to>
                                    </p:set>
                                    <p:anim from="(-#ppt_w/2)" to="(#ppt_x)" calcmode="lin" valueType="num">
                                      <p:cBhvr>
                                        <p:cTn id="13" dur="600" fill="hold">
                                          <p:stCondLst>
                                            <p:cond delay="0"/>
                                          </p:stCondLst>
                                        </p:cTn>
                                        <p:tgtEl>
                                          <p:spTgt spid="43"/>
                                        </p:tgtEl>
                                        <p:attrNameLst>
                                          <p:attrName>ppt_x</p:attrName>
                                        </p:attrNameLst>
                                      </p:cBhvr>
                                    </p:anim>
                                    <p:anim from="0" to="-1.0" calcmode="lin" valueType="num">
                                      <p:cBhvr>
                                        <p:cTn id="14" dur="200" decel="50000" autoRev="1" fill="hold">
                                          <p:stCondLst>
                                            <p:cond delay="600"/>
                                          </p:stCondLst>
                                        </p:cTn>
                                        <p:tgtEl>
                                          <p:spTgt spid="43"/>
                                        </p:tgtEl>
                                        <p:attrNameLst>
                                          <p:attrName>xshear</p:attrName>
                                        </p:attrNameLst>
                                      </p:cBhvr>
                                    </p:anim>
                                    <p:animScale>
                                      <p:cBhvr>
                                        <p:cTn id="15" dur="200" decel="100000" autoRev="1" fill="hold">
                                          <p:stCondLst>
                                            <p:cond delay="600"/>
                                          </p:stCondLst>
                                        </p:cTn>
                                        <p:tgtEl>
                                          <p:spTgt spid="43"/>
                                        </p:tgtEl>
                                      </p:cBhvr>
                                      <p:from x="100000" y="100000"/>
                                      <p:to x="80000" y="100000"/>
                                    </p:animScale>
                                    <p:anim by="(#ppt_h/3+#ppt_w*0.1)" calcmode="lin" valueType="num">
                                      <p:cBhvr additive="sum">
                                        <p:cTn id="16" dur="200" decel="100000" autoRev="1" fill="hold">
                                          <p:stCondLst>
                                            <p:cond delay="600"/>
                                          </p:stCondLst>
                                        </p:cTn>
                                        <p:tgtEl>
                                          <p:spTgt spid="43"/>
                                        </p:tgtEl>
                                        <p:attrNameLst>
                                          <p:attrName>ppt_x</p:attrName>
                                        </p:attrNameLst>
                                      </p:cBhvr>
                                    </p:anim>
                                  </p:childTnLst>
                                </p:cTn>
                              </p:par>
                              <p:par>
                                <p:cTn id="17" presetID="9" presetClass="entr" presetSubtype="0" fill="hold" grpId="0" nodeType="withEffect">
                                  <p:stCondLst>
                                    <p:cond delay="6000"/>
                                  </p:stCondLst>
                                  <p:childTnLst>
                                    <p:set>
                                      <p:cBhvr>
                                        <p:cTn id="18" dur="1" fill="hold">
                                          <p:stCondLst>
                                            <p:cond delay="0"/>
                                          </p:stCondLst>
                                        </p:cTn>
                                        <p:tgtEl>
                                          <p:spTgt spid="38950"/>
                                        </p:tgtEl>
                                        <p:attrNameLst>
                                          <p:attrName>style.visibility</p:attrName>
                                        </p:attrNameLst>
                                      </p:cBhvr>
                                      <p:to>
                                        <p:strVal val="visible"/>
                                      </p:to>
                                    </p:set>
                                    <p:animEffect transition="in" filter="dissolve">
                                      <p:cBhvr>
                                        <p:cTn id="19" dur="500"/>
                                        <p:tgtEl>
                                          <p:spTgt spid="38950"/>
                                        </p:tgtEl>
                                      </p:cBhvr>
                                    </p:animEffect>
                                  </p:childTnLst>
                                </p:cTn>
                              </p:par>
                              <p:par>
                                <p:cTn id="20" presetID="37" presetClass="entr" presetSubtype="0" fill="hold" grpId="0" nodeType="withEffect">
                                  <p:stCondLst>
                                    <p:cond delay="6000"/>
                                  </p:stCondLst>
                                  <p:childTnLst>
                                    <p:set>
                                      <p:cBhvr>
                                        <p:cTn id="21" dur="1" fill="hold">
                                          <p:stCondLst>
                                            <p:cond delay="0"/>
                                          </p:stCondLst>
                                        </p:cTn>
                                        <p:tgtEl>
                                          <p:spTgt spid="26"/>
                                        </p:tgtEl>
                                        <p:attrNameLst>
                                          <p:attrName>style.visibility</p:attrName>
                                        </p:attrNameLst>
                                      </p:cBhvr>
                                      <p:to>
                                        <p:strVal val="visible"/>
                                      </p:to>
                                    </p:set>
                                    <p:animEffect transition="in" filter="fade">
                                      <p:cBhvr>
                                        <p:cTn id="22" dur="1000"/>
                                        <p:tgtEl>
                                          <p:spTgt spid="26"/>
                                        </p:tgtEl>
                                      </p:cBhvr>
                                    </p:animEffect>
                                    <p:anim calcmode="lin" valueType="num">
                                      <p:cBhvr>
                                        <p:cTn id="23" dur="1000" fill="hold"/>
                                        <p:tgtEl>
                                          <p:spTgt spid="26"/>
                                        </p:tgtEl>
                                        <p:attrNameLst>
                                          <p:attrName>ppt_x</p:attrName>
                                        </p:attrNameLst>
                                      </p:cBhvr>
                                      <p:tavLst>
                                        <p:tav tm="0">
                                          <p:val>
                                            <p:strVal val="#ppt_x"/>
                                          </p:val>
                                        </p:tav>
                                        <p:tav tm="100000">
                                          <p:val>
                                            <p:strVal val="#ppt_x"/>
                                          </p:val>
                                        </p:tav>
                                      </p:tavLst>
                                    </p:anim>
                                    <p:anim calcmode="lin" valueType="num">
                                      <p:cBhvr>
                                        <p:cTn id="24" dur="900" decel="100000" fill="hold"/>
                                        <p:tgtEl>
                                          <p:spTgt spid="26"/>
                                        </p:tgtEl>
                                        <p:attrNameLst>
                                          <p:attrName>ppt_y</p:attrName>
                                        </p:attrNameLst>
                                      </p:cBhvr>
                                      <p:tavLst>
                                        <p:tav tm="0">
                                          <p:val>
                                            <p:strVal val="#ppt_y+1"/>
                                          </p:val>
                                        </p:tav>
                                        <p:tav tm="100000">
                                          <p:val>
                                            <p:strVal val="#ppt_y-.03"/>
                                          </p:val>
                                        </p:tav>
                                      </p:tavLst>
                                    </p:anim>
                                    <p:anim calcmode="lin" valueType="num">
                                      <p:cBhvr>
                                        <p:cTn id="25" dur="100" accel="100000" fill="hold">
                                          <p:stCondLst>
                                            <p:cond delay="900"/>
                                          </p:stCondLst>
                                        </p:cTn>
                                        <p:tgtEl>
                                          <p:spTgt spid="26"/>
                                        </p:tgtEl>
                                        <p:attrNameLst>
                                          <p:attrName>ppt_y</p:attrName>
                                        </p:attrNameLst>
                                      </p:cBhvr>
                                      <p:tavLst>
                                        <p:tav tm="0">
                                          <p:val>
                                            <p:strVal val="#ppt_y-.03"/>
                                          </p:val>
                                        </p:tav>
                                        <p:tav tm="100000">
                                          <p:val>
                                            <p:strVal val="#ppt_y"/>
                                          </p:val>
                                        </p:tav>
                                      </p:tavLst>
                                    </p:anim>
                                  </p:childTnLst>
                                </p:cTn>
                              </p:par>
                              <p:par>
                                <p:cTn id="26" presetID="37" presetClass="entr" presetSubtype="0" fill="hold" grpId="0" nodeType="withEffect">
                                  <p:stCondLst>
                                    <p:cond delay="6100"/>
                                  </p:stCondLst>
                                  <p:childTnLst>
                                    <p:set>
                                      <p:cBhvr>
                                        <p:cTn id="27" dur="1" fill="hold">
                                          <p:stCondLst>
                                            <p:cond delay="0"/>
                                          </p:stCondLst>
                                        </p:cTn>
                                        <p:tgtEl>
                                          <p:spTgt spid="21"/>
                                        </p:tgtEl>
                                        <p:attrNameLst>
                                          <p:attrName>style.visibility</p:attrName>
                                        </p:attrNameLst>
                                      </p:cBhvr>
                                      <p:to>
                                        <p:strVal val="visible"/>
                                      </p:to>
                                    </p:set>
                                    <p:animEffect transition="in" filter="fade">
                                      <p:cBhvr>
                                        <p:cTn id="28" dur="1000"/>
                                        <p:tgtEl>
                                          <p:spTgt spid="21"/>
                                        </p:tgtEl>
                                      </p:cBhvr>
                                    </p:animEffect>
                                    <p:anim calcmode="lin" valueType="num">
                                      <p:cBhvr>
                                        <p:cTn id="29" dur="1000" fill="hold"/>
                                        <p:tgtEl>
                                          <p:spTgt spid="21"/>
                                        </p:tgtEl>
                                        <p:attrNameLst>
                                          <p:attrName>ppt_x</p:attrName>
                                        </p:attrNameLst>
                                      </p:cBhvr>
                                      <p:tavLst>
                                        <p:tav tm="0">
                                          <p:val>
                                            <p:strVal val="#ppt_x"/>
                                          </p:val>
                                        </p:tav>
                                        <p:tav tm="100000">
                                          <p:val>
                                            <p:strVal val="#ppt_x"/>
                                          </p:val>
                                        </p:tav>
                                      </p:tavLst>
                                    </p:anim>
                                    <p:anim calcmode="lin" valueType="num">
                                      <p:cBhvr>
                                        <p:cTn id="30" dur="900" decel="100000" fill="hold"/>
                                        <p:tgtEl>
                                          <p:spTgt spid="21"/>
                                        </p:tgtEl>
                                        <p:attrNameLst>
                                          <p:attrName>ppt_y</p:attrName>
                                        </p:attrNameLst>
                                      </p:cBhvr>
                                      <p:tavLst>
                                        <p:tav tm="0">
                                          <p:val>
                                            <p:strVal val="#ppt_y+1"/>
                                          </p:val>
                                        </p:tav>
                                        <p:tav tm="100000">
                                          <p:val>
                                            <p:strVal val="#ppt_y-.03"/>
                                          </p:val>
                                        </p:tav>
                                      </p:tavLst>
                                    </p:anim>
                                    <p:anim calcmode="lin" valueType="num">
                                      <p:cBhvr>
                                        <p:cTn id="31" dur="100" accel="100000" fill="hold">
                                          <p:stCondLst>
                                            <p:cond delay="900"/>
                                          </p:stCondLst>
                                        </p:cTn>
                                        <p:tgtEl>
                                          <p:spTgt spid="21"/>
                                        </p:tgtEl>
                                        <p:attrNameLst>
                                          <p:attrName>ppt_y</p:attrName>
                                        </p:attrNameLst>
                                      </p:cBhvr>
                                      <p:tavLst>
                                        <p:tav tm="0">
                                          <p:val>
                                            <p:strVal val="#ppt_y-.03"/>
                                          </p:val>
                                        </p:tav>
                                        <p:tav tm="100000">
                                          <p:val>
                                            <p:strVal val="#ppt_y"/>
                                          </p:val>
                                        </p:tav>
                                      </p:tavLst>
                                    </p:anim>
                                  </p:childTnLst>
                                </p:cTn>
                              </p:par>
                              <p:par>
                                <p:cTn id="32" presetID="37" presetClass="entr" presetSubtype="0" fill="hold" grpId="0" nodeType="withEffect">
                                  <p:stCondLst>
                                    <p:cond delay="6200"/>
                                  </p:stCondLst>
                                  <p:childTnLst>
                                    <p:set>
                                      <p:cBhvr>
                                        <p:cTn id="33" dur="1" fill="hold">
                                          <p:stCondLst>
                                            <p:cond delay="0"/>
                                          </p:stCondLst>
                                        </p:cTn>
                                        <p:tgtEl>
                                          <p:spTgt spid="27"/>
                                        </p:tgtEl>
                                        <p:attrNameLst>
                                          <p:attrName>style.visibility</p:attrName>
                                        </p:attrNameLst>
                                      </p:cBhvr>
                                      <p:to>
                                        <p:strVal val="visible"/>
                                      </p:to>
                                    </p:set>
                                    <p:animEffect transition="in" filter="fade">
                                      <p:cBhvr>
                                        <p:cTn id="34" dur="1000"/>
                                        <p:tgtEl>
                                          <p:spTgt spid="27"/>
                                        </p:tgtEl>
                                      </p:cBhvr>
                                    </p:animEffect>
                                    <p:anim calcmode="lin" valueType="num">
                                      <p:cBhvr>
                                        <p:cTn id="35" dur="1000" fill="hold"/>
                                        <p:tgtEl>
                                          <p:spTgt spid="27"/>
                                        </p:tgtEl>
                                        <p:attrNameLst>
                                          <p:attrName>ppt_x</p:attrName>
                                        </p:attrNameLst>
                                      </p:cBhvr>
                                      <p:tavLst>
                                        <p:tav tm="0">
                                          <p:val>
                                            <p:strVal val="#ppt_x"/>
                                          </p:val>
                                        </p:tav>
                                        <p:tav tm="100000">
                                          <p:val>
                                            <p:strVal val="#ppt_x"/>
                                          </p:val>
                                        </p:tav>
                                      </p:tavLst>
                                    </p:anim>
                                    <p:anim calcmode="lin" valueType="num">
                                      <p:cBhvr>
                                        <p:cTn id="36" dur="900" decel="100000" fill="hold"/>
                                        <p:tgtEl>
                                          <p:spTgt spid="27"/>
                                        </p:tgtEl>
                                        <p:attrNameLst>
                                          <p:attrName>ppt_y</p:attrName>
                                        </p:attrNameLst>
                                      </p:cBhvr>
                                      <p:tavLst>
                                        <p:tav tm="0">
                                          <p:val>
                                            <p:strVal val="#ppt_y+1"/>
                                          </p:val>
                                        </p:tav>
                                        <p:tav tm="100000">
                                          <p:val>
                                            <p:strVal val="#ppt_y-.03"/>
                                          </p:val>
                                        </p:tav>
                                      </p:tavLst>
                                    </p:anim>
                                    <p:anim calcmode="lin" valueType="num">
                                      <p:cBhvr>
                                        <p:cTn id="37" dur="100" accel="100000" fill="hold">
                                          <p:stCondLst>
                                            <p:cond delay="900"/>
                                          </p:stCondLst>
                                        </p:cTn>
                                        <p:tgtEl>
                                          <p:spTgt spid="27"/>
                                        </p:tgtEl>
                                        <p:attrNameLst>
                                          <p:attrName>ppt_y</p:attrName>
                                        </p:attrNameLst>
                                      </p:cBhvr>
                                      <p:tavLst>
                                        <p:tav tm="0">
                                          <p:val>
                                            <p:strVal val="#ppt_y-.03"/>
                                          </p:val>
                                        </p:tav>
                                        <p:tav tm="100000">
                                          <p:val>
                                            <p:strVal val="#ppt_y"/>
                                          </p:val>
                                        </p:tav>
                                      </p:tavLst>
                                    </p:anim>
                                  </p:childTnLst>
                                </p:cTn>
                              </p:par>
                              <p:par>
                                <p:cTn id="38" presetID="37" presetClass="entr" presetSubtype="0" fill="hold" grpId="0" nodeType="withEffect">
                                  <p:stCondLst>
                                    <p:cond delay="6300"/>
                                  </p:stCondLst>
                                  <p:childTnLst>
                                    <p:set>
                                      <p:cBhvr>
                                        <p:cTn id="39" dur="1" fill="hold">
                                          <p:stCondLst>
                                            <p:cond delay="0"/>
                                          </p:stCondLst>
                                        </p:cTn>
                                        <p:tgtEl>
                                          <p:spTgt spid="20"/>
                                        </p:tgtEl>
                                        <p:attrNameLst>
                                          <p:attrName>style.visibility</p:attrName>
                                        </p:attrNameLst>
                                      </p:cBhvr>
                                      <p:to>
                                        <p:strVal val="visible"/>
                                      </p:to>
                                    </p:set>
                                    <p:animEffect transition="in" filter="fade">
                                      <p:cBhvr>
                                        <p:cTn id="40" dur="1000"/>
                                        <p:tgtEl>
                                          <p:spTgt spid="20"/>
                                        </p:tgtEl>
                                      </p:cBhvr>
                                    </p:animEffect>
                                    <p:anim calcmode="lin" valueType="num">
                                      <p:cBhvr>
                                        <p:cTn id="41" dur="1000" fill="hold"/>
                                        <p:tgtEl>
                                          <p:spTgt spid="20"/>
                                        </p:tgtEl>
                                        <p:attrNameLst>
                                          <p:attrName>ppt_x</p:attrName>
                                        </p:attrNameLst>
                                      </p:cBhvr>
                                      <p:tavLst>
                                        <p:tav tm="0">
                                          <p:val>
                                            <p:strVal val="#ppt_x"/>
                                          </p:val>
                                        </p:tav>
                                        <p:tav tm="100000">
                                          <p:val>
                                            <p:strVal val="#ppt_x"/>
                                          </p:val>
                                        </p:tav>
                                      </p:tavLst>
                                    </p:anim>
                                    <p:anim calcmode="lin" valueType="num">
                                      <p:cBhvr>
                                        <p:cTn id="42" dur="900" decel="100000" fill="hold"/>
                                        <p:tgtEl>
                                          <p:spTgt spid="20"/>
                                        </p:tgtEl>
                                        <p:attrNameLst>
                                          <p:attrName>ppt_y</p:attrName>
                                        </p:attrNameLst>
                                      </p:cBhvr>
                                      <p:tavLst>
                                        <p:tav tm="0">
                                          <p:val>
                                            <p:strVal val="#ppt_y+1"/>
                                          </p:val>
                                        </p:tav>
                                        <p:tav tm="100000">
                                          <p:val>
                                            <p:strVal val="#ppt_y-.03"/>
                                          </p:val>
                                        </p:tav>
                                      </p:tavLst>
                                    </p:anim>
                                    <p:anim calcmode="lin" valueType="num">
                                      <p:cBhvr>
                                        <p:cTn id="43" dur="100" accel="100000" fill="hold">
                                          <p:stCondLst>
                                            <p:cond delay="900"/>
                                          </p:stCondLst>
                                        </p:cTn>
                                        <p:tgtEl>
                                          <p:spTgt spid="20"/>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animBg="1"/>
      <p:bldP spid="20" grpId="0" animBg="1"/>
      <p:bldP spid="21" grpId="0" animBg="1"/>
      <p:bldP spid="38950" grpId="0" animBg="1"/>
      <p:bldP spid="38916" grpId="0" animBg="1"/>
      <p:bldP spid="43"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rain/dis"/>
          <p:cNvPicPr>
            <a:picLocks noChangeAspect="1" noChangeArrowheads="1"/>
          </p:cNvPicPr>
          <p:nvPr/>
        </p:nvPicPr>
        <p:blipFill>
          <a:blip r:embed="rId3" cstate="print"/>
          <a:srcRect/>
          <a:stretch>
            <a:fillRect/>
          </a:stretch>
        </p:blipFill>
        <p:spPr bwMode="auto">
          <a:xfrm>
            <a:off x="3499723" y="838200"/>
            <a:ext cx="5644277" cy="4114800"/>
          </a:xfrm>
          <a:prstGeom prst="rect">
            <a:avLst/>
          </a:prstGeom>
          <a:ln>
            <a:noFill/>
          </a:ln>
          <a:effectLst>
            <a:outerShdw blurRad="190500" algn="tl" rotWithShape="0">
              <a:srgbClr val="000000">
                <a:alpha val="70000"/>
              </a:srgbClr>
            </a:outerShdw>
          </a:effectLst>
        </p:spPr>
      </p:pic>
      <p:pic>
        <p:nvPicPr>
          <p:cNvPr id="42" name="Picture 41" descr="IMG_3473.JPG"/>
          <p:cNvPicPr>
            <a:picLocks noChangeAspect="1"/>
          </p:cNvPicPr>
          <p:nvPr/>
        </p:nvPicPr>
        <p:blipFill>
          <a:blip r:embed="rId4" cstate="print"/>
          <a:stretch>
            <a:fillRect/>
          </a:stretch>
        </p:blipFill>
        <p:spPr>
          <a:xfrm>
            <a:off x="1897823" y="914400"/>
            <a:ext cx="1150177" cy="1188720"/>
          </a:xfrm>
          <a:prstGeom prst="rect">
            <a:avLst/>
          </a:prstGeom>
        </p:spPr>
      </p:pic>
      <p:sp>
        <p:nvSpPr>
          <p:cNvPr id="22" name="Action Button: Home 21">
            <a:hlinkClick r:id="" action="ppaction://hlinkshowjump?jump=firstslide" highlightClick="1"/>
          </p:cNvPr>
          <p:cNvSpPr/>
          <p:nvPr/>
        </p:nvSpPr>
        <p:spPr>
          <a:xfrm>
            <a:off x="8547717" y="6400800"/>
            <a:ext cx="574675" cy="457200"/>
          </a:xfrm>
          <a:prstGeom prst="actionButtonHome">
            <a:avLst/>
          </a:prstGeom>
          <a:gradFill flip="none" rotWithShape="1">
            <a:gsLst>
              <a:gs pos="0">
                <a:srgbClr val="FFEFD1"/>
              </a:gs>
              <a:gs pos="64999">
                <a:srgbClr val="F0EBD5"/>
              </a:gs>
              <a:gs pos="100000">
                <a:srgbClr val="D1C39F"/>
              </a:gs>
            </a:gsLst>
            <a:lin ang="5400000" scaled="1"/>
            <a:tileRect/>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23" name="Action Button: Beginning 22">
            <a:hlinkClick r:id="rId5" action="ppaction://hlinksldjump" highlightClick="1"/>
          </p:cNvPr>
          <p:cNvSpPr/>
          <p:nvPr/>
        </p:nvSpPr>
        <p:spPr>
          <a:xfrm>
            <a:off x="8080992" y="6400800"/>
            <a:ext cx="457200" cy="457200"/>
          </a:xfrm>
          <a:prstGeom prst="actionButtonBeginning">
            <a:avLst/>
          </a:prstGeom>
          <a:gradFill>
            <a:gsLst>
              <a:gs pos="0">
                <a:srgbClr val="FFEFD1"/>
              </a:gs>
              <a:gs pos="64999">
                <a:srgbClr val="F0EBD5"/>
              </a:gs>
              <a:gs pos="100000">
                <a:srgbClr val="D1C39F"/>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39940" name="TextBox 17"/>
          <p:cNvSpPr txBox="1">
            <a:spLocks noChangeArrowheads="1"/>
          </p:cNvSpPr>
          <p:nvPr/>
        </p:nvSpPr>
        <p:spPr bwMode="auto">
          <a:xfrm>
            <a:off x="1828800" y="2469535"/>
            <a:ext cx="1676400" cy="2221647"/>
          </a:xfrm>
          <a:prstGeom prst="wedgeRoundRectCallout">
            <a:avLst>
              <a:gd name="adj1" fmla="val -31742"/>
              <a:gd name="adj2" fmla="val -60758"/>
              <a:gd name="adj3" fmla="val 16667"/>
            </a:avLst>
          </a:prstGeom>
          <a:solidFill>
            <a:schemeClr val="accent5">
              <a:lumMod val="75000"/>
            </a:schemeClr>
          </a:solidFill>
          <a:ln w="9525">
            <a:noFill/>
            <a:miter lim="800000"/>
            <a:headEnd/>
            <a:tailEnd/>
          </a:ln>
        </p:spPr>
        <p:txBody>
          <a:bodyPr>
            <a:spAutoFit/>
          </a:bodyPr>
          <a:lstStyle/>
          <a:p>
            <a:pPr algn="ctr"/>
            <a:r>
              <a:rPr lang="en-US" sz="1600" dirty="0">
                <a:solidFill>
                  <a:schemeClr val="bg1"/>
                </a:solidFill>
                <a:latin typeface="Trebuchet MS" pitchFamily="34" charset="0"/>
              </a:rPr>
              <a:t>Think about </a:t>
            </a:r>
            <a:r>
              <a:rPr lang="en-US" sz="1600" dirty="0" smtClean="0">
                <a:solidFill>
                  <a:schemeClr val="bg1"/>
                </a:solidFill>
                <a:latin typeface="Trebuchet MS" pitchFamily="34" charset="0"/>
              </a:rPr>
              <a:t>how much </a:t>
            </a:r>
            <a:r>
              <a:rPr lang="en-US" sz="1600" dirty="0">
                <a:solidFill>
                  <a:schemeClr val="bg1"/>
                </a:solidFill>
                <a:latin typeface="Trebuchet MS" pitchFamily="34" charset="0"/>
              </a:rPr>
              <a:t>rainfall and discharge </a:t>
            </a:r>
            <a:r>
              <a:rPr lang="en-US" sz="1600" dirty="0" smtClean="0">
                <a:solidFill>
                  <a:schemeClr val="bg1"/>
                </a:solidFill>
                <a:latin typeface="Trebuchet MS" pitchFamily="34" charset="0"/>
              </a:rPr>
              <a:t>occur in Newport during winter and summer.  </a:t>
            </a:r>
            <a:endParaRPr lang="en-US" sz="1600" dirty="0">
              <a:solidFill>
                <a:schemeClr val="bg1"/>
              </a:solidFill>
              <a:latin typeface="Trebuchet MS" pitchFamily="34" charset="0"/>
            </a:endParaRPr>
          </a:p>
        </p:txBody>
      </p:sp>
      <p:sp>
        <p:nvSpPr>
          <p:cNvPr id="26" name="Action Button: Custom 25">
            <a:hlinkClick r:id="rId6" action="ppaction://hlinksldjump" highlightClick="1"/>
          </p:cNvPr>
          <p:cNvSpPr/>
          <p:nvPr/>
        </p:nvSpPr>
        <p:spPr>
          <a:xfrm>
            <a:off x="3718560" y="4953000"/>
            <a:ext cx="1524000" cy="838200"/>
          </a:xfrm>
          <a:prstGeom prst="actionButtonBlank">
            <a:avLst/>
          </a:prstGeom>
          <a:solidFill>
            <a:srgbClr val="C00000"/>
          </a:solidFill>
          <a:ln>
            <a:no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700" dirty="0">
                <a:latin typeface="Trebuchet MS" pitchFamily="34" charset="0"/>
              </a:rPr>
              <a:t>Summer: March - July</a:t>
            </a:r>
          </a:p>
        </p:txBody>
      </p:sp>
      <p:sp>
        <p:nvSpPr>
          <p:cNvPr id="27" name="Action Button: Custom 26">
            <a:hlinkClick r:id="rId6" action="ppaction://hlinksldjump" highlightClick="1"/>
          </p:cNvPr>
          <p:cNvSpPr/>
          <p:nvPr/>
        </p:nvSpPr>
        <p:spPr>
          <a:xfrm>
            <a:off x="5775960" y="5867400"/>
            <a:ext cx="1828800" cy="838200"/>
          </a:xfrm>
          <a:prstGeom prst="actionButtonBlank">
            <a:avLst/>
          </a:prstGeom>
          <a:solidFill>
            <a:srgbClr val="C00000"/>
          </a:solidFill>
          <a:ln>
            <a:no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700" dirty="0">
                <a:latin typeface="Trebuchet MS" pitchFamily="34" charset="0"/>
              </a:rPr>
              <a:t>Winter: </a:t>
            </a:r>
          </a:p>
          <a:p>
            <a:pPr algn="ctr" fontAlgn="auto">
              <a:spcBef>
                <a:spcPts val="0"/>
              </a:spcBef>
              <a:spcAft>
                <a:spcPts val="0"/>
              </a:spcAft>
              <a:defRPr/>
            </a:pPr>
            <a:r>
              <a:rPr lang="en-US" sz="1700" dirty="0">
                <a:latin typeface="Trebuchet MS" pitchFamily="34" charset="0"/>
              </a:rPr>
              <a:t>August - January</a:t>
            </a:r>
          </a:p>
        </p:txBody>
      </p:sp>
      <p:sp>
        <p:nvSpPr>
          <p:cNvPr id="20" name="Action Button: Custom 19">
            <a:hlinkClick r:id="rId7" action="ppaction://hlinksldjump" highlightClick="1"/>
          </p:cNvPr>
          <p:cNvSpPr/>
          <p:nvPr/>
        </p:nvSpPr>
        <p:spPr>
          <a:xfrm>
            <a:off x="3718560" y="5867400"/>
            <a:ext cx="1905000" cy="838200"/>
          </a:xfrm>
          <a:prstGeom prst="actionButtonBlank">
            <a:avLst/>
          </a:prstGeom>
          <a:solidFill>
            <a:srgbClr val="C00000"/>
          </a:solidFill>
          <a:ln>
            <a:no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700" dirty="0">
                <a:latin typeface="Trebuchet MS" pitchFamily="34" charset="0"/>
              </a:rPr>
              <a:t>Summer: </a:t>
            </a:r>
          </a:p>
          <a:p>
            <a:pPr algn="ctr" fontAlgn="auto">
              <a:spcBef>
                <a:spcPts val="0"/>
              </a:spcBef>
              <a:spcAft>
                <a:spcPts val="0"/>
              </a:spcAft>
              <a:defRPr/>
            </a:pPr>
            <a:r>
              <a:rPr lang="en-US" sz="1700" dirty="0">
                <a:latin typeface="Trebuchet MS" pitchFamily="34" charset="0"/>
              </a:rPr>
              <a:t>May - October</a:t>
            </a:r>
          </a:p>
        </p:txBody>
      </p:sp>
      <p:sp>
        <p:nvSpPr>
          <p:cNvPr id="21" name="Action Button: Custom 20">
            <a:hlinkClick r:id="rId6" action="ppaction://hlinksldjump" highlightClick="1"/>
          </p:cNvPr>
          <p:cNvSpPr/>
          <p:nvPr/>
        </p:nvSpPr>
        <p:spPr>
          <a:xfrm>
            <a:off x="5318760" y="4953000"/>
            <a:ext cx="2286000" cy="838200"/>
          </a:xfrm>
          <a:prstGeom prst="actionButtonBlank">
            <a:avLst/>
          </a:prstGeom>
          <a:solidFill>
            <a:srgbClr val="C00000"/>
          </a:solidFill>
          <a:ln>
            <a:no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700" dirty="0">
                <a:latin typeface="Trebuchet MS" pitchFamily="34" charset="0"/>
              </a:rPr>
              <a:t>Winter: </a:t>
            </a:r>
          </a:p>
          <a:p>
            <a:pPr algn="ctr" fontAlgn="auto">
              <a:spcBef>
                <a:spcPts val="0"/>
              </a:spcBef>
              <a:spcAft>
                <a:spcPts val="0"/>
              </a:spcAft>
              <a:defRPr/>
            </a:pPr>
            <a:r>
              <a:rPr lang="en-US" sz="1700" dirty="0">
                <a:latin typeface="Trebuchet MS" pitchFamily="34" charset="0"/>
              </a:rPr>
              <a:t>December - February</a:t>
            </a:r>
          </a:p>
        </p:txBody>
      </p:sp>
      <p:sp>
        <p:nvSpPr>
          <p:cNvPr id="39975" name="TextBox 17"/>
          <p:cNvSpPr txBox="1">
            <a:spLocks noChangeArrowheads="1"/>
          </p:cNvSpPr>
          <p:nvPr/>
        </p:nvSpPr>
        <p:spPr bwMode="auto">
          <a:xfrm>
            <a:off x="1828800" y="4968954"/>
            <a:ext cx="1767840" cy="1645563"/>
          </a:xfrm>
          <a:prstGeom prst="roundRect">
            <a:avLst>
              <a:gd name="adj" fmla="val 8769"/>
            </a:avLst>
          </a:prstGeom>
          <a:solidFill>
            <a:srgbClr val="70AC2E"/>
          </a:solidFill>
          <a:ln w="9525">
            <a:noFill/>
            <a:miter lim="800000"/>
            <a:headEnd/>
            <a:tailEnd/>
          </a:ln>
        </p:spPr>
        <p:txBody>
          <a:bodyPr wrap="square">
            <a:spAutoFit/>
          </a:bodyPr>
          <a:lstStyle/>
          <a:p>
            <a:pPr algn="ctr"/>
            <a:r>
              <a:rPr lang="en-US" sz="1600" dirty="0" smtClean="0">
                <a:solidFill>
                  <a:schemeClr val="bg1"/>
                </a:solidFill>
                <a:latin typeface="Trebuchet MS" pitchFamily="34" charset="0"/>
              </a:rPr>
              <a:t>Which months </a:t>
            </a:r>
            <a:r>
              <a:rPr lang="en-US" sz="1600" dirty="0">
                <a:solidFill>
                  <a:schemeClr val="bg1"/>
                </a:solidFill>
                <a:latin typeface="Trebuchet MS" pitchFamily="34" charset="0"/>
              </a:rPr>
              <a:t>incorporate </a:t>
            </a:r>
            <a:r>
              <a:rPr lang="en-US" sz="1600" dirty="0" smtClean="0">
                <a:solidFill>
                  <a:schemeClr val="bg1"/>
                </a:solidFill>
                <a:latin typeface="Trebuchet MS" pitchFamily="34" charset="0"/>
              </a:rPr>
              <a:t>an entire high or low level of </a:t>
            </a:r>
            <a:r>
              <a:rPr lang="en-US" sz="1600" dirty="0">
                <a:solidFill>
                  <a:schemeClr val="bg1"/>
                </a:solidFill>
                <a:latin typeface="Trebuchet MS" pitchFamily="34" charset="0"/>
              </a:rPr>
              <a:t>rainfall and </a:t>
            </a:r>
            <a:r>
              <a:rPr lang="en-US" sz="1600" dirty="0" smtClean="0">
                <a:solidFill>
                  <a:schemeClr val="bg1"/>
                </a:solidFill>
                <a:latin typeface="Trebuchet MS" pitchFamily="34" charset="0"/>
              </a:rPr>
              <a:t>discharge? </a:t>
            </a:r>
            <a:endParaRPr lang="en-US" sz="1600" dirty="0">
              <a:solidFill>
                <a:schemeClr val="bg1"/>
              </a:solidFill>
              <a:latin typeface="Trebuchet MS" pitchFamily="34" charset="0"/>
            </a:endParaRPr>
          </a:p>
        </p:txBody>
      </p:sp>
      <p:sp>
        <p:nvSpPr>
          <p:cNvPr id="39953" name="TextBox 24"/>
          <p:cNvSpPr txBox="1">
            <a:spLocks noChangeArrowheads="1"/>
          </p:cNvSpPr>
          <p:nvPr/>
        </p:nvSpPr>
        <p:spPr bwMode="auto">
          <a:xfrm>
            <a:off x="1676400" y="1752600"/>
            <a:ext cx="2286000" cy="649188"/>
          </a:xfrm>
          <a:prstGeom prst="wedgeEllipseCallout">
            <a:avLst>
              <a:gd name="adj1" fmla="val -20166"/>
              <a:gd name="adj2" fmla="val -76005"/>
            </a:avLst>
          </a:prstGeom>
          <a:solidFill>
            <a:srgbClr val="33CC33"/>
          </a:solidFill>
          <a:ln w="9525">
            <a:noFill/>
            <a:miter lim="800000"/>
            <a:headEnd/>
            <a:tailEnd/>
          </a:ln>
        </p:spPr>
        <p:txBody>
          <a:bodyPr wrap="square">
            <a:spAutoFit/>
          </a:bodyPr>
          <a:lstStyle/>
          <a:p>
            <a:pPr algn="ctr"/>
            <a:r>
              <a:rPr lang="en-US" sz="2400" dirty="0">
                <a:solidFill>
                  <a:schemeClr val="bg1"/>
                </a:solidFill>
                <a:latin typeface="Trebuchet MS" pitchFamily="34" charset="0"/>
              </a:rPr>
              <a:t>Not </a:t>
            </a:r>
            <a:r>
              <a:rPr lang="en-US" sz="2400" dirty="0" smtClean="0">
                <a:solidFill>
                  <a:schemeClr val="bg1"/>
                </a:solidFill>
                <a:latin typeface="Trebuchet MS" pitchFamily="34" charset="0"/>
              </a:rPr>
              <a:t>quite</a:t>
            </a:r>
            <a:endParaRPr lang="en-US" sz="2400" dirty="0">
              <a:solidFill>
                <a:schemeClr val="bg1"/>
              </a:solidFill>
              <a:latin typeface="Trebuchet MS" pitchFamily="34" charset="0"/>
            </a:endParaRPr>
          </a:p>
        </p:txBody>
      </p:sp>
      <p:sp>
        <p:nvSpPr>
          <p:cNvPr id="34" name="Rectangle 33"/>
          <p:cNvSpPr/>
          <p:nvPr/>
        </p:nvSpPr>
        <p:spPr>
          <a:xfrm>
            <a:off x="0" y="0"/>
            <a:ext cx="9144000" cy="838200"/>
          </a:xfrm>
          <a:prstGeom prst="rect">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r>
              <a:rPr lang="en-US" sz="4400" dirty="0" smtClean="0">
                <a:latin typeface="Trebuchet MS" pitchFamily="34" charset="0"/>
              </a:rPr>
              <a:t>How To Interpret Graphs</a:t>
            </a:r>
            <a:endParaRPr lang="en-US" sz="4400" dirty="0">
              <a:latin typeface="Trebuchet MS" pitchFamily="34" charset="0"/>
            </a:endParaRPr>
          </a:p>
        </p:txBody>
      </p:sp>
      <p:sp>
        <p:nvSpPr>
          <p:cNvPr id="35" name="Flowchart: Delay 34"/>
          <p:cNvSpPr/>
          <p:nvPr/>
        </p:nvSpPr>
        <p:spPr>
          <a:xfrm>
            <a:off x="0" y="0"/>
            <a:ext cx="1752600" cy="6858000"/>
          </a:xfrm>
          <a:prstGeom prst="flowChartDelay">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36" name="TextBox 35">
            <a:hlinkClick r:id="rId8" action="ppaction://hlinksldjump"/>
          </p:cNvPr>
          <p:cNvSpPr txBox="1"/>
          <p:nvPr/>
        </p:nvSpPr>
        <p:spPr>
          <a:xfrm>
            <a:off x="0" y="609600"/>
            <a:ext cx="1371600" cy="8382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Build </a:t>
            </a:r>
            <a:r>
              <a:rPr lang="en-US" sz="1600" dirty="0" smtClean="0">
                <a:solidFill>
                  <a:schemeClr val="accent1">
                    <a:lumMod val="75000"/>
                  </a:schemeClr>
                </a:solidFill>
                <a:latin typeface="Trebuchet MS" pitchFamily="34" charset="0"/>
                <a:cs typeface="+mn-cs"/>
              </a:rPr>
              <a:t>A </a:t>
            </a:r>
            <a:r>
              <a:rPr lang="en-US" sz="1600" dirty="0">
                <a:solidFill>
                  <a:schemeClr val="accent1">
                    <a:lumMod val="75000"/>
                  </a:schemeClr>
                </a:solidFill>
                <a:latin typeface="Trebuchet MS" pitchFamily="34" charset="0"/>
                <a:cs typeface="+mn-cs"/>
              </a:rPr>
              <a:t>G</a:t>
            </a:r>
            <a:r>
              <a:rPr lang="en-US" sz="1600" dirty="0" smtClean="0">
                <a:solidFill>
                  <a:schemeClr val="accent1">
                    <a:lumMod val="75000"/>
                  </a:schemeClr>
                </a:solidFill>
                <a:latin typeface="Trebuchet MS" pitchFamily="34" charset="0"/>
                <a:cs typeface="+mn-cs"/>
              </a:rPr>
              <a:t>raph </a:t>
            </a:r>
            <a:endParaRPr lang="en-US" sz="1600" dirty="0">
              <a:solidFill>
                <a:schemeClr val="accent1">
                  <a:lumMod val="75000"/>
                </a:schemeClr>
              </a:solidFill>
              <a:latin typeface="Trebuchet MS" pitchFamily="34" charset="0"/>
              <a:cs typeface="+mn-cs"/>
            </a:endParaRP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1)</a:t>
            </a:r>
            <a:endParaRPr lang="en-US" sz="1600" dirty="0">
              <a:solidFill>
                <a:schemeClr val="accent1">
                  <a:lumMod val="75000"/>
                </a:schemeClr>
              </a:solidFill>
              <a:latin typeface="Trebuchet MS" pitchFamily="34" charset="0"/>
              <a:cs typeface="+mn-cs"/>
            </a:endParaRPr>
          </a:p>
        </p:txBody>
      </p:sp>
      <p:sp>
        <p:nvSpPr>
          <p:cNvPr id="37" name="TextBox 36">
            <a:hlinkClick r:id="rId9" action="ppaction://hlinksldjump"/>
          </p:cNvPr>
          <p:cNvSpPr txBox="1"/>
          <p:nvPr/>
        </p:nvSpPr>
        <p:spPr>
          <a:xfrm>
            <a:off x="0" y="2743200"/>
            <a:ext cx="1554480" cy="10668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Read LOBO Graphs </a:t>
            </a:r>
            <a:r>
              <a:rPr lang="en-US" sz="1600" dirty="0" smtClean="0">
                <a:solidFill>
                  <a:schemeClr val="accent1">
                    <a:lumMod val="75000"/>
                  </a:schemeClr>
                </a:solidFill>
                <a:latin typeface="Trebuchet MS" pitchFamily="34" charset="0"/>
                <a:cs typeface="+mn-cs"/>
              </a:rPr>
              <a:t>   (Level 3)</a:t>
            </a:r>
            <a:endParaRPr lang="en-US" sz="1600" dirty="0">
              <a:solidFill>
                <a:schemeClr val="accent1">
                  <a:lumMod val="75000"/>
                </a:schemeClr>
              </a:solidFill>
              <a:latin typeface="Trebuchet MS" pitchFamily="34" charset="0"/>
              <a:cs typeface="+mn-cs"/>
            </a:endParaRPr>
          </a:p>
        </p:txBody>
      </p:sp>
      <p:sp>
        <p:nvSpPr>
          <p:cNvPr id="38" name="TextBox 37">
            <a:hlinkClick r:id="rId10" action="ppaction://hlinksldjump"/>
          </p:cNvPr>
          <p:cNvSpPr txBox="1"/>
          <p:nvPr/>
        </p:nvSpPr>
        <p:spPr>
          <a:xfrm>
            <a:off x="0" y="3953470"/>
            <a:ext cx="1447800" cy="99953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LOBO Data Match-up</a:t>
            </a:r>
            <a:endParaRPr lang="en-US" sz="1600" dirty="0">
              <a:solidFill>
                <a:schemeClr val="accent1">
                  <a:lumMod val="75000"/>
                </a:schemeClr>
              </a:solidFill>
              <a:latin typeface="Trebuchet MS" pitchFamily="34" charset="0"/>
              <a:cs typeface="+mn-cs"/>
            </a:endParaRP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4)</a:t>
            </a:r>
            <a:endParaRPr lang="en-US" sz="1600" dirty="0">
              <a:solidFill>
                <a:schemeClr val="accent1">
                  <a:lumMod val="75000"/>
                </a:schemeClr>
              </a:solidFill>
              <a:latin typeface="Trebuchet MS" pitchFamily="34" charset="0"/>
              <a:cs typeface="+mn-cs"/>
            </a:endParaRPr>
          </a:p>
        </p:txBody>
      </p:sp>
      <p:sp>
        <p:nvSpPr>
          <p:cNvPr id="39" name="TextBox 38">
            <a:hlinkClick r:id="rId11" action="ppaction://hlinksldjump"/>
          </p:cNvPr>
          <p:cNvSpPr txBox="1"/>
          <p:nvPr/>
        </p:nvSpPr>
        <p:spPr>
          <a:xfrm>
            <a:off x="0" y="5105400"/>
            <a:ext cx="1371600" cy="11430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Test Your LOBO Abilities</a:t>
            </a: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5)</a:t>
            </a:r>
            <a:endParaRPr lang="en-US" sz="1600" dirty="0">
              <a:solidFill>
                <a:schemeClr val="accent1">
                  <a:lumMod val="75000"/>
                </a:schemeClr>
              </a:solidFill>
              <a:latin typeface="Trebuchet MS" pitchFamily="34" charset="0"/>
              <a:cs typeface="+mn-cs"/>
            </a:endParaRPr>
          </a:p>
        </p:txBody>
      </p:sp>
      <p:sp>
        <p:nvSpPr>
          <p:cNvPr id="40" name="TextBox 39">
            <a:hlinkClick r:id="rId12" action="ppaction://hlinksldjump"/>
          </p:cNvPr>
          <p:cNvSpPr txBox="1"/>
          <p:nvPr/>
        </p:nvSpPr>
        <p:spPr>
          <a:xfrm>
            <a:off x="0" y="1600200"/>
            <a:ext cx="1447800" cy="990600"/>
          </a:xfrm>
          <a:prstGeom prst="roundRect">
            <a:avLst/>
          </a:prstGeom>
          <a:solidFill>
            <a:schemeClr val="accent5">
              <a:lumMod val="40000"/>
              <a:lumOff val="60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Interpret Graphs</a:t>
            </a: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2)</a:t>
            </a:r>
            <a:endParaRPr lang="en-US" sz="1600" dirty="0">
              <a:solidFill>
                <a:schemeClr val="accent1">
                  <a:lumMod val="75000"/>
                </a:schemeClr>
              </a:solidFill>
              <a:latin typeface="Trebuchet MS" pitchFamily="34" charset="0"/>
              <a:cs typeface="+mn-cs"/>
            </a:endParaRPr>
          </a:p>
        </p:txBody>
      </p:sp>
      <p:sp>
        <p:nvSpPr>
          <p:cNvPr id="43" name="TextBox 42">
            <a:hlinkClick r:id="rId13" action="ppaction://hlinksldjump"/>
          </p:cNvPr>
          <p:cNvSpPr txBox="1"/>
          <p:nvPr/>
        </p:nvSpPr>
        <p:spPr>
          <a:xfrm>
            <a:off x="0" y="6324600"/>
            <a:ext cx="914400" cy="5334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More info</a:t>
            </a:r>
            <a:endParaRPr lang="en-US" sz="1600" dirty="0">
              <a:solidFill>
                <a:schemeClr val="accent1">
                  <a:lumMod val="75000"/>
                </a:schemeClr>
              </a:solidFill>
              <a:latin typeface="Trebuchet MS" pitchFamily="34" charset="0"/>
              <a:cs typeface="+mn-cs"/>
            </a:endParaRPr>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39953"/>
                                        </p:tgtEl>
                                        <p:attrNameLst>
                                          <p:attrName>style.visibility</p:attrName>
                                        </p:attrNameLst>
                                      </p:cBhvr>
                                      <p:to>
                                        <p:strVal val="visible"/>
                                      </p:to>
                                    </p:set>
                                    <p:animEffect transition="in" filter="dissolve">
                                      <p:cBhvr>
                                        <p:cTn id="7" dur="500"/>
                                        <p:tgtEl>
                                          <p:spTgt spid="39953"/>
                                        </p:tgtEl>
                                      </p:cBhvr>
                                    </p:animEffect>
                                  </p:childTnLst>
                                </p:cTn>
                              </p:par>
                              <p:par>
                                <p:cTn id="8" presetID="9" presetClass="exit" presetSubtype="0" fill="hold" grpId="1" nodeType="withEffect">
                                  <p:stCondLst>
                                    <p:cond delay="2000"/>
                                  </p:stCondLst>
                                  <p:childTnLst>
                                    <p:animEffect transition="out" filter="dissolve">
                                      <p:cBhvr>
                                        <p:cTn id="9" dur="500"/>
                                        <p:tgtEl>
                                          <p:spTgt spid="39953"/>
                                        </p:tgtEl>
                                      </p:cBhvr>
                                    </p:animEffect>
                                    <p:set>
                                      <p:cBhvr>
                                        <p:cTn id="10" dur="1" fill="hold">
                                          <p:stCondLst>
                                            <p:cond delay="499"/>
                                          </p:stCondLst>
                                        </p:cTn>
                                        <p:tgtEl>
                                          <p:spTgt spid="39953"/>
                                        </p:tgtEl>
                                        <p:attrNameLst>
                                          <p:attrName>style.visibility</p:attrName>
                                        </p:attrNameLst>
                                      </p:cBhvr>
                                      <p:to>
                                        <p:strVal val="hidden"/>
                                      </p:to>
                                    </p:set>
                                  </p:childTnLst>
                                </p:cTn>
                              </p:par>
                              <p:par>
                                <p:cTn id="11" presetID="34" presetClass="entr" presetSubtype="0" fill="hold" grpId="0" nodeType="withEffect">
                                  <p:stCondLst>
                                    <p:cond delay="3000"/>
                                  </p:stCondLst>
                                  <p:childTnLst>
                                    <p:set>
                                      <p:cBhvr>
                                        <p:cTn id="12" dur="1" fill="hold">
                                          <p:stCondLst>
                                            <p:cond delay="0"/>
                                          </p:stCondLst>
                                        </p:cTn>
                                        <p:tgtEl>
                                          <p:spTgt spid="39940"/>
                                        </p:tgtEl>
                                        <p:attrNameLst>
                                          <p:attrName>style.visibility</p:attrName>
                                        </p:attrNameLst>
                                      </p:cBhvr>
                                      <p:to>
                                        <p:strVal val="visible"/>
                                      </p:to>
                                    </p:set>
                                    <p:anim from="(-#ppt_w/2)" to="(#ppt_x)" calcmode="lin" valueType="num">
                                      <p:cBhvr>
                                        <p:cTn id="13" dur="600" fill="hold">
                                          <p:stCondLst>
                                            <p:cond delay="0"/>
                                          </p:stCondLst>
                                        </p:cTn>
                                        <p:tgtEl>
                                          <p:spTgt spid="39940"/>
                                        </p:tgtEl>
                                        <p:attrNameLst>
                                          <p:attrName>ppt_x</p:attrName>
                                        </p:attrNameLst>
                                      </p:cBhvr>
                                    </p:anim>
                                    <p:anim from="0" to="-1.0" calcmode="lin" valueType="num">
                                      <p:cBhvr>
                                        <p:cTn id="14" dur="200" decel="50000" autoRev="1" fill="hold">
                                          <p:stCondLst>
                                            <p:cond delay="600"/>
                                          </p:stCondLst>
                                        </p:cTn>
                                        <p:tgtEl>
                                          <p:spTgt spid="39940"/>
                                        </p:tgtEl>
                                        <p:attrNameLst>
                                          <p:attrName>xshear</p:attrName>
                                        </p:attrNameLst>
                                      </p:cBhvr>
                                    </p:anim>
                                    <p:animScale>
                                      <p:cBhvr>
                                        <p:cTn id="15" dur="200" decel="100000" autoRev="1" fill="hold">
                                          <p:stCondLst>
                                            <p:cond delay="600"/>
                                          </p:stCondLst>
                                        </p:cTn>
                                        <p:tgtEl>
                                          <p:spTgt spid="39940"/>
                                        </p:tgtEl>
                                      </p:cBhvr>
                                      <p:from x="100000" y="100000"/>
                                      <p:to x="80000" y="100000"/>
                                    </p:animScale>
                                    <p:anim by="(#ppt_h/3+#ppt_w*0.1)" calcmode="lin" valueType="num">
                                      <p:cBhvr additive="sum">
                                        <p:cTn id="16" dur="200" decel="100000" autoRev="1" fill="hold">
                                          <p:stCondLst>
                                            <p:cond delay="600"/>
                                          </p:stCondLst>
                                        </p:cTn>
                                        <p:tgtEl>
                                          <p:spTgt spid="39940"/>
                                        </p:tgtEl>
                                        <p:attrNameLst>
                                          <p:attrName>ppt_x</p:attrName>
                                        </p:attrNameLst>
                                      </p:cBhvr>
                                    </p:anim>
                                  </p:childTnLst>
                                </p:cTn>
                              </p:par>
                              <p:par>
                                <p:cTn id="17" presetID="9" presetClass="entr" presetSubtype="0" fill="hold" grpId="0" nodeType="withEffect">
                                  <p:stCondLst>
                                    <p:cond delay="5000"/>
                                  </p:stCondLst>
                                  <p:childTnLst>
                                    <p:set>
                                      <p:cBhvr>
                                        <p:cTn id="18" dur="1" fill="hold">
                                          <p:stCondLst>
                                            <p:cond delay="0"/>
                                          </p:stCondLst>
                                        </p:cTn>
                                        <p:tgtEl>
                                          <p:spTgt spid="39975"/>
                                        </p:tgtEl>
                                        <p:attrNameLst>
                                          <p:attrName>style.visibility</p:attrName>
                                        </p:attrNameLst>
                                      </p:cBhvr>
                                      <p:to>
                                        <p:strVal val="visible"/>
                                      </p:to>
                                    </p:set>
                                    <p:animEffect transition="in" filter="dissolve">
                                      <p:cBhvr>
                                        <p:cTn id="19" dur="500"/>
                                        <p:tgtEl>
                                          <p:spTgt spid="399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40" grpId="0" animBg="1"/>
      <p:bldP spid="39975" grpId="0" animBg="1"/>
      <p:bldP spid="39953" grpId="0" animBg="1"/>
      <p:bldP spid="39953" grpId="1"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rain/dis"/>
          <p:cNvPicPr>
            <a:picLocks noChangeAspect="1" noChangeArrowheads="1"/>
          </p:cNvPicPr>
          <p:nvPr/>
        </p:nvPicPr>
        <p:blipFill>
          <a:blip r:embed="rId3" cstate="print"/>
          <a:srcRect/>
          <a:stretch>
            <a:fillRect/>
          </a:stretch>
        </p:blipFill>
        <p:spPr bwMode="auto">
          <a:xfrm>
            <a:off x="3499723" y="838200"/>
            <a:ext cx="5644277" cy="4114800"/>
          </a:xfrm>
          <a:prstGeom prst="rect">
            <a:avLst/>
          </a:prstGeom>
          <a:ln>
            <a:noFill/>
          </a:ln>
          <a:effectLst>
            <a:outerShdw blurRad="190500" algn="tl" rotWithShape="0">
              <a:srgbClr val="000000">
                <a:alpha val="70000"/>
              </a:srgbClr>
            </a:outerShdw>
          </a:effectLst>
        </p:spPr>
      </p:pic>
      <p:sp>
        <p:nvSpPr>
          <p:cNvPr id="22" name="Action Button: Home 21">
            <a:hlinkClick r:id="" action="ppaction://hlinkshowjump?jump=firstslide" highlightClick="1"/>
          </p:cNvPr>
          <p:cNvSpPr/>
          <p:nvPr/>
        </p:nvSpPr>
        <p:spPr>
          <a:xfrm>
            <a:off x="8547717" y="6400800"/>
            <a:ext cx="574675" cy="457200"/>
          </a:xfrm>
          <a:prstGeom prst="actionButtonHome">
            <a:avLst/>
          </a:prstGeom>
          <a:gradFill flip="none" rotWithShape="1">
            <a:gsLst>
              <a:gs pos="0">
                <a:srgbClr val="FFEFD1"/>
              </a:gs>
              <a:gs pos="64999">
                <a:srgbClr val="F0EBD5"/>
              </a:gs>
              <a:gs pos="100000">
                <a:srgbClr val="D1C39F"/>
              </a:gs>
            </a:gsLst>
            <a:lin ang="5400000" scaled="1"/>
            <a:tileRect/>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23" name="Action Button: Beginning 22">
            <a:hlinkClick r:id="rId4" action="ppaction://hlinksldjump" highlightClick="1"/>
          </p:cNvPr>
          <p:cNvSpPr/>
          <p:nvPr/>
        </p:nvSpPr>
        <p:spPr>
          <a:xfrm>
            <a:off x="8080992" y="6400800"/>
            <a:ext cx="457200" cy="457200"/>
          </a:xfrm>
          <a:prstGeom prst="actionButtonBeginning">
            <a:avLst/>
          </a:prstGeom>
          <a:gradFill>
            <a:gsLst>
              <a:gs pos="0">
                <a:srgbClr val="FFEFD1"/>
              </a:gs>
              <a:gs pos="64999">
                <a:srgbClr val="F0EBD5"/>
              </a:gs>
              <a:gs pos="100000">
                <a:srgbClr val="D1C39F"/>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26" name="Action Button: Custom 25">
            <a:hlinkClick r:id="rId5" action="ppaction://hlinksldjump" highlightClick="1"/>
          </p:cNvPr>
          <p:cNvSpPr/>
          <p:nvPr/>
        </p:nvSpPr>
        <p:spPr>
          <a:xfrm>
            <a:off x="3657600" y="4953000"/>
            <a:ext cx="1524000" cy="838200"/>
          </a:xfrm>
          <a:prstGeom prst="actionButtonBlank">
            <a:avLst/>
          </a:prstGeom>
          <a:solidFill>
            <a:srgbClr val="C00000"/>
          </a:solidFill>
          <a:ln>
            <a:no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700" dirty="0">
                <a:latin typeface="Trebuchet MS" pitchFamily="34" charset="0"/>
              </a:rPr>
              <a:t>Summer: March - July</a:t>
            </a:r>
          </a:p>
        </p:txBody>
      </p:sp>
      <p:sp>
        <p:nvSpPr>
          <p:cNvPr id="27" name="Action Button: Custom 26">
            <a:hlinkClick r:id="rId5" action="ppaction://hlinksldjump" highlightClick="1"/>
          </p:cNvPr>
          <p:cNvSpPr/>
          <p:nvPr/>
        </p:nvSpPr>
        <p:spPr>
          <a:xfrm>
            <a:off x="5715000" y="5867400"/>
            <a:ext cx="1828800" cy="838200"/>
          </a:xfrm>
          <a:prstGeom prst="actionButtonBlank">
            <a:avLst/>
          </a:prstGeom>
          <a:solidFill>
            <a:srgbClr val="C00000"/>
          </a:solidFill>
          <a:ln>
            <a:no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700" dirty="0">
                <a:latin typeface="Trebuchet MS" pitchFamily="34" charset="0"/>
              </a:rPr>
              <a:t>Winter: </a:t>
            </a:r>
          </a:p>
          <a:p>
            <a:pPr algn="ctr" fontAlgn="auto">
              <a:spcBef>
                <a:spcPts val="0"/>
              </a:spcBef>
              <a:spcAft>
                <a:spcPts val="0"/>
              </a:spcAft>
              <a:defRPr/>
            </a:pPr>
            <a:r>
              <a:rPr lang="en-US" sz="1700" dirty="0">
                <a:latin typeface="Trebuchet MS" pitchFamily="34" charset="0"/>
              </a:rPr>
              <a:t>August - January</a:t>
            </a:r>
          </a:p>
        </p:txBody>
      </p:sp>
      <p:sp>
        <p:nvSpPr>
          <p:cNvPr id="20" name="Action Button: Custom 19">
            <a:hlinkClick r:id="rId6" action="ppaction://hlinksldjump" highlightClick="1"/>
          </p:cNvPr>
          <p:cNvSpPr/>
          <p:nvPr/>
        </p:nvSpPr>
        <p:spPr>
          <a:xfrm>
            <a:off x="3657600" y="5867400"/>
            <a:ext cx="1905000" cy="838200"/>
          </a:xfrm>
          <a:prstGeom prst="actionButtonBlank">
            <a:avLst/>
          </a:prstGeom>
          <a:solidFill>
            <a:srgbClr val="C00000"/>
          </a:solidFill>
          <a:ln>
            <a:no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700" dirty="0">
                <a:latin typeface="Trebuchet MS" pitchFamily="34" charset="0"/>
              </a:rPr>
              <a:t>Summer: </a:t>
            </a:r>
          </a:p>
          <a:p>
            <a:pPr algn="ctr" fontAlgn="auto">
              <a:spcBef>
                <a:spcPts val="0"/>
              </a:spcBef>
              <a:spcAft>
                <a:spcPts val="0"/>
              </a:spcAft>
              <a:defRPr/>
            </a:pPr>
            <a:r>
              <a:rPr lang="en-US" sz="1700" dirty="0">
                <a:latin typeface="Trebuchet MS" pitchFamily="34" charset="0"/>
              </a:rPr>
              <a:t>May - October</a:t>
            </a:r>
          </a:p>
        </p:txBody>
      </p:sp>
      <p:sp>
        <p:nvSpPr>
          <p:cNvPr id="21" name="Action Button: Custom 20">
            <a:hlinkClick r:id="rId5" action="ppaction://hlinksldjump" highlightClick="1"/>
          </p:cNvPr>
          <p:cNvSpPr/>
          <p:nvPr/>
        </p:nvSpPr>
        <p:spPr>
          <a:xfrm>
            <a:off x="5257800" y="4953000"/>
            <a:ext cx="2286000" cy="838200"/>
          </a:xfrm>
          <a:prstGeom prst="actionButtonBlank">
            <a:avLst/>
          </a:prstGeom>
          <a:solidFill>
            <a:srgbClr val="C00000"/>
          </a:solidFill>
          <a:ln>
            <a:no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700" dirty="0">
                <a:latin typeface="Trebuchet MS" pitchFamily="34" charset="0"/>
              </a:rPr>
              <a:t>Winter: </a:t>
            </a:r>
          </a:p>
          <a:p>
            <a:pPr algn="ctr" fontAlgn="auto">
              <a:spcBef>
                <a:spcPts val="0"/>
              </a:spcBef>
              <a:spcAft>
                <a:spcPts val="0"/>
              </a:spcAft>
              <a:defRPr/>
            </a:pPr>
            <a:r>
              <a:rPr lang="en-US" sz="1700" dirty="0">
                <a:latin typeface="Trebuchet MS" pitchFamily="34" charset="0"/>
              </a:rPr>
              <a:t>December - February</a:t>
            </a:r>
          </a:p>
        </p:txBody>
      </p:sp>
      <p:cxnSp>
        <p:nvCxnSpPr>
          <p:cNvPr id="29" name="Straight Connector 28"/>
          <p:cNvCxnSpPr/>
          <p:nvPr/>
        </p:nvCxnSpPr>
        <p:spPr>
          <a:xfrm>
            <a:off x="4114800" y="3352800"/>
            <a:ext cx="4267200" cy="1588"/>
          </a:xfrm>
          <a:prstGeom prst="line">
            <a:avLst/>
          </a:prstGeom>
          <a:ln w="38100">
            <a:solidFill>
              <a:srgbClr val="F412B9"/>
            </a:solidFill>
          </a:ln>
        </p:spPr>
        <p:style>
          <a:lnRef idx="1">
            <a:schemeClr val="accent1"/>
          </a:lnRef>
          <a:fillRef idx="0">
            <a:schemeClr val="accent1"/>
          </a:fillRef>
          <a:effectRef idx="0">
            <a:schemeClr val="accent1"/>
          </a:effectRef>
          <a:fontRef idx="minor">
            <a:schemeClr val="tx1"/>
          </a:fontRef>
        </p:style>
      </p:cxnSp>
      <p:sp>
        <p:nvSpPr>
          <p:cNvPr id="41000" name="TextBox 17"/>
          <p:cNvSpPr txBox="1">
            <a:spLocks noChangeArrowheads="1"/>
          </p:cNvSpPr>
          <p:nvPr/>
        </p:nvSpPr>
        <p:spPr bwMode="auto">
          <a:xfrm>
            <a:off x="1783080" y="3962400"/>
            <a:ext cx="1828800" cy="2653367"/>
          </a:xfrm>
          <a:prstGeom prst="roundRect">
            <a:avLst>
              <a:gd name="adj" fmla="val 11212"/>
            </a:avLst>
          </a:prstGeom>
          <a:solidFill>
            <a:srgbClr val="70AC2E"/>
          </a:solidFill>
          <a:ln w="9525">
            <a:noFill/>
            <a:miter lim="800000"/>
            <a:headEnd/>
            <a:tailEnd/>
          </a:ln>
        </p:spPr>
        <p:txBody>
          <a:bodyPr wrap="square">
            <a:spAutoFit/>
          </a:bodyPr>
          <a:lstStyle/>
          <a:p>
            <a:pPr algn="ctr"/>
            <a:r>
              <a:rPr lang="en-US" sz="1600" dirty="0">
                <a:solidFill>
                  <a:schemeClr val="bg1"/>
                </a:solidFill>
                <a:latin typeface="Trebuchet MS" pitchFamily="34" charset="0"/>
              </a:rPr>
              <a:t>The months </a:t>
            </a:r>
            <a:r>
              <a:rPr lang="en-US" sz="1600" dirty="0" smtClean="0">
                <a:solidFill>
                  <a:schemeClr val="bg1"/>
                </a:solidFill>
                <a:latin typeface="Trebuchet MS" pitchFamily="34" charset="0"/>
              </a:rPr>
              <a:t>with </a:t>
            </a:r>
            <a:r>
              <a:rPr lang="en-US" sz="1600" dirty="0">
                <a:solidFill>
                  <a:schemeClr val="bg1"/>
                </a:solidFill>
                <a:latin typeface="Trebuchet MS" pitchFamily="34" charset="0"/>
              </a:rPr>
              <a:t>both rain and discharge levels above the line should be grouped together, and same for the months under the line.</a:t>
            </a:r>
          </a:p>
        </p:txBody>
      </p:sp>
      <p:pic>
        <p:nvPicPr>
          <p:cNvPr id="43" name="Picture 42" descr="IMG_3473.JPG"/>
          <p:cNvPicPr>
            <a:picLocks noChangeAspect="1"/>
          </p:cNvPicPr>
          <p:nvPr/>
        </p:nvPicPr>
        <p:blipFill>
          <a:blip r:embed="rId7" cstate="print"/>
          <a:stretch>
            <a:fillRect/>
          </a:stretch>
        </p:blipFill>
        <p:spPr>
          <a:xfrm>
            <a:off x="1821623" y="868680"/>
            <a:ext cx="1150177" cy="1188720"/>
          </a:xfrm>
          <a:prstGeom prst="rect">
            <a:avLst/>
          </a:prstGeom>
        </p:spPr>
      </p:pic>
      <p:sp>
        <p:nvSpPr>
          <p:cNvPr id="44" name="TextBox 24"/>
          <p:cNvSpPr txBox="1">
            <a:spLocks noChangeArrowheads="1"/>
          </p:cNvSpPr>
          <p:nvPr/>
        </p:nvSpPr>
        <p:spPr bwMode="auto">
          <a:xfrm>
            <a:off x="1752600" y="2057400"/>
            <a:ext cx="2286000" cy="649188"/>
          </a:xfrm>
          <a:prstGeom prst="wedgeEllipseCallout">
            <a:avLst>
              <a:gd name="adj1" fmla="val -20166"/>
              <a:gd name="adj2" fmla="val -76005"/>
            </a:avLst>
          </a:prstGeom>
          <a:solidFill>
            <a:srgbClr val="33CC33"/>
          </a:solidFill>
          <a:ln w="9525">
            <a:noFill/>
            <a:miter lim="800000"/>
            <a:headEnd/>
            <a:tailEnd/>
          </a:ln>
        </p:spPr>
        <p:txBody>
          <a:bodyPr wrap="square">
            <a:spAutoFit/>
          </a:bodyPr>
          <a:lstStyle/>
          <a:p>
            <a:pPr algn="ctr"/>
            <a:r>
              <a:rPr lang="en-US" sz="2400" dirty="0">
                <a:solidFill>
                  <a:schemeClr val="bg1"/>
                </a:solidFill>
                <a:latin typeface="Trebuchet MS" pitchFamily="34" charset="0"/>
              </a:rPr>
              <a:t>Not </a:t>
            </a:r>
            <a:r>
              <a:rPr lang="en-US" sz="2400" dirty="0" smtClean="0">
                <a:solidFill>
                  <a:schemeClr val="bg1"/>
                </a:solidFill>
                <a:latin typeface="Trebuchet MS" pitchFamily="34" charset="0"/>
              </a:rPr>
              <a:t>quite</a:t>
            </a:r>
            <a:endParaRPr lang="en-US" sz="2400" dirty="0">
              <a:solidFill>
                <a:schemeClr val="bg1"/>
              </a:solidFill>
              <a:latin typeface="Trebuchet MS" pitchFamily="34" charset="0"/>
            </a:endParaRPr>
          </a:p>
        </p:txBody>
      </p:sp>
      <p:sp>
        <p:nvSpPr>
          <p:cNvPr id="40965" name="TextBox 17"/>
          <p:cNvSpPr txBox="1">
            <a:spLocks noChangeArrowheads="1"/>
          </p:cNvSpPr>
          <p:nvPr/>
        </p:nvSpPr>
        <p:spPr bwMode="auto">
          <a:xfrm>
            <a:off x="1828800" y="2255044"/>
            <a:ext cx="1676400" cy="1191816"/>
          </a:xfrm>
          <a:prstGeom prst="wedgeRoundRectCallout">
            <a:avLst>
              <a:gd name="adj1" fmla="val -19015"/>
              <a:gd name="adj2" fmla="val -79225"/>
              <a:gd name="adj3" fmla="val 16667"/>
            </a:avLst>
          </a:prstGeom>
          <a:solidFill>
            <a:schemeClr val="accent5">
              <a:lumMod val="75000"/>
            </a:schemeClr>
          </a:solidFill>
          <a:ln w="9525">
            <a:noFill/>
            <a:miter lim="800000"/>
            <a:headEnd/>
            <a:tailEnd/>
          </a:ln>
        </p:spPr>
        <p:txBody>
          <a:bodyPr>
            <a:spAutoFit/>
          </a:bodyPr>
          <a:lstStyle/>
          <a:p>
            <a:pPr algn="ctr"/>
            <a:r>
              <a:rPr lang="en-US" sz="1600" dirty="0" smtClean="0">
                <a:solidFill>
                  <a:schemeClr val="bg1"/>
                </a:solidFill>
                <a:latin typeface="Trebuchet MS" pitchFamily="34" charset="0"/>
              </a:rPr>
              <a:t>I added a line that helped me.  Does it help you?</a:t>
            </a:r>
            <a:endParaRPr lang="en-US" sz="1600" dirty="0">
              <a:solidFill>
                <a:schemeClr val="bg1"/>
              </a:solidFill>
              <a:latin typeface="Trebuchet MS" pitchFamily="34" charset="0"/>
            </a:endParaRPr>
          </a:p>
        </p:txBody>
      </p:sp>
      <p:sp>
        <p:nvSpPr>
          <p:cNvPr id="34" name="Rectangle 33"/>
          <p:cNvSpPr/>
          <p:nvPr/>
        </p:nvSpPr>
        <p:spPr>
          <a:xfrm>
            <a:off x="0" y="0"/>
            <a:ext cx="9144000" cy="838200"/>
          </a:xfrm>
          <a:prstGeom prst="rect">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r>
              <a:rPr lang="en-US" sz="4400" dirty="0" smtClean="0">
                <a:latin typeface="Trebuchet MS" pitchFamily="34" charset="0"/>
              </a:rPr>
              <a:t>How To Interpret Graphs</a:t>
            </a:r>
            <a:endParaRPr lang="en-US" sz="4400" dirty="0">
              <a:latin typeface="Trebuchet MS" pitchFamily="34" charset="0"/>
            </a:endParaRPr>
          </a:p>
        </p:txBody>
      </p:sp>
      <p:sp>
        <p:nvSpPr>
          <p:cNvPr id="37" name="Flowchart: Delay 36"/>
          <p:cNvSpPr/>
          <p:nvPr/>
        </p:nvSpPr>
        <p:spPr>
          <a:xfrm>
            <a:off x="0" y="0"/>
            <a:ext cx="1752600" cy="6858000"/>
          </a:xfrm>
          <a:prstGeom prst="flowChartDelay">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38" name="TextBox 37">
            <a:hlinkClick r:id="rId8" action="ppaction://hlinksldjump"/>
          </p:cNvPr>
          <p:cNvSpPr txBox="1"/>
          <p:nvPr/>
        </p:nvSpPr>
        <p:spPr>
          <a:xfrm>
            <a:off x="0" y="609600"/>
            <a:ext cx="1371600" cy="8382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Build </a:t>
            </a:r>
            <a:r>
              <a:rPr lang="en-US" sz="1600" dirty="0" smtClean="0">
                <a:solidFill>
                  <a:schemeClr val="accent1">
                    <a:lumMod val="75000"/>
                  </a:schemeClr>
                </a:solidFill>
                <a:latin typeface="Trebuchet MS" pitchFamily="34" charset="0"/>
                <a:cs typeface="+mn-cs"/>
              </a:rPr>
              <a:t>A </a:t>
            </a:r>
            <a:r>
              <a:rPr lang="en-US" sz="1600" dirty="0">
                <a:solidFill>
                  <a:schemeClr val="accent1">
                    <a:lumMod val="75000"/>
                  </a:schemeClr>
                </a:solidFill>
                <a:latin typeface="Trebuchet MS" pitchFamily="34" charset="0"/>
                <a:cs typeface="+mn-cs"/>
              </a:rPr>
              <a:t>G</a:t>
            </a:r>
            <a:r>
              <a:rPr lang="en-US" sz="1600" dirty="0" smtClean="0">
                <a:solidFill>
                  <a:schemeClr val="accent1">
                    <a:lumMod val="75000"/>
                  </a:schemeClr>
                </a:solidFill>
                <a:latin typeface="Trebuchet MS" pitchFamily="34" charset="0"/>
                <a:cs typeface="+mn-cs"/>
              </a:rPr>
              <a:t>raph </a:t>
            </a:r>
            <a:endParaRPr lang="en-US" sz="1600" dirty="0">
              <a:solidFill>
                <a:schemeClr val="accent1">
                  <a:lumMod val="75000"/>
                </a:schemeClr>
              </a:solidFill>
              <a:latin typeface="Trebuchet MS" pitchFamily="34" charset="0"/>
              <a:cs typeface="+mn-cs"/>
            </a:endParaRP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1)</a:t>
            </a:r>
            <a:endParaRPr lang="en-US" sz="1600" dirty="0">
              <a:solidFill>
                <a:schemeClr val="accent1">
                  <a:lumMod val="75000"/>
                </a:schemeClr>
              </a:solidFill>
              <a:latin typeface="Trebuchet MS" pitchFamily="34" charset="0"/>
              <a:cs typeface="+mn-cs"/>
            </a:endParaRPr>
          </a:p>
        </p:txBody>
      </p:sp>
      <p:sp>
        <p:nvSpPr>
          <p:cNvPr id="39" name="TextBox 38">
            <a:hlinkClick r:id="rId9" action="ppaction://hlinksldjump"/>
          </p:cNvPr>
          <p:cNvSpPr txBox="1"/>
          <p:nvPr/>
        </p:nvSpPr>
        <p:spPr>
          <a:xfrm>
            <a:off x="0" y="2743200"/>
            <a:ext cx="1554480" cy="10668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Read LOBO Graphs </a:t>
            </a:r>
            <a:r>
              <a:rPr lang="en-US" sz="1600" dirty="0" smtClean="0">
                <a:solidFill>
                  <a:schemeClr val="accent1">
                    <a:lumMod val="75000"/>
                  </a:schemeClr>
                </a:solidFill>
                <a:latin typeface="Trebuchet MS" pitchFamily="34" charset="0"/>
                <a:cs typeface="+mn-cs"/>
              </a:rPr>
              <a:t>   (Level 3)</a:t>
            </a:r>
            <a:endParaRPr lang="en-US" sz="1600" dirty="0">
              <a:solidFill>
                <a:schemeClr val="accent1">
                  <a:lumMod val="75000"/>
                </a:schemeClr>
              </a:solidFill>
              <a:latin typeface="Trebuchet MS" pitchFamily="34" charset="0"/>
              <a:cs typeface="+mn-cs"/>
            </a:endParaRPr>
          </a:p>
        </p:txBody>
      </p:sp>
      <p:sp>
        <p:nvSpPr>
          <p:cNvPr id="40" name="TextBox 39">
            <a:hlinkClick r:id="rId10" action="ppaction://hlinksldjump"/>
          </p:cNvPr>
          <p:cNvSpPr txBox="1"/>
          <p:nvPr/>
        </p:nvSpPr>
        <p:spPr>
          <a:xfrm>
            <a:off x="0" y="3953470"/>
            <a:ext cx="1447800" cy="99953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LOBO Data Match-up</a:t>
            </a:r>
            <a:endParaRPr lang="en-US" sz="1600" dirty="0">
              <a:solidFill>
                <a:schemeClr val="accent1">
                  <a:lumMod val="75000"/>
                </a:schemeClr>
              </a:solidFill>
              <a:latin typeface="Trebuchet MS" pitchFamily="34" charset="0"/>
              <a:cs typeface="+mn-cs"/>
            </a:endParaRP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4)</a:t>
            </a:r>
            <a:endParaRPr lang="en-US" sz="1600" dirty="0">
              <a:solidFill>
                <a:schemeClr val="accent1">
                  <a:lumMod val="75000"/>
                </a:schemeClr>
              </a:solidFill>
              <a:latin typeface="Trebuchet MS" pitchFamily="34" charset="0"/>
              <a:cs typeface="+mn-cs"/>
            </a:endParaRPr>
          </a:p>
        </p:txBody>
      </p:sp>
      <p:sp>
        <p:nvSpPr>
          <p:cNvPr id="41" name="TextBox 40">
            <a:hlinkClick r:id="rId11" action="ppaction://hlinksldjump"/>
          </p:cNvPr>
          <p:cNvSpPr txBox="1"/>
          <p:nvPr/>
        </p:nvSpPr>
        <p:spPr>
          <a:xfrm>
            <a:off x="0" y="5105400"/>
            <a:ext cx="1371600" cy="11430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Test Your LOBO Abilities</a:t>
            </a: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5)</a:t>
            </a:r>
            <a:endParaRPr lang="en-US" sz="1600" dirty="0">
              <a:solidFill>
                <a:schemeClr val="accent1">
                  <a:lumMod val="75000"/>
                </a:schemeClr>
              </a:solidFill>
              <a:latin typeface="Trebuchet MS" pitchFamily="34" charset="0"/>
              <a:cs typeface="+mn-cs"/>
            </a:endParaRPr>
          </a:p>
        </p:txBody>
      </p:sp>
      <p:sp>
        <p:nvSpPr>
          <p:cNvPr id="42" name="TextBox 41">
            <a:hlinkClick r:id="rId12" action="ppaction://hlinksldjump"/>
          </p:cNvPr>
          <p:cNvSpPr txBox="1"/>
          <p:nvPr/>
        </p:nvSpPr>
        <p:spPr>
          <a:xfrm>
            <a:off x="0" y="1600200"/>
            <a:ext cx="1447800" cy="990600"/>
          </a:xfrm>
          <a:prstGeom prst="roundRect">
            <a:avLst/>
          </a:prstGeom>
          <a:solidFill>
            <a:schemeClr val="accent5">
              <a:lumMod val="40000"/>
              <a:lumOff val="60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Interpret Graphs</a:t>
            </a: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2)</a:t>
            </a:r>
            <a:endParaRPr lang="en-US" sz="1600" dirty="0">
              <a:solidFill>
                <a:schemeClr val="accent1">
                  <a:lumMod val="75000"/>
                </a:schemeClr>
              </a:solidFill>
              <a:latin typeface="Trebuchet MS" pitchFamily="34" charset="0"/>
              <a:cs typeface="+mn-cs"/>
            </a:endParaRPr>
          </a:p>
        </p:txBody>
      </p:sp>
      <p:sp>
        <p:nvSpPr>
          <p:cNvPr id="45" name="TextBox 44">
            <a:hlinkClick r:id="rId13" action="ppaction://hlinksldjump"/>
          </p:cNvPr>
          <p:cNvSpPr txBox="1"/>
          <p:nvPr/>
        </p:nvSpPr>
        <p:spPr>
          <a:xfrm>
            <a:off x="0" y="6324600"/>
            <a:ext cx="914400" cy="5334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More info</a:t>
            </a:r>
            <a:endParaRPr lang="en-US" sz="1600" dirty="0">
              <a:solidFill>
                <a:schemeClr val="accent1">
                  <a:lumMod val="75000"/>
                </a:schemeClr>
              </a:solidFill>
              <a:latin typeface="Trebuchet MS" pitchFamily="34" charset="0"/>
              <a:cs typeface="+mn-cs"/>
            </a:endParaRPr>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dissolve">
                                      <p:cBhvr>
                                        <p:cTn id="7" dur="500"/>
                                        <p:tgtEl>
                                          <p:spTgt spid="44"/>
                                        </p:tgtEl>
                                      </p:cBhvr>
                                    </p:animEffect>
                                  </p:childTnLst>
                                </p:cTn>
                              </p:par>
                              <p:par>
                                <p:cTn id="8" presetID="9" presetClass="exit" presetSubtype="0" fill="hold" grpId="1" nodeType="withEffect">
                                  <p:stCondLst>
                                    <p:cond delay="2000"/>
                                  </p:stCondLst>
                                  <p:childTnLst>
                                    <p:animEffect transition="out" filter="dissolve">
                                      <p:cBhvr>
                                        <p:cTn id="9" dur="500"/>
                                        <p:tgtEl>
                                          <p:spTgt spid="44"/>
                                        </p:tgtEl>
                                      </p:cBhvr>
                                    </p:animEffect>
                                    <p:set>
                                      <p:cBhvr>
                                        <p:cTn id="10" dur="1" fill="hold">
                                          <p:stCondLst>
                                            <p:cond delay="499"/>
                                          </p:stCondLst>
                                        </p:cTn>
                                        <p:tgtEl>
                                          <p:spTgt spid="44"/>
                                        </p:tgtEl>
                                        <p:attrNameLst>
                                          <p:attrName>style.visibility</p:attrName>
                                        </p:attrNameLst>
                                      </p:cBhvr>
                                      <p:to>
                                        <p:strVal val="hidden"/>
                                      </p:to>
                                    </p:set>
                                  </p:childTnLst>
                                </p:cTn>
                              </p:par>
                              <p:par>
                                <p:cTn id="11" presetID="9" presetClass="entr" presetSubtype="0" fill="hold" nodeType="withEffect">
                                  <p:stCondLst>
                                    <p:cond delay="3000"/>
                                  </p:stCondLst>
                                  <p:childTnLst>
                                    <p:set>
                                      <p:cBhvr>
                                        <p:cTn id="12" dur="1" fill="hold">
                                          <p:stCondLst>
                                            <p:cond delay="0"/>
                                          </p:stCondLst>
                                        </p:cTn>
                                        <p:tgtEl>
                                          <p:spTgt spid="29"/>
                                        </p:tgtEl>
                                        <p:attrNameLst>
                                          <p:attrName>style.visibility</p:attrName>
                                        </p:attrNameLst>
                                      </p:cBhvr>
                                      <p:to>
                                        <p:strVal val="visible"/>
                                      </p:to>
                                    </p:set>
                                    <p:animEffect transition="in" filter="dissolve">
                                      <p:cBhvr>
                                        <p:cTn id="13" dur="500"/>
                                        <p:tgtEl>
                                          <p:spTgt spid="29"/>
                                        </p:tgtEl>
                                      </p:cBhvr>
                                    </p:animEffect>
                                  </p:childTnLst>
                                </p:cTn>
                              </p:par>
                              <p:par>
                                <p:cTn id="14" presetID="34" presetClass="entr" presetSubtype="0" fill="hold" grpId="0" nodeType="withEffect">
                                  <p:stCondLst>
                                    <p:cond delay="4000"/>
                                  </p:stCondLst>
                                  <p:childTnLst>
                                    <p:set>
                                      <p:cBhvr>
                                        <p:cTn id="15" dur="1" fill="hold">
                                          <p:stCondLst>
                                            <p:cond delay="0"/>
                                          </p:stCondLst>
                                        </p:cTn>
                                        <p:tgtEl>
                                          <p:spTgt spid="40965"/>
                                        </p:tgtEl>
                                        <p:attrNameLst>
                                          <p:attrName>style.visibility</p:attrName>
                                        </p:attrNameLst>
                                      </p:cBhvr>
                                      <p:to>
                                        <p:strVal val="visible"/>
                                      </p:to>
                                    </p:set>
                                    <p:anim from="(-#ppt_w/2)" to="(#ppt_x)" calcmode="lin" valueType="num">
                                      <p:cBhvr>
                                        <p:cTn id="16" dur="600" fill="hold">
                                          <p:stCondLst>
                                            <p:cond delay="0"/>
                                          </p:stCondLst>
                                        </p:cTn>
                                        <p:tgtEl>
                                          <p:spTgt spid="40965"/>
                                        </p:tgtEl>
                                        <p:attrNameLst>
                                          <p:attrName>ppt_x</p:attrName>
                                        </p:attrNameLst>
                                      </p:cBhvr>
                                    </p:anim>
                                    <p:anim from="0" to="-1.0" calcmode="lin" valueType="num">
                                      <p:cBhvr>
                                        <p:cTn id="17" dur="200" decel="50000" autoRev="1" fill="hold">
                                          <p:stCondLst>
                                            <p:cond delay="600"/>
                                          </p:stCondLst>
                                        </p:cTn>
                                        <p:tgtEl>
                                          <p:spTgt spid="40965"/>
                                        </p:tgtEl>
                                        <p:attrNameLst>
                                          <p:attrName>xshear</p:attrName>
                                        </p:attrNameLst>
                                      </p:cBhvr>
                                    </p:anim>
                                    <p:animScale>
                                      <p:cBhvr>
                                        <p:cTn id="18" dur="200" decel="100000" autoRev="1" fill="hold">
                                          <p:stCondLst>
                                            <p:cond delay="600"/>
                                          </p:stCondLst>
                                        </p:cTn>
                                        <p:tgtEl>
                                          <p:spTgt spid="40965"/>
                                        </p:tgtEl>
                                      </p:cBhvr>
                                      <p:from x="100000" y="100000"/>
                                      <p:to x="80000" y="100000"/>
                                    </p:animScale>
                                    <p:anim by="(#ppt_h/3+#ppt_w*0.1)" calcmode="lin" valueType="num">
                                      <p:cBhvr additive="sum">
                                        <p:cTn id="19" dur="200" decel="100000" autoRev="1" fill="hold">
                                          <p:stCondLst>
                                            <p:cond delay="600"/>
                                          </p:stCondLst>
                                        </p:cTn>
                                        <p:tgtEl>
                                          <p:spTgt spid="40965"/>
                                        </p:tgtEl>
                                        <p:attrNameLst>
                                          <p:attrName>ppt_x</p:attrName>
                                        </p:attrNameLst>
                                      </p:cBhvr>
                                    </p:anim>
                                  </p:childTnLst>
                                </p:cTn>
                              </p:par>
                              <p:par>
                                <p:cTn id="20" presetID="9" presetClass="entr" presetSubtype="0" fill="hold" grpId="0" nodeType="withEffect">
                                  <p:stCondLst>
                                    <p:cond delay="6000"/>
                                  </p:stCondLst>
                                  <p:childTnLst>
                                    <p:set>
                                      <p:cBhvr>
                                        <p:cTn id="21" dur="1" fill="hold">
                                          <p:stCondLst>
                                            <p:cond delay="0"/>
                                          </p:stCondLst>
                                        </p:cTn>
                                        <p:tgtEl>
                                          <p:spTgt spid="41000"/>
                                        </p:tgtEl>
                                        <p:attrNameLst>
                                          <p:attrName>style.visibility</p:attrName>
                                        </p:attrNameLst>
                                      </p:cBhvr>
                                      <p:to>
                                        <p:strVal val="visible"/>
                                      </p:to>
                                    </p:set>
                                    <p:animEffect transition="in" filter="dissolve">
                                      <p:cBhvr>
                                        <p:cTn id="22" dur="500"/>
                                        <p:tgtEl>
                                          <p:spTgt spid="410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000" grpId="0" animBg="1"/>
      <p:bldP spid="44" grpId="0" animBg="1"/>
      <p:bldP spid="44" grpId="1" animBg="1"/>
      <p:bldP spid="40965"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rain/dis"/>
          <p:cNvPicPr>
            <a:picLocks noChangeAspect="1" noChangeArrowheads="1"/>
          </p:cNvPicPr>
          <p:nvPr/>
        </p:nvPicPr>
        <p:blipFill>
          <a:blip r:embed="rId3" cstate="print"/>
          <a:srcRect/>
          <a:stretch>
            <a:fillRect/>
          </a:stretch>
        </p:blipFill>
        <p:spPr bwMode="auto">
          <a:xfrm>
            <a:off x="3499723" y="838200"/>
            <a:ext cx="5644277" cy="4114800"/>
          </a:xfrm>
          <a:prstGeom prst="rect">
            <a:avLst/>
          </a:prstGeom>
          <a:ln>
            <a:noFill/>
          </a:ln>
          <a:effectLst>
            <a:outerShdw blurRad="190500" algn="tl" rotWithShape="0">
              <a:srgbClr val="000000">
                <a:alpha val="70000"/>
              </a:srgbClr>
            </a:outerShdw>
          </a:effectLst>
        </p:spPr>
      </p:pic>
      <p:pic>
        <p:nvPicPr>
          <p:cNvPr id="43" name="Picture 42" descr="IMG_3473.JPG"/>
          <p:cNvPicPr>
            <a:picLocks noChangeAspect="1"/>
          </p:cNvPicPr>
          <p:nvPr/>
        </p:nvPicPr>
        <p:blipFill>
          <a:blip r:embed="rId4" cstate="print"/>
          <a:stretch>
            <a:fillRect/>
          </a:stretch>
        </p:blipFill>
        <p:spPr>
          <a:xfrm>
            <a:off x="1905000" y="914400"/>
            <a:ext cx="1150177" cy="1188720"/>
          </a:xfrm>
          <a:prstGeom prst="rect">
            <a:avLst/>
          </a:prstGeom>
        </p:spPr>
      </p:pic>
      <p:sp>
        <p:nvSpPr>
          <p:cNvPr id="22" name="Action Button: Home 21">
            <a:hlinkClick r:id="" action="ppaction://hlinkshowjump?jump=firstslide" highlightClick="1"/>
          </p:cNvPr>
          <p:cNvSpPr/>
          <p:nvPr/>
        </p:nvSpPr>
        <p:spPr>
          <a:xfrm>
            <a:off x="8555677" y="6400800"/>
            <a:ext cx="574675" cy="457200"/>
          </a:xfrm>
          <a:prstGeom prst="actionButtonHome">
            <a:avLst/>
          </a:prstGeom>
          <a:gradFill flip="none" rotWithShape="1">
            <a:gsLst>
              <a:gs pos="0">
                <a:srgbClr val="FFEFD1"/>
              </a:gs>
              <a:gs pos="64999">
                <a:srgbClr val="F0EBD5"/>
              </a:gs>
              <a:gs pos="100000">
                <a:srgbClr val="D1C39F"/>
              </a:gs>
            </a:gsLst>
            <a:lin ang="5400000" scaled="1"/>
            <a:tileRect/>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23" name="Action Button: Beginning 22">
            <a:hlinkClick r:id="rId5" action="ppaction://hlinksldjump" highlightClick="1"/>
          </p:cNvPr>
          <p:cNvSpPr/>
          <p:nvPr/>
        </p:nvSpPr>
        <p:spPr>
          <a:xfrm>
            <a:off x="8088952" y="6400800"/>
            <a:ext cx="457200" cy="457200"/>
          </a:xfrm>
          <a:prstGeom prst="actionButtonBeginning">
            <a:avLst/>
          </a:prstGeom>
          <a:gradFill>
            <a:gsLst>
              <a:gs pos="0">
                <a:srgbClr val="FFEFD1"/>
              </a:gs>
              <a:gs pos="64999">
                <a:srgbClr val="F0EBD5"/>
              </a:gs>
              <a:gs pos="100000">
                <a:srgbClr val="D1C39F"/>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41989" name="TextBox 17"/>
          <p:cNvSpPr txBox="1">
            <a:spLocks noChangeArrowheads="1"/>
          </p:cNvSpPr>
          <p:nvPr/>
        </p:nvSpPr>
        <p:spPr bwMode="auto">
          <a:xfrm>
            <a:off x="1905000" y="2438400"/>
            <a:ext cx="1524000" cy="1021556"/>
          </a:xfrm>
          <a:prstGeom prst="wedgeRoundRectCallout">
            <a:avLst>
              <a:gd name="adj1" fmla="val -6833"/>
              <a:gd name="adj2" fmla="val -116521"/>
              <a:gd name="adj3" fmla="val 16667"/>
            </a:avLst>
          </a:prstGeom>
          <a:solidFill>
            <a:schemeClr val="accent5">
              <a:lumMod val="75000"/>
            </a:schemeClr>
          </a:solidFill>
          <a:ln w="9525">
            <a:noFill/>
            <a:miter lim="800000"/>
            <a:headEnd/>
            <a:tailEnd/>
          </a:ln>
        </p:spPr>
        <p:txBody>
          <a:bodyPr>
            <a:spAutoFit/>
          </a:bodyPr>
          <a:lstStyle/>
          <a:p>
            <a:pPr algn="ctr"/>
            <a:r>
              <a:rPr lang="en-US" dirty="0">
                <a:solidFill>
                  <a:schemeClr val="bg1"/>
                </a:solidFill>
                <a:latin typeface="Trebuchet MS" pitchFamily="34" charset="0"/>
              </a:rPr>
              <a:t>Do these labels help you?</a:t>
            </a:r>
          </a:p>
        </p:txBody>
      </p:sp>
      <p:sp>
        <p:nvSpPr>
          <p:cNvPr id="26" name="Action Button: Custom 25">
            <a:hlinkClick r:id="rId6" action="ppaction://hlinksldjump" highlightClick="1"/>
          </p:cNvPr>
          <p:cNvSpPr/>
          <p:nvPr/>
        </p:nvSpPr>
        <p:spPr>
          <a:xfrm>
            <a:off x="3657600" y="4953000"/>
            <a:ext cx="1524000" cy="838200"/>
          </a:xfrm>
          <a:prstGeom prst="actionButtonBlank">
            <a:avLst/>
          </a:prstGeom>
          <a:solidFill>
            <a:srgbClr val="C00000"/>
          </a:solidFill>
          <a:ln>
            <a:no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700" dirty="0">
                <a:latin typeface="Trebuchet MS" pitchFamily="34" charset="0"/>
              </a:rPr>
              <a:t>Summer: March - July</a:t>
            </a:r>
          </a:p>
        </p:txBody>
      </p:sp>
      <p:sp>
        <p:nvSpPr>
          <p:cNvPr id="27" name="Action Button: Custom 26">
            <a:hlinkClick r:id="rId6" action="ppaction://hlinksldjump" highlightClick="1"/>
          </p:cNvPr>
          <p:cNvSpPr/>
          <p:nvPr/>
        </p:nvSpPr>
        <p:spPr>
          <a:xfrm>
            <a:off x="5715000" y="5867400"/>
            <a:ext cx="1828800" cy="838200"/>
          </a:xfrm>
          <a:prstGeom prst="actionButtonBlank">
            <a:avLst/>
          </a:prstGeom>
          <a:solidFill>
            <a:srgbClr val="C00000"/>
          </a:solidFill>
          <a:ln>
            <a:no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700" dirty="0">
                <a:latin typeface="Trebuchet MS" pitchFamily="34" charset="0"/>
              </a:rPr>
              <a:t>Winter: </a:t>
            </a:r>
          </a:p>
          <a:p>
            <a:pPr algn="ctr" fontAlgn="auto">
              <a:spcBef>
                <a:spcPts val="0"/>
              </a:spcBef>
              <a:spcAft>
                <a:spcPts val="0"/>
              </a:spcAft>
              <a:defRPr/>
            </a:pPr>
            <a:r>
              <a:rPr lang="en-US" sz="1700" dirty="0">
                <a:latin typeface="Trebuchet MS" pitchFamily="34" charset="0"/>
              </a:rPr>
              <a:t>August - January</a:t>
            </a:r>
          </a:p>
        </p:txBody>
      </p:sp>
      <p:sp>
        <p:nvSpPr>
          <p:cNvPr id="20" name="Action Button: Custom 19">
            <a:hlinkClick r:id="rId7" action="ppaction://hlinksldjump" highlightClick="1"/>
          </p:cNvPr>
          <p:cNvSpPr/>
          <p:nvPr/>
        </p:nvSpPr>
        <p:spPr>
          <a:xfrm>
            <a:off x="3657600" y="5867400"/>
            <a:ext cx="1905000" cy="838200"/>
          </a:xfrm>
          <a:prstGeom prst="actionButtonBlank">
            <a:avLst/>
          </a:prstGeom>
          <a:solidFill>
            <a:srgbClr val="C00000"/>
          </a:solidFill>
          <a:ln>
            <a:no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700" dirty="0">
                <a:latin typeface="Trebuchet MS" pitchFamily="34" charset="0"/>
              </a:rPr>
              <a:t>Summer: </a:t>
            </a:r>
          </a:p>
          <a:p>
            <a:pPr algn="ctr" fontAlgn="auto">
              <a:spcBef>
                <a:spcPts val="0"/>
              </a:spcBef>
              <a:spcAft>
                <a:spcPts val="0"/>
              </a:spcAft>
              <a:defRPr/>
            </a:pPr>
            <a:r>
              <a:rPr lang="en-US" sz="1700" dirty="0">
                <a:latin typeface="Trebuchet MS" pitchFamily="34" charset="0"/>
              </a:rPr>
              <a:t>May - October</a:t>
            </a:r>
          </a:p>
        </p:txBody>
      </p:sp>
      <p:sp>
        <p:nvSpPr>
          <p:cNvPr id="21" name="Action Button: Custom 20">
            <a:hlinkClick r:id="rId6" action="ppaction://hlinksldjump" highlightClick="1"/>
          </p:cNvPr>
          <p:cNvSpPr/>
          <p:nvPr/>
        </p:nvSpPr>
        <p:spPr>
          <a:xfrm>
            <a:off x="5257800" y="4953000"/>
            <a:ext cx="2286000" cy="838200"/>
          </a:xfrm>
          <a:prstGeom prst="actionButtonBlank">
            <a:avLst/>
          </a:prstGeom>
          <a:solidFill>
            <a:srgbClr val="C00000"/>
          </a:solidFill>
          <a:ln>
            <a:no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700" dirty="0">
                <a:latin typeface="Trebuchet MS" pitchFamily="34" charset="0"/>
              </a:rPr>
              <a:t>Winter: </a:t>
            </a:r>
          </a:p>
          <a:p>
            <a:pPr algn="ctr" fontAlgn="auto">
              <a:spcBef>
                <a:spcPts val="0"/>
              </a:spcBef>
              <a:spcAft>
                <a:spcPts val="0"/>
              </a:spcAft>
              <a:defRPr/>
            </a:pPr>
            <a:r>
              <a:rPr lang="en-US" sz="1700" dirty="0">
                <a:latin typeface="Trebuchet MS" pitchFamily="34" charset="0"/>
              </a:rPr>
              <a:t>December - February</a:t>
            </a:r>
          </a:p>
        </p:txBody>
      </p:sp>
      <p:cxnSp>
        <p:nvCxnSpPr>
          <p:cNvPr id="29" name="Straight Connector 28"/>
          <p:cNvCxnSpPr/>
          <p:nvPr/>
        </p:nvCxnSpPr>
        <p:spPr>
          <a:xfrm>
            <a:off x="4114800" y="3352800"/>
            <a:ext cx="4267200" cy="1588"/>
          </a:xfrm>
          <a:prstGeom prst="line">
            <a:avLst/>
          </a:prstGeom>
          <a:ln w="38100">
            <a:solidFill>
              <a:srgbClr val="F412B9"/>
            </a:solidFill>
          </a:ln>
        </p:spPr>
        <p:style>
          <a:lnRef idx="1">
            <a:schemeClr val="accent1"/>
          </a:lnRef>
          <a:fillRef idx="0">
            <a:schemeClr val="accent1"/>
          </a:fillRef>
          <a:effectRef idx="0">
            <a:schemeClr val="accent1"/>
          </a:effectRef>
          <a:fontRef idx="minor">
            <a:schemeClr val="tx1"/>
          </a:fontRef>
        </p:style>
      </p:cxnSp>
      <p:sp>
        <p:nvSpPr>
          <p:cNvPr id="42004" name="TextBox 27"/>
          <p:cNvSpPr txBox="1">
            <a:spLocks noChangeArrowheads="1"/>
          </p:cNvSpPr>
          <p:nvPr/>
        </p:nvSpPr>
        <p:spPr bwMode="auto">
          <a:xfrm>
            <a:off x="6248400" y="3048000"/>
            <a:ext cx="1066800" cy="338138"/>
          </a:xfrm>
          <a:prstGeom prst="rect">
            <a:avLst/>
          </a:prstGeom>
          <a:noFill/>
          <a:ln w="9525">
            <a:noFill/>
            <a:miter lim="800000"/>
            <a:headEnd/>
            <a:tailEnd/>
          </a:ln>
        </p:spPr>
        <p:txBody>
          <a:bodyPr>
            <a:spAutoFit/>
          </a:bodyPr>
          <a:lstStyle/>
          <a:p>
            <a:r>
              <a:rPr lang="en-US" sz="1600" b="1" dirty="0">
                <a:solidFill>
                  <a:srgbClr val="F412B9"/>
                </a:solidFill>
                <a:latin typeface="Trebuchet MS" pitchFamily="34" charset="0"/>
              </a:rPr>
              <a:t>Winter</a:t>
            </a:r>
          </a:p>
        </p:txBody>
      </p:sp>
      <p:sp>
        <p:nvSpPr>
          <p:cNvPr id="42005" name="TextBox 29"/>
          <p:cNvSpPr txBox="1">
            <a:spLocks noChangeArrowheads="1"/>
          </p:cNvSpPr>
          <p:nvPr/>
        </p:nvSpPr>
        <p:spPr bwMode="auto">
          <a:xfrm>
            <a:off x="6248400" y="3319463"/>
            <a:ext cx="1066800" cy="338137"/>
          </a:xfrm>
          <a:prstGeom prst="rect">
            <a:avLst/>
          </a:prstGeom>
          <a:noFill/>
          <a:ln w="9525">
            <a:noFill/>
            <a:miter lim="800000"/>
            <a:headEnd/>
            <a:tailEnd/>
          </a:ln>
        </p:spPr>
        <p:txBody>
          <a:bodyPr>
            <a:spAutoFit/>
          </a:bodyPr>
          <a:lstStyle/>
          <a:p>
            <a:r>
              <a:rPr lang="en-US" sz="1600" b="1" dirty="0">
                <a:solidFill>
                  <a:srgbClr val="F412B9"/>
                </a:solidFill>
                <a:latin typeface="Trebuchet MS" pitchFamily="34" charset="0"/>
              </a:rPr>
              <a:t>Summer</a:t>
            </a:r>
          </a:p>
        </p:txBody>
      </p:sp>
      <p:sp>
        <p:nvSpPr>
          <p:cNvPr id="44" name="TextBox 24"/>
          <p:cNvSpPr txBox="1">
            <a:spLocks noChangeArrowheads="1"/>
          </p:cNvSpPr>
          <p:nvPr/>
        </p:nvSpPr>
        <p:spPr bwMode="auto">
          <a:xfrm>
            <a:off x="1752600" y="2209800"/>
            <a:ext cx="2286000" cy="649188"/>
          </a:xfrm>
          <a:prstGeom prst="wedgeEllipseCallout">
            <a:avLst>
              <a:gd name="adj1" fmla="val -20166"/>
              <a:gd name="adj2" fmla="val -76005"/>
            </a:avLst>
          </a:prstGeom>
          <a:solidFill>
            <a:srgbClr val="33CC33"/>
          </a:solidFill>
          <a:ln w="9525">
            <a:noFill/>
            <a:miter lim="800000"/>
            <a:headEnd/>
            <a:tailEnd/>
          </a:ln>
        </p:spPr>
        <p:txBody>
          <a:bodyPr wrap="square">
            <a:spAutoFit/>
          </a:bodyPr>
          <a:lstStyle/>
          <a:p>
            <a:pPr algn="ctr"/>
            <a:r>
              <a:rPr lang="en-US" sz="2400" dirty="0">
                <a:solidFill>
                  <a:schemeClr val="bg1"/>
                </a:solidFill>
                <a:latin typeface="Trebuchet MS" pitchFamily="34" charset="0"/>
              </a:rPr>
              <a:t>Not </a:t>
            </a:r>
            <a:r>
              <a:rPr lang="en-US" sz="2400" dirty="0" smtClean="0">
                <a:solidFill>
                  <a:schemeClr val="bg1"/>
                </a:solidFill>
                <a:latin typeface="Trebuchet MS" pitchFamily="34" charset="0"/>
              </a:rPr>
              <a:t>quite</a:t>
            </a:r>
            <a:endParaRPr lang="en-US" sz="2400" dirty="0">
              <a:solidFill>
                <a:schemeClr val="bg1"/>
              </a:solidFill>
              <a:latin typeface="Trebuchet MS" pitchFamily="34" charset="0"/>
            </a:endParaRPr>
          </a:p>
        </p:txBody>
      </p:sp>
      <p:sp>
        <p:nvSpPr>
          <p:cNvPr id="45" name="TextBox 17"/>
          <p:cNvSpPr txBox="1">
            <a:spLocks noChangeArrowheads="1"/>
          </p:cNvSpPr>
          <p:nvPr/>
        </p:nvSpPr>
        <p:spPr bwMode="auto">
          <a:xfrm>
            <a:off x="1783080" y="4361855"/>
            <a:ext cx="1828800" cy="2419945"/>
          </a:xfrm>
          <a:prstGeom prst="roundRect">
            <a:avLst>
              <a:gd name="adj" fmla="val 11212"/>
            </a:avLst>
          </a:prstGeom>
          <a:solidFill>
            <a:srgbClr val="70AC2E"/>
          </a:solidFill>
          <a:ln w="9525">
            <a:noFill/>
            <a:miter lim="800000"/>
            <a:headEnd/>
            <a:tailEnd/>
          </a:ln>
        </p:spPr>
        <p:txBody>
          <a:bodyPr wrap="square">
            <a:spAutoFit/>
          </a:bodyPr>
          <a:lstStyle/>
          <a:p>
            <a:pPr algn="ctr"/>
            <a:r>
              <a:rPr lang="en-US" sz="1600" dirty="0">
                <a:solidFill>
                  <a:schemeClr val="bg1"/>
                </a:solidFill>
                <a:latin typeface="Trebuchet MS" pitchFamily="34" charset="0"/>
              </a:rPr>
              <a:t>The months </a:t>
            </a:r>
            <a:r>
              <a:rPr lang="en-US" sz="1600" dirty="0" smtClean="0">
                <a:solidFill>
                  <a:schemeClr val="bg1"/>
                </a:solidFill>
                <a:latin typeface="Trebuchet MS" pitchFamily="34" charset="0"/>
              </a:rPr>
              <a:t>with </a:t>
            </a:r>
            <a:r>
              <a:rPr lang="en-US" sz="1600" dirty="0">
                <a:solidFill>
                  <a:schemeClr val="bg1"/>
                </a:solidFill>
                <a:latin typeface="Trebuchet MS" pitchFamily="34" charset="0"/>
              </a:rPr>
              <a:t>both rain and discharge levels above the line </a:t>
            </a:r>
            <a:r>
              <a:rPr lang="en-US" sz="1600" dirty="0" smtClean="0">
                <a:solidFill>
                  <a:schemeClr val="bg1"/>
                </a:solidFill>
                <a:latin typeface="Trebuchet MS" pitchFamily="34" charset="0"/>
              </a:rPr>
              <a:t>are during the winter, </a:t>
            </a:r>
            <a:r>
              <a:rPr lang="en-US" sz="1600" dirty="0">
                <a:solidFill>
                  <a:schemeClr val="bg1"/>
                </a:solidFill>
                <a:latin typeface="Trebuchet MS" pitchFamily="34" charset="0"/>
              </a:rPr>
              <a:t>and </a:t>
            </a:r>
            <a:r>
              <a:rPr lang="en-US" sz="1600" dirty="0" smtClean="0">
                <a:solidFill>
                  <a:schemeClr val="bg1"/>
                </a:solidFill>
                <a:latin typeface="Trebuchet MS" pitchFamily="34" charset="0"/>
              </a:rPr>
              <a:t>the </a:t>
            </a:r>
            <a:r>
              <a:rPr lang="en-US" sz="1600" dirty="0">
                <a:solidFill>
                  <a:schemeClr val="bg1"/>
                </a:solidFill>
                <a:latin typeface="Trebuchet MS" pitchFamily="34" charset="0"/>
              </a:rPr>
              <a:t>months under the </a:t>
            </a:r>
            <a:r>
              <a:rPr lang="en-US" sz="1600" dirty="0" smtClean="0">
                <a:solidFill>
                  <a:schemeClr val="bg1"/>
                </a:solidFill>
                <a:latin typeface="Trebuchet MS" pitchFamily="34" charset="0"/>
              </a:rPr>
              <a:t>line are summer.</a:t>
            </a:r>
            <a:endParaRPr lang="en-US" sz="1600" dirty="0">
              <a:solidFill>
                <a:schemeClr val="bg1"/>
              </a:solidFill>
              <a:latin typeface="Trebuchet MS" pitchFamily="34" charset="0"/>
            </a:endParaRPr>
          </a:p>
        </p:txBody>
      </p:sp>
      <p:sp>
        <p:nvSpPr>
          <p:cNvPr id="35" name="Rectangle 34"/>
          <p:cNvSpPr/>
          <p:nvPr/>
        </p:nvSpPr>
        <p:spPr>
          <a:xfrm>
            <a:off x="0" y="0"/>
            <a:ext cx="9144000" cy="838200"/>
          </a:xfrm>
          <a:prstGeom prst="rect">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r>
              <a:rPr lang="en-US" sz="4400" dirty="0" smtClean="0">
                <a:latin typeface="Trebuchet MS" pitchFamily="34" charset="0"/>
              </a:rPr>
              <a:t>How To Interpret Graphs</a:t>
            </a:r>
            <a:endParaRPr lang="en-US" sz="4400" dirty="0">
              <a:latin typeface="Trebuchet MS" pitchFamily="34" charset="0"/>
            </a:endParaRPr>
          </a:p>
        </p:txBody>
      </p:sp>
      <p:sp>
        <p:nvSpPr>
          <p:cNvPr id="37" name="Flowchart: Delay 36"/>
          <p:cNvSpPr/>
          <p:nvPr/>
        </p:nvSpPr>
        <p:spPr>
          <a:xfrm>
            <a:off x="0" y="0"/>
            <a:ext cx="1752600" cy="6858000"/>
          </a:xfrm>
          <a:prstGeom prst="flowChartDelay">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38" name="TextBox 37">
            <a:hlinkClick r:id="rId8" action="ppaction://hlinksldjump"/>
          </p:cNvPr>
          <p:cNvSpPr txBox="1"/>
          <p:nvPr/>
        </p:nvSpPr>
        <p:spPr>
          <a:xfrm>
            <a:off x="0" y="609600"/>
            <a:ext cx="1371600" cy="8382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Build </a:t>
            </a:r>
            <a:r>
              <a:rPr lang="en-US" sz="1600" dirty="0" smtClean="0">
                <a:solidFill>
                  <a:schemeClr val="accent1">
                    <a:lumMod val="75000"/>
                  </a:schemeClr>
                </a:solidFill>
                <a:latin typeface="Trebuchet MS" pitchFamily="34" charset="0"/>
                <a:cs typeface="+mn-cs"/>
              </a:rPr>
              <a:t>A </a:t>
            </a:r>
            <a:r>
              <a:rPr lang="en-US" sz="1600" dirty="0">
                <a:solidFill>
                  <a:schemeClr val="accent1">
                    <a:lumMod val="75000"/>
                  </a:schemeClr>
                </a:solidFill>
                <a:latin typeface="Trebuchet MS" pitchFamily="34" charset="0"/>
                <a:cs typeface="+mn-cs"/>
              </a:rPr>
              <a:t>G</a:t>
            </a:r>
            <a:r>
              <a:rPr lang="en-US" sz="1600" dirty="0" smtClean="0">
                <a:solidFill>
                  <a:schemeClr val="accent1">
                    <a:lumMod val="75000"/>
                  </a:schemeClr>
                </a:solidFill>
                <a:latin typeface="Trebuchet MS" pitchFamily="34" charset="0"/>
                <a:cs typeface="+mn-cs"/>
              </a:rPr>
              <a:t>raph </a:t>
            </a:r>
            <a:endParaRPr lang="en-US" sz="1600" dirty="0">
              <a:solidFill>
                <a:schemeClr val="accent1">
                  <a:lumMod val="75000"/>
                </a:schemeClr>
              </a:solidFill>
              <a:latin typeface="Trebuchet MS" pitchFamily="34" charset="0"/>
              <a:cs typeface="+mn-cs"/>
            </a:endParaRP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1)</a:t>
            </a:r>
            <a:endParaRPr lang="en-US" sz="1600" dirty="0">
              <a:solidFill>
                <a:schemeClr val="accent1">
                  <a:lumMod val="75000"/>
                </a:schemeClr>
              </a:solidFill>
              <a:latin typeface="Trebuchet MS" pitchFamily="34" charset="0"/>
              <a:cs typeface="+mn-cs"/>
            </a:endParaRPr>
          </a:p>
        </p:txBody>
      </p:sp>
      <p:sp>
        <p:nvSpPr>
          <p:cNvPr id="39" name="TextBox 38">
            <a:hlinkClick r:id="rId9" action="ppaction://hlinksldjump"/>
          </p:cNvPr>
          <p:cNvSpPr txBox="1"/>
          <p:nvPr/>
        </p:nvSpPr>
        <p:spPr>
          <a:xfrm>
            <a:off x="0" y="2743200"/>
            <a:ext cx="1554480" cy="10668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Read LOBO Graphs </a:t>
            </a:r>
            <a:r>
              <a:rPr lang="en-US" sz="1600" dirty="0" smtClean="0">
                <a:solidFill>
                  <a:schemeClr val="accent1">
                    <a:lumMod val="75000"/>
                  </a:schemeClr>
                </a:solidFill>
                <a:latin typeface="Trebuchet MS" pitchFamily="34" charset="0"/>
                <a:cs typeface="+mn-cs"/>
              </a:rPr>
              <a:t>   (Level 3)</a:t>
            </a:r>
            <a:endParaRPr lang="en-US" sz="1600" dirty="0">
              <a:solidFill>
                <a:schemeClr val="accent1">
                  <a:lumMod val="75000"/>
                </a:schemeClr>
              </a:solidFill>
              <a:latin typeface="Trebuchet MS" pitchFamily="34" charset="0"/>
              <a:cs typeface="+mn-cs"/>
            </a:endParaRPr>
          </a:p>
        </p:txBody>
      </p:sp>
      <p:sp>
        <p:nvSpPr>
          <p:cNvPr id="40" name="TextBox 39">
            <a:hlinkClick r:id="rId10" action="ppaction://hlinksldjump"/>
          </p:cNvPr>
          <p:cNvSpPr txBox="1"/>
          <p:nvPr/>
        </p:nvSpPr>
        <p:spPr>
          <a:xfrm>
            <a:off x="0" y="3953470"/>
            <a:ext cx="1447800" cy="99953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LOBO Data Match-up</a:t>
            </a:r>
            <a:endParaRPr lang="en-US" sz="1600" dirty="0">
              <a:solidFill>
                <a:schemeClr val="accent1">
                  <a:lumMod val="75000"/>
                </a:schemeClr>
              </a:solidFill>
              <a:latin typeface="Trebuchet MS" pitchFamily="34" charset="0"/>
              <a:cs typeface="+mn-cs"/>
            </a:endParaRP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4)</a:t>
            </a:r>
            <a:endParaRPr lang="en-US" sz="1600" dirty="0">
              <a:solidFill>
                <a:schemeClr val="accent1">
                  <a:lumMod val="75000"/>
                </a:schemeClr>
              </a:solidFill>
              <a:latin typeface="Trebuchet MS" pitchFamily="34" charset="0"/>
              <a:cs typeface="+mn-cs"/>
            </a:endParaRPr>
          </a:p>
        </p:txBody>
      </p:sp>
      <p:sp>
        <p:nvSpPr>
          <p:cNvPr id="41" name="TextBox 40">
            <a:hlinkClick r:id="rId11" action="ppaction://hlinksldjump"/>
          </p:cNvPr>
          <p:cNvSpPr txBox="1"/>
          <p:nvPr/>
        </p:nvSpPr>
        <p:spPr>
          <a:xfrm>
            <a:off x="0" y="5105400"/>
            <a:ext cx="1371600" cy="11430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Test Your LOBO Abilities</a:t>
            </a: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5)</a:t>
            </a:r>
            <a:endParaRPr lang="en-US" sz="1600" dirty="0">
              <a:solidFill>
                <a:schemeClr val="accent1">
                  <a:lumMod val="75000"/>
                </a:schemeClr>
              </a:solidFill>
              <a:latin typeface="Trebuchet MS" pitchFamily="34" charset="0"/>
              <a:cs typeface="+mn-cs"/>
            </a:endParaRPr>
          </a:p>
        </p:txBody>
      </p:sp>
      <p:sp>
        <p:nvSpPr>
          <p:cNvPr id="42" name="TextBox 41">
            <a:hlinkClick r:id="rId12" action="ppaction://hlinksldjump"/>
          </p:cNvPr>
          <p:cNvSpPr txBox="1"/>
          <p:nvPr/>
        </p:nvSpPr>
        <p:spPr>
          <a:xfrm>
            <a:off x="0" y="1600200"/>
            <a:ext cx="1447800" cy="990600"/>
          </a:xfrm>
          <a:prstGeom prst="roundRect">
            <a:avLst/>
          </a:prstGeom>
          <a:solidFill>
            <a:schemeClr val="accent5">
              <a:lumMod val="40000"/>
              <a:lumOff val="60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Interpret Graphs</a:t>
            </a: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2)</a:t>
            </a:r>
            <a:endParaRPr lang="en-US" sz="1600" dirty="0">
              <a:solidFill>
                <a:schemeClr val="accent1">
                  <a:lumMod val="75000"/>
                </a:schemeClr>
              </a:solidFill>
              <a:latin typeface="Trebuchet MS" pitchFamily="34" charset="0"/>
              <a:cs typeface="+mn-cs"/>
            </a:endParaRPr>
          </a:p>
        </p:txBody>
      </p:sp>
      <p:sp>
        <p:nvSpPr>
          <p:cNvPr id="46" name="TextBox 45">
            <a:hlinkClick r:id="rId13" action="ppaction://hlinksldjump"/>
          </p:cNvPr>
          <p:cNvSpPr txBox="1"/>
          <p:nvPr/>
        </p:nvSpPr>
        <p:spPr>
          <a:xfrm>
            <a:off x="0" y="6324600"/>
            <a:ext cx="914400" cy="5334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More info</a:t>
            </a:r>
            <a:endParaRPr lang="en-US" sz="1600" dirty="0">
              <a:solidFill>
                <a:schemeClr val="accent1">
                  <a:lumMod val="75000"/>
                </a:schemeClr>
              </a:solidFill>
              <a:latin typeface="Trebuchet MS" pitchFamily="34" charset="0"/>
              <a:cs typeface="+mn-cs"/>
            </a:endParaRPr>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dissolve">
                                      <p:cBhvr>
                                        <p:cTn id="7" dur="500"/>
                                        <p:tgtEl>
                                          <p:spTgt spid="44"/>
                                        </p:tgtEl>
                                      </p:cBhvr>
                                    </p:animEffect>
                                  </p:childTnLst>
                                </p:cTn>
                              </p:par>
                              <p:par>
                                <p:cTn id="8" presetID="9" presetClass="exit" presetSubtype="0" fill="hold" grpId="1" nodeType="withEffect">
                                  <p:stCondLst>
                                    <p:cond delay="2000"/>
                                  </p:stCondLst>
                                  <p:childTnLst>
                                    <p:animEffect transition="out" filter="dissolve">
                                      <p:cBhvr>
                                        <p:cTn id="9" dur="500"/>
                                        <p:tgtEl>
                                          <p:spTgt spid="44"/>
                                        </p:tgtEl>
                                      </p:cBhvr>
                                    </p:animEffect>
                                    <p:set>
                                      <p:cBhvr>
                                        <p:cTn id="10" dur="1" fill="hold">
                                          <p:stCondLst>
                                            <p:cond delay="499"/>
                                          </p:stCondLst>
                                        </p:cTn>
                                        <p:tgtEl>
                                          <p:spTgt spid="44"/>
                                        </p:tgtEl>
                                        <p:attrNameLst>
                                          <p:attrName>style.visibility</p:attrName>
                                        </p:attrNameLst>
                                      </p:cBhvr>
                                      <p:to>
                                        <p:strVal val="hidden"/>
                                      </p:to>
                                    </p:set>
                                  </p:childTnLst>
                                </p:cTn>
                              </p:par>
                              <p:par>
                                <p:cTn id="11" presetID="9" presetClass="entr" presetSubtype="0" fill="hold" grpId="0" nodeType="withEffect">
                                  <p:stCondLst>
                                    <p:cond delay="3000"/>
                                  </p:stCondLst>
                                  <p:childTnLst>
                                    <p:set>
                                      <p:cBhvr>
                                        <p:cTn id="12" dur="1" fill="hold">
                                          <p:stCondLst>
                                            <p:cond delay="0"/>
                                          </p:stCondLst>
                                        </p:cTn>
                                        <p:tgtEl>
                                          <p:spTgt spid="42005"/>
                                        </p:tgtEl>
                                        <p:attrNameLst>
                                          <p:attrName>style.visibility</p:attrName>
                                        </p:attrNameLst>
                                      </p:cBhvr>
                                      <p:to>
                                        <p:strVal val="visible"/>
                                      </p:to>
                                    </p:set>
                                    <p:animEffect transition="in" filter="dissolve">
                                      <p:cBhvr>
                                        <p:cTn id="13" dur="500"/>
                                        <p:tgtEl>
                                          <p:spTgt spid="42005"/>
                                        </p:tgtEl>
                                      </p:cBhvr>
                                    </p:animEffect>
                                  </p:childTnLst>
                                </p:cTn>
                              </p:par>
                              <p:par>
                                <p:cTn id="14" presetID="9" presetClass="entr" presetSubtype="0" fill="hold" grpId="0" nodeType="withEffect">
                                  <p:stCondLst>
                                    <p:cond delay="3000"/>
                                  </p:stCondLst>
                                  <p:childTnLst>
                                    <p:set>
                                      <p:cBhvr>
                                        <p:cTn id="15" dur="1" fill="hold">
                                          <p:stCondLst>
                                            <p:cond delay="0"/>
                                          </p:stCondLst>
                                        </p:cTn>
                                        <p:tgtEl>
                                          <p:spTgt spid="42004"/>
                                        </p:tgtEl>
                                        <p:attrNameLst>
                                          <p:attrName>style.visibility</p:attrName>
                                        </p:attrNameLst>
                                      </p:cBhvr>
                                      <p:to>
                                        <p:strVal val="visible"/>
                                      </p:to>
                                    </p:set>
                                    <p:animEffect transition="in" filter="dissolve">
                                      <p:cBhvr>
                                        <p:cTn id="16" dur="500"/>
                                        <p:tgtEl>
                                          <p:spTgt spid="42004"/>
                                        </p:tgtEl>
                                      </p:cBhvr>
                                    </p:animEffect>
                                  </p:childTnLst>
                                </p:cTn>
                              </p:par>
                              <p:par>
                                <p:cTn id="17" presetID="34" presetClass="entr" presetSubtype="0" fill="hold" grpId="0" nodeType="withEffect">
                                  <p:stCondLst>
                                    <p:cond delay="4000"/>
                                  </p:stCondLst>
                                  <p:childTnLst>
                                    <p:set>
                                      <p:cBhvr>
                                        <p:cTn id="18" dur="1" fill="hold">
                                          <p:stCondLst>
                                            <p:cond delay="0"/>
                                          </p:stCondLst>
                                        </p:cTn>
                                        <p:tgtEl>
                                          <p:spTgt spid="41989"/>
                                        </p:tgtEl>
                                        <p:attrNameLst>
                                          <p:attrName>style.visibility</p:attrName>
                                        </p:attrNameLst>
                                      </p:cBhvr>
                                      <p:to>
                                        <p:strVal val="visible"/>
                                      </p:to>
                                    </p:set>
                                    <p:anim from="(-#ppt_w/2)" to="(#ppt_x)" calcmode="lin" valueType="num">
                                      <p:cBhvr>
                                        <p:cTn id="19" dur="600" fill="hold">
                                          <p:stCondLst>
                                            <p:cond delay="0"/>
                                          </p:stCondLst>
                                        </p:cTn>
                                        <p:tgtEl>
                                          <p:spTgt spid="41989"/>
                                        </p:tgtEl>
                                        <p:attrNameLst>
                                          <p:attrName>ppt_x</p:attrName>
                                        </p:attrNameLst>
                                      </p:cBhvr>
                                    </p:anim>
                                    <p:anim from="0" to="-1.0" calcmode="lin" valueType="num">
                                      <p:cBhvr>
                                        <p:cTn id="20" dur="200" decel="50000" autoRev="1" fill="hold">
                                          <p:stCondLst>
                                            <p:cond delay="600"/>
                                          </p:stCondLst>
                                        </p:cTn>
                                        <p:tgtEl>
                                          <p:spTgt spid="41989"/>
                                        </p:tgtEl>
                                        <p:attrNameLst>
                                          <p:attrName>xshear</p:attrName>
                                        </p:attrNameLst>
                                      </p:cBhvr>
                                    </p:anim>
                                    <p:animScale>
                                      <p:cBhvr>
                                        <p:cTn id="21" dur="200" decel="100000" autoRev="1" fill="hold">
                                          <p:stCondLst>
                                            <p:cond delay="600"/>
                                          </p:stCondLst>
                                        </p:cTn>
                                        <p:tgtEl>
                                          <p:spTgt spid="41989"/>
                                        </p:tgtEl>
                                      </p:cBhvr>
                                      <p:from x="100000" y="100000"/>
                                      <p:to x="80000" y="100000"/>
                                    </p:animScale>
                                    <p:anim by="(#ppt_h/3+#ppt_w*0.1)" calcmode="lin" valueType="num">
                                      <p:cBhvr additive="sum">
                                        <p:cTn id="22" dur="200" decel="100000" autoRev="1" fill="hold">
                                          <p:stCondLst>
                                            <p:cond delay="600"/>
                                          </p:stCondLst>
                                        </p:cTn>
                                        <p:tgtEl>
                                          <p:spTgt spid="41989"/>
                                        </p:tgtEl>
                                        <p:attrNameLst>
                                          <p:attrName>ppt_x</p:attrName>
                                        </p:attrNameLst>
                                      </p:cBhvr>
                                    </p:anim>
                                  </p:childTnLst>
                                </p:cTn>
                              </p:par>
                              <p:par>
                                <p:cTn id="23" presetID="9" presetClass="entr" presetSubtype="0" fill="hold" grpId="0" nodeType="withEffect">
                                  <p:stCondLst>
                                    <p:cond delay="6000"/>
                                  </p:stCondLst>
                                  <p:childTnLst>
                                    <p:set>
                                      <p:cBhvr>
                                        <p:cTn id="24" dur="1" fill="hold">
                                          <p:stCondLst>
                                            <p:cond delay="0"/>
                                          </p:stCondLst>
                                        </p:cTn>
                                        <p:tgtEl>
                                          <p:spTgt spid="45"/>
                                        </p:tgtEl>
                                        <p:attrNameLst>
                                          <p:attrName>style.visibility</p:attrName>
                                        </p:attrNameLst>
                                      </p:cBhvr>
                                      <p:to>
                                        <p:strVal val="visible"/>
                                      </p:to>
                                    </p:set>
                                    <p:animEffect transition="in" filter="dissolve">
                                      <p:cBhvr>
                                        <p:cTn id="25"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989" grpId="0" animBg="1"/>
      <p:bldP spid="42004" grpId="0"/>
      <p:bldP spid="42005" grpId="0"/>
      <p:bldP spid="44" grpId="0" animBg="1"/>
      <p:bldP spid="44" grpId="1" animBg="1"/>
      <p:bldP spid="45"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rain/dis"/>
          <p:cNvPicPr>
            <a:picLocks noChangeAspect="1" noChangeArrowheads="1"/>
          </p:cNvPicPr>
          <p:nvPr/>
        </p:nvPicPr>
        <p:blipFill>
          <a:blip r:embed="rId3" cstate="print"/>
          <a:srcRect/>
          <a:stretch>
            <a:fillRect/>
          </a:stretch>
        </p:blipFill>
        <p:spPr bwMode="auto">
          <a:xfrm>
            <a:off x="3499723" y="838200"/>
            <a:ext cx="5644277" cy="4114800"/>
          </a:xfrm>
          <a:prstGeom prst="rect">
            <a:avLst/>
          </a:prstGeom>
          <a:ln>
            <a:noFill/>
          </a:ln>
          <a:effectLst>
            <a:outerShdw blurRad="190500" algn="tl" rotWithShape="0">
              <a:srgbClr val="000000">
                <a:alpha val="70000"/>
              </a:srgbClr>
            </a:outerShdw>
          </a:effectLst>
        </p:spPr>
      </p:pic>
      <p:sp>
        <p:nvSpPr>
          <p:cNvPr id="25" name="Rectangle 24"/>
          <p:cNvSpPr/>
          <p:nvPr/>
        </p:nvSpPr>
        <p:spPr>
          <a:xfrm>
            <a:off x="3505200" y="5715000"/>
            <a:ext cx="2133600" cy="1143000"/>
          </a:xfrm>
          <a:prstGeom prst="rect">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Action Button: Home 21">
            <a:hlinkClick r:id="" action="ppaction://hlinkshowjump?jump=firstslide" highlightClick="1"/>
          </p:cNvPr>
          <p:cNvSpPr/>
          <p:nvPr/>
        </p:nvSpPr>
        <p:spPr>
          <a:xfrm>
            <a:off x="8547717" y="6400800"/>
            <a:ext cx="574675" cy="457200"/>
          </a:xfrm>
          <a:prstGeom prst="actionButtonHome">
            <a:avLst/>
          </a:prstGeom>
          <a:gradFill flip="none" rotWithShape="1">
            <a:gsLst>
              <a:gs pos="0">
                <a:srgbClr val="FFEFD1"/>
              </a:gs>
              <a:gs pos="64999">
                <a:srgbClr val="F0EBD5"/>
              </a:gs>
              <a:gs pos="100000">
                <a:srgbClr val="D1C39F"/>
              </a:gs>
            </a:gsLst>
            <a:lin ang="5400000" scaled="1"/>
            <a:tileRect/>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23" name="Action Button: Beginning 22">
            <a:hlinkClick r:id="rId4" action="ppaction://hlinksldjump" highlightClick="1"/>
          </p:cNvPr>
          <p:cNvSpPr/>
          <p:nvPr/>
        </p:nvSpPr>
        <p:spPr>
          <a:xfrm>
            <a:off x="8080992" y="6400800"/>
            <a:ext cx="457200" cy="457200"/>
          </a:xfrm>
          <a:prstGeom prst="actionButtonBeginning">
            <a:avLst/>
          </a:prstGeom>
          <a:gradFill>
            <a:gsLst>
              <a:gs pos="0">
                <a:srgbClr val="FFEFD1"/>
              </a:gs>
              <a:gs pos="64999">
                <a:srgbClr val="F0EBD5"/>
              </a:gs>
              <a:gs pos="100000">
                <a:srgbClr val="D1C39F"/>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43013" name="TextBox 17"/>
          <p:cNvSpPr txBox="1">
            <a:spLocks noChangeArrowheads="1"/>
          </p:cNvSpPr>
          <p:nvPr/>
        </p:nvSpPr>
        <p:spPr bwMode="auto">
          <a:xfrm>
            <a:off x="1676400" y="4648200"/>
            <a:ext cx="3200400" cy="919401"/>
          </a:xfrm>
          <a:prstGeom prst="wedgeRoundRectCallout">
            <a:avLst>
              <a:gd name="adj1" fmla="val -17833"/>
              <a:gd name="adj2" fmla="val -73506"/>
              <a:gd name="adj3" fmla="val 16667"/>
            </a:avLst>
          </a:prstGeom>
          <a:solidFill>
            <a:schemeClr val="accent5">
              <a:lumMod val="75000"/>
            </a:schemeClr>
          </a:solidFill>
          <a:ln w="9525">
            <a:noFill/>
            <a:miter lim="800000"/>
            <a:headEnd/>
            <a:tailEnd/>
          </a:ln>
        </p:spPr>
        <p:txBody>
          <a:bodyPr wrap="square">
            <a:spAutoFit/>
          </a:bodyPr>
          <a:lstStyle/>
          <a:p>
            <a:pPr algn="ctr"/>
            <a:r>
              <a:rPr lang="en-US" sz="1600" dirty="0">
                <a:solidFill>
                  <a:schemeClr val="bg1"/>
                </a:solidFill>
                <a:latin typeface="Trebuchet MS" pitchFamily="34" charset="0"/>
              </a:rPr>
              <a:t>Using this graph, we can tell that Summer is May- October and Winter is November- April.</a:t>
            </a:r>
          </a:p>
        </p:txBody>
      </p:sp>
      <p:sp>
        <p:nvSpPr>
          <p:cNvPr id="20" name="Action Button: Custom 19">
            <a:hlinkClick r:id="rId5" action="ppaction://hlinksldjump" highlightClick="1"/>
          </p:cNvPr>
          <p:cNvSpPr/>
          <p:nvPr/>
        </p:nvSpPr>
        <p:spPr>
          <a:xfrm>
            <a:off x="5638800" y="6309360"/>
            <a:ext cx="2377440" cy="548640"/>
          </a:xfrm>
          <a:prstGeom prst="actionButtonBlank">
            <a:avLst/>
          </a:prstGeom>
          <a:solidFill>
            <a:srgbClr val="C00000"/>
          </a:solidFill>
          <a:ln>
            <a:no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600" dirty="0" smtClean="0">
                <a:latin typeface="Trebuchet MS" pitchFamily="34" charset="0"/>
              </a:rPr>
              <a:t>Touch here to continue</a:t>
            </a:r>
            <a:endParaRPr lang="en-US" sz="1600" dirty="0">
              <a:latin typeface="Trebuchet MS" pitchFamily="34" charset="0"/>
            </a:endParaRPr>
          </a:p>
        </p:txBody>
      </p:sp>
      <p:cxnSp>
        <p:nvCxnSpPr>
          <p:cNvPr id="29" name="Straight Connector 28"/>
          <p:cNvCxnSpPr/>
          <p:nvPr/>
        </p:nvCxnSpPr>
        <p:spPr>
          <a:xfrm>
            <a:off x="4114800" y="3351212"/>
            <a:ext cx="4267200" cy="1588"/>
          </a:xfrm>
          <a:prstGeom prst="line">
            <a:avLst/>
          </a:prstGeom>
          <a:ln w="38100">
            <a:solidFill>
              <a:srgbClr val="F412B9"/>
            </a:solidFill>
          </a:ln>
        </p:spPr>
        <p:style>
          <a:lnRef idx="1">
            <a:schemeClr val="accent1"/>
          </a:lnRef>
          <a:fillRef idx="0">
            <a:schemeClr val="accent1"/>
          </a:fillRef>
          <a:effectRef idx="0">
            <a:schemeClr val="accent1"/>
          </a:effectRef>
          <a:fontRef idx="minor">
            <a:schemeClr val="tx1"/>
          </a:fontRef>
        </p:style>
      </p:cxnSp>
      <p:sp>
        <p:nvSpPr>
          <p:cNvPr id="43019" name="TextBox 27"/>
          <p:cNvSpPr txBox="1">
            <a:spLocks noChangeArrowheads="1"/>
          </p:cNvSpPr>
          <p:nvPr/>
        </p:nvSpPr>
        <p:spPr bwMode="auto">
          <a:xfrm>
            <a:off x="4114800" y="2786062"/>
            <a:ext cx="1066800" cy="338138"/>
          </a:xfrm>
          <a:prstGeom prst="rect">
            <a:avLst/>
          </a:prstGeom>
          <a:noFill/>
          <a:ln w="9525">
            <a:noFill/>
            <a:miter lim="800000"/>
            <a:headEnd/>
            <a:tailEnd/>
          </a:ln>
        </p:spPr>
        <p:txBody>
          <a:bodyPr>
            <a:spAutoFit/>
          </a:bodyPr>
          <a:lstStyle/>
          <a:p>
            <a:r>
              <a:rPr lang="en-US" sz="1600" b="1" dirty="0">
                <a:solidFill>
                  <a:srgbClr val="0070C0"/>
                </a:solidFill>
                <a:latin typeface="Trebuchet MS" pitchFamily="34" charset="0"/>
              </a:rPr>
              <a:t>Winter</a:t>
            </a:r>
          </a:p>
        </p:txBody>
      </p:sp>
      <p:sp>
        <p:nvSpPr>
          <p:cNvPr id="43020" name="TextBox 29"/>
          <p:cNvSpPr txBox="1">
            <a:spLocks noChangeArrowheads="1"/>
          </p:cNvSpPr>
          <p:nvPr/>
        </p:nvSpPr>
        <p:spPr bwMode="auto">
          <a:xfrm>
            <a:off x="6248400" y="3319463"/>
            <a:ext cx="1066800" cy="338137"/>
          </a:xfrm>
          <a:prstGeom prst="rect">
            <a:avLst/>
          </a:prstGeom>
          <a:noFill/>
          <a:ln w="9525">
            <a:noFill/>
            <a:miter lim="800000"/>
            <a:headEnd/>
            <a:tailEnd/>
          </a:ln>
        </p:spPr>
        <p:txBody>
          <a:bodyPr>
            <a:spAutoFit/>
          </a:bodyPr>
          <a:lstStyle/>
          <a:p>
            <a:r>
              <a:rPr lang="en-US" sz="1600" b="1" dirty="0">
                <a:solidFill>
                  <a:schemeClr val="accent6">
                    <a:lumMod val="75000"/>
                  </a:schemeClr>
                </a:solidFill>
                <a:latin typeface="Trebuchet MS" pitchFamily="34" charset="0"/>
              </a:rPr>
              <a:t>Summer</a:t>
            </a:r>
          </a:p>
        </p:txBody>
      </p:sp>
      <p:pic>
        <p:nvPicPr>
          <p:cNvPr id="39" name="Picture 38" descr="IMG_3473.JPG"/>
          <p:cNvPicPr>
            <a:picLocks noChangeAspect="1"/>
          </p:cNvPicPr>
          <p:nvPr/>
        </p:nvPicPr>
        <p:blipFill>
          <a:blip r:embed="rId6" cstate="print"/>
          <a:stretch>
            <a:fillRect/>
          </a:stretch>
        </p:blipFill>
        <p:spPr>
          <a:xfrm>
            <a:off x="2133600" y="2971800"/>
            <a:ext cx="1150177" cy="1188720"/>
          </a:xfrm>
          <a:prstGeom prst="rect">
            <a:avLst/>
          </a:prstGeom>
        </p:spPr>
      </p:pic>
      <p:sp>
        <p:nvSpPr>
          <p:cNvPr id="40" name="TextBox 24"/>
          <p:cNvSpPr txBox="1">
            <a:spLocks noChangeArrowheads="1"/>
          </p:cNvSpPr>
          <p:nvPr/>
        </p:nvSpPr>
        <p:spPr bwMode="auto">
          <a:xfrm>
            <a:off x="1676400" y="4191000"/>
            <a:ext cx="2286000" cy="649188"/>
          </a:xfrm>
          <a:prstGeom prst="wedgeEllipseCallout">
            <a:avLst>
              <a:gd name="adj1" fmla="val -20166"/>
              <a:gd name="adj2" fmla="val -76005"/>
            </a:avLst>
          </a:prstGeom>
          <a:solidFill>
            <a:srgbClr val="33CC33"/>
          </a:solidFill>
          <a:ln w="9525">
            <a:noFill/>
            <a:miter lim="800000"/>
            <a:headEnd/>
            <a:tailEnd/>
          </a:ln>
        </p:spPr>
        <p:txBody>
          <a:bodyPr wrap="square">
            <a:spAutoFit/>
          </a:bodyPr>
          <a:lstStyle/>
          <a:p>
            <a:pPr algn="ctr"/>
            <a:r>
              <a:rPr lang="en-US" sz="2400" dirty="0">
                <a:solidFill>
                  <a:schemeClr val="bg1"/>
                </a:solidFill>
                <a:latin typeface="Trebuchet MS" pitchFamily="34" charset="0"/>
              </a:rPr>
              <a:t>Not </a:t>
            </a:r>
            <a:r>
              <a:rPr lang="en-US" sz="2400" dirty="0" smtClean="0">
                <a:solidFill>
                  <a:schemeClr val="bg1"/>
                </a:solidFill>
                <a:latin typeface="Trebuchet MS" pitchFamily="34" charset="0"/>
              </a:rPr>
              <a:t>quite</a:t>
            </a:r>
            <a:endParaRPr lang="en-US" sz="2400" dirty="0">
              <a:solidFill>
                <a:schemeClr val="bg1"/>
              </a:solidFill>
              <a:latin typeface="Trebuchet MS" pitchFamily="34" charset="0"/>
            </a:endParaRPr>
          </a:p>
        </p:txBody>
      </p:sp>
      <p:sp>
        <p:nvSpPr>
          <p:cNvPr id="56" name="Rectangle 55"/>
          <p:cNvSpPr/>
          <p:nvPr/>
        </p:nvSpPr>
        <p:spPr>
          <a:xfrm>
            <a:off x="5486400" y="1295400"/>
            <a:ext cx="2209800" cy="3124200"/>
          </a:xfrm>
          <a:prstGeom prst="rect">
            <a:avLst/>
          </a:prstGeom>
          <a:noFill/>
          <a:ln w="5715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Trebuchet MS" pitchFamily="34" charset="0"/>
            </a:endParaRPr>
          </a:p>
        </p:txBody>
      </p:sp>
      <p:sp>
        <p:nvSpPr>
          <p:cNvPr id="57" name="Rectangle 56"/>
          <p:cNvSpPr/>
          <p:nvPr/>
        </p:nvSpPr>
        <p:spPr>
          <a:xfrm>
            <a:off x="4038601" y="1295400"/>
            <a:ext cx="1406856" cy="3124200"/>
          </a:xfrm>
          <a:prstGeom prst="rect">
            <a:avLst/>
          </a:prstGeom>
          <a:noFill/>
          <a:ln w="571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Trebuchet MS" pitchFamily="34" charset="0"/>
            </a:endParaRPr>
          </a:p>
        </p:txBody>
      </p:sp>
      <p:sp>
        <p:nvSpPr>
          <p:cNvPr id="58" name="Rectangle 57"/>
          <p:cNvSpPr/>
          <p:nvPr/>
        </p:nvSpPr>
        <p:spPr>
          <a:xfrm>
            <a:off x="7738281" y="1295400"/>
            <a:ext cx="643719" cy="3124200"/>
          </a:xfrm>
          <a:prstGeom prst="rect">
            <a:avLst/>
          </a:prstGeom>
          <a:noFill/>
          <a:ln w="571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Trebuchet MS" pitchFamily="34" charset="0"/>
            </a:endParaRPr>
          </a:p>
        </p:txBody>
      </p:sp>
      <p:sp>
        <p:nvSpPr>
          <p:cNvPr id="55" name="TextBox 27"/>
          <p:cNvSpPr txBox="1">
            <a:spLocks noChangeArrowheads="1"/>
          </p:cNvSpPr>
          <p:nvPr/>
        </p:nvSpPr>
        <p:spPr bwMode="auto">
          <a:xfrm>
            <a:off x="8001000" y="2785646"/>
            <a:ext cx="838200" cy="338554"/>
          </a:xfrm>
          <a:prstGeom prst="rect">
            <a:avLst/>
          </a:prstGeom>
          <a:solidFill>
            <a:srgbClr val="FFFFFF">
              <a:alpha val="86000"/>
            </a:srgbClr>
          </a:solidFill>
          <a:ln w="9525">
            <a:noFill/>
            <a:miter lim="800000"/>
            <a:headEnd/>
            <a:tailEnd/>
          </a:ln>
        </p:spPr>
        <p:txBody>
          <a:bodyPr wrap="square">
            <a:spAutoFit/>
          </a:bodyPr>
          <a:lstStyle/>
          <a:p>
            <a:r>
              <a:rPr lang="en-US" sz="1600" b="1" dirty="0">
                <a:solidFill>
                  <a:srgbClr val="0070C0"/>
                </a:solidFill>
                <a:latin typeface="Trebuchet MS" pitchFamily="34" charset="0"/>
              </a:rPr>
              <a:t>Winter</a:t>
            </a:r>
          </a:p>
        </p:txBody>
      </p:sp>
      <p:sp>
        <p:nvSpPr>
          <p:cNvPr id="33" name="Action Button: Custom 32">
            <a:hlinkClick r:id="rId5" action="ppaction://hlinksldjump" highlightClick="1"/>
          </p:cNvPr>
          <p:cNvSpPr/>
          <p:nvPr/>
        </p:nvSpPr>
        <p:spPr>
          <a:xfrm>
            <a:off x="3657600" y="5867400"/>
            <a:ext cx="1905000" cy="838200"/>
          </a:xfrm>
          <a:prstGeom prst="actionButtonBlank">
            <a:avLst/>
          </a:prstGeom>
          <a:solidFill>
            <a:srgbClr val="C00000"/>
          </a:solidFill>
          <a:ln>
            <a:no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700" dirty="0">
                <a:latin typeface="Trebuchet MS" pitchFamily="34" charset="0"/>
              </a:rPr>
              <a:t>Summer: </a:t>
            </a:r>
          </a:p>
          <a:p>
            <a:pPr algn="ctr" fontAlgn="auto">
              <a:spcBef>
                <a:spcPts val="0"/>
              </a:spcBef>
              <a:spcAft>
                <a:spcPts val="0"/>
              </a:spcAft>
              <a:defRPr/>
            </a:pPr>
            <a:r>
              <a:rPr lang="en-US" sz="1700" dirty="0">
                <a:latin typeface="Trebuchet MS" pitchFamily="34" charset="0"/>
              </a:rPr>
              <a:t>May - October</a:t>
            </a:r>
          </a:p>
        </p:txBody>
      </p:sp>
      <p:sp>
        <p:nvSpPr>
          <p:cNvPr id="34" name="Rectangle 33"/>
          <p:cNvSpPr/>
          <p:nvPr/>
        </p:nvSpPr>
        <p:spPr>
          <a:xfrm>
            <a:off x="0" y="0"/>
            <a:ext cx="9144000" cy="838200"/>
          </a:xfrm>
          <a:prstGeom prst="rect">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r>
              <a:rPr lang="en-US" sz="4400" dirty="0" smtClean="0">
                <a:latin typeface="Trebuchet MS" pitchFamily="34" charset="0"/>
              </a:rPr>
              <a:t>How To Interpret Graphs</a:t>
            </a:r>
            <a:endParaRPr lang="en-US" sz="4400" dirty="0">
              <a:latin typeface="Trebuchet MS" pitchFamily="34" charset="0"/>
            </a:endParaRPr>
          </a:p>
        </p:txBody>
      </p:sp>
      <p:sp>
        <p:nvSpPr>
          <p:cNvPr id="35" name="Flowchart: Delay 34"/>
          <p:cNvSpPr/>
          <p:nvPr/>
        </p:nvSpPr>
        <p:spPr>
          <a:xfrm>
            <a:off x="0" y="0"/>
            <a:ext cx="1752600" cy="6858000"/>
          </a:xfrm>
          <a:prstGeom prst="flowChartDelay">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36" name="TextBox 35">
            <a:hlinkClick r:id="rId7" action="ppaction://hlinksldjump"/>
          </p:cNvPr>
          <p:cNvSpPr txBox="1"/>
          <p:nvPr/>
        </p:nvSpPr>
        <p:spPr>
          <a:xfrm>
            <a:off x="0" y="609600"/>
            <a:ext cx="1371600" cy="8382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Build </a:t>
            </a:r>
            <a:r>
              <a:rPr lang="en-US" sz="1600" dirty="0" smtClean="0">
                <a:solidFill>
                  <a:schemeClr val="accent1">
                    <a:lumMod val="75000"/>
                  </a:schemeClr>
                </a:solidFill>
                <a:latin typeface="Trebuchet MS" pitchFamily="34" charset="0"/>
                <a:cs typeface="+mn-cs"/>
              </a:rPr>
              <a:t>A </a:t>
            </a:r>
            <a:r>
              <a:rPr lang="en-US" sz="1600" dirty="0">
                <a:solidFill>
                  <a:schemeClr val="accent1">
                    <a:lumMod val="75000"/>
                  </a:schemeClr>
                </a:solidFill>
                <a:latin typeface="Trebuchet MS" pitchFamily="34" charset="0"/>
                <a:cs typeface="+mn-cs"/>
              </a:rPr>
              <a:t>G</a:t>
            </a:r>
            <a:r>
              <a:rPr lang="en-US" sz="1600" dirty="0" smtClean="0">
                <a:solidFill>
                  <a:schemeClr val="accent1">
                    <a:lumMod val="75000"/>
                  </a:schemeClr>
                </a:solidFill>
                <a:latin typeface="Trebuchet MS" pitchFamily="34" charset="0"/>
                <a:cs typeface="+mn-cs"/>
              </a:rPr>
              <a:t>raph </a:t>
            </a:r>
            <a:endParaRPr lang="en-US" sz="1600" dirty="0">
              <a:solidFill>
                <a:schemeClr val="accent1">
                  <a:lumMod val="75000"/>
                </a:schemeClr>
              </a:solidFill>
              <a:latin typeface="Trebuchet MS" pitchFamily="34" charset="0"/>
              <a:cs typeface="+mn-cs"/>
            </a:endParaRP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1)</a:t>
            </a:r>
            <a:endParaRPr lang="en-US" sz="1600" dirty="0">
              <a:solidFill>
                <a:schemeClr val="accent1">
                  <a:lumMod val="75000"/>
                </a:schemeClr>
              </a:solidFill>
              <a:latin typeface="Trebuchet MS" pitchFamily="34" charset="0"/>
              <a:cs typeface="+mn-cs"/>
            </a:endParaRPr>
          </a:p>
        </p:txBody>
      </p:sp>
      <p:sp>
        <p:nvSpPr>
          <p:cNvPr id="37" name="TextBox 36">
            <a:hlinkClick r:id="rId8" action="ppaction://hlinksldjump"/>
          </p:cNvPr>
          <p:cNvSpPr txBox="1"/>
          <p:nvPr/>
        </p:nvSpPr>
        <p:spPr>
          <a:xfrm>
            <a:off x="0" y="2743200"/>
            <a:ext cx="1554480" cy="10668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Read LOBO Graphs </a:t>
            </a:r>
            <a:r>
              <a:rPr lang="en-US" sz="1600" dirty="0" smtClean="0">
                <a:solidFill>
                  <a:schemeClr val="accent1">
                    <a:lumMod val="75000"/>
                  </a:schemeClr>
                </a:solidFill>
                <a:latin typeface="Trebuchet MS" pitchFamily="34" charset="0"/>
                <a:cs typeface="+mn-cs"/>
              </a:rPr>
              <a:t>   (Level 3)</a:t>
            </a:r>
            <a:endParaRPr lang="en-US" sz="1600" dirty="0">
              <a:solidFill>
                <a:schemeClr val="accent1">
                  <a:lumMod val="75000"/>
                </a:schemeClr>
              </a:solidFill>
              <a:latin typeface="Trebuchet MS" pitchFamily="34" charset="0"/>
              <a:cs typeface="+mn-cs"/>
            </a:endParaRPr>
          </a:p>
        </p:txBody>
      </p:sp>
      <p:sp>
        <p:nvSpPr>
          <p:cNvPr id="41" name="TextBox 40">
            <a:hlinkClick r:id="rId9" action="ppaction://hlinksldjump"/>
          </p:cNvPr>
          <p:cNvSpPr txBox="1"/>
          <p:nvPr/>
        </p:nvSpPr>
        <p:spPr>
          <a:xfrm>
            <a:off x="0" y="3953470"/>
            <a:ext cx="1447800" cy="99953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LOBO Data Match-up</a:t>
            </a:r>
            <a:endParaRPr lang="en-US" sz="1600" dirty="0">
              <a:solidFill>
                <a:schemeClr val="accent1">
                  <a:lumMod val="75000"/>
                </a:schemeClr>
              </a:solidFill>
              <a:latin typeface="Trebuchet MS" pitchFamily="34" charset="0"/>
              <a:cs typeface="+mn-cs"/>
            </a:endParaRP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4)</a:t>
            </a:r>
            <a:endParaRPr lang="en-US" sz="1600" dirty="0">
              <a:solidFill>
                <a:schemeClr val="accent1">
                  <a:lumMod val="75000"/>
                </a:schemeClr>
              </a:solidFill>
              <a:latin typeface="Trebuchet MS" pitchFamily="34" charset="0"/>
              <a:cs typeface="+mn-cs"/>
            </a:endParaRPr>
          </a:p>
        </p:txBody>
      </p:sp>
      <p:sp>
        <p:nvSpPr>
          <p:cNvPr id="42" name="TextBox 41">
            <a:hlinkClick r:id="rId10" action="ppaction://hlinksldjump"/>
          </p:cNvPr>
          <p:cNvSpPr txBox="1"/>
          <p:nvPr/>
        </p:nvSpPr>
        <p:spPr>
          <a:xfrm>
            <a:off x="0" y="5105400"/>
            <a:ext cx="1371600" cy="11430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Test Your LOBO Abilities</a:t>
            </a: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5)</a:t>
            </a:r>
            <a:endParaRPr lang="en-US" sz="1600" dirty="0">
              <a:solidFill>
                <a:schemeClr val="accent1">
                  <a:lumMod val="75000"/>
                </a:schemeClr>
              </a:solidFill>
              <a:latin typeface="Trebuchet MS" pitchFamily="34" charset="0"/>
              <a:cs typeface="+mn-cs"/>
            </a:endParaRPr>
          </a:p>
        </p:txBody>
      </p:sp>
      <p:sp>
        <p:nvSpPr>
          <p:cNvPr id="43" name="TextBox 42">
            <a:hlinkClick r:id="rId11" action="ppaction://hlinksldjump"/>
          </p:cNvPr>
          <p:cNvSpPr txBox="1"/>
          <p:nvPr/>
        </p:nvSpPr>
        <p:spPr>
          <a:xfrm>
            <a:off x="0" y="1600200"/>
            <a:ext cx="1447800" cy="990600"/>
          </a:xfrm>
          <a:prstGeom prst="roundRect">
            <a:avLst/>
          </a:prstGeom>
          <a:solidFill>
            <a:schemeClr val="accent5">
              <a:lumMod val="40000"/>
              <a:lumOff val="60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Interpret Graphs</a:t>
            </a: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2)</a:t>
            </a:r>
            <a:endParaRPr lang="en-US" sz="1600" dirty="0">
              <a:solidFill>
                <a:schemeClr val="accent1">
                  <a:lumMod val="75000"/>
                </a:schemeClr>
              </a:solidFill>
              <a:latin typeface="Trebuchet MS" pitchFamily="34" charset="0"/>
              <a:cs typeface="+mn-cs"/>
            </a:endParaRPr>
          </a:p>
        </p:txBody>
      </p:sp>
      <p:sp>
        <p:nvSpPr>
          <p:cNvPr id="44" name="TextBox 43">
            <a:hlinkClick r:id="rId12" action="ppaction://hlinksldjump"/>
          </p:cNvPr>
          <p:cNvSpPr txBox="1"/>
          <p:nvPr/>
        </p:nvSpPr>
        <p:spPr>
          <a:xfrm>
            <a:off x="0" y="6324600"/>
            <a:ext cx="914400" cy="5334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More info</a:t>
            </a:r>
            <a:endParaRPr lang="en-US" sz="1600" dirty="0">
              <a:solidFill>
                <a:schemeClr val="accent1">
                  <a:lumMod val="75000"/>
                </a:schemeClr>
              </a:solidFill>
              <a:latin typeface="Trebuchet MS" pitchFamily="34" charset="0"/>
              <a:cs typeface="+mn-cs"/>
            </a:endParaRPr>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dissolve">
                                      <p:cBhvr>
                                        <p:cTn id="7" dur="500"/>
                                        <p:tgtEl>
                                          <p:spTgt spid="40"/>
                                        </p:tgtEl>
                                      </p:cBhvr>
                                    </p:animEffect>
                                  </p:childTnLst>
                                </p:cTn>
                              </p:par>
                              <p:par>
                                <p:cTn id="8" presetID="9" presetClass="exit" presetSubtype="0" fill="hold" grpId="1" nodeType="withEffect">
                                  <p:stCondLst>
                                    <p:cond delay="2000"/>
                                  </p:stCondLst>
                                  <p:childTnLst>
                                    <p:animEffect transition="out" filter="dissolve">
                                      <p:cBhvr>
                                        <p:cTn id="9" dur="500"/>
                                        <p:tgtEl>
                                          <p:spTgt spid="40"/>
                                        </p:tgtEl>
                                      </p:cBhvr>
                                    </p:animEffect>
                                    <p:set>
                                      <p:cBhvr>
                                        <p:cTn id="10" dur="1" fill="hold">
                                          <p:stCondLst>
                                            <p:cond delay="499"/>
                                          </p:stCondLst>
                                        </p:cTn>
                                        <p:tgtEl>
                                          <p:spTgt spid="40"/>
                                        </p:tgtEl>
                                        <p:attrNameLst>
                                          <p:attrName>style.visibility</p:attrName>
                                        </p:attrNameLst>
                                      </p:cBhvr>
                                      <p:to>
                                        <p:strVal val="hidden"/>
                                      </p:to>
                                    </p:set>
                                  </p:childTnLst>
                                </p:cTn>
                              </p:par>
                              <p:par>
                                <p:cTn id="11" presetID="34" presetClass="entr" presetSubtype="0" fill="hold" grpId="0" nodeType="withEffect">
                                  <p:stCondLst>
                                    <p:cond delay="3000"/>
                                  </p:stCondLst>
                                  <p:childTnLst>
                                    <p:set>
                                      <p:cBhvr>
                                        <p:cTn id="12" dur="1" fill="hold">
                                          <p:stCondLst>
                                            <p:cond delay="0"/>
                                          </p:stCondLst>
                                        </p:cTn>
                                        <p:tgtEl>
                                          <p:spTgt spid="43013"/>
                                        </p:tgtEl>
                                        <p:attrNameLst>
                                          <p:attrName>style.visibility</p:attrName>
                                        </p:attrNameLst>
                                      </p:cBhvr>
                                      <p:to>
                                        <p:strVal val="visible"/>
                                      </p:to>
                                    </p:set>
                                    <p:anim from="(-#ppt_w/2)" to="(#ppt_x)" calcmode="lin" valueType="num">
                                      <p:cBhvr>
                                        <p:cTn id="13" dur="600" fill="hold">
                                          <p:stCondLst>
                                            <p:cond delay="0"/>
                                          </p:stCondLst>
                                        </p:cTn>
                                        <p:tgtEl>
                                          <p:spTgt spid="43013"/>
                                        </p:tgtEl>
                                        <p:attrNameLst>
                                          <p:attrName>ppt_x</p:attrName>
                                        </p:attrNameLst>
                                      </p:cBhvr>
                                    </p:anim>
                                    <p:anim from="0" to="-1.0" calcmode="lin" valueType="num">
                                      <p:cBhvr>
                                        <p:cTn id="14" dur="200" decel="50000" autoRev="1" fill="hold">
                                          <p:stCondLst>
                                            <p:cond delay="600"/>
                                          </p:stCondLst>
                                        </p:cTn>
                                        <p:tgtEl>
                                          <p:spTgt spid="43013"/>
                                        </p:tgtEl>
                                        <p:attrNameLst>
                                          <p:attrName>xshear</p:attrName>
                                        </p:attrNameLst>
                                      </p:cBhvr>
                                    </p:anim>
                                    <p:animScale>
                                      <p:cBhvr>
                                        <p:cTn id="15" dur="200" decel="100000" autoRev="1" fill="hold">
                                          <p:stCondLst>
                                            <p:cond delay="600"/>
                                          </p:stCondLst>
                                        </p:cTn>
                                        <p:tgtEl>
                                          <p:spTgt spid="43013"/>
                                        </p:tgtEl>
                                      </p:cBhvr>
                                      <p:from x="100000" y="100000"/>
                                      <p:to x="80000" y="100000"/>
                                    </p:animScale>
                                    <p:anim by="(#ppt_h/3+#ppt_w*0.1)" calcmode="lin" valueType="num">
                                      <p:cBhvr additive="sum">
                                        <p:cTn id="16" dur="200" decel="100000" autoRev="1" fill="hold">
                                          <p:stCondLst>
                                            <p:cond delay="600"/>
                                          </p:stCondLst>
                                        </p:cTn>
                                        <p:tgtEl>
                                          <p:spTgt spid="43013"/>
                                        </p:tgtEl>
                                        <p:attrNameLst>
                                          <p:attrName>ppt_x</p:attrName>
                                        </p:attrNameLst>
                                      </p:cBhvr>
                                    </p:anim>
                                  </p:childTnLst>
                                </p:cTn>
                              </p:par>
                              <p:par>
                                <p:cTn id="17" presetID="9" presetClass="entr" presetSubtype="0" fill="hold" grpId="0" nodeType="withEffect">
                                  <p:stCondLst>
                                    <p:cond delay="4500"/>
                                  </p:stCondLst>
                                  <p:childTnLst>
                                    <p:set>
                                      <p:cBhvr>
                                        <p:cTn id="18" dur="1" fill="hold">
                                          <p:stCondLst>
                                            <p:cond delay="0"/>
                                          </p:stCondLst>
                                        </p:cTn>
                                        <p:tgtEl>
                                          <p:spTgt spid="43020"/>
                                        </p:tgtEl>
                                        <p:attrNameLst>
                                          <p:attrName>style.visibility</p:attrName>
                                        </p:attrNameLst>
                                      </p:cBhvr>
                                      <p:to>
                                        <p:strVal val="visible"/>
                                      </p:to>
                                    </p:set>
                                    <p:animEffect transition="in" filter="dissolve">
                                      <p:cBhvr>
                                        <p:cTn id="19" dur="500"/>
                                        <p:tgtEl>
                                          <p:spTgt spid="43020"/>
                                        </p:tgtEl>
                                      </p:cBhvr>
                                    </p:animEffect>
                                  </p:childTnLst>
                                </p:cTn>
                              </p:par>
                              <p:par>
                                <p:cTn id="20" presetID="9" presetClass="entr" presetSubtype="0" fill="hold" grpId="0" nodeType="withEffect">
                                  <p:stCondLst>
                                    <p:cond delay="4500"/>
                                  </p:stCondLst>
                                  <p:childTnLst>
                                    <p:set>
                                      <p:cBhvr>
                                        <p:cTn id="21" dur="1" fill="hold">
                                          <p:stCondLst>
                                            <p:cond delay="0"/>
                                          </p:stCondLst>
                                        </p:cTn>
                                        <p:tgtEl>
                                          <p:spTgt spid="56"/>
                                        </p:tgtEl>
                                        <p:attrNameLst>
                                          <p:attrName>style.visibility</p:attrName>
                                        </p:attrNameLst>
                                      </p:cBhvr>
                                      <p:to>
                                        <p:strVal val="visible"/>
                                      </p:to>
                                    </p:set>
                                    <p:animEffect transition="in" filter="dissolve">
                                      <p:cBhvr>
                                        <p:cTn id="22" dur="500"/>
                                        <p:tgtEl>
                                          <p:spTgt spid="56"/>
                                        </p:tgtEl>
                                      </p:cBhvr>
                                    </p:animEffect>
                                  </p:childTnLst>
                                </p:cTn>
                              </p:par>
                              <p:par>
                                <p:cTn id="23" presetID="9" presetClass="entr" presetSubtype="0" fill="hold" grpId="0" nodeType="withEffect">
                                  <p:stCondLst>
                                    <p:cond delay="6000"/>
                                  </p:stCondLst>
                                  <p:childTnLst>
                                    <p:set>
                                      <p:cBhvr>
                                        <p:cTn id="24" dur="1" fill="hold">
                                          <p:stCondLst>
                                            <p:cond delay="0"/>
                                          </p:stCondLst>
                                        </p:cTn>
                                        <p:tgtEl>
                                          <p:spTgt spid="43019"/>
                                        </p:tgtEl>
                                        <p:attrNameLst>
                                          <p:attrName>style.visibility</p:attrName>
                                        </p:attrNameLst>
                                      </p:cBhvr>
                                      <p:to>
                                        <p:strVal val="visible"/>
                                      </p:to>
                                    </p:set>
                                    <p:animEffect transition="in" filter="dissolve">
                                      <p:cBhvr>
                                        <p:cTn id="25" dur="500"/>
                                        <p:tgtEl>
                                          <p:spTgt spid="43019"/>
                                        </p:tgtEl>
                                      </p:cBhvr>
                                    </p:animEffect>
                                  </p:childTnLst>
                                </p:cTn>
                              </p:par>
                              <p:par>
                                <p:cTn id="26" presetID="9" presetClass="entr" presetSubtype="0" fill="hold" grpId="0" nodeType="withEffect">
                                  <p:stCondLst>
                                    <p:cond delay="6000"/>
                                  </p:stCondLst>
                                  <p:childTnLst>
                                    <p:set>
                                      <p:cBhvr>
                                        <p:cTn id="27" dur="1" fill="hold">
                                          <p:stCondLst>
                                            <p:cond delay="0"/>
                                          </p:stCondLst>
                                        </p:cTn>
                                        <p:tgtEl>
                                          <p:spTgt spid="57"/>
                                        </p:tgtEl>
                                        <p:attrNameLst>
                                          <p:attrName>style.visibility</p:attrName>
                                        </p:attrNameLst>
                                      </p:cBhvr>
                                      <p:to>
                                        <p:strVal val="visible"/>
                                      </p:to>
                                    </p:set>
                                    <p:animEffect transition="in" filter="dissolve">
                                      <p:cBhvr>
                                        <p:cTn id="28" dur="500"/>
                                        <p:tgtEl>
                                          <p:spTgt spid="57"/>
                                        </p:tgtEl>
                                      </p:cBhvr>
                                    </p:animEffect>
                                  </p:childTnLst>
                                </p:cTn>
                              </p:par>
                              <p:par>
                                <p:cTn id="29" presetID="9" presetClass="entr" presetSubtype="0" fill="hold" grpId="0" nodeType="withEffect">
                                  <p:stCondLst>
                                    <p:cond delay="6000"/>
                                  </p:stCondLst>
                                  <p:childTnLst>
                                    <p:set>
                                      <p:cBhvr>
                                        <p:cTn id="30" dur="1" fill="hold">
                                          <p:stCondLst>
                                            <p:cond delay="0"/>
                                          </p:stCondLst>
                                        </p:cTn>
                                        <p:tgtEl>
                                          <p:spTgt spid="55"/>
                                        </p:tgtEl>
                                        <p:attrNameLst>
                                          <p:attrName>style.visibility</p:attrName>
                                        </p:attrNameLst>
                                      </p:cBhvr>
                                      <p:to>
                                        <p:strVal val="visible"/>
                                      </p:to>
                                    </p:set>
                                    <p:animEffect transition="in" filter="dissolve">
                                      <p:cBhvr>
                                        <p:cTn id="31" dur="500"/>
                                        <p:tgtEl>
                                          <p:spTgt spid="55"/>
                                        </p:tgtEl>
                                      </p:cBhvr>
                                    </p:animEffect>
                                  </p:childTnLst>
                                </p:cTn>
                              </p:par>
                              <p:par>
                                <p:cTn id="32" presetID="9" presetClass="entr" presetSubtype="0" fill="hold" grpId="0" nodeType="withEffect">
                                  <p:stCondLst>
                                    <p:cond delay="6000"/>
                                  </p:stCondLst>
                                  <p:childTnLst>
                                    <p:set>
                                      <p:cBhvr>
                                        <p:cTn id="33" dur="1" fill="hold">
                                          <p:stCondLst>
                                            <p:cond delay="0"/>
                                          </p:stCondLst>
                                        </p:cTn>
                                        <p:tgtEl>
                                          <p:spTgt spid="58"/>
                                        </p:tgtEl>
                                        <p:attrNameLst>
                                          <p:attrName>style.visibility</p:attrName>
                                        </p:attrNameLst>
                                      </p:cBhvr>
                                      <p:to>
                                        <p:strVal val="visible"/>
                                      </p:to>
                                    </p:set>
                                    <p:animEffect transition="in" filter="dissolve">
                                      <p:cBhvr>
                                        <p:cTn id="34" dur="500"/>
                                        <p:tgtEl>
                                          <p:spTgt spid="58"/>
                                        </p:tgtEl>
                                      </p:cBhvr>
                                    </p:animEffect>
                                  </p:childTnLst>
                                </p:cTn>
                              </p:par>
                              <p:par>
                                <p:cTn id="35" presetID="37" presetClass="entr" presetSubtype="0" fill="hold" grpId="0" nodeType="withEffect">
                                  <p:stCondLst>
                                    <p:cond delay="6000"/>
                                  </p:stCondLst>
                                  <p:childTnLst>
                                    <p:set>
                                      <p:cBhvr>
                                        <p:cTn id="36" dur="1" fill="hold">
                                          <p:stCondLst>
                                            <p:cond delay="0"/>
                                          </p:stCondLst>
                                        </p:cTn>
                                        <p:tgtEl>
                                          <p:spTgt spid="20"/>
                                        </p:tgtEl>
                                        <p:attrNameLst>
                                          <p:attrName>style.visibility</p:attrName>
                                        </p:attrNameLst>
                                      </p:cBhvr>
                                      <p:to>
                                        <p:strVal val="visible"/>
                                      </p:to>
                                    </p:set>
                                    <p:animEffect transition="in" filter="fade">
                                      <p:cBhvr>
                                        <p:cTn id="37" dur="1000"/>
                                        <p:tgtEl>
                                          <p:spTgt spid="20"/>
                                        </p:tgtEl>
                                      </p:cBhvr>
                                    </p:animEffect>
                                    <p:anim calcmode="lin" valueType="num">
                                      <p:cBhvr>
                                        <p:cTn id="38" dur="1000" fill="hold"/>
                                        <p:tgtEl>
                                          <p:spTgt spid="20"/>
                                        </p:tgtEl>
                                        <p:attrNameLst>
                                          <p:attrName>ppt_x</p:attrName>
                                        </p:attrNameLst>
                                      </p:cBhvr>
                                      <p:tavLst>
                                        <p:tav tm="0">
                                          <p:val>
                                            <p:strVal val="#ppt_x"/>
                                          </p:val>
                                        </p:tav>
                                        <p:tav tm="100000">
                                          <p:val>
                                            <p:strVal val="#ppt_x"/>
                                          </p:val>
                                        </p:tav>
                                      </p:tavLst>
                                    </p:anim>
                                    <p:anim calcmode="lin" valueType="num">
                                      <p:cBhvr>
                                        <p:cTn id="39" dur="900" decel="100000" fill="hold"/>
                                        <p:tgtEl>
                                          <p:spTgt spid="20"/>
                                        </p:tgtEl>
                                        <p:attrNameLst>
                                          <p:attrName>ppt_y</p:attrName>
                                        </p:attrNameLst>
                                      </p:cBhvr>
                                      <p:tavLst>
                                        <p:tav tm="0">
                                          <p:val>
                                            <p:strVal val="#ppt_y+1"/>
                                          </p:val>
                                        </p:tav>
                                        <p:tav tm="100000">
                                          <p:val>
                                            <p:strVal val="#ppt_y-.03"/>
                                          </p:val>
                                        </p:tav>
                                      </p:tavLst>
                                    </p:anim>
                                    <p:anim calcmode="lin" valueType="num">
                                      <p:cBhvr>
                                        <p:cTn id="40" dur="100" accel="100000" fill="hold">
                                          <p:stCondLst>
                                            <p:cond delay="900"/>
                                          </p:stCondLst>
                                        </p:cTn>
                                        <p:tgtEl>
                                          <p:spTgt spid="20"/>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13" grpId="0" animBg="1"/>
      <p:bldP spid="20" grpId="0" animBg="1"/>
      <p:bldP spid="43019" grpId="0"/>
      <p:bldP spid="43020" grpId="0"/>
      <p:bldP spid="40" grpId="0" animBg="1"/>
      <p:bldP spid="40" grpId="1" animBg="1"/>
      <p:bldP spid="56" grpId="0" animBg="1"/>
      <p:bldP spid="57" grpId="0" animBg="1"/>
      <p:bldP spid="58" grpId="0" animBg="1"/>
      <p:bldP spid="55"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bg>
      <p:bgPr>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effectLst/>
      </p:bgPr>
    </p:bg>
    <p:spTree>
      <p:nvGrpSpPr>
        <p:cNvPr id="1" name=""/>
        <p:cNvGrpSpPr/>
        <p:nvPr/>
      </p:nvGrpSpPr>
      <p:grpSpPr>
        <a:xfrm>
          <a:off x="0" y="0"/>
          <a:ext cx="0" cy="0"/>
          <a:chOff x="0" y="0"/>
          <a:chExt cx="0" cy="0"/>
        </a:xfrm>
      </p:grpSpPr>
      <p:sp>
        <p:nvSpPr>
          <p:cNvPr id="9" name="Rectangle 8"/>
          <p:cNvSpPr/>
          <p:nvPr/>
        </p:nvSpPr>
        <p:spPr>
          <a:xfrm>
            <a:off x="0" y="0"/>
            <a:ext cx="9144000" cy="838200"/>
          </a:xfrm>
          <a:prstGeom prst="rect">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r>
              <a:rPr lang="en-US" sz="4400" dirty="0" smtClean="0">
                <a:latin typeface="Trebuchet MS" pitchFamily="34" charset="0"/>
              </a:rPr>
              <a:t>More info page</a:t>
            </a:r>
            <a:endParaRPr lang="en-US" sz="4400" dirty="0">
              <a:latin typeface="Trebuchet MS" pitchFamily="34" charset="0"/>
            </a:endParaRPr>
          </a:p>
        </p:txBody>
      </p:sp>
      <p:sp>
        <p:nvSpPr>
          <p:cNvPr id="29" name="Flowchart: Delay 28"/>
          <p:cNvSpPr/>
          <p:nvPr/>
        </p:nvSpPr>
        <p:spPr>
          <a:xfrm>
            <a:off x="0" y="0"/>
            <a:ext cx="1752600" cy="6858000"/>
          </a:xfrm>
          <a:prstGeom prst="flowChartDelay">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pic>
        <p:nvPicPr>
          <p:cNvPr id="1026" name="Picture 2"/>
          <p:cNvPicPr>
            <a:picLocks noChangeAspect="1" noChangeArrowheads="1"/>
          </p:cNvPicPr>
          <p:nvPr/>
        </p:nvPicPr>
        <p:blipFill>
          <a:blip r:embed="rId3" cstate="print"/>
          <a:srcRect/>
          <a:stretch>
            <a:fillRect/>
          </a:stretch>
        </p:blipFill>
        <p:spPr bwMode="auto">
          <a:xfrm>
            <a:off x="1787856" y="863917"/>
            <a:ext cx="1752600" cy="1117283"/>
          </a:xfrm>
          <a:prstGeom prst="rect">
            <a:avLst/>
          </a:prstGeom>
          <a:noFill/>
          <a:ln w="9525">
            <a:noFill/>
            <a:miter lim="800000"/>
            <a:headEnd/>
            <a:tailEnd/>
          </a:ln>
          <a:effectLst/>
        </p:spPr>
      </p:pic>
      <p:sp>
        <p:nvSpPr>
          <p:cNvPr id="5123" name="TextBox 17"/>
          <p:cNvSpPr txBox="1">
            <a:spLocks noChangeArrowheads="1"/>
          </p:cNvSpPr>
          <p:nvPr/>
        </p:nvSpPr>
        <p:spPr bwMode="auto">
          <a:xfrm>
            <a:off x="3505200" y="949656"/>
            <a:ext cx="5611504" cy="919401"/>
          </a:xfrm>
          <a:prstGeom prst="wedgeRoundRectCallout">
            <a:avLst>
              <a:gd name="adj1" fmla="val -56472"/>
              <a:gd name="adj2" fmla="val -35075"/>
              <a:gd name="adj3" fmla="val 16667"/>
            </a:avLst>
          </a:prstGeom>
          <a:solidFill>
            <a:schemeClr val="accent5">
              <a:lumMod val="75000"/>
            </a:schemeClr>
          </a:solidFill>
          <a:ln w="9525">
            <a:noFill/>
            <a:miter lim="800000"/>
            <a:headEnd/>
            <a:tailEnd/>
          </a:ln>
        </p:spPr>
        <p:txBody>
          <a:bodyPr wrap="square">
            <a:spAutoFit/>
          </a:bodyPr>
          <a:lstStyle/>
          <a:p>
            <a:r>
              <a:rPr lang="en-US" sz="1600" dirty="0" smtClean="0">
                <a:solidFill>
                  <a:schemeClr val="bg1"/>
                </a:solidFill>
                <a:latin typeface="Trebuchet MS" pitchFamily="34" charset="0"/>
              </a:rPr>
              <a:t>Are you confused by a word or interested to learn more? You have come to the right place! Touch a button below to explore that topic.  </a:t>
            </a:r>
            <a:endParaRPr lang="en-US" sz="1600" dirty="0">
              <a:solidFill>
                <a:schemeClr val="bg1"/>
              </a:solidFill>
              <a:latin typeface="Trebuchet MS" pitchFamily="34" charset="0"/>
            </a:endParaRPr>
          </a:p>
        </p:txBody>
      </p:sp>
      <p:sp>
        <p:nvSpPr>
          <p:cNvPr id="22" name="Action Button: Home 21">
            <a:hlinkClick r:id="" action="ppaction://hlinkshowjump?jump=firstslide" highlightClick="1"/>
          </p:cNvPr>
          <p:cNvSpPr/>
          <p:nvPr/>
        </p:nvSpPr>
        <p:spPr>
          <a:xfrm>
            <a:off x="8555677" y="6400800"/>
            <a:ext cx="574675" cy="457200"/>
          </a:xfrm>
          <a:prstGeom prst="actionButtonHome">
            <a:avLst/>
          </a:prstGeom>
          <a:gradFill flip="none" rotWithShape="1">
            <a:gsLst>
              <a:gs pos="0">
                <a:srgbClr val="FFEFD1"/>
              </a:gs>
              <a:gs pos="64999">
                <a:srgbClr val="F0EBD5"/>
              </a:gs>
              <a:gs pos="100000">
                <a:srgbClr val="D1C39F"/>
              </a:gs>
            </a:gsLst>
            <a:lin ang="5400000" scaled="1"/>
            <a:tileRect/>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23" name="Action Button: Beginning 22">
            <a:hlinkClick r:id="" action="ppaction://hlinkshowjump?jump=lastslideviewed" highlightClick="1"/>
          </p:cNvPr>
          <p:cNvSpPr/>
          <p:nvPr/>
        </p:nvSpPr>
        <p:spPr>
          <a:xfrm>
            <a:off x="8088952" y="6400800"/>
            <a:ext cx="457200" cy="457200"/>
          </a:xfrm>
          <a:prstGeom prst="actionButtonBeginning">
            <a:avLst/>
          </a:prstGeom>
          <a:gradFill>
            <a:gsLst>
              <a:gs pos="0">
                <a:srgbClr val="FFEFD1"/>
              </a:gs>
              <a:gs pos="64999">
                <a:srgbClr val="F0EBD5"/>
              </a:gs>
              <a:gs pos="100000">
                <a:srgbClr val="D1C39F"/>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31" name="TextBox 30">
            <a:hlinkClick r:id="rId4" action="ppaction://hlinksldjump"/>
          </p:cNvPr>
          <p:cNvSpPr txBox="1"/>
          <p:nvPr/>
        </p:nvSpPr>
        <p:spPr>
          <a:xfrm>
            <a:off x="0" y="609600"/>
            <a:ext cx="1371600" cy="838200"/>
          </a:xfrm>
          <a:prstGeom prst="roundRect">
            <a:avLst/>
          </a:prstGeom>
          <a:solidFill>
            <a:schemeClr val="bg1">
              <a:lumMod val="7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Build a graph </a:t>
            </a: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1)</a:t>
            </a:r>
            <a:endParaRPr lang="en-US" sz="1600" dirty="0">
              <a:solidFill>
                <a:schemeClr val="accent1">
                  <a:lumMod val="75000"/>
                </a:schemeClr>
              </a:solidFill>
              <a:latin typeface="Trebuchet MS" pitchFamily="34" charset="0"/>
              <a:cs typeface="+mn-cs"/>
            </a:endParaRPr>
          </a:p>
        </p:txBody>
      </p:sp>
      <p:sp>
        <p:nvSpPr>
          <p:cNvPr id="32" name="TextBox 31">
            <a:hlinkClick r:id="rId5" action="ppaction://hlinksldjump"/>
          </p:cNvPr>
          <p:cNvSpPr txBox="1"/>
          <p:nvPr/>
        </p:nvSpPr>
        <p:spPr>
          <a:xfrm>
            <a:off x="0" y="2743200"/>
            <a:ext cx="1554480" cy="1066800"/>
          </a:xfrm>
          <a:prstGeom prst="roundRect">
            <a:avLst/>
          </a:prstGeom>
          <a:solidFill>
            <a:schemeClr val="bg1">
              <a:lumMod val="7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Read LOBO Graphs </a:t>
            </a:r>
            <a:r>
              <a:rPr lang="en-US" sz="1600" dirty="0" smtClean="0">
                <a:solidFill>
                  <a:schemeClr val="accent1">
                    <a:lumMod val="75000"/>
                  </a:schemeClr>
                </a:solidFill>
                <a:latin typeface="Trebuchet MS" pitchFamily="34" charset="0"/>
                <a:cs typeface="+mn-cs"/>
              </a:rPr>
              <a:t>   (Level 3)</a:t>
            </a:r>
            <a:endParaRPr lang="en-US" sz="1600" dirty="0">
              <a:solidFill>
                <a:schemeClr val="accent1">
                  <a:lumMod val="75000"/>
                </a:schemeClr>
              </a:solidFill>
              <a:latin typeface="Trebuchet MS" pitchFamily="34" charset="0"/>
              <a:cs typeface="+mn-cs"/>
            </a:endParaRPr>
          </a:p>
        </p:txBody>
      </p:sp>
      <p:sp>
        <p:nvSpPr>
          <p:cNvPr id="33" name="TextBox 32">
            <a:hlinkClick r:id="rId6" action="ppaction://hlinksldjump"/>
          </p:cNvPr>
          <p:cNvSpPr txBox="1"/>
          <p:nvPr/>
        </p:nvSpPr>
        <p:spPr>
          <a:xfrm>
            <a:off x="0" y="3953470"/>
            <a:ext cx="1447800" cy="999530"/>
          </a:xfrm>
          <a:prstGeom prst="roundRect">
            <a:avLst/>
          </a:prstGeom>
          <a:solidFill>
            <a:schemeClr val="bg1">
              <a:lumMod val="7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LOBO Data Match-up</a:t>
            </a:r>
            <a:endParaRPr lang="en-US" sz="1600" dirty="0">
              <a:solidFill>
                <a:schemeClr val="accent1">
                  <a:lumMod val="75000"/>
                </a:schemeClr>
              </a:solidFill>
              <a:latin typeface="Trebuchet MS" pitchFamily="34" charset="0"/>
              <a:cs typeface="+mn-cs"/>
            </a:endParaRP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4)</a:t>
            </a:r>
            <a:endParaRPr lang="en-US" sz="1600" dirty="0">
              <a:solidFill>
                <a:schemeClr val="accent1">
                  <a:lumMod val="75000"/>
                </a:schemeClr>
              </a:solidFill>
              <a:latin typeface="Trebuchet MS" pitchFamily="34" charset="0"/>
              <a:cs typeface="+mn-cs"/>
            </a:endParaRPr>
          </a:p>
        </p:txBody>
      </p:sp>
      <p:sp>
        <p:nvSpPr>
          <p:cNvPr id="34" name="TextBox 33">
            <a:hlinkClick r:id="rId7" action="ppaction://hlinksldjump"/>
          </p:cNvPr>
          <p:cNvSpPr txBox="1"/>
          <p:nvPr/>
        </p:nvSpPr>
        <p:spPr>
          <a:xfrm>
            <a:off x="0" y="5105400"/>
            <a:ext cx="1371600" cy="1143000"/>
          </a:xfrm>
          <a:prstGeom prst="roundRect">
            <a:avLst/>
          </a:prstGeom>
          <a:solidFill>
            <a:schemeClr val="bg1">
              <a:lumMod val="7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Test Your LOBO Abilities</a:t>
            </a: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5)</a:t>
            </a:r>
            <a:endParaRPr lang="en-US" sz="1600" dirty="0">
              <a:solidFill>
                <a:schemeClr val="accent1">
                  <a:lumMod val="75000"/>
                </a:schemeClr>
              </a:solidFill>
              <a:latin typeface="Trebuchet MS" pitchFamily="34" charset="0"/>
              <a:cs typeface="+mn-cs"/>
            </a:endParaRPr>
          </a:p>
        </p:txBody>
      </p:sp>
      <p:sp>
        <p:nvSpPr>
          <p:cNvPr id="35" name="TextBox 34">
            <a:hlinkClick r:id="rId8" action="ppaction://hlinksldjump"/>
          </p:cNvPr>
          <p:cNvSpPr txBox="1"/>
          <p:nvPr/>
        </p:nvSpPr>
        <p:spPr>
          <a:xfrm>
            <a:off x="0" y="1600200"/>
            <a:ext cx="1447800" cy="990600"/>
          </a:xfrm>
          <a:prstGeom prst="roundRect">
            <a:avLst/>
          </a:prstGeom>
          <a:solidFill>
            <a:schemeClr val="bg1">
              <a:lumMod val="7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Interpret Graphs</a:t>
            </a: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2)</a:t>
            </a:r>
            <a:endParaRPr lang="en-US" sz="1600" dirty="0">
              <a:solidFill>
                <a:schemeClr val="accent1">
                  <a:lumMod val="75000"/>
                </a:schemeClr>
              </a:solidFill>
              <a:latin typeface="Trebuchet MS" pitchFamily="34" charset="0"/>
              <a:cs typeface="+mn-cs"/>
            </a:endParaRPr>
          </a:p>
        </p:txBody>
      </p:sp>
      <p:sp>
        <p:nvSpPr>
          <p:cNvPr id="36" name="TextBox 35">
            <a:hlinkClick r:id="rId9" action="ppaction://hlinksldjump"/>
          </p:cNvPr>
          <p:cNvSpPr txBox="1"/>
          <p:nvPr/>
        </p:nvSpPr>
        <p:spPr>
          <a:xfrm>
            <a:off x="0" y="6324600"/>
            <a:ext cx="914400" cy="533400"/>
          </a:xfrm>
          <a:prstGeom prst="roundRect">
            <a:avLst/>
          </a:prstGeom>
          <a:solidFill>
            <a:schemeClr val="accent5">
              <a:lumMod val="40000"/>
              <a:lumOff val="60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More info</a:t>
            </a:r>
            <a:endParaRPr lang="en-US" sz="1600" dirty="0">
              <a:solidFill>
                <a:schemeClr val="accent1">
                  <a:lumMod val="75000"/>
                </a:schemeClr>
              </a:solidFill>
              <a:latin typeface="Trebuchet MS" pitchFamily="34" charset="0"/>
              <a:cs typeface="+mn-cs"/>
            </a:endParaRPr>
          </a:p>
        </p:txBody>
      </p:sp>
      <p:sp>
        <p:nvSpPr>
          <p:cNvPr id="17" name="Action Button: Custom 16">
            <a:hlinkClick r:id="rId10" action="ppaction://hlinksldjump" highlightClick="1"/>
          </p:cNvPr>
          <p:cNvSpPr/>
          <p:nvPr/>
        </p:nvSpPr>
        <p:spPr>
          <a:xfrm>
            <a:off x="4433047" y="2819400"/>
            <a:ext cx="1434353" cy="1219200"/>
          </a:xfrm>
          <a:prstGeom prst="actionButtonBlank">
            <a:avLst/>
          </a:prstGeom>
          <a:solidFill>
            <a:srgbClr val="C00000"/>
          </a:solidFill>
          <a:ln>
            <a:no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latin typeface="Trebuchet MS" pitchFamily="34" charset="0"/>
              </a:rPr>
              <a:t>What is an estuary?</a:t>
            </a:r>
            <a:endParaRPr lang="en-US" dirty="0">
              <a:latin typeface="Trebuchet MS" pitchFamily="34" charset="0"/>
            </a:endParaRPr>
          </a:p>
        </p:txBody>
      </p:sp>
      <p:sp>
        <p:nvSpPr>
          <p:cNvPr id="21" name="Action Button: Custom 20">
            <a:hlinkClick r:id="rId11" action="ppaction://hlinksldjump" highlightClick="1"/>
          </p:cNvPr>
          <p:cNvSpPr/>
          <p:nvPr/>
        </p:nvSpPr>
        <p:spPr>
          <a:xfrm>
            <a:off x="2514599" y="4419600"/>
            <a:ext cx="1434353" cy="1219200"/>
          </a:xfrm>
          <a:prstGeom prst="actionButtonBlank">
            <a:avLst/>
          </a:prstGeom>
          <a:solidFill>
            <a:srgbClr val="C00000"/>
          </a:solidFill>
          <a:ln>
            <a:no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latin typeface="Trebuchet MS" pitchFamily="34" charset="0"/>
              </a:rPr>
              <a:t>What is PSU?</a:t>
            </a:r>
            <a:endParaRPr lang="en-US" dirty="0">
              <a:latin typeface="Trebuchet MS" pitchFamily="34" charset="0"/>
            </a:endParaRPr>
          </a:p>
        </p:txBody>
      </p:sp>
      <p:sp>
        <p:nvSpPr>
          <p:cNvPr id="25" name="Action Button: Custom 24">
            <a:hlinkClick r:id="rId12" action="ppaction://hlinksldjump" highlightClick="1"/>
          </p:cNvPr>
          <p:cNvSpPr/>
          <p:nvPr/>
        </p:nvSpPr>
        <p:spPr>
          <a:xfrm>
            <a:off x="2514599" y="2819400"/>
            <a:ext cx="1434353" cy="1219200"/>
          </a:xfrm>
          <a:prstGeom prst="actionButtonBlank">
            <a:avLst/>
          </a:prstGeom>
          <a:solidFill>
            <a:srgbClr val="C00000"/>
          </a:solidFill>
          <a:ln>
            <a:no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latin typeface="Trebuchet MS" pitchFamily="34" charset="0"/>
              </a:rPr>
              <a:t>What is salinity?</a:t>
            </a:r>
            <a:endParaRPr lang="en-US" dirty="0">
              <a:latin typeface="Trebuchet MS" pitchFamily="34" charset="0"/>
            </a:endParaRPr>
          </a:p>
        </p:txBody>
      </p:sp>
      <p:sp>
        <p:nvSpPr>
          <p:cNvPr id="26" name="Action Button: Custom 25">
            <a:hlinkClick r:id="rId13" action="ppaction://hlinksldjump" highlightClick="1"/>
          </p:cNvPr>
          <p:cNvSpPr/>
          <p:nvPr/>
        </p:nvSpPr>
        <p:spPr>
          <a:xfrm>
            <a:off x="4419600" y="4419600"/>
            <a:ext cx="1613647" cy="1219200"/>
          </a:xfrm>
          <a:prstGeom prst="actionButtonBlank">
            <a:avLst/>
          </a:prstGeom>
          <a:solidFill>
            <a:srgbClr val="C00000"/>
          </a:solidFill>
          <a:ln>
            <a:no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latin typeface="Trebuchet MS" pitchFamily="34" charset="0"/>
              </a:rPr>
              <a:t>How do tides affect an estuary?</a:t>
            </a:r>
            <a:endParaRPr lang="en-US" dirty="0">
              <a:latin typeface="Trebuchet MS" pitchFamily="34" charset="0"/>
            </a:endParaRPr>
          </a:p>
        </p:txBody>
      </p:sp>
      <p:sp>
        <p:nvSpPr>
          <p:cNvPr id="27" name="Action Button: Custom 26">
            <a:hlinkClick r:id="rId14" action="ppaction://hlinksldjump" highlightClick="1"/>
          </p:cNvPr>
          <p:cNvSpPr/>
          <p:nvPr/>
        </p:nvSpPr>
        <p:spPr>
          <a:xfrm>
            <a:off x="6490447" y="2819400"/>
            <a:ext cx="1434353" cy="1219200"/>
          </a:xfrm>
          <a:prstGeom prst="actionButtonBlank">
            <a:avLst/>
          </a:prstGeom>
          <a:solidFill>
            <a:srgbClr val="C00000"/>
          </a:solidFill>
          <a:ln>
            <a:no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latin typeface="Trebuchet MS" pitchFamily="34" charset="0"/>
              </a:rPr>
              <a:t>What is LOBO?</a:t>
            </a:r>
            <a:endParaRPr lang="en-US" dirty="0">
              <a:latin typeface="Trebuchet MS" pitchFamily="34" charset="0"/>
            </a:endParaRPr>
          </a:p>
        </p:txBody>
      </p:sp>
      <p:sp>
        <p:nvSpPr>
          <p:cNvPr id="19" name="Action Button: Custom 18">
            <a:hlinkClick r:id="rId15" action="ppaction://hlinksldjump" highlightClick="1"/>
          </p:cNvPr>
          <p:cNvSpPr/>
          <p:nvPr/>
        </p:nvSpPr>
        <p:spPr>
          <a:xfrm>
            <a:off x="6400800" y="4419600"/>
            <a:ext cx="1613647" cy="1219200"/>
          </a:xfrm>
          <a:prstGeom prst="actionButtonBlank">
            <a:avLst/>
          </a:prstGeom>
          <a:solidFill>
            <a:srgbClr val="C00000"/>
          </a:solidFill>
          <a:ln>
            <a:no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latin typeface="Trebuchet MS" pitchFamily="34" charset="0"/>
              </a:rPr>
              <a:t>About the exhibit</a:t>
            </a:r>
            <a:endParaRPr lang="en-US" dirty="0">
              <a:latin typeface="Trebuchet MS" pitchFamily="34" charset="0"/>
            </a:endParaRPr>
          </a:p>
        </p:txBody>
      </p:sp>
    </p:spTree>
  </p:cSld>
  <p:clrMapOvr>
    <a:masterClrMapping/>
  </p:clrMapOvr>
  <p:transition advClick="0"/>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rain/dis"/>
          <p:cNvPicPr>
            <a:picLocks noChangeAspect="1" noChangeArrowheads="1"/>
          </p:cNvPicPr>
          <p:nvPr/>
        </p:nvPicPr>
        <p:blipFill>
          <a:blip r:embed="rId3" cstate="print"/>
          <a:srcRect/>
          <a:stretch>
            <a:fillRect/>
          </a:stretch>
        </p:blipFill>
        <p:spPr bwMode="auto">
          <a:xfrm>
            <a:off x="3499723" y="838200"/>
            <a:ext cx="5644277" cy="4114800"/>
          </a:xfrm>
          <a:prstGeom prst="rect">
            <a:avLst/>
          </a:prstGeom>
          <a:ln>
            <a:noFill/>
          </a:ln>
          <a:effectLst>
            <a:outerShdw blurRad="190500" algn="tl" rotWithShape="0">
              <a:srgbClr val="000000">
                <a:alpha val="70000"/>
              </a:srgbClr>
            </a:outerShdw>
          </a:effectLst>
        </p:spPr>
      </p:pic>
      <p:sp>
        <p:nvSpPr>
          <p:cNvPr id="25" name="Rectangle 24"/>
          <p:cNvSpPr/>
          <p:nvPr/>
        </p:nvSpPr>
        <p:spPr>
          <a:xfrm>
            <a:off x="3505200" y="5715000"/>
            <a:ext cx="2133600" cy="1143000"/>
          </a:xfrm>
          <a:prstGeom prst="rect">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Action Button: Home 21">
            <a:hlinkClick r:id="" action="ppaction://hlinkshowjump?jump=firstslide" highlightClick="1"/>
          </p:cNvPr>
          <p:cNvSpPr/>
          <p:nvPr/>
        </p:nvSpPr>
        <p:spPr>
          <a:xfrm>
            <a:off x="8543925" y="6400800"/>
            <a:ext cx="574675" cy="457200"/>
          </a:xfrm>
          <a:prstGeom prst="actionButtonHome">
            <a:avLst/>
          </a:prstGeom>
          <a:gradFill flip="none" rotWithShape="1">
            <a:gsLst>
              <a:gs pos="0">
                <a:srgbClr val="FFEFD1"/>
              </a:gs>
              <a:gs pos="64999">
                <a:srgbClr val="F0EBD5"/>
              </a:gs>
              <a:gs pos="100000">
                <a:srgbClr val="D1C39F"/>
              </a:gs>
            </a:gsLst>
            <a:lin ang="5400000" scaled="1"/>
            <a:tileRect/>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23" name="Action Button: Beginning 22">
            <a:hlinkClick r:id="" action="ppaction://hlinkshowjump?jump=lastslideviewed" highlightClick="1"/>
          </p:cNvPr>
          <p:cNvSpPr/>
          <p:nvPr/>
        </p:nvSpPr>
        <p:spPr>
          <a:xfrm>
            <a:off x="8077200" y="6400800"/>
            <a:ext cx="457200" cy="457200"/>
          </a:xfrm>
          <a:prstGeom prst="actionButtonBeginning">
            <a:avLst/>
          </a:prstGeom>
          <a:gradFill>
            <a:gsLst>
              <a:gs pos="0">
                <a:srgbClr val="FFEFD1"/>
              </a:gs>
              <a:gs pos="64999">
                <a:srgbClr val="F0EBD5"/>
              </a:gs>
              <a:gs pos="100000">
                <a:srgbClr val="D1C39F"/>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43013" name="TextBox 17"/>
          <p:cNvSpPr txBox="1">
            <a:spLocks noChangeArrowheads="1"/>
          </p:cNvSpPr>
          <p:nvPr/>
        </p:nvSpPr>
        <p:spPr bwMode="auto">
          <a:xfrm>
            <a:off x="1828800" y="4724400"/>
            <a:ext cx="3200400" cy="919401"/>
          </a:xfrm>
          <a:prstGeom prst="wedgeRoundRectCallout">
            <a:avLst>
              <a:gd name="adj1" fmla="val -17833"/>
              <a:gd name="adj2" fmla="val -73506"/>
              <a:gd name="adj3" fmla="val 16667"/>
            </a:avLst>
          </a:prstGeom>
          <a:solidFill>
            <a:schemeClr val="accent5">
              <a:lumMod val="75000"/>
            </a:schemeClr>
          </a:solidFill>
          <a:ln w="9525">
            <a:noFill/>
            <a:miter lim="800000"/>
            <a:headEnd/>
            <a:tailEnd/>
          </a:ln>
        </p:spPr>
        <p:txBody>
          <a:bodyPr wrap="square">
            <a:spAutoFit/>
          </a:bodyPr>
          <a:lstStyle/>
          <a:p>
            <a:pPr algn="ctr"/>
            <a:r>
              <a:rPr lang="en-US" sz="1600" dirty="0">
                <a:solidFill>
                  <a:schemeClr val="bg1"/>
                </a:solidFill>
                <a:latin typeface="Trebuchet MS" pitchFamily="34" charset="0"/>
              </a:rPr>
              <a:t>Using this graph, we can tell that Summer is May- October and Winter is November- April.</a:t>
            </a:r>
          </a:p>
        </p:txBody>
      </p:sp>
      <p:sp>
        <p:nvSpPr>
          <p:cNvPr id="20" name="Action Button: Custom 19">
            <a:hlinkClick r:id="rId4" action="ppaction://hlinksldjump" highlightClick="1"/>
          </p:cNvPr>
          <p:cNvSpPr/>
          <p:nvPr/>
        </p:nvSpPr>
        <p:spPr>
          <a:xfrm>
            <a:off x="5652868" y="6309360"/>
            <a:ext cx="2377440" cy="548640"/>
          </a:xfrm>
          <a:prstGeom prst="actionButtonBlank">
            <a:avLst/>
          </a:prstGeom>
          <a:solidFill>
            <a:srgbClr val="C00000"/>
          </a:solidFill>
          <a:ln>
            <a:no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600" dirty="0" smtClean="0">
                <a:latin typeface="Trebuchet MS" pitchFamily="34" charset="0"/>
              </a:rPr>
              <a:t>Touch here to continue</a:t>
            </a:r>
            <a:endParaRPr lang="en-US" sz="1600" dirty="0">
              <a:latin typeface="Trebuchet MS" pitchFamily="34" charset="0"/>
            </a:endParaRPr>
          </a:p>
        </p:txBody>
      </p:sp>
      <p:pic>
        <p:nvPicPr>
          <p:cNvPr id="39" name="Picture 38" descr="IMG_3473.JPG"/>
          <p:cNvPicPr>
            <a:picLocks noChangeAspect="1"/>
          </p:cNvPicPr>
          <p:nvPr/>
        </p:nvPicPr>
        <p:blipFill>
          <a:blip r:embed="rId5" cstate="print"/>
          <a:stretch>
            <a:fillRect/>
          </a:stretch>
        </p:blipFill>
        <p:spPr>
          <a:xfrm>
            <a:off x="2057400" y="3271599"/>
            <a:ext cx="1150177" cy="1188720"/>
          </a:xfrm>
          <a:prstGeom prst="rect">
            <a:avLst/>
          </a:prstGeom>
        </p:spPr>
      </p:pic>
      <p:sp>
        <p:nvSpPr>
          <p:cNvPr id="40" name="TextBox 24"/>
          <p:cNvSpPr txBox="1">
            <a:spLocks noChangeArrowheads="1"/>
          </p:cNvSpPr>
          <p:nvPr/>
        </p:nvSpPr>
        <p:spPr bwMode="auto">
          <a:xfrm>
            <a:off x="1828800" y="4648200"/>
            <a:ext cx="2286000" cy="649188"/>
          </a:xfrm>
          <a:prstGeom prst="wedgeEllipseCallout">
            <a:avLst>
              <a:gd name="adj1" fmla="val -20166"/>
              <a:gd name="adj2" fmla="val -76005"/>
            </a:avLst>
          </a:prstGeom>
          <a:solidFill>
            <a:srgbClr val="33CC33"/>
          </a:solidFill>
          <a:ln w="9525">
            <a:noFill/>
            <a:miter lim="800000"/>
            <a:headEnd/>
            <a:tailEnd/>
          </a:ln>
        </p:spPr>
        <p:txBody>
          <a:bodyPr wrap="square">
            <a:spAutoFit/>
          </a:bodyPr>
          <a:lstStyle/>
          <a:p>
            <a:pPr algn="ctr"/>
            <a:r>
              <a:rPr lang="en-US" sz="2400" dirty="0" smtClean="0">
                <a:solidFill>
                  <a:schemeClr val="bg1"/>
                </a:solidFill>
                <a:latin typeface="Trebuchet MS" pitchFamily="34" charset="0"/>
              </a:rPr>
              <a:t>Excellent!</a:t>
            </a:r>
            <a:endParaRPr lang="en-US" sz="2400" dirty="0">
              <a:solidFill>
                <a:schemeClr val="bg1"/>
              </a:solidFill>
              <a:latin typeface="Trebuchet MS" pitchFamily="34" charset="0"/>
            </a:endParaRPr>
          </a:p>
        </p:txBody>
      </p:sp>
      <p:sp>
        <p:nvSpPr>
          <p:cNvPr id="33" name="Action Button: Custom 32">
            <a:hlinkClick r:id="rId4" action="ppaction://hlinksldjump" highlightClick="1"/>
          </p:cNvPr>
          <p:cNvSpPr/>
          <p:nvPr/>
        </p:nvSpPr>
        <p:spPr>
          <a:xfrm>
            <a:off x="3657600" y="5867400"/>
            <a:ext cx="1905000" cy="838200"/>
          </a:xfrm>
          <a:prstGeom prst="actionButtonBlank">
            <a:avLst/>
          </a:prstGeom>
          <a:solidFill>
            <a:srgbClr val="C00000"/>
          </a:solidFill>
          <a:ln>
            <a:no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700" dirty="0">
                <a:latin typeface="Trebuchet MS" pitchFamily="34" charset="0"/>
              </a:rPr>
              <a:t>Summer: </a:t>
            </a:r>
          </a:p>
          <a:p>
            <a:pPr algn="ctr" fontAlgn="auto">
              <a:spcBef>
                <a:spcPts val="0"/>
              </a:spcBef>
              <a:spcAft>
                <a:spcPts val="0"/>
              </a:spcAft>
              <a:defRPr/>
            </a:pPr>
            <a:r>
              <a:rPr lang="en-US" sz="1700" dirty="0">
                <a:latin typeface="Trebuchet MS" pitchFamily="34" charset="0"/>
              </a:rPr>
              <a:t>May - October</a:t>
            </a:r>
          </a:p>
        </p:txBody>
      </p:sp>
      <p:sp>
        <p:nvSpPr>
          <p:cNvPr id="34" name="Rectangle 33"/>
          <p:cNvSpPr/>
          <p:nvPr/>
        </p:nvSpPr>
        <p:spPr>
          <a:xfrm>
            <a:off x="0" y="0"/>
            <a:ext cx="9144000" cy="838200"/>
          </a:xfrm>
          <a:prstGeom prst="rect">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r>
              <a:rPr lang="en-US" sz="4400" dirty="0" smtClean="0">
                <a:latin typeface="Trebuchet MS" pitchFamily="34" charset="0"/>
              </a:rPr>
              <a:t>How To Interpret Graphs</a:t>
            </a:r>
            <a:endParaRPr lang="en-US" sz="4400" dirty="0">
              <a:latin typeface="Trebuchet MS" pitchFamily="34" charset="0"/>
            </a:endParaRPr>
          </a:p>
        </p:txBody>
      </p:sp>
      <p:sp>
        <p:nvSpPr>
          <p:cNvPr id="35" name="Flowchart: Delay 34"/>
          <p:cNvSpPr/>
          <p:nvPr/>
        </p:nvSpPr>
        <p:spPr>
          <a:xfrm>
            <a:off x="0" y="0"/>
            <a:ext cx="1752600" cy="6858000"/>
          </a:xfrm>
          <a:prstGeom prst="flowChartDelay">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36" name="TextBox 35">
            <a:hlinkClick r:id="rId6" action="ppaction://hlinksldjump"/>
          </p:cNvPr>
          <p:cNvSpPr txBox="1"/>
          <p:nvPr/>
        </p:nvSpPr>
        <p:spPr>
          <a:xfrm>
            <a:off x="0" y="609600"/>
            <a:ext cx="1371600" cy="8382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Build </a:t>
            </a:r>
            <a:r>
              <a:rPr lang="en-US" sz="1600" dirty="0" smtClean="0">
                <a:solidFill>
                  <a:schemeClr val="accent1">
                    <a:lumMod val="75000"/>
                  </a:schemeClr>
                </a:solidFill>
                <a:latin typeface="Trebuchet MS" pitchFamily="34" charset="0"/>
                <a:cs typeface="+mn-cs"/>
              </a:rPr>
              <a:t>A </a:t>
            </a:r>
            <a:r>
              <a:rPr lang="en-US" sz="1600" dirty="0">
                <a:solidFill>
                  <a:schemeClr val="accent1">
                    <a:lumMod val="75000"/>
                  </a:schemeClr>
                </a:solidFill>
                <a:latin typeface="Trebuchet MS" pitchFamily="34" charset="0"/>
                <a:cs typeface="+mn-cs"/>
              </a:rPr>
              <a:t>G</a:t>
            </a:r>
            <a:r>
              <a:rPr lang="en-US" sz="1600" dirty="0" smtClean="0">
                <a:solidFill>
                  <a:schemeClr val="accent1">
                    <a:lumMod val="75000"/>
                  </a:schemeClr>
                </a:solidFill>
                <a:latin typeface="Trebuchet MS" pitchFamily="34" charset="0"/>
                <a:cs typeface="+mn-cs"/>
              </a:rPr>
              <a:t>raph </a:t>
            </a:r>
            <a:endParaRPr lang="en-US" sz="1600" dirty="0">
              <a:solidFill>
                <a:schemeClr val="accent1">
                  <a:lumMod val="75000"/>
                </a:schemeClr>
              </a:solidFill>
              <a:latin typeface="Trebuchet MS" pitchFamily="34" charset="0"/>
              <a:cs typeface="+mn-cs"/>
            </a:endParaRP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1)</a:t>
            </a:r>
            <a:endParaRPr lang="en-US" sz="1600" dirty="0">
              <a:solidFill>
                <a:schemeClr val="accent1">
                  <a:lumMod val="75000"/>
                </a:schemeClr>
              </a:solidFill>
              <a:latin typeface="Trebuchet MS" pitchFamily="34" charset="0"/>
              <a:cs typeface="+mn-cs"/>
            </a:endParaRPr>
          </a:p>
        </p:txBody>
      </p:sp>
      <p:sp>
        <p:nvSpPr>
          <p:cNvPr id="37" name="TextBox 36">
            <a:hlinkClick r:id="rId7" action="ppaction://hlinksldjump"/>
          </p:cNvPr>
          <p:cNvSpPr txBox="1"/>
          <p:nvPr/>
        </p:nvSpPr>
        <p:spPr>
          <a:xfrm>
            <a:off x="0" y="2743200"/>
            <a:ext cx="1554480" cy="10668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Read LOBO Graphs </a:t>
            </a:r>
            <a:r>
              <a:rPr lang="en-US" sz="1600" dirty="0" smtClean="0">
                <a:solidFill>
                  <a:schemeClr val="accent1">
                    <a:lumMod val="75000"/>
                  </a:schemeClr>
                </a:solidFill>
                <a:latin typeface="Trebuchet MS" pitchFamily="34" charset="0"/>
                <a:cs typeface="+mn-cs"/>
              </a:rPr>
              <a:t>   (Level 3)</a:t>
            </a:r>
            <a:endParaRPr lang="en-US" sz="1600" dirty="0">
              <a:solidFill>
                <a:schemeClr val="accent1">
                  <a:lumMod val="75000"/>
                </a:schemeClr>
              </a:solidFill>
              <a:latin typeface="Trebuchet MS" pitchFamily="34" charset="0"/>
              <a:cs typeface="+mn-cs"/>
            </a:endParaRPr>
          </a:p>
        </p:txBody>
      </p:sp>
      <p:sp>
        <p:nvSpPr>
          <p:cNvPr id="41" name="TextBox 40">
            <a:hlinkClick r:id="rId8" action="ppaction://hlinksldjump"/>
          </p:cNvPr>
          <p:cNvSpPr txBox="1"/>
          <p:nvPr/>
        </p:nvSpPr>
        <p:spPr>
          <a:xfrm>
            <a:off x="0" y="3953470"/>
            <a:ext cx="1447800" cy="99953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LOBO Data Match-up</a:t>
            </a:r>
            <a:endParaRPr lang="en-US" sz="1600" dirty="0">
              <a:solidFill>
                <a:schemeClr val="accent1">
                  <a:lumMod val="75000"/>
                </a:schemeClr>
              </a:solidFill>
              <a:latin typeface="Trebuchet MS" pitchFamily="34" charset="0"/>
              <a:cs typeface="+mn-cs"/>
            </a:endParaRP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4)</a:t>
            </a:r>
            <a:endParaRPr lang="en-US" sz="1600" dirty="0">
              <a:solidFill>
                <a:schemeClr val="accent1">
                  <a:lumMod val="75000"/>
                </a:schemeClr>
              </a:solidFill>
              <a:latin typeface="Trebuchet MS" pitchFamily="34" charset="0"/>
              <a:cs typeface="+mn-cs"/>
            </a:endParaRPr>
          </a:p>
        </p:txBody>
      </p:sp>
      <p:sp>
        <p:nvSpPr>
          <p:cNvPr id="42" name="TextBox 41">
            <a:hlinkClick r:id="rId9" action="ppaction://hlinksldjump"/>
          </p:cNvPr>
          <p:cNvSpPr txBox="1"/>
          <p:nvPr/>
        </p:nvSpPr>
        <p:spPr>
          <a:xfrm>
            <a:off x="0" y="5105400"/>
            <a:ext cx="1371600" cy="11430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Test Your LOBO Abilities</a:t>
            </a: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5)</a:t>
            </a:r>
            <a:endParaRPr lang="en-US" sz="1600" dirty="0">
              <a:solidFill>
                <a:schemeClr val="accent1">
                  <a:lumMod val="75000"/>
                </a:schemeClr>
              </a:solidFill>
              <a:latin typeface="Trebuchet MS" pitchFamily="34" charset="0"/>
              <a:cs typeface="+mn-cs"/>
            </a:endParaRPr>
          </a:p>
        </p:txBody>
      </p:sp>
      <p:sp>
        <p:nvSpPr>
          <p:cNvPr id="43" name="TextBox 42">
            <a:hlinkClick r:id="rId10" action="ppaction://hlinksldjump"/>
          </p:cNvPr>
          <p:cNvSpPr txBox="1"/>
          <p:nvPr/>
        </p:nvSpPr>
        <p:spPr>
          <a:xfrm>
            <a:off x="0" y="1600200"/>
            <a:ext cx="1447800" cy="990600"/>
          </a:xfrm>
          <a:prstGeom prst="roundRect">
            <a:avLst/>
          </a:prstGeom>
          <a:solidFill>
            <a:schemeClr val="accent5">
              <a:lumMod val="40000"/>
              <a:lumOff val="60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Interpret Graphs</a:t>
            </a: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2)</a:t>
            </a:r>
            <a:endParaRPr lang="en-US" sz="1600" dirty="0">
              <a:solidFill>
                <a:schemeClr val="accent1">
                  <a:lumMod val="75000"/>
                </a:schemeClr>
              </a:solidFill>
              <a:latin typeface="Trebuchet MS" pitchFamily="34" charset="0"/>
              <a:cs typeface="+mn-cs"/>
            </a:endParaRPr>
          </a:p>
        </p:txBody>
      </p:sp>
      <p:sp>
        <p:nvSpPr>
          <p:cNvPr id="44" name="TextBox 43">
            <a:hlinkClick r:id="rId11" action="ppaction://hlinksldjump"/>
          </p:cNvPr>
          <p:cNvSpPr txBox="1"/>
          <p:nvPr/>
        </p:nvSpPr>
        <p:spPr>
          <a:xfrm>
            <a:off x="0" y="6324600"/>
            <a:ext cx="914400" cy="5334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More info</a:t>
            </a:r>
            <a:endParaRPr lang="en-US" sz="1600" dirty="0">
              <a:solidFill>
                <a:schemeClr val="accent1">
                  <a:lumMod val="75000"/>
                </a:schemeClr>
              </a:solidFill>
              <a:latin typeface="Trebuchet MS" pitchFamily="34" charset="0"/>
              <a:cs typeface="+mn-cs"/>
            </a:endParaRPr>
          </a:p>
        </p:txBody>
      </p:sp>
      <p:cxnSp>
        <p:nvCxnSpPr>
          <p:cNvPr id="28" name="Straight Connector 27"/>
          <p:cNvCxnSpPr/>
          <p:nvPr/>
        </p:nvCxnSpPr>
        <p:spPr>
          <a:xfrm>
            <a:off x="4114800" y="3351212"/>
            <a:ext cx="4267200" cy="1588"/>
          </a:xfrm>
          <a:prstGeom prst="line">
            <a:avLst/>
          </a:prstGeom>
          <a:ln w="38100">
            <a:solidFill>
              <a:srgbClr val="F412B9"/>
            </a:solidFill>
          </a:ln>
        </p:spPr>
        <p:style>
          <a:lnRef idx="1">
            <a:schemeClr val="accent1"/>
          </a:lnRef>
          <a:fillRef idx="0">
            <a:schemeClr val="accent1"/>
          </a:fillRef>
          <a:effectRef idx="0">
            <a:schemeClr val="accent1"/>
          </a:effectRef>
          <a:fontRef idx="minor">
            <a:schemeClr val="tx1"/>
          </a:fontRef>
        </p:style>
      </p:cxnSp>
      <p:sp>
        <p:nvSpPr>
          <p:cNvPr id="30" name="TextBox 27"/>
          <p:cNvSpPr txBox="1">
            <a:spLocks noChangeArrowheads="1"/>
          </p:cNvSpPr>
          <p:nvPr/>
        </p:nvSpPr>
        <p:spPr bwMode="auto">
          <a:xfrm>
            <a:off x="4114800" y="2786062"/>
            <a:ext cx="1066800" cy="338138"/>
          </a:xfrm>
          <a:prstGeom prst="rect">
            <a:avLst/>
          </a:prstGeom>
          <a:noFill/>
          <a:ln w="9525">
            <a:noFill/>
            <a:miter lim="800000"/>
            <a:headEnd/>
            <a:tailEnd/>
          </a:ln>
        </p:spPr>
        <p:txBody>
          <a:bodyPr>
            <a:spAutoFit/>
          </a:bodyPr>
          <a:lstStyle/>
          <a:p>
            <a:r>
              <a:rPr lang="en-US" sz="1600" b="1" dirty="0">
                <a:solidFill>
                  <a:srgbClr val="0070C0"/>
                </a:solidFill>
                <a:latin typeface="Trebuchet MS" pitchFamily="34" charset="0"/>
              </a:rPr>
              <a:t>Winter</a:t>
            </a:r>
          </a:p>
        </p:txBody>
      </p:sp>
      <p:sp>
        <p:nvSpPr>
          <p:cNvPr id="31" name="TextBox 29"/>
          <p:cNvSpPr txBox="1">
            <a:spLocks noChangeArrowheads="1"/>
          </p:cNvSpPr>
          <p:nvPr/>
        </p:nvSpPr>
        <p:spPr bwMode="auto">
          <a:xfrm>
            <a:off x="6248400" y="3319463"/>
            <a:ext cx="1066800" cy="338137"/>
          </a:xfrm>
          <a:prstGeom prst="rect">
            <a:avLst/>
          </a:prstGeom>
          <a:noFill/>
          <a:ln w="9525">
            <a:noFill/>
            <a:miter lim="800000"/>
            <a:headEnd/>
            <a:tailEnd/>
          </a:ln>
        </p:spPr>
        <p:txBody>
          <a:bodyPr>
            <a:spAutoFit/>
          </a:bodyPr>
          <a:lstStyle/>
          <a:p>
            <a:r>
              <a:rPr lang="en-US" sz="1600" b="1" dirty="0">
                <a:solidFill>
                  <a:schemeClr val="accent6">
                    <a:lumMod val="75000"/>
                  </a:schemeClr>
                </a:solidFill>
                <a:latin typeface="Trebuchet MS" pitchFamily="34" charset="0"/>
              </a:rPr>
              <a:t>Summer</a:t>
            </a:r>
          </a:p>
        </p:txBody>
      </p:sp>
      <p:sp>
        <p:nvSpPr>
          <p:cNvPr id="32" name="Rectangle 31"/>
          <p:cNvSpPr/>
          <p:nvPr/>
        </p:nvSpPr>
        <p:spPr>
          <a:xfrm>
            <a:off x="5486400" y="1295400"/>
            <a:ext cx="2209800" cy="3124200"/>
          </a:xfrm>
          <a:prstGeom prst="rect">
            <a:avLst/>
          </a:prstGeom>
          <a:noFill/>
          <a:ln w="5715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Trebuchet MS" pitchFamily="34" charset="0"/>
            </a:endParaRPr>
          </a:p>
        </p:txBody>
      </p:sp>
      <p:sp>
        <p:nvSpPr>
          <p:cNvPr id="38" name="Rectangle 37"/>
          <p:cNvSpPr/>
          <p:nvPr/>
        </p:nvSpPr>
        <p:spPr>
          <a:xfrm>
            <a:off x="4038601" y="1295400"/>
            <a:ext cx="1406856" cy="3124200"/>
          </a:xfrm>
          <a:prstGeom prst="rect">
            <a:avLst/>
          </a:prstGeom>
          <a:noFill/>
          <a:ln w="571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Trebuchet MS" pitchFamily="34" charset="0"/>
            </a:endParaRPr>
          </a:p>
        </p:txBody>
      </p:sp>
      <p:sp>
        <p:nvSpPr>
          <p:cNvPr id="45" name="Rectangle 44"/>
          <p:cNvSpPr/>
          <p:nvPr/>
        </p:nvSpPr>
        <p:spPr>
          <a:xfrm>
            <a:off x="7738281" y="1295400"/>
            <a:ext cx="643719" cy="3124200"/>
          </a:xfrm>
          <a:prstGeom prst="rect">
            <a:avLst/>
          </a:prstGeom>
          <a:noFill/>
          <a:ln w="571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Trebuchet MS" pitchFamily="34" charset="0"/>
            </a:endParaRPr>
          </a:p>
        </p:txBody>
      </p:sp>
      <p:sp>
        <p:nvSpPr>
          <p:cNvPr id="46" name="TextBox 27"/>
          <p:cNvSpPr txBox="1">
            <a:spLocks noChangeArrowheads="1"/>
          </p:cNvSpPr>
          <p:nvPr/>
        </p:nvSpPr>
        <p:spPr bwMode="auto">
          <a:xfrm>
            <a:off x="8001000" y="2785646"/>
            <a:ext cx="838200" cy="338554"/>
          </a:xfrm>
          <a:prstGeom prst="rect">
            <a:avLst/>
          </a:prstGeom>
          <a:solidFill>
            <a:srgbClr val="FFFFFF">
              <a:alpha val="86000"/>
            </a:srgbClr>
          </a:solidFill>
          <a:ln w="9525">
            <a:noFill/>
            <a:miter lim="800000"/>
            <a:headEnd/>
            <a:tailEnd/>
          </a:ln>
        </p:spPr>
        <p:txBody>
          <a:bodyPr wrap="square">
            <a:spAutoFit/>
          </a:bodyPr>
          <a:lstStyle/>
          <a:p>
            <a:r>
              <a:rPr lang="en-US" sz="1600" b="1" dirty="0">
                <a:solidFill>
                  <a:srgbClr val="0070C0"/>
                </a:solidFill>
                <a:latin typeface="Trebuchet MS" pitchFamily="34" charset="0"/>
              </a:rPr>
              <a:t>Winter</a:t>
            </a:r>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dissolve">
                                      <p:cBhvr>
                                        <p:cTn id="7" dur="500"/>
                                        <p:tgtEl>
                                          <p:spTgt spid="40"/>
                                        </p:tgtEl>
                                      </p:cBhvr>
                                    </p:animEffect>
                                  </p:childTnLst>
                                </p:cTn>
                              </p:par>
                              <p:par>
                                <p:cTn id="8" presetID="9" presetClass="exit" presetSubtype="0" fill="hold" grpId="1" nodeType="withEffect">
                                  <p:stCondLst>
                                    <p:cond delay="2000"/>
                                  </p:stCondLst>
                                  <p:childTnLst>
                                    <p:animEffect transition="out" filter="dissolve">
                                      <p:cBhvr>
                                        <p:cTn id="9" dur="500"/>
                                        <p:tgtEl>
                                          <p:spTgt spid="40"/>
                                        </p:tgtEl>
                                      </p:cBhvr>
                                    </p:animEffect>
                                    <p:set>
                                      <p:cBhvr>
                                        <p:cTn id="10" dur="1" fill="hold">
                                          <p:stCondLst>
                                            <p:cond delay="499"/>
                                          </p:stCondLst>
                                        </p:cTn>
                                        <p:tgtEl>
                                          <p:spTgt spid="40"/>
                                        </p:tgtEl>
                                        <p:attrNameLst>
                                          <p:attrName>style.visibility</p:attrName>
                                        </p:attrNameLst>
                                      </p:cBhvr>
                                      <p:to>
                                        <p:strVal val="hidden"/>
                                      </p:to>
                                    </p:set>
                                  </p:childTnLst>
                                </p:cTn>
                              </p:par>
                              <p:par>
                                <p:cTn id="11" presetID="34" presetClass="entr" presetSubtype="0" fill="hold" grpId="0" nodeType="withEffect">
                                  <p:stCondLst>
                                    <p:cond delay="3000"/>
                                  </p:stCondLst>
                                  <p:childTnLst>
                                    <p:set>
                                      <p:cBhvr>
                                        <p:cTn id="12" dur="1" fill="hold">
                                          <p:stCondLst>
                                            <p:cond delay="0"/>
                                          </p:stCondLst>
                                        </p:cTn>
                                        <p:tgtEl>
                                          <p:spTgt spid="43013"/>
                                        </p:tgtEl>
                                        <p:attrNameLst>
                                          <p:attrName>style.visibility</p:attrName>
                                        </p:attrNameLst>
                                      </p:cBhvr>
                                      <p:to>
                                        <p:strVal val="visible"/>
                                      </p:to>
                                    </p:set>
                                    <p:anim from="(-#ppt_w/2)" to="(#ppt_x)" calcmode="lin" valueType="num">
                                      <p:cBhvr>
                                        <p:cTn id="13" dur="600" fill="hold">
                                          <p:stCondLst>
                                            <p:cond delay="0"/>
                                          </p:stCondLst>
                                        </p:cTn>
                                        <p:tgtEl>
                                          <p:spTgt spid="43013"/>
                                        </p:tgtEl>
                                        <p:attrNameLst>
                                          <p:attrName>ppt_x</p:attrName>
                                        </p:attrNameLst>
                                      </p:cBhvr>
                                    </p:anim>
                                    <p:anim from="0" to="-1.0" calcmode="lin" valueType="num">
                                      <p:cBhvr>
                                        <p:cTn id="14" dur="200" decel="50000" autoRev="1" fill="hold">
                                          <p:stCondLst>
                                            <p:cond delay="600"/>
                                          </p:stCondLst>
                                        </p:cTn>
                                        <p:tgtEl>
                                          <p:spTgt spid="43013"/>
                                        </p:tgtEl>
                                        <p:attrNameLst>
                                          <p:attrName>xshear</p:attrName>
                                        </p:attrNameLst>
                                      </p:cBhvr>
                                    </p:anim>
                                    <p:animScale>
                                      <p:cBhvr>
                                        <p:cTn id="15" dur="200" decel="100000" autoRev="1" fill="hold">
                                          <p:stCondLst>
                                            <p:cond delay="600"/>
                                          </p:stCondLst>
                                        </p:cTn>
                                        <p:tgtEl>
                                          <p:spTgt spid="43013"/>
                                        </p:tgtEl>
                                      </p:cBhvr>
                                      <p:from x="100000" y="100000"/>
                                      <p:to x="80000" y="100000"/>
                                    </p:animScale>
                                    <p:anim by="(#ppt_h/3+#ppt_w*0.1)" calcmode="lin" valueType="num">
                                      <p:cBhvr additive="sum">
                                        <p:cTn id="16" dur="200" decel="100000" autoRev="1" fill="hold">
                                          <p:stCondLst>
                                            <p:cond delay="600"/>
                                          </p:stCondLst>
                                        </p:cTn>
                                        <p:tgtEl>
                                          <p:spTgt spid="43013"/>
                                        </p:tgtEl>
                                        <p:attrNameLst>
                                          <p:attrName>ppt_x</p:attrName>
                                        </p:attrNameLst>
                                      </p:cBhvr>
                                    </p:anim>
                                  </p:childTnLst>
                                </p:cTn>
                              </p:par>
                              <p:par>
                                <p:cTn id="17" presetID="37" presetClass="entr" presetSubtype="0" fill="hold" grpId="0" nodeType="withEffect">
                                  <p:stCondLst>
                                    <p:cond delay="6000"/>
                                  </p:stCondLst>
                                  <p:childTnLst>
                                    <p:set>
                                      <p:cBhvr>
                                        <p:cTn id="18" dur="1" fill="hold">
                                          <p:stCondLst>
                                            <p:cond delay="0"/>
                                          </p:stCondLst>
                                        </p:cTn>
                                        <p:tgtEl>
                                          <p:spTgt spid="20"/>
                                        </p:tgtEl>
                                        <p:attrNameLst>
                                          <p:attrName>style.visibility</p:attrName>
                                        </p:attrNameLst>
                                      </p:cBhvr>
                                      <p:to>
                                        <p:strVal val="visible"/>
                                      </p:to>
                                    </p:set>
                                    <p:animEffect transition="in" filter="fade">
                                      <p:cBhvr>
                                        <p:cTn id="19" dur="1000"/>
                                        <p:tgtEl>
                                          <p:spTgt spid="20"/>
                                        </p:tgtEl>
                                      </p:cBhvr>
                                    </p:animEffect>
                                    <p:anim calcmode="lin" valueType="num">
                                      <p:cBhvr>
                                        <p:cTn id="20" dur="1000" fill="hold"/>
                                        <p:tgtEl>
                                          <p:spTgt spid="20"/>
                                        </p:tgtEl>
                                        <p:attrNameLst>
                                          <p:attrName>ppt_x</p:attrName>
                                        </p:attrNameLst>
                                      </p:cBhvr>
                                      <p:tavLst>
                                        <p:tav tm="0">
                                          <p:val>
                                            <p:strVal val="#ppt_x"/>
                                          </p:val>
                                        </p:tav>
                                        <p:tav tm="100000">
                                          <p:val>
                                            <p:strVal val="#ppt_x"/>
                                          </p:val>
                                        </p:tav>
                                      </p:tavLst>
                                    </p:anim>
                                    <p:anim calcmode="lin" valueType="num">
                                      <p:cBhvr>
                                        <p:cTn id="21" dur="900" decel="100000" fill="hold"/>
                                        <p:tgtEl>
                                          <p:spTgt spid="20"/>
                                        </p:tgtEl>
                                        <p:attrNameLst>
                                          <p:attrName>ppt_y</p:attrName>
                                        </p:attrNameLst>
                                      </p:cBhvr>
                                      <p:tavLst>
                                        <p:tav tm="0">
                                          <p:val>
                                            <p:strVal val="#ppt_y+1"/>
                                          </p:val>
                                        </p:tav>
                                        <p:tav tm="100000">
                                          <p:val>
                                            <p:strVal val="#ppt_y-.03"/>
                                          </p:val>
                                        </p:tav>
                                      </p:tavLst>
                                    </p:anim>
                                    <p:anim calcmode="lin" valueType="num">
                                      <p:cBhvr>
                                        <p:cTn id="22" dur="100" accel="100000" fill="hold">
                                          <p:stCondLst>
                                            <p:cond delay="900"/>
                                          </p:stCondLst>
                                        </p:cTn>
                                        <p:tgtEl>
                                          <p:spTgt spid="20"/>
                                        </p:tgtEl>
                                        <p:attrNameLst>
                                          <p:attrName>ppt_y</p:attrName>
                                        </p:attrNameLst>
                                      </p:cBhvr>
                                      <p:tavLst>
                                        <p:tav tm="0">
                                          <p:val>
                                            <p:strVal val="#ppt_y-.03"/>
                                          </p:val>
                                        </p:tav>
                                        <p:tav tm="100000">
                                          <p:val>
                                            <p:strVal val="#ppt_y"/>
                                          </p:val>
                                        </p:tav>
                                      </p:tavLst>
                                    </p:anim>
                                  </p:childTnLst>
                                </p:cTn>
                              </p:par>
                              <p:par>
                                <p:cTn id="23" presetID="9" presetClass="entr" presetSubtype="0" fill="hold" grpId="0" nodeType="withEffect">
                                  <p:stCondLst>
                                    <p:cond delay="4500"/>
                                  </p:stCondLst>
                                  <p:childTnLst>
                                    <p:set>
                                      <p:cBhvr>
                                        <p:cTn id="24" dur="1" fill="hold">
                                          <p:stCondLst>
                                            <p:cond delay="0"/>
                                          </p:stCondLst>
                                        </p:cTn>
                                        <p:tgtEl>
                                          <p:spTgt spid="31"/>
                                        </p:tgtEl>
                                        <p:attrNameLst>
                                          <p:attrName>style.visibility</p:attrName>
                                        </p:attrNameLst>
                                      </p:cBhvr>
                                      <p:to>
                                        <p:strVal val="visible"/>
                                      </p:to>
                                    </p:set>
                                    <p:animEffect transition="in" filter="dissolve">
                                      <p:cBhvr>
                                        <p:cTn id="25" dur="500"/>
                                        <p:tgtEl>
                                          <p:spTgt spid="31"/>
                                        </p:tgtEl>
                                      </p:cBhvr>
                                    </p:animEffect>
                                  </p:childTnLst>
                                </p:cTn>
                              </p:par>
                              <p:par>
                                <p:cTn id="26" presetID="9" presetClass="entr" presetSubtype="0" fill="hold" grpId="0" nodeType="withEffect">
                                  <p:stCondLst>
                                    <p:cond delay="4500"/>
                                  </p:stCondLst>
                                  <p:childTnLst>
                                    <p:set>
                                      <p:cBhvr>
                                        <p:cTn id="27" dur="1" fill="hold">
                                          <p:stCondLst>
                                            <p:cond delay="0"/>
                                          </p:stCondLst>
                                        </p:cTn>
                                        <p:tgtEl>
                                          <p:spTgt spid="32"/>
                                        </p:tgtEl>
                                        <p:attrNameLst>
                                          <p:attrName>style.visibility</p:attrName>
                                        </p:attrNameLst>
                                      </p:cBhvr>
                                      <p:to>
                                        <p:strVal val="visible"/>
                                      </p:to>
                                    </p:set>
                                    <p:animEffect transition="in" filter="dissolve">
                                      <p:cBhvr>
                                        <p:cTn id="28" dur="500"/>
                                        <p:tgtEl>
                                          <p:spTgt spid="32"/>
                                        </p:tgtEl>
                                      </p:cBhvr>
                                    </p:animEffect>
                                  </p:childTnLst>
                                </p:cTn>
                              </p:par>
                              <p:par>
                                <p:cTn id="29" presetID="9" presetClass="entr" presetSubtype="0" fill="hold" grpId="0" nodeType="withEffect">
                                  <p:stCondLst>
                                    <p:cond delay="6000"/>
                                  </p:stCondLst>
                                  <p:childTnLst>
                                    <p:set>
                                      <p:cBhvr>
                                        <p:cTn id="30" dur="1" fill="hold">
                                          <p:stCondLst>
                                            <p:cond delay="0"/>
                                          </p:stCondLst>
                                        </p:cTn>
                                        <p:tgtEl>
                                          <p:spTgt spid="30"/>
                                        </p:tgtEl>
                                        <p:attrNameLst>
                                          <p:attrName>style.visibility</p:attrName>
                                        </p:attrNameLst>
                                      </p:cBhvr>
                                      <p:to>
                                        <p:strVal val="visible"/>
                                      </p:to>
                                    </p:set>
                                    <p:animEffect transition="in" filter="dissolve">
                                      <p:cBhvr>
                                        <p:cTn id="31" dur="500"/>
                                        <p:tgtEl>
                                          <p:spTgt spid="30"/>
                                        </p:tgtEl>
                                      </p:cBhvr>
                                    </p:animEffect>
                                  </p:childTnLst>
                                </p:cTn>
                              </p:par>
                              <p:par>
                                <p:cTn id="32" presetID="9" presetClass="entr" presetSubtype="0" fill="hold" grpId="0" nodeType="withEffect">
                                  <p:stCondLst>
                                    <p:cond delay="6000"/>
                                  </p:stCondLst>
                                  <p:childTnLst>
                                    <p:set>
                                      <p:cBhvr>
                                        <p:cTn id="33" dur="1" fill="hold">
                                          <p:stCondLst>
                                            <p:cond delay="0"/>
                                          </p:stCondLst>
                                        </p:cTn>
                                        <p:tgtEl>
                                          <p:spTgt spid="38"/>
                                        </p:tgtEl>
                                        <p:attrNameLst>
                                          <p:attrName>style.visibility</p:attrName>
                                        </p:attrNameLst>
                                      </p:cBhvr>
                                      <p:to>
                                        <p:strVal val="visible"/>
                                      </p:to>
                                    </p:set>
                                    <p:animEffect transition="in" filter="dissolve">
                                      <p:cBhvr>
                                        <p:cTn id="34" dur="500"/>
                                        <p:tgtEl>
                                          <p:spTgt spid="38"/>
                                        </p:tgtEl>
                                      </p:cBhvr>
                                    </p:animEffect>
                                  </p:childTnLst>
                                </p:cTn>
                              </p:par>
                              <p:par>
                                <p:cTn id="35" presetID="9" presetClass="entr" presetSubtype="0" fill="hold" grpId="0" nodeType="withEffect">
                                  <p:stCondLst>
                                    <p:cond delay="6000"/>
                                  </p:stCondLst>
                                  <p:childTnLst>
                                    <p:set>
                                      <p:cBhvr>
                                        <p:cTn id="36" dur="1" fill="hold">
                                          <p:stCondLst>
                                            <p:cond delay="0"/>
                                          </p:stCondLst>
                                        </p:cTn>
                                        <p:tgtEl>
                                          <p:spTgt spid="46"/>
                                        </p:tgtEl>
                                        <p:attrNameLst>
                                          <p:attrName>style.visibility</p:attrName>
                                        </p:attrNameLst>
                                      </p:cBhvr>
                                      <p:to>
                                        <p:strVal val="visible"/>
                                      </p:to>
                                    </p:set>
                                    <p:animEffect transition="in" filter="dissolve">
                                      <p:cBhvr>
                                        <p:cTn id="37" dur="500"/>
                                        <p:tgtEl>
                                          <p:spTgt spid="46"/>
                                        </p:tgtEl>
                                      </p:cBhvr>
                                    </p:animEffect>
                                  </p:childTnLst>
                                </p:cTn>
                              </p:par>
                              <p:par>
                                <p:cTn id="38" presetID="9" presetClass="entr" presetSubtype="0" fill="hold" grpId="0" nodeType="withEffect">
                                  <p:stCondLst>
                                    <p:cond delay="6000"/>
                                  </p:stCondLst>
                                  <p:childTnLst>
                                    <p:set>
                                      <p:cBhvr>
                                        <p:cTn id="39" dur="1" fill="hold">
                                          <p:stCondLst>
                                            <p:cond delay="0"/>
                                          </p:stCondLst>
                                        </p:cTn>
                                        <p:tgtEl>
                                          <p:spTgt spid="45"/>
                                        </p:tgtEl>
                                        <p:attrNameLst>
                                          <p:attrName>style.visibility</p:attrName>
                                        </p:attrNameLst>
                                      </p:cBhvr>
                                      <p:to>
                                        <p:strVal val="visible"/>
                                      </p:to>
                                    </p:set>
                                    <p:animEffect transition="in" filter="dissolve">
                                      <p:cBhvr>
                                        <p:cTn id="40"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13" grpId="0" animBg="1"/>
      <p:bldP spid="20" grpId="0" animBg="1"/>
      <p:bldP spid="40" grpId="0" animBg="1"/>
      <p:bldP spid="40" grpId="1" animBg="1"/>
      <p:bldP spid="30" grpId="0"/>
      <p:bldP spid="31" grpId="0"/>
      <p:bldP spid="32" grpId="0" animBg="1"/>
      <p:bldP spid="38" grpId="0" animBg="1"/>
      <p:bldP spid="45" grpId="0" animBg="1"/>
      <p:bldP spid="46"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Picture 26" descr="IMG_3473.JPG"/>
          <p:cNvPicPr>
            <a:picLocks noChangeAspect="1"/>
          </p:cNvPicPr>
          <p:nvPr/>
        </p:nvPicPr>
        <p:blipFill>
          <a:blip r:embed="rId3" cstate="print"/>
          <a:stretch>
            <a:fillRect/>
          </a:stretch>
        </p:blipFill>
        <p:spPr>
          <a:xfrm>
            <a:off x="1905000" y="914400"/>
            <a:ext cx="1150177" cy="1188720"/>
          </a:xfrm>
          <a:prstGeom prst="rect">
            <a:avLst/>
          </a:prstGeom>
        </p:spPr>
      </p:pic>
      <p:sp>
        <p:nvSpPr>
          <p:cNvPr id="22" name="Action Button: Home 21">
            <a:hlinkClick r:id="" action="ppaction://hlinkshowjump?jump=firstslide" highlightClick="1"/>
          </p:cNvPr>
          <p:cNvSpPr/>
          <p:nvPr/>
        </p:nvSpPr>
        <p:spPr>
          <a:xfrm>
            <a:off x="8555677" y="6400800"/>
            <a:ext cx="574675" cy="457200"/>
          </a:xfrm>
          <a:prstGeom prst="actionButtonHome">
            <a:avLst/>
          </a:prstGeom>
          <a:gradFill flip="none" rotWithShape="1">
            <a:gsLst>
              <a:gs pos="0">
                <a:srgbClr val="FFEFD1"/>
              </a:gs>
              <a:gs pos="64999">
                <a:srgbClr val="F0EBD5"/>
              </a:gs>
              <a:gs pos="100000">
                <a:srgbClr val="D1C39F"/>
              </a:gs>
            </a:gsLst>
            <a:lin ang="5400000" scaled="1"/>
            <a:tileRect/>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23" name="Action Button: Beginning 22">
            <a:hlinkClick r:id="" action="ppaction://hlinkshowjump?jump=lastslideviewed" highlightClick="1"/>
          </p:cNvPr>
          <p:cNvSpPr/>
          <p:nvPr/>
        </p:nvSpPr>
        <p:spPr>
          <a:xfrm>
            <a:off x="8088952" y="6400800"/>
            <a:ext cx="457200" cy="457200"/>
          </a:xfrm>
          <a:prstGeom prst="actionButtonBeginning">
            <a:avLst/>
          </a:prstGeom>
          <a:gradFill>
            <a:gsLst>
              <a:gs pos="0">
                <a:srgbClr val="FFEFD1"/>
              </a:gs>
              <a:gs pos="64999">
                <a:srgbClr val="F0EBD5"/>
              </a:gs>
              <a:gs pos="100000">
                <a:srgbClr val="D1C39F"/>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44059" name="TextBox 17"/>
          <p:cNvSpPr txBox="1">
            <a:spLocks noChangeArrowheads="1"/>
          </p:cNvSpPr>
          <p:nvPr/>
        </p:nvSpPr>
        <p:spPr bwMode="auto">
          <a:xfrm>
            <a:off x="1981200" y="4648200"/>
            <a:ext cx="1905000" cy="919401"/>
          </a:xfrm>
          <a:prstGeom prst="roundRect">
            <a:avLst/>
          </a:prstGeom>
          <a:solidFill>
            <a:srgbClr val="70AC2E"/>
          </a:solidFill>
          <a:ln w="9525">
            <a:noFill/>
            <a:miter lim="800000"/>
            <a:headEnd/>
            <a:tailEnd/>
          </a:ln>
        </p:spPr>
        <p:txBody>
          <a:bodyPr>
            <a:spAutoFit/>
          </a:bodyPr>
          <a:lstStyle/>
          <a:p>
            <a:pPr algn="ctr"/>
            <a:r>
              <a:rPr lang="en-US" sz="1600" dirty="0" smtClean="0">
                <a:solidFill>
                  <a:schemeClr val="bg1"/>
                </a:solidFill>
                <a:latin typeface="Trebuchet MS" pitchFamily="34" charset="0"/>
              </a:rPr>
              <a:t>Touch </a:t>
            </a:r>
            <a:r>
              <a:rPr lang="en-US" sz="1600" dirty="0">
                <a:solidFill>
                  <a:schemeClr val="bg1"/>
                </a:solidFill>
                <a:latin typeface="Trebuchet MS" pitchFamily="34" charset="0"/>
              </a:rPr>
              <a:t>on the graph that shows a winter month.</a:t>
            </a:r>
          </a:p>
        </p:txBody>
      </p:sp>
      <p:sp>
        <p:nvSpPr>
          <p:cNvPr id="44060" name="TextBox 17"/>
          <p:cNvSpPr txBox="1">
            <a:spLocks noChangeArrowheads="1"/>
          </p:cNvSpPr>
          <p:nvPr/>
        </p:nvSpPr>
        <p:spPr bwMode="auto">
          <a:xfrm>
            <a:off x="1828800" y="2286000"/>
            <a:ext cx="2057400" cy="1191816"/>
          </a:xfrm>
          <a:prstGeom prst="wedgeRoundRectCallout">
            <a:avLst>
              <a:gd name="adj1" fmla="val -19233"/>
              <a:gd name="adj2" fmla="val -77702"/>
              <a:gd name="adj3" fmla="val 16667"/>
            </a:avLst>
          </a:prstGeom>
          <a:solidFill>
            <a:schemeClr val="accent5">
              <a:lumMod val="75000"/>
            </a:schemeClr>
          </a:solidFill>
          <a:ln w="9525">
            <a:noFill/>
            <a:miter lim="800000"/>
            <a:headEnd/>
            <a:tailEnd/>
          </a:ln>
        </p:spPr>
        <p:txBody>
          <a:bodyPr wrap="square">
            <a:spAutoFit/>
          </a:bodyPr>
          <a:lstStyle/>
          <a:p>
            <a:pPr algn="ctr"/>
            <a:r>
              <a:rPr lang="en-US" sz="1600" dirty="0" smtClean="0">
                <a:solidFill>
                  <a:schemeClr val="bg1"/>
                </a:solidFill>
                <a:latin typeface="Trebuchet MS" pitchFamily="34" charset="0"/>
              </a:rPr>
              <a:t>Here </a:t>
            </a:r>
            <a:r>
              <a:rPr lang="en-US" sz="1600" dirty="0">
                <a:solidFill>
                  <a:schemeClr val="bg1"/>
                </a:solidFill>
                <a:latin typeface="Trebuchet MS" pitchFamily="34" charset="0"/>
              </a:rPr>
              <a:t>are two new graphs of rainfall during an entire month.</a:t>
            </a:r>
          </a:p>
        </p:txBody>
      </p:sp>
      <p:sp>
        <p:nvSpPr>
          <p:cNvPr id="30" name="Rectangle 29"/>
          <p:cNvSpPr/>
          <p:nvPr/>
        </p:nvSpPr>
        <p:spPr>
          <a:xfrm>
            <a:off x="0" y="0"/>
            <a:ext cx="9144000" cy="838200"/>
          </a:xfrm>
          <a:prstGeom prst="rect">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r>
              <a:rPr lang="en-US" sz="4400" dirty="0" smtClean="0">
                <a:latin typeface="Trebuchet MS" pitchFamily="34" charset="0"/>
              </a:rPr>
              <a:t>How To Interpret Graphs</a:t>
            </a:r>
            <a:endParaRPr lang="en-US" sz="4400" dirty="0">
              <a:latin typeface="Trebuchet MS" pitchFamily="34" charset="0"/>
            </a:endParaRPr>
          </a:p>
        </p:txBody>
      </p:sp>
      <p:sp>
        <p:nvSpPr>
          <p:cNvPr id="31" name="Flowchart: Delay 30"/>
          <p:cNvSpPr/>
          <p:nvPr/>
        </p:nvSpPr>
        <p:spPr>
          <a:xfrm>
            <a:off x="0" y="0"/>
            <a:ext cx="1752600" cy="6858000"/>
          </a:xfrm>
          <a:prstGeom prst="flowChartDelay">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32" name="TextBox 31">
            <a:hlinkClick r:id="rId4" action="ppaction://hlinksldjump"/>
          </p:cNvPr>
          <p:cNvSpPr txBox="1"/>
          <p:nvPr/>
        </p:nvSpPr>
        <p:spPr>
          <a:xfrm>
            <a:off x="0" y="609600"/>
            <a:ext cx="1371600" cy="8382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Build </a:t>
            </a:r>
            <a:r>
              <a:rPr lang="en-US" sz="1600" dirty="0" smtClean="0">
                <a:solidFill>
                  <a:schemeClr val="accent1">
                    <a:lumMod val="75000"/>
                  </a:schemeClr>
                </a:solidFill>
                <a:latin typeface="Trebuchet MS" pitchFamily="34" charset="0"/>
                <a:cs typeface="+mn-cs"/>
              </a:rPr>
              <a:t>A </a:t>
            </a:r>
            <a:r>
              <a:rPr lang="en-US" sz="1600" dirty="0">
                <a:solidFill>
                  <a:schemeClr val="accent1">
                    <a:lumMod val="75000"/>
                  </a:schemeClr>
                </a:solidFill>
                <a:latin typeface="Trebuchet MS" pitchFamily="34" charset="0"/>
                <a:cs typeface="+mn-cs"/>
              </a:rPr>
              <a:t>G</a:t>
            </a:r>
            <a:r>
              <a:rPr lang="en-US" sz="1600" dirty="0" smtClean="0">
                <a:solidFill>
                  <a:schemeClr val="accent1">
                    <a:lumMod val="75000"/>
                  </a:schemeClr>
                </a:solidFill>
                <a:latin typeface="Trebuchet MS" pitchFamily="34" charset="0"/>
                <a:cs typeface="+mn-cs"/>
              </a:rPr>
              <a:t>raph </a:t>
            </a:r>
            <a:endParaRPr lang="en-US" sz="1600" dirty="0">
              <a:solidFill>
                <a:schemeClr val="accent1">
                  <a:lumMod val="75000"/>
                </a:schemeClr>
              </a:solidFill>
              <a:latin typeface="Trebuchet MS" pitchFamily="34" charset="0"/>
              <a:cs typeface="+mn-cs"/>
            </a:endParaRP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1)</a:t>
            </a:r>
            <a:endParaRPr lang="en-US" sz="1600" dirty="0">
              <a:solidFill>
                <a:schemeClr val="accent1">
                  <a:lumMod val="75000"/>
                </a:schemeClr>
              </a:solidFill>
              <a:latin typeface="Trebuchet MS" pitchFamily="34" charset="0"/>
              <a:cs typeface="+mn-cs"/>
            </a:endParaRPr>
          </a:p>
        </p:txBody>
      </p:sp>
      <p:sp>
        <p:nvSpPr>
          <p:cNvPr id="33" name="TextBox 32">
            <a:hlinkClick r:id="rId5" action="ppaction://hlinksldjump"/>
          </p:cNvPr>
          <p:cNvSpPr txBox="1"/>
          <p:nvPr/>
        </p:nvSpPr>
        <p:spPr>
          <a:xfrm>
            <a:off x="0" y="2743200"/>
            <a:ext cx="1554480" cy="10668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Read LOBO Graphs </a:t>
            </a:r>
            <a:r>
              <a:rPr lang="en-US" sz="1600" dirty="0" smtClean="0">
                <a:solidFill>
                  <a:schemeClr val="accent1">
                    <a:lumMod val="75000"/>
                  </a:schemeClr>
                </a:solidFill>
                <a:latin typeface="Trebuchet MS" pitchFamily="34" charset="0"/>
                <a:cs typeface="+mn-cs"/>
              </a:rPr>
              <a:t>   (Level 3)</a:t>
            </a:r>
            <a:endParaRPr lang="en-US" sz="1600" dirty="0">
              <a:solidFill>
                <a:schemeClr val="accent1">
                  <a:lumMod val="75000"/>
                </a:schemeClr>
              </a:solidFill>
              <a:latin typeface="Trebuchet MS" pitchFamily="34" charset="0"/>
              <a:cs typeface="+mn-cs"/>
            </a:endParaRPr>
          </a:p>
        </p:txBody>
      </p:sp>
      <p:sp>
        <p:nvSpPr>
          <p:cNvPr id="34" name="TextBox 33">
            <a:hlinkClick r:id="rId6" action="ppaction://hlinksldjump"/>
          </p:cNvPr>
          <p:cNvSpPr txBox="1"/>
          <p:nvPr/>
        </p:nvSpPr>
        <p:spPr>
          <a:xfrm>
            <a:off x="0" y="3953470"/>
            <a:ext cx="1447800" cy="99953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LOBO Data Match-up</a:t>
            </a:r>
            <a:endParaRPr lang="en-US" sz="1600" dirty="0">
              <a:solidFill>
                <a:schemeClr val="accent1">
                  <a:lumMod val="75000"/>
                </a:schemeClr>
              </a:solidFill>
              <a:latin typeface="Trebuchet MS" pitchFamily="34" charset="0"/>
              <a:cs typeface="+mn-cs"/>
            </a:endParaRP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4)</a:t>
            </a:r>
            <a:endParaRPr lang="en-US" sz="1600" dirty="0">
              <a:solidFill>
                <a:schemeClr val="accent1">
                  <a:lumMod val="75000"/>
                </a:schemeClr>
              </a:solidFill>
              <a:latin typeface="Trebuchet MS" pitchFamily="34" charset="0"/>
              <a:cs typeface="+mn-cs"/>
            </a:endParaRPr>
          </a:p>
        </p:txBody>
      </p:sp>
      <p:sp>
        <p:nvSpPr>
          <p:cNvPr id="35" name="TextBox 34">
            <a:hlinkClick r:id="rId7" action="ppaction://hlinksldjump"/>
          </p:cNvPr>
          <p:cNvSpPr txBox="1"/>
          <p:nvPr/>
        </p:nvSpPr>
        <p:spPr>
          <a:xfrm>
            <a:off x="0" y="5105400"/>
            <a:ext cx="1371600" cy="11430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Test Your LOBO Abilities</a:t>
            </a: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5)</a:t>
            </a:r>
            <a:endParaRPr lang="en-US" sz="1600" dirty="0">
              <a:solidFill>
                <a:schemeClr val="accent1">
                  <a:lumMod val="75000"/>
                </a:schemeClr>
              </a:solidFill>
              <a:latin typeface="Trebuchet MS" pitchFamily="34" charset="0"/>
              <a:cs typeface="+mn-cs"/>
            </a:endParaRPr>
          </a:p>
        </p:txBody>
      </p:sp>
      <p:sp>
        <p:nvSpPr>
          <p:cNvPr id="36" name="TextBox 35">
            <a:hlinkClick r:id="rId8" action="ppaction://hlinksldjump"/>
          </p:cNvPr>
          <p:cNvSpPr txBox="1"/>
          <p:nvPr/>
        </p:nvSpPr>
        <p:spPr>
          <a:xfrm>
            <a:off x="0" y="1600200"/>
            <a:ext cx="1447800" cy="990600"/>
          </a:xfrm>
          <a:prstGeom prst="roundRect">
            <a:avLst/>
          </a:prstGeom>
          <a:solidFill>
            <a:schemeClr val="accent5">
              <a:lumMod val="40000"/>
              <a:lumOff val="60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Interpret Graphs</a:t>
            </a: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2)</a:t>
            </a:r>
            <a:endParaRPr lang="en-US" sz="1600" dirty="0">
              <a:solidFill>
                <a:schemeClr val="accent1">
                  <a:lumMod val="75000"/>
                </a:schemeClr>
              </a:solidFill>
              <a:latin typeface="Trebuchet MS" pitchFamily="34" charset="0"/>
              <a:cs typeface="+mn-cs"/>
            </a:endParaRPr>
          </a:p>
        </p:txBody>
      </p:sp>
      <p:sp>
        <p:nvSpPr>
          <p:cNvPr id="37" name="TextBox 36">
            <a:hlinkClick r:id="rId9" action="ppaction://hlinksldjump"/>
          </p:cNvPr>
          <p:cNvSpPr txBox="1"/>
          <p:nvPr/>
        </p:nvSpPr>
        <p:spPr>
          <a:xfrm>
            <a:off x="0" y="6324600"/>
            <a:ext cx="914400" cy="5334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More info</a:t>
            </a:r>
            <a:endParaRPr lang="en-US" sz="1600" dirty="0">
              <a:solidFill>
                <a:schemeClr val="accent1">
                  <a:lumMod val="75000"/>
                </a:schemeClr>
              </a:solidFill>
              <a:latin typeface="Trebuchet MS" pitchFamily="34" charset="0"/>
              <a:cs typeface="+mn-cs"/>
            </a:endParaRPr>
          </a:p>
        </p:txBody>
      </p:sp>
      <p:pic>
        <p:nvPicPr>
          <p:cNvPr id="1026" name="Picture 2">
            <a:hlinkClick r:id="rId10" action="ppaction://hlinksldjump"/>
          </p:cNvPr>
          <p:cNvPicPr>
            <a:picLocks noChangeAspect="1" noChangeArrowheads="1"/>
          </p:cNvPicPr>
          <p:nvPr/>
        </p:nvPicPr>
        <p:blipFill>
          <a:blip r:embed="rId11" cstate="print"/>
          <a:srcRect/>
          <a:stretch>
            <a:fillRect/>
          </a:stretch>
        </p:blipFill>
        <p:spPr bwMode="auto">
          <a:xfrm>
            <a:off x="4038600" y="914400"/>
            <a:ext cx="3905377" cy="2834640"/>
          </a:xfrm>
          <a:prstGeom prst="rect">
            <a:avLst/>
          </a:prstGeom>
          <a:ln>
            <a:noFill/>
          </a:ln>
          <a:effectLst>
            <a:outerShdw blurRad="190500" algn="tl" rotWithShape="0">
              <a:srgbClr val="000000">
                <a:alpha val="70000"/>
              </a:srgbClr>
            </a:outerShdw>
          </a:effectLst>
        </p:spPr>
      </p:pic>
      <p:pic>
        <p:nvPicPr>
          <p:cNvPr id="1027" name="Picture 3">
            <a:hlinkClick r:id="rId12" action="ppaction://hlinksldjump"/>
          </p:cNvPr>
          <p:cNvPicPr>
            <a:picLocks noChangeAspect="1" noChangeArrowheads="1"/>
          </p:cNvPicPr>
          <p:nvPr/>
        </p:nvPicPr>
        <p:blipFill>
          <a:blip r:embed="rId13" cstate="print"/>
          <a:srcRect/>
          <a:stretch>
            <a:fillRect/>
          </a:stretch>
        </p:blipFill>
        <p:spPr bwMode="auto">
          <a:xfrm>
            <a:off x="4038600" y="3794760"/>
            <a:ext cx="3905377" cy="2834640"/>
          </a:xfrm>
          <a:prstGeom prst="rect">
            <a:avLst/>
          </a:prstGeom>
          <a:ln>
            <a:noFill/>
          </a:ln>
          <a:effectLst>
            <a:outerShdw blurRad="190500" algn="tl" rotWithShape="0">
              <a:srgbClr val="000000">
                <a:alpha val="70000"/>
              </a:srgbClr>
            </a:outerShdw>
          </a:effectLst>
        </p:spPr>
      </p:pic>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4" presetClass="entr" presetSubtype="0" fill="hold" grpId="0" nodeType="withEffect">
                                  <p:stCondLst>
                                    <p:cond delay="0"/>
                                  </p:stCondLst>
                                  <p:childTnLst>
                                    <p:set>
                                      <p:cBhvr>
                                        <p:cTn id="6" dur="1" fill="hold">
                                          <p:stCondLst>
                                            <p:cond delay="0"/>
                                          </p:stCondLst>
                                        </p:cTn>
                                        <p:tgtEl>
                                          <p:spTgt spid="44060"/>
                                        </p:tgtEl>
                                        <p:attrNameLst>
                                          <p:attrName>style.visibility</p:attrName>
                                        </p:attrNameLst>
                                      </p:cBhvr>
                                      <p:to>
                                        <p:strVal val="visible"/>
                                      </p:to>
                                    </p:set>
                                    <p:anim from="(-#ppt_w/2)" to="(#ppt_x)" calcmode="lin" valueType="num">
                                      <p:cBhvr>
                                        <p:cTn id="7" dur="600" fill="hold">
                                          <p:stCondLst>
                                            <p:cond delay="0"/>
                                          </p:stCondLst>
                                        </p:cTn>
                                        <p:tgtEl>
                                          <p:spTgt spid="44060"/>
                                        </p:tgtEl>
                                        <p:attrNameLst>
                                          <p:attrName>ppt_x</p:attrName>
                                        </p:attrNameLst>
                                      </p:cBhvr>
                                    </p:anim>
                                    <p:anim from="0" to="-1.0" calcmode="lin" valueType="num">
                                      <p:cBhvr>
                                        <p:cTn id="8" dur="200" decel="50000" autoRev="1" fill="hold">
                                          <p:stCondLst>
                                            <p:cond delay="600"/>
                                          </p:stCondLst>
                                        </p:cTn>
                                        <p:tgtEl>
                                          <p:spTgt spid="44060"/>
                                        </p:tgtEl>
                                        <p:attrNameLst>
                                          <p:attrName>xshear</p:attrName>
                                        </p:attrNameLst>
                                      </p:cBhvr>
                                    </p:anim>
                                    <p:animScale>
                                      <p:cBhvr>
                                        <p:cTn id="9" dur="200" decel="100000" autoRev="1" fill="hold">
                                          <p:stCondLst>
                                            <p:cond delay="600"/>
                                          </p:stCondLst>
                                        </p:cTn>
                                        <p:tgtEl>
                                          <p:spTgt spid="44060"/>
                                        </p:tgtEl>
                                      </p:cBhvr>
                                      <p:from x="100000" y="100000"/>
                                      <p:to x="80000" y="100000"/>
                                    </p:animScale>
                                    <p:anim by="(#ppt_h/3+#ppt_w*0.1)" calcmode="lin" valueType="num">
                                      <p:cBhvr additive="sum">
                                        <p:cTn id="10" dur="200" decel="100000" autoRev="1" fill="hold">
                                          <p:stCondLst>
                                            <p:cond delay="600"/>
                                          </p:stCondLst>
                                        </p:cTn>
                                        <p:tgtEl>
                                          <p:spTgt spid="44060"/>
                                        </p:tgtEl>
                                        <p:attrNameLst>
                                          <p:attrName>ppt_x</p:attrName>
                                        </p:attrNameLst>
                                      </p:cBhvr>
                                    </p:anim>
                                  </p:childTnLst>
                                </p:cTn>
                              </p:par>
                              <p:par>
                                <p:cTn id="11" presetID="37" presetClass="entr" presetSubtype="0" fill="hold" nodeType="withEffect">
                                  <p:stCondLst>
                                    <p:cond delay="1500"/>
                                  </p:stCondLst>
                                  <p:childTnLst>
                                    <p:set>
                                      <p:cBhvr>
                                        <p:cTn id="12" dur="1" fill="hold">
                                          <p:stCondLst>
                                            <p:cond delay="0"/>
                                          </p:stCondLst>
                                        </p:cTn>
                                        <p:tgtEl>
                                          <p:spTgt spid="1026"/>
                                        </p:tgtEl>
                                        <p:attrNameLst>
                                          <p:attrName>style.visibility</p:attrName>
                                        </p:attrNameLst>
                                      </p:cBhvr>
                                      <p:to>
                                        <p:strVal val="visible"/>
                                      </p:to>
                                    </p:set>
                                    <p:animEffect transition="in" filter="fade">
                                      <p:cBhvr>
                                        <p:cTn id="13" dur="1000"/>
                                        <p:tgtEl>
                                          <p:spTgt spid="1026"/>
                                        </p:tgtEl>
                                      </p:cBhvr>
                                    </p:animEffect>
                                    <p:anim calcmode="lin" valueType="num">
                                      <p:cBhvr>
                                        <p:cTn id="14" dur="1000" fill="hold"/>
                                        <p:tgtEl>
                                          <p:spTgt spid="1026"/>
                                        </p:tgtEl>
                                        <p:attrNameLst>
                                          <p:attrName>ppt_x</p:attrName>
                                        </p:attrNameLst>
                                      </p:cBhvr>
                                      <p:tavLst>
                                        <p:tav tm="0">
                                          <p:val>
                                            <p:strVal val="#ppt_x"/>
                                          </p:val>
                                        </p:tav>
                                        <p:tav tm="100000">
                                          <p:val>
                                            <p:strVal val="#ppt_x"/>
                                          </p:val>
                                        </p:tav>
                                      </p:tavLst>
                                    </p:anim>
                                    <p:anim calcmode="lin" valueType="num">
                                      <p:cBhvr>
                                        <p:cTn id="15" dur="900" decel="100000" fill="hold"/>
                                        <p:tgtEl>
                                          <p:spTgt spid="1026"/>
                                        </p:tgtEl>
                                        <p:attrNameLst>
                                          <p:attrName>ppt_y</p:attrName>
                                        </p:attrNameLst>
                                      </p:cBhvr>
                                      <p:tavLst>
                                        <p:tav tm="0">
                                          <p:val>
                                            <p:strVal val="#ppt_y+1"/>
                                          </p:val>
                                        </p:tav>
                                        <p:tav tm="100000">
                                          <p:val>
                                            <p:strVal val="#ppt_y-.03"/>
                                          </p:val>
                                        </p:tav>
                                      </p:tavLst>
                                    </p:anim>
                                    <p:anim calcmode="lin" valueType="num">
                                      <p:cBhvr>
                                        <p:cTn id="16" dur="100" accel="100000" fill="hold">
                                          <p:stCondLst>
                                            <p:cond delay="900"/>
                                          </p:stCondLst>
                                        </p:cTn>
                                        <p:tgtEl>
                                          <p:spTgt spid="1026"/>
                                        </p:tgtEl>
                                        <p:attrNameLst>
                                          <p:attrName>ppt_y</p:attrName>
                                        </p:attrNameLst>
                                      </p:cBhvr>
                                      <p:tavLst>
                                        <p:tav tm="0">
                                          <p:val>
                                            <p:strVal val="#ppt_y-.03"/>
                                          </p:val>
                                        </p:tav>
                                        <p:tav tm="100000">
                                          <p:val>
                                            <p:strVal val="#ppt_y"/>
                                          </p:val>
                                        </p:tav>
                                      </p:tavLst>
                                    </p:anim>
                                  </p:childTnLst>
                                </p:cTn>
                              </p:par>
                              <p:par>
                                <p:cTn id="17" presetID="37" presetClass="entr" presetSubtype="0" fill="hold" nodeType="withEffect">
                                  <p:stCondLst>
                                    <p:cond delay="1600"/>
                                  </p:stCondLst>
                                  <p:childTnLst>
                                    <p:set>
                                      <p:cBhvr>
                                        <p:cTn id="18" dur="1" fill="hold">
                                          <p:stCondLst>
                                            <p:cond delay="0"/>
                                          </p:stCondLst>
                                        </p:cTn>
                                        <p:tgtEl>
                                          <p:spTgt spid="1027"/>
                                        </p:tgtEl>
                                        <p:attrNameLst>
                                          <p:attrName>style.visibility</p:attrName>
                                        </p:attrNameLst>
                                      </p:cBhvr>
                                      <p:to>
                                        <p:strVal val="visible"/>
                                      </p:to>
                                    </p:set>
                                    <p:animEffect transition="in" filter="fade">
                                      <p:cBhvr>
                                        <p:cTn id="19" dur="1000"/>
                                        <p:tgtEl>
                                          <p:spTgt spid="1027"/>
                                        </p:tgtEl>
                                      </p:cBhvr>
                                    </p:animEffect>
                                    <p:anim calcmode="lin" valueType="num">
                                      <p:cBhvr>
                                        <p:cTn id="20" dur="1000" fill="hold"/>
                                        <p:tgtEl>
                                          <p:spTgt spid="1027"/>
                                        </p:tgtEl>
                                        <p:attrNameLst>
                                          <p:attrName>ppt_x</p:attrName>
                                        </p:attrNameLst>
                                      </p:cBhvr>
                                      <p:tavLst>
                                        <p:tav tm="0">
                                          <p:val>
                                            <p:strVal val="#ppt_x"/>
                                          </p:val>
                                        </p:tav>
                                        <p:tav tm="100000">
                                          <p:val>
                                            <p:strVal val="#ppt_x"/>
                                          </p:val>
                                        </p:tav>
                                      </p:tavLst>
                                    </p:anim>
                                    <p:anim calcmode="lin" valueType="num">
                                      <p:cBhvr>
                                        <p:cTn id="21" dur="900" decel="100000" fill="hold"/>
                                        <p:tgtEl>
                                          <p:spTgt spid="1027"/>
                                        </p:tgtEl>
                                        <p:attrNameLst>
                                          <p:attrName>ppt_y</p:attrName>
                                        </p:attrNameLst>
                                      </p:cBhvr>
                                      <p:tavLst>
                                        <p:tav tm="0">
                                          <p:val>
                                            <p:strVal val="#ppt_y+1"/>
                                          </p:val>
                                        </p:tav>
                                        <p:tav tm="100000">
                                          <p:val>
                                            <p:strVal val="#ppt_y-.03"/>
                                          </p:val>
                                        </p:tav>
                                      </p:tavLst>
                                    </p:anim>
                                    <p:anim calcmode="lin" valueType="num">
                                      <p:cBhvr>
                                        <p:cTn id="22" dur="100" accel="100000" fill="hold">
                                          <p:stCondLst>
                                            <p:cond delay="900"/>
                                          </p:stCondLst>
                                        </p:cTn>
                                        <p:tgtEl>
                                          <p:spTgt spid="1027"/>
                                        </p:tgtEl>
                                        <p:attrNameLst>
                                          <p:attrName>ppt_y</p:attrName>
                                        </p:attrNameLst>
                                      </p:cBhvr>
                                      <p:tavLst>
                                        <p:tav tm="0">
                                          <p:val>
                                            <p:strVal val="#ppt_y-.03"/>
                                          </p:val>
                                        </p:tav>
                                        <p:tav tm="100000">
                                          <p:val>
                                            <p:strVal val="#ppt_y"/>
                                          </p:val>
                                        </p:tav>
                                      </p:tavLst>
                                    </p:anim>
                                  </p:childTnLst>
                                </p:cTn>
                              </p:par>
                              <p:par>
                                <p:cTn id="23" presetID="9" presetClass="entr" presetSubtype="0" fill="hold" grpId="0" nodeType="withEffect">
                                  <p:stCondLst>
                                    <p:cond delay="3000"/>
                                  </p:stCondLst>
                                  <p:childTnLst>
                                    <p:set>
                                      <p:cBhvr>
                                        <p:cTn id="24" dur="1" fill="hold">
                                          <p:stCondLst>
                                            <p:cond delay="0"/>
                                          </p:stCondLst>
                                        </p:cTn>
                                        <p:tgtEl>
                                          <p:spTgt spid="44059"/>
                                        </p:tgtEl>
                                        <p:attrNameLst>
                                          <p:attrName>style.visibility</p:attrName>
                                        </p:attrNameLst>
                                      </p:cBhvr>
                                      <p:to>
                                        <p:strVal val="visible"/>
                                      </p:to>
                                    </p:set>
                                    <p:animEffect transition="in" filter="dissolve">
                                      <p:cBhvr>
                                        <p:cTn id="25" dur="500"/>
                                        <p:tgtEl>
                                          <p:spTgt spid="440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59" grpId="0" animBg="1"/>
      <p:bldP spid="44060"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2">
            <a:hlinkClick r:id="rId3" action="ppaction://hlinksldjump"/>
          </p:cNvPr>
          <p:cNvPicPr>
            <a:picLocks noChangeAspect="1" noChangeArrowheads="1"/>
          </p:cNvPicPr>
          <p:nvPr/>
        </p:nvPicPr>
        <p:blipFill>
          <a:blip r:embed="rId4" cstate="print"/>
          <a:srcRect/>
          <a:stretch>
            <a:fillRect/>
          </a:stretch>
        </p:blipFill>
        <p:spPr bwMode="auto">
          <a:xfrm>
            <a:off x="4038600" y="914400"/>
            <a:ext cx="3905377" cy="2834640"/>
          </a:xfrm>
          <a:prstGeom prst="rect">
            <a:avLst/>
          </a:prstGeom>
          <a:ln>
            <a:noFill/>
          </a:ln>
          <a:effectLst>
            <a:outerShdw blurRad="190500" algn="tl" rotWithShape="0">
              <a:srgbClr val="000000">
                <a:alpha val="70000"/>
              </a:srgbClr>
            </a:outerShdw>
          </a:effectLst>
        </p:spPr>
      </p:pic>
      <p:pic>
        <p:nvPicPr>
          <p:cNvPr id="20" name="Picture 3">
            <a:hlinkClick r:id="rId5" action="ppaction://hlinksldjump"/>
          </p:cNvPr>
          <p:cNvPicPr>
            <a:picLocks noChangeAspect="1" noChangeArrowheads="1"/>
          </p:cNvPicPr>
          <p:nvPr/>
        </p:nvPicPr>
        <p:blipFill>
          <a:blip r:embed="rId6" cstate="print"/>
          <a:srcRect/>
          <a:stretch>
            <a:fillRect/>
          </a:stretch>
        </p:blipFill>
        <p:spPr bwMode="auto">
          <a:xfrm>
            <a:off x="4038600" y="3794760"/>
            <a:ext cx="3905377" cy="2834640"/>
          </a:xfrm>
          <a:prstGeom prst="rect">
            <a:avLst/>
          </a:prstGeom>
          <a:ln>
            <a:noFill/>
          </a:ln>
          <a:effectLst>
            <a:outerShdw blurRad="190500" algn="tl" rotWithShape="0">
              <a:srgbClr val="000000">
                <a:alpha val="70000"/>
              </a:srgbClr>
            </a:outerShdw>
          </a:effectLst>
        </p:spPr>
      </p:pic>
      <p:sp>
        <p:nvSpPr>
          <p:cNvPr id="33" name="Rectangle 32"/>
          <p:cNvSpPr/>
          <p:nvPr/>
        </p:nvSpPr>
        <p:spPr>
          <a:xfrm>
            <a:off x="0" y="0"/>
            <a:ext cx="9144000" cy="838200"/>
          </a:xfrm>
          <a:prstGeom prst="rect">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r>
              <a:rPr lang="en-US" sz="4400" dirty="0" smtClean="0">
                <a:latin typeface="Trebuchet MS" pitchFamily="34" charset="0"/>
              </a:rPr>
              <a:t>How To Interpret Graphs</a:t>
            </a:r>
            <a:endParaRPr lang="en-US" sz="4400" dirty="0">
              <a:latin typeface="Trebuchet MS" pitchFamily="34" charset="0"/>
            </a:endParaRPr>
          </a:p>
        </p:txBody>
      </p:sp>
      <p:sp>
        <p:nvSpPr>
          <p:cNvPr id="39" name="Flowchart: Delay 38"/>
          <p:cNvSpPr/>
          <p:nvPr/>
        </p:nvSpPr>
        <p:spPr>
          <a:xfrm>
            <a:off x="0" y="0"/>
            <a:ext cx="1752600" cy="6858000"/>
          </a:xfrm>
          <a:prstGeom prst="flowChartDelay">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pic>
        <p:nvPicPr>
          <p:cNvPr id="27" name="Picture 26" descr="IMG_3473.JPG"/>
          <p:cNvPicPr>
            <a:picLocks noChangeAspect="1"/>
          </p:cNvPicPr>
          <p:nvPr/>
        </p:nvPicPr>
        <p:blipFill>
          <a:blip r:embed="rId7" cstate="print"/>
          <a:stretch>
            <a:fillRect/>
          </a:stretch>
        </p:blipFill>
        <p:spPr>
          <a:xfrm>
            <a:off x="2050223" y="944880"/>
            <a:ext cx="1150177" cy="1188720"/>
          </a:xfrm>
          <a:prstGeom prst="rect">
            <a:avLst/>
          </a:prstGeom>
        </p:spPr>
      </p:pic>
      <p:sp>
        <p:nvSpPr>
          <p:cNvPr id="22" name="Action Button: Home 21">
            <a:hlinkClick r:id="" action="ppaction://hlinkshowjump?jump=firstslide" highlightClick="1"/>
          </p:cNvPr>
          <p:cNvSpPr/>
          <p:nvPr/>
        </p:nvSpPr>
        <p:spPr>
          <a:xfrm>
            <a:off x="8543925" y="6400800"/>
            <a:ext cx="574675" cy="457200"/>
          </a:xfrm>
          <a:prstGeom prst="actionButtonHome">
            <a:avLst/>
          </a:prstGeom>
          <a:gradFill flip="none" rotWithShape="1">
            <a:gsLst>
              <a:gs pos="0">
                <a:srgbClr val="FFEFD1"/>
              </a:gs>
              <a:gs pos="64999">
                <a:srgbClr val="F0EBD5"/>
              </a:gs>
              <a:gs pos="100000">
                <a:srgbClr val="D1C39F"/>
              </a:gs>
            </a:gsLst>
            <a:lin ang="5400000" scaled="1"/>
            <a:tileRect/>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23" name="Action Button: Beginning 22">
            <a:hlinkClick r:id="rId8" action="ppaction://hlinksldjump" highlightClick="1"/>
          </p:cNvPr>
          <p:cNvSpPr/>
          <p:nvPr/>
        </p:nvSpPr>
        <p:spPr>
          <a:xfrm>
            <a:off x="8077200" y="6400800"/>
            <a:ext cx="457200" cy="457200"/>
          </a:xfrm>
          <a:prstGeom prst="actionButtonBeginning">
            <a:avLst/>
          </a:prstGeom>
          <a:gradFill>
            <a:gsLst>
              <a:gs pos="0">
                <a:srgbClr val="FFEFD1"/>
              </a:gs>
              <a:gs pos="64999">
                <a:srgbClr val="F0EBD5"/>
              </a:gs>
              <a:gs pos="100000">
                <a:srgbClr val="D1C39F"/>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17" name="TextBox 17"/>
          <p:cNvSpPr txBox="1">
            <a:spLocks noChangeArrowheads="1"/>
          </p:cNvSpPr>
          <p:nvPr/>
        </p:nvSpPr>
        <p:spPr bwMode="auto">
          <a:xfrm>
            <a:off x="1828800" y="3733800"/>
            <a:ext cx="2057400" cy="1191816"/>
          </a:xfrm>
          <a:prstGeom prst="wedgeRoundRectCallout">
            <a:avLst>
              <a:gd name="adj1" fmla="val -19352"/>
              <a:gd name="adj2" fmla="val -79799"/>
              <a:gd name="adj3" fmla="val 16667"/>
            </a:avLst>
          </a:prstGeom>
          <a:solidFill>
            <a:schemeClr val="accent5">
              <a:lumMod val="75000"/>
            </a:schemeClr>
          </a:solidFill>
          <a:ln w="9525">
            <a:noFill/>
            <a:miter lim="800000"/>
            <a:headEnd/>
            <a:tailEnd/>
          </a:ln>
        </p:spPr>
        <p:txBody>
          <a:bodyPr wrap="square">
            <a:spAutoFit/>
          </a:bodyPr>
          <a:lstStyle/>
          <a:p>
            <a:pPr algn="ctr"/>
            <a:r>
              <a:rPr lang="en-US" sz="1600" dirty="0" smtClean="0">
                <a:solidFill>
                  <a:schemeClr val="bg1"/>
                </a:solidFill>
                <a:latin typeface="Trebuchet MS" pitchFamily="34" charset="0"/>
              </a:rPr>
              <a:t>Is </a:t>
            </a:r>
            <a:r>
              <a:rPr lang="en-US" sz="1600" dirty="0">
                <a:solidFill>
                  <a:schemeClr val="bg1"/>
                </a:solidFill>
                <a:latin typeface="Trebuchet MS" pitchFamily="34" charset="0"/>
              </a:rPr>
              <a:t>it high or low? Which of these graphs show that amount?</a:t>
            </a:r>
          </a:p>
        </p:txBody>
      </p:sp>
      <p:sp>
        <p:nvSpPr>
          <p:cNvPr id="28" name="TextBox 17"/>
          <p:cNvSpPr txBox="1">
            <a:spLocks noChangeArrowheads="1"/>
          </p:cNvSpPr>
          <p:nvPr/>
        </p:nvSpPr>
        <p:spPr bwMode="auto">
          <a:xfrm>
            <a:off x="1828800" y="2209800"/>
            <a:ext cx="2590800" cy="649188"/>
          </a:xfrm>
          <a:prstGeom prst="wedgeEllipseCallout">
            <a:avLst>
              <a:gd name="adj1" fmla="val -14416"/>
              <a:gd name="adj2" fmla="val -97560"/>
            </a:avLst>
          </a:prstGeom>
          <a:solidFill>
            <a:srgbClr val="33CC33"/>
          </a:solidFill>
          <a:ln w="9525">
            <a:noFill/>
            <a:miter lim="800000"/>
            <a:headEnd/>
            <a:tailEnd/>
          </a:ln>
        </p:spPr>
        <p:txBody>
          <a:bodyPr wrap="square">
            <a:spAutoFit/>
          </a:bodyPr>
          <a:lstStyle/>
          <a:p>
            <a:pPr algn="ctr"/>
            <a:r>
              <a:rPr lang="en-US" sz="2400" dirty="0" smtClean="0">
                <a:solidFill>
                  <a:schemeClr val="bg1"/>
                </a:solidFill>
                <a:latin typeface="Trebuchet MS" pitchFamily="34" charset="0"/>
              </a:rPr>
              <a:t>Not quite  </a:t>
            </a:r>
            <a:endParaRPr lang="en-US" sz="2400" dirty="0">
              <a:solidFill>
                <a:schemeClr val="bg1"/>
              </a:solidFill>
              <a:latin typeface="Trebuchet MS" pitchFamily="34" charset="0"/>
            </a:endParaRPr>
          </a:p>
        </p:txBody>
      </p:sp>
      <p:sp>
        <p:nvSpPr>
          <p:cNvPr id="45060" name="TextBox 17"/>
          <p:cNvSpPr txBox="1">
            <a:spLocks noChangeArrowheads="1"/>
          </p:cNvSpPr>
          <p:nvPr/>
        </p:nvSpPr>
        <p:spPr bwMode="auto">
          <a:xfrm>
            <a:off x="1905000" y="2209800"/>
            <a:ext cx="1905000" cy="1191816"/>
          </a:xfrm>
          <a:prstGeom prst="wedgeRoundRectCallout">
            <a:avLst>
              <a:gd name="adj1" fmla="val -14433"/>
              <a:gd name="adj2" fmla="val -74061"/>
              <a:gd name="adj3" fmla="val 16667"/>
            </a:avLst>
          </a:prstGeom>
          <a:solidFill>
            <a:schemeClr val="accent5">
              <a:lumMod val="75000"/>
            </a:schemeClr>
          </a:solidFill>
          <a:ln w="9525">
            <a:noFill/>
            <a:miter lim="800000"/>
            <a:headEnd/>
            <a:tailEnd/>
          </a:ln>
        </p:spPr>
        <p:txBody>
          <a:bodyPr>
            <a:spAutoFit/>
          </a:bodyPr>
          <a:lstStyle/>
          <a:p>
            <a:pPr algn="ctr"/>
            <a:r>
              <a:rPr lang="en-US" sz="1600" dirty="0" smtClean="0">
                <a:solidFill>
                  <a:schemeClr val="bg1"/>
                </a:solidFill>
                <a:latin typeface="Trebuchet MS" pitchFamily="34" charset="0"/>
              </a:rPr>
              <a:t>Can you think of the </a:t>
            </a:r>
            <a:r>
              <a:rPr lang="en-US" sz="1600" dirty="0">
                <a:solidFill>
                  <a:schemeClr val="bg1"/>
                </a:solidFill>
                <a:latin typeface="Trebuchet MS" pitchFamily="34" charset="0"/>
              </a:rPr>
              <a:t>amount of rain that falls in </a:t>
            </a:r>
            <a:r>
              <a:rPr lang="en-US" sz="1600" dirty="0" smtClean="0">
                <a:solidFill>
                  <a:schemeClr val="bg1"/>
                </a:solidFill>
                <a:latin typeface="Trebuchet MS" pitchFamily="34" charset="0"/>
              </a:rPr>
              <a:t>winter? </a:t>
            </a:r>
            <a:endParaRPr lang="en-US" sz="1600" dirty="0">
              <a:solidFill>
                <a:schemeClr val="bg1"/>
              </a:solidFill>
              <a:latin typeface="Trebuchet MS" pitchFamily="34" charset="0"/>
            </a:endParaRPr>
          </a:p>
        </p:txBody>
      </p:sp>
      <p:sp>
        <p:nvSpPr>
          <p:cNvPr id="29" name="TextBox 17"/>
          <p:cNvSpPr txBox="1">
            <a:spLocks noChangeArrowheads="1"/>
          </p:cNvSpPr>
          <p:nvPr/>
        </p:nvSpPr>
        <p:spPr bwMode="auto">
          <a:xfrm>
            <a:off x="1828800" y="5410200"/>
            <a:ext cx="1905000" cy="919401"/>
          </a:xfrm>
          <a:prstGeom prst="roundRect">
            <a:avLst/>
          </a:prstGeom>
          <a:solidFill>
            <a:srgbClr val="70AC2E"/>
          </a:solidFill>
          <a:ln w="9525">
            <a:noFill/>
            <a:miter lim="800000"/>
            <a:headEnd/>
            <a:tailEnd/>
          </a:ln>
        </p:spPr>
        <p:txBody>
          <a:bodyPr>
            <a:spAutoFit/>
          </a:bodyPr>
          <a:lstStyle/>
          <a:p>
            <a:pPr algn="ctr"/>
            <a:r>
              <a:rPr lang="en-US" sz="1600" dirty="0" smtClean="0">
                <a:solidFill>
                  <a:schemeClr val="bg1"/>
                </a:solidFill>
                <a:latin typeface="Trebuchet MS" pitchFamily="34" charset="0"/>
              </a:rPr>
              <a:t>Touch </a:t>
            </a:r>
            <a:r>
              <a:rPr lang="en-US" sz="1600" dirty="0">
                <a:solidFill>
                  <a:schemeClr val="bg1"/>
                </a:solidFill>
                <a:latin typeface="Trebuchet MS" pitchFamily="34" charset="0"/>
              </a:rPr>
              <a:t>on the graph that shows a winter month.</a:t>
            </a:r>
          </a:p>
        </p:txBody>
      </p:sp>
      <p:sp>
        <p:nvSpPr>
          <p:cNvPr id="34" name="TextBox 33">
            <a:hlinkClick r:id="rId9" action="ppaction://hlinksldjump"/>
          </p:cNvPr>
          <p:cNvSpPr txBox="1"/>
          <p:nvPr/>
        </p:nvSpPr>
        <p:spPr>
          <a:xfrm>
            <a:off x="0" y="609600"/>
            <a:ext cx="1371600" cy="8382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Build </a:t>
            </a:r>
            <a:r>
              <a:rPr lang="en-US" sz="1600" dirty="0" smtClean="0">
                <a:solidFill>
                  <a:schemeClr val="accent1">
                    <a:lumMod val="75000"/>
                  </a:schemeClr>
                </a:solidFill>
                <a:latin typeface="Trebuchet MS" pitchFamily="34" charset="0"/>
                <a:cs typeface="+mn-cs"/>
              </a:rPr>
              <a:t>A </a:t>
            </a:r>
            <a:r>
              <a:rPr lang="en-US" sz="1600" dirty="0">
                <a:solidFill>
                  <a:schemeClr val="accent1">
                    <a:lumMod val="75000"/>
                  </a:schemeClr>
                </a:solidFill>
                <a:latin typeface="Trebuchet MS" pitchFamily="34" charset="0"/>
                <a:cs typeface="+mn-cs"/>
              </a:rPr>
              <a:t>G</a:t>
            </a:r>
            <a:r>
              <a:rPr lang="en-US" sz="1600" dirty="0" smtClean="0">
                <a:solidFill>
                  <a:schemeClr val="accent1">
                    <a:lumMod val="75000"/>
                  </a:schemeClr>
                </a:solidFill>
                <a:latin typeface="Trebuchet MS" pitchFamily="34" charset="0"/>
                <a:cs typeface="+mn-cs"/>
              </a:rPr>
              <a:t>raph </a:t>
            </a:r>
            <a:endParaRPr lang="en-US" sz="1600" dirty="0">
              <a:solidFill>
                <a:schemeClr val="accent1">
                  <a:lumMod val="75000"/>
                </a:schemeClr>
              </a:solidFill>
              <a:latin typeface="Trebuchet MS" pitchFamily="34" charset="0"/>
              <a:cs typeface="+mn-cs"/>
            </a:endParaRP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1)</a:t>
            </a:r>
            <a:endParaRPr lang="en-US" sz="1600" dirty="0">
              <a:solidFill>
                <a:schemeClr val="accent1">
                  <a:lumMod val="75000"/>
                </a:schemeClr>
              </a:solidFill>
              <a:latin typeface="Trebuchet MS" pitchFamily="34" charset="0"/>
              <a:cs typeface="+mn-cs"/>
            </a:endParaRPr>
          </a:p>
        </p:txBody>
      </p:sp>
      <p:sp>
        <p:nvSpPr>
          <p:cNvPr id="35" name="TextBox 34">
            <a:hlinkClick r:id="rId10" action="ppaction://hlinksldjump"/>
          </p:cNvPr>
          <p:cNvSpPr txBox="1"/>
          <p:nvPr/>
        </p:nvSpPr>
        <p:spPr>
          <a:xfrm>
            <a:off x="0" y="2743200"/>
            <a:ext cx="1554480" cy="10668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Read LOBO Graphs </a:t>
            </a:r>
            <a:r>
              <a:rPr lang="en-US" sz="1600" dirty="0" smtClean="0">
                <a:solidFill>
                  <a:schemeClr val="accent1">
                    <a:lumMod val="75000"/>
                  </a:schemeClr>
                </a:solidFill>
                <a:latin typeface="Trebuchet MS" pitchFamily="34" charset="0"/>
                <a:cs typeface="+mn-cs"/>
              </a:rPr>
              <a:t>   (Level 3)</a:t>
            </a:r>
            <a:endParaRPr lang="en-US" sz="1600" dirty="0">
              <a:solidFill>
                <a:schemeClr val="accent1">
                  <a:lumMod val="75000"/>
                </a:schemeClr>
              </a:solidFill>
              <a:latin typeface="Trebuchet MS" pitchFamily="34" charset="0"/>
              <a:cs typeface="+mn-cs"/>
            </a:endParaRPr>
          </a:p>
        </p:txBody>
      </p:sp>
      <p:sp>
        <p:nvSpPr>
          <p:cNvPr id="36" name="TextBox 35">
            <a:hlinkClick r:id="rId11" action="ppaction://hlinksldjump"/>
          </p:cNvPr>
          <p:cNvSpPr txBox="1"/>
          <p:nvPr/>
        </p:nvSpPr>
        <p:spPr>
          <a:xfrm>
            <a:off x="0" y="3953470"/>
            <a:ext cx="1447800" cy="99953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LOBO Data Match-up</a:t>
            </a:r>
            <a:endParaRPr lang="en-US" sz="1600" dirty="0">
              <a:solidFill>
                <a:schemeClr val="accent1">
                  <a:lumMod val="75000"/>
                </a:schemeClr>
              </a:solidFill>
              <a:latin typeface="Trebuchet MS" pitchFamily="34" charset="0"/>
              <a:cs typeface="+mn-cs"/>
            </a:endParaRP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4)</a:t>
            </a:r>
            <a:endParaRPr lang="en-US" sz="1600" dirty="0">
              <a:solidFill>
                <a:schemeClr val="accent1">
                  <a:lumMod val="75000"/>
                </a:schemeClr>
              </a:solidFill>
              <a:latin typeface="Trebuchet MS" pitchFamily="34" charset="0"/>
              <a:cs typeface="+mn-cs"/>
            </a:endParaRPr>
          </a:p>
        </p:txBody>
      </p:sp>
      <p:sp>
        <p:nvSpPr>
          <p:cNvPr id="37" name="TextBox 36">
            <a:hlinkClick r:id="rId12" action="ppaction://hlinksldjump"/>
          </p:cNvPr>
          <p:cNvSpPr txBox="1"/>
          <p:nvPr/>
        </p:nvSpPr>
        <p:spPr>
          <a:xfrm>
            <a:off x="0" y="5105400"/>
            <a:ext cx="1371600" cy="11430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Test Your LOBO Abilities</a:t>
            </a: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5)</a:t>
            </a:r>
            <a:endParaRPr lang="en-US" sz="1600" dirty="0">
              <a:solidFill>
                <a:schemeClr val="accent1">
                  <a:lumMod val="75000"/>
                </a:schemeClr>
              </a:solidFill>
              <a:latin typeface="Trebuchet MS" pitchFamily="34" charset="0"/>
              <a:cs typeface="+mn-cs"/>
            </a:endParaRPr>
          </a:p>
        </p:txBody>
      </p:sp>
      <p:sp>
        <p:nvSpPr>
          <p:cNvPr id="38" name="TextBox 37">
            <a:hlinkClick r:id="rId13" action="ppaction://hlinksldjump"/>
          </p:cNvPr>
          <p:cNvSpPr txBox="1"/>
          <p:nvPr/>
        </p:nvSpPr>
        <p:spPr>
          <a:xfrm>
            <a:off x="0" y="1600200"/>
            <a:ext cx="1447800" cy="990600"/>
          </a:xfrm>
          <a:prstGeom prst="roundRect">
            <a:avLst/>
          </a:prstGeom>
          <a:solidFill>
            <a:schemeClr val="accent5">
              <a:lumMod val="40000"/>
              <a:lumOff val="60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Interpret Graphs</a:t>
            </a: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2)</a:t>
            </a:r>
            <a:endParaRPr lang="en-US" sz="1600" dirty="0">
              <a:solidFill>
                <a:schemeClr val="accent1">
                  <a:lumMod val="75000"/>
                </a:schemeClr>
              </a:solidFill>
              <a:latin typeface="Trebuchet MS" pitchFamily="34" charset="0"/>
              <a:cs typeface="+mn-cs"/>
            </a:endParaRPr>
          </a:p>
        </p:txBody>
      </p:sp>
      <p:sp>
        <p:nvSpPr>
          <p:cNvPr id="40" name="TextBox 39">
            <a:hlinkClick r:id="rId14" action="ppaction://hlinksldjump"/>
          </p:cNvPr>
          <p:cNvSpPr txBox="1"/>
          <p:nvPr/>
        </p:nvSpPr>
        <p:spPr>
          <a:xfrm>
            <a:off x="0" y="6324600"/>
            <a:ext cx="914400" cy="5334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More info</a:t>
            </a:r>
            <a:endParaRPr lang="en-US" sz="1600" dirty="0">
              <a:solidFill>
                <a:schemeClr val="accent1">
                  <a:lumMod val="75000"/>
                </a:schemeClr>
              </a:solidFill>
              <a:latin typeface="Trebuchet MS" pitchFamily="34" charset="0"/>
              <a:cs typeface="+mn-cs"/>
            </a:endParaRPr>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dissolve">
                                      <p:cBhvr>
                                        <p:cTn id="7" dur="500"/>
                                        <p:tgtEl>
                                          <p:spTgt spid="28"/>
                                        </p:tgtEl>
                                      </p:cBhvr>
                                    </p:animEffect>
                                  </p:childTnLst>
                                </p:cTn>
                              </p:par>
                              <p:par>
                                <p:cTn id="8" presetID="9" presetClass="exit" presetSubtype="0" fill="hold" grpId="1" nodeType="withEffect">
                                  <p:stCondLst>
                                    <p:cond delay="2000"/>
                                  </p:stCondLst>
                                  <p:childTnLst>
                                    <p:animEffect transition="out" filter="dissolve">
                                      <p:cBhvr>
                                        <p:cTn id="9" dur="500"/>
                                        <p:tgtEl>
                                          <p:spTgt spid="28"/>
                                        </p:tgtEl>
                                      </p:cBhvr>
                                    </p:animEffect>
                                    <p:set>
                                      <p:cBhvr>
                                        <p:cTn id="10" dur="1" fill="hold">
                                          <p:stCondLst>
                                            <p:cond delay="499"/>
                                          </p:stCondLst>
                                        </p:cTn>
                                        <p:tgtEl>
                                          <p:spTgt spid="28"/>
                                        </p:tgtEl>
                                        <p:attrNameLst>
                                          <p:attrName>style.visibility</p:attrName>
                                        </p:attrNameLst>
                                      </p:cBhvr>
                                      <p:to>
                                        <p:strVal val="hidden"/>
                                      </p:to>
                                    </p:set>
                                  </p:childTnLst>
                                </p:cTn>
                              </p:par>
                              <p:par>
                                <p:cTn id="11" presetID="34" presetClass="entr" presetSubtype="0" fill="hold" grpId="0" nodeType="withEffect">
                                  <p:stCondLst>
                                    <p:cond delay="3000"/>
                                  </p:stCondLst>
                                  <p:childTnLst>
                                    <p:set>
                                      <p:cBhvr>
                                        <p:cTn id="12" dur="1" fill="hold">
                                          <p:stCondLst>
                                            <p:cond delay="0"/>
                                          </p:stCondLst>
                                        </p:cTn>
                                        <p:tgtEl>
                                          <p:spTgt spid="45060"/>
                                        </p:tgtEl>
                                        <p:attrNameLst>
                                          <p:attrName>style.visibility</p:attrName>
                                        </p:attrNameLst>
                                      </p:cBhvr>
                                      <p:to>
                                        <p:strVal val="visible"/>
                                      </p:to>
                                    </p:set>
                                    <p:anim from="(-#ppt_w/2)" to="(#ppt_x)" calcmode="lin" valueType="num">
                                      <p:cBhvr>
                                        <p:cTn id="13" dur="600" fill="hold">
                                          <p:stCondLst>
                                            <p:cond delay="0"/>
                                          </p:stCondLst>
                                        </p:cTn>
                                        <p:tgtEl>
                                          <p:spTgt spid="45060"/>
                                        </p:tgtEl>
                                        <p:attrNameLst>
                                          <p:attrName>ppt_x</p:attrName>
                                        </p:attrNameLst>
                                      </p:cBhvr>
                                    </p:anim>
                                    <p:anim from="0" to="-1.0" calcmode="lin" valueType="num">
                                      <p:cBhvr>
                                        <p:cTn id="14" dur="200" decel="50000" autoRev="1" fill="hold">
                                          <p:stCondLst>
                                            <p:cond delay="600"/>
                                          </p:stCondLst>
                                        </p:cTn>
                                        <p:tgtEl>
                                          <p:spTgt spid="45060"/>
                                        </p:tgtEl>
                                        <p:attrNameLst>
                                          <p:attrName>xshear</p:attrName>
                                        </p:attrNameLst>
                                      </p:cBhvr>
                                    </p:anim>
                                    <p:animScale>
                                      <p:cBhvr>
                                        <p:cTn id="15" dur="200" decel="100000" autoRev="1" fill="hold">
                                          <p:stCondLst>
                                            <p:cond delay="600"/>
                                          </p:stCondLst>
                                        </p:cTn>
                                        <p:tgtEl>
                                          <p:spTgt spid="45060"/>
                                        </p:tgtEl>
                                      </p:cBhvr>
                                      <p:from x="100000" y="100000"/>
                                      <p:to x="80000" y="100000"/>
                                    </p:animScale>
                                    <p:anim by="(#ppt_h/3+#ppt_w*0.1)" calcmode="lin" valueType="num">
                                      <p:cBhvr additive="sum">
                                        <p:cTn id="16" dur="200" decel="100000" autoRev="1" fill="hold">
                                          <p:stCondLst>
                                            <p:cond delay="600"/>
                                          </p:stCondLst>
                                        </p:cTn>
                                        <p:tgtEl>
                                          <p:spTgt spid="45060"/>
                                        </p:tgtEl>
                                        <p:attrNameLst>
                                          <p:attrName>ppt_x</p:attrName>
                                        </p:attrNameLst>
                                      </p:cBhvr>
                                    </p:anim>
                                  </p:childTnLst>
                                </p:cTn>
                              </p:par>
                              <p:par>
                                <p:cTn id="17" presetID="34" presetClass="entr" presetSubtype="0" fill="hold" grpId="0" nodeType="withEffect">
                                  <p:stCondLst>
                                    <p:cond delay="6000"/>
                                  </p:stCondLst>
                                  <p:childTnLst>
                                    <p:set>
                                      <p:cBhvr>
                                        <p:cTn id="18" dur="1" fill="hold">
                                          <p:stCondLst>
                                            <p:cond delay="0"/>
                                          </p:stCondLst>
                                        </p:cTn>
                                        <p:tgtEl>
                                          <p:spTgt spid="17"/>
                                        </p:tgtEl>
                                        <p:attrNameLst>
                                          <p:attrName>style.visibility</p:attrName>
                                        </p:attrNameLst>
                                      </p:cBhvr>
                                      <p:to>
                                        <p:strVal val="visible"/>
                                      </p:to>
                                    </p:set>
                                    <p:anim from="(-#ppt_w/2)" to="(#ppt_x)" calcmode="lin" valueType="num">
                                      <p:cBhvr>
                                        <p:cTn id="19" dur="600" fill="hold">
                                          <p:stCondLst>
                                            <p:cond delay="0"/>
                                          </p:stCondLst>
                                        </p:cTn>
                                        <p:tgtEl>
                                          <p:spTgt spid="17"/>
                                        </p:tgtEl>
                                        <p:attrNameLst>
                                          <p:attrName>ppt_x</p:attrName>
                                        </p:attrNameLst>
                                      </p:cBhvr>
                                    </p:anim>
                                    <p:anim from="0" to="-1.0" calcmode="lin" valueType="num">
                                      <p:cBhvr>
                                        <p:cTn id="20" dur="200" decel="50000" autoRev="1" fill="hold">
                                          <p:stCondLst>
                                            <p:cond delay="600"/>
                                          </p:stCondLst>
                                        </p:cTn>
                                        <p:tgtEl>
                                          <p:spTgt spid="17"/>
                                        </p:tgtEl>
                                        <p:attrNameLst>
                                          <p:attrName>xshear</p:attrName>
                                        </p:attrNameLst>
                                      </p:cBhvr>
                                    </p:anim>
                                    <p:animScale>
                                      <p:cBhvr>
                                        <p:cTn id="21" dur="200" decel="100000" autoRev="1" fill="hold">
                                          <p:stCondLst>
                                            <p:cond delay="600"/>
                                          </p:stCondLst>
                                        </p:cTn>
                                        <p:tgtEl>
                                          <p:spTgt spid="17"/>
                                        </p:tgtEl>
                                      </p:cBhvr>
                                      <p:from x="100000" y="100000"/>
                                      <p:to x="80000" y="100000"/>
                                    </p:animScale>
                                    <p:anim by="(#ppt_h/3+#ppt_w*0.1)" calcmode="lin" valueType="num">
                                      <p:cBhvr additive="sum">
                                        <p:cTn id="22" dur="200" decel="100000" autoRev="1" fill="hold">
                                          <p:stCondLst>
                                            <p:cond delay="600"/>
                                          </p:stCondLst>
                                        </p:cTn>
                                        <p:tgtEl>
                                          <p:spTgt spid="17"/>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28" grpId="0" animBg="1"/>
      <p:bldP spid="28" grpId="1" animBg="1"/>
      <p:bldP spid="45060"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19"/>
          <p:cNvSpPr/>
          <p:nvPr/>
        </p:nvSpPr>
        <p:spPr>
          <a:xfrm>
            <a:off x="3810000" y="838200"/>
            <a:ext cx="4343400" cy="30480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pic>
        <p:nvPicPr>
          <p:cNvPr id="19" name="Picture 2"/>
          <p:cNvPicPr>
            <a:picLocks noChangeAspect="1" noChangeArrowheads="1"/>
          </p:cNvPicPr>
          <p:nvPr/>
        </p:nvPicPr>
        <p:blipFill>
          <a:blip r:embed="rId3" cstate="print"/>
          <a:srcRect/>
          <a:stretch>
            <a:fillRect/>
          </a:stretch>
        </p:blipFill>
        <p:spPr bwMode="auto">
          <a:xfrm>
            <a:off x="4038600" y="914400"/>
            <a:ext cx="3905377" cy="2834640"/>
          </a:xfrm>
          <a:prstGeom prst="rect">
            <a:avLst/>
          </a:prstGeom>
          <a:ln>
            <a:noFill/>
          </a:ln>
          <a:effectLst>
            <a:outerShdw blurRad="190500" algn="tl" rotWithShape="0">
              <a:srgbClr val="000000">
                <a:alpha val="70000"/>
              </a:srgbClr>
            </a:outerShdw>
          </a:effectLst>
        </p:spPr>
      </p:pic>
      <p:pic>
        <p:nvPicPr>
          <p:cNvPr id="24" name="Picture 3"/>
          <p:cNvPicPr>
            <a:picLocks noChangeAspect="1" noChangeArrowheads="1"/>
          </p:cNvPicPr>
          <p:nvPr/>
        </p:nvPicPr>
        <p:blipFill>
          <a:blip r:embed="rId4" cstate="print"/>
          <a:srcRect/>
          <a:stretch>
            <a:fillRect/>
          </a:stretch>
        </p:blipFill>
        <p:spPr bwMode="auto">
          <a:xfrm>
            <a:off x="4038600" y="3794760"/>
            <a:ext cx="3905377" cy="2834640"/>
          </a:xfrm>
          <a:prstGeom prst="rect">
            <a:avLst/>
          </a:prstGeom>
          <a:ln>
            <a:noFill/>
          </a:ln>
          <a:effectLst>
            <a:outerShdw blurRad="190500" algn="tl" rotWithShape="0">
              <a:srgbClr val="000000">
                <a:alpha val="70000"/>
              </a:srgbClr>
            </a:outerShdw>
          </a:effectLst>
        </p:spPr>
      </p:pic>
      <p:pic>
        <p:nvPicPr>
          <p:cNvPr id="39" name="Picture 38" descr="IMG_3473.JPG"/>
          <p:cNvPicPr>
            <a:picLocks noChangeAspect="1"/>
          </p:cNvPicPr>
          <p:nvPr/>
        </p:nvPicPr>
        <p:blipFill>
          <a:blip r:embed="rId5" cstate="print"/>
          <a:stretch>
            <a:fillRect/>
          </a:stretch>
        </p:blipFill>
        <p:spPr>
          <a:xfrm>
            <a:off x="1981200" y="1219200"/>
            <a:ext cx="1150177" cy="1188720"/>
          </a:xfrm>
          <a:prstGeom prst="rect">
            <a:avLst/>
          </a:prstGeom>
        </p:spPr>
      </p:pic>
      <p:sp>
        <p:nvSpPr>
          <p:cNvPr id="22" name="Action Button: Home 21">
            <a:hlinkClick r:id="" action="ppaction://hlinkshowjump?jump=firstslide" highlightClick="1"/>
          </p:cNvPr>
          <p:cNvSpPr/>
          <p:nvPr/>
        </p:nvSpPr>
        <p:spPr>
          <a:xfrm>
            <a:off x="8547717" y="6400800"/>
            <a:ext cx="574675" cy="457200"/>
          </a:xfrm>
          <a:prstGeom prst="actionButtonHome">
            <a:avLst/>
          </a:prstGeom>
          <a:gradFill flip="none" rotWithShape="1">
            <a:gsLst>
              <a:gs pos="0">
                <a:srgbClr val="FFEFD1"/>
              </a:gs>
              <a:gs pos="64999">
                <a:srgbClr val="F0EBD5"/>
              </a:gs>
              <a:gs pos="100000">
                <a:srgbClr val="D1C39F"/>
              </a:gs>
            </a:gsLst>
            <a:lin ang="5400000" scaled="1"/>
            <a:tileRect/>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23" name="Action Button: Beginning 22">
            <a:hlinkClick r:id="rId6" action="ppaction://hlinksldjump" highlightClick="1"/>
          </p:cNvPr>
          <p:cNvSpPr/>
          <p:nvPr/>
        </p:nvSpPr>
        <p:spPr>
          <a:xfrm>
            <a:off x="8080992" y="6400800"/>
            <a:ext cx="457200" cy="457200"/>
          </a:xfrm>
          <a:prstGeom prst="actionButtonBeginning">
            <a:avLst/>
          </a:prstGeom>
          <a:gradFill>
            <a:gsLst>
              <a:gs pos="0">
                <a:srgbClr val="FFEFD1"/>
              </a:gs>
              <a:gs pos="64999">
                <a:srgbClr val="F0EBD5"/>
              </a:gs>
              <a:gs pos="100000">
                <a:srgbClr val="D1C39F"/>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21" name="Action Button: Custom 20">
            <a:hlinkClick r:id="rId7" action="ppaction://hlinksldjump" highlightClick="1"/>
          </p:cNvPr>
          <p:cNvSpPr/>
          <p:nvPr/>
        </p:nvSpPr>
        <p:spPr>
          <a:xfrm>
            <a:off x="5638800" y="6309360"/>
            <a:ext cx="2377440" cy="548640"/>
          </a:xfrm>
          <a:prstGeom prst="actionButtonBlank">
            <a:avLst/>
          </a:prstGeom>
          <a:solidFill>
            <a:srgbClr val="C00000"/>
          </a:solidFill>
          <a:ln>
            <a:no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600" dirty="0" smtClean="0">
                <a:solidFill>
                  <a:schemeClr val="bg1"/>
                </a:solidFill>
                <a:latin typeface="Trebuchet MS" pitchFamily="34" charset="0"/>
              </a:rPr>
              <a:t>Touch </a:t>
            </a:r>
            <a:r>
              <a:rPr lang="en-US" sz="1600" dirty="0">
                <a:solidFill>
                  <a:schemeClr val="bg1"/>
                </a:solidFill>
                <a:latin typeface="Trebuchet MS" pitchFamily="34" charset="0"/>
              </a:rPr>
              <a:t>here to </a:t>
            </a:r>
            <a:r>
              <a:rPr lang="en-US" sz="1600" dirty="0" smtClean="0">
                <a:solidFill>
                  <a:schemeClr val="bg1"/>
                </a:solidFill>
                <a:latin typeface="Trebuchet MS" pitchFamily="34" charset="0"/>
              </a:rPr>
              <a:t>continue</a:t>
            </a:r>
            <a:endParaRPr lang="en-US" sz="1600" dirty="0">
              <a:solidFill>
                <a:schemeClr val="bg1"/>
              </a:solidFill>
              <a:latin typeface="Trebuchet MS" pitchFamily="34" charset="0"/>
            </a:endParaRPr>
          </a:p>
        </p:txBody>
      </p:sp>
      <p:sp>
        <p:nvSpPr>
          <p:cNvPr id="46085" name="TextBox 17"/>
          <p:cNvSpPr txBox="1">
            <a:spLocks noChangeArrowheads="1"/>
          </p:cNvSpPr>
          <p:nvPr/>
        </p:nvSpPr>
        <p:spPr bwMode="auto">
          <a:xfrm>
            <a:off x="1905000" y="2590800"/>
            <a:ext cx="1905000" cy="2241590"/>
          </a:xfrm>
          <a:prstGeom prst="wedgeRoundRectCallout">
            <a:avLst>
              <a:gd name="adj1" fmla="val -22433"/>
              <a:gd name="adj2" fmla="val -63380"/>
              <a:gd name="adj3" fmla="val 16667"/>
            </a:avLst>
          </a:prstGeom>
          <a:solidFill>
            <a:schemeClr val="accent5">
              <a:lumMod val="75000"/>
            </a:schemeClr>
          </a:solidFill>
          <a:ln w="9525">
            <a:noFill/>
            <a:miter lim="800000"/>
            <a:headEnd/>
            <a:tailEnd/>
          </a:ln>
        </p:spPr>
        <p:txBody>
          <a:bodyPr>
            <a:spAutoFit/>
          </a:bodyPr>
          <a:lstStyle/>
          <a:p>
            <a:pPr algn="ctr"/>
            <a:r>
              <a:rPr lang="en-US" sz="1600" dirty="0">
                <a:solidFill>
                  <a:schemeClr val="bg1"/>
                </a:solidFill>
                <a:latin typeface="Trebuchet MS" pitchFamily="34" charset="0"/>
              </a:rPr>
              <a:t>Month A is actually the winter month.  Notice how more rain fell on more of the days in Month A than in Month B.</a:t>
            </a:r>
          </a:p>
        </p:txBody>
      </p:sp>
      <p:sp>
        <p:nvSpPr>
          <p:cNvPr id="40" name="TextBox 17"/>
          <p:cNvSpPr txBox="1">
            <a:spLocks noChangeArrowheads="1"/>
          </p:cNvSpPr>
          <p:nvPr/>
        </p:nvSpPr>
        <p:spPr bwMode="auto">
          <a:xfrm>
            <a:off x="1828800" y="2464653"/>
            <a:ext cx="2590800" cy="649188"/>
          </a:xfrm>
          <a:prstGeom prst="wedgeEllipseCallout">
            <a:avLst>
              <a:gd name="adj1" fmla="val -14416"/>
              <a:gd name="adj2" fmla="val -97560"/>
            </a:avLst>
          </a:prstGeom>
          <a:solidFill>
            <a:srgbClr val="33CC33"/>
          </a:solidFill>
          <a:ln w="9525">
            <a:noFill/>
            <a:miter lim="800000"/>
            <a:headEnd/>
            <a:tailEnd/>
          </a:ln>
        </p:spPr>
        <p:txBody>
          <a:bodyPr wrap="square">
            <a:spAutoFit/>
          </a:bodyPr>
          <a:lstStyle/>
          <a:p>
            <a:pPr algn="ctr"/>
            <a:r>
              <a:rPr lang="en-US" sz="2400" dirty="0" smtClean="0">
                <a:solidFill>
                  <a:schemeClr val="bg1"/>
                </a:solidFill>
                <a:latin typeface="Trebuchet MS" pitchFamily="34" charset="0"/>
              </a:rPr>
              <a:t>Not quite</a:t>
            </a:r>
            <a:endParaRPr lang="en-US" sz="2400" dirty="0">
              <a:solidFill>
                <a:schemeClr val="bg1"/>
              </a:solidFill>
              <a:latin typeface="Trebuchet MS" pitchFamily="34" charset="0"/>
            </a:endParaRPr>
          </a:p>
        </p:txBody>
      </p:sp>
      <p:sp>
        <p:nvSpPr>
          <p:cNvPr id="30" name="Rectangle 29"/>
          <p:cNvSpPr/>
          <p:nvPr/>
        </p:nvSpPr>
        <p:spPr>
          <a:xfrm>
            <a:off x="0" y="0"/>
            <a:ext cx="9144000" cy="838200"/>
          </a:xfrm>
          <a:prstGeom prst="rect">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r>
              <a:rPr lang="en-US" sz="4400" dirty="0" smtClean="0">
                <a:latin typeface="Trebuchet MS" pitchFamily="34" charset="0"/>
              </a:rPr>
              <a:t>How To Interpret Graphs</a:t>
            </a:r>
            <a:endParaRPr lang="en-US" sz="4400" dirty="0">
              <a:latin typeface="Trebuchet MS" pitchFamily="34" charset="0"/>
            </a:endParaRPr>
          </a:p>
        </p:txBody>
      </p:sp>
      <p:sp>
        <p:nvSpPr>
          <p:cNvPr id="32" name="Flowchart: Delay 31"/>
          <p:cNvSpPr/>
          <p:nvPr/>
        </p:nvSpPr>
        <p:spPr>
          <a:xfrm>
            <a:off x="0" y="0"/>
            <a:ext cx="1752600" cy="6858000"/>
          </a:xfrm>
          <a:prstGeom prst="flowChartDelay">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33" name="TextBox 32">
            <a:hlinkClick r:id="rId8" action="ppaction://hlinksldjump"/>
          </p:cNvPr>
          <p:cNvSpPr txBox="1"/>
          <p:nvPr/>
        </p:nvSpPr>
        <p:spPr>
          <a:xfrm>
            <a:off x="0" y="609600"/>
            <a:ext cx="1371600" cy="8382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Build </a:t>
            </a:r>
            <a:r>
              <a:rPr lang="en-US" sz="1600" dirty="0" smtClean="0">
                <a:solidFill>
                  <a:schemeClr val="accent1">
                    <a:lumMod val="75000"/>
                  </a:schemeClr>
                </a:solidFill>
                <a:latin typeface="Trebuchet MS" pitchFamily="34" charset="0"/>
                <a:cs typeface="+mn-cs"/>
              </a:rPr>
              <a:t>A </a:t>
            </a:r>
            <a:r>
              <a:rPr lang="en-US" sz="1600" dirty="0">
                <a:solidFill>
                  <a:schemeClr val="accent1">
                    <a:lumMod val="75000"/>
                  </a:schemeClr>
                </a:solidFill>
                <a:latin typeface="Trebuchet MS" pitchFamily="34" charset="0"/>
                <a:cs typeface="+mn-cs"/>
              </a:rPr>
              <a:t>G</a:t>
            </a:r>
            <a:r>
              <a:rPr lang="en-US" sz="1600" dirty="0" smtClean="0">
                <a:solidFill>
                  <a:schemeClr val="accent1">
                    <a:lumMod val="75000"/>
                  </a:schemeClr>
                </a:solidFill>
                <a:latin typeface="Trebuchet MS" pitchFamily="34" charset="0"/>
                <a:cs typeface="+mn-cs"/>
              </a:rPr>
              <a:t>raph </a:t>
            </a:r>
            <a:endParaRPr lang="en-US" sz="1600" dirty="0">
              <a:solidFill>
                <a:schemeClr val="accent1">
                  <a:lumMod val="75000"/>
                </a:schemeClr>
              </a:solidFill>
              <a:latin typeface="Trebuchet MS" pitchFamily="34" charset="0"/>
              <a:cs typeface="+mn-cs"/>
            </a:endParaRP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1)</a:t>
            </a:r>
            <a:endParaRPr lang="en-US" sz="1600" dirty="0">
              <a:solidFill>
                <a:schemeClr val="accent1">
                  <a:lumMod val="75000"/>
                </a:schemeClr>
              </a:solidFill>
              <a:latin typeface="Trebuchet MS" pitchFamily="34" charset="0"/>
              <a:cs typeface="+mn-cs"/>
            </a:endParaRPr>
          </a:p>
        </p:txBody>
      </p:sp>
      <p:sp>
        <p:nvSpPr>
          <p:cNvPr id="35" name="TextBox 34">
            <a:hlinkClick r:id="rId9" action="ppaction://hlinksldjump"/>
          </p:cNvPr>
          <p:cNvSpPr txBox="1"/>
          <p:nvPr/>
        </p:nvSpPr>
        <p:spPr>
          <a:xfrm>
            <a:off x="0" y="2743200"/>
            <a:ext cx="1554480" cy="10668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Read LOBO Graphs </a:t>
            </a:r>
            <a:r>
              <a:rPr lang="en-US" sz="1600" dirty="0" smtClean="0">
                <a:solidFill>
                  <a:schemeClr val="accent1">
                    <a:lumMod val="75000"/>
                  </a:schemeClr>
                </a:solidFill>
                <a:latin typeface="Trebuchet MS" pitchFamily="34" charset="0"/>
                <a:cs typeface="+mn-cs"/>
              </a:rPr>
              <a:t>   (Level 3)</a:t>
            </a:r>
            <a:endParaRPr lang="en-US" sz="1600" dirty="0">
              <a:solidFill>
                <a:schemeClr val="accent1">
                  <a:lumMod val="75000"/>
                </a:schemeClr>
              </a:solidFill>
              <a:latin typeface="Trebuchet MS" pitchFamily="34" charset="0"/>
              <a:cs typeface="+mn-cs"/>
            </a:endParaRPr>
          </a:p>
        </p:txBody>
      </p:sp>
      <p:sp>
        <p:nvSpPr>
          <p:cNvPr id="36" name="TextBox 35">
            <a:hlinkClick r:id="rId10" action="ppaction://hlinksldjump"/>
          </p:cNvPr>
          <p:cNvSpPr txBox="1"/>
          <p:nvPr/>
        </p:nvSpPr>
        <p:spPr>
          <a:xfrm>
            <a:off x="0" y="3953470"/>
            <a:ext cx="1447800" cy="99953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LOBO Data Match-up</a:t>
            </a:r>
            <a:endParaRPr lang="en-US" sz="1600" dirty="0">
              <a:solidFill>
                <a:schemeClr val="accent1">
                  <a:lumMod val="75000"/>
                </a:schemeClr>
              </a:solidFill>
              <a:latin typeface="Trebuchet MS" pitchFamily="34" charset="0"/>
              <a:cs typeface="+mn-cs"/>
            </a:endParaRP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4)</a:t>
            </a:r>
            <a:endParaRPr lang="en-US" sz="1600" dirty="0">
              <a:solidFill>
                <a:schemeClr val="accent1">
                  <a:lumMod val="75000"/>
                </a:schemeClr>
              </a:solidFill>
              <a:latin typeface="Trebuchet MS" pitchFamily="34" charset="0"/>
              <a:cs typeface="+mn-cs"/>
            </a:endParaRPr>
          </a:p>
        </p:txBody>
      </p:sp>
      <p:sp>
        <p:nvSpPr>
          <p:cNvPr id="37" name="TextBox 36">
            <a:hlinkClick r:id="rId11" action="ppaction://hlinksldjump"/>
          </p:cNvPr>
          <p:cNvSpPr txBox="1"/>
          <p:nvPr/>
        </p:nvSpPr>
        <p:spPr>
          <a:xfrm>
            <a:off x="0" y="5105400"/>
            <a:ext cx="1371600" cy="11430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Test Your LOBO Abilities</a:t>
            </a: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5)</a:t>
            </a:r>
            <a:endParaRPr lang="en-US" sz="1600" dirty="0">
              <a:solidFill>
                <a:schemeClr val="accent1">
                  <a:lumMod val="75000"/>
                </a:schemeClr>
              </a:solidFill>
              <a:latin typeface="Trebuchet MS" pitchFamily="34" charset="0"/>
              <a:cs typeface="+mn-cs"/>
            </a:endParaRPr>
          </a:p>
        </p:txBody>
      </p:sp>
      <p:sp>
        <p:nvSpPr>
          <p:cNvPr id="38" name="TextBox 37">
            <a:hlinkClick r:id="rId12" action="ppaction://hlinksldjump"/>
          </p:cNvPr>
          <p:cNvSpPr txBox="1"/>
          <p:nvPr/>
        </p:nvSpPr>
        <p:spPr>
          <a:xfrm>
            <a:off x="0" y="1600200"/>
            <a:ext cx="1447800" cy="990600"/>
          </a:xfrm>
          <a:prstGeom prst="roundRect">
            <a:avLst/>
          </a:prstGeom>
          <a:solidFill>
            <a:schemeClr val="accent5">
              <a:lumMod val="40000"/>
              <a:lumOff val="60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Interpret Graphs</a:t>
            </a: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2)</a:t>
            </a:r>
            <a:endParaRPr lang="en-US" sz="1600" dirty="0">
              <a:solidFill>
                <a:schemeClr val="accent1">
                  <a:lumMod val="75000"/>
                </a:schemeClr>
              </a:solidFill>
              <a:latin typeface="Trebuchet MS" pitchFamily="34" charset="0"/>
              <a:cs typeface="+mn-cs"/>
            </a:endParaRPr>
          </a:p>
        </p:txBody>
      </p:sp>
      <p:sp>
        <p:nvSpPr>
          <p:cNvPr id="41" name="TextBox 40">
            <a:hlinkClick r:id="rId13" action="ppaction://hlinksldjump"/>
          </p:cNvPr>
          <p:cNvSpPr txBox="1"/>
          <p:nvPr/>
        </p:nvSpPr>
        <p:spPr>
          <a:xfrm>
            <a:off x="0" y="6324600"/>
            <a:ext cx="914400" cy="5334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More info</a:t>
            </a:r>
            <a:endParaRPr lang="en-US" sz="1600" dirty="0">
              <a:solidFill>
                <a:schemeClr val="accent1">
                  <a:lumMod val="75000"/>
                </a:schemeClr>
              </a:solidFill>
              <a:latin typeface="Trebuchet MS" pitchFamily="34" charset="0"/>
              <a:cs typeface="+mn-cs"/>
            </a:endParaRPr>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dissolve">
                                      <p:cBhvr>
                                        <p:cTn id="7" dur="500"/>
                                        <p:tgtEl>
                                          <p:spTgt spid="40"/>
                                        </p:tgtEl>
                                      </p:cBhvr>
                                    </p:animEffect>
                                  </p:childTnLst>
                                </p:cTn>
                              </p:par>
                              <p:par>
                                <p:cTn id="8" presetID="9" presetClass="exit" presetSubtype="0" fill="hold" grpId="1" nodeType="withEffect">
                                  <p:stCondLst>
                                    <p:cond delay="2000"/>
                                  </p:stCondLst>
                                  <p:childTnLst>
                                    <p:animEffect transition="out" filter="dissolve">
                                      <p:cBhvr>
                                        <p:cTn id="9" dur="500"/>
                                        <p:tgtEl>
                                          <p:spTgt spid="40"/>
                                        </p:tgtEl>
                                      </p:cBhvr>
                                    </p:animEffect>
                                    <p:set>
                                      <p:cBhvr>
                                        <p:cTn id="10" dur="1" fill="hold">
                                          <p:stCondLst>
                                            <p:cond delay="499"/>
                                          </p:stCondLst>
                                        </p:cTn>
                                        <p:tgtEl>
                                          <p:spTgt spid="40"/>
                                        </p:tgtEl>
                                        <p:attrNameLst>
                                          <p:attrName>style.visibility</p:attrName>
                                        </p:attrNameLst>
                                      </p:cBhvr>
                                      <p:to>
                                        <p:strVal val="hidden"/>
                                      </p:to>
                                    </p:set>
                                  </p:childTnLst>
                                </p:cTn>
                              </p:par>
                              <p:par>
                                <p:cTn id="11" presetID="10" presetClass="entr" presetSubtype="0" fill="hold" grpId="0" nodeType="withEffect">
                                  <p:stCondLst>
                                    <p:cond delay="3000"/>
                                  </p:stCondLst>
                                  <p:childTnLst>
                                    <p:set>
                                      <p:cBhvr>
                                        <p:cTn id="12" dur="1" fill="hold">
                                          <p:stCondLst>
                                            <p:cond delay="0"/>
                                          </p:stCondLst>
                                        </p:cTn>
                                        <p:tgtEl>
                                          <p:spTgt spid="20"/>
                                        </p:tgtEl>
                                        <p:attrNameLst>
                                          <p:attrName>style.visibility</p:attrName>
                                        </p:attrNameLst>
                                      </p:cBhvr>
                                      <p:to>
                                        <p:strVal val="visible"/>
                                      </p:to>
                                    </p:set>
                                    <p:animEffect transition="in" filter="fade">
                                      <p:cBhvr>
                                        <p:cTn id="13" dur="2000"/>
                                        <p:tgtEl>
                                          <p:spTgt spid="20"/>
                                        </p:tgtEl>
                                      </p:cBhvr>
                                    </p:animEffect>
                                  </p:childTnLst>
                                </p:cTn>
                              </p:par>
                              <p:par>
                                <p:cTn id="14" presetID="34" presetClass="entr" presetSubtype="0" fill="hold" grpId="0" nodeType="withEffect">
                                  <p:stCondLst>
                                    <p:cond delay="3500"/>
                                  </p:stCondLst>
                                  <p:childTnLst>
                                    <p:set>
                                      <p:cBhvr>
                                        <p:cTn id="15" dur="1" fill="hold">
                                          <p:stCondLst>
                                            <p:cond delay="0"/>
                                          </p:stCondLst>
                                        </p:cTn>
                                        <p:tgtEl>
                                          <p:spTgt spid="46085"/>
                                        </p:tgtEl>
                                        <p:attrNameLst>
                                          <p:attrName>style.visibility</p:attrName>
                                        </p:attrNameLst>
                                      </p:cBhvr>
                                      <p:to>
                                        <p:strVal val="visible"/>
                                      </p:to>
                                    </p:set>
                                    <p:anim from="(-#ppt_w/2)" to="(#ppt_x)" calcmode="lin" valueType="num">
                                      <p:cBhvr>
                                        <p:cTn id="16" dur="600" fill="hold">
                                          <p:stCondLst>
                                            <p:cond delay="0"/>
                                          </p:stCondLst>
                                        </p:cTn>
                                        <p:tgtEl>
                                          <p:spTgt spid="46085"/>
                                        </p:tgtEl>
                                        <p:attrNameLst>
                                          <p:attrName>ppt_x</p:attrName>
                                        </p:attrNameLst>
                                      </p:cBhvr>
                                    </p:anim>
                                    <p:anim from="0" to="-1.0" calcmode="lin" valueType="num">
                                      <p:cBhvr>
                                        <p:cTn id="17" dur="200" decel="50000" autoRev="1" fill="hold">
                                          <p:stCondLst>
                                            <p:cond delay="600"/>
                                          </p:stCondLst>
                                        </p:cTn>
                                        <p:tgtEl>
                                          <p:spTgt spid="46085"/>
                                        </p:tgtEl>
                                        <p:attrNameLst>
                                          <p:attrName>xshear</p:attrName>
                                        </p:attrNameLst>
                                      </p:cBhvr>
                                    </p:anim>
                                    <p:animScale>
                                      <p:cBhvr>
                                        <p:cTn id="18" dur="200" decel="100000" autoRev="1" fill="hold">
                                          <p:stCondLst>
                                            <p:cond delay="600"/>
                                          </p:stCondLst>
                                        </p:cTn>
                                        <p:tgtEl>
                                          <p:spTgt spid="46085"/>
                                        </p:tgtEl>
                                      </p:cBhvr>
                                      <p:from x="100000" y="100000"/>
                                      <p:to x="80000" y="100000"/>
                                    </p:animScale>
                                    <p:anim by="(#ppt_h/3+#ppt_w*0.1)" calcmode="lin" valueType="num">
                                      <p:cBhvr additive="sum">
                                        <p:cTn id="19" dur="200" decel="100000" autoRev="1" fill="hold">
                                          <p:stCondLst>
                                            <p:cond delay="600"/>
                                          </p:stCondLst>
                                        </p:cTn>
                                        <p:tgtEl>
                                          <p:spTgt spid="46085"/>
                                        </p:tgtEl>
                                        <p:attrNameLst>
                                          <p:attrName>ppt_x</p:attrName>
                                        </p:attrNameLst>
                                      </p:cBhvr>
                                    </p:anim>
                                  </p:childTnLst>
                                </p:cTn>
                              </p:par>
                              <p:par>
                                <p:cTn id="20" presetID="37" presetClass="entr" presetSubtype="0" fill="hold" grpId="0" nodeType="withEffect">
                                  <p:stCondLst>
                                    <p:cond delay="3500"/>
                                  </p:stCondLst>
                                  <p:childTnLst>
                                    <p:set>
                                      <p:cBhvr>
                                        <p:cTn id="21" dur="1" fill="hold">
                                          <p:stCondLst>
                                            <p:cond delay="0"/>
                                          </p:stCondLst>
                                        </p:cTn>
                                        <p:tgtEl>
                                          <p:spTgt spid="21"/>
                                        </p:tgtEl>
                                        <p:attrNameLst>
                                          <p:attrName>style.visibility</p:attrName>
                                        </p:attrNameLst>
                                      </p:cBhvr>
                                      <p:to>
                                        <p:strVal val="visible"/>
                                      </p:to>
                                    </p:set>
                                    <p:animEffect transition="in" filter="fade">
                                      <p:cBhvr>
                                        <p:cTn id="22" dur="1000"/>
                                        <p:tgtEl>
                                          <p:spTgt spid="21"/>
                                        </p:tgtEl>
                                      </p:cBhvr>
                                    </p:animEffect>
                                    <p:anim calcmode="lin" valueType="num">
                                      <p:cBhvr>
                                        <p:cTn id="23" dur="1000" fill="hold"/>
                                        <p:tgtEl>
                                          <p:spTgt spid="21"/>
                                        </p:tgtEl>
                                        <p:attrNameLst>
                                          <p:attrName>ppt_x</p:attrName>
                                        </p:attrNameLst>
                                      </p:cBhvr>
                                      <p:tavLst>
                                        <p:tav tm="0">
                                          <p:val>
                                            <p:strVal val="#ppt_x"/>
                                          </p:val>
                                        </p:tav>
                                        <p:tav tm="100000">
                                          <p:val>
                                            <p:strVal val="#ppt_x"/>
                                          </p:val>
                                        </p:tav>
                                      </p:tavLst>
                                    </p:anim>
                                    <p:anim calcmode="lin" valueType="num">
                                      <p:cBhvr>
                                        <p:cTn id="24" dur="900" decel="100000" fill="hold"/>
                                        <p:tgtEl>
                                          <p:spTgt spid="21"/>
                                        </p:tgtEl>
                                        <p:attrNameLst>
                                          <p:attrName>ppt_y</p:attrName>
                                        </p:attrNameLst>
                                      </p:cBhvr>
                                      <p:tavLst>
                                        <p:tav tm="0">
                                          <p:val>
                                            <p:strVal val="#ppt_y+1"/>
                                          </p:val>
                                        </p:tav>
                                        <p:tav tm="100000">
                                          <p:val>
                                            <p:strVal val="#ppt_y-.03"/>
                                          </p:val>
                                        </p:tav>
                                      </p:tavLst>
                                    </p:anim>
                                    <p:anim calcmode="lin" valueType="num">
                                      <p:cBhvr>
                                        <p:cTn id="25" dur="100" accel="100000" fill="hold">
                                          <p:stCondLst>
                                            <p:cond delay="900"/>
                                          </p:stCondLst>
                                        </p:cTn>
                                        <p:tgtEl>
                                          <p:spTgt spid="21"/>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46085" grpId="0" animBg="1"/>
      <p:bldP spid="40" grpId="0" animBg="1"/>
      <p:bldP spid="40" grpId="1"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19"/>
          <p:cNvSpPr/>
          <p:nvPr/>
        </p:nvSpPr>
        <p:spPr>
          <a:xfrm>
            <a:off x="3733800" y="838200"/>
            <a:ext cx="4495800" cy="30480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pic>
        <p:nvPicPr>
          <p:cNvPr id="19" name="Picture 2">
            <a:hlinkClick r:id="rId3" action="ppaction://hlinksldjump"/>
          </p:cNvPr>
          <p:cNvPicPr>
            <a:picLocks noChangeAspect="1" noChangeArrowheads="1"/>
          </p:cNvPicPr>
          <p:nvPr/>
        </p:nvPicPr>
        <p:blipFill>
          <a:blip r:embed="rId4" cstate="print"/>
          <a:srcRect/>
          <a:stretch>
            <a:fillRect/>
          </a:stretch>
        </p:blipFill>
        <p:spPr bwMode="auto">
          <a:xfrm>
            <a:off x="4038600" y="914400"/>
            <a:ext cx="3905377" cy="2834640"/>
          </a:xfrm>
          <a:prstGeom prst="rect">
            <a:avLst/>
          </a:prstGeom>
          <a:ln>
            <a:noFill/>
          </a:ln>
          <a:effectLst>
            <a:outerShdw blurRad="190500" algn="tl" rotWithShape="0">
              <a:srgbClr val="000000">
                <a:alpha val="70000"/>
              </a:srgbClr>
            </a:outerShdw>
          </a:effectLst>
        </p:spPr>
      </p:pic>
      <p:pic>
        <p:nvPicPr>
          <p:cNvPr id="24" name="Picture 3">
            <a:hlinkClick r:id="rId5" action="ppaction://hlinksldjump"/>
          </p:cNvPr>
          <p:cNvPicPr>
            <a:picLocks noChangeAspect="1" noChangeArrowheads="1"/>
          </p:cNvPicPr>
          <p:nvPr/>
        </p:nvPicPr>
        <p:blipFill>
          <a:blip r:embed="rId6" cstate="print"/>
          <a:srcRect/>
          <a:stretch>
            <a:fillRect/>
          </a:stretch>
        </p:blipFill>
        <p:spPr bwMode="auto">
          <a:xfrm>
            <a:off x="4038600" y="3794760"/>
            <a:ext cx="3905377" cy="2834640"/>
          </a:xfrm>
          <a:prstGeom prst="rect">
            <a:avLst/>
          </a:prstGeom>
          <a:ln>
            <a:noFill/>
          </a:ln>
          <a:effectLst>
            <a:outerShdw blurRad="190500" algn="tl" rotWithShape="0">
              <a:srgbClr val="000000">
                <a:alpha val="70000"/>
              </a:srgbClr>
            </a:outerShdw>
          </a:effectLst>
        </p:spPr>
      </p:pic>
      <p:pic>
        <p:nvPicPr>
          <p:cNvPr id="39" name="Picture 38" descr="IMG_3473.JPG"/>
          <p:cNvPicPr>
            <a:picLocks noChangeAspect="1"/>
          </p:cNvPicPr>
          <p:nvPr/>
        </p:nvPicPr>
        <p:blipFill>
          <a:blip r:embed="rId7" cstate="print"/>
          <a:stretch>
            <a:fillRect/>
          </a:stretch>
        </p:blipFill>
        <p:spPr>
          <a:xfrm>
            <a:off x="1981200" y="1219200"/>
            <a:ext cx="1150177" cy="1188720"/>
          </a:xfrm>
          <a:prstGeom prst="rect">
            <a:avLst/>
          </a:prstGeom>
        </p:spPr>
      </p:pic>
      <p:sp>
        <p:nvSpPr>
          <p:cNvPr id="22" name="Action Button: Home 21">
            <a:hlinkClick r:id="" action="ppaction://hlinkshowjump?jump=firstslide" highlightClick="1"/>
          </p:cNvPr>
          <p:cNvSpPr/>
          <p:nvPr/>
        </p:nvSpPr>
        <p:spPr>
          <a:xfrm>
            <a:off x="8547717" y="6400800"/>
            <a:ext cx="574675" cy="457200"/>
          </a:xfrm>
          <a:prstGeom prst="actionButtonHome">
            <a:avLst/>
          </a:prstGeom>
          <a:gradFill flip="none" rotWithShape="1">
            <a:gsLst>
              <a:gs pos="0">
                <a:srgbClr val="FFEFD1"/>
              </a:gs>
              <a:gs pos="64999">
                <a:srgbClr val="F0EBD5"/>
              </a:gs>
              <a:gs pos="100000">
                <a:srgbClr val="D1C39F"/>
              </a:gs>
            </a:gsLst>
            <a:lin ang="5400000" scaled="1"/>
            <a:tileRect/>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23" name="Action Button: Beginning 22">
            <a:hlinkClick r:id="" action="ppaction://hlinkshowjump?jump=lastslideviewed" highlightClick="1"/>
          </p:cNvPr>
          <p:cNvSpPr/>
          <p:nvPr/>
        </p:nvSpPr>
        <p:spPr>
          <a:xfrm>
            <a:off x="8080992" y="6400800"/>
            <a:ext cx="457200" cy="457200"/>
          </a:xfrm>
          <a:prstGeom prst="actionButtonBeginning">
            <a:avLst/>
          </a:prstGeom>
          <a:gradFill>
            <a:gsLst>
              <a:gs pos="0">
                <a:srgbClr val="FFEFD1"/>
              </a:gs>
              <a:gs pos="64999">
                <a:srgbClr val="F0EBD5"/>
              </a:gs>
              <a:gs pos="100000">
                <a:srgbClr val="D1C39F"/>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21" name="Action Button: Custom 20">
            <a:hlinkClick r:id="rId8" action="ppaction://hlinksldjump" highlightClick="1"/>
          </p:cNvPr>
          <p:cNvSpPr/>
          <p:nvPr/>
        </p:nvSpPr>
        <p:spPr>
          <a:xfrm>
            <a:off x="5638800" y="6309360"/>
            <a:ext cx="2377440" cy="548640"/>
          </a:xfrm>
          <a:prstGeom prst="actionButtonBlank">
            <a:avLst/>
          </a:prstGeom>
          <a:solidFill>
            <a:srgbClr val="C00000"/>
          </a:solidFill>
          <a:ln>
            <a:no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600" dirty="0" smtClean="0">
                <a:solidFill>
                  <a:schemeClr val="bg1"/>
                </a:solidFill>
                <a:latin typeface="Trebuchet MS" pitchFamily="34" charset="0"/>
              </a:rPr>
              <a:t>Touch </a:t>
            </a:r>
            <a:r>
              <a:rPr lang="en-US" sz="1600" dirty="0">
                <a:solidFill>
                  <a:schemeClr val="bg1"/>
                </a:solidFill>
                <a:latin typeface="Trebuchet MS" pitchFamily="34" charset="0"/>
              </a:rPr>
              <a:t>here to </a:t>
            </a:r>
            <a:r>
              <a:rPr lang="en-US" sz="1600" dirty="0" smtClean="0">
                <a:solidFill>
                  <a:schemeClr val="bg1"/>
                </a:solidFill>
                <a:latin typeface="Trebuchet MS" pitchFamily="34" charset="0"/>
              </a:rPr>
              <a:t>continue</a:t>
            </a:r>
            <a:endParaRPr lang="en-US" sz="1600" dirty="0">
              <a:solidFill>
                <a:schemeClr val="bg1"/>
              </a:solidFill>
              <a:latin typeface="Trebuchet MS" pitchFamily="34" charset="0"/>
            </a:endParaRPr>
          </a:p>
        </p:txBody>
      </p:sp>
      <p:sp>
        <p:nvSpPr>
          <p:cNvPr id="40" name="TextBox 17"/>
          <p:cNvSpPr txBox="1">
            <a:spLocks noChangeArrowheads="1"/>
          </p:cNvSpPr>
          <p:nvPr/>
        </p:nvSpPr>
        <p:spPr bwMode="auto">
          <a:xfrm>
            <a:off x="1828800" y="2464653"/>
            <a:ext cx="2590800" cy="649188"/>
          </a:xfrm>
          <a:prstGeom prst="wedgeEllipseCallout">
            <a:avLst>
              <a:gd name="adj1" fmla="val -14416"/>
              <a:gd name="adj2" fmla="val -97560"/>
            </a:avLst>
          </a:prstGeom>
          <a:solidFill>
            <a:srgbClr val="33CC33"/>
          </a:solidFill>
          <a:ln w="9525">
            <a:noFill/>
            <a:miter lim="800000"/>
            <a:headEnd/>
            <a:tailEnd/>
          </a:ln>
        </p:spPr>
        <p:txBody>
          <a:bodyPr wrap="square">
            <a:spAutoFit/>
          </a:bodyPr>
          <a:lstStyle/>
          <a:p>
            <a:pPr algn="ctr"/>
            <a:r>
              <a:rPr lang="en-US" sz="2400" dirty="0" smtClean="0">
                <a:solidFill>
                  <a:schemeClr val="bg1"/>
                </a:solidFill>
                <a:latin typeface="Trebuchet MS" pitchFamily="34" charset="0"/>
              </a:rPr>
              <a:t>Excellent!</a:t>
            </a:r>
            <a:endParaRPr lang="en-US" sz="2400" dirty="0">
              <a:solidFill>
                <a:schemeClr val="bg1"/>
              </a:solidFill>
              <a:latin typeface="Trebuchet MS" pitchFamily="34" charset="0"/>
            </a:endParaRPr>
          </a:p>
        </p:txBody>
      </p:sp>
      <p:sp>
        <p:nvSpPr>
          <p:cNvPr id="46085" name="TextBox 17"/>
          <p:cNvSpPr txBox="1">
            <a:spLocks noChangeArrowheads="1"/>
          </p:cNvSpPr>
          <p:nvPr/>
        </p:nvSpPr>
        <p:spPr bwMode="auto">
          <a:xfrm>
            <a:off x="1905000" y="2590800"/>
            <a:ext cx="1905000" cy="1991499"/>
          </a:xfrm>
          <a:prstGeom prst="wedgeRoundRectCallout">
            <a:avLst>
              <a:gd name="adj1" fmla="val -22433"/>
              <a:gd name="adj2" fmla="val -63380"/>
              <a:gd name="adj3" fmla="val 16667"/>
            </a:avLst>
          </a:prstGeom>
          <a:solidFill>
            <a:schemeClr val="accent5">
              <a:lumMod val="75000"/>
            </a:schemeClr>
          </a:solidFill>
          <a:ln w="9525">
            <a:noFill/>
            <a:miter lim="800000"/>
            <a:headEnd/>
            <a:tailEnd/>
          </a:ln>
        </p:spPr>
        <p:txBody>
          <a:bodyPr>
            <a:spAutoFit/>
          </a:bodyPr>
          <a:lstStyle/>
          <a:p>
            <a:pPr algn="ctr"/>
            <a:r>
              <a:rPr lang="en-US" sz="1600" dirty="0">
                <a:solidFill>
                  <a:schemeClr val="bg1"/>
                </a:solidFill>
                <a:latin typeface="Trebuchet MS" pitchFamily="34" charset="0"/>
              </a:rPr>
              <a:t>Month A is </a:t>
            </a:r>
            <a:r>
              <a:rPr lang="en-US" sz="1600" dirty="0" smtClean="0">
                <a:solidFill>
                  <a:schemeClr val="bg1"/>
                </a:solidFill>
                <a:latin typeface="Trebuchet MS" pitchFamily="34" charset="0"/>
              </a:rPr>
              <a:t>the </a:t>
            </a:r>
            <a:r>
              <a:rPr lang="en-US" sz="1600" dirty="0">
                <a:solidFill>
                  <a:schemeClr val="bg1"/>
                </a:solidFill>
                <a:latin typeface="Trebuchet MS" pitchFamily="34" charset="0"/>
              </a:rPr>
              <a:t>winter month.  Notice how more rain fell on more of the days in Month A than in Month B.</a:t>
            </a:r>
          </a:p>
        </p:txBody>
      </p:sp>
      <p:sp>
        <p:nvSpPr>
          <p:cNvPr id="30" name="Rectangle 29"/>
          <p:cNvSpPr/>
          <p:nvPr/>
        </p:nvSpPr>
        <p:spPr>
          <a:xfrm>
            <a:off x="0" y="0"/>
            <a:ext cx="9144000" cy="838200"/>
          </a:xfrm>
          <a:prstGeom prst="rect">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r>
              <a:rPr lang="en-US" sz="4400" dirty="0" smtClean="0">
                <a:latin typeface="Trebuchet MS" pitchFamily="34" charset="0"/>
              </a:rPr>
              <a:t>How To Interpret Graphs</a:t>
            </a:r>
            <a:endParaRPr lang="en-US" sz="4400" dirty="0">
              <a:latin typeface="Trebuchet MS" pitchFamily="34" charset="0"/>
            </a:endParaRPr>
          </a:p>
        </p:txBody>
      </p:sp>
      <p:sp>
        <p:nvSpPr>
          <p:cNvPr id="32" name="Flowchart: Delay 31"/>
          <p:cNvSpPr/>
          <p:nvPr/>
        </p:nvSpPr>
        <p:spPr>
          <a:xfrm>
            <a:off x="0" y="0"/>
            <a:ext cx="1752600" cy="6858000"/>
          </a:xfrm>
          <a:prstGeom prst="flowChartDelay">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33" name="TextBox 32">
            <a:hlinkClick r:id="rId9" action="ppaction://hlinksldjump"/>
          </p:cNvPr>
          <p:cNvSpPr txBox="1"/>
          <p:nvPr/>
        </p:nvSpPr>
        <p:spPr>
          <a:xfrm>
            <a:off x="0" y="609600"/>
            <a:ext cx="1371600" cy="8382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Build </a:t>
            </a:r>
            <a:r>
              <a:rPr lang="en-US" sz="1600" dirty="0" smtClean="0">
                <a:solidFill>
                  <a:schemeClr val="accent1">
                    <a:lumMod val="75000"/>
                  </a:schemeClr>
                </a:solidFill>
                <a:latin typeface="Trebuchet MS" pitchFamily="34" charset="0"/>
                <a:cs typeface="+mn-cs"/>
              </a:rPr>
              <a:t>A </a:t>
            </a:r>
            <a:r>
              <a:rPr lang="en-US" sz="1600" dirty="0">
                <a:solidFill>
                  <a:schemeClr val="accent1">
                    <a:lumMod val="75000"/>
                  </a:schemeClr>
                </a:solidFill>
                <a:latin typeface="Trebuchet MS" pitchFamily="34" charset="0"/>
                <a:cs typeface="+mn-cs"/>
              </a:rPr>
              <a:t>G</a:t>
            </a:r>
            <a:r>
              <a:rPr lang="en-US" sz="1600" dirty="0" smtClean="0">
                <a:solidFill>
                  <a:schemeClr val="accent1">
                    <a:lumMod val="75000"/>
                  </a:schemeClr>
                </a:solidFill>
                <a:latin typeface="Trebuchet MS" pitchFamily="34" charset="0"/>
                <a:cs typeface="+mn-cs"/>
              </a:rPr>
              <a:t>raph </a:t>
            </a:r>
            <a:endParaRPr lang="en-US" sz="1600" dirty="0">
              <a:solidFill>
                <a:schemeClr val="accent1">
                  <a:lumMod val="75000"/>
                </a:schemeClr>
              </a:solidFill>
              <a:latin typeface="Trebuchet MS" pitchFamily="34" charset="0"/>
              <a:cs typeface="+mn-cs"/>
            </a:endParaRP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1)</a:t>
            </a:r>
            <a:endParaRPr lang="en-US" sz="1600" dirty="0">
              <a:solidFill>
                <a:schemeClr val="accent1">
                  <a:lumMod val="75000"/>
                </a:schemeClr>
              </a:solidFill>
              <a:latin typeface="Trebuchet MS" pitchFamily="34" charset="0"/>
              <a:cs typeface="+mn-cs"/>
            </a:endParaRPr>
          </a:p>
        </p:txBody>
      </p:sp>
      <p:sp>
        <p:nvSpPr>
          <p:cNvPr id="35" name="TextBox 34">
            <a:hlinkClick r:id="rId10" action="ppaction://hlinksldjump"/>
          </p:cNvPr>
          <p:cNvSpPr txBox="1"/>
          <p:nvPr/>
        </p:nvSpPr>
        <p:spPr>
          <a:xfrm>
            <a:off x="0" y="2743200"/>
            <a:ext cx="1554480" cy="10668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Read LOBO Graphs </a:t>
            </a:r>
            <a:r>
              <a:rPr lang="en-US" sz="1600" dirty="0" smtClean="0">
                <a:solidFill>
                  <a:schemeClr val="accent1">
                    <a:lumMod val="75000"/>
                  </a:schemeClr>
                </a:solidFill>
                <a:latin typeface="Trebuchet MS" pitchFamily="34" charset="0"/>
                <a:cs typeface="+mn-cs"/>
              </a:rPr>
              <a:t>   (Level 3)</a:t>
            </a:r>
            <a:endParaRPr lang="en-US" sz="1600" dirty="0">
              <a:solidFill>
                <a:schemeClr val="accent1">
                  <a:lumMod val="75000"/>
                </a:schemeClr>
              </a:solidFill>
              <a:latin typeface="Trebuchet MS" pitchFamily="34" charset="0"/>
              <a:cs typeface="+mn-cs"/>
            </a:endParaRPr>
          </a:p>
        </p:txBody>
      </p:sp>
      <p:sp>
        <p:nvSpPr>
          <p:cNvPr id="36" name="TextBox 35">
            <a:hlinkClick r:id="rId11" action="ppaction://hlinksldjump"/>
          </p:cNvPr>
          <p:cNvSpPr txBox="1"/>
          <p:nvPr/>
        </p:nvSpPr>
        <p:spPr>
          <a:xfrm>
            <a:off x="0" y="3953470"/>
            <a:ext cx="1447800" cy="99953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LOBO Data Match-up</a:t>
            </a:r>
            <a:endParaRPr lang="en-US" sz="1600" dirty="0">
              <a:solidFill>
                <a:schemeClr val="accent1">
                  <a:lumMod val="75000"/>
                </a:schemeClr>
              </a:solidFill>
              <a:latin typeface="Trebuchet MS" pitchFamily="34" charset="0"/>
              <a:cs typeface="+mn-cs"/>
            </a:endParaRP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4)</a:t>
            </a:r>
            <a:endParaRPr lang="en-US" sz="1600" dirty="0">
              <a:solidFill>
                <a:schemeClr val="accent1">
                  <a:lumMod val="75000"/>
                </a:schemeClr>
              </a:solidFill>
              <a:latin typeface="Trebuchet MS" pitchFamily="34" charset="0"/>
              <a:cs typeface="+mn-cs"/>
            </a:endParaRPr>
          </a:p>
        </p:txBody>
      </p:sp>
      <p:sp>
        <p:nvSpPr>
          <p:cNvPr id="37" name="TextBox 36">
            <a:hlinkClick r:id="rId12" action="ppaction://hlinksldjump"/>
          </p:cNvPr>
          <p:cNvSpPr txBox="1"/>
          <p:nvPr/>
        </p:nvSpPr>
        <p:spPr>
          <a:xfrm>
            <a:off x="0" y="5105400"/>
            <a:ext cx="1371600" cy="11430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Test Your LOBO Abilities</a:t>
            </a: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5)</a:t>
            </a:r>
            <a:endParaRPr lang="en-US" sz="1600" dirty="0">
              <a:solidFill>
                <a:schemeClr val="accent1">
                  <a:lumMod val="75000"/>
                </a:schemeClr>
              </a:solidFill>
              <a:latin typeface="Trebuchet MS" pitchFamily="34" charset="0"/>
              <a:cs typeface="+mn-cs"/>
            </a:endParaRPr>
          </a:p>
        </p:txBody>
      </p:sp>
      <p:sp>
        <p:nvSpPr>
          <p:cNvPr id="38" name="TextBox 37">
            <a:hlinkClick r:id="rId13" action="ppaction://hlinksldjump"/>
          </p:cNvPr>
          <p:cNvSpPr txBox="1"/>
          <p:nvPr/>
        </p:nvSpPr>
        <p:spPr>
          <a:xfrm>
            <a:off x="0" y="1600200"/>
            <a:ext cx="1447800" cy="990600"/>
          </a:xfrm>
          <a:prstGeom prst="roundRect">
            <a:avLst/>
          </a:prstGeom>
          <a:solidFill>
            <a:schemeClr val="accent5">
              <a:lumMod val="40000"/>
              <a:lumOff val="60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Interpret Graphs</a:t>
            </a: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2)</a:t>
            </a:r>
            <a:endParaRPr lang="en-US" sz="1600" dirty="0">
              <a:solidFill>
                <a:schemeClr val="accent1">
                  <a:lumMod val="75000"/>
                </a:schemeClr>
              </a:solidFill>
              <a:latin typeface="Trebuchet MS" pitchFamily="34" charset="0"/>
              <a:cs typeface="+mn-cs"/>
            </a:endParaRPr>
          </a:p>
        </p:txBody>
      </p:sp>
      <p:sp>
        <p:nvSpPr>
          <p:cNvPr id="41" name="TextBox 40">
            <a:hlinkClick r:id="rId14" action="ppaction://hlinksldjump"/>
          </p:cNvPr>
          <p:cNvSpPr txBox="1"/>
          <p:nvPr/>
        </p:nvSpPr>
        <p:spPr>
          <a:xfrm>
            <a:off x="0" y="6324600"/>
            <a:ext cx="914400" cy="5334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More info</a:t>
            </a:r>
            <a:endParaRPr lang="en-US" sz="1600" dirty="0">
              <a:solidFill>
                <a:schemeClr val="accent1">
                  <a:lumMod val="75000"/>
                </a:schemeClr>
              </a:solidFill>
              <a:latin typeface="Trebuchet MS" pitchFamily="34" charset="0"/>
              <a:cs typeface="+mn-cs"/>
            </a:endParaRPr>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dissolve">
                                      <p:cBhvr>
                                        <p:cTn id="7" dur="500"/>
                                        <p:tgtEl>
                                          <p:spTgt spid="40"/>
                                        </p:tgtEl>
                                      </p:cBhvr>
                                    </p:animEffect>
                                  </p:childTnLst>
                                </p:cTn>
                              </p:par>
                              <p:par>
                                <p:cTn id="8" presetID="9" presetClass="exit" presetSubtype="0" fill="hold" grpId="1" nodeType="withEffect">
                                  <p:stCondLst>
                                    <p:cond delay="2000"/>
                                  </p:stCondLst>
                                  <p:childTnLst>
                                    <p:animEffect transition="out" filter="dissolve">
                                      <p:cBhvr>
                                        <p:cTn id="9" dur="500"/>
                                        <p:tgtEl>
                                          <p:spTgt spid="40"/>
                                        </p:tgtEl>
                                      </p:cBhvr>
                                    </p:animEffect>
                                    <p:set>
                                      <p:cBhvr>
                                        <p:cTn id="10" dur="1" fill="hold">
                                          <p:stCondLst>
                                            <p:cond delay="499"/>
                                          </p:stCondLst>
                                        </p:cTn>
                                        <p:tgtEl>
                                          <p:spTgt spid="40"/>
                                        </p:tgtEl>
                                        <p:attrNameLst>
                                          <p:attrName>style.visibility</p:attrName>
                                        </p:attrNameLst>
                                      </p:cBhvr>
                                      <p:to>
                                        <p:strVal val="hidden"/>
                                      </p:to>
                                    </p:set>
                                  </p:childTnLst>
                                </p:cTn>
                              </p:par>
                              <p:par>
                                <p:cTn id="11" presetID="10" presetClass="entr" presetSubtype="0" fill="hold" grpId="0" nodeType="withEffect">
                                  <p:stCondLst>
                                    <p:cond delay="3000"/>
                                  </p:stCondLst>
                                  <p:childTnLst>
                                    <p:set>
                                      <p:cBhvr>
                                        <p:cTn id="12" dur="1" fill="hold">
                                          <p:stCondLst>
                                            <p:cond delay="0"/>
                                          </p:stCondLst>
                                        </p:cTn>
                                        <p:tgtEl>
                                          <p:spTgt spid="20"/>
                                        </p:tgtEl>
                                        <p:attrNameLst>
                                          <p:attrName>style.visibility</p:attrName>
                                        </p:attrNameLst>
                                      </p:cBhvr>
                                      <p:to>
                                        <p:strVal val="visible"/>
                                      </p:to>
                                    </p:set>
                                    <p:animEffect transition="in" filter="fade">
                                      <p:cBhvr>
                                        <p:cTn id="13" dur="2000"/>
                                        <p:tgtEl>
                                          <p:spTgt spid="20"/>
                                        </p:tgtEl>
                                      </p:cBhvr>
                                    </p:animEffect>
                                  </p:childTnLst>
                                </p:cTn>
                              </p:par>
                              <p:par>
                                <p:cTn id="14" presetID="34" presetClass="entr" presetSubtype="0" fill="hold" grpId="0" nodeType="withEffect">
                                  <p:stCondLst>
                                    <p:cond delay="3500"/>
                                  </p:stCondLst>
                                  <p:childTnLst>
                                    <p:set>
                                      <p:cBhvr>
                                        <p:cTn id="15" dur="1" fill="hold">
                                          <p:stCondLst>
                                            <p:cond delay="0"/>
                                          </p:stCondLst>
                                        </p:cTn>
                                        <p:tgtEl>
                                          <p:spTgt spid="46085"/>
                                        </p:tgtEl>
                                        <p:attrNameLst>
                                          <p:attrName>style.visibility</p:attrName>
                                        </p:attrNameLst>
                                      </p:cBhvr>
                                      <p:to>
                                        <p:strVal val="visible"/>
                                      </p:to>
                                    </p:set>
                                    <p:anim from="(-#ppt_w/2)" to="(#ppt_x)" calcmode="lin" valueType="num">
                                      <p:cBhvr>
                                        <p:cTn id="16" dur="600" fill="hold">
                                          <p:stCondLst>
                                            <p:cond delay="0"/>
                                          </p:stCondLst>
                                        </p:cTn>
                                        <p:tgtEl>
                                          <p:spTgt spid="46085"/>
                                        </p:tgtEl>
                                        <p:attrNameLst>
                                          <p:attrName>ppt_x</p:attrName>
                                        </p:attrNameLst>
                                      </p:cBhvr>
                                    </p:anim>
                                    <p:anim from="0" to="-1.0" calcmode="lin" valueType="num">
                                      <p:cBhvr>
                                        <p:cTn id="17" dur="200" decel="50000" autoRev="1" fill="hold">
                                          <p:stCondLst>
                                            <p:cond delay="600"/>
                                          </p:stCondLst>
                                        </p:cTn>
                                        <p:tgtEl>
                                          <p:spTgt spid="46085"/>
                                        </p:tgtEl>
                                        <p:attrNameLst>
                                          <p:attrName>xshear</p:attrName>
                                        </p:attrNameLst>
                                      </p:cBhvr>
                                    </p:anim>
                                    <p:animScale>
                                      <p:cBhvr>
                                        <p:cTn id="18" dur="200" decel="100000" autoRev="1" fill="hold">
                                          <p:stCondLst>
                                            <p:cond delay="600"/>
                                          </p:stCondLst>
                                        </p:cTn>
                                        <p:tgtEl>
                                          <p:spTgt spid="46085"/>
                                        </p:tgtEl>
                                      </p:cBhvr>
                                      <p:from x="100000" y="100000"/>
                                      <p:to x="80000" y="100000"/>
                                    </p:animScale>
                                    <p:anim by="(#ppt_h/3+#ppt_w*0.1)" calcmode="lin" valueType="num">
                                      <p:cBhvr additive="sum">
                                        <p:cTn id="19" dur="200" decel="100000" autoRev="1" fill="hold">
                                          <p:stCondLst>
                                            <p:cond delay="600"/>
                                          </p:stCondLst>
                                        </p:cTn>
                                        <p:tgtEl>
                                          <p:spTgt spid="46085"/>
                                        </p:tgtEl>
                                        <p:attrNameLst>
                                          <p:attrName>ppt_x</p:attrName>
                                        </p:attrNameLst>
                                      </p:cBhvr>
                                    </p:anim>
                                  </p:childTnLst>
                                </p:cTn>
                              </p:par>
                              <p:par>
                                <p:cTn id="20" presetID="37" presetClass="entr" presetSubtype="0" fill="hold" grpId="0" nodeType="withEffect">
                                  <p:stCondLst>
                                    <p:cond delay="3500"/>
                                  </p:stCondLst>
                                  <p:childTnLst>
                                    <p:set>
                                      <p:cBhvr>
                                        <p:cTn id="21" dur="1" fill="hold">
                                          <p:stCondLst>
                                            <p:cond delay="0"/>
                                          </p:stCondLst>
                                        </p:cTn>
                                        <p:tgtEl>
                                          <p:spTgt spid="21"/>
                                        </p:tgtEl>
                                        <p:attrNameLst>
                                          <p:attrName>style.visibility</p:attrName>
                                        </p:attrNameLst>
                                      </p:cBhvr>
                                      <p:to>
                                        <p:strVal val="visible"/>
                                      </p:to>
                                    </p:set>
                                    <p:animEffect transition="in" filter="fade">
                                      <p:cBhvr>
                                        <p:cTn id="22" dur="1000"/>
                                        <p:tgtEl>
                                          <p:spTgt spid="21"/>
                                        </p:tgtEl>
                                      </p:cBhvr>
                                    </p:animEffect>
                                    <p:anim calcmode="lin" valueType="num">
                                      <p:cBhvr>
                                        <p:cTn id="23" dur="1000" fill="hold"/>
                                        <p:tgtEl>
                                          <p:spTgt spid="21"/>
                                        </p:tgtEl>
                                        <p:attrNameLst>
                                          <p:attrName>ppt_x</p:attrName>
                                        </p:attrNameLst>
                                      </p:cBhvr>
                                      <p:tavLst>
                                        <p:tav tm="0">
                                          <p:val>
                                            <p:strVal val="#ppt_x"/>
                                          </p:val>
                                        </p:tav>
                                        <p:tav tm="100000">
                                          <p:val>
                                            <p:strVal val="#ppt_x"/>
                                          </p:val>
                                        </p:tav>
                                      </p:tavLst>
                                    </p:anim>
                                    <p:anim calcmode="lin" valueType="num">
                                      <p:cBhvr>
                                        <p:cTn id="24" dur="900" decel="100000" fill="hold"/>
                                        <p:tgtEl>
                                          <p:spTgt spid="21"/>
                                        </p:tgtEl>
                                        <p:attrNameLst>
                                          <p:attrName>ppt_y</p:attrName>
                                        </p:attrNameLst>
                                      </p:cBhvr>
                                      <p:tavLst>
                                        <p:tav tm="0">
                                          <p:val>
                                            <p:strVal val="#ppt_y+1"/>
                                          </p:val>
                                        </p:tav>
                                        <p:tav tm="100000">
                                          <p:val>
                                            <p:strVal val="#ppt_y-.03"/>
                                          </p:val>
                                        </p:tav>
                                      </p:tavLst>
                                    </p:anim>
                                    <p:anim calcmode="lin" valueType="num">
                                      <p:cBhvr>
                                        <p:cTn id="25" dur="100" accel="100000" fill="hold">
                                          <p:stCondLst>
                                            <p:cond delay="900"/>
                                          </p:stCondLst>
                                        </p:cTn>
                                        <p:tgtEl>
                                          <p:spTgt spid="21"/>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40" grpId="0" animBg="1"/>
      <p:bldP spid="40" grpId="1" animBg="1"/>
      <p:bldP spid="46085"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rain"/>
          <p:cNvPicPr>
            <a:picLocks noChangeAspect="1" noChangeArrowheads="1"/>
          </p:cNvPicPr>
          <p:nvPr/>
        </p:nvPicPr>
        <p:blipFill>
          <a:blip r:embed="rId3" cstate="print"/>
          <a:srcRect/>
          <a:stretch>
            <a:fillRect/>
          </a:stretch>
        </p:blipFill>
        <p:spPr bwMode="auto">
          <a:xfrm>
            <a:off x="5486400" y="838200"/>
            <a:ext cx="3657600" cy="2658132"/>
          </a:xfrm>
          <a:prstGeom prst="rect">
            <a:avLst/>
          </a:prstGeom>
          <a:ln>
            <a:noFill/>
          </a:ln>
          <a:effectLst>
            <a:outerShdw blurRad="190500" algn="tl" rotWithShape="0">
              <a:srgbClr val="000000">
                <a:alpha val="70000"/>
              </a:srgbClr>
            </a:outerShdw>
          </a:effectLst>
        </p:spPr>
      </p:pic>
      <p:pic>
        <p:nvPicPr>
          <p:cNvPr id="27" name="rain/dis"/>
          <p:cNvPicPr>
            <a:picLocks noChangeAspect="1" noChangeArrowheads="1"/>
          </p:cNvPicPr>
          <p:nvPr/>
        </p:nvPicPr>
        <p:blipFill>
          <a:blip r:embed="rId4" cstate="print"/>
          <a:srcRect/>
          <a:stretch>
            <a:fillRect/>
          </a:stretch>
        </p:blipFill>
        <p:spPr bwMode="auto">
          <a:xfrm>
            <a:off x="5486400" y="838200"/>
            <a:ext cx="3657600" cy="2666469"/>
          </a:xfrm>
          <a:prstGeom prst="rect">
            <a:avLst/>
          </a:prstGeom>
          <a:ln>
            <a:noFill/>
          </a:ln>
          <a:effectLst>
            <a:outerShdw blurRad="190500" algn="tl" rotWithShape="0">
              <a:srgbClr val="000000">
                <a:alpha val="70000"/>
              </a:srgbClr>
            </a:outerShdw>
          </a:effectLst>
        </p:spPr>
      </p:pic>
      <p:pic>
        <p:nvPicPr>
          <p:cNvPr id="3074" name="sal"/>
          <p:cNvPicPr>
            <a:picLocks noChangeAspect="1" noChangeArrowheads="1"/>
          </p:cNvPicPr>
          <p:nvPr/>
        </p:nvPicPr>
        <p:blipFill>
          <a:blip r:embed="rId5" cstate="print"/>
          <a:srcRect/>
          <a:stretch>
            <a:fillRect/>
          </a:stretch>
        </p:blipFill>
        <p:spPr bwMode="auto">
          <a:xfrm>
            <a:off x="5486400" y="3590268"/>
            <a:ext cx="3657600" cy="2658132"/>
          </a:xfrm>
          <a:prstGeom prst="rect">
            <a:avLst/>
          </a:prstGeom>
          <a:ln>
            <a:noFill/>
          </a:ln>
          <a:effectLst>
            <a:outerShdw blurRad="190500" algn="tl" rotWithShape="0">
              <a:srgbClr val="000000">
                <a:alpha val="70000"/>
              </a:srgbClr>
            </a:outerShdw>
          </a:effectLst>
        </p:spPr>
      </p:pic>
      <p:sp>
        <p:nvSpPr>
          <p:cNvPr id="22" name="home">
            <a:hlinkClick r:id="" action="ppaction://hlinkshowjump?jump=firstslide" highlightClick="1"/>
          </p:cNvPr>
          <p:cNvSpPr/>
          <p:nvPr/>
        </p:nvSpPr>
        <p:spPr>
          <a:xfrm>
            <a:off x="8547717" y="6400800"/>
            <a:ext cx="574675" cy="457200"/>
          </a:xfrm>
          <a:prstGeom prst="actionButtonHome">
            <a:avLst/>
          </a:prstGeom>
          <a:gradFill flip="none" rotWithShape="1">
            <a:gsLst>
              <a:gs pos="0">
                <a:srgbClr val="FFEFD1"/>
              </a:gs>
              <a:gs pos="64999">
                <a:srgbClr val="F0EBD5"/>
              </a:gs>
              <a:gs pos="100000">
                <a:srgbClr val="D1C39F"/>
              </a:gs>
            </a:gsLst>
            <a:lin ang="5400000" scaled="1"/>
            <a:tileRect/>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23" name="back">
            <a:hlinkClick r:id="" action="ppaction://hlinkshowjump?jump=lastslideviewed" highlightClick="1"/>
          </p:cNvPr>
          <p:cNvSpPr/>
          <p:nvPr/>
        </p:nvSpPr>
        <p:spPr>
          <a:xfrm>
            <a:off x="8080992" y="6400800"/>
            <a:ext cx="457200" cy="457200"/>
          </a:xfrm>
          <a:prstGeom prst="actionButtonBeginning">
            <a:avLst/>
          </a:prstGeom>
          <a:gradFill>
            <a:gsLst>
              <a:gs pos="0">
                <a:srgbClr val="FFEFD1"/>
              </a:gs>
              <a:gs pos="64999">
                <a:srgbClr val="F0EBD5"/>
              </a:gs>
              <a:gs pos="100000">
                <a:srgbClr val="D1C39F"/>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pic>
        <p:nvPicPr>
          <p:cNvPr id="38" name="mussel" descr="IMG_3473.JPG"/>
          <p:cNvPicPr>
            <a:picLocks noChangeAspect="1"/>
          </p:cNvPicPr>
          <p:nvPr/>
        </p:nvPicPr>
        <p:blipFill>
          <a:blip r:embed="rId6" cstate="print"/>
          <a:stretch>
            <a:fillRect/>
          </a:stretch>
        </p:blipFill>
        <p:spPr>
          <a:xfrm>
            <a:off x="1981200" y="914400"/>
            <a:ext cx="1150177" cy="1188720"/>
          </a:xfrm>
          <a:prstGeom prst="rect">
            <a:avLst/>
          </a:prstGeom>
        </p:spPr>
      </p:pic>
      <p:sp>
        <p:nvSpPr>
          <p:cNvPr id="16" name="2nd text"/>
          <p:cNvSpPr/>
          <p:nvPr/>
        </p:nvSpPr>
        <p:spPr>
          <a:xfrm>
            <a:off x="1813560" y="3505200"/>
            <a:ext cx="3520440" cy="1219200"/>
          </a:xfrm>
          <a:prstGeom prst="wedgeRoundRectCallout">
            <a:avLst>
              <a:gd name="adj1" fmla="val -20833"/>
              <a:gd name="adj2" fmla="val -73750"/>
              <a:gd name="adj3" fmla="val 16667"/>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600" dirty="0">
                <a:solidFill>
                  <a:schemeClr val="bg1"/>
                </a:solidFill>
                <a:latin typeface="Trebuchet MS" pitchFamily="34" charset="0"/>
                <a:cs typeface="Arial" charset="0"/>
              </a:rPr>
              <a:t>Since the pattern of rainfall and discharge are so similar, </a:t>
            </a:r>
            <a:r>
              <a:rPr lang="en-US" sz="1600" dirty="0" smtClean="0">
                <a:solidFill>
                  <a:schemeClr val="bg1"/>
                </a:solidFill>
                <a:latin typeface="Trebuchet MS" pitchFamily="34" charset="0"/>
                <a:cs typeface="Arial" charset="0"/>
              </a:rPr>
              <a:t>I am going </a:t>
            </a:r>
            <a:r>
              <a:rPr lang="en-US" sz="1600" dirty="0">
                <a:solidFill>
                  <a:schemeClr val="bg1"/>
                </a:solidFill>
                <a:latin typeface="Trebuchet MS" pitchFamily="34" charset="0"/>
                <a:cs typeface="Arial" charset="0"/>
              </a:rPr>
              <a:t>to use just rainfall to represent both of these.  </a:t>
            </a:r>
          </a:p>
        </p:txBody>
      </p:sp>
      <p:sp>
        <p:nvSpPr>
          <p:cNvPr id="26" name="1st text"/>
          <p:cNvSpPr/>
          <p:nvPr/>
        </p:nvSpPr>
        <p:spPr>
          <a:xfrm>
            <a:off x="1752600" y="2133600"/>
            <a:ext cx="3657600" cy="1066800"/>
          </a:xfrm>
          <a:prstGeom prst="wedgeRoundRectCallout">
            <a:avLst>
              <a:gd name="adj1" fmla="val -29344"/>
              <a:gd name="adj2" fmla="val -72237"/>
              <a:gd name="adj3" fmla="val 16667"/>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sz="1600" dirty="0" smtClean="0">
                <a:solidFill>
                  <a:schemeClr val="bg1"/>
                </a:solidFill>
                <a:latin typeface="Trebuchet MS" pitchFamily="34" charset="0"/>
              </a:rPr>
              <a:t>Does all that fresh rain and river discharge water affect the salinity, or amount of salt, in the Bay water?</a:t>
            </a:r>
            <a:endParaRPr lang="en-US" sz="1600" dirty="0">
              <a:solidFill>
                <a:schemeClr val="bg1"/>
              </a:solidFill>
              <a:latin typeface="Trebuchet MS" pitchFamily="34" charset="0"/>
            </a:endParaRPr>
          </a:p>
        </p:txBody>
      </p:sp>
      <p:sp>
        <p:nvSpPr>
          <p:cNvPr id="40" name="3rd text"/>
          <p:cNvSpPr/>
          <p:nvPr/>
        </p:nvSpPr>
        <p:spPr>
          <a:xfrm>
            <a:off x="1828800" y="4953000"/>
            <a:ext cx="3276600" cy="838200"/>
          </a:xfrm>
          <a:prstGeom prst="wedgeRoundRectCallout">
            <a:avLst>
              <a:gd name="adj1" fmla="val -20833"/>
              <a:gd name="adj2" fmla="val -73750"/>
              <a:gd name="adj3" fmla="val 16667"/>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600" dirty="0" smtClean="0">
                <a:solidFill>
                  <a:schemeClr val="bg1"/>
                </a:solidFill>
                <a:latin typeface="Trebuchet MS" pitchFamily="34" charset="0"/>
                <a:cs typeface="Arial" charset="0"/>
              </a:rPr>
              <a:t>Let’s merge these two graphs and see what they tell us about my home in the Bay.</a:t>
            </a:r>
            <a:endParaRPr lang="en-US" sz="1600" dirty="0">
              <a:solidFill>
                <a:schemeClr val="bg1"/>
              </a:solidFill>
              <a:latin typeface="Trebuchet MS" pitchFamily="34" charset="0"/>
              <a:cs typeface="Arial" charset="0"/>
            </a:endParaRPr>
          </a:p>
        </p:txBody>
      </p:sp>
      <p:sp>
        <p:nvSpPr>
          <p:cNvPr id="24" name="title bar"/>
          <p:cNvSpPr/>
          <p:nvPr/>
        </p:nvSpPr>
        <p:spPr>
          <a:xfrm>
            <a:off x="0" y="0"/>
            <a:ext cx="9144000" cy="838200"/>
          </a:xfrm>
          <a:prstGeom prst="rect">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r>
              <a:rPr lang="en-US" sz="4400" dirty="0" smtClean="0">
                <a:latin typeface="Trebuchet MS" pitchFamily="34" charset="0"/>
              </a:rPr>
              <a:t>How To Interpret Graphs</a:t>
            </a:r>
            <a:endParaRPr lang="en-US" sz="4400" dirty="0">
              <a:latin typeface="Trebuchet MS" pitchFamily="34" charset="0"/>
            </a:endParaRPr>
          </a:p>
        </p:txBody>
      </p:sp>
      <p:sp>
        <p:nvSpPr>
          <p:cNvPr id="33" name="side bar"/>
          <p:cNvSpPr/>
          <p:nvPr/>
        </p:nvSpPr>
        <p:spPr>
          <a:xfrm>
            <a:off x="0" y="0"/>
            <a:ext cx="1752600" cy="6858000"/>
          </a:xfrm>
          <a:prstGeom prst="flowChartDelay">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34" name="L1">
            <a:hlinkClick r:id="rId7" action="ppaction://hlinksldjump"/>
          </p:cNvPr>
          <p:cNvSpPr txBox="1"/>
          <p:nvPr/>
        </p:nvSpPr>
        <p:spPr>
          <a:xfrm>
            <a:off x="0" y="609600"/>
            <a:ext cx="1371600" cy="8382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Build </a:t>
            </a:r>
            <a:r>
              <a:rPr lang="en-US" sz="1600" dirty="0" smtClean="0">
                <a:solidFill>
                  <a:schemeClr val="accent1">
                    <a:lumMod val="75000"/>
                  </a:schemeClr>
                </a:solidFill>
                <a:latin typeface="Trebuchet MS" pitchFamily="34" charset="0"/>
                <a:cs typeface="+mn-cs"/>
              </a:rPr>
              <a:t>A </a:t>
            </a:r>
            <a:r>
              <a:rPr lang="en-US" sz="1600" dirty="0">
                <a:solidFill>
                  <a:schemeClr val="accent1">
                    <a:lumMod val="75000"/>
                  </a:schemeClr>
                </a:solidFill>
                <a:latin typeface="Trebuchet MS" pitchFamily="34" charset="0"/>
                <a:cs typeface="+mn-cs"/>
              </a:rPr>
              <a:t>G</a:t>
            </a:r>
            <a:r>
              <a:rPr lang="en-US" sz="1600" dirty="0" smtClean="0">
                <a:solidFill>
                  <a:schemeClr val="accent1">
                    <a:lumMod val="75000"/>
                  </a:schemeClr>
                </a:solidFill>
                <a:latin typeface="Trebuchet MS" pitchFamily="34" charset="0"/>
                <a:cs typeface="+mn-cs"/>
              </a:rPr>
              <a:t>raph </a:t>
            </a:r>
            <a:endParaRPr lang="en-US" sz="1600" dirty="0">
              <a:solidFill>
                <a:schemeClr val="accent1">
                  <a:lumMod val="75000"/>
                </a:schemeClr>
              </a:solidFill>
              <a:latin typeface="Trebuchet MS" pitchFamily="34" charset="0"/>
              <a:cs typeface="+mn-cs"/>
            </a:endParaRP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1)</a:t>
            </a:r>
            <a:endParaRPr lang="en-US" sz="1600" dirty="0">
              <a:solidFill>
                <a:schemeClr val="accent1">
                  <a:lumMod val="75000"/>
                </a:schemeClr>
              </a:solidFill>
              <a:latin typeface="Trebuchet MS" pitchFamily="34" charset="0"/>
              <a:cs typeface="+mn-cs"/>
            </a:endParaRPr>
          </a:p>
        </p:txBody>
      </p:sp>
      <p:sp>
        <p:nvSpPr>
          <p:cNvPr id="35" name="L3">
            <a:hlinkClick r:id="rId8" action="ppaction://hlinksldjump"/>
          </p:cNvPr>
          <p:cNvSpPr txBox="1"/>
          <p:nvPr/>
        </p:nvSpPr>
        <p:spPr>
          <a:xfrm>
            <a:off x="0" y="2743200"/>
            <a:ext cx="1554480" cy="10668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Read LOBO Graphs </a:t>
            </a:r>
            <a:r>
              <a:rPr lang="en-US" sz="1600" dirty="0" smtClean="0">
                <a:solidFill>
                  <a:schemeClr val="accent1">
                    <a:lumMod val="75000"/>
                  </a:schemeClr>
                </a:solidFill>
                <a:latin typeface="Trebuchet MS" pitchFamily="34" charset="0"/>
                <a:cs typeface="+mn-cs"/>
              </a:rPr>
              <a:t>   (Level 3)</a:t>
            </a:r>
            <a:endParaRPr lang="en-US" sz="1600" dirty="0">
              <a:solidFill>
                <a:schemeClr val="accent1">
                  <a:lumMod val="75000"/>
                </a:schemeClr>
              </a:solidFill>
              <a:latin typeface="Trebuchet MS" pitchFamily="34" charset="0"/>
              <a:cs typeface="+mn-cs"/>
            </a:endParaRPr>
          </a:p>
        </p:txBody>
      </p:sp>
      <p:sp>
        <p:nvSpPr>
          <p:cNvPr id="36" name="L4">
            <a:hlinkClick r:id="rId9" action="ppaction://hlinksldjump"/>
          </p:cNvPr>
          <p:cNvSpPr txBox="1"/>
          <p:nvPr/>
        </p:nvSpPr>
        <p:spPr>
          <a:xfrm>
            <a:off x="0" y="3953470"/>
            <a:ext cx="1447800" cy="99953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LOBO Data Match-up</a:t>
            </a:r>
            <a:endParaRPr lang="en-US" sz="1600" dirty="0">
              <a:solidFill>
                <a:schemeClr val="accent1">
                  <a:lumMod val="75000"/>
                </a:schemeClr>
              </a:solidFill>
              <a:latin typeface="Trebuchet MS" pitchFamily="34" charset="0"/>
              <a:cs typeface="+mn-cs"/>
            </a:endParaRP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4)</a:t>
            </a:r>
            <a:endParaRPr lang="en-US" sz="1600" dirty="0">
              <a:solidFill>
                <a:schemeClr val="accent1">
                  <a:lumMod val="75000"/>
                </a:schemeClr>
              </a:solidFill>
              <a:latin typeface="Trebuchet MS" pitchFamily="34" charset="0"/>
              <a:cs typeface="+mn-cs"/>
            </a:endParaRPr>
          </a:p>
        </p:txBody>
      </p:sp>
      <p:sp>
        <p:nvSpPr>
          <p:cNvPr id="37" name="L5">
            <a:hlinkClick r:id="rId10" action="ppaction://hlinksldjump"/>
          </p:cNvPr>
          <p:cNvSpPr txBox="1"/>
          <p:nvPr/>
        </p:nvSpPr>
        <p:spPr>
          <a:xfrm>
            <a:off x="0" y="5105400"/>
            <a:ext cx="1371600" cy="11430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Test Your LOBO Abilities</a:t>
            </a: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5)</a:t>
            </a:r>
            <a:endParaRPr lang="en-US" sz="1600" dirty="0">
              <a:solidFill>
                <a:schemeClr val="accent1">
                  <a:lumMod val="75000"/>
                </a:schemeClr>
              </a:solidFill>
              <a:latin typeface="Trebuchet MS" pitchFamily="34" charset="0"/>
              <a:cs typeface="+mn-cs"/>
            </a:endParaRPr>
          </a:p>
        </p:txBody>
      </p:sp>
      <p:sp>
        <p:nvSpPr>
          <p:cNvPr id="42" name="L2">
            <a:hlinkClick r:id="rId11" action="ppaction://hlinksldjump"/>
          </p:cNvPr>
          <p:cNvSpPr txBox="1"/>
          <p:nvPr/>
        </p:nvSpPr>
        <p:spPr>
          <a:xfrm>
            <a:off x="0" y="1600200"/>
            <a:ext cx="1447800" cy="990600"/>
          </a:xfrm>
          <a:prstGeom prst="roundRect">
            <a:avLst/>
          </a:prstGeom>
          <a:solidFill>
            <a:schemeClr val="accent5">
              <a:lumMod val="40000"/>
              <a:lumOff val="60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Interpret Graphs</a:t>
            </a: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2)</a:t>
            </a:r>
            <a:endParaRPr lang="en-US" sz="1600" dirty="0">
              <a:solidFill>
                <a:schemeClr val="accent1">
                  <a:lumMod val="75000"/>
                </a:schemeClr>
              </a:solidFill>
              <a:latin typeface="Trebuchet MS" pitchFamily="34" charset="0"/>
              <a:cs typeface="+mn-cs"/>
            </a:endParaRPr>
          </a:p>
        </p:txBody>
      </p:sp>
      <p:sp>
        <p:nvSpPr>
          <p:cNvPr id="43" name="help">
            <a:hlinkClick r:id="rId12" action="ppaction://hlinksldjump"/>
          </p:cNvPr>
          <p:cNvSpPr txBox="1"/>
          <p:nvPr/>
        </p:nvSpPr>
        <p:spPr>
          <a:xfrm>
            <a:off x="0" y="6324600"/>
            <a:ext cx="914400" cy="5334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More info</a:t>
            </a:r>
            <a:endParaRPr lang="en-US" sz="1600" dirty="0">
              <a:solidFill>
                <a:schemeClr val="accent1">
                  <a:lumMod val="75000"/>
                </a:schemeClr>
              </a:solidFill>
              <a:latin typeface="Trebuchet MS" pitchFamily="34" charset="0"/>
              <a:cs typeface="+mn-cs"/>
            </a:endParaRPr>
          </a:p>
        </p:txBody>
      </p:sp>
      <p:sp>
        <p:nvSpPr>
          <p:cNvPr id="20" name="continue button">
            <a:hlinkClick r:id="rId13" action="ppaction://hlinksldjump" highlightClick="1"/>
          </p:cNvPr>
          <p:cNvSpPr/>
          <p:nvPr/>
        </p:nvSpPr>
        <p:spPr>
          <a:xfrm>
            <a:off x="5623560" y="6309360"/>
            <a:ext cx="2377440" cy="548640"/>
          </a:xfrm>
          <a:prstGeom prst="actionButtonBlank">
            <a:avLst/>
          </a:prstGeom>
          <a:solidFill>
            <a:srgbClr val="C00000"/>
          </a:solidFill>
          <a:ln>
            <a:no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latin typeface="Trebuchet MS" pitchFamily="34" charset="0"/>
              </a:rPr>
              <a:t>Touch here to continue</a:t>
            </a:r>
            <a:endParaRPr lang="en-US" sz="1600" dirty="0">
              <a:latin typeface="Trebuchet MS" pitchFamily="34" charset="0"/>
            </a:endParaRPr>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4" presetClass="entr" presetSubtype="0" fill="hold" nodeType="withEffect">
                                  <p:stCondLst>
                                    <p:cond delay="0"/>
                                  </p:stCondLst>
                                  <p:childTnLst>
                                    <p:set>
                                      <p:cBhvr>
                                        <p:cTn id="6" dur="1" fill="hold">
                                          <p:stCondLst>
                                            <p:cond delay="0"/>
                                          </p:stCondLst>
                                        </p:cTn>
                                        <p:tgtEl>
                                          <p:spTgt spid="38"/>
                                        </p:tgtEl>
                                        <p:attrNameLst>
                                          <p:attrName>style.visibility</p:attrName>
                                        </p:attrNameLst>
                                      </p:cBhvr>
                                      <p:to>
                                        <p:strVal val="visible"/>
                                      </p:to>
                                    </p:set>
                                    <p:anim from="(-#ppt_w/2)" to="(#ppt_x)" calcmode="lin" valueType="num">
                                      <p:cBhvr>
                                        <p:cTn id="7" dur="600" fill="hold">
                                          <p:stCondLst>
                                            <p:cond delay="0"/>
                                          </p:stCondLst>
                                        </p:cTn>
                                        <p:tgtEl>
                                          <p:spTgt spid="38"/>
                                        </p:tgtEl>
                                        <p:attrNameLst>
                                          <p:attrName>ppt_x</p:attrName>
                                        </p:attrNameLst>
                                      </p:cBhvr>
                                    </p:anim>
                                    <p:anim from="0" to="-1.0" calcmode="lin" valueType="num">
                                      <p:cBhvr>
                                        <p:cTn id="8" dur="200" decel="50000" autoRev="1" fill="hold">
                                          <p:stCondLst>
                                            <p:cond delay="600"/>
                                          </p:stCondLst>
                                        </p:cTn>
                                        <p:tgtEl>
                                          <p:spTgt spid="38"/>
                                        </p:tgtEl>
                                        <p:attrNameLst>
                                          <p:attrName>xshear</p:attrName>
                                        </p:attrNameLst>
                                      </p:cBhvr>
                                    </p:anim>
                                    <p:animScale>
                                      <p:cBhvr>
                                        <p:cTn id="9" dur="200" decel="100000" autoRev="1" fill="hold">
                                          <p:stCondLst>
                                            <p:cond delay="600"/>
                                          </p:stCondLst>
                                        </p:cTn>
                                        <p:tgtEl>
                                          <p:spTgt spid="38"/>
                                        </p:tgtEl>
                                      </p:cBhvr>
                                      <p:from x="100000" y="100000"/>
                                      <p:to x="80000" y="100000"/>
                                    </p:animScale>
                                    <p:anim by="(#ppt_h/3+#ppt_w*0.1)" calcmode="lin" valueType="num">
                                      <p:cBhvr additive="sum">
                                        <p:cTn id="10" dur="200" decel="100000" autoRev="1" fill="hold">
                                          <p:stCondLst>
                                            <p:cond delay="600"/>
                                          </p:stCondLst>
                                        </p:cTn>
                                        <p:tgtEl>
                                          <p:spTgt spid="38"/>
                                        </p:tgtEl>
                                        <p:attrNameLst>
                                          <p:attrName>ppt_x</p:attrName>
                                        </p:attrNameLst>
                                      </p:cBhvr>
                                    </p:anim>
                                  </p:childTnLst>
                                </p:cTn>
                              </p:par>
                              <p:par>
                                <p:cTn id="11" presetID="34" presetClass="entr" presetSubtype="0" fill="hold" grpId="0" nodeType="withEffect">
                                  <p:stCondLst>
                                    <p:cond delay="0"/>
                                  </p:stCondLst>
                                  <p:childTnLst>
                                    <p:set>
                                      <p:cBhvr>
                                        <p:cTn id="12" dur="1" fill="hold">
                                          <p:stCondLst>
                                            <p:cond delay="0"/>
                                          </p:stCondLst>
                                        </p:cTn>
                                        <p:tgtEl>
                                          <p:spTgt spid="26"/>
                                        </p:tgtEl>
                                        <p:attrNameLst>
                                          <p:attrName>style.visibility</p:attrName>
                                        </p:attrNameLst>
                                      </p:cBhvr>
                                      <p:to>
                                        <p:strVal val="visible"/>
                                      </p:to>
                                    </p:set>
                                    <p:anim from="(-#ppt_w/2)" to="(#ppt_x)" calcmode="lin" valueType="num">
                                      <p:cBhvr>
                                        <p:cTn id="13" dur="600" fill="hold">
                                          <p:stCondLst>
                                            <p:cond delay="0"/>
                                          </p:stCondLst>
                                        </p:cTn>
                                        <p:tgtEl>
                                          <p:spTgt spid="26"/>
                                        </p:tgtEl>
                                        <p:attrNameLst>
                                          <p:attrName>ppt_x</p:attrName>
                                        </p:attrNameLst>
                                      </p:cBhvr>
                                    </p:anim>
                                    <p:anim from="0" to="-1.0" calcmode="lin" valueType="num">
                                      <p:cBhvr>
                                        <p:cTn id="14" dur="200" decel="50000" autoRev="1" fill="hold">
                                          <p:stCondLst>
                                            <p:cond delay="600"/>
                                          </p:stCondLst>
                                        </p:cTn>
                                        <p:tgtEl>
                                          <p:spTgt spid="26"/>
                                        </p:tgtEl>
                                        <p:attrNameLst>
                                          <p:attrName>xshear</p:attrName>
                                        </p:attrNameLst>
                                      </p:cBhvr>
                                    </p:anim>
                                    <p:animScale>
                                      <p:cBhvr>
                                        <p:cTn id="15" dur="200" decel="100000" autoRev="1" fill="hold">
                                          <p:stCondLst>
                                            <p:cond delay="600"/>
                                          </p:stCondLst>
                                        </p:cTn>
                                        <p:tgtEl>
                                          <p:spTgt spid="26"/>
                                        </p:tgtEl>
                                      </p:cBhvr>
                                      <p:from x="100000" y="100000"/>
                                      <p:to x="80000" y="100000"/>
                                    </p:animScale>
                                    <p:anim by="(#ppt_h/3+#ppt_w*0.1)" calcmode="lin" valueType="num">
                                      <p:cBhvr additive="sum">
                                        <p:cTn id="16" dur="200" decel="100000" autoRev="1" fill="hold">
                                          <p:stCondLst>
                                            <p:cond delay="600"/>
                                          </p:stCondLst>
                                        </p:cTn>
                                        <p:tgtEl>
                                          <p:spTgt spid="26"/>
                                        </p:tgtEl>
                                        <p:attrNameLst>
                                          <p:attrName>ppt_x</p:attrName>
                                        </p:attrNameLst>
                                      </p:cBhvr>
                                    </p:anim>
                                  </p:childTnLst>
                                </p:cTn>
                              </p:par>
                              <p:par>
                                <p:cTn id="17" presetID="37" presetClass="entr" presetSubtype="0" fill="hold" nodeType="withEffect">
                                  <p:stCondLst>
                                    <p:cond delay="2000"/>
                                  </p:stCondLst>
                                  <p:childTnLst>
                                    <p:set>
                                      <p:cBhvr>
                                        <p:cTn id="18" dur="1" fill="hold">
                                          <p:stCondLst>
                                            <p:cond delay="0"/>
                                          </p:stCondLst>
                                        </p:cTn>
                                        <p:tgtEl>
                                          <p:spTgt spid="27"/>
                                        </p:tgtEl>
                                        <p:attrNameLst>
                                          <p:attrName>style.visibility</p:attrName>
                                        </p:attrNameLst>
                                      </p:cBhvr>
                                      <p:to>
                                        <p:strVal val="visible"/>
                                      </p:to>
                                    </p:set>
                                    <p:animEffect transition="in" filter="fade">
                                      <p:cBhvr>
                                        <p:cTn id="19" dur="1000"/>
                                        <p:tgtEl>
                                          <p:spTgt spid="27"/>
                                        </p:tgtEl>
                                      </p:cBhvr>
                                    </p:animEffect>
                                    <p:anim calcmode="lin" valueType="num">
                                      <p:cBhvr>
                                        <p:cTn id="20" dur="1000" fill="hold"/>
                                        <p:tgtEl>
                                          <p:spTgt spid="27"/>
                                        </p:tgtEl>
                                        <p:attrNameLst>
                                          <p:attrName>ppt_x</p:attrName>
                                        </p:attrNameLst>
                                      </p:cBhvr>
                                      <p:tavLst>
                                        <p:tav tm="0">
                                          <p:val>
                                            <p:strVal val="#ppt_x"/>
                                          </p:val>
                                        </p:tav>
                                        <p:tav tm="100000">
                                          <p:val>
                                            <p:strVal val="#ppt_x"/>
                                          </p:val>
                                        </p:tav>
                                      </p:tavLst>
                                    </p:anim>
                                    <p:anim calcmode="lin" valueType="num">
                                      <p:cBhvr>
                                        <p:cTn id="21" dur="900" decel="100000" fill="hold"/>
                                        <p:tgtEl>
                                          <p:spTgt spid="27"/>
                                        </p:tgtEl>
                                        <p:attrNameLst>
                                          <p:attrName>ppt_y</p:attrName>
                                        </p:attrNameLst>
                                      </p:cBhvr>
                                      <p:tavLst>
                                        <p:tav tm="0">
                                          <p:val>
                                            <p:strVal val="#ppt_y+1"/>
                                          </p:val>
                                        </p:tav>
                                        <p:tav tm="100000">
                                          <p:val>
                                            <p:strVal val="#ppt_y-.03"/>
                                          </p:val>
                                        </p:tav>
                                      </p:tavLst>
                                    </p:anim>
                                    <p:anim calcmode="lin" valueType="num">
                                      <p:cBhvr>
                                        <p:cTn id="22" dur="100" accel="100000" fill="hold">
                                          <p:stCondLst>
                                            <p:cond delay="900"/>
                                          </p:stCondLst>
                                        </p:cTn>
                                        <p:tgtEl>
                                          <p:spTgt spid="27"/>
                                        </p:tgtEl>
                                        <p:attrNameLst>
                                          <p:attrName>ppt_y</p:attrName>
                                        </p:attrNameLst>
                                      </p:cBhvr>
                                      <p:tavLst>
                                        <p:tav tm="0">
                                          <p:val>
                                            <p:strVal val="#ppt_y-.03"/>
                                          </p:val>
                                        </p:tav>
                                        <p:tav tm="100000">
                                          <p:val>
                                            <p:strVal val="#ppt_y"/>
                                          </p:val>
                                        </p:tav>
                                      </p:tavLst>
                                    </p:anim>
                                  </p:childTnLst>
                                </p:cTn>
                              </p:par>
                              <p:par>
                                <p:cTn id="23" presetID="37" presetClass="entr" presetSubtype="0" fill="hold" nodeType="withEffect">
                                  <p:stCondLst>
                                    <p:cond delay="2000"/>
                                  </p:stCondLst>
                                  <p:childTnLst>
                                    <p:set>
                                      <p:cBhvr>
                                        <p:cTn id="24" dur="1" fill="hold">
                                          <p:stCondLst>
                                            <p:cond delay="0"/>
                                          </p:stCondLst>
                                        </p:cTn>
                                        <p:tgtEl>
                                          <p:spTgt spid="3074"/>
                                        </p:tgtEl>
                                        <p:attrNameLst>
                                          <p:attrName>style.visibility</p:attrName>
                                        </p:attrNameLst>
                                      </p:cBhvr>
                                      <p:to>
                                        <p:strVal val="visible"/>
                                      </p:to>
                                    </p:set>
                                    <p:animEffect transition="in" filter="fade">
                                      <p:cBhvr>
                                        <p:cTn id="25" dur="1000"/>
                                        <p:tgtEl>
                                          <p:spTgt spid="3074"/>
                                        </p:tgtEl>
                                      </p:cBhvr>
                                    </p:animEffect>
                                    <p:anim calcmode="lin" valueType="num">
                                      <p:cBhvr>
                                        <p:cTn id="26" dur="1000" fill="hold"/>
                                        <p:tgtEl>
                                          <p:spTgt spid="3074"/>
                                        </p:tgtEl>
                                        <p:attrNameLst>
                                          <p:attrName>ppt_x</p:attrName>
                                        </p:attrNameLst>
                                      </p:cBhvr>
                                      <p:tavLst>
                                        <p:tav tm="0">
                                          <p:val>
                                            <p:strVal val="#ppt_x"/>
                                          </p:val>
                                        </p:tav>
                                        <p:tav tm="100000">
                                          <p:val>
                                            <p:strVal val="#ppt_x"/>
                                          </p:val>
                                        </p:tav>
                                      </p:tavLst>
                                    </p:anim>
                                    <p:anim calcmode="lin" valueType="num">
                                      <p:cBhvr>
                                        <p:cTn id="27" dur="900" decel="100000" fill="hold"/>
                                        <p:tgtEl>
                                          <p:spTgt spid="3074"/>
                                        </p:tgtEl>
                                        <p:attrNameLst>
                                          <p:attrName>ppt_y</p:attrName>
                                        </p:attrNameLst>
                                      </p:cBhvr>
                                      <p:tavLst>
                                        <p:tav tm="0">
                                          <p:val>
                                            <p:strVal val="#ppt_y+1"/>
                                          </p:val>
                                        </p:tav>
                                        <p:tav tm="100000">
                                          <p:val>
                                            <p:strVal val="#ppt_y-.03"/>
                                          </p:val>
                                        </p:tav>
                                      </p:tavLst>
                                    </p:anim>
                                    <p:anim calcmode="lin" valueType="num">
                                      <p:cBhvr>
                                        <p:cTn id="28" dur="100" accel="100000" fill="hold">
                                          <p:stCondLst>
                                            <p:cond delay="900"/>
                                          </p:stCondLst>
                                        </p:cTn>
                                        <p:tgtEl>
                                          <p:spTgt spid="3074"/>
                                        </p:tgtEl>
                                        <p:attrNameLst>
                                          <p:attrName>ppt_y</p:attrName>
                                        </p:attrNameLst>
                                      </p:cBhvr>
                                      <p:tavLst>
                                        <p:tav tm="0">
                                          <p:val>
                                            <p:strVal val="#ppt_y-.03"/>
                                          </p:val>
                                        </p:tav>
                                        <p:tav tm="100000">
                                          <p:val>
                                            <p:strVal val="#ppt_y"/>
                                          </p:val>
                                        </p:tav>
                                      </p:tavLst>
                                    </p:anim>
                                  </p:childTnLst>
                                </p:cTn>
                              </p:par>
                              <p:par>
                                <p:cTn id="29" presetID="34" presetClass="entr" presetSubtype="0" fill="hold" grpId="0" nodeType="withEffect">
                                  <p:stCondLst>
                                    <p:cond delay="4000"/>
                                  </p:stCondLst>
                                  <p:childTnLst>
                                    <p:set>
                                      <p:cBhvr>
                                        <p:cTn id="30" dur="1" fill="hold">
                                          <p:stCondLst>
                                            <p:cond delay="0"/>
                                          </p:stCondLst>
                                        </p:cTn>
                                        <p:tgtEl>
                                          <p:spTgt spid="16"/>
                                        </p:tgtEl>
                                        <p:attrNameLst>
                                          <p:attrName>style.visibility</p:attrName>
                                        </p:attrNameLst>
                                      </p:cBhvr>
                                      <p:to>
                                        <p:strVal val="visible"/>
                                      </p:to>
                                    </p:set>
                                    <p:anim from="(-#ppt_w/2)" to="(#ppt_x)" calcmode="lin" valueType="num">
                                      <p:cBhvr>
                                        <p:cTn id="31" dur="600" fill="hold">
                                          <p:stCondLst>
                                            <p:cond delay="0"/>
                                          </p:stCondLst>
                                        </p:cTn>
                                        <p:tgtEl>
                                          <p:spTgt spid="16"/>
                                        </p:tgtEl>
                                        <p:attrNameLst>
                                          <p:attrName>ppt_x</p:attrName>
                                        </p:attrNameLst>
                                      </p:cBhvr>
                                    </p:anim>
                                    <p:anim from="0" to="-1.0" calcmode="lin" valueType="num">
                                      <p:cBhvr>
                                        <p:cTn id="32" dur="200" decel="50000" autoRev="1" fill="hold">
                                          <p:stCondLst>
                                            <p:cond delay="600"/>
                                          </p:stCondLst>
                                        </p:cTn>
                                        <p:tgtEl>
                                          <p:spTgt spid="16"/>
                                        </p:tgtEl>
                                        <p:attrNameLst>
                                          <p:attrName>xshear</p:attrName>
                                        </p:attrNameLst>
                                      </p:cBhvr>
                                    </p:anim>
                                    <p:animScale>
                                      <p:cBhvr>
                                        <p:cTn id="33" dur="200" decel="100000" autoRev="1" fill="hold">
                                          <p:stCondLst>
                                            <p:cond delay="600"/>
                                          </p:stCondLst>
                                        </p:cTn>
                                        <p:tgtEl>
                                          <p:spTgt spid="16"/>
                                        </p:tgtEl>
                                      </p:cBhvr>
                                      <p:from x="100000" y="100000"/>
                                      <p:to x="80000" y="100000"/>
                                    </p:animScale>
                                    <p:anim by="(#ppt_h/3+#ppt_w*0.1)" calcmode="lin" valueType="num">
                                      <p:cBhvr additive="sum">
                                        <p:cTn id="34" dur="200" decel="100000" autoRev="1" fill="hold">
                                          <p:stCondLst>
                                            <p:cond delay="600"/>
                                          </p:stCondLst>
                                        </p:cTn>
                                        <p:tgtEl>
                                          <p:spTgt spid="16"/>
                                        </p:tgtEl>
                                        <p:attrNameLst>
                                          <p:attrName>ppt_x</p:attrName>
                                        </p:attrNameLst>
                                      </p:cBhvr>
                                    </p:anim>
                                  </p:childTnLst>
                                </p:cTn>
                              </p:par>
                              <p:par>
                                <p:cTn id="35" presetID="35" presetClass="exit" presetSubtype="0" fill="hold" nodeType="withEffect">
                                  <p:stCondLst>
                                    <p:cond delay="7000"/>
                                  </p:stCondLst>
                                  <p:childTnLst>
                                    <p:animEffect transition="out" filter="fade">
                                      <p:cBhvr>
                                        <p:cTn id="36" dur="2000"/>
                                        <p:tgtEl>
                                          <p:spTgt spid="27"/>
                                        </p:tgtEl>
                                      </p:cBhvr>
                                    </p:animEffect>
                                    <p:anim calcmode="lin" valueType="num">
                                      <p:cBhvr>
                                        <p:cTn id="37" dur="2000"/>
                                        <p:tgtEl>
                                          <p:spTgt spid="27"/>
                                        </p:tgtEl>
                                        <p:attrNameLst>
                                          <p:attrName>style.rotation</p:attrName>
                                        </p:attrNameLst>
                                      </p:cBhvr>
                                      <p:tavLst>
                                        <p:tav tm="0">
                                          <p:val>
                                            <p:fltVal val="0"/>
                                          </p:val>
                                        </p:tav>
                                        <p:tav tm="100000">
                                          <p:val>
                                            <p:fltVal val="720"/>
                                          </p:val>
                                        </p:tav>
                                      </p:tavLst>
                                    </p:anim>
                                    <p:anim calcmode="lin" valueType="num">
                                      <p:cBhvr>
                                        <p:cTn id="38" dur="2000"/>
                                        <p:tgtEl>
                                          <p:spTgt spid="27"/>
                                        </p:tgtEl>
                                        <p:attrNameLst>
                                          <p:attrName>ppt_h</p:attrName>
                                        </p:attrNameLst>
                                      </p:cBhvr>
                                      <p:tavLst>
                                        <p:tav tm="0">
                                          <p:val>
                                            <p:strVal val="ppt_h"/>
                                          </p:val>
                                        </p:tav>
                                        <p:tav tm="100000">
                                          <p:val>
                                            <p:fltVal val="0"/>
                                          </p:val>
                                        </p:tav>
                                      </p:tavLst>
                                    </p:anim>
                                    <p:anim calcmode="lin" valueType="num">
                                      <p:cBhvr>
                                        <p:cTn id="39" dur="2000"/>
                                        <p:tgtEl>
                                          <p:spTgt spid="27"/>
                                        </p:tgtEl>
                                        <p:attrNameLst>
                                          <p:attrName>ppt_w</p:attrName>
                                        </p:attrNameLst>
                                      </p:cBhvr>
                                      <p:tavLst>
                                        <p:tav tm="0">
                                          <p:val>
                                            <p:strVal val="ppt_w"/>
                                          </p:val>
                                        </p:tav>
                                        <p:tav tm="100000">
                                          <p:val>
                                            <p:fltVal val="0"/>
                                          </p:val>
                                        </p:tav>
                                      </p:tavLst>
                                    </p:anim>
                                    <p:set>
                                      <p:cBhvr>
                                        <p:cTn id="40" dur="1" fill="hold">
                                          <p:stCondLst>
                                            <p:cond delay="1999"/>
                                          </p:stCondLst>
                                        </p:cTn>
                                        <p:tgtEl>
                                          <p:spTgt spid="27"/>
                                        </p:tgtEl>
                                        <p:attrNameLst>
                                          <p:attrName>style.visibility</p:attrName>
                                        </p:attrNameLst>
                                      </p:cBhvr>
                                      <p:to>
                                        <p:strVal val="hidden"/>
                                      </p:to>
                                    </p:set>
                                  </p:childTnLst>
                                </p:cTn>
                              </p:par>
                              <p:par>
                                <p:cTn id="41" presetID="10" presetClass="entr" presetSubtype="0" fill="hold" nodeType="withEffect">
                                  <p:stCondLst>
                                    <p:cond delay="7000"/>
                                  </p:stCondLst>
                                  <p:childTnLst>
                                    <p:set>
                                      <p:cBhvr>
                                        <p:cTn id="42" dur="1" fill="hold">
                                          <p:stCondLst>
                                            <p:cond delay="0"/>
                                          </p:stCondLst>
                                        </p:cTn>
                                        <p:tgtEl>
                                          <p:spTgt spid="28"/>
                                        </p:tgtEl>
                                        <p:attrNameLst>
                                          <p:attrName>style.visibility</p:attrName>
                                        </p:attrNameLst>
                                      </p:cBhvr>
                                      <p:to>
                                        <p:strVal val="visible"/>
                                      </p:to>
                                    </p:set>
                                    <p:animEffect transition="in" filter="fade">
                                      <p:cBhvr>
                                        <p:cTn id="43" dur="2000"/>
                                        <p:tgtEl>
                                          <p:spTgt spid="28"/>
                                        </p:tgtEl>
                                      </p:cBhvr>
                                    </p:animEffect>
                                  </p:childTnLst>
                                </p:cTn>
                              </p:par>
                              <p:par>
                                <p:cTn id="44" presetID="34" presetClass="entr" presetSubtype="0" fill="hold" grpId="0" nodeType="withEffect">
                                  <p:stCondLst>
                                    <p:cond delay="10000"/>
                                  </p:stCondLst>
                                  <p:childTnLst>
                                    <p:set>
                                      <p:cBhvr>
                                        <p:cTn id="45" dur="1" fill="hold">
                                          <p:stCondLst>
                                            <p:cond delay="0"/>
                                          </p:stCondLst>
                                        </p:cTn>
                                        <p:tgtEl>
                                          <p:spTgt spid="40"/>
                                        </p:tgtEl>
                                        <p:attrNameLst>
                                          <p:attrName>style.visibility</p:attrName>
                                        </p:attrNameLst>
                                      </p:cBhvr>
                                      <p:to>
                                        <p:strVal val="visible"/>
                                      </p:to>
                                    </p:set>
                                    <p:anim from="(-#ppt_w/2)" to="(#ppt_x)" calcmode="lin" valueType="num">
                                      <p:cBhvr>
                                        <p:cTn id="46" dur="600" fill="hold">
                                          <p:stCondLst>
                                            <p:cond delay="0"/>
                                          </p:stCondLst>
                                        </p:cTn>
                                        <p:tgtEl>
                                          <p:spTgt spid="40"/>
                                        </p:tgtEl>
                                        <p:attrNameLst>
                                          <p:attrName>ppt_x</p:attrName>
                                        </p:attrNameLst>
                                      </p:cBhvr>
                                    </p:anim>
                                    <p:anim from="0" to="-1.0" calcmode="lin" valueType="num">
                                      <p:cBhvr>
                                        <p:cTn id="47" dur="200" decel="50000" autoRev="1" fill="hold">
                                          <p:stCondLst>
                                            <p:cond delay="600"/>
                                          </p:stCondLst>
                                        </p:cTn>
                                        <p:tgtEl>
                                          <p:spTgt spid="40"/>
                                        </p:tgtEl>
                                        <p:attrNameLst>
                                          <p:attrName>xshear</p:attrName>
                                        </p:attrNameLst>
                                      </p:cBhvr>
                                    </p:anim>
                                    <p:animScale>
                                      <p:cBhvr>
                                        <p:cTn id="48" dur="200" decel="100000" autoRev="1" fill="hold">
                                          <p:stCondLst>
                                            <p:cond delay="600"/>
                                          </p:stCondLst>
                                        </p:cTn>
                                        <p:tgtEl>
                                          <p:spTgt spid="40"/>
                                        </p:tgtEl>
                                      </p:cBhvr>
                                      <p:from x="100000" y="100000"/>
                                      <p:to x="80000" y="100000"/>
                                    </p:animScale>
                                    <p:anim by="(#ppt_h/3+#ppt_w*0.1)" calcmode="lin" valueType="num">
                                      <p:cBhvr additive="sum">
                                        <p:cTn id="49" dur="200" decel="100000" autoRev="1" fill="hold">
                                          <p:stCondLst>
                                            <p:cond delay="600"/>
                                          </p:stCondLst>
                                        </p:cTn>
                                        <p:tgtEl>
                                          <p:spTgt spid="40"/>
                                        </p:tgtEl>
                                        <p:attrNameLst>
                                          <p:attrName>ppt_x</p:attrName>
                                        </p:attrNameLst>
                                      </p:cBhvr>
                                    </p:anim>
                                  </p:childTnLst>
                                </p:cTn>
                              </p:par>
                              <p:par>
                                <p:cTn id="50" presetID="37" presetClass="entr" presetSubtype="0" fill="hold" grpId="0" nodeType="withEffect">
                                  <p:stCondLst>
                                    <p:cond delay="10000"/>
                                  </p:stCondLst>
                                  <p:childTnLst>
                                    <p:set>
                                      <p:cBhvr>
                                        <p:cTn id="51" dur="1" fill="hold">
                                          <p:stCondLst>
                                            <p:cond delay="0"/>
                                          </p:stCondLst>
                                        </p:cTn>
                                        <p:tgtEl>
                                          <p:spTgt spid="20"/>
                                        </p:tgtEl>
                                        <p:attrNameLst>
                                          <p:attrName>style.visibility</p:attrName>
                                        </p:attrNameLst>
                                      </p:cBhvr>
                                      <p:to>
                                        <p:strVal val="visible"/>
                                      </p:to>
                                    </p:set>
                                    <p:animEffect transition="in" filter="fade">
                                      <p:cBhvr>
                                        <p:cTn id="52" dur="1000"/>
                                        <p:tgtEl>
                                          <p:spTgt spid="20"/>
                                        </p:tgtEl>
                                      </p:cBhvr>
                                    </p:animEffect>
                                    <p:anim calcmode="lin" valueType="num">
                                      <p:cBhvr>
                                        <p:cTn id="53" dur="1000" fill="hold"/>
                                        <p:tgtEl>
                                          <p:spTgt spid="20"/>
                                        </p:tgtEl>
                                        <p:attrNameLst>
                                          <p:attrName>ppt_x</p:attrName>
                                        </p:attrNameLst>
                                      </p:cBhvr>
                                      <p:tavLst>
                                        <p:tav tm="0">
                                          <p:val>
                                            <p:strVal val="#ppt_x"/>
                                          </p:val>
                                        </p:tav>
                                        <p:tav tm="100000">
                                          <p:val>
                                            <p:strVal val="#ppt_x"/>
                                          </p:val>
                                        </p:tav>
                                      </p:tavLst>
                                    </p:anim>
                                    <p:anim calcmode="lin" valueType="num">
                                      <p:cBhvr>
                                        <p:cTn id="54" dur="900" decel="100000" fill="hold"/>
                                        <p:tgtEl>
                                          <p:spTgt spid="20"/>
                                        </p:tgtEl>
                                        <p:attrNameLst>
                                          <p:attrName>ppt_y</p:attrName>
                                        </p:attrNameLst>
                                      </p:cBhvr>
                                      <p:tavLst>
                                        <p:tav tm="0">
                                          <p:val>
                                            <p:strVal val="#ppt_y+1"/>
                                          </p:val>
                                        </p:tav>
                                        <p:tav tm="100000">
                                          <p:val>
                                            <p:strVal val="#ppt_y-.03"/>
                                          </p:val>
                                        </p:tav>
                                      </p:tavLst>
                                    </p:anim>
                                    <p:anim calcmode="lin" valueType="num">
                                      <p:cBhvr>
                                        <p:cTn id="55" dur="100" accel="100000" fill="hold">
                                          <p:stCondLst>
                                            <p:cond delay="900"/>
                                          </p:stCondLst>
                                        </p:cTn>
                                        <p:tgtEl>
                                          <p:spTgt spid="20"/>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26" grpId="0" animBg="1"/>
      <p:bldP spid="40" grpId="0" animBg="1"/>
      <p:bldP spid="20"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rain/sal"/>
          <p:cNvPicPr>
            <a:picLocks noChangeAspect="1" noChangeArrowheads="1"/>
          </p:cNvPicPr>
          <p:nvPr/>
        </p:nvPicPr>
        <p:blipFill>
          <a:blip r:embed="rId3" cstate="print"/>
          <a:srcRect/>
          <a:stretch>
            <a:fillRect/>
          </a:stretch>
        </p:blipFill>
        <p:spPr bwMode="auto">
          <a:xfrm>
            <a:off x="3482019" y="838200"/>
            <a:ext cx="5661981" cy="4114800"/>
          </a:xfrm>
          <a:prstGeom prst="rect">
            <a:avLst/>
          </a:prstGeom>
          <a:ln>
            <a:noFill/>
          </a:ln>
          <a:effectLst>
            <a:outerShdw blurRad="190500" algn="tl" rotWithShape="0">
              <a:srgbClr val="000000">
                <a:alpha val="70000"/>
              </a:srgbClr>
            </a:outerShdw>
          </a:effectLst>
        </p:spPr>
      </p:pic>
      <p:sp>
        <p:nvSpPr>
          <p:cNvPr id="22" name="Action Button: Home 21">
            <a:hlinkClick r:id="" action="ppaction://hlinkshowjump?jump=firstslide" highlightClick="1"/>
          </p:cNvPr>
          <p:cNvSpPr/>
          <p:nvPr/>
        </p:nvSpPr>
        <p:spPr>
          <a:xfrm>
            <a:off x="8547717" y="6400800"/>
            <a:ext cx="574675" cy="457200"/>
          </a:xfrm>
          <a:prstGeom prst="actionButtonHome">
            <a:avLst/>
          </a:prstGeom>
          <a:gradFill flip="none" rotWithShape="1">
            <a:gsLst>
              <a:gs pos="0">
                <a:srgbClr val="FFEFD1"/>
              </a:gs>
              <a:gs pos="64999">
                <a:srgbClr val="F0EBD5"/>
              </a:gs>
              <a:gs pos="100000">
                <a:srgbClr val="D1C39F"/>
              </a:gs>
            </a:gsLst>
            <a:lin ang="5400000" scaled="1"/>
            <a:tileRect/>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23" name="Action Button: Beginning 22">
            <a:hlinkClick r:id="rId4" action="ppaction://hlinksldjump" highlightClick="1"/>
          </p:cNvPr>
          <p:cNvSpPr/>
          <p:nvPr/>
        </p:nvSpPr>
        <p:spPr>
          <a:xfrm>
            <a:off x="8080992" y="6400800"/>
            <a:ext cx="457200" cy="457200"/>
          </a:xfrm>
          <a:prstGeom prst="actionButtonBeginning">
            <a:avLst/>
          </a:prstGeom>
          <a:gradFill>
            <a:gsLst>
              <a:gs pos="0">
                <a:srgbClr val="FFEFD1"/>
              </a:gs>
              <a:gs pos="64999">
                <a:srgbClr val="F0EBD5"/>
              </a:gs>
              <a:gs pos="100000">
                <a:srgbClr val="D1C39F"/>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19" name="Action Button: Custom 18">
            <a:hlinkClick r:id="rId5" action="ppaction://hlinksldjump" highlightClick="1"/>
          </p:cNvPr>
          <p:cNvSpPr/>
          <p:nvPr/>
        </p:nvSpPr>
        <p:spPr>
          <a:xfrm>
            <a:off x="5257800" y="5257800"/>
            <a:ext cx="1600200" cy="838200"/>
          </a:xfrm>
          <a:prstGeom prst="actionButtonBlank">
            <a:avLst/>
          </a:prstGeom>
          <a:solidFill>
            <a:srgbClr val="C00000"/>
          </a:solidFill>
          <a:ln>
            <a:no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solidFill>
                  <a:schemeClr val="bg1"/>
                </a:solidFill>
                <a:latin typeface="Trebuchet MS" pitchFamily="34" charset="0"/>
              </a:rPr>
              <a:t>Yes</a:t>
            </a:r>
          </a:p>
        </p:txBody>
      </p:sp>
      <p:sp>
        <p:nvSpPr>
          <p:cNvPr id="20" name="Action Button: Custom 19">
            <a:hlinkClick r:id="rId6" action="ppaction://hlinksldjump" highlightClick="1"/>
          </p:cNvPr>
          <p:cNvSpPr/>
          <p:nvPr/>
        </p:nvSpPr>
        <p:spPr>
          <a:xfrm>
            <a:off x="7162800" y="5257800"/>
            <a:ext cx="1600200" cy="838200"/>
          </a:xfrm>
          <a:prstGeom prst="actionButtonBlank">
            <a:avLst/>
          </a:prstGeom>
          <a:solidFill>
            <a:srgbClr val="C00000"/>
          </a:solidFill>
          <a:ln>
            <a:no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solidFill>
                  <a:schemeClr val="bg1"/>
                </a:solidFill>
                <a:latin typeface="Trebuchet MS" pitchFamily="34" charset="0"/>
              </a:rPr>
              <a:t>No</a:t>
            </a:r>
          </a:p>
        </p:txBody>
      </p:sp>
      <p:pic>
        <p:nvPicPr>
          <p:cNvPr id="29" name="Picture 28" descr="IMG_3473.JPG"/>
          <p:cNvPicPr>
            <a:picLocks noChangeAspect="1"/>
          </p:cNvPicPr>
          <p:nvPr/>
        </p:nvPicPr>
        <p:blipFill>
          <a:blip r:embed="rId7" cstate="print"/>
          <a:stretch>
            <a:fillRect/>
          </a:stretch>
        </p:blipFill>
        <p:spPr>
          <a:xfrm>
            <a:off x="1828800" y="914400"/>
            <a:ext cx="1150177" cy="1188720"/>
          </a:xfrm>
          <a:prstGeom prst="rect">
            <a:avLst/>
          </a:prstGeom>
        </p:spPr>
      </p:pic>
      <p:sp>
        <p:nvSpPr>
          <p:cNvPr id="26" name="Rounded Rectangular Callout 25"/>
          <p:cNvSpPr/>
          <p:nvPr/>
        </p:nvSpPr>
        <p:spPr>
          <a:xfrm>
            <a:off x="1828800" y="2209800"/>
            <a:ext cx="1524000" cy="1524000"/>
          </a:xfrm>
          <a:prstGeom prst="wedgeRoundRectCallout">
            <a:avLst>
              <a:gd name="adj1" fmla="val -20833"/>
              <a:gd name="adj2" fmla="val -64773"/>
              <a:gd name="adj3" fmla="val 16667"/>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sz="1600" dirty="0" smtClean="0">
                <a:solidFill>
                  <a:srgbClr val="FFFFFF"/>
                </a:solidFill>
                <a:latin typeface="Trebuchet MS" pitchFamily="34" charset="0"/>
              </a:rPr>
              <a:t>Compare the lines of this graph to the rainfall and discharge graph.  </a:t>
            </a:r>
            <a:endParaRPr lang="en-US" sz="1600" dirty="0">
              <a:solidFill>
                <a:srgbClr val="FFFFFF"/>
              </a:solidFill>
              <a:latin typeface="Trebuchet MS" pitchFamily="34" charset="0"/>
            </a:endParaRPr>
          </a:p>
        </p:txBody>
      </p:sp>
      <p:sp>
        <p:nvSpPr>
          <p:cNvPr id="17" name="Rounded Rectangle 16"/>
          <p:cNvSpPr/>
          <p:nvPr/>
        </p:nvSpPr>
        <p:spPr>
          <a:xfrm>
            <a:off x="1657238" y="4953000"/>
            <a:ext cx="3553264" cy="1117212"/>
          </a:xfrm>
          <a:prstGeom prst="roundRect">
            <a:avLst/>
          </a:prstGeom>
          <a:solidFill>
            <a:srgbClr val="70AC2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sz="1600" dirty="0" smtClean="0">
                <a:solidFill>
                  <a:srgbClr val="FFFFFF"/>
                </a:solidFill>
                <a:latin typeface="Trebuchet MS" pitchFamily="34" charset="0"/>
              </a:rPr>
              <a:t>Do you think the rainfall and salinity lines in this graph </a:t>
            </a:r>
            <a:r>
              <a:rPr lang="en-US" sz="1600" dirty="0">
                <a:solidFill>
                  <a:srgbClr val="FFFFFF"/>
                </a:solidFill>
                <a:latin typeface="Trebuchet MS" pitchFamily="34" charset="0"/>
              </a:rPr>
              <a:t>fit in the same </a:t>
            </a:r>
            <a:r>
              <a:rPr lang="en-US" sz="1600" dirty="0" smtClean="0">
                <a:solidFill>
                  <a:srgbClr val="FFFFFF"/>
                </a:solidFill>
                <a:latin typeface="Trebuchet MS" pitchFamily="34" charset="0"/>
              </a:rPr>
              <a:t>summer and winter seasons </a:t>
            </a:r>
            <a:r>
              <a:rPr lang="en-US" sz="1600" dirty="0">
                <a:solidFill>
                  <a:srgbClr val="FFFFFF"/>
                </a:solidFill>
                <a:latin typeface="Trebuchet MS" pitchFamily="34" charset="0"/>
              </a:rPr>
              <a:t>that we </a:t>
            </a:r>
            <a:r>
              <a:rPr lang="en-US" sz="1600" dirty="0" smtClean="0">
                <a:solidFill>
                  <a:srgbClr val="FFFFFF"/>
                </a:solidFill>
                <a:latin typeface="Trebuchet MS" pitchFamily="34" charset="0"/>
              </a:rPr>
              <a:t>decided on  </a:t>
            </a:r>
            <a:r>
              <a:rPr lang="en-US" sz="1600" dirty="0">
                <a:solidFill>
                  <a:srgbClr val="FFFFFF"/>
                </a:solidFill>
                <a:latin typeface="Trebuchet MS" pitchFamily="34" charset="0"/>
              </a:rPr>
              <a:t>before?</a:t>
            </a:r>
          </a:p>
        </p:txBody>
      </p:sp>
      <p:sp>
        <p:nvSpPr>
          <p:cNvPr id="33" name="Rectangle 32"/>
          <p:cNvSpPr/>
          <p:nvPr/>
        </p:nvSpPr>
        <p:spPr>
          <a:xfrm>
            <a:off x="0" y="0"/>
            <a:ext cx="9144000" cy="838200"/>
          </a:xfrm>
          <a:prstGeom prst="rect">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r>
              <a:rPr lang="en-US" sz="4400" dirty="0" smtClean="0">
                <a:latin typeface="Trebuchet MS" pitchFamily="34" charset="0"/>
              </a:rPr>
              <a:t>How To Interpret Graphs</a:t>
            </a:r>
            <a:endParaRPr lang="en-US" sz="4400" dirty="0">
              <a:latin typeface="Trebuchet MS" pitchFamily="34" charset="0"/>
            </a:endParaRPr>
          </a:p>
        </p:txBody>
      </p:sp>
      <p:sp>
        <p:nvSpPr>
          <p:cNvPr id="34" name="Flowchart: Delay 33"/>
          <p:cNvSpPr/>
          <p:nvPr/>
        </p:nvSpPr>
        <p:spPr>
          <a:xfrm>
            <a:off x="0" y="0"/>
            <a:ext cx="1752600" cy="6858000"/>
          </a:xfrm>
          <a:prstGeom prst="flowChartDelay">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35" name="TextBox 34">
            <a:hlinkClick r:id="rId8" action="ppaction://hlinksldjump"/>
          </p:cNvPr>
          <p:cNvSpPr txBox="1"/>
          <p:nvPr/>
        </p:nvSpPr>
        <p:spPr>
          <a:xfrm>
            <a:off x="0" y="609600"/>
            <a:ext cx="1371600" cy="8382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Build </a:t>
            </a:r>
            <a:r>
              <a:rPr lang="en-US" sz="1600" dirty="0" smtClean="0">
                <a:solidFill>
                  <a:schemeClr val="accent1">
                    <a:lumMod val="75000"/>
                  </a:schemeClr>
                </a:solidFill>
                <a:latin typeface="Trebuchet MS" pitchFamily="34" charset="0"/>
                <a:cs typeface="+mn-cs"/>
              </a:rPr>
              <a:t>A </a:t>
            </a:r>
            <a:r>
              <a:rPr lang="en-US" sz="1600" dirty="0">
                <a:solidFill>
                  <a:schemeClr val="accent1">
                    <a:lumMod val="75000"/>
                  </a:schemeClr>
                </a:solidFill>
                <a:latin typeface="Trebuchet MS" pitchFamily="34" charset="0"/>
                <a:cs typeface="+mn-cs"/>
              </a:rPr>
              <a:t>G</a:t>
            </a:r>
            <a:r>
              <a:rPr lang="en-US" sz="1600" dirty="0" smtClean="0">
                <a:solidFill>
                  <a:schemeClr val="accent1">
                    <a:lumMod val="75000"/>
                  </a:schemeClr>
                </a:solidFill>
                <a:latin typeface="Trebuchet MS" pitchFamily="34" charset="0"/>
                <a:cs typeface="+mn-cs"/>
              </a:rPr>
              <a:t>raph </a:t>
            </a:r>
            <a:endParaRPr lang="en-US" sz="1600" dirty="0">
              <a:solidFill>
                <a:schemeClr val="accent1">
                  <a:lumMod val="75000"/>
                </a:schemeClr>
              </a:solidFill>
              <a:latin typeface="Trebuchet MS" pitchFamily="34" charset="0"/>
              <a:cs typeface="+mn-cs"/>
            </a:endParaRP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1)</a:t>
            </a:r>
            <a:endParaRPr lang="en-US" sz="1600" dirty="0">
              <a:solidFill>
                <a:schemeClr val="accent1">
                  <a:lumMod val="75000"/>
                </a:schemeClr>
              </a:solidFill>
              <a:latin typeface="Trebuchet MS" pitchFamily="34" charset="0"/>
              <a:cs typeface="+mn-cs"/>
            </a:endParaRPr>
          </a:p>
        </p:txBody>
      </p:sp>
      <p:sp>
        <p:nvSpPr>
          <p:cNvPr id="36" name="TextBox 35">
            <a:hlinkClick r:id="rId9" action="ppaction://hlinksldjump"/>
          </p:cNvPr>
          <p:cNvSpPr txBox="1"/>
          <p:nvPr/>
        </p:nvSpPr>
        <p:spPr>
          <a:xfrm>
            <a:off x="0" y="2743200"/>
            <a:ext cx="1554480" cy="10668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Read LOBO Graphs </a:t>
            </a:r>
            <a:r>
              <a:rPr lang="en-US" sz="1600" dirty="0" smtClean="0">
                <a:solidFill>
                  <a:schemeClr val="accent1">
                    <a:lumMod val="75000"/>
                  </a:schemeClr>
                </a:solidFill>
                <a:latin typeface="Trebuchet MS" pitchFamily="34" charset="0"/>
                <a:cs typeface="+mn-cs"/>
              </a:rPr>
              <a:t>   (Level 3)</a:t>
            </a:r>
            <a:endParaRPr lang="en-US" sz="1600" dirty="0">
              <a:solidFill>
                <a:schemeClr val="accent1">
                  <a:lumMod val="75000"/>
                </a:schemeClr>
              </a:solidFill>
              <a:latin typeface="Trebuchet MS" pitchFamily="34" charset="0"/>
              <a:cs typeface="+mn-cs"/>
            </a:endParaRPr>
          </a:p>
        </p:txBody>
      </p:sp>
      <p:sp>
        <p:nvSpPr>
          <p:cNvPr id="37" name="TextBox 36">
            <a:hlinkClick r:id="rId10" action="ppaction://hlinksldjump"/>
          </p:cNvPr>
          <p:cNvSpPr txBox="1"/>
          <p:nvPr/>
        </p:nvSpPr>
        <p:spPr>
          <a:xfrm>
            <a:off x="0" y="3953470"/>
            <a:ext cx="1447800" cy="99953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LOBO Data Match-up</a:t>
            </a:r>
            <a:endParaRPr lang="en-US" sz="1600" dirty="0">
              <a:solidFill>
                <a:schemeClr val="accent1">
                  <a:lumMod val="75000"/>
                </a:schemeClr>
              </a:solidFill>
              <a:latin typeface="Trebuchet MS" pitchFamily="34" charset="0"/>
              <a:cs typeface="+mn-cs"/>
            </a:endParaRP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4)</a:t>
            </a:r>
            <a:endParaRPr lang="en-US" sz="1600" dirty="0">
              <a:solidFill>
                <a:schemeClr val="accent1">
                  <a:lumMod val="75000"/>
                </a:schemeClr>
              </a:solidFill>
              <a:latin typeface="Trebuchet MS" pitchFamily="34" charset="0"/>
              <a:cs typeface="+mn-cs"/>
            </a:endParaRPr>
          </a:p>
        </p:txBody>
      </p:sp>
      <p:sp>
        <p:nvSpPr>
          <p:cNvPr id="38" name="TextBox 37">
            <a:hlinkClick r:id="rId11" action="ppaction://hlinksldjump"/>
          </p:cNvPr>
          <p:cNvSpPr txBox="1"/>
          <p:nvPr/>
        </p:nvSpPr>
        <p:spPr>
          <a:xfrm>
            <a:off x="0" y="5105400"/>
            <a:ext cx="1371600" cy="11430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Test Your LOBO Abilities</a:t>
            </a: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5)</a:t>
            </a:r>
            <a:endParaRPr lang="en-US" sz="1600" dirty="0">
              <a:solidFill>
                <a:schemeClr val="accent1">
                  <a:lumMod val="75000"/>
                </a:schemeClr>
              </a:solidFill>
              <a:latin typeface="Trebuchet MS" pitchFamily="34" charset="0"/>
              <a:cs typeface="+mn-cs"/>
            </a:endParaRPr>
          </a:p>
        </p:txBody>
      </p:sp>
      <p:sp>
        <p:nvSpPr>
          <p:cNvPr id="39" name="TextBox 38">
            <a:hlinkClick r:id="rId12" action="ppaction://hlinksldjump"/>
          </p:cNvPr>
          <p:cNvSpPr txBox="1"/>
          <p:nvPr/>
        </p:nvSpPr>
        <p:spPr>
          <a:xfrm>
            <a:off x="0" y="1600200"/>
            <a:ext cx="1447800" cy="990600"/>
          </a:xfrm>
          <a:prstGeom prst="roundRect">
            <a:avLst/>
          </a:prstGeom>
          <a:solidFill>
            <a:schemeClr val="accent5">
              <a:lumMod val="40000"/>
              <a:lumOff val="60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Interpret Graphs</a:t>
            </a: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2)</a:t>
            </a:r>
            <a:endParaRPr lang="en-US" sz="1600" dirty="0">
              <a:solidFill>
                <a:schemeClr val="accent1">
                  <a:lumMod val="75000"/>
                </a:schemeClr>
              </a:solidFill>
              <a:latin typeface="Trebuchet MS" pitchFamily="34" charset="0"/>
              <a:cs typeface="+mn-cs"/>
            </a:endParaRPr>
          </a:p>
        </p:txBody>
      </p:sp>
      <p:sp>
        <p:nvSpPr>
          <p:cNvPr id="40" name="TextBox 39">
            <a:hlinkClick r:id="rId13" action="ppaction://hlinksldjump"/>
          </p:cNvPr>
          <p:cNvSpPr txBox="1"/>
          <p:nvPr/>
        </p:nvSpPr>
        <p:spPr>
          <a:xfrm>
            <a:off x="0" y="6324600"/>
            <a:ext cx="914400" cy="5334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More info</a:t>
            </a:r>
            <a:endParaRPr lang="en-US" sz="1600" dirty="0">
              <a:solidFill>
                <a:schemeClr val="accent1">
                  <a:lumMod val="75000"/>
                </a:schemeClr>
              </a:solidFill>
              <a:latin typeface="Trebuchet MS" pitchFamily="34" charset="0"/>
              <a:cs typeface="+mn-cs"/>
            </a:endParaRPr>
          </a:p>
        </p:txBody>
      </p:sp>
      <p:sp>
        <p:nvSpPr>
          <p:cNvPr id="24" name="Rounded Rectangle 23">
            <a:hlinkClick r:id="rId14" action="ppaction://hlinksldjump" highlightClick="1"/>
          </p:cNvPr>
          <p:cNvSpPr/>
          <p:nvPr/>
        </p:nvSpPr>
        <p:spPr>
          <a:xfrm>
            <a:off x="1447800" y="6309360"/>
            <a:ext cx="1463040" cy="548640"/>
          </a:xfrm>
          <a:prstGeom prst="roundRect">
            <a:avLst/>
          </a:prstGeom>
          <a:solidFill>
            <a:srgbClr val="C00000"/>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latin typeface="Trebuchet MS" pitchFamily="34" charset="0"/>
              </a:rPr>
              <a:t>What is PSU?</a:t>
            </a:r>
            <a:endParaRPr lang="en-US" sz="1600" dirty="0">
              <a:latin typeface="Trebuchet MS" pitchFamily="34" charset="0"/>
            </a:endParaRPr>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4" presetClass="entr" presetSubtype="0"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 from="(-#ppt_w/2)" to="(#ppt_x)" calcmode="lin" valueType="num">
                                      <p:cBhvr>
                                        <p:cTn id="7" dur="600" fill="hold">
                                          <p:stCondLst>
                                            <p:cond delay="0"/>
                                          </p:stCondLst>
                                        </p:cTn>
                                        <p:tgtEl>
                                          <p:spTgt spid="29"/>
                                        </p:tgtEl>
                                        <p:attrNameLst>
                                          <p:attrName>ppt_x</p:attrName>
                                        </p:attrNameLst>
                                      </p:cBhvr>
                                    </p:anim>
                                    <p:anim from="0" to="-1.0" calcmode="lin" valueType="num">
                                      <p:cBhvr>
                                        <p:cTn id="8" dur="200" decel="50000" autoRev="1" fill="hold">
                                          <p:stCondLst>
                                            <p:cond delay="600"/>
                                          </p:stCondLst>
                                        </p:cTn>
                                        <p:tgtEl>
                                          <p:spTgt spid="29"/>
                                        </p:tgtEl>
                                        <p:attrNameLst>
                                          <p:attrName>xshear</p:attrName>
                                        </p:attrNameLst>
                                      </p:cBhvr>
                                    </p:anim>
                                    <p:animScale>
                                      <p:cBhvr>
                                        <p:cTn id="9" dur="200" decel="100000" autoRev="1" fill="hold">
                                          <p:stCondLst>
                                            <p:cond delay="600"/>
                                          </p:stCondLst>
                                        </p:cTn>
                                        <p:tgtEl>
                                          <p:spTgt spid="29"/>
                                        </p:tgtEl>
                                      </p:cBhvr>
                                      <p:from x="100000" y="100000"/>
                                      <p:to x="80000" y="100000"/>
                                    </p:animScale>
                                    <p:anim by="(#ppt_h/3+#ppt_w*0.1)" calcmode="lin" valueType="num">
                                      <p:cBhvr additive="sum">
                                        <p:cTn id="10" dur="200" decel="100000" autoRev="1" fill="hold">
                                          <p:stCondLst>
                                            <p:cond delay="600"/>
                                          </p:stCondLst>
                                        </p:cTn>
                                        <p:tgtEl>
                                          <p:spTgt spid="29"/>
                                        </p:tgtEl>
                                        <p:attrNameLst>
                                          <p:attrName>ppt_x</p:attrName>
                                        </p:attrNameLst>
                                      </p:cBhvr>
                                    </p:anim>
                                  </p:childTnLst>
                                </p:cTn>
                              </p:par>
                              <p:par>
                                <p:cTn id="11" presetID="34" presetClass="entr" presetSubtype="0" fill="hold" grpId="0" nodeType="withEffect">
                                  <p:stCondLst>
                                    <p:cond delay="0"/>
                                  </p:stCondLst>
                                  <p:childTnLst>
                                    <p:set>
                                      <p:cBhvr>
                                        <p:cTn id="12" dur="1" fill="hold">
                                          <p:stCondLst>
                                            <p:cond delay="0"/>
                                          </p:stCondLst>
                                        </p:cTn>
                                        <p:tgtEl>
                                          <p:spTgt spid="26"/>
                                        </p:tgtEl>
                                        <p:attrNameLst>
                                          <p:attrName>style.visibility</p:attrName>
                                        </p:attrNameLst>
                                      </p:cBhvr>
                                      <p:to>
                                        <p:strVal val="visible"/>
                                      </p:to>
                                    </p:set>
                                    <p:anim from="(-#ppt_w/2)" to="(#ppt_x)" calcmode="lin" valueType="num">
                                      <p:cBhvr>
                                        <p:cTn id="13" dur="600" fill="hold">
                                          <p:stCondLst>
                                            <p:cond delay="0"/>
                                          </p:stCondLst>
                                        </p:cTn>
                                        <p:tgtEl>
                                          <p:spTgt spid="26"/>
                                        </p:tgtEl>
                                        <p:attrNameLst>
                                          <p:attrName>ppt_x</p:attrName>
                                        </p:attrNameLst>
                                      </p:cBhvr>
                                    </p:anim>
                                    <p:anim from="0" to="-1.0" calcmode="lin" valueType="num">
                                      <p:cBhvr>
                                        <p:cTn id="14" dur="200" decel="50000" autoRev="1" fill="hold">
                                          <p:stCondLst>
                                            <p:cond delay="600"/>
                                          </p:stCondLst>
                                        </p:cTn>
                                        <p:tgtEl>
                                          <p:spTgt spid="26"/>
                                        </p:tgtEl>
                                        <p:attrNameLst>
                                          <p:attrName>xshear</p:attrName>
                                        </p:attrNameLst>
                                      </p:cBhvr>
                                    </p:anim>
                                    <p:animScale>
                                      <p:cBhvr>
                                        <p:cTn id="15" dur="200" decel="100000" autoRev="1" fill="hold">
                                          <p:stCondLst>
                                            <p:cond delay="600"/>
                                          </p:stCondLst>
                                        </p:cTn>
                                        <p:tgtEl>
                                          <p:spTgt spid="26"/>
                                        </p:tgtEl>
                                      </p:cBhvr>
                                      <p:from x="100000" y="100000"/>
                                      <p:to x="80000" y="100000"/>
                                    </p:animScale>
                                    <p:anim by="(#ppt_h/3+#ppt_w*0.1)" calcmode="lin" valueType="num">
                                      <p:cBhvr additive="sum">
                                        <p:cTn id="16" dur="200" decel="100000" autoRev="1" fill="hold">
                                          <p:stCondLst>
                                            <p:cond delay="600"/>
                                          </p:stCondLst>
                                        </p:cTn>
                                        <p:tgtEl>
                                          <p:spTgt spid="26"/>
                                        </p:tgtEl>
                                        <p:attrNameLst>
                                          <p:attrName>ppt_x</p:attrName>
                                        </p:attrNameLst>
                                      </p:cBhvr>
                                    </p:anim>
                                  </p:childTnLst>
                                </p:cTn>
                              </p:par>
                              <p:par>
                                <p:cTn id="17" presetID="9" presetClass="entr" presetSubtype="0" fill="hold" grpId="0" nodeType="withEffect">
                                  <p:stCondLst>
                                    <p:cond delay="3000"/>
                                  </p:stCondLst>
                                  <p:childTnLst>
                                    <p:set>
                                      <p:cBhvr>
                                        <p:cTn id="18" dur="1" fill="hold">
                                          <p:stCondLst>
                                            <p:cond delay="0"/>
                                          </p:stCondLst>
                                        </p:cTn>
                                        <p:tgtEl>
                                          <p:spTgt spid="17"/>
                                        </p:tgtEl>
                                        <p:attrNameLst>
                                          <p:attrName>style.visibility</p:attrName>
                                        </p:attrNameLst>
                                      </p:cBhvr>
                                      <p:to>
                                        <p:strVal val="visible"/>
                                      </p:to>
                                    </p:set>
                                    <p:animEffect transition="in" filter="dissolve">
                                      <p:cBhvr>
                                        <p:cTn id="19" dur="500"/>
                                        <p:tgtEl>
                                          <p:spTgt spid="17"/>
                                        </p:tgtEl>
                                      </p:cBhvr>
                                    </p:animEffect>
                                  </p:childTnLst>
                                </p:cTn>
                              </p:par>
                              <p:par>
                                <p:cTn id="20" presetID="37" presetClass="entr" presetSubtype="0" fill="hold" grpId="0" nodeType="withEffect">
                                  <p:stCondLst>
                                    <p:cond delay="3000"/>
                                  </p:stCondLst>
                                  <p:childTnLst>
                                    <p:set>
                                      <p:cBhvr>
                                        <p:cTn id="21" dur="1" fill="hold">
                                          <p:stCondLst>
                                            <p:cond delay="0"/>
                                          </p:stCondLst>
                                        </p:cTn>
                                        <p:tgtEl>
                                          <p:spTgt spid="20"/>
                                        </p:tgtEl>
                                        <p:attrNameLst>
                                          <p:attrName>style.visibility</p:attrName>
                                        </p:attrNameLst>
                                      </p:cBhvr>
                                      <p:to>
                                        <p:strVal val="visible"/>
                                      </p:to>
                                    </p:set>
                                    <p:animEffect transition="in" filter="fade">
                                      <p:cBhvr>
                                        <p:cTn id="22" dur="1000"/>
                                        <p:tgtEl>
                                          <p:spTgt spid="20"/>
                                        </p:tgtEl>
                                      </p:cBhvr>
                                    </p:animEffect>
                                    <p:anim calcmode="lin" valueType="num">
                                      <p:cBhvr>
                                        <p:cTn id="23" dur="1000" fill="hold"/>
                                        <p:tgtEl>
                                          <p:spTgt spid="20"/>
                                        </p:tgtEl>
                                        <p:attrNameLst>
                                          <p:attrName>ppt_x</p:attrName>
                                        </p:attrNameLst>
                                      </p:cBhvr>
                                      <p:tavLst>
                                        <p:tav tm="0">
                                          <p:val>
                                            <p:strVal val="#ppt_x"/>
                                          </p:val>
                                        </p:tav>
                                        <p:tav tm="100000">
                                          <p:val>
                                            <p:strVal val="#ppt_x"/>
                                          </p:val>
                                        </p:tav>
                                      </p:tavLst>
                                    </p:anim>
                                    <p:anim calcmode="lin" valueType="num">
                                      <p:cBhvr>
                                        <p:cTn id="24" dur="900" decel="100000" fill="hold"/>
                                        <p:tgtEl>
                                          <p:spTgt spid="20"/>
                                        </p:tgtEl>
                                        <p:attrNameLst>
                                          <p:attrName>ppt_y</p:attrName>
                                        </p:attrNameLst>
                                      </p:cBhvr>
                                      <p:tavLst>
                                        <p:tav tm="0">
                                          <p:val>
                                            <p:strVal val="#ppt_y+1"/>
                                          </p:val>
                                        </p:tav>
                                        <p:tav tm="100000">
                                          <p:val>
                                            <p:strVal val="#ppt_y-.03"/>
                                          </p:val>
                                        </p:tav>
                                      </p:tavLst>
                                    </p:anim>
                                    <p:anim calcmode="lin" valueType="num">
                                      <p:cBhvr>
                                        <p:cTn id="25" dur="100" accel="100000" fill="hold">
                                          <p:stCondLst>
                                            <p:cond delay="900"/>
                                          </p:stCondLst>
                                        </p:cTn>
                                        <p:tgtEl>
                                          <p:spTgt spid="20"/>
                                        </p:tgtEl>
                                        <p:attrNameLst>
                                          <p:attrName>ppt_y</p:attrName>
                                        </p:attrNameLst>
                                      </p:cBhvr>
                                      <p:tavLst>
                                        <p:tav tm="0">
                                          <p:val>
                                            <p:strVal val="#ppt_y-.03"/>
                                          </p:val>
                                        </p:tav>
                                        <p:tav tm="100000">
                                          <p:val>
                                            <p:strVal val="#ppt_y"/>
                                          </p:val>
                                        </p:tav>
                                      </p:tavLst>
                                    </p:anim>
                                  </p:childTnLst>
                                </p:cTn>
                              </p:par>
                              <p:par>
                                <p:cTn id="26" presetID="37" presetClass="entr" presetSubtype="0" fill="hold" grpId="0" nodeType="withEffect">
                                  <p:stCondLst>
                                    <p:cond delay="3100"/>
                                  </p:stCondLst>
                                  <p:childTnLst>
                                    <p:set>
                                      <p:cBhvr>
                                        <p:cTn id="27" dur="1" fill="hold">
                                          <p:stCondLst>
                                            <p:cond delay="0"/>
                                          </p:stCondLst>
                                        </p:cTn>
                                        <p:tgtEl>
                                          <p:spTgt spid="19"/>
                                        </p:tgtEl>
                                        <p:attrNameLst>
                                          <p:attrName>style.visibility</p:attrName>
                                        </p:attrNameLst>
                                      </p:cBhvr>
                                      <p:to>
                                        <p:strVal val="visible"/>
                                      </p:to>
                                    </p:set>
                                    <p:animEffect transition="in" filter="fade">
                                      <p:cBhvr>
                                        <p:cTn id="28" dur="1000"/>
                                        <p:tgtEl>
                                          <p:spTgt spid="19"/>
                                        </p:tgtEl>
                                      </p:cBhvr>
                                    </p:animEffect>
                                    <p:anim calcmode="lin" valueType="num">
                                      <p:cBhvr>
                                        <p:cTn id="29" dur="1000" fill="hold"/>
                                        <p:tgtEl>
                                          <p:spTgt spid="19"/>
                                        </p:tgtEl>
                                        <p:attrNameLst>
                                          <p:attrName>ppt_x</p:attrName>
                                        </p:attrNameLst>
                                      </p:cBhvr>
                                      <p:tavLst>
                                        <p:tav tm="0">
                                          <p:val>
                                            <p:strVal val="#ppt_x"/>
                                          </p:val>
                                        </p:tav>
                                        <p:tav tm="100000">
                                          <p:val>
                                            <p:strVal val="#ppt_x"/>
                                          </p:val>
                                        </p:tav>
                                      </p:tavLst>
                                    </p:anim>
                                    <p:anim calcmode="lin" valueType="num">
                                      <p:cBhvr>
                                        <p:cTn id="30" dur="900" decel="100000" fill="hold"/>
                                        <p:tgtEl>
                                          <p:spTgt spid="19"/>
                                        </p:tgtEl>
                                        <p:attrNameLst>
                                          <p:attrName>ppt_y</p:attrName>
                                        </p:attrNameLst>
                                      </p:cBhvr>
                                      <p:tavLst>
                                        <p:tav tm="0">
                                          <p:val>
                                            <p:strVal val="#ppt_y+1"/>
                                          </p:val>
                                        </p:tav>
                                        <p:tav tm="100000">
                                          <p:val>
                                            <p:strVal val="#ppt_y-.03"/>
                                          </p:val>
                                        </p:tav>
                                      </p:tavLst>
                                    </p:anim>
                                    <p:anim calcmode="lin" valueType="num">
                                      <p:cBhvr>
                                        <p:cTn id="31" dur="100" accel="100000" fill="hold">
                                          <p:stCondLst>
                                            <p:cond delay="900"/>
                                          </p:stCondLst>
                                        </p:cTn>
                                        <p:tgtEl>
                                          <p:spTgt spid="19"/>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nimBg="1"/>
      <p:bldP spid="26" grpId="0" animBg="1"/>
      <p:bldP spid="17"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 name="rain/sal"/>
          <p:cNvPicPr>
            <a:picLocks noChangeAspect="1" noChangeArrowheads="1"/>
          </p:cNvPicPr>
          <p:nvPr/>
        </p:nvPicPr>
        <p:blipFill>
          <a:blip r:embed="rId3" cstate="print"/>
          <a:srcRect/>
          <a:stretch>
            <a:fillRect/>
          </a:stretch>
        </p:blipFill>
        <p:spPr bwMode="auto">
          <a:xfrm>
            <a:off x="3482019" y="838200"/>
            <a:ext cx="5661981" cy="4114800"/>
          </a:xfrm>
          <a:prstGeom prst="rect">
            <a:avLst/>
          </a:prstGeom>
          <a:ln>
            <a:noFill/>
          </a:ln>
          <a:effectLst>
            <a:outerShdw blurRad="190500" algn="tl" rotWithShape="0">
              <a:srgbClr val="000000">
                <a:alpha val="70000"/>
              </a:srgbClr>
            </a:outerShdw>
          </a:effectLst>
        </p:spPr>
      </p:pic>
      <p:pic>
        <p:nvPicPr>
          <p:cNvPr id="53" name="Picture 52" descr="IMG_3473.JPG"/>
          <p:cNvPicPr>
            <a:picLocks noChangeAspect="1"/>
          </p:cNvPicPr>
          <p:nvPr/>
        </p:nvPicPr>
        <p:blipFill>
          <a:blip r:embed="rId4" cstate="print"/>
          <a:stretch>
            <a:fillRect/>
          </a:stretch>
        </p:blipFill>
        <p:spPr>
          <a:xfrm>
            <a:off x="1828800" y="896390"/>
            <a:ext cx="1150177" cy="1188720"/>
          </a:xfrm>
          <a:prstGeom prst="rect">
            <a:avLst/>
          </a:prstGeom>
        </p:spPr>
      </p:pic>
      <p:sp>
        <p:nvSpPr>
          <p:cNvPr id="22" name="Action Button: Home 21">
            <a:hlinkClick r:id="" action="ppaction://hlinkshowjump?jump=firstslide" highlightClick="1"/>
          </p:cNvPr>
          <p:cNvSpPr/>
          <p:nvPr/>
        </p:nvSpPr>
        <p:spPr>
          <a:xfrm>
            <a:off x="8555677" y="6400800"/>
            <a:ext cx="574675" cy="457200"/>
          </a:xfrm>
          <a:prstGeom prst="actionButtonHome">
            <a:avLst/>
          </a:prstGeom>
          <a:gradFill flip="none" rotWithShape="1">
            <a:gsLst>
              <a:gs pos="0">
                <a:srgbClr val="FFEFD1"/>
              </a:gs>
              <a:gs pos="64999">
                <a:srgbClr val="F0EBD5"/>
              </a:gs>
              <a:gs pos="100000">
                <a:srgbClr val="D1C39F"/>
              </a:gs>
            </a:gsLst>
            <a:lin ang="5400000" scaled="1"/>
            <a:tileRect/>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23" name="Action Button: Beginning 22">
            <a:hlinkClick r:id="rId5" action="ppaction://hlinksldjump" highlightClick="1"/>
          </p:cNvPr>
          <p:cNvSpPr/>
          <p:nvPr/>
        </p:nvSpPr>
        <p:spPr>
          <a:xfrm>
            <a:off x="8088952" y="6400800"/>
            <a:ext cx="457200" cy="457200"/>
          </a:xfrm>
          <a:prstGeom prst="actionButtonBeginning">
            <a:avLst/>
          </a:prstGeom>
          <a:gradFill>
            <a:gsLst>
              <a:gs pos="0">
                <a:srgbClr val="FFEFD1"/>
              </a:gs>
              <a:gs pos="64999">
                <a:srgbClr val="F0EBD5"/>
              </a:gs>
              <a:gs pos="100000">
                <a:srgbClr val="D1C39F"/>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24" name="Action Button: Custom 23">
            <a:hlinkClick r:id="rId6" action="ppaction://hlinksldjump" highlightClick="1"/>
          </p:cNvPr>
          <p:cNvSpPr/>
          <p:nvPr/>
        </p:nvSpPr>
        <p:spPr>
          <a:xfrm>
            <a:off x="5638800" y="6309360"/>
            <a:ext cx="2377440" cy="548640"/>
          </a:xfrm>
          <a:prstGeom prst="actionButtonBlank">
            <a:avLst/>
          </a:prstGeom>
          <a:solidFill>
            <a:srgbClr val="C00000"/>
          </a:solidFill>
          <a:ln>
            <a:no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600" dirty="0" smtClean="0">
                <a:latin typeface="Trebuchet MS" pitchFamily="34" charset="0"/>
              </a:rPr>
              <a:t>Touch here to continue</a:t>
            </a:r>
            <a:endParaRPr lang="en-US" sz="1600" dirty="0">
              <a:latin typeface="Trebuchet MS" pitchFamily="34" charset="0"/>
            </a:endParaRPr>
          </a:p>
        </p:txBody>
      </p:sp>
      <p:sp>
        <p:nvSpPr>
          <p:cNvPr id="26" name="Rounded Rectangular Callout 25"/>
          <p:cNvSpPr/>
          <p:nvPr/>
        </p:nvSpPr>
        <p:spPr>
          <a:xfrm>
            <a:off x="1814945" y="2133600"/>
            <a:ext cx="1676400" cy="1600200"/>
          </a:xfrm>
          <a:prstGeom prst="wedgeRoundRectCallout">
            <a:avLst>
              <a:gd name="adj1" fmla="val -20833"/>
              <a:gd name="adj2" fmla="val -66731"/>
              <a:gd name="adj3" fmla="val 16667"/>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sz="1600" dirty="0">
                <a:solidFill>
                  <a:schemeClr val="bg1"/>
                </a:solidFill>
                <a:latin typeface="Trebuchet MS" pitchFamily="34" charset="0"/>
              </a:rPr>
              <a:t>Remember that we determined seasons based on high and low rainfall.  </a:t>
            </a:r>
          </a:p>
        </p:txBody>
      </p:sp>
      <p:cxnSp>
        <p:nvCxnSpPr>
          <p:cNvPr id="21" name="Straight Connector 20"/>
          <p:cNvCxnSpPr/>
          <p:nvPr/>
        </p:nvCxnSpPr>
        <p:spPr>
          <a:xfrm>
            <a:off x="4191000" y="4191000"/>
            <a:ext cx="4267200" cy="1588"/>
          </a:xfrm>
          <a:prstGeom prst="line">
            <a:avLst/>
          </a:prstGeom>
          <a:ln w="38100">
            <a:solidFill>
              <a:srgbClr val="0000CC"/>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a:off x="4191000" y="1460936"/>
            <a:ext cx="4267200" cy="1588"/>
          </a:xfrm>
          <a:prstGeom prst="line">
            <a:avLst/>
          </a:prstGeom>
          <a:ln w="38100">
            <a:solidFill>
              <a:srgbClr val="0000CC"/>
            </a:solidFill>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a:off x="4191000" y="2362200"/>
            <a:ext cx="4267200" cy="1588"/>
          </a:xfrm>
          <a:prstGeom prst="line">
            <a:avLst/>
          </a:prstGeom>
          <a:ln w="38100">
            <a:solidFill>
              <a:srgbClr val="008000"/>
            </a:solidFil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a:off x="4191000" y="1371600"/>
            <a:ext cx="4267200" cy="1587"/>
          </a:xfrm>
          <a:prstGeom prst="line">
            <a:avLst/>
          </a:prstGeom>
          <a:ln w="38100">
            <a:solidFill>
              <a:srgbClr val="008000"/>
            </a:solidFill>
          </a:ln>
        </p:spPr>
        <p:style>
          <a:lnRef idx="1">
            <a:schemeClr val="accent1"/>
          </a:lnRef>
          <a:fillRef idx="0">
            <a:schemeClr val="accent1"/>
          </a:fillRef>
          <a:effectRef idx="0">
            <a:schemeClr val="accent1"/>
          </a:effectRef>
          <a:fontRef idx="minor">
            <a:schemeClr val="tx1"/>
          </a:fontRef>
        </p:style>
      </p:cxnSp>
      <p:sp>
        <p:nvSpPr>
          <p:cNvPr id="29" name="TextBox 28"/>
          <p:cNvSpPr txBox="1">
            <a:spLocks noChangeArrowheads="1"/>
          </p:cNvSpPr>
          <p:nvPr/>
        </p:nvSpPr>
        <p:spPr bwMode="auto">
          <a:xfrm>
            <a:off x="5181600" y="2100263"/>
            <a:ext cx="838200" cy="338137"/>
          </a:xfrm>
          <a:prstGeom prst="rect">
            <a:avLst/>
          </a:prstGeom>
          <a:noFill/>
          <a:ln w="9525">
            <a:noFill/>
            <a:miter lim="800000"/>
            <a:headEnd/>
            <a:tailEnd/>
          </a:ln>
        </p:spPr>
        <p:txBody>
          <a:bodyPr>
            <a:spAutoFit/>
          </a:bodyPr>
          <a:lstStyle/>
          <a:p>
            <a:r>
              <a:rPr lang="en-US" sz="1600" b="1" dirty="0">
                <a:solidFill>
                  <a:srgbClr val="008000"/>
                </a:solidFill>
                <a:latin typeface="Trebuchet MS" pitchFamily="34" charset="0"/>
              </a:rPr>
              <a:t>Low</a:t>
            </a:r>
          </a:p>
        </p:txBody>
      </p:sp>
      <p:sp>
        <p:nvSpPr>
          <p:cNvPr id="30" name="TextBox 29"/>
          <p:cNvSpPr txBox="1">
            <a:spLocks noChangeArrowheads="1"/>
          </p:cNvSpPr>
          <p:nvPr/>
        </p:nvSpPr>
        <p:spPr bwMode="auto">
          <a:xfrm>
            <a:off x="5210502" y="3884395"/>
            <a:ext cx="838200" cy="338137"/>
          </a:xfrm>
          <a:prstGeom prst="rect">
            <a:avLst/>
          </a:prstGeom>
          <a:noFill/>
          <a:ln w="9525">
            <a:noFill/>
            <a:miter lim="800000"/>
            <a:headEnd/>
            <a:tailEnd/>
          </a:ln>
        </p:spPr>
        <p:txBody>
          <a:bodyPr>
            <a:spAutoFit/>
          </a:bodyPr>
          <a:lstStyle/>
          <a:p>
            <a:r>
              <a:rPr lang="en-US" sz="1600" b="1" dirty="0">
                <a:solidFill>
                  <a:srgbClr val="0000CC"/>
                </a:solidFill>
                <a:latin typeface="Trebuchet MS" pitchFamily="34" charset="0"/>
              </a:rPr>
              <a:t>Low</a:t>
            </a:r>
          </a:p>
        </p:txBody>
      </p:sp>
      <p:sp>
        <p:nvSpPr>
          <p:cNvPr id="31" name="TextBox 30"/>
          <p:cNvSpPr txBox="1">
            <a:spLocks noChangeArrowheads="1"/>
          </p:cNvSpPr>
          <p:nvPr/>
        </p:nvSpPr>
        <p:spPr bwMode="auto">
          <a:xfrm>
            <a:off x="4648200" y="1427599"/>
            <a:ext cx="838200" cy="338137"/>
          </a:xfrm>
          <a:prstGeom prst="rect">
            <a:avLst/>
          </a:prstGeom>
          <a:noFill/>
          <a:ln w="9525">
            <a:noFill/>
            <a:miter lim="800000"/>
            <a:headEnd/>
            <a:tailEnd/>
          </a:ln>
        </p:spPr>
        <p:txBody>
          <a:bodyPr>
            <a:spAutoFit/>
          </a:bodyPr>
          <a:lstStyle/>
          <a:p>
            <a:r>
              <a:rPr lang="en-US" sz="1600" b="1" dirty="0">
                <a:solidFill>
                  <a:srgbClr val="0000CC"/>
                </a:solidFill>
                <a:latin typeface="Trebuchet MS" pitchFamily="34" charset="0"/>
              </a:rPr>
              <a:t>High</a:t>
            </a:r>
          </a:p>
        </p:txBody>
      </p:sp>
      <p:sp>
        <p:nvSpPr>
          <p:cNvPr id="32" name="TextBox 31"/>
          <p:cNvSpPr txBox="1">
            <a:spLocks noChangeArrowheads="1"/>
          </p:cNvSpPr>
          <p:nvPr/>
        </p:nvSpPr>
        <p:spPr bwMode="auto">
          <a:xfrm>
            <a:off x="4572000" y="1106706"/>
            <a:ext cx="838200" cy="338137"/>
          </a:xfrm>
          <a:prstGeom prst="rect">
            <a:avLst/>
          </a:prstGeom>
          <a:noFill/>
          <a:ln w="9525">
            <a:noFill/>
            <a:miter lim="800000"/>
            <a:headEnd/>
            <a:tailEnd/>
          </a:ln>
        </p:spPr>
        <p:txBody>
          <a:bodyPr>
            <a:spAutoFit/>
          </a:bodyPr>
          <a:lstStyle/>
          <a:p>
            <a:r>
              <a:rPr lang="en-US" sz="1600" b="1" dirty="0">
                <a:solidFill>
                  <a:srgbClr val="008000"/>
                </a:solidFill>
                <a:latin typeface="Trebuchet MS" pitchFamily="34" charset="0"/>
              </a:rPr>
              <a:t>High</a:t>
            </a:r>
          </a:p>
        </p:txBody>
      </p:sp>
      <p:cxnSp>
        <p:nvCxnSpPr>
          <p:cNvPr id="34" name="Straight Connector 33"/>
          <p:cNvCxnSpPr/>
          <p:nvPr/>
        </p:nvCxnSpPr>
        <p:spPr>
          <a:xfrm rot="5400000" flipH="1" flipV="1">
            <a:off x="4129882" y="2805908"/>
            <a:ext cx="3198812" cy="28573"/>
          </a:xfrm>
          <a:prstGeom prst="line">
            <a:avLst/>
          </a:prstGeom>
          <a:ln w="38100">
            <a:solidFill>
              <a:srgbClr val="F412B9"/>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rot="5400000" flipH="1" flipV="1">
            <a:off x="6099176" y="2816226"/>
            <a:ext cx="3200400" cy="6348"/>
          </a:xfrm>
          <a:prstGeom prst="line">
            <a:avLst/>
          </a:prstGeom>
          <a:ln w="38100">
            <a:solidFill>
              <a:srgbClr val="F412B9"/>
            </a:solidFill>
          </a:ln>
        </p:spPr>
        <p:style>
          <a:lnRef idx="1">
            <a:schemeClr val="accent1"/>
          </a:lnRef>
          <a:fillRef idx="0">
            <a:schemeClr val="accent1"/>
          </a:fillRef>
          <a:effectRef idx="0">
            <a:schemeClr val="accent1"/>
          </a:effectRef>
          <a:fontRef idx="minor">
            <a:schemeClr val="tx1"/>
          </a:fontRef>
        </p:style>
      </p:cxnSp>
      <p:sp>
        <p:nvSpPr>
          <p:cNvPr id="36" name="Rounded Rectangle 35"/>
          <p:cNvSpPr/>
          <p:nvPr/>
        </p:nvSpPr>
        <p:spPr>
          <a:xfrm>
            <a:off x="1828800" y="5334000"/>
            <a:ext cx="5410200" cy="762000"/>
          </a:xfrm>
          <a:prstGeom prst="roundRect">
            <a:avLst/>
          </a:prstGeom>
          <a:solidFill>
            <a:srgbClr val="70AC2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sz="1600" dirty="0">
                <a:solidFill>
                  <a:schemeClr val="bg1"/>
                </a:solidFill>
                <a:latin typeface="Trebuchet MS" pitchFamily="34" charset="0"/>
              </a:rPr>
              <a:t>The rainfall season lines are added to see if the majority of the high or low salinity fits in these lines.</a:t>
            </a:r>
          </a:p>
        </p:txBody>
      </p:sp>
      <p:sp>
        <p:nvSpPr>
          <p:cNvPr id="33" name="Rounded Rectangular Callout 32"/>
          <p:cNvSpPr/>
          <p:nvPr/>
        </p:nvSpPr>
        <p:spPr>
          <a:xfrm>
            <a:off x="1828800" y="4038600"/>
            <a:ext cx="1600200" cy="1219200"/>
          </a:xfrm>
          <a:prstGeom prst="wedgeRoundRectCallout">
            <a:avLst>
              <a:gd name="adj1" fmla="val -18928"/>
              <a:gd name="adj2" fmla="val -73750"/>
              <a:gd name="adj3" fmla="val 16667"/>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sz="1600" dirty="0" smtClean="0">
                <a:solidFill>
                  <a:schemeClr val="bg1"/>
                </a:solidFill>
                <a:latin typeface="Trebuchet MS" pitchFamily="34" charset="0"/>
              </a:rPr>
              <a:t>Well, we </a:t>
            </a:r>
            <a:r>
              <a:rPr lang="en-US" sz="1600" dirty="0">
                <a:solidFill>
                  <a:schemeClr val="bg1"/>
                </a:solidFill>
                <a:latin typeface="Trebuchet MS" pitchFamily="34" charset="0"/>
              </a:rPr>
              <a:t>can do the same thing with salinity.</a:t>
            </a:r>
          </a:p>
        </p:txBody>
      </p:sp>
      <p:sp>
        <p:nvSpPr>
          <p:cNvPr id="46" name="Rectangle 45"/>
          <p:cNvSpPr/>
          <p:nvPr/>
        </p:nvSpPr>
        <p:spPr>
          <a:xfrm>
            <a:off x="0" y="0"/>
            <a:ext cx="9144000" cy="838200"/>
          </a:xfrm>
          <a:prstGeom prst="rect">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r>
              <a:rPr lang="en-US" sz="4400" dirty="0" smtClean="0">
                <a:latin typeface="Trebuchet MS" pitchFamily="34" charset="0"/>
              </a:rPr>
              <a:t>How To Interpret Graphs</a:t>
            </a:r>
            <a:endParaRPr lang="en-US" sz="4400" dirty="0">
              <a:latin typeface="Trebuchet MS" pitchFamily="34" charset="0"/>
            </a:endParaRPr>
          </a:p>
        </p:txBody>
      </p:sp>
      <p:sp>
        <p:nvSpPr>
          <p:cNvPr id="47" name="Flowchart: Delay 46"/>
          <p:cNvSpPr/>
          <p:nvPr/>
        </p:nvSpPr>
        <p:spPr>
          <a:xfrm>
            <a:off x="0" y="0"/>
            <a:ext cx="1752600" cy="6858000"/>
          </a:xfrm>
          <a:prstGeom prst="flowChartDelay">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48" name="TextBox 47">
            <a:hlinkClick r:id="rId7" action="ppaction://hlinksldjump"/>
          </p:cNvPr>
          <p:cNvSpPr txBox="1"/>
          <p:nvPr/>
        </p:nvSpPr>
        <p:spPr>
          <a:xfrm>
            <a:off x="0" y="609600"/>
            <a:ext cx="1371600" cy="8382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Build </a:t>
            </a:r>
            <a:r>
              <a:rPr lang="en-US" sz="1600" dirty="0" smtClean="0">
                <a:solidFill>
                  <a:schemeClr val="accent1">
                    <a:lumMod val="75000"/>
                  </a:schemeClr>
                </a:solidFill>
                <a:latin typeface="Trebuchet MS" pitchFamily="34" charset="0"/>
                <a:cs typeface="+mn-cs"/>
              </a:rPr>
              <a:t>A </a:t>
            </a:r>
            <a:r>
              <a:rPr lang="en-US" sz="1600" dirty="0">
                <a:solidFill>
                  <a:schemeClr val="accent1">
                    <a:lumMod val="75000"/>
                  </a:schemeClr>
                </a:solidFill>
                <a:latin typeface="Trebuchet MS" pitchFamily="34" charset="0"/>
                <a:cs typeface="+mn-cs"/>
              </a:rPr>
              <a:t>G</a:t>
            </a:r>
            <a:r>
              <a:rPr lang="en-US" sz="1600" dirty="0" smtClean="0">
                <a:solidFill>
                  <a:schemeClr val="accent1">
                    <a:lumMod val="75000"/>
                  </a:schemeClr>
                </a:solidFill>
                <a:latin typeface="Trebuchet MS" pitchFamily="34" charset="0"/>
                <a:cs typeface="+mn-cs"/>
              </a:rPr>
              <a:t>raph </a:t>
            </a:r>
            <a:endParaRPr lang="en-US" sz="1600" dirty="0">
              <a:solidFill>
                <a:schemeClr val="accent1">
                  <a:lumMod val="75000"/>
                </a:schemeClr>
              </a:solidFill>
              <a:latin typeface="Trebuchet MS" pitchFamily="34" charset="0"/>
              <a:cs typeface="+mn-cs"/>
            </a:endParaRP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1)</a:t>
            </a:r>
            <a:endParaRPr lang="en-US" sz="1600" dirty="0">
              <a:solidFill>
                <a:schemeClr val="accent1">
                  <a:lumMod val="75000"/>
                </a:schemeClr>
              </a:solidFill>
              <a:latin typeface="Trebuchet MS" pitchFamily="34" charset="0"/>
              <a:cs typeface="+mn-cs"/>
            </a:endParaRPr>
          </a:p>
        </p:txBody>
      </p:sp>
      <p:sp>
        <p:nvSpPr>
          <p:cNvPr id="49" name="TextBox 48">
            <a:hlinkClick r:id="rId8" action="ppaction://hlinksldjump"/>
          </p:cNvPr>
          <p:cNvSpPr txBox="1"/>
          <p:nvPr/>
        </p:nvSpPr>
        <p:spPr>
          <a:xfrm>
            <a:off x="0" y="2743200"/>
            <a:ext cx="1554480" cy="10668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Read LOBO Graphs </a:t>
            </a:r>
            <a:r>
              <a:rPr lang="en-US" sz="1600" dirty="0" smtClean="0">
                <a:solidFill>
                  <a:schemeClr val="accent1">
                    <a:lumMod val="75000"/>
                  </a:schemeClr>
                </a:solidFill>
                <a:latin typeface="Trebuchet MS" pitchFamily="34" charset="0"/>
                <a:cs typeface="+mn-cs"/>
              </a:rPr>
              <a:t>   (Level 3)</a:t>
            </a:r>
            <a:endParaRPr lang="en-US" sz="1600" dirty="0">
              <a:solidFill>
                <a:schemeClr val="accent1">
                  <a:lumMod val="75000"/>
                </a:schemeClr>
              </a:solidFill>
              <a:latin typeface="Trebuchet MS" pitchFamily="34" charset="0"/>
              <a:cs typeface="+mn-cs"/>
            </a:endParaRPr>
          </a:p>
        </p:txBody>
      </p:sp>
      <p:sp>
        <p:nvSpPr>
          <p:cNvPr id="50" name="TextBox 49">
            <a:hlinkClick r:id="rId9" action="ppaction://hlinksldjump"/>
          </p:cNvPr>
          <p:cNvSpPr txBox="1"/>
          <p:nvPr/>
        </p:nvSpPr>
        <p:spPr>
          <a:xfrm>
            <a:off x="0" y="3953470"/>
            <a:ext cx="1447800" cy="99953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LOBO Data Match-up</a:t>
            </a:r>
            <a:endParaRPr lang="en-US" sz="1600" dirty="0">
              <a:solidFill>
                <a:schemeClr val="accent1">
                  <a:lumMod val="75000"/>
                </a:schemeClr>
              </a:solidFill>
              <a:latin typeface="Trebuchet MS" pitchFamily="34" charset="0"/>
              <a:cs typeface="+mn-cs"/>
            </a:endParaRP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4)</a:t>
            </a:r>
            <a:endParaRPr lang="en-US" sz="1600" dirty="0">
              <a:solidFill>
                <a:schemeClr val="accent1">
                  <a:lumMod val="75000"/>
                </a:schemeClr>
              </a:solidFill>
              <a:latin typeface="Trebuchet MS" pitchFamily="34" charset="0"/>
              <a:cs typeface="+mn-cs"/>
            </a:endParaRPr>
          </a:p>
        </p:txBody>
      </p:sp>
      <p:sp>
        <p:nvSpPr>
          <p:cNvPr id="51" name="TextBox 50">
            <a:hlinkClick r:id="rId10" action="ppaction://hlinksldjump"/>
          </p:cNvPr>
          <p:cNvSpPr txBox="1"/>
          <p:nvPr/>
        </p:nvSpPr>
        <p:spPr>
          <a:xfrm>
            <a:off x="0" y="5105400"/>
            <a:ext cx="1371600" cy="11430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Test Your LOBO Abilities</a:t>
            </a: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5)</a:t>
            </a:r>
            <a:endParaRPr lang="en-US" sz="1600" dirty="0">
              <a:solidFill>
                <a:schemeClr val="accent1">
                  <a:lumMod val="75000"/>
                </a:schemeClr>
              </a:solidFill>
              <a:latin typeface="Trebuchet MS" pitchFamily="34" charset="0"/>
              <a:cs typeface="+mn-cs"/>
            </a:endParaRPr>
          </a:p>
        </p:txBody>
      </p:sp>
      <p:sp>
        <p:nvSpPr>
          <p:cNvPr id="54" name="TextBox 53">
            <a:hlinkClick r:id="rId11" action="ppaction://hlinksldjump"/>
          </p:cNvPr>
          <p:cNvSpPr txBox="1"/>
          <p:nvPr/>
        </p:nvSpPr>
        <p:spPr>
          <a:xfrm>
            <a:off x="0" y="1600200"/>
            <a:ext cx="1447800" cy="990600"/>
          </a:xfrm>
          <a:prstGeom prst="roundRect">
            <a:avLst/>
          </a:prstGeom>
          <a:solidFill>
            <a:schemeClr val="accent5">
              <a:lumMod val="40000"/>
              <a:lumOff val="60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Interpret Graphs</a:t>
            </a: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2)</a:t>
            </a:r>
            <a:endParaRPr lang="en-US" sz="1600" dirty="0">
              <a:solidFill>
                <a:schemeClr val="accent1">
                  <a:lumMod val="75000"/>
                </a:schemeClr>
              </a:solidFill>
              <a:latin typeface="Trebuchet MS" pitchFamily="34" charset="0"/>
              <a:cs typeface="+mn-cs"/>
            </a:endParaRPr>
          </a:p>
        </p:txBody>
      </p:sp>
      <p:sp>
        <p:nvSpPr>
          <p:cNvPr id="55" name="TextBox 54">
            <a:hlinkClick r:id="rId12" action="ppaction://hlinksldjump"/>
          </p:cNvPr>
          <p:cNvSpPr txBox="1"/>
          <p:nvPr/>
        </p:nvSpPr>
        <p:spPr>
          <a:xfrm>
            <a:off x="0" y="6324600"/>
            <a:ext cx="914400" cy="5334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More info</a:t>
            </a:r>
            <a:endParaRPr lang="en-US" sz="1600" dirty="0">
              <a:solidFill>
                <a:schemeClr val="accent1">
                  <a:lumMod val="75000"/>
                </a:schemeClr>
              </a:solidFill>
              <a:latin typeface="Trebuchet MS" pitchFamily="34" charset="0"/>
              <a:cs typeface="+mn-cs"/>
            </a:endParaRPr>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2000"/>
                                  </p:stCondLst>
                                  <p:childTnLst>
                                    <p:set>
                                      <p:cBhvr>
                                        <p:cTn id="6" dur="1" fill="hold">
                                          <p:stCondLst>
                                            <p:cond delay="0"/>
                                          </p:stCondLst>
                                        </p:cTn>
                                        <p:tgtEl>
                                          <p:spTgt spid="30"/>
                                        </p:tgtEl>
                                        <p:attrNameLst>
                                          <p:attrName>style.visibility</p:attrName>
                                        </p:attrNameLst>
                                      </p:cBhvr>
                                      <p:to>
                                        <p:strVal val="visible"/>
                                      </p:to>
                                    </p:set>
                                  </p:childTnLst>
                                </p:cTn>
                              </p:par>
                              <p:par>
                                <p:cTn id="7" presetID="1" presetClass="entr" presetSubtype="0" fill="hold" nodeType="withEffect">
                                  <p:stCondLst>
                                    <p:cond delay="2000"/>
                                  </p:stCondLst>
                                  <p:childTnLst>
                                    <p:set>
                                      <p:cBhvr>
                                        <p:cTn id="8" dur="1" fill="hold">
                                          <p:stCondLst>
                                            <p:cond delay="0"/>
                                          </p:stCondLst>
                                        </p:cTn>
                                        <p:tgtEl>
                                          <p:spTgt spid="21"/>
                                        </p:tgtEl>
                                        <p:attrNameLst>
                                          <p:attrName>style.visibility</p:attrName>
                                        </p:attrNameLst>
                                      </p:cBhvr>
                                      <p:to>
                                        <p:strVal val="visible"/>
                                      </p:to>
                                    </p:set>
                                  </p:childTnLst>
                                </p:cTn>
                              </p:par>
                              <p:par>
                                <p:cTn id="9" presetID="1" presetClass="entr" presetSubtype="0" fill="hold" grpId="0" nodeType="withEffect">
                                  <p:stCondLst>
                                    <p:cond delay="2000"/>
                                  </p:stCondLst>
                                  <p:childTnLst>
                                    <p:set>
                                      <p:cBhvr>
                                        <p:cTn id="10" dur="1" fill="hold">
                                          <p:stCondLst>
                                            <p:cond delay="0"/>
                                          </p:stCondLst>
                                        </p:cTn>
                                        <p:tgtEl>
                                          <p:spTgt spid="31"/>
                                        </p:tgtEl>
                                        <p:attrNameLst>
                                          <p:attrName>style.visibility</p:attrName>
                                        </p:attrNameLst>
                                      </p:cBhvr>
                                      <p:to>
                                        <p:strVal val="visible"/>
                                      </p:to>
                                    </p:set>
                                  </p:childTnLst>
                                </p:cTn>
                              </p:par>
                              <p:par>
                                <p:cTn id="11" presetID="1" presetClass="entr" presetSubtype="0" fill="hold" nodeType="withEffect">
                                  <p:stCondLst>
                                    <p:cond delay="2000"/>
                                  </p:stCondLst>
                                  <p:childTnLst>
                                    <p:set>
                                      <p:cBhvr>
                                        <p:cTn id="12" dur="1" fill="hold">
                                          <p:stCondLst>
                                            <p:cond delay="0"/>
                                          </p:stCondLst>
                                        </p:cTn>
                                        <p:tgtEl>
                                          <p:spTgt spid="25"/>
                                        </p:tgtEl>
                                        <p:attrNameLst>
                                          <p:attrName>style.visibility</p:attrName>
                                        </p:attrNameLst>
                                      </p:cBhvr>
                                      <p:to>
                                        <p:strVal val="visible"/>
                                      </p:to>
                                    </p:set>
                                  </p:childTnLst>
                                </p:cTn>
                              </p:par>
                              <p:par>
                                <p:cTn id="13" presetID="1" presetClass="exit" presetSubtype="0" fill="hold" grpId="1" nodeType="withEffect">
                                  <p:stCondLst>
                                    <p:cond delay="4500"/>
                                  </p:stCondLst>
                                  <p:childTnLst>
                                    <p:set>
                                      <p:cBhvr>
                                        <p:cTn id="14" dur="1" fill="hold">
                                          <p:stCondLst>
                                            <p:cond delay="0"/>
                                          </p:stCondLst>
                                        </p:cTn>
                                        <p:tgtEl>
                                          <p:spTgt spid="31"/>
                                        </p:tgtEl>
                                        <p:attrNameLst>
                                          <p:attrName>style.visibility</p:attrName>
                                        </p:attrNameLst>
                                      </p:cBhvr>
                                      <p:to>
                                        <p:strVal val="hidden"/>
                                      </p:to>
                                    </p:set>
                                  </p:childTnLst>
                                </p:cTn>
                              </p:par>
                              <p:par>
                                <p:cTn id="15" presetID="1" presetClass="exit" presetSubtype="0" fill="hold" nodeType="withEffect">
                                  <p:stCondLst>
                                    <p:cond delay="4500"/>
                                  </p:stCondLst>
                                  <p:childTnLst>
                                    <p:set>
                                      <p:cBhvr>
                                        <p:cTn id="16" dur="1" fill="hold">
                                          <p:stCondLst>
                                            <p:cond delay="0"/>
                                          </p:stCondLst>
                                        </p:cTn>
                                        <p:tgtEl>
                                          <p:spTgt spid="25"/>
                                        </p:tgtEl>
                                        <p:attrNameLst>
                                          <p:attrName>style.visibility</p:attrName>
                                        </p:attrNameLst>
                                      </p:cBhvr>
                                      <p:to>
                                        <p:strVal val="hidden"/>
                                      </p:to>
                                    </p:set>
                                  </p:childTnLst>
                                </p:cTn>
                              </p:par>
                              <p:par>
                                <p:cTn id="17" presetID="1" presetClass="exit" presetSubtype="0" fill="hold" grpId="1" nodeType="withEffect">
                                  <p:stCondLst>
                                    <p:cond delay="4500"/>
                                  </p:stCondLst>
                                  <p:childTnLst>
                                    <p:set>
                                      <p:cBhvr>
                                        <p:cTn id="18" dur="1" fill="hold">
                                          <p:stCondLst>
                                            <p:cond delay="0"/>
                                          </p:stCondLst>
                                        </p:cTn>
                                        <p:tgtEl>
                                          <p:spTgt spid="30"/>
                                        </p:tgtEl>
                                        <p:attrNameLst>
                                          <p:attrName>style.visibility</p:attrName>
                                        </p:attrNameLst>
                                      </p:cBhvr>
                                      <p:to>
                                        <p:strVal val="hidden"/>
                                      </p:to>
                                    </p:set>
                                  </p:childTnLst>
                                </p:cTn>
                              </p:par>
                              <p:par>
                                <p:cTn id="19" presetID="1" presetClass="exit" presetSubtype="0" fill="hold" nodeType="withEffect">
                                  <p:stCondLst>
                                    <p:cond delay="4500"/>
                                  </p:stCondLst>
                                  <p:childTnLst>
                                    <p:set>
                                      <p:cBhvr>
                                        <p:cTn id="20" dur="1" fill="hold">
                                          <p:stCondLst>
                                            <p:cond delay="0"/>
                                          </p:stCondLst>
                                        </p:cTn>
                                        <p:tgtEl>
                                          <p:spTgt spid="21"/>
                                        </p:tgtEl>
                                        <p:attrNameLst>
                                          <p:attrName>style.visibility</p:attrName>
                                        </p:attrNameLst>
                                      </p:cBhvr>
                                      <p:to>
                                        <p:strVal val="hidden"/>
                                      </p:to>
                                    </p:set>
                                  </p:childTnLst>
                                </p:cTn>
                              </p:par>
                              <p:par>
                                <p:cTn id="21" presetID="1" presetClass="entr" presetSubtype="0" fill="hold" grpId="0" nodeType="withEffect">
                                  <p:stCondLst>
                                    <p:cond delay="5500"/>
                                  </p:stCondLst>
                                  <p:childTnLst>
                                    <p:set>
                                      <p:cBhvr>
                                        <p:cTn id="22" dur="1" fill="hold">
                                          <p:stCondLst>
                                            <p:cond delay="0"/>
                                          </p:stCondLst>
                                        </p:cTn>
                                        <p:tgtEl>
                                          <p:spTgt spid="29"/>
                                        </p:tgtEl>
                                        <p:attrNameLst>
                                          <p:attrName>style.visibility</p:attrName>
                                        </p:attrNameLst>
                                      </p:cBhvr>
                                      <p:to>
                                        <p:strVal val="visible"/>
                                      </p:to>
                                    </p:set>
                                  </p:childTnLst>
                                </p:cTn>
                              </p:par>
                              <p:par>
                                <p:cTn id="23" presetID="1" presetClass="entr" presetSubtype="0" fill="hold" nodeType="withEffect">
                                  <p:stCondLst>
                                    <p:cond delay="5500"/>
                                  </p:stCondLst>
                                  <p:childTnLst>
                                    <p:set>
                                      <p:cBhvr>
                                        <p:cTn id="24" dur="1" fill="hold">
                                          <p:stCondLst>
                                            <p:cond delay="0"/>
                                          </p:stCondLst>
                                        </p:cTn>
                                        <p:tgtEl>
                                          <p:spTgt spid="27"/>
                                        </p:tgtEl>
                                        <p:attrNameLst>
                                          <p:attrName>style.visibility</p:attrName>
                                        </p:attrNameLst>
                                      </p:cBhvr>
                                      <p:to>
                                        <p:strVal val="visible"/>
                                      </p:to>
                                    </p:set>
                                  </p:childTnLst>
                                </p:cTn>
                              </p:par>
                              <p:par>
                                <p:cTn id="25" presetID="1" presetClass="entr" presetSubtype="0" fill="hold" grpId="0" nodeType="withEffect">
                                  <p:stCondLst>
                                    <p:cond delay="5500"/>
                                  </p:stCondLst>
                                  <p:childTnLst>
                                    <p:set>
                                      <p:cBhvr>
                                        <p:cTn id="26" dur="1" fill="hold">
                                          <p:stCondLst>
                                            <p:cond delay="0"/>
                                          </p:stCondLst>
                                        </p:cTn>
                                        <p:tgtEl>
                                          <p:spTgt spid="32"/>
                                        </p:tgtEl>
                                        <p:attrNameLst>
                                          <p:attrName>style.visibility</p:attrName>
                                        </p:attrNameLst>
                                      </p:cBhvr>
                                      <p:to>
                                        <p:strVal val="visible"/>
                                      </p:to>
                                    </p:set>
                                  </p:childTnLst>
                                </p:cTn>
                              </p:par>
                              <p:par>
                                <p:cTn id="27" presetID="1" presetClass="entr" presetSubtype="0" fill="hold" nodeType="withEffect">
                                  <p:stCondLst>
                                    <p:cond delay="5500"/>
                                  </p:stCondLst>
                                  <p:childTnLst>
                                    <p:set>
                                      <p:cBhvr>
                                        <p:cTn id="28" dur="1" fill="hold">
                                          <p:stCondLst>
                                            <p:cond delay="0"/>
                                          </p:stCondLst>
                                        </p:cTn>
                                        <p:tgtEl>
                                          <p:spTgt spid="28"/>
                                        </p:tgtEl>
                                        <p:attrNameLst>
                                          <p:attrName>style.visibility</p:attrName>
                                        </p:attrNameLst>
                                      </p:cBhvr>
                                      <p:to>
                                        <p:strVal val="visible"/>
                                      </p:to>
                                    </p:set>
                                  </p:childTnLst>
                                </p:cTn>
                              </p:par>
                              <p:par>
                                <p:cTn id="29" presetID="1" presetClass="exit" presetSubtype="0" fill="hold" grpId="1" nodeType="withEffect">
                                  <p:stCondLst>
                                    <p:cond delay="7500"/>
                                  </p:stCondLst>
                                  <p:childTnLst>
                                    <p:set>
                                      <p:cBhvr>
                                        <p:cTn id="30" dur="1" fill="hold">
                                          <p:stCondLst>
                                            <p:cond delay="0"/>
                                          </p:stCondLst>
                                        </p:cTn>
                                        <p:tgtEl>
                                          <p:spTgt spid="32"/>
                                        </p:tgtEl>
                                        <p:attrNameLst>
                                          <p:attrName>style.visibility</p:attrName>
                                        </p:attrNameLst>
                                      </p:cBhvr>
                                      <p:to>
                                        <p:strVal val="hidden"/>
                                      </p:to>
                                    </p:set>
                                  </p:childTnLst>
                                </p:cTn>
                              </p:par>
                              <p:par>
                                <p:cTn id="31" presetID="1" presetClass="exit" presetSubtype="0" fill="hold" nodeType="withEffect">
                                  <p:stCondLst>
                                    <p:cond delay="7500"/>
                                  </p:stCondLst>
                                  <p:childTnLst>
                                    <p:set>
                                      <p:cBhvr>
                                        <p:cTn id="32" dur="1" fill="hold">
                                          <p:stCondLst>
                                            <p:cond delay="0"/>
                                          </p:stCondLst>
                                        </p:cTn>
                                        <p:tgtEl>
                                          <p:spTgt spid="28"/>
                                        </p:tgtEl>
                                        <p:attrNameLst>
                                          <p:attrName>style.visibility</p:attrName>
                                        </p:attrNameLst>
                                      </p:cBhvr>
                                      <p:to>
                                        <p:strVal val="hidden"/>
                                      </p:to>
                                    </p:set>
                                  </p:childTnLst>
                                </p:cTn>
                              </p:par>
                              <p:par>
                                <p:cTn id="33" presetID="1" presetClass="exit" presetSubtype="0" fill="hold" grpId="1" nodeType="withEffect">
                                  <p:stCondLst>
                                    <p:cond delay="7500"/>
                                  </p:stCondLst>
                                  <p:childTnLst>
                                    <p:set>
                                      <p:cBhvr>
                                        <p:cTn id="34" dur="1" fill="hold">
                                          <p:stCondLst>
                                            <p:cond delay="0"/>
                                          </p:stCondLst>
                                        </p:cTn>
                                        <p:tgtEl>
                                          <p:spTgt spid="29"/>
                                        </p:tgtEl>
                                        <p:attrNameLst>
                                          <p:attrName>style.visibility</p:attrName>
                                        </p:attrNameLst>
                                      </p:cBhvr>
                                      <p:to>
                                        <p:strVal val="hidden"/>
                                      </p:to>
                                    </p:set>
                                  </p:childTnLst>
                                </p:cTn>
                              </p:par>
                              <p:par>
                                <p:cTn id="35" presetID="1" presetClass="exit" presetSubtype="0" fill="hold" nodeType="withEffect">
                                  <p:stCondLst>
                                    <p:cond delay="7500"/>
                                  </p:stCondLst>
                                  <p:childTnLst>
                                    <p:set>
                                      <p:cBhvr>
                                        <p:cTn id="36" dur="1" fill="hold">
                                          <p:stCondLst>
                                            <p:cond delay="0"/>
                                          </p:stCondLst>
                                        </p:cTn>
                                        <p:tgtEl>
                                          <p:spTgt spid="27"/>
                                        </p:tgtEl>
                                        <p:attrNameLst>
                                          <p:attrName>style.visibility</p:attrName>
                                        </p:attrNameLst>
                                      </p:cBhvr>
                                      <p:to>
                                        <p:strVal val="hidden"/>
                                      </p:to>
                                    </p:set>
                                  </p:childTnLst>
                                </p:cTn>
                              </p:par>
                              <p:par>
                                <p:cTn id="37" presetID="1" presetClass="entr" presetSubtype="0" fill="hold" nodeType="withEffect">
                                  <p:stCondLst>
                                    <p:cond delay="8500"/>
                                  </p:stCondLst>
                                  <p:childTnLst>
                                    <p:set>
                                      <p:cBhvr>
                                        <p:cTn id="38" dur="1" fill="hold">
                                          <p:stCondLst>
                                            <p:cond delay="0"/>
                                          </p:stCondLst>
                                        </p:cTn>
                                        <p:tgtEl>
                                          <p:spTgt spid="35"/>
                                        </p:tgtEl>
                                        <p:attrNameLst>
                                          <p:attrName>style.visibility</p:attrName>
                                        </p:attrNameLst>
                                      </p:cBhvr>
                                      <p:to>
                                        <p:strVal val="visible"/>
                                      </p:to>
                                    </p:set>
                                  </p:childTnLst>
                                </p:cTn>
                              </p:par>
                              <p:par>
                                <p:cTn id="39" presetID="1" presetClass="entr" presetSubtype="0" fill="hold" nodeType="withEffect">
                                  <p:stCondLst>
                                    <p:cond delay="8500"/>
                                  </p:stCondLst>
                                  <p:childTnLst>
                                    <p:set>
                                      <p:cBhvr>
                                        <p:cTn id="40" dur="1" fill="hold">
                                          <p:stCondLst>
                                            <p:cond delay="0"/>
                                          </p:stCondLst>
                                        </p:cTn>
                                        <p:tgtEl>
                                          <p:spTgt spid="34"/>
                                        </p:tgtEl>
                                        <p:attrNameLst>
                                          <p:attrName>style.visibility</p:attrName>
                                        </p:attrNameLst>
                                      </p:cBhvr>
                                      <p:to>
                                        <p:strVal val="visible"/>
                                      </p:to>
                                    </p:set>
                                  </p:childTnLst>
                                </p:cTn>
                              </p:par>
                              <p:par>
                                <p:cTn id="41" presetID="9" presetClass="entr" presetSubtype="0" fill="hold" grpId="0" nodeType="withEffect">
                                  <p:stCondLst>
                                    <p:cond delay="8500"/>
                                  </p:stCondLst>
                                  <p:childTnLst>
                                    <p:set>
                                      <p:cBhvr>
                                        <p:cTn id="42" dur="1" fill="hold">
                                          <p:stCondLst>
                                            <p:cond delay="0"/>
                                          </p:stCondLst>
                                        </p:cTn>
                                        <p:tgtEl>
                                          <p:spTgt spid="36"/>
                                        </p:tgtEl>
                                        <p:attrNameLst>
                                          <p:attrName>style.visibility</p:attrName>
                                        </p:attrNameLst>
                                      </p:cBhvr>
                                      <p:to>
                                        <p:strVal val="visible"/>
                                      </p:to>
                                    </p:set>
                                    <p:animEffect transition="in" filter="dissolve">
                                      <p:cBhvr>
                                        <p:cTn id="43" dur="500"/>
                                        <p:tgtEl>
                                          <p:spTgt spid="36"/>
                                        </p:tgtEl>
                                      </p:cBhvr>
                                    </p:animEffect>
                                  </p:childTnLst>
                                </p:cTn>
                              </p:par>
                              <p:par>
                                <p:cTn id="44" presetID="37" presetClass="entr" presetSubtype="0" fill="hold" grpId="0" nodeType="withEffect">
                                  <p:stCondLst>
                                    <p:cond delay="8500"/>
                                  </p:stCondLst>
                                  <p:childTnLst>
                                    <p:set>
                                      <p:cBhvr>
                                        <p:cTn id="45" dur="1" fill="hold">
                                          <p:stCondLst>
                                            <p:cond delay="0"/>
                                          </p:stCondLst>
                                        </p:cTn>
                                        <p:tgtEl>
                                          <p:spTgt spid="24"/>
                                        </p:tgtEl>
                                        <p:attrNameLst>
                                          <p:attrName>style.visibility</p:attrName>
                                        </p:attrNameLst>
                                      </p:cBhvr>
                                      <p:to>
                                        <p:strVal val="visible"/>
                                      </p:to>
                                    </p:set>
                                    <p:animEffect transition="in" filter="fade">
                                      <p:cBhvr>
                                        <p:cTn id="46" dur="1000"/>
                                        <p:tgtEl>
                                          <p:spTgt spid="24"/>
                                        </p:tgtEl>
                                      </p:cBhvr>
                                    </p:animEffect>
                                    <p:anim calcmode="lin" valueType="num">
                                      <p:cBhvr>
                                        <p:cTn id="47" dur="1000" fill="hold"/>
                                        <p:tgtEl>
                                          <p:spTgt spid="24"/>
                                        </p:tgtEl>
                                        <p:attrNameLst>
                                          <p:attrName>ppt_x</p:attrName>
                                        </p:attrNameLst>
                                      </p:cBhvr>
                                      <p:tavLst>
                                        <p:tav tm="0">
                                          <p:val>
                                            <p:strVal val="#ppt_x"/>
                                          </p:val>
                                        </p:tav>
                                        <p:tav tm="100000">
                                          <p:val>
                                            <p:strVal val="#ppt_x"/>
                                          </p:val>
                                        </p:tav>
                                      </p:tavLst>
                                    </p:anim>
                                    <p:anim calcmode="lin" valueType="num">
                                      <p:cBhvr>
                                        <p:cTn id="48" dur="900" decel="100000" fill="hold"/>
                                        <p:tgtEl>
                                          <p:spTgt spid="24"/>
                                        </p:tgtEl>
                                        <p:attrNameLst>
                                          <p:attrName>ppt_y</p:attrName>
                                        </p:attrNameLst>
                                      </p:cBhvr>
                                      <p:tavLst>
                                        <p:tav tm="0">
                                          <p:val>
                                            <p:strVal val="#ppt_y+1"/>
                                          </p:val>
                                        </p:tav>
                                        <p:tav tm="100000">
                                          <p:val>
                                            <p:strVal val="#ppt_y-.03"/>
                                          </p:val>
                                        </p:tav>
                                      </p:tavLst>
                                    </p:anim>
                                    <p:anim calcmode="lin" valueType="num">
                                      <p:cBhvr>
                                        <p:cTn id="49" dur="100" accel="100000" fill="hold">
                                          <p:stCondLst>
                                            <p:cond delay="900"/>
                                          </p:stCondLst>
                                        </p:cTn>
                                        <p:tgtEl>
                                          <p:spTgt spid="24"/>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9" grpId="0"/>
      <p:bldP spid="29" grpId="1"/>
      <p:bldP spid="30" grpId="0"/>
      <p:bldP spid="30" grpId="1"/>
      <p:bldP spid="31" grpId="0"/>
      <p:bldP spid="31" grpId="1"/>
      <p:bldP spid="32" grpId="0"/>
      <p:bldP spid="32" grpId="1"/>
      <p:bldP spid="36"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rain/sal"/>
          <p:cNvPicPr>
            <a:picLocks noChangeAspect="1" noChangeArrowheads="1"/>
          </p:cNvPicPr>
          <p:nvPr/>
        </p:nvPicPr>
        <p:blipFill>
          <a:blip r:embed="rId3" cstate="print"/>
          <a:srcRect/>
          <a:stretch>
            <a:fillRect/>
          </a:stretch>
        </p:blipFill>
        <p:spPr bwMode="auto">
          <a:xfrm>
            <a:off x="3482019" y="838200"/>
            <a:ext cx="5661981" cy="4114800"/>
          </a:xfrm>
          <a:prstGeom prst="rect">
            <a:avLst/>
          </a:prstGeom>
          <a:ln>
            <a:noFill/>
          </a:ln>
          <a:effectLst>
            <a:outerShdw blurRad="190500" algn="tl" rotWithShape="0">
              <a:srgbClr val="000000">
                <a:alpha val="70000"/>
              </a:srgbClr>
            </a:outerShdw>
          </a:effectLst>
        </p:spPr>
      </p:pic>
      <p:sp>
        <p:nvSpPr>
          <p:cNvPr id="22" name="Action Button: Home 21">
            <a:hlinkClick r:id="" action="ppaction://hlinkshowjump?jump=firstslide" highlightClick="1"/>
          </p:cNvPr>
          <p:cNvSpPr/>
          <p:nvPr/>
        </p:nvSpPr>
        <p:spPr>
          <a:xfrm>
            <a:off x="8547717" y="6400800"/>
            <a:ext cx="574675" cy="457200"/>
          </a:xfrm>
          <a:prstGeom prst="actionButtonHome">
            <a:avLst/>
          </a:prstGeom>
          <a:gradFill flip="none" rotWithShape="1">
            <a:gsLst>
              <a:gs pos="0">
                <a:srgbClr val="FFEFD1"/>
              </a:gs>
              <a:gs pos="64999">
                <a:srgbClr val="F0EBD5"/>
              </a:gs>
              <a:gs pos="100000">
                <a:srgbClr val="D1C39F"/>
              </a:gs>
            </a:gsLst>
            <a:lin ang="5400000" scaled="1"/>
            <a:tileRect/>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23" name="Action Button: Beginning 22">
            <a:hlinkClick r:id="rId4" action="ppaction://hlinksldjump" highlightClick="1"/>
          </p:cNvPr>
          <p:cNvSpPr/>
          <p:nvPr/>
        </p:nvSpPr>
        <p:spPr>
          <a:xfrm>
            <a:off x="8080992" y="6400800"/>
            <a:ext cx="457200" cy="457200"/>
          </a:xfrm>
          <a:prstGeom prst="actionButtonBeginning">
            <a:avLst/>
          </a:prstGeom>
          <a:gradFill>
            <a:gsLst>
              <a:gs pos="0">
                <a:srgbClr val="FFEFD1"/>
              </a:gs>
              <a:gs pos="64999">
                <a:srgbClr val="F0EBD5"/>
              </a:gs>
              <a:gs pos="100000">
                <a:srgbClr val="D1C39F"/>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26" name="Rounded Rectangular Callout 25"/>
          <p:cNvSpPr/>
          <p:nvPr/>
        </p:nvSpPr>
        <p:spPr>
          <a:xfrm>
            <a:off x="1828800" y="2286000"/>
            <a:ext cx="1752600" cy="2362200"/>
          </a:xfrm>
          <a:prstGeom prst="wedgeRoundRectCallout">
            <a:avLst>
              <a:gd name="adj1" fmla="val -28659"/>
              <a:gd name="adj2" fmla="val -56447"/>
              <a:gd name="adj3" fmla="val 16667"/>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600" dirty="0">
                <a:solidFill>
                  <a:srgbClr val="FFFFFF"/>
                </a:solidFill>
                <a:latin typeface="Trebuchet MS" pitchFamily="34" charset="0"/>
              </a:rPr>
              <a:t>Which of these statements describes the relationship between the salinity pattern and the rainfall pattern? </a:t>
            </a:r>
          </a:p>
        </p:txBody>
      </p:sp>
      <p:sp>
        <p:nvSpPr>
          <p:cNvPr id="19" name="Action Button: Custom 18">
            <a:hlinkClick r:id="rId5" action="ppaction://hlinksldjump" highlightClick="1"/>
          </p:cNvPr>
          <p:cNvSpPr/>
          <p:nvPr/>
        </p:nvSpPr>
        <p:spPr>
          <a:xfrm>
            <a:off x="2743200" y="5257800"/>
            <a:ext cx="1600200" cy="990600"/>
          </a:xfrm>
          <a:prstGeom prst="actionButtonBlank">
            <a:avLst/>
          </a:prstGeom>
          <a:solidFill>
            <a:srgbClr val="C00000"/>
          </a:solidFill>
          <a:ln>
            <a:no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600" dirty="0">
                <a:solidFill>
                  <a:schemeClr val="bg1"/>
                </a:solidFill>
                <a:latin typeface="Trebuchet MS" pitchFamily="34" charset="0"/>
              </a:rPr>
              <a:t>The patterns are identical</a:t>
            </a:r>
          </a:p>
        </p:txBody>
      </p:sp>
      <p:sp>
        <p:nvSpPr>
          <p:cNvPr id="20" name="Action Button: Custom 19">
            <a:hlinkClick r:id="rId6" action="ppaction://hlinksldjump" highlightClick="1"/>
          </p:cNvPr>
          <p:cNvSpPr/>
          <p:nvPr/>
        </p:nvSpPr>
        <p:spPr>
          <a:xfrm>
            <a:off x="4419600" y="5257800"/>
            <a:ext cx="1905000" cy="990600"/>
          </a:xfrm>
          <a:prstGeom prst="actionButtonBlank">
            <a:avLst/>
          </a:prstGeom>
          <a:solidFill>
            <a:srgbClr val="C00000"/>
          </a:solidFill>
          <a:ln>
            <a:no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600" dirty="0">
                <a:solidFill>
                  <a:schemeClr val="bg1"/>
                </a:solidFill>
                <a:latin typeface="Trebuchet MS" pitchFamily="34" charset="0"/>
              </a:rPr>
              <a:t>The patterns are mirror images or opposites </a:t>
            </a:r>
          </a:p>
        </p:txBody>
      </p:sp>
      <p:sp>
        <p:nvSpPr>
          <p:cNvPr id="18" name="Action Button: Custom 17">
            <a:hlinkClick r:id="rId5" action="ppaction://hlinksldjump" highlightClick="1"/>
          </p:cNvPr>
          <p:cNvSpPr/>
          <p:nvPr/>
        </p:nvSpPr>
        <p:spPr>
          <a:xfrm>
            <a:off x="6400800" y="5257800"/>
            <a:ext cx="1676400" cy="990600"/>
          </a:xfrm>
          <a:prstGeom prst="actionButtonBlank">
            <a:avLst/>
          </a:prstGeom>
          <a:solidFill>
            <a:srgbClr val="C00000"/>
          </a:solidFill>
          <a:ln>
            <a:no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600" dirty="0">
                <a:solidFill>
                  <a:schemeClr val="bg1"/>
                </a:solidFill>
                <a:latin typeface="Trebuchet MS" pitchFamily="34" charset="0"/>
              </a:rPr>
              <a:t>The patterns have no relationship</a:t>
            </a:r>
          </a:p>
        </p:txBody>
      </p:sp>
      <p:pic>
        <p:nvPicPr>
          <p:cNvPr id="40" name="Picture 39" descr="IMG_3473.JPG"/>
          <p:cNvPicPr>
            <a:picLocks noChangeAspect="1"/>
          </p:cNvPicPr>
          <p:nvPr/>
        </p:nvPicPr>
        <p:blipFill>
          <a:blip r:embed="rId7" cstate="print"/>
          <a:stretch>
            <a:fillRect/>
          </a:stretch>
        </p:blipFill>
        <p:spPr>
          <a:xfrm>
            <a:off x="1828800" y="838200"/>
            <a:ext cx="1150177" cy="1188720"/>
          </a:xfrm>
          <a:prstGeom prst="rect">
            <a:avLst/>
          </a:prstGeom>
        </p:spPr>
      </p:pic>
      <p:sp>
        <p:nvSpPr>
          <p:cNvPr id="33" name="Rectangle 32"/>
          <p:cNvSpPr/>
          <p:nvPr/>
        </p:nvSpPr>
        <p:spPr>
          <a:xfrm>
            <a:off x="0" y="0"/>
            <a:ext cx="9144000" cy="838200"/>
          </a:xfrm>
          <a:prstGeom prst="rect">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r>
              <a:rPr lang="en-US" sz="4400" dirty="0" smtClean="0">
                <a:latin typeface="Trebuchet MS" pitchFamily="34" charset="0"/>
              </a:rPr>
              <a:t>How To Interpret Graphs</a:t>
            </a:r>
            <a:endParaRPr lang="en-US" sz="4400" dirty="0">
              <a:latin typeface="Trebuchet MS" pitchFamily="34" charset="0"/>
            </a:endParaRPr>
          </a:p>
        </p:txBody>
      </p:sp>
      <p:sp>
        <p:nvSpPr>
          <p:cNvPr id="34" name="Flowchart: Delay 33"/>
          <p:cNvSpPr/>
          <p:nvPr/>
        </p:nvSpPr>
        <p:spPr>
          <a:xfrm>
            <a:off x="0" y="0"/>
            <a:ext cx="1752600" cy="6858000"/>
          </a:xfrm>
          <a:prstGeom prst="flowChartDelay">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35" name="TextBox 34">
            <a:hlinkClick r:id="rId8" action="ppaction://hlinksldjump"/>
          </p:cNvPr>
          <p:cNvSpPr txBox="1"/>
          <p:nvPr/>
        </p:nvSpPr>
        <p:spPr>
          <a:xfrm>
            <a:off x="0" y="609600"/>
            <a:ext cx="1371600" cy="8382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Build </a:t>
            </a:r>
            <a:r>
              <a:rPr lang="en-US" sz="1600" dirty="0" smtClean="0">
                <a:solidFill>
                  <a:schemeClr val="accent1">
                    <a:lumMod val="75000"/>
                  </a:schemeClr>
                </a:solidFill>
                <a:latin typeface="Trebuchet MS" pitchFamily="34" charset="0"/>
                <a:cs typeface="+mn-cs"/>
              </a:rPr>
              <a:t>A </a:t>
            </a:r>
            <a:r>
              <a:rPr lang="en-US" sz="1600" dirty="0">
                <a:solidFill>
                  <a:schemeClr val="accent1">
                    <a:lumMod val="75000"/>
                  </a:schemeClr>
                </a:solidFill>
                <a:latin typeface="Trebuchet MS" pitchFamily="34" charset="0"/>
                <a:cs typeface="+mn-cs"/>
              </a:rPr>
              <a:t>G</a:t>
            </a:r>
            <a:r>
              <a:rPr lang="en-US" sz="1600" dirty="0" smtClean="0">
                <a:solidFill>
                  <a:schemeClr val="accent1">
                    <a:lumMod val="75000"/>
                  </a:schemeClr>
                </a:solidFill>
                <a:latin typeface="Trebuchet MS" pitchFamily="34" charset="0"/>
                <a:cs typeface="+mn-cs"/>
              </a:rPr>
              <a:t>raph </a:t>
            </a:r>
            <a:endParaRPr lang="en-US" sz="1600" dirty="0">
              <a:solidFill>
                <a:schemeClr val="accent1">
                  <a:lumMod val="75000"/>
                </a:schemeClr>
              </a:solidFill>
              <a:latin typeface="Trebuchet MS" pitchFamily="34" charset="0"/>
              <a:cs typeface="+mn-cs"/>
            </a:endParaRP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1)</a:t>
            </a:r>
            <a:endParaRPr lang="en-US" sz="1600" dirty="0">
              <a:solidFill>
                <a:schemeClr val="accent1">
                  <a:lumMod val="75000"/>
                </a:schemeClr>
              </a:solidFill>
              <a:latin typeface="Trebuchet MS" pitchFamily="34" charset="0"/>
              <a:cs typeface="+mn-cs"/>
            </a:endParaRPr>
          </a:p>
        </p:txBody>
      </p:sp>
      <p:sp>
        <p:nvSpPr>
          <p:cNvPr id="36" name="TextBox 35">
            <a:hlinkClick r:id="rId9" action="ppaction://hlinksldjump"/>
          </p:cNvPr>
          <p:cNvSpPr txBox="1"/>
          <p:nvPr/>
        </p:nvSpPr>
        <p:spPr>
          <a:xfrm>
            <a:off x="0" y="2743200"/>
            <a:ext cx="1554480" cy="10668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Read LOBO Graphs </a:t>
            </a:r>
            <a:r>
              <a:rPr lang="en-US" sz="1600" dirty="0" smtClean="0">
                <a:solidFill>
                  <a:schemeClr val="accent1">
                    <a:lumMod val="75000"/>
                  </a:schemeClr>
                </a:solidFill>
                <a:latin typeface="Trebuchet MS" pitchFamily="34" charset="0"/>
                <a:cs typeface="+mn-cs"/>
              </a:rPr>
              <a:t>   (Level 3)</a:t>
            </a:r>
            <a:endParaRPr lang="en-US" sz="1600" dirty="0">
              <a:solidFill>
                <a:schemeClr val="accent1">
                  <a:lumMod val="75000"/>
                </a:schemeClr>
              </a:solidFill>
              <a:latin typeface="Trebuchet MS" pitchFamily="34" charset="0"/>
              <a:cs typeface="+mn-cs"/>
            </a:endParaRPr>
          </a:p>
        </p:txBody>
      </p:sp>
      <p:sp>
        <p:nvSpPr>
          <p:cNvPr id="37" name="TextBox 36">
            <a:hlinkClick r:id="rId10" action="ppaction://hlinksldjump"/>
          </p:cNvPr>
          <p:cNvSpPr txBox="1"/>
          <p:nvPr/>
        </p:nvSpPr>
        <p:spPr>
          <a:xfrm>
            <a:off x="0" y="3953470"/>
            <a:ext cx="1447800" cy="99953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LOBO Data Match-up</a:t>
            </a:r>
            <a:endParaRPr lang="en-US" sz="1600" dirty="0">
              <a:solidFill>
                <a:schemeClr val="accent1">
                  <a:lumMod val="75000"/>
                </a:schemeClr>
              </a:solidFill>
              <a:latin typeface="Trebuchet MS" pitchFamily="34" charset="0"/>
              <a:cs typeface="+mn-cs"/>
            </a:endParaRP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4)</a:t>
            </a:r>
            <a:endParaRPr lang="en-US" sz="1600" dirty="0">
              <a:solidFill>
                <a:schemeClr val="accent1">
                  <a:lumMod val="75000"/>
                </a:schemeClr>
              </a:solidFill>
              <a:latin typeface="Trebuchet MS" pitchFamily="34" charset="0"/>
              <a:cs typeface="+mn-cs"/>
            </a:endParaRPr>
          </a:p>
        </p:txBody>
      </p:sp>
      <p:sp>
        <p:nvSpPr>
          <p:cNvPr id="38" name="TextBox 37">
            <a:hlinkClick r:id="rId11" action="ppaction://hlinksldjump"/>
          </p:cNvPr>
          <p:cNvSpPr txBox="1"/>
          <p:nvPr/>
        </p:nvSpPr>
        <p:spPr>
          <a:xfrm>
            <a:off x="0" y="5105400"/>
            <a:ext cx="1371600" cy="11430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Test Your LOBO Abilities</a:t>
            </a: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5)</a:t>
            </a:r>
            <a:endParaRPr lang="en-US" sz="1600" dirty="0">
              <a:solidFill>
                <a:schemeClr val="accent1">
                  <a:lumMod val="75000"/>
                </a:schemeClr>
              </a:solidFill>
              <a:latin typeface="Trebuchet MS" pitchFamily="34" charset="0"/>
              <a:cs typeface="+mn-cs"/>
            </a:endParaRPr>
          </a:p>
        </p:txBody>
      </p:sp>
      <p:sp>
        <p:nvSpPr>
          <p:cNvPr id="41" name="TextBox 40">
            <a:hlinkClick r:id="rId12" action="ppaction://hlinksldjump"/>
          </p:cNvPr>
          <p:cNvSpPr txBox="1"/>
          <p:nvPr/>
        </p:nvSpPr>
        <p:spPr>
          <a:xfrm>
            <a:off x="0" y="1600200"/>
            <a:ext cx="1447800" cy="990600"/>
          </a:xfrm>
          <a:prstGeom prst="roundRect">
            <a:avLst/>
          </a:prstGeom>
          <a:solidFill>
            <a:schemeClr val="accent5">
              <a:lumMod val="40000"/>
              <a:lumOff val="60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Interpret Graphs</a:t>
            </a: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2)</a:t>
            </a:r>
            <a:endParaRPr lang="en-US" sz="1600" dirty="0">
              <a:solidFill>
                <a:schemeClr val="accent1">
                  <a:lumMod val="75000"/>
                </a:schemeClr>
              </a:solidFill>
              <a:latin typeface="Trebuchet MS" pitchFamily="34" charset="0"/>
              <a:cs typeface="+mn-cs"/>
            </a:endParaRPr>
          </a:p>
        </p:txBody>
      </p:sp>
      <p:sp>
        <p:nvSpPr>
          <p:cNvPr id="42" name="TextBox 41">
            <a:hlinkClick r:id="rId13" action="ppaction://hlinksldjump"/>
          </p:cNvPr>
          <p:cNvSpPr txBox="1"/>
          <p:nvPr/>
        </p:nvSpPr>
        <p:spPr>
          <a:xfrm>
            <a:off x="0" y="6324600"/>
            <a:ext cx="914400" cy="5334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More info</a:t>
            </a:r>
            <a:endParaRPr lang="en-US" sz="1600" dirty="0">
              <a:solidFill>
                <a:schemeClr val="accent1">
                  <a:lumMod val="75000"/>
                </a:schemeClr>
              </a:solidFill>
              <a:latin typeface="Trebuchet MS" pitchFamily="34" charset="0"/>
              <a:cs typeface="+mn-cs"/>
            </a:endParaRPr>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4" presetClass="entr" presetSubtype="0" fill="hold" grpId="0" nodeType="withEffect">
                                  <p:stCondLst>
                                    <p:cond delay="0"/>
                                  </p:stCondLst>
                                  <p:childTnLst>
                                    <p:set>
                                      <p:cBhvr>
                                        <p:cTn id="6" dur="1" fill="hold">
                                          <p:stCondLst>
                                            <p:cond delay="0"/>
                                          </p:stCondLst>
                                        </p:cTn>
                                        <p:tgtEl>
                                          <p:spTgt spid="26"/>
                                        </p:tgtEl>
                                        <p:attrNameLst>
                                          <p:attrName>style.visibility</p:attrName>
                                        </p:attrNameLst>
                                      </p:cBhvr>
                                      <p:to>
                                        <p:strVal val="visible"/>
                                      </p:to>
                                    </p:set>
                                    <p:anim from="(-#ppt_w/2)" to="(#ppt_x)" calcmode="lin" valueType="num">
                                      <p:cBhvr>
                                        <p:cTn id="7" dur="600" fill="hold">
                                          <p:stCondLst>
                                            <p:cond delay="0"/>
                                          </p:stCondLst>
                                        </p:cTn>
                                        <p:tgtEl>
                                          <p:spTgt spid="26"/>
                                        </p:tgtEl>
                                        <p:attrNameLst>
                                          <p:attrName>ppt_x</p:attrName>
                                        </p:attrNameLst>
                                      </p:cBhvr>
                                    </p:anim>
                                    <p:anim from="0" to="-1.0" calcmode="lin" valueType="num">
                                      <p:cBhvr>
                                        <p:cTn id="8" dur="200" decel="50000" autoRev="1" fill="hold">
                                          <p:stCondLst>
                                            <p:cond delay="600"/>
                                          </p:stCondLst>
                                        </p:cTn>
                                        <p:tgtEl>
                                          <p:spTgt spid="26"/>
                                        </p:tgtEl>
                                        <p:attrNameLst>
                                          <p:attrName>xshear</p:attrName>
                                        </p:attrNameLst>
                                      </p:cBhvr>
                                    </p:anim>
                                    <p:animScale>
                                      <p:cBhvr>
                                        <p:cTn id="9" dur="200" decel="100000" autoRev="1" fill="hold">
                                          <p:stCondLst>
                                            <p:cond delay="600"/>
                                          </p:stCondLst>
                                        </p:cTn>
                                        <p:tgtEl>
                                          <p:spTgt spid="26"/>
                                        </p:tgtEl>
                                      </p:cBhvr>
                                      <p:from x="100000" y="100000"/>
                                      <p:to x="80000" y="100000"/>
                                    </p:animScale>
                                    <p:anim by="(#ppt_h/3+#ppt_w*0.1)" calcmode="lin" valueType="num">
                                      <p:cBhvr additive="sum">
                                        <p:cTn id="10" dur="200" decel="100000" autoRev="1" fill="hold">
                                          <p:stCondLst>
                                            <p:cond delay="600"/>
                                          </p:stCondLst>
                                        </p:cTn>
                                        <p:tgtEl>
                                          <p:spTgt spid="26"/>
                                        </p:tgtEl>
                                        <p:attrNameLst>
                                          <p:attrName>ppt_x</p:attrName>
                                        </p:attrNameLst>
                                      </p:cBhvr>
                                    </p:anim>
                                  </p:childTnLst>
                                </p:cTn>
                              </p:par>
                              <p:par>
                                <p:cTn id="11" presetID="37" presetClass="entr" presetSubtype="0" fill="hold" grpId="0" nodeType="withEffect">
                                  <p:stCondLst>
                                    <p:cond delay="2000"/>
                                  </p:stCondLst>
                                  <p:childTnLst>
                                    <p:set>
                                      <p:cBhvr>
                                        <p:cTn id="12" dur="1" fill="hold">
                                          <p:stCondLst>
                                            <p:cond delay="0"/>
                                          </p:stCondLst>
                                        </p:cTn>
                                        <p:tgtEl>
                                          <p:spTgt spid="19"/>
                                        </p:tgtEl>
                                        <p:attrNameLst>
                                          <p:attrName>style.visibility</p:attrName>
                                        </p:attrNameLst>
                                      </p:cBhvr>
                                      <p:to>
                                        <p:strVal val="visible"/>
                                      </p:to>
                                    </p:set>
                                    <p:animEffect transition="in" filter="fade">
                                      <p:cBhvr>
                                        <p:cTn id="13" dur="1000"/>
                                        <p:tgtEl>
                                          <p:spTgt spid="19"/>
                                        </p:tgtEl>
                                      </p:cBhvr>
                                    </p:animEffect>
                                    <p:anim calcmode="lin" valueType="num">
                                      <p:cBhvr>
                                        <p:cTn id="14" dur="1000" fill="hold"/>
                                        <p:tgtEl>
                                          <p:spTgt spid="19"/>
                                        </p:tgtEl>
                                        <p:attrNameLst>
                                          <p:attrName>ppt_x</p:attrName>
                                        </p:attrNameLst>
                                      </p:cBhvr>
                                      <p:tavLst>
                                        <p:tav tm="0">
                                          <p:val>
                                            <p:strVal val="#ppt_x"/>
                                          </p:val>
                                        </p:tav>
                                        <p:tav tm="100000">
                                          <p:val>
                                            <p:strVal val="#ppt_x"/>
                                          </p:val>
                                        </p:tav>
                                      </p:tavLst>
                                    </p:anim>
                                    <p:anim calcmode="lin" valueType="num">
                                      <p:cBhvr>
                                        <p:cTn id="15" dur="900" decel="100000" fill="hold"/>
                                        <p:tgtEl>
                                          <p:spTgt spid="19"/>
                                        </p:tgtEl>
                                        <p:attrNameLst>
                                          <p:attrName>ppt_y</p:attrName>
                                        </p:attrNameLst>
                                      </p:cBhvr>
                                      <p:tavLst>
                                        <p:tav tm="0">
                                          <p:val>
                                            <p:strVal val="#ppt_y+1"/>
                                          </p:val>
                                        </p:tav>
                                        <p:tav tm="100000">
                                          <p:val>
                                            <p:strVal val="#ppt_y-.03"/>
                                          </p:val>
                                        </p:tav>
                                      </p:tavLst>
                                    </p:anim>
                                    <p:anim calcmode="lin" valueType="num">
                                      <p:cBhvr>
                                        <p:cTn id="16" dur="100" accel="100000" fill="hold">
                                          <p:stCondLst>
                                            <p:cond delay="900"/>
                                          </p:stCondLst>
                                        </p:cTn>
                                        <p:tgtEl>
                                          <p:spTgt spid="19"/>
                                        </p:tgtEl>
                                        <p:attrNameLst>
                                          <p:attrName>ppt_y</p:attrName>
                                        </p:attrNameLst>
                                      </p:cBhvr>
                                      <p:tavLst>
                                        <p:tav tm="0">
                                          <p:val>
                                            <p:strVal val="#ppt_y-.03"/>
                                          </p:val>
                                        </p:tav>
                                        <p:tav tm="100000">
                                          <p:val>
                                            <p:strVal val="#ppt_y"/>
                                          </p:val>
                                        </p:tav>
                                      </p:tavLst>
                                    </p:anim>
                                  </p:childTnLst>
                                </p:cTn>
                              </p:par>
                              <p:par>
                                <p:cTn id="17" presetID="37" presetClass="entr" presetSubtype="0" fill="hold" grpId="0" nodeType="withEffect">
                                  <p:stCondLst>
                                    <p:cond delay="2100"/>
                                  </p:stCondLst>
                                  <p:childTnLst>
                                    <p:set>
                                      <p:cBhvr>
                                        <p:cTn id="18" dur="1" fill="hold">
                                          <p:stCondLst>
                                            <p:cond delay="0"/>
                                          </p:stCondLst>
                                        </p:cTn>
                                        <p:tgtEl>
                                          <p:spTgt spid="20"/>
                                        </p:tgtEl>
                                        <p:attrNameLst>
                                          <p:attrName>style.visibility</p:attrName>
                                        </p:attrNameLst>
                                      </p:cBhvr>
                                      <p:to>
                                        <p:strVal val="visible"/>
                                      </p:to>
                                    </p:set>
                                    <p:animEffect transition="in" filter="fade">
                                      <p:cBhvr>
                                        <p:cTn id="19" dur="1000"/>
                                        <p:tgtEl>
                                          <p:spTgt spid="20"/>
                                        </p:tgtEl>
                                      </p:cBhvr>
                                    </p:animEffect>
                                    <p:anim calcmode="lin" valueType="num">
                                      <p:cBhvr>
                                        <p:cTn id="20" dur="1000" fill="hold"/>
                                        <p:tgtEl>
                                          <p:spTgt spid="20"/>
                                        </p:tgtEl>
                                        <p:attrNameLst>
                                          <p:attrName>ppt_x</p:attrName>
                                        </p:attrNameLst>
                                      </p:cBhvr>
                                      <p:tavLst>
                                        <p:tav tm="0">
                                          <p:val>
                                            <p:strVal val="#ppt_x"/>
                                          </p:val>
                                        </p:tav>
                                        <p:tav tm="100000">
                                          <p:val>
                                            <p:strVal val="#ppt_x"/>
                                          </p:val>
                                        </p:tav>
                                      </p:tavLst>
                                    </p:anim>
                                    <p:anim calcmode="lin" valueType="num">
                                      <p:cBhvr>
                                        <p:cTn id="21" dur="900" decel="100000" fill="hold"/>
                                        <p:tgtEl>
                                          <p:spTgt spid="20"/>
                                        </p:tgtEl>
                                        <p:attrNameLst>
                                          <p:attrName>ppt_y</p:attrName>
                                        </p:attrNameLst>
                                      </p:cBhvr>
                                      <p:tavLst>
                                        <p:tav tm="0">
                                          <p:val>
                                            <p:strVal val="#ppt_y+1"/>
                                          </p:val>
                                        </p:tav>
                                        <p:tav tm="100000">
                                          <p:val>
                                            <p:strVal val="#ppt_y-.03"/>
                                          </p:val>
                                        </p:tav>
                                      </p:tavLst>
                                    </p:anim>
                                    <p:anim calcmode="lin" valueType="num">
                                      <p:cBhvr>
                                        <p:cTn id="22" dur="100" accel="100000" fill="hold">
                                          <p:stCondLst>
                                            <p:cond delay="900"/>
                                          </p:stCondLst>
                                        </p:cTn>
                                        <p:tgtEl>
                                          <p:spTgt spid="20"/>
                                        </p:tgtEl>
                                        <p:attrNameLst>
                                          <p:attrName>ppt_y</p:attrName>
                                        </p:attrNameLst>
                                      </p:cBhvr>
                                      <p:tavLst>
                                        <p:tav tm="0">
                                          <p:val>
                                            <p:strVal val="#ppt_y-.03"/>
                                          </p:val>
                                        </p:tav>
                                        <p:tav tm="100000">
                                          <p:val>
                                            <p:strVal val="#ppt_y"/>
                                          </p:val>
                                        </p:tav>
                                      </p:tavLst>
                                    </p:anim>
                                  </p:childTnLst>
                                </p:cTn>
                              </p:par>
                              <p:par>
                                <p:cTn id="23" presetID="37" presetClass="entr" presetSubtype="0" fill="hold" grpId="0" nodeType="withEffect">
                                  <p:stCondLst>
                                    <p:cond delay="2200"/>
                                  </p:stCondLst>
                                  <p:childTnLst>
                                    <p:set>
                                      <p:cBhvr>
                                        <p:cTn id="24" dur="1" fill="hold">
                                          <p:stCondLst>
                                            <p:cond delay="0"/>
                                          </p:stCondLst>
                                        </p:cTn>
                                        <p:tgtEl>
                                          <p:spTgt spid="18"/>
                                        </p:tgtEl>
                                        <p:attrNameLst>
                                          <p:attrName>style.visibility</p:attrName>
                                        </p:attrNameLst>
                                      </p:cBhvr>
                                      <p:to>
                                        <p:strVal val="visible"/>
                                      </p:to>
                                    </p:set>
                                    <p:animEffect transition="in" filter="fade">
                                      <p:cBhvr>
                                        <p:cTn id="25" dur="1000"/>
                                        <p:tgtEl>
                                          <p:spTgt spid="18"/>
                                        </p:tgtEl>
                                      </p:cBhvr>
                                    </p:animEffect>
                                    <p:anim calcmode="lin" valueType="num">
                                      <p:cBhvr>
                                        <p:cTn id="26" dur="1000" fill="hold"/>
                                        <p:tgtEl>
                                          <p:spTgt spid="18"/>
                                        </p:tgtEl>
                                        <p:attrNameLst>
                                          <p:attrName>ppt_x</p:attrName>
                                        </p:attrNameLst>
                                      </p:cBhvr>
                                      <p:tavLst>
                                        <p:tav tm="0">
                                          <p:val>
                                            <p:strVal val="#ppt_x"/>
                                          </p:val>
                                        </p:tav>
                                        <p:tav tm="100000">
                                          <p:val>
                                            <p:strVal val="#ppt_x"/>
                                          </p:val>
                                        </p:tav>
                                      </p:tavLst>
                                    </p:anim>
                                    <p:anim calcmode="lin" valueType="num">
                                      <p:cBhvr>
                                        <p:cTn id="27" dur="900" decel="100000" fill="hold"/>
                                        <p:tgtEl>
                                          <p:spTgt spid="18"/>
                                        </p:tgtEl>
                                        <p:attrNameLst>
                                          <p:attrName>ppt_y</p:attrName>
                                        </p:attrNameLst>
                                      </p:cBhvr>
                                      <p:tavLst>
                                        <p:tav tm="0">
                                          <p:val>
                                            <p:strVal val="#ppt_y+1"/>
                                          </p:val>
                                        </p:tav>
                                        <p:tav tm="100000">
                                          <p:val>
                                            <p:strVal val="#ppt_y-.03"/>
                                          </p:val>
                                        </p:tav>
                                      </p:tavLst>
                                    </p:anim>
                                    <p:anim calcmode="lin" valueType="num">
                                      <p:cBhvr>
                                        <p:cTn id="28" dur="100" accel="100000" fill="hold">
                                          <p:stCondLst>
                                            <p:cond delay="900"/>
                                          </p:stCondLst>
                                        </p:cTn>
                                        <p:tgtEl>
                                          <p:spTgt spid="18"/>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19" grpId="0" animBg="1"/>
      <p:bldP spid="20" grpId="0" animBg="1"/>
      <p:bldP spid="18"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rain/sal"/>
          <p:cNvPicPr>
            <a:picLocks noChangeAspect="1" noChangeArrowheads="1"/>
          </p:cNvPicPr>
          <p:nvPr/>
        </p:nvPicPr>
        <p:blipFill>
          <a:blip r:embed="rId3" cstate="print"/>
          <a:srcRect/>
          <a:stretch>
            <a:fillRect/>
          </a:stretch>
        </p:blipFill>
        <p:spPr bwMode="auto">
          <a:xfrm>
            <a:off x="3482019" y="838200"/>
            <a:ext cx="5661981" cy="4114800"/>
          </a:xfrm>
          <a:prstGeom prst="rect">
            <a:avLst/>
          </a:prstGeom>
          <a:ln>
            <a:noFill/>
          </a:ln>
          <a:effectLst>
            <a:outerShdw blurRad="190500" algn="tl" rotWithShape="0">
              <a:srgbClr val="000000">
                <a:alpha val="70000"/>
              </a:srgbClr>
            </a:outerShdw>
          </a:effectLst>
        </p:spPr>
      </p:pic>
      <p:sp>
        <p:nvSpPr>
          <p:cNvPr id="22" name="Action Button: Home 21">
            <a:hlinkClick r:id="" action="ppaction://hlinkshowjump?jump=firstslide" highlightClick="1"/>
          </p:cNvPr>
          <p:cNvSpPr/>
          <p:nvPr/>
        </p:nvSpPr>
        <p:spPr>
          <a:xfrm>
            <a:off x="8550583" y="6400800"/>
            <a:ext cx="574675" cy="457200"/>
          </a:xfrm>
          <a:prstGeom prst="actionButtonHome">
            <a:avLst/>
          </a:prstGeom>
          <a:gradFill flip="none" rotWithShape="1">
            <a:gsLst>
              <a:gs pos="0">
                <a:srgbClr val="FFEFD1"/>
              </a:gs>
              <a:gs pos="64999">
                <a:srgbClr val="F0EBD5"/>
              </a:gs>
              <a:gs pos="100000">
                <a:srgbClr val="D1C39F"/>
              </a:gs>
            </a:gsLst>
            <a:lin ang="5400000" scaled="1"/>
            <a:tileRect/>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23" name="Action Button: Beginning 22">
            <a:hlinkClick r:id="rId4" action="ppaction://hlinksldjump" highlightClick="1"/>
          </p:cNvPr>
          <p:cNvSpPr/>
          <p:nvPr/>
        </p:nvSpPr>
        <p:spPr>
          <a:xfrm>
            <a:off x="8104496" y="6400800"/>
            <a:ext cx="457200" cy="457200"/>
          </a:xfrm>
          <a:prstGeom prst="actionButtonBeginning">
            <a:avLst/>
          </a:prstGeom>
          <a:gradFill>
            <a:gsLst>
              <a:gs pos="0">
                <a:srgbClr val="FFEFD1"/>
              </a:gs>
              <a:gs pos="64999">
                <a:srgbClr val="F0EBD5"/>
              </a:gs>
              <a:gs pos="100000">
                <a:srgbClr val="D1C39F"/>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19" name="Action Button: Custom 18">
            <a:hlinkClick r:id="rId5" action="ppaction://hlinksldjump" highlightClick="1"/>
          </p:cNvPr>
          <p:cNvSpPr/>
          <p:nvPr/>
        </p:nvSpPr>
        <p:spPr>
          <a:xfrm>
            <a:off x="2743200" y="5257800"/>
            <a:ext cx="1600200" cy="990600"/>
          </a:xfrm>
          <a:prstGeom prst="actionButtonBlank">
            <a:avLst/>
          </a:prstGeom>
          <a:solidFill>
            <a:srgbClr val="C00000"/>
          </a:solidFill>
          <a:ln>
            <a:no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600" dirty="0">
                <a:solidFill>
                  <a:schemeClr val="bg1"/>
                </a:solidFill>
                <a:latin typeface="Trebuchet MS" pitchFamily="34" charset="0"/>
              </a:rPr>
              <a:t>The patterns are identical</a:t>
            </a:r>
          </a:p>
        </p:txBody>
      </p:sp>
      <p:sp>
        <p:nvSpPr>
          <p:cNvPr id="20" name="Action Button: Custom 19">
            <a:hlinkClick r:id="rId6" action="ppaction://hlinksldjump" highlightClick="1"/>
          </p:cNvPr>
          <p:cNvSpPr/>
          <p:nvPr/>
        </p:nvSpPr>
        <p:spPr>
          <a:xfrm>
            <a:off x="4419600" y="5257800"/>
            <a:ext cx="1905000" cy="990600"/>
          </a:xfrm>
          <a:prstGeom prst="actionButtonBlank">
            <a:avLst/>
          </a:prstGeom>
          <a:solidFill>
            <a:srgbClr val="C00000"/>
          </a:solidFill>
          <a:ln>
            <a:no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600" dirty="0">
                <a:solidFill>
                  <a:schemeClr val="bg1"/>
                </a:solidFill>
                <a:latin typeface="Trebuchet MS" pitchFamily="34" charset="0"/>
              </a:rPr>
              <a:t>The patterns are mirror images or opposites </a:t>
            </a:r>
          </a:p>
        </p:txBody>
      </p:sp>
      <p:sp>
        <p:nvSpPr>
          <p:cNvPr id="18" name="Action Button: Custom 17">
            <a:hlinkClick r:id="rId5" action="ppaction://hlinksldjump" highlightClick="1"/>
          </p:cNvPr>
          <p:cNvSpPr/>
          <p:nvPr/>
        </p:nvSpPr>
        <p:spPr>
          <a:xfrm>
            <a:off x="6400800" y="5257800"/>
            <a:ext cx="1676400" cy="990600"/>
          </a:xfrm>
          <a:prstGeom prst="actionButtonBlank">
            <a:avLst/>
          </a:prstGeom>
          <a:solidFill>
            <a:srgbClr val="C00000"/>
          </a:solidFill>
          <a:ln>
            <a:no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600" dirty="0">
                <a:solidFill>
                  <a:schemeClr val="bg1"/>
                </a:solidFill>
                <a:latin typeface="Trebuchet MS" pitchFamily="34" charset="0"/>
              </a:rPr>
              <a:t>The patterns have no relationship</a:t>
            </a:r>
          </a:p>
        </p:txBody>
      </p:sp>
      <p:sp>
        <p:nvSpPr>
          <p:cNvPr id="21" name="Rounded Rectangular Callout 20"/>
          <p:cNvSpPr/>
          <p:nvPr/>
        </p:nvSpPr>
        <p:spPr>
          <a:xfrm>
            <a:off x="1808020" y="2057400"/>
            <a:ext cx="1711035" cy="1752600"/>
          </a:xfrm>
          <a:prstGeom prst="wedgeRoundRectCallout">
            <a:avLst>
              <a:gd name="adj1" fmla="val -21699"/>
              <a:gd name="adj2" fmla="val -79545"/>
              <a:gd name="adj3" fmla="val 16667"/>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600" dirty="0" smtClean="0">
                <a:solidFill>
                  <a:schemeClr val="bg1"/>
                </a:solidFill>
                <a:latin typeface="Trebuchet MS" pitchFamily="34" charset="0"/>
              </a:rPr>
              <a:t>Check out the time </a:t>
            </a:r>
            <a:r>
              <a:rPr lang="en-US" sz="1600" dirty="0">
                <a:solidFill>
                  <a:schemeClr val="bg1"/>
                </a:solidFill>
                <a:latin typeface="Trebuchet MS" pitchFamily="34" charset="0"/>
              </a:rPr>
              <a:t>of year when rainfall is lowest. </a:t>
            </a:r>
            <a:r>
              <a:rPr lang="en-US" sz="1600" dirty="0" smtClean="0">
                <a:solidFill>
                  <a:schemeClr val="bg1"/>
                </a:solidFill>
                <a:latin typeface="Trebuchet MS" pitchFamily="34" charset="0"/>
              </a:rPr>
              <a:t> What is salinity doing? </a:t>
            </a:r>
            <a:endParaRPr lang="en-US" sz="1600" dirty="0">
              <a:solidFill>
                <a:schemeClr val="bg1"/>
              </a:solidFill>
              <a:latin typeface="Trebuchet MS" pitchFamily="34" charset="0"/>
            </a:endParaRPr>
          </a:p>
        </p:txBody>
      </p:sp>
      <p:sp>
        <p:nvSpPr>
          <p:cNvPr id="27" name="Rounded Rectangular Callout 26"/>
          <p:cNvSpPr/>
          <p:nvPr/>
        </p:nvSpPr>
        <p:spPr>
          <a:xfrm>
            <a:off x="1905000" y="3962400"/>
            <a:ext cx="1600200" cy="914400"/>
          </a:xfrm>
          <a:prstGeom prst="wedgeRoundRectCallout">
            <a:avLst>
              <a:gd name="adj1" fmla="val -21699"/>
              <a:gd name="adj2" fmla="val -64773"/>
              <a:gd name="adj3" fmla="val 16667"/>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600" dirty="0" smtClean="0">
                <a:solidFill>
                  <a:schemeClr val="bg1"/>
                </a:solidFill>
                <a:latin typeface="Trebuchet MS" pitchFamily="34" charset="0"/>
              </a:rPr>
              <a:t>How </a:t>
            </a:r>
            <a:r>
              <a:rPr lang="en-US" sz="1600" dirty="0">
                <a:solidFill>
                  <a:schemeClr val="bg1"/>
                </a:solidFill>
                <a:latin typeface="Trebuchet MS" pitchFamily="34" charset="0"/>
              </a:rPr>
              <a:t>about when rainfall is highest?</a:t>
            </a:r>
          </a:p>
        </p:txBody>
      </p:sp>
      <p:pic>
        <p:nvPicPr>
          <p:cNvPr id="42" name="Picture 41" descr="IMG_3473.JPG"/>
          <p:cNvPicPr>
            <a:picLocks noChangeAspect="1"/>
          </p:cNvPicPr>
          <p:nvPr/>
        </p:nvPicPr>
        <p:blipFill>
          <a:blip r:embed="rId7" cstate="print"/>
          <a:stretch>
            <a:fillRect/>
          </a:stretch>
        </p:blipFill>
        <p:spPr>
          <a:xfrm>
            <a:off x="1905000" y="914400"/>
            <a:ext cx="1150177" cy="1188720"/>
          </a:xfrm>
          <a:prstGeom prst="rect">
            <a:avLst/>
          </a:prstGeom>
        </p:spPr>
      </p:pic>
      <p:sp>
        <p:nvSpPr>
          <p:cNvPr id="25" name="Oval Callout 24"/>
          <p:cNvSpPr/>
          <p:nvPr/>
        </p:nvSpPr>
        <p:spPr>
          <a:xfrm>
            <a:off x="1828800" y="1905000"/>
            <a:ext cx="2133600" cy="609600"/>
          </a:xfrm>
          <a:prstGeom prst="wedgeEllipseCallout">
            <a:avLst>
              <a:gd name="adj1" fmla="val -18651"/>
              <a:gd name="adj2" fmla="val -98864"/>
            </a:avLst>
          </a:prstGeom>
          <a:solidFill>
            <a:srgbClr val="33CC3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2400" dirty="0" smtClean="0">
                <a:solidFill>
                  <a:schemeClr val="bg1"/>
                </a:solidFill>
                <a:latin typeface="Trebuchet MS" pitchFamily="34" charset="0"/>
              </a:rPr>
              <a:t>Not quite</a:t>
            </a:r>
            <a:endParaRPr lang="en-US" sz="2400" dirty="0">
              <a:solidFill>
                <a:schemeClr val="bg1"/>
              </a:solidFill>
              <a:latin typeface="Trebuchet MS" pitchFamily="34" charset="0"/>
            </a:endParaRPr>
          </a:p>
        </p:txBody>
      </p:sp>
      <p:sp>
        <p:nvSpPr>
          <p:cNvPr id="35" name="Rectangle 34"/>
          <p:cNvSpPr/>
          <p:nvPr/>
        </p:nvSpPr>
        <p:spPr>
          <a:xfrm>
            <a:off x="0" y="0"/>
            <a:ext cx="9144000" cy="838200"/>
          </a:xfrm>
          <a:prstGeom prst="rect">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r>
              <a:rPr lang="en-US" sz="4400" dirty="0" smtClean="0">
                <a:latin typeface="Trebuchet MS" pitchFamily="34" charset="0"/>
              </a:rPr>
              <a:t>How To Interpret Graphs</a:t>
            </a:r>
            <a:endParaRPr lang="en-US" sz="4400" dirty="0">
              <a:latin typeface="Trebuchet MS" pitchFamily="34" charset="0"/>
            </a:endParaRPr>
          </a:p>
        </p:txBody>
      </p:sp>
      <p:sp>
        <p:nvSpPr>
          <p:cNvPr id="36" name="Flowchart: Delay 35"/>
          <p:cNvSpPr/>
          <p:nvPr/>
        </p:nvSpPr>
        <p:spPr>
          <a:xfrm>
            <a:off x="0" y="0"/>
            <a:ext cx="1752600" cy="6858000"/>
          </a:xfrm>
          <a:prstGeom prst="flowChartDelay">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37" name="TextBox 36">
            <a:hlinkClick r:id="rId8" action="ppaction://hlinksldjump"/>
          </p:cNvPr>
          <p:cNvSpPr txBox="1"/>
          <p:nvPr/>
        </p:nvSpPr>
        <p:spPr>
          <a:xfrm>
            <a:off x="0" y="609600"/>
            <a:ext cx="1371600" cy="8382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Build </a:t>
            </a:r>
            <a:r>
              <a:rPr lang="en-US" sz="1600" dirty="0" smtClean="0">
                <a:solidFill>
                  <a:schemeClr val="accent1">
                    <a:lumMod val="75000"/>
                  </a:schemeClr>
                </a:solidFill>
                <a:latin typeface="Trebuchet MS" pitchFamily="34" charset="0"/>
                <a:cs typeface="+mn-cs"/>
              </a:rPr>
              <a:t>A </a:t>
            </a:r>
            <a:r>
              <a:rPr lang="en-US" sz="1600" dirty="0">
                <a:solidFill>
                  <a:schemeClr val="accent1">
                    <a:lumMod val="75000"/>
                  </a:schemeClr>
                </a:solidFill>
                <a:latin typeface="Trebuchet MS" pitchFamily="34" charset="0"/>
                <a:cs typeface="+mn-cs"/>
              </a:rPr>
              <a:t>G</a:t>
            </a:r>
            <a:r>
              <a:rPr lang="en-US" sz="1600" dirty="0" smtClean="0">
                <a:solidFill>
                  <a:schemeClr val="accent1">
                    <a:lumMod val="75000"/>
                  </a:schemeClr>
                </a:solidFill>
                <a:latin typeface="Trebuchet MS" pitchFamily="34" charset="0"/>
                <a:cs typeface="+mn-cs"/>
              </a:rPr>
              <a:t>raph </a:t>
            </a:r>
            <a:endParaRPr lang="en-US" sz="1600" dirty="0">
              <a:solidFill>
                <a:schemeClr val="accent1">
                  <a:lumMod val="75000"/>
                </a:schemeClr>
              </a:solidFill>
              <a:latin typeface="Trebuchet MS" pitchFamily="34" charset="0"/>
              <a:cs typeface="+mn-cs"/>
            </a:endParaRP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1)</a:t>
            </a:r>
            <a:endParaRPr lang="en-US" sz="1600" dirty="0">
              <a:solidFill>
                <a:schemeClr val="accent1">
                  <a:lumMod val="75000"/>
                </a:schemeClr>
              </a:solidFill>
              <a:latin typeface="Trebuchet MS" pitchFamily="34" charset="0"/>
              <a:cs typeface="+mn-cs"/>
            </a:endParaRPr>
          </a:p>
        </p:txBody>
      </p:sp>
      <p:sp>
        <p:nvSpPr>
          <p:cNvPr id="38" name="TextBox 37">
            <a:hlinkClick r:id="rId9" action="ppaction://hlinksldjump"/>
          </p:cNvPr>
          <p:cNvSpPr txBox="1"/>
          <p:nvPr/>
        </p:nvSpPr>
        <p:spPr>
          <a:xfrm>
            <a:off x="0" y="2743200"/>
            <a:ext cx="1554480" cy="10668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Read LOBO Graphs </a:t>
            </a:r>
            <a:r>
              <a:rPr lang="en-US" sz="1600" dirty="0" smtClean="0">
                <a:solidFill>
                  <a:schemeClr val="accent1">
                    <a:lumMod val="75000"/>
                  </a:schemeClr>
                </a:solidFill>
                <a:latin typeface="Trebuchet MS" pitchFamily="34" charset="0"/>
                <a:cs typeface="+mn-cs"/>
              </a:rPr>
              <a:t>   (Level 3)</a:t>
            </a:r>
            <a:endParaRPr lang="en-US" sz="1600" dirty="0">
              <a:solidFill>
                <a:schemeClr val="accent1">
                  <a:lumMod val="75000"/>
                </a:schemeClr>
              </a:solidFill>
              <a:latin typeface="Trebuchet MS" pitchFamily="34" charset="0"/>
              <a:cs typeface="+mn-cs"/>
            </a:endParaRPr>
          </a:p>
        </p:txBody>
      </p:sp>
      <p:sp>
        <p:nvSpPr>
          <p:cNvPr id="39" name="TextBox 38">
            <a:hlinkClick r:id="rId10" action="ppaction://hlinksldjump"/>
          </p:cNvPr>
          <p:cNvSpPr txBox="1"/>
          <p:nvPr/>
        </p:nvSpPr>
        <p:spPr>
          <a:xfrm>
            <a:off x="0" y="3953470"/>
            <a:ext cx="1447800" cy="99953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LOBO Data Match-up</a:t>
            </a:r>
            <a:endParaRPr lang="en-US" sz="1600" dirty="0">
              <a:solidFill>
                <a:schemeClr val="accent1">
                  <a:lumMod val="75000"/>
                </a:schemeClr>
              </a:solidFill>
              <a:latin typeface="Trebuchet MS" pitchFamily="34" charset="0"/>
              <a:cs typeface="+mn-cs"/>
            </a:endParaRP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4)</a:t>
            </a:r>
            <a:endParaRPr lang="en-US" sz="1600" dirty="0">
              <a:solidFill>
                <a:schemeClr val="accent1">
                  <a:lumMod val="75000"/>
                </a:schemeClr>
              </a:solidFill>
              <a:latin typeface="Trebuchet MS" pitchFamily="34" charset="0"/>
              <a:cs typeface="+mn-cs"/>
            </a:endParaRPr>
          </a:p>
        </p:txBody>
      </p:sp>
      <p:sp>
        <p:nvSpPr>
          <p:cNvPr id="40" name="TextBox 39">
            <a:hlinkClick r:id="rId11" action="ppaction://hlinksldjump"/>
          </p:cNvPr>
          <p:cNvSpPr txBox="1"/>
          <p:nvPr/>
        </p:nvSpPr>
        <p:spPr>
          <a:xfrm>
            <a:off x="0" y="5105400"/>
            <a:ext cx="1371600" cy="11430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Test Your LOBO Abilities</a:t>
            </a: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5)</a:t>
            </a:r>
            <a:endParaRPr lang="en-US" sz="1600" dirty="0">
              <a:solidFill>
                <a:schemeClr val="accent1">
                  <a:lumMod val="75000"/>
                </a:schemeClr>
              </a:solidFill>
              <a:latin typeface="Trebuchet MS" pitchFamily="34" charset="0"/>
              <a:cs typeface="+mn-cs"/>
            </a:endParaRPr>
          </a:p>
        </p:txBody>
      </p:sp>
      <p:sp>
        <p:nvSpPr>
          <p:cNvPr id="43" name="TextBox 42">
            <a:hlinkClick r:id="rId12" action="ppaction://hlinksldjump"/>
          </p:cNvPr>
          <p:cNvSpPr txBox="1"/>
          <p:nvPr/>
        </p:nvSpPr>
        <p:spPr>
          <a:xfrm>
            <a:off x="0" y="1600200"/>
            <a:ext cx="1447800" cy="990600"/>
          </a:xfrm>
          <a:prstGeom prst="roundRect">
            <a:avLst/>
          </a:prstGeom>
          <a:solidFill>
            <a:schemeClr val="accent5">
              <a:lumMod val="40000"/>
              <a:lumOff val="60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Interpret Graphs</a:t>
            </a: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2)</a:t>
            </a:r>
            <a:endParaRPr lang="en-US" sz="1600" dirty="0">
              <a:solidFill>
                <a:schemeClr val="accent1">
                  <a:lumMod val="75000"/>
                </a:schemeClr>
              </a:solidFill>
              <a:latin typeface="Trebuchet MS" pitchFamily="34" charset="0"/>
              <a:cs typeface="+mn-cs"/>
            </a:endParaRPr>
          </a:p>
        </p:txBody>
      </p:sp>
      <p:sp>
        <p:nvSpPr>
          <p:cNvPr id="44" name="TextBox 43">
            <a:hlinkClick r:id="rId13" action="ppaction://hlinksldjump"/>
          </p:cNvPr>
          <p:cNvSpPr txBox="1"/>
          <p:nvPr/>
        </p:nvSpPr>
        <p:spPr>
          <a:xfrm>
            <a:off x="0" y="6324600"/>
            <a:ext cx="914400" cy="5334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More info</a:t>
            </a:r>
            <a:endParaRPr lang="en-US" sz="1600" dirty="0">
              <a:solidFill>
                <a:schemeClr val="accent1">
                  <a:lumMod val="75000"/>
                </a:schemeClr>
              </a:solidFill>
              <a:latin typeface="Trebuchet MS" pitchFamily="34" charset="0"/>
              <a:cs typeface="+mn-cs"/>
            </a:endParaRPr>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dissolve">
                                      <p:cBhvr>
                                        <p:cTn id="7" dur="500"/>
                                        <p:tgtEl>
                                          <p:spTgt spid="25"/>
                                        </p:tgtEl>
                                      </p:cBhvr>
                                    </p:animEffect>
                                  </p:childTnLst>
                                </p:cTn>
                              </p:par>
                              <p:par>
                                <p:cTn id="8" presetID="9" presetClass="exit" presetSubtype="0" fill="hold" grpId="1" nodeType="withEffect">
                                  <p:stCondLst>
                                    <p:cond delay="2000"/>
                                  </p:stCondLst>
                                  <p:childTnLst>
                                    <p:animEffect transition="out" filter="dissolve">
                                      <p:cBhvr>
                                        <p:cTn id="9" dur="500"/>
                                        <p:tgtEl>
                                          <p:spTgt spid="25"/>
                                        </p:tgtEl>
                                      </p:cBhvr>
                                    </p:animEffect>
                                    <p:set>
                                      <p:cBhvr>
                                        <p:cTn id="10" dur="1" fill="hold">
                                          <p:stCondLst>
                                            <p:cond delay="499"/>
                                          </p:stCondLst>
                                        </p:cTn>
                                        <p:tgtEl>
                                          <p:spTgt spid="25"/>
                                        </p:tgtEl>
                                        <p:attrNameLst>
                                          <p:attrName>style.visibility</p:attrName>
                                        </p:attrNameLst>
                                      </p:cBhvr>
                                      <p:to>
                                        <p:strVal val="hidden"/>
                                      </p:to>
                                    </p:set>
                                  </p:childTnLst>
                                </p:cTn>
                              </p:par>
                              <p:par>
                                <p:cTn id="11" presetID="34" presetClass="entr" presetSubtype="0" fill="hold" grpId="0" nodeType="withEffect">
                                  <p:stCondLst>
                                    <p:cond delay="2500"/>
                                  </p:stCondLst>
                                  <p:childTnLst>
                                    <p:set>
                                      <p:cBhvr>
                                        <p:cTn id="12" dur="1" fill="hold">
                                          <p:stCondLst>
                                            <p:cond delay="0"/>
                                          </p:stCondLst>
                                        </p:cTn>
                                        <p:tgtEl>
                                          <p:spTgt spid="21"/>
                                        </p:tgtEl>
                                        <p:attrNameLst>
                                          <p:attrName>style.visibility</p:attrName>
                                        </p:attrNameLst>
                                      </p:cBhvr>
                                      <p:to>
                                        <p:strVal val="visible"/>
                                      </p:to>
                                    </p:set>
                                    <p:anim from="(-#ppt_w/2)" to="(#ppt_x)" calcmode="lin" valueType="num">
                                      <p:cBhvr>
                                        <p:cTn id="13" dur="600" fill="hold">
                                          <p:stCondLst>
                                            <p:cond delay="0"/>
                                          </p:stCondLst>
                                        </p:cTn>
                                        <p:tgtEl>
                                          <p:spTgt spid="21"/>
                                        </p:tgtEl>
                                        <p:attrNameLst>
                                          <p:attrName>ppt_x</p:attrName>
                                        </p:attrNameLst>
                                      </p:cBhvr>
                                    </p:anim>
                                    <p:anim from="0" to="-1.0" calcmode="lin" valueType="num">
                                      <p:cBhvr>
                                        <p:cTn id="14" dur="200" decel="50000" autoRev="1" fill="hold">
                                          <p:stCondLst>
                                            <p:cond delay="600"/>
                                          </p:stCondLst>
                                        </p:cTn>
                                        <p:tgtEl>
                                          <p:spTgt spid="21"/>
                                        </p:tgtEl>
                                        <p:attrNameLst>
                                          <p:attrName>xshear</p:attrName>
                                        </p:attrNameLst>
                                      </p:cBhvr>
                                    </p:anim>
                                    <p:animScale>
                                      <p:cBhvr>
                                        <p:cTn id="15" dur="200" decel="100000" autoRev="1" fill="hold">
                                          <p:stCondLst>
                                            <p:cond delay="600"/>
                                          </p:stCondLst>
                                        </p:cTn>
                                        <p:tgtEl>
                                          <p:spTgt spid="21"/>
                                        </p:tgtEl>
                                      </p:cBhvr>
                                      <p:from x="100000" y="100000"/>
                                      <p:to x="80000" y="100000"/>
                                    </p:animScale>
                                    <p:anim by="(#ppt_h/3+#ppt_w*0.1)" calcmode="lin" valueType="num">
                                      <p:cBhvr additive="sum">
                                        <p:cTn id="16" dur="200" decel="100000" autoRev="1" fill="hold">
                                          <p:stCondLst>
                                            <p:cond delay="600"/>
                                          </p:stCondLst>
                                        </p:cTn>
                                        <p:tgtEl>
                                          <p:spTgt spid="21"/>
                                        </p:tgtEl>
                                        <p:attrNameLst>
                                          <p:attrName>ppt_x</p:attrName>
                                        </p:attrNameLst>
                                      </p:cBhvr>
                                    </p:anim>
                                  </p:childTnLst>
                                </p:cTn>
                              </p:par>
                              <p:par>
                                <p:cTn id="17" presetID="34" presetClass="entr" presetSubtype="0" fill="hold" grpId="0" nodeType="withEffect">
                                  <p:stCondLst>
                                    <p:cond delay="4500"/>
                                  </p:stCondLst>
                                  <p:childTnLst>
                                    <p:set>
                                      <p:cBhvr>
                                        <p:cTn id="18" dur="1" fill="hold">
                                          <p:stCondLst>
                                            <p:cond delay="0"/>
                                          </p:stCondLst>
                                        </p:cTn>
                                        <p:tgtEl>
                                          <p:spTgt spid="27"/>
                                        </p:tgtEl>
                                        <p:attrNameLst>
                                          <p:attrName>style.visibility</p:attrName>
                                        </p:attrNameLst>
                                      </p:cBhvr>
                                      <p:to>
                                        <p:strVal val="visible"/>
                                      </p:to>
                                    </p:set>
                                    <p:anim from="(-#ppt_w/2)" to="(#ppt_x)" calcmode="lin" valueType="num">
                                      <p:cBhvr>
                                        <p:cTn id="19" dur="600" fill="hold">
                                          <p:stCondLst>
                                            <p:cond delay="0"/>
                                          </p:stCondLst>
                                        </p:cTn>
                                        <p:tgtEl>
                                          <p:spTgt spid="27"/>
                                        </p:tgtEl>
                                        <p:attrNameLst>
                                          <p:attrName>ppt_x</p:attrName>
                                        </p:attrNameLst>
                                      </p:cBhvr>
                                    </p:anim>
                                    <p:anim from="0" to="-1.0" calcmode="lin" valueType="num">
                                      <p:cBhvr>
                                        <p:cTn id="20" dur="200" decel="50000" autoRev="1" fill="hold">
                                          <p:stCondLst>
                                            <p:cond delay="600"/>
                                          </p:stCondLst>
                                        </p:cTn>
                                        <p:tgtEl>
                                          <p:spTgt spid="27"/>
                                        </p:tgtEl>
                                        <p:attrNameLst>
                                          <p:attrName>xshear</p:attrName>
                                        </p:attrNameLst>
                                      </p:cBhvr>
                                    </p:anim>
                                    <p:animScale>
                                      <p:cBhvr>
                                        <p:cTn id="21" dur="200" decel="100000" autoRev="1" fill="hold">
                                          <p:stCondLst>
                                            <p:cond delay="600"/>
                                          </p:stCondLst>
                                        </p:cTn>
                                        <p:tgtEl>
                                          <p:spTgt spid="27"/>
                                        </p:tgtEl>
                                      </p:cBhvr>
                                      <p:from x="100000" y="100000"/>
                                      <p:to x="80000" y="100000"/>
                                    </p:animScale>
                                    <p:anim by="(#ppt_h/3+#ppt_w*0.1)" calcmode="lin" valueType="num">
                                      <p:cBhvr additive="sum">
                                        <p:cTn id="22" dur="200" decel="100000" autoRev="1" fill="hold">
                                          <p:stCondLst>
                                            <p:cond delay="600"/>
                                          </p:stCondLst>
                                        </p:cTn>
                                        <p:tgtEl>
                                          <p:spTgt spid="27"/>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7" grpId="0" animBg="1"/>
      <p:bldP spid="25" grpId="0" animBg="1"/>
      <p:bldP spid="25" grpId="1"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descr="crablarvae.jpg"/>
          <p:cNvPicPr>
            <a:picLocks noChangeAspect="1"/>
          </p:cNvPicPr>
          <p:nvPr/>
        </p:nvPicPr>
        <p:blipFill>
          <a:blip r:embed="rId3" cstate="print"/>
          <a:srcRect l="7813" r="21875" b="6250"/>
          <a:stretch>
            <a:fillRect/>
          </a:stretch>
        </p:blipFill>
        <p:spPr>
          <a:xfrm>
            <a:off x="1905000" y="2438400"/>
            <a:ext cx="1447800" cy="1447800"/>
          </a:xfrm>
          <a:prstGeom prst="rect">
            <a:avLst/>
          </a:prstGeom>
        </p:spPr>
      </p:pic>
      <p:sp>
        <p:nvSpPr>
          <p:cNvPr id="6146" name="TextBox 17"/>
          <p:cNvSpPr txBox="1">
            <a:spLocks noChangeArrowheads="1"/>
          </p:cNvSpPr>
          <p:nvPr/>
        </p:nvSpPr>
        <p:spPr bwMode="auto">
          <a:xfrm>
            <a:off x="2743200" y="990600"/>
            <a:ext cx="5867400" cy="1021556"/>
          </a:xfrm>
          <a:prstGeom prst="wedgeRoundRectCallout">
            <a:avLst>
              <a:gd name="adj1" fmla="val -43163"/>
              <a:gd name="adj2" fmla="val 126627"/>
              <a:gd name="adj3" fmla="val 16667"/>
            </a:avLst>
          </a:prstGeom>
          <a:solidFill>
            <a:schemeClr val="accent5">
              <a:lumMod val="75000"/>
            </a:schemeClr>
          </a:solidFill>
          <a:ln>
            <a:noFill/>
            <a:headEnd/>
            <a:tailEnd/>
          </a:ln>
        </p:spPr>
        <p:style>
          <a:lnRef idx="2">
            <a:schemeClr val="accent1">
              <a:shade val="50000"/>
            </a:schemeClr>
          </a:lnRef>
          <a:fillRef idx="1">
            <a:schemeClr val="accent1"/>
          </a:fillRef>
          <a:effectRef idx="0">
            <a:schemeClr val="accent1"/>
          </a:effectRef>
          <a:fontRef idx="minor">
            <a:schemeClr val="lt1"/>
          </a:fontRef>
        </p:style>
        <p:txBody>
          <a:bodyPr wrap="square">
            <a:spAutoFit/>
          </a:bodyPr>
          <a:lstStyle/>
          <a:p>
            <a:r>
              <a:rPr lang="en-US" dirty="0" smtClean="0">
                <a:latin typeface="Trebuchet MS" pitchFamily="34" charset="0"/>
              </a:rPr>
              <a:t>Howdy! I’m Mega, a crab plankton!  I am going to be walking you through how salinity changes in the Bay as well as how to read salinity graphs.</a:t>
            </a:r>
            <a:endParaRPr lang="en-US" dirty="0">
              <a:latin typeface="Trebuchet MS" pitchFamily="34" charset="0"/>
            </a:endParaRPr>
          </a:p>
        </p:txBody>
      </p:sp>
      <p:sp>
        <p:nvSpPr>
          <p:cNvPr id="19" name="TextBox 18">
            <a:hlinkClick r:id="rId4" action="ppaction://hlinksldjump"/>
          </p:cNvPr>
          <p:cNvSpPr txBox="1"/>
          <p:nvPr/>
        </p:nvSpPr>
        <p:spPr>
          <a:xfrm>
            <a:off x="6172200" y="6027003"/>
            <a:ext cx="1828800" cy="830997"/>
          </a:xfrm>
          <a:prstGeom prst="rect">
            <a:avLst/>
          </a:prstGeom>
          <a:solidFill>
            <a:srgbClr val="C00000"/>
          </a:solidFill>
          <a:scene3d>
            <a:camera prst="orthographicFront"/>
            <a:lightRig rig="threePt" dir="t"/>
          </a:scene3d>
          <a:sp3d>
            <a:bevelT w="114300" prst="artDeco"/>
          </a:sp3d>
        </p:spPr>
        <p:style>
          <a:lnRef idx="0">
            <a:scrgbClr r="0" g="0" b="0"/>
          </a:lnRef>
          <a:fillRef idx="1003">
            <a:schemeClr val="dk2"/>
          </a:fillRef>
          <a:effectRef idx="0">
            <a:scrgbClr r="0" g="0" b="0"/>
          </a:effectRef>
          <a:fontRef idx="major"/>
        </p:style>
        <p:txBody>
          <a:bodyPr wrap="square">
            <a:spAutoFit/>
          </a:bodyPr>
          <a:lstStyle/>
          <a:p>
            <a:pPr algn="ctr" fontAlgn="auto">
              <a:spcBef>
                <a:spcPts val="0"/>
              </a:spcBef>
              <a:spcAft>
                <a:spcPts val="0"/>
              </a:spcAft>
              <a:defRPr/>
            </a:pPr>
            <a:r>
              <a:rPr lang="en-US" sz="2400" dirty="0" smtClean="0">
                <a:solidFill>
                  <a:schemeClr val="bg1"/>
                </a:solidFill>
                <a:latin typeface="Trebuchet MS" pitchFamily="34" charset="0"/>
              </a:rPr>
              <a:t>Touch here to start!</a:t>
            </a:r>
            <a:endParaRPr lang="en-US" sz="2400" dirty="0">
              <a:solidFill>
                <a:schemeClr val="bg1"/>
              </a:solidFill>
              <a:latin typeface="Trebuchet MS" pitchFamily="34" charset="0"/>
            </a:endParaRPr>
          </a:p>
        </p:txBody>
      </p:sp>
      <p:sp>
        <p:nvSpPr>
          <p:cNvPr id="22" name="Action Button: Home 21">
            <a:hlinkClick r:id="" action="ppaction://hlinkshowjump?jump=firstslide" highlightClick="1"/>
          </p:cNvPr>
          <p:cNvSpPr/>
          <p:nvPr/>
        </p:nvSpPr>
        <p:spPr>
          <a:xfrm>
            <a:off x="8547717" y="6400800"/>
            <a:ext cx="574675" cy="457200"/>
          </a:xfrm>
          <a:prstGeom prst="actionButtonHome">
            <a:avLst/>
          </a:prstGeom>
          <a:gradFill flip="none" rotWithShape="1">
            <a:gsLst>
              <a:gs pos="0">
                <a:srgbClr val="FFEFD1"/>
              </a:gs>
              <a:gs pos="64999">
                <a:srgbClr val="F0EBD5"/>
              </a:gs>
              <a:gs pos="100000">
                <a:srgbClr val="D1C39F"/>
              </a:gs>
            </a:gsLst>
            <a:lin ang="5400000" scaled="1"/>
            <a:tileRect/>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23" name="Action Button: Beginning 22">
            <a:hlinkClick r:id="" action="ppaction://hlinkshowjump?jump=lastslideviewed" highlightClick="1"/>
          </p:cNvPr>
          <p:cNvSpPr/>
          <p:nvPr/>
        </p:nvSpPr>
        <p:spPr>
          <a:xfrm>
            <a:off x="8080992" y="6400800"/>
            <a:ext cx="457200" cy="457200"/>
          </a:xfrm>
          <a:prstGeom prst="actionButtonBeginning">
            <a:avLst/>
          </a:prstGeom>
          <a:gradFill>
            <a:gsLst>
              <a:gs pos="0">
                <a:srgbClr val="FFEFD1"/>
              </a:gs>
              <a:gs pos="64999">
                <a:srgbClr val="F0EBD5"/>
              </a:gs>
              <a:gs pos="100000">
                <a:srgbClr val="D1C39F"/>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15" name="TextBox 17"/>
          <p:cNvSpPr txBox="1">
            <a:spLocks noChangeArrowheads="1"/>
          </p:cNvSpPr>
          <p:nvPr/>
        </p:nvSpPr>
        <p:spPr bwMode="auto">
          <a:xfrm>
            <a:off x="3124200" y="4267200"/>
            <a:ext cx="5791200" cy="715089"/>
          </a:xfrm>
          <a:prstGeom prst="wedgeRoundRectCallout">
            <a:avLst>
              <a:gd name="adj1" fmla="val -48406"/>
              <a:gd name="adj2" fmla="val -197062"/>
              <a:gd name="adj3" fmla="val 16667"/>
            </a:avLst>
          </a:prstGeom>
          <a:solidFill>
            <a:schemeClr val="accent5">
              <a:lumMod val="75000"/>
            </a:schemeClr>
          </a:solidFill>
          <a:ln>
            <a:noFill/>
            <a:headEnd/>
            <a:tailEnd/>
          </a:ln>
        </p:spPr>
        <p:style>
          <a:lnRef idx="2">
            <a:schemeClr val="accent1">
              <a:shade val="50000"/>
            </a:schemeClr>
          </a:lnRef>
          <a:fillRef idx="1">
            <a:schemeClr val="accent1"/>
          </a:fillRef>
          <a:effectRef idx="0">
            <a:schemeClr val="accent1"/>
          </a:effectRef>
          <a:fontRef idx="minor">
            <a:schemeClr val="lt1"/>
          </a:fontRef>
        </p:style>
        <p:txBody>
          <a:bodyPr wrap="square">
            <a:spAutoFit/>
          </a:bodyPr>
          <a:lstStyle/>
          <a:p>
            <a:r>
              <a:rPr lang="en-US" dirty="0" smtClean="0">
                <a:latin typeface="Trebuchet MS" pitchFamily="34" charset="0"/>
              </a:rPr>
              <a:t>Remember </a:t>
            </a:r>
            <a:r>
              <a:rPr lang="en-US" dirty="0">
                <a:latin typeface="Trebuchet MS" pitchFamily="34" charset="0"/>
              </a:rPr>
              <a:t>you will always have the home and back button if you get lost</a:t>
            </a:r>
            <a:r>
              <a:rPr lang="en-US" dirty="0" smtClean="0">
                <a:latin typeface="Trebuchet MS" pitchFamily="34" charset="0"/>
              </a:rPr>
              <a:t>.</a:t>
            </a:r>
            <a:endParaRPr lang="en-US" dirty="0">
              <a:latin typeface="Trebuchet MS" pitchFamily="34" charset="0"/>
            </a:endParaRPr>
          </a:p>
        </p:txBody>
      </p:sp>
      <p:sp>
        <p:nvSpPr>
          <p:cNvPr id="16" name="TextBox 17"/>
          <p:cNvSpPr txBox="1">
            <a:spLocks noChangeArrowheads="1"/>
          </p:cNvSpPr>
          <p:nvPr/>
        </p:nvSpPr>
        <p:spPr bwMode="auto">
          <a:xfrm>
            <a:off x="4495800" y="2667000"/>
            <a:ext cx="4267200" cy="715089"/>
          </a:xfrm>
          <a:prstGeom prst="wedgeRoundRectCallout">
            <a:avLst>
              <a:gd name="adj1" fmla="val -77705"/>
              <a:gd name="adj2" fmla="val 14023"/>
              <a:gd name="adj3" fmla="val 16667"/>
            </a:avLst>
          </a:prstGeom>
          <a:solidFill>
            <a:schemeClr val="accent5">
              <a:lumMod val="75000"/>
            </a:schemeClr>
          </a:solidFill>
          <a:ln>
            <a:noFill/>
            <a:headEnd/>
            <a:tailEnd/>
          </a:ln>
        </p:spPr>
        <p:style>
          <a:lnRef idx="2">
            <a:schemeClr val="accent1">
              <a:shade val="50000"/>
            </a:schemeClr>
          </a:lnRef>
          <a:fillRef idx="1">
            <a:schemeClr val="accent1"/>
          </a:fillRef>
          <a:effectRef idx="0">
            <a:schemeClr val="accent1"/>
          </a:effectRef>
          <a:fontRef idx="minor">
            <a:schemeClr val="lt1"/>
          </a:fontRef>
        </p:style>
        <p:txBody>
          <a:bodyPr wrap="square">
            <a:spAutoFit/>
          </a:bodyPr>
          <a:lstStyle/>
          <a:p>
            <a:r>
              <a:rPr lang="en-US" dirty="0" smtClean="0">
                <a:latin typeface="Trebuchet MS" pitchFamily="34" charset="0"/>
              </a:rPr>
              <a:t>Use the buttons on the left to navigate to a different level at any time.</a:t>
            </a:r>
            <a:endParaRPr lang="en-US" dirty="0">
              <a:latin typeface="Trebuchet MS" pitchFamily="34" charset="0"/>
            </a:endParaRPr>
          </a:p>
        </p:txBody>
      </p:sp>
      <p:sp>
        <p:nvSpPr>
          <p:cNvPr id="24" name="Rectangle 23"/>
          <p:cNvSpPr/>
          <p:nvPr/>
        </p:nvSpPr>
        <p:spPr>
          <a:xfrm>
            <a:off x="0" y="0"/>
            <a:ext cx="9144000" cy="838200"/>
          </a:xfrm>
          <a:prstGeom prst="rect">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r>
              <a:rPr lang="en-US" sz="4400" dirty="0" smtClean="0">
                <a:latin typeface="Trebuchet MS" pitchFamily="34" charset="0"/>
              </a:rPr>
              <a:t>How To Build A Graph</a:t>
            </a:r>
            <a:endParaRPr lang="en-US" sz="4400" dirty="0">
              <a:latin typeface="Trebuchet MS" pitchFamily="34" charset="0"/>
            </a:endParaRPr>
          </a:p>
        </p:txBody>
      </p:sp>
      <p:sp>
        <p:nvSpPr>
          <p:cNvPr id="29" name="Flowchart: Delay 28"/>
          <p:cNvSpPr/>
          <p:nvPr/>
        </p:nvSpPr>
        <p:spPr>
          <a:xfrm>
            <a:off x="0" y="0"/>
            <a:ext cx="1752600" cy="6858000"/>
          </a:xfrm>
          <a:prstGeom prst="flowChartDelay">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31" name="TextBox 30">
            <a:hlinkClick r:id="rId5" action="ppaction://hlinksldjump"/>
          </p:cNvPr>
          <p:cNvSpPr txBox="1"/>
          <p:nvPr/>
        </p:nvSpPr>
        <p:spPr>
          <a:xfrm>
            <a:off x="0" y="609600"/>
            <a:ext cx="1371600" cy="838200"/>
          </a:xfrm>
          <a:prstGeom prst="roundRect">
            <a:avLst/>
          </a:prstGeom>
          <a:solidFill>
            <a:schemeClr val="accent5">
              <a:lumMod val="40000"/>
              <a:lumOff val="60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Build </a:t>
            </a:r>
            <a:r>
              <a:rPr lang="en-US" sz="1600" dirty="0" smtClean="0">
                <a:solidFill>
                  <a:schemeClr val="accent1">
                    <a:lumMod val="75000"/>
                  </a:schemeClr>
                </a:solidFill>
                <a:latin typeface="Trebuchet MS" pitchFamily="34" charset="0"/>
                <a:cs typeface="+mn-cs"/>
              </a:rPr>
              <a:t>A </a:t>
            </a:r>
            <a:r>
              <a:rPr lang="en-US" sz="1600" dirty="0">
                <a:solidFill>
                  <a:schemeClr val="accent1">
                    <a:lumMod val="75000"/>
                  </a:schemeClr>
                </a:solidFill>
                <a:latin typeface="Trebuchet MS" pitchFamily="34" charset="0"/>
                <a:cs typeface="+mn-cs"/>
              </a:rPr>
              <a:t>G</a:t>
            </a:r>
            <a:r>
              <a:rPr lang="en-US" sz="1600" dirty="0" smtClean="0">
                <a:solidFill>
                  <a:schemeClr val="accent1">
                    <a:lumMod val="75000"/>
                  </a:schemeClr>
                </a:solidFill>
                <a:latin typeface="Trebuchet MS" pitchFamily="34" charset="0"/>
                <a:cs typeface="+mn-cs"/>
              </a:rPr>
              <a:t>raph </a:t>
            </a:r>
            <a:endParaRPr lang="en-US" sz="1600" dirty="0">
              <a:solidFill>
                <a:schemeClr val="accent1">
                  <a:lumMod val="75000"/>
                </a:schemeClr>
              </a:solidFill>
              <a:latin typeface="Trebuchet MS" pitchFamily="34" charset="0"/>
              <a:cs typeface="+mn-cs"/>
            </a:endParaRP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1)</a:t>
            </a:r>
            <a:endParaRPr lang="en-US" sz="1600" dirty="0">
              <a:solidFill>
                <a:schemeClr val="accent1">
                  <a:lumMod val="75000"/>
                </a:schemeClr>
              </a:solidFill>
              <a:latin typeface="Trebuchet MS" pitchFamily="34" charset="0"/>
              <a:cs typeface="+mn-cs"/>
            </a:endParaRPr>
          </a:p>
        </p:txBody>
      </p:sp>
      <p:sp>
        <p:nvSpPr>
          <p:cNvPr id="32" name="TextBox 31">
            <a:hlinkClick r:id="rId6" action="ppaction://hlinksldjump"/>
          </p:cNvPr>
          <p:cNvSpPr txBox="1"/>
          <p:nvPr/>
        </p:nvSpPr>
        <p:spPr>
          <a:xfrm>
            <a:off x="0" y="2743200"/>
            <a:ext cx="1554480" cy="10668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Read LOBO Graphs </a:t>
            </a:r>
            <a:r>
              <a:rPr lang="en-US" sz="1600" dirty="0" smtClean="0">
                <a:solidFill>
                  <a:schemeClr val="accent1">
                    <a:lumMod val="75000"/>
                  </a:schemeClr>
                </a:solidFill>
                <a:latin typeface="Trebuchet MS" pitchFamily="34" charset="0"/>
                <a:cs typeface="+mn-cs"/>
              </a:rPr>
              <a:t>   (Level 3)</a:t>
            </a:r>
            <a:endParaRPr lang="en-US" sz="1600" dirty="0">
              <a:solidFill>
                <a:schemeClr val="accent1">
                  <a:lumMod val="75000"/>
                </a:schemeClr>
              </a:solidFill>
              <a:latin typeface="Trebuchet MS" pitchFamily="34" charset="0"/>
              <a:cs typeface="+mn-cs"/>
            </a:endParaRPr>
          </a:p>
        </p:txBody>
      </p:sp>
      <p:sp>
        <p:nvSpPr>
          <p:cNvPr id="33" name="TextBox 32">
            <a:hlinkClick r:id="rId7" action="ppaction://hlinksldjump"/>
          </p:cNvPr>
          <p:cNvSpPr txBox="1"/>
          <p:nvPr/>
        </p:nvSpPr>
        <p:spPr>
          <a:xfrm>
            <a:off x="0" y="3953470"/>
            <a:ext cx="1447800" cy="99953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LOBO Data Match-up</a:t>
            </a:r>
            <a:endParaRPr lang="en-US" sz="1600" dirty="0">
              <a:solidFill>
                <a:schemeClr val="accent1">
                  <a:lumMod val="75000"/>
                </a:schemeClr>
              </a:solidFill>
              <a:latin typeface="Trebuchet MS" pitchFamily="34" charset="0"/>
              <a:cs typeface="+mn-cs"/>
            </a:endParaRP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4)</a:t>
            </a:r>
            <a:endParaRPr lang="en-US" sz="1600" dirty="0">
              <a:solidFill>
                <a:schemeClr val="accent1">
                  <a:lumMod val="75000"/>
                </a:schemeClr>
              </a:solidFill>
              <a:latin typeface="Trebuchet MS" pitchFamily="34" charset="0"/>
              <a:cs typeface="+mn-cs"/>
            </a:endParaRPr>
          </a:p>
        </p:txBody>
      </p:sp>
      <p:sp>
        <p:nvSpPr>
          <p:cNvPr id="34" name="TextBox 33">
            <a:hlinkClick r:id="rId8" action="ppaction://hlinksldjump"/>
          </p:cNvPr>
          <p:cNvSpPr txBox="1"/>
          <p:nvPr/>
        </p:nvSpPr>
        <p:spPr>
          <a:xfrm>
            <a:off x="0" y="5105400"/>
            <a:ext cx="1371600" cy="11430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Test Your LOBO Abilities</a:t>
            </a: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5)</a:t>
            </a:r>
            <a:endParaRPr lang="en-US" sz="1600" dirty="0">
              <a:solidFill>
                <a:schemeClr val="accent1">
                  <a:lumMod val="75000"/>
                </a:schemeClr>
              </a:solidFill>
              <a:latin typeface="Trebuchet MS" pitchFamily="34" charset="0"/>
              <a:cs typeface="+mn-cs"/>
            </a:endParaRPr>
          </a:p>
        </p:txBody>
      </p:sp>
      <p:sp>
        <p:nvSpPr>
          <p:cNvPr id="35" name="TextBox 34">
            <a:hlinkClick r:id="rId9" action="ppaction://hlinksldjump"/>
          </p:cNvPr>
          <p:cNvSpPr txBox="1"/>
          <p:nvPr/>
        </p:nvSpPr>
        <p:spPr>
          <a:xfrm>
            <a:off x="0" y="1600200"/>
            <a:ext cx="1447800" cy="9906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Interpret Graphs</a:t>
            </a: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2)</a:t>
            </a:r>
            <a:endParaRPr lang="en-US" sz="1600" dirty="0">
              <a:solidFill>
                <a:schemeClr val="accent1">
                  <a:lumMod val="75000"/>
                </a:schemeClr>
              </a:solidFill>
              <a:latin typeface="Trebuchet MS" pitchFamily="34" charset="0"/>
              <a:cs typeface="+mn-cs"/>
            </a:endParaRPr>
          </a:p>
        </p:txBody>
      </p:sp>
      <p:sp>
        <p:nvSpPr>
          <p:cNvPr id="36" name="TextBox 35">
            <a:hlinkClick r:id="rId10" action="ppaction://hlinksldjump"/>
          </p:cNvPr>
          <p:cNvSpPr txBox="1"/>
          <p:nvPr/>
        </p:nvSpPr>
        <p:spPr>
          <a:xfrm>
            <a:off x="0" y="6324600"/>
            <a:ext cx="914400" cy="5334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More info</a:t>
            </a:r>
            <a:endParaRPr lang="en-US" sz="1600" dirty="0">
              <a:solidFill>
                <a:schemeClr val="accent1">
                  <a:lumMod val="75000"/>
                </a:schemeClr>
              </a:solidFill>
              <a:latin typeface="Trebuchet MS" pitchFamily="34" charset="0"/>
              <a:cs typeface="+mn-cs"/>
            </a:endParaRPr>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4" presetClass="entr" presetSubtype="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 from="(-#ppt_w/2)" to="(#ppt_x)" calcmode="lin" valueType="num">
                                      <p:cBhvr>
                                        <p:cTn id="7" dur="600" fill="hold">
                                          <p:stCondLst>
                                            <p:cond delay="0"/>
                                          </p:stCondLst>
                                        </p:cTn>
                                        <p:tgtEl>
                                          <p:spTgt spid="14"/>
                                        </p:tgtEl>
                                        <p:attrNameLst>
                                          <p:attrName>ppt_x</p:attrName>
                                        </p:attrNameLst>
                                      </p:cBhvr>
                                    </p:anim>
                                    <p:anim from="0" to="-1.0" calcmode="lin" valueType="num">
                                      <p:cBhvr>
                                        <p:cTn id="8" dur="200" decel="50000" autoRev="1" fill="hold">
                                          <p:stCondLst>
                                            <p:cond delay="600"/>
                                          </p:stCondLst>
                                        </p:cTn>
                                        <p:tgtEl>
                                          <p:spTgt spid="14"/>
                                        </p:tgtEl>
                                        <p:attrNameLst>
                                          <p:attrName>xshear</p:attrName>
                                        </p:attrNameLst>
                                      </p:cBhvr>
                                    </p:anim>
                                    <p:animScale>
                                      <p:cBhvr>
                                        <p:cTn id="9" dur="200" decel="100000" autoRev="1" fill="hold">
                                          <p:stCondLst>
                                            <p:cond delay="600"/>
                                          </p:stCondLst>
                                        </p:cTn>
                                        <p:tgtEl>
                                          <p:spTgt spid="14"/>
                                        </p:tgtEl>
                                      </p:cBhvr>
                                      <p:from x="100000" y="100000"/>
                                      <p:to x="80000" y="100000"/>
                                    </p:animScale>
                                    <p:anim by="(#ppt_h/3+#ppt_w*0.1)" calcmode="lin" valueType="num">
                                      <p:cBhvr additive="sum">
                                        <p:cTn id="10" dur="200" decel="100000" autoRev="1" fill="hold">
                                          <p:stCondLst>
                                            <p:cond delay="600"/>
                                          </p:stCondLst>
                                        </p:cTn>
                                        <p:tgtEl>
                                          <p:spTgt spid="14"/>
                                        </p:tgtEl>
                                        <p:attrNameLst>
                                          <p:attrName>ppt_x</p:attrName>
                                        </p:attrNameLst>
                                      </p:cBhvr>
                                    </p:anim>
                                  </p:childTnLst>
                                </p:cTn>
                              </p:par>
                              <p:par>
                                <p:cTn id="11" presetID="34" presetClass="entr" presetSubtype="0" fill="hold" grpId="0" nodeType="withEffect">
                                  <p:stCondLst>
                                    <p:cond delay="0"/>
                                  </p:stCondLst>
                                  <p:childTnLst>
                                    <p:set>
                                      <p:cBhvr>
                                        <p:cTn id="12" dur="1" fill="hold">
                                          <p:stCondLst>
                                            <p:cond delay="0"/>
                                          </p:stCondLst>
                                        </p:cTn>
                                        <p:tgtEl>
                                          <p:spTgt spid="6146"/>
                                        </p:tgtEl>
                                        <p:attrNameLst>
                                          <p:attrName>style.visibility</p:attrName>
                                        </p:attrNameLst>
                                      </p:cBhvr>
                                      <p:to>
                                        <p:strVal val="visible"/>
                                      </p:to>
                                    </p:set>
                                    <p:anim from="(-#ppt_w/2)" to="(#ppt_x)" calcmode="lin" valueType="num">
                                      <p:cBhvr>
                                        <p:cTn id="13" dur="600" fill="hold">
                                          <p:stCondLst>
                                            <p:cond delay="0"/>
                                          </p:stCondLst>
                                        </p:cTn>
                                        <p:tgtEl>
                                          <p:spTgt spid="6146"/>
                                        </p:tgtEl>
                                        <p:attrNameLst>
                                          <p:attrName>ppt_x</p:attrName>
                                        </p:attrNameLst>
                                      </p:cBhvr>
                                    </p:anim>
                                    <p:anim from="0" to="-1.0" calcmode="lin" valueType="num">
                                      <p:cBhvr>
                                        <p:cTn id="14" dur="200" decel="50000" autoRev="1" fill="hold">
                                          <p:stCondLst>
                                            <p:cond delay="600"/>
                                          </p:stCondLst>
                                        </p:cTn>
                                        <p:tgtEl>
                                          <p:spTgt spid="6146"/>
                                        </p:tgtEl>
                                        <p:attrNameLst>
                                          <p:attrName>xshear</p:attrName>
                                        </p:attrNameLst>
                                      </p:cBhvr>
                                    </p:anim>
                                    <p:animScale>
                                      <p:cBhvr>
                                        <p:cTn id="15" dur="200" decel="100000" autoRev="1" fill="hold">
                                          <p:stCondLst>
                                            <p:cond delay="600"/>
                                          </p:stCondLst>
                                        </p:cTn>
                                        <p:tgtEl>
                                          <p:spTgt spid="6146"/>
                                        </p:tgtEl>
                                      </p:cBhvr>
                                      <p:from x="100000" y="100000"/>
                                      <p:to x="80000" y="100000"/>
                                    </p:animScale>
                                    <p:anim by="(#ppt_h/3+#ppt_w*0.1)" calcmode="lin" valueType="num">
                                      <p:cBhvr additive="sum">
                                        <p:cTn id="16" dur="200" decel="100000" autoRev="1" fill="hold">
                                          <p:stCondLst>
                                            <p:cond delay="600"/>
                                          </p:stCondLst>
                                        </p:cTn>
                                        <p:tgtEl>
                                          <p:spTgt spid="6146"/>
                                        </p:tgtEl>
                                        <p:attrNameLst>
                                          <p:attrName>ppt_x</p:attrName>
                                        </p:attrNameLst>
                                      </p:cBhvr>
                                    </p:anim>
                                  </p:childTnLst>
                                </p:cTn>
                              </p:par>
                              <p:par>
                                <p:cTn id="17" presetID="34" presetClass="entr" presetSubtype="0" fill="hold" grpId="0" nodeType="withEffect">
                                  <p:stCondLst>
                                    <p:cond delay="4000"/>
                                  </p:stCondLst>
                                  <p:childTnLst>
                                    <p:set>
                                      <p:cBhvr>
                                        <p:cTn id="18" dur="1" fill="hold">
                                          <p:stCondLst>
                                            <p:cond delay="0"/>
                                          </p:stCondLst>
                                        </p:cTn>
                                        <p:tgtEl>
                                          <p:spTgt spid="16"/>
                                        </p:tgtEl>
                                        <p:attrNameLst>
                                          <p:attrName>style.visibility</p:attrName>
                                        </p:attrNameLst>
                                      </p:cBhvr>
                                      <p:to>
                                        <p:strVal val="visible"/>
                                      </p:to>
                                    </p:set>
                                    <p:anim from="(-#ppt_w/2)" to="(#ppt_x)" calcmode="lin" valueType="num">
                                      <p:cBhvr>
                                        <p:cTn id="19" dur="600" fill="hold">
                                          <p:stCondLst>
                                            <p:cond delay="0"/>
                                          </p:stCondLst>
                                        </p:cTn>
                                        <p:tgtEl>
                                          <p:spTgt spid="16"/>
                                        </p:tgtEl>
                                        <p:attrNameLst>
                                          <p:attrName>ppt_x</p:attrName>
                                        </p:attrNameLst>
                                      </p:cBhvr>
                                    </p:anim>
                                    <p:anim from="0" to="-1.0" calcmode="lin" valueType="num">
                                      <p:cBhvr>
                                        <p:cTn id="20" dur="200" decel="50000" autoRev="1" fill="hold">
                                          <p:stCondLst>
                                            <p:cond delay="600"/>
                                          </p:stCondLst>
                                        </p:cTn>
                                        <p:tgtEl>
                                          <p:spTgt spid="16"/>
                                        </p:tgtEl>
                                        <p:attrNameLst>
                                          <p:attrName>xshear</p:attrName>
                                        </p:attrNameLst>
                                      </p:cBhvr>
                                    </p:anim>
                                    <p:animScale>
                                      <p:cBhvr>
                                        <p:cTn id="21" dur="200" decel="100000" autoRev="1" fill="hold">
                                          <p:stCondLst>
                                            <p:cond delay="600"/>
                                          </p:stCondLst>
                                        </p:cTn>
                                        <p:tgtEl>
                                          <p:spTgt spid="16"/>
                                        </p:tgtEl>
                                      </p:cBhvr>
                                      <p:from x="100000" y="100000"/>
                                      <p:to x="80000" y="100000"/>
                                    </p:animScale>
                                    <p:anim by="(#ppt_h/3+#ppt_w*0.1)" calcmode="lin" valueType="num">
                                      <p:cBhvr additive="sum">
                                        <p:cTn id="22" dur="200" decel="100000" autoRev="1" fill="hold">
                                          <p:stCondLst>
                                            <p:cond delay="600"/>
                                          </p:stCondLst>
                                        </p:cTn>
                                        <p:tgtEl>
                                          <p:spTgt spid="16"/>
                                        </p:tgtEl>
                                        <p:attrNameLst>
                                          <p:attrName>ppt_x</p:attrName>
                                        </p:attrNameLst>
                                      </p:cBhvr>
                                    </p:anim>
                                  </p:childTnLst>
                                </p:cTn>
                              </p:par>
                              <p:par>
                                <p:cTn id="23" presetID="34" presetClass="entr" presetSubtype="0" fill="hold" grpId="0" nodeType="withEffect">
                                  <p:stCondLst>
                                    <p:cond delay="7000"/>
                                  </p:stCondLst>
                                  <p:childTnLst>
                                    <p:set>
                                      <p:cBhvr>
                                        <p:cTn id="24" dur="1" fill="hold">
                                          <p:stCondLst>
                                            <p:cond delay="0"/>
                                          </p:stCondLst>
                                        </p:cTn>
                                        <p:tgtEl>
                                          <p:spTgt spid="15"/>
                                        </p:tgtEl>
                                        <p:attrNameLst>
                                          <p:attrName>style.visibility</p:attrName>
                                        </p:attrNameLst>
                                      </p:cBhvr>
                                      <p:to>
                                        <p:strVal val="visible"/>
                                      </p:to>
                                    </p:set>
                                    <p:anim from="(-#ppt_w/2)" to="(#ppt_x)" calcmode="lin" valueType="num">
                                      <p:cBhvr>
                                        <p:cTn id="25" dur="600" fill="hold">
                                          <p:stCondLst>
                                            <p:cond delay="0"/>
                                          </p:stCondLst>
                                        </p:cTn>
                                        <p:tgtEl>
                                          <p:spTgt spid="15"/>
                                        </p:tgtEl>
                                        <p:attrNameLst>
                                          <p:attrName>ppt_x</p:attrName>
                                        </p:attrNameLst>
                                      </p:cBhvr>
                                    </p:anim>
                                    <p:anim from="0" to="-1.0" calcmode="lin" valueType="num">
                                      <p:cBhvr>
                                        <p:cTn id="26" dur="200" decel="50000" autoRev="1" fill="hold">
                                          <p:stCondLst>
                                            <p:cond delay="600"/>
                                          </p:stCondLst>
                                        </p:cTn>
                                        <p:tgtEl>
                                          <p:spTgt spid="15"/>
                                        </p:tgtEl>
                                        <p:attrNameLst>
                                          <p:attrName>xshear</p:attrName>
                                        </p:attrNameLst>
                                      </p:cBhvr>
                                    </p:anim>
                                    <p:animScale>
                                      <p:cBhvr>
                                        <p:cTn id="27" dur="200" decel="100000" autoRev="1" fill="hold">
                                          <p:stCondLst>
                                            <p:cond delay="600"/>
                                          </p:stCondLst>
                                        </p:cTn>
                                        <p:tgtEl>
                                          <p:spTgt spid="15"/>
                                        </p:tgtEl>
                                      </p:cBhvr>
                                      <p:from x="100000" y="100000"/>
                                      <p:to x="80000" y="100000"/>
                                    </p:animScale>
                                    <p:anim by="(#ppt_h/3+#ppt_w*0.1)" calcmode="lin" valueType="num">
                                      <p:cBhvr additive="sum">
                                        <p:cTn id="28" dur="200" decel="100000" autoRev="1" fill="hold">
                                          <p:stCondLst>
                                            <p:cond delay="600"/>
                                          </p:stCondLst>
                                        </p:cTn>
                                        <p:tgtEl>
                                          <p:spTgt spid="15"/>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6" grpId="0" animBg="1"/>
      <p:bldP spid="15" grpId="0" animBg="1"/>
      <p:bldP spid="16"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rain/sal"/>
          <p:cNvPicPr>
            <a:picLocks noChangeAspect="1" noChangeArrowheads="1"/>
          </p:cNvPicPr>
          <p:nvPr/>
        </p:nvPicPr>
        <p:blipFill>
          <a:blip r:embed="rId3" cstate="print"/>
          <a:srcRect/>
          <a:stretch>
            <a:fillRect/>
          </a:stretch>
        </p:blipFill>
        <p:spPr bwMode="auto">
          <a:xfrm>
            <a:off x="3482019" y="838200"/>
            <a:ext cx="5661981" cy="4114800"/>
          </a:xfrm>
          <a:prstGeom prst="rect">
            <a:avLst/>
          </a:prstGeom>
          <a:ln>
            <a:noFill/>
          </a:ln>
          <a:effectLst>
            <a:outerShdw blurRad="190500" algn="tl" rotWithShape="0">
              <a:srgbClr val="000000">
                <a:alpha val="70000"/>
              </a:srgbClr>
            </a:outerShdw>
          </a:effectLst>
        </p:spPr>
      </p:pic>
      <p:sp>
        <p:nvSpPr>
          <p:cNvPr id="18" name="Rectangle 17"/>
          <p:cNvSpPr/>
          <p:nvPr/>
        </p:nvSpPr>
        <p:spPr>
          <a:xfrm>
            <a:off x="4191000" y="5105400"/>
            <a:ext cx="2286000" cy="1219200"/>
          </a:xfrm>
          <a:prstGeom prst="rect">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8" name="Picture 27" descr="IMG_3473.JPG"/>
          <p:cNvPicPr>
            <a:picLocks noChangeAspect="1"/>
          </p:cNvPicPr>
          <p:nvPr/>
        </p:nvPicPr>
        <p:blipFill>
          <a:blip r:embed="rId4" cstate="print"/>
          <a:stretch>
            <a:fillRect/>
          </a:stretch>
        </p:blipFill>
        <p:spPr>
          <a:xfrm>
            <a:off x="1828800" y="914400"/>
            <a:ext cx="1150177" cy="1188720"/>
          </a:xfrm>
          <a:prstGeom prst="rect">
            <a:avLst/>
          </a:prstGeom>
        </p:spPr>
      </p:pic>
      <p:sp>
        <p:nvSpPr>
          <p:cNvPr id="22" name="Action Button: Home 21">
            <a:hlinkClick r:id="" action="ppaction://hlinkshowjump?jump=firstslide" highlightClick="1"/>
          </p:cNvPr>
          <p:cNvSpPr/>
          <p:nvPr/>
        </p:nvSpPr>
        <p:spPr>
          <a:xfrm>
            <a:off x="8547717" y="6400800"/>
            <a:ext cx="574675" cy="457200"/>
          </a:xfrm>
          <a:prstGeom prst="actionButtonHome">
            <a:avLst/>
          </a:prstGeom>
          <a:gradFill flip="none" rotWithShape="1">
            <a:gsLst>
              <a:gs pos="0">
                <a:srgbClr val="FFEFD1"/>
              </a:gs>
              <a:gs pos="64999">
                <a:srgbClr val="F0EBD5"/>
              </a:gs>
              <a:gs pos="100000">
                <a:srgbClr val="D1C39F"/>
              </a:gs>
            </a:gsLst>
            <a:lin ang="5400000" scaled="1"/>
            <a:tileRect/>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23" name="Action Button: Beginning 22">
            <a:hlinkClick r:id="rId5" action="ppaction://hlinksldjump" highlightClick="1"/>
          </p:cNvPr>
          <p:cNvSpPr/>
          <p:nvPr/>
        </p:nvSpPr>
        <p:spPr>
          <a:xfrm>
            <a:off x="8080992" y="6400800"/>
            <a:ext cx="457200" cy="457200"/>
          </a:xfrm>
          <a:prstGeom prst="actionButtonBeginning">
            <a:avLst/>
          </a:prstGeom>
          <a:gradFill>
            <a:gsLst>
              <a:gs pos="0">
                <a:srgbClr val="FFEFD1"/>
              </a:gs>
              <a:gs pos="64999">
                <a:srgbClr val="F0EBD5"/>
              </a:gs>
              <a:gs pos="100000">
                <a:srgbClr val="D1C39F"/>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20" name="Action Button: Custom 19">
            <a:hlinkClick r:id="rId6" action="ppaction://hlinksldjump" highlightClick="1"/>
          </p:cNvPr>
          <p:cNvSpPr/>
          <p:nvPr/>
        </p:nvSpPr>
        <p:spPr>
          <a:xfrm>
            <a:off x="4419600" y="5257800"/>
            <a:ext cx="1905000" cy="990600"/>
          </a:xfrm>
          <a:prstGeom prst="actionButtonBlank">
            <a:avLst/>
          </a:prstGeom>
          <a:solidFill>
            <a:srgbClr val="C00000"/>
          </a:solidFill>
          <a:ln>
            <a:no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600" dirty="0">
                <a:solidFill>
                  <a:schemeClr val="bg1"/>
                </a:solidFill>
                <a:latin typeface="Trebuchet MS" pitchFamily="34" charset="0"/>
              </a:rPr>
              <a:t>The patterns are mirror images or opposites </a:t>
            </a:r>
          </a:p>
        </p:txBody>
      </p:sp>
      <p:sp>
        <p:nvSpPr>
          <p:cNvPr id="21" name="Rounded Rectangular Callout 20"/>
          <p:cNvSpPr/>
          <p:nvPr/>
        </p:nvSpPr>
        <p:spPr>
          <a:xfrm>
            <a:off x="1828800" y="1981200"/>
            <a:ext cx="1600200" cy="2895600"/>
          </a:xfrm>
          <a:prstGeom prst="wedgeRoundRectCallout">
            <a:avLst>
              <a:gd name="adj1" fmla="val -22486"/>
              <a:gd name="adj2" fmla="val -60227"/>
              <a:gd name="adj3" fmla="val 16667"/>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600" dirty="0">
                <a:solidFill>
                  <a:schemeClr val="bg1"/>
                </a:solidFill>
                <a:latin typeface="Trebuchet MS" pitchFamily="34" charset="0"/>
              </a:rPr>
              <a:t>The patterns are mirror images or opposites because salinity is highest when there is the least amount of rain, and vice versa.</a:t>
            </a:r>
          </a:p>
        </p:txBody>
      </p:sp>
      <p:sp>
        <p:nvSpPr>
          <p:cNvPr id="31" name="Action Button: Custom 30">
            <a:hlinkClick r:id="rId6" action="ppaction://hlinksldjump" highlightClick="1"/>
          </p:cNvPr>
          <p:cNvSpPr/>
          <p:nvPr/>
        </p:nvSpPr>
        <p:spPr>
          <a:xfrm>
            <a:off x="5638800" y="6309360"/>
            <a:ext cx="2377440" cy="548640"/>
          </a:xfrm>
          <a:prstGeom prst="actionButtonBlank">
            <a:avLst/>
          </a:prstGeom>
          <a:solidFill>
            <a:srgbClr val="C00000"/>
          </a:solidFill>
          <a:ln>
            <a:no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600" dirty="0" smtClean="0">
                <a:latin typeface="Trebuchet MS" pitchFamily="34" charset="0"/>
              </a:rPr>
              <a:t>Click here to continue</a:t>
            </a:r>
            <a:endParaRPr lang="en-US" sz="1600" dirty="0">
              <a:latin typeface="Trebuchet MS" pitchFamily="34" charset="0"/>
            </a:endParaRPr>
          </a:p>
        </p:txBody>
      </p:sp>
      <p:sp>
        <p:nvSpPr>
          <p:cNvPr id="29" name="Oval Callout 28"/>
          <p:cNvSpPr/>
          <p:nvPr/>
        </p:nvSpPr>
        <p:spPr>
          <a:xfrm>
            <a:off x="1828800" y="1905000"/>
            <a:ext cx="2133600" cy="609600"/>
          </a:xfrm>
          <a:prstGeom prst="wedgeEllipseCallout">
            <a:avLst>
              <a:gd name="adj1" fmla="val -18651"/>
              <a:gd name="adj2" fmla="val -98864"/>
            </a:avLst>
          </a:prstGeom>
          <a:solidFill>
            <a:srgbClr val="33CC3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2400" dirty="0" smtClean="0">
                <a:solidFill>
                  <a:schemeClr val="bg1"/>
                </a:solidFill>
                <a:latin typeface="Trebuchet MS" pitchFamily="34" charset="0"/>
              </a:rPr>
              <a:t>Not quite</a:t>
            </a:r>
            <a:endParaRPr lang="en-US" sz="2400" dirty="0">
              <a:solidFill>
                <a:schemeClr val="bg1"/>
              </a:solidFill>
              <a:latin typeface="Trebuchet MS" pitchFamily="34" charset="0"/>
            </a:endParaRPr>
          </a:p>
        </p:txBody>
      </p:sp>
      <p:sp>
        <p:nvSpPr>
          <p:cNvPr id="32" name="Rectangle 31"/>
          <p:cNvSpPr/>
          <p:nvPr/>
        </p:nvSpPr>
        <p:spPr>
          <a:xfrm>
            <a:off x="0" y="0"/>
            <a:ext cx="9144000" cy="838200"/>
          </a:xfrm>
          <a:prstGeom prst="rect">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r>
              <a:rPr lang="en-US" sz="4400" dirty="0" smtClean="0">
                <a:latin typeface="Trebuchet MS" pitchFamily="34" charset="0"/>
              </a:rPr>
              <a:t>How To Interpret Graphs</a:t>
            </a:r>
            <a:endParaRPr lang="en-US" sz="4400" dirty="0">
              <a:latin typeface="Trebuchet MS" pitchFamily="34" charset="0"/>
            </a:endParaRPr>
          </a:p>
        </p:txBody>
      </p:sp>
      <p:sp>
        <p:nvSpPr>
          <p:cNvPr id="35" name="Flowchart: Delay 34"/>
          <p:cNvSpPr/>
          <p:nvPr/>
        </p:nvSpPr>
        <p:spPr>
          <a:xfrm>
            <a:off x="0" y="0"/>
            <a:ext cx="1752600" cy="6858000"/>
          </a:xfrm>
          <a:prstGeom prst="flowChartDelay">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36" name="TextBox 35">
            <a:hlinkClick r:id="rId7" action="ppaction://hlinksldjump"/>
          </p:cNvPr>
          <p:cNvSpPr txBox="1"/>
          <p:nvPr/>
        </p:nvSpPr>
        <p:spPr>
          <a:xfrm>
            <a:off x="0" y="609600"/>
            <a:ext cx="1371600" cy="8382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Build </a:t>
            </a:r>
            <a:r>
              <a:rPr lang="en-US" sz="1600" dirty="0" smtClean="0">
                <a:solidFill>
                  <a:schemeClr val="accent1">
                    <a:lumMod val="75000"/>
                  </a:schemeClr>
                </a:solidFill>
                <a:latin typeface="Trebuchet MS" pitchFamily="34" charset="0"/>
                <a:cs typeface="+mn-cs"/>
              </a:rPr>
              <a:t>A </a:t>
            </a:r>
            <a:r>
              <a:rPr lang="en-US" sz="1600" dirty="0">
                <a:solidFill>
                  <a:schemeClr val="accent1">
                    <a:lumMod val="75000"/>
                  </a:schemeClr>
                </a:solidFill>
                <a:latin typeface="Trebuchet MS" pitchFamily="34" charset="0"/>
                <a:cs typeface="+mn-cs"/>
              </a:rPr>
              <a:t>G</a:t>
            </a:r>
            <a:r>
              <a:rPr lang="en-US" sz="1600" dirty="0" smtClean="0">
                <a:solidFill>
                  <a:schemeClr val="accent1">
                    <a:lumMod val="75000"/>
                  </a:schemeClr>
                </a:solidFill>
                <a:latin typeface="Trebuchet MS" pitchFamily="34" charset="0"/>
                <a:cs typeface="+mn-cs"/>
              </a:rPr>
              <a:t>raph </a:t>
            </a:r>
            <a:endParaRPr lang="en-US" sz="1600" dirty="0">
              <a:solidFill>
                <a:schemeClr val="accent1">
                  <a:lumMod val="75000"/>
                </a:schemeClr>
              </a:solidFill>
              <a:latin typeface="Trebuchet MS" pitchFamily="34" charset="0"/>
              <a:cs typeface="+mn-cs"/>
            </a:endParaRP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1)</a:t>
            </a:r>
            <a:endParaRPr lang="en-US" sz="1600" dirty="0">
              <a:solidFill>
                <a:schemeClr val="accent1">
                  <a:lumMod val="75000"/>
                </a:schemeClr>
              </a:solidFill>
              <a:latin typeface="Trebuchet MS" pitchFamily="34" charset="0"/>
              <a:cs typeface="+mn-cs"/>
            </a:endParaRPr>
          </a:p>
        </p:txBody>
      </p:sp>
      <p:sp>
        <p:nvSpPr>
          <p:cNvPr id="37" name="TextBox 36">
            <a:hlinkClick r:id="rId8" action="ppaction://hlinksldjump"/>
          </p:cNvPr>
          <p:cNvSpPr txBox="1"/>
          <p:nvPr/>
        </p:nvSpPr>
        <p:spPr>
          <a:xfrm>
            <a:off x="0" y="2743200"/>
            <a:ext cx="1554480" cy="10668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Read LOBO Graphs </a:t>
            </a:r>
            <a:r>
              <a:rPr lang="en-US" sz="1600" dirty="0" smtClean="0">
                <a:solidFill>
                  <a:schemeClr val="accent1">
                    <a:lumMod val="75000"/>
                  </a:schemeClr>
                </a:solidFill>
                <a:latin typeface="Trebuchet MS" pitchFamily="34" charset="0"/>
                <a:cs typeface="+mn-cs"/>
              </a:rPr>
              <a:t>   (Level 3)</a:t>
            </a:r>
            <a:endParaRPr lang="en-US" sz="1600" dirty="0">
              <a:solidFill>
                <a:schemeClr val="accent1">
                  <a:lumMod val="75000"/>
                </a:schemeClr>
              </a:solidFill>
              <a:latin typeface="Trebuchet MS" pitchFamily="34" charset="0"/>
              <a:cs typeface="+mn-cs"/>
            </a:endParaRPr>
          </a:p>
        </p:txBody>
      </p:sp>
      <p:sp>
        <p:nvSpPr>
          <p:cNvPr id="38" name="TextBox 37">
            <a:hlinkClick r:id="rId9" action="ppaction://hlinksldjump"/>
          </p:cNvPr>
          <p:cNvSpPr txBox="1"/>
          <p:nvPr/>
        </p:nvSpPr>
        <p:spPr>
          <a:xfrm>
            <a:off x="0" y="3953470"/>
            <a:ext cx="1447800" cy="99953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LOBO Data Match-up</a:t>
            </a:r>
            <a:endParaRPr lang="en-US" sz="1600" dirty="0">
              <a:solidFill>
                <a:schemeClr val="accent1">
                  <a:lumMod val="75000"/>
                </a:schemeClr>
              </a:solidFill>
              <a:latin typeface="Trebuchet MS" pitchFamily="34" charset="0"/>
              <a:cs typeface="+mn-cs"/>
            </a:endParaRP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4)</a:t>
            </a:r>
            <a:endParaRPr lang="en-US" sz="1600" dirty="0">
              <a:solidFill>
                <a:schemeClr val="accent1">
                  <a:lumMod val="75000"/>
                </a:schemeClr>
              </a:solidFill>
              <a:latin typeface="Trebuchet MS" pitchFamily="34" charset="0"/>
              <a:cs typeface="+mn-cs"/>
            </a:endParaRPr>
          </a:p>
        </p:txBody>
      </p:sp>
      <p:sp>
        <p:nvSpPr>
          <p:cNvPr id="39" name="TextBox 38">
            <a:hlinkClick r:id="rId10" action="ppaction://hlinksldjump"/>
          </p:cNvPr>
          <p:cNvSpPr txBox="1"/>
          <p:nvPr/>
        </p:nvSpPr>
        <p:spPr>
          <a:xfrm>
            <a:off x="0" y="5105400"/>
            <a:ext cx="1371600" cy="11430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Test Your LOBO Abilities</a:t>
            </a: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5)</a:t>
            </a:r>
            <a:endParaRPr lang="en-US" sz="1600" dirty="0">
              <a:solidFill>
                <a:schemeClr val="accent1">
                  <a:lumMod val="75000"/>
                </a:schemeClr>
              </a:solidFill>
              <a:latin typeface="Trebuchet MS" pitchFamily="34" charset="0"/>
              <a:cs typeface="+mn-cs"/>
            </a:endParaRPr>
          </a:p>
        </p:txBody>
      </p:sp>
      <p:sp>
        <p:nvSpPr>
          <p:cNvPr id="40" name="TextBox 39">
            <a:hlinkClick r:id="rId11" action="ppaction://hlinksldjump"/>
          </p:cNvPr>
          <p:cNvSpPr txBox="1"/>
          <p:nvPr/>
        </p:nvSpPr>
        <p:spPr>
          <a:xfrm>
            <a:off x="0" y="1600200"/>
            <a:ext cx="1447800" cy="990600"/>
          </a:xfrm>
          <a:prstGeom prst="roundRect">
            <a:avLst/>
          </a:prstGeom>
          <a:solidFill>
            <a:schemeClr val="accent5">
              <a:lumMod val="40000"/>
              <a:lumOff val="60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Interpret Graphs</a:t>
            </a: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2)</a:t>
            </a:r>
            <a:endParaRPr lang="en-US" sz="1600" dirty="0">
              <a:solidFill>
                <a:schemeClr val="accent1">
                  <a:lumMod val="75000"/>
                </a:schemeClr>
              </a:solidFill>
              <a:latin typeface="Trebuchet MS" pitchFamily="34" charset="0"/>
              <a:cs typeface="+mn-cs"/>
            </a:endParaRPr>
          </a:p>
        </p:txBody>
      </p:sp>
      <p:sp>
        <p:nvSpPr>
          <p:cNvPr id="41" name="TextBox 40">
            <a:hlinkClick r:id="rId12" action="ppaction://hlinksldjump"/>
          </p:cNvPr>
          <p:cNvSpPr txBox="1"/>
          <p:nvPr/>
        </p:nvSpPr>
        <p:spPr>
          <a:xfrm>
            <a:off x="0" y="6324600"/>
            <a:ext cx="914400" cy="5334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More info</a:t>
            </a:r>
            <a:endParaRPr lang="en-US" sz="1600" dirty="0">
              <a:solidFill>
                <a:schemeClr val="accent1">
                  <a:lumMod val="75000"/>
                </a:schemeClr>
              </a:solidFill>
              <a:latin typeface="Trebuchet MS" pitchFamily="34" charset="0"/>
              <a:cs typeface="+mn-cs"/>
            </a:endParaRPr>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dissolve">
                                      <p:cBhvr>
                                        <p:cTn id="7" dur="500"/>
                                        <p:tgtEl>
                                          <p:spTgt spid="29"/>
                                        </p:tgtEl>
                                      </p:cBhvr>
                                    </p:animEffect>
                                  </p:childTnLst>
                                </p:cTn>
                              </p:par>
                              <p:par>
                                <p:cTn id="8" presetID="9" presetClass="exit" presetSubtype="0" fill="hold" grpId="1" nodeType="withEffect">
                                  <p:stCondLst>
                                    <p:cond delay="2000"/>
                                  </p:stCondLst>
                                  <p:childTnLst>
                                    <p:animEffect transition="out" filter="dissolve">
                                      <p:cBhvr>
                                        <p:cTn id="9" dur="500"/>
                                        <p:tgtEl>
                                          <p:spTgt spid="29"/>
                                        </p:tgtEl>
                                      </p:cBhvr>
                                    </p:animEffect>
                                    <p:set>
                                      <p:cBhvr>
                                        <p:cTn id="10" dur="1" fill="hold">
                                          <p:stCondLst>
                                            <p:cond delay="499"/>
                                          </p:stCondLst>
                                        </p:cTn>
                                        <p:tgtEl>
                                          <p:spTgt spid="29"/>
                                        </p:tgtEl>
                                        <p:attrNameLst>
                                          <p:attrName>style.visibility</p:attrName>
                                        </p:attrNameLst>
                                      </p:cBhvr>
                                      <p:to>
                                        <p:strVal val="hidden"/>
                                      </p:to>
                                    </p:set>
                                  </p:childTnLst>
                                </p:cTn>
                              </p:par>
                              <p:par>
                                <p:cTn id="11" presetID="34" presetClass="entr" presetSubtype="0" fill="hold" grpId="0" nodeType="withEffect">
                                  <p:stCondLst>
                                    <p:cond delay="2500"/>
                                  </p:stCondLst>
                                  <p:childTnLst>
                                    <p:set>
                                      <p:cBhvr>
                                        <p:cTn id="12" dur="1" fill="hold">
                                          <p:stCondLst>
                                            <p:cond delay="0"/>
                                          </p:stCondLst>
                                        </p:cTn>
                                        <p:tgtEl>
                                          <p:spTgt spid="21"/>
                                        </p:tgtEl>
                                        <p:attrNameLst>
                                          <p:attrName>style.visibility</p:attrName>
                                        </p:attrNameLst>
                                      </p:cBhvr>
                                      <p:to>
                                        <p:strVal val="visible"/>
                                      </p:to>
                                    </p:set>
                                    <p:anim from="(-#ppt_w/2)" to="(#ppt_x)" calcmode="lin" valueType="num">
                                      <p:cBhvr>
                                        <p:cTn id="13" dur="600" fill="hold">
                                          <p:stCondLst>
                                            <p:cond delay="0"/>
                                          </p:stCondLst>
                                        </p:cTn>
                                        <p:tgtEl>
                                          <p:spTgt spid="21"/>
                                        </p:tgtEl>
                                        <p:attrNameLst>
                                          <p:attrName>ppt_x</p:attrName>
                                        </p:attrNameLst>
                                      </p:cBhvr>
                                    </p:anim>
                                    <p:anim from="0" to="-1.0" calcmode="lin" valueType="num">
                                      <p:cBhvr>
                                        <p:cTn id="14" dur="200" decel="50000" autoRev="1" fill="hold">
                                          <p:stCondLst>
                                            <p:cond delay="600"/>
                                          </p:stCondLst>
                                        </p:cTn>
                                        <p:tgtEl>
                                          <p:spTgt spid="21"/>
                                        </p:tgtEl>
                                        <p:attrNameLst>
                                          <p:attrName>xshear</p:attrName>
                                        </p:attrNameLst>
                                      </p:cBhvr>
                                    </p:anim>
                                    <p:animScale>
                                      <p:cBhvr>
                                        <p:cTn id="15" dur="200" decel="100000" autoRev="1" fill="hold">
                                          <p:stCondLst>
                                            <p:cond delay="600"/>
                                          </p:stCondLst>
                                        </p:cTn>
                                        <p:tgtEl>
                                          <p:spTgt spid="21"/>
                                        </p:tgtEl>
                                      </p:cBhvr>
                                      <p:from x="100000" y="100000"/>
                                      <p:to x="80000" y="100000"/>
                                    </p:animScale>
                                    <p:anim by="(#ppt_h/3+#ppt_w*0.1)" calcmode="lin" valueType="num">
                                      <p:cBhvr additive="sum">
                                        <p:cTn id="16" dur="200" decel="100000" autoRev="1" fill="hold">
                                          <p:stCondLst>
                                            <p:cond delay="600"/>
                                          </p:stCondLst>
                                        </p:cTn>
                                        <p:tgtEl>
                                          <p:spTgt spid="21"/>
                                        </p:tgtEl>
                                        <p:attrNameLst>
                                          <p:attrName>ppt_x</p:attrName>
                                        </p:attrNameLst>
                                      </p:cBhvr>
                                    </p:anim>
                                  </p:childTnLst>
                                </p:cTn>
                              </p:par>
                              <p:par>
                                <p:cTn id="17" presetID="37" presetClass="entr" presetSubtype="0" fill="hold" grpId="0" nodeType="withEffect">
                                  <p:stCondLst>
                                    <p:cond delay="2500"/>
                                  </p:stCondLst>
                                  <p:childTnLst>
                                    <p:set>
                                      <p:cBhvr>
                                        <p:cTn id="18" dur="1" fill="hold">
                                          <p:stCondLst>
                                            <p:cond delay="0"/>
                                          </p:stCondLst>
                                        </p:cTn>
                                        <p:tgtEl>
                                          <p:spTgt spid="31"/>
                                        </p:tgtEl>
                                        <p:attrNameLst>
                                          <p:attrName>style.visibility</p:attrName>
                                        </p:attrNameLst>
                                      </p:cBhvr>
                                      <p:to>
                                        <p:strVal val="visible"/>
                                      </p:to>
                                    </p:set>
                                    <p:animEffect transition="in" filter="fade">
                                      <p:cBhvr>
                                        <p:cTn id="19" dur="1000"/>
                                        <p:tgtEl>
                                          <p:spTgt spid="31"/>
                                        </p:tgtEl>
                                      </p:cBhvr>
                                    </p:animEffect>
                                    <p:anim calcmode="lin" valueType="num">
                                      <p:cBhvr>
                                        <p:cTn id="20" dur="1000" fill="hold"/>
                                        <p:tgtEl>
                                          <p:spTgt spid="31"/>
                                        </p:tgtEl>
                                        <p:attrNameLst>
                                          <p:attrName>ppt_x</p:attrName>
                                        </p:attrNameLst>
                                      </p:cBhvr>
                                      <p:tavLst>
                                        <p:tav tm="0">
                                          <p:val>
                                            <p:strVal val="#ppt_x"/>
                                          </p:val>
                                        </p:tav>
                                        <p:tav tm="100000">
                                          <p:val>
                                            <p:strVal val="#ppt_x"/>
                                          </p:val>
                                        </p:tav>
                                      </p:tavLst>
                                    </p:anim>
                                    <p:anim calcmode="lin" valueType="num">
                                      <p:cBhvr>
                                        <p:cTn id="21" dur="900" decel="100000" fill="hold"/>
                                        <p:tgtEl>
                                          <p:spTgt spid="31"/>
                                        </p:tgtEl>
                                        <p:attrNameLst>
                                          <p:attrName>ppt_y</p:attrName>
                                        </p:attrNameLst>
                                      </p:cBhvr>
                                      <p:tavLst>
                                        <p:tav tm="0">
                                          <p:val>
                                            <p:strVal val="#ppt_y+1"/>
                                          </p:val>
                                        </p:tav>
                                        <p:tav tm="100000">
                                          <p:val>
                                            <p:strVal val="#ppt_y-.03"/>
                                          </p:val>
                                        </p:tav>
                                      </p:tavLst>
                                    </p:anim>
                                    <p:anim calcmode="lin" valueType="num">
                                      <p:cBhvr>
                                        <p:cTn id="22" dur="100" accel="100000" fill="hold">
                                          <p:stCondLst>
                                            <p:cond delay="900"/>
                                          </p:stCondLst>
                                        </p:cTn>
                                        <p:tgtEl>
                                          <p:spTgt spid="31"/>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31" grpId="0" animBg="1"/>
      <p:bldP spid="29" grpId="0" animBg="1"/>
      <p:bldP spid="29" grpId="1"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rain/sal"/>
          <p:cNvPicPr>
            <a:picLocks noChangeAspect="1" noChangeArrowheads="1"/>
          </p:cNvPicPr>
          <p:nvPr/>
        </p:nvPicPr>
        <p:blipFill>
          <a:blip r:embed="rId3" cstate="print"/>
          <a:srcRect/>
          <a:stretch>
            <a:fillRect/>
          </a:stretch>
        </p:blipFill>
        <p:spPr bwMode="auto">
          <a:xfrm>
            <a:off x="3482019" y="838200"/>
            <a:ext cx="5661981" cy="4114800"/>
          </a:xfrm>
          <a:prstGeom prst="rect">
            <a:avLst/>
          </a:prstGeom>
          <a:ln>
            <a:noFill/>
          </a:ln>
          <a:effectLst>
            <a:outerShdw blurRad="190500" algn="tl" rotWithShape="0">
              <a:srgbClr val="000000">
                <a:alpha val="70000"/>
              </a:srgbClr>
            </a:outerShdw>
          </a:effectLst>
        </p:spPr>
      </p:pic>
      <p:sp>
        <p:nvSpPr>
          <p:cNvPr id="18" name="Rectangle 17"/>
          <p:cNvSpPr/>
          <p:nvPr/>
        </p:nvSpPr>
        <p:spPr>
          <a:xfrm>
            <a:off x="4191000" y="5105400"/>
            <a:ext cx="2286000" cy="1219200"/>
          </a:xfrm>
          <a:prstGeom prst="rect">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8" name="Picture 27" descr="IMG_3473.JPG"/>
          <p:cNvPicPr>
            <a:picLocks noChangeAspect="1"/>
          </p:cNvPicPr>
          <p:nvPr/>
        </p:nvPicPr>
        <p:blipFill>
          <a:blip r:embed="rId4" cstate="print"/>
          <a:stretch>
            <a:fillRect/>
          </a:stretch>
        </p:blipFill>
        <p:spPr>
          <a:xfrm>
            <a:off x="1828800" y="914400"/>
            <a:ext cx="1150177" cy="1188720"/>
          </a:xfrm>
          <a:prstGeom prst="rect">
            <a:avLst/>
          </a:prstGeom>
        </p:spPr>
      </p:pic>
      <p:sp>
        <p:nvSpPr>
          <p:cNvPr id="22" name="Action Button: Home 21">
            <a:hlinkClick r:id="" action="ppaction://hlinkshowjump?jump=firstslide" highlightClick="1"/>
          </p:cNvPr>
          <p:cNvSpPr/>
          <p:nvPr/>
        </p:nvSpPr>
        <p:spPr>
          <a:xfrm>
            <a:off x="8547717" y="6400800"/>
            <a:ext cx="574675" cy="457200"/>
          </a:xfrm>
          <a:prstGeom prst="actionButtonHome">
            <a:avLst/>
          </a:prstGeom>
          <a:gradFill flip="none" rotWithShape="1">
            <a:gsLst>
              <a:gs pos="0">
                <a:srgbClr val="FFEFD1"/>
              </a:gs>
              <a:gs pos="64999">
                <a:srgbClr val="F0EBD5"/>
              </a:gs>
              <a:gs pos="100000">
                <a:srgbClr val="D1C39F"/>
              </a:gs>
            </a:gsLst>
            <a:lin ang="5400000" scaled="1"/>
            <a:tileRect/>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23" name="Action Button: Beginning 22">
            <a:hlinkClick r:id="" action="ppaction://hlinkshowjump?jump=lastslideviewed" highlightClick="1"/>
          </p:cNvPr>
          <p:cNvSpPr/>
          <p:nvPr/>
        </p:nvSpPr>
        <p:spPr>
          <a:xfrm>
            <a:off x="8080992" y="6400800"/>
            <a:ext cx="457200" cy="457200"/>
          </a:xfrm>
          <a:prstGeom prst="actionButtonBeginning">
            <a:avLst/>
          </a:prstGeom>
          <a:gradFill>
            <a:gsLst>
              <a:gs pos="0">
                <a:srgbClr val="FFEFD1"/>
              </a:gs>
              <a:gs pos="64999">
                <a:srgbClr val="F0EBD5"/>
              </a:gs>
              <a:gs pos="100000">
                <a:srgbClr val="D1C39F"/>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20" name="Action Button: Custom 19">
            <a:hlinkClick r:id="rId5" action="ppaction://hlinksldjump" highlightClick="1"/>
          </p:cNvPr>
          <p:cNvSpPr/>
          <p:nvPr/>
        </p:nvSpPr>
        <p:spPr>
          <a:xfrm>
            <a:off x="4419600" y="5257800"/>
            <a:ext cx="1905000" cy="990600"/>
          </a:xfrm>
          <a:prstGeom prst="actionButtonBlank">
            <a:avLst/>
          </a:prstGeom>
          <a:solidFill>
            <a:srgbClr val="C00000"/>
          </a:solidFill>
          <a:ln>
            <a:no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600" dirty="0">
                <a:solidFill>
                  <a:schemeClr val="bg1"/>
                </a:solidFill>
                <a:latin typeface="Trebuchet MS" pitchFamily="34" charset="0"/>
              </a:rPr>
              <a:t>The patterns are mirror images or opposites </a:t>
            </a:r>
          </a:p>
        </p:txBody>
      </p:sp>
      <p:sp>
        <p:nvSpPr>
          <p:cNvPr id="31" name="Action Button: Custom 30">
            <a:hlinkClick r:id="rId5" action="ppaction://hlinksldjump" highlightClick="1"/>
          </p:cNvPr>
          <p:cNvSpPr/>
          <p:nvPr/>
        </p:nvSpPr>
        <p:spPr>
          <a:xfrm>
            <a:off x="5638800" y="6309360"/>
            <a:ext cx="2377440" cy="548640"/>
          </a:xfrm>
          <a:prstGeom prst="actionButtonBlank">
            <a:avLst/>
          </a:prstGeom>
          <a:solidFill>
            <a:srgbClr val="C00000"/>
          </a:solidFill>
          <a:ln>
            <a:no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600" dirty="0" smtClean="0">
                <a:latin typeface="Trebuchet MS" pitchFamily="34" charset="0"/>
              </a:rPr>
              <a:t>Touch here to continue</a:t>
            </a:r>
            <a:endParaRPr lang="en-US" sz="1600" dirty="0">
              <a:latin typeface="Trebuchet MS" pitchFamily="34" charset="0"/>
            </a:endParaRPr>
          </a:p>
        </p:txBody>
      </p:sp>
      <p:sp>
        <p:nvSpPr>
          <p:cNvPr id="29" name="Oval Callout 28"/>
          <p:cNvSpPr/>
          <p:nvPr/>
        </p:nvSpPr>
        <p:spPr>
          <a:xfrm>
            <a:off x="1828800" y="1905000"/>
            <a:ext cx="2286000" cy="609600"/>
          </a:xfrm>
          <a:prstGeom prst="wedgeEllipseCallout">
            <a:avLst>
              <a:gd name="adj1" fmla="val -18651"/>
              <a:gd name="adj2" fmla="val -98864"/>
            </a:avLst>
          </a:prstGeom>
          <a:solidFill>
            <a:srgbClr val="33CC3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2400" dirty="0" smtClean="0">
                <a:solidFill>
                  <a:schemeClr val="bg1"/>
                </a:solidFill>
                <a:latin typeface="Trebuchet MS" pitchFamily="34" charset="0"/>
              </a:rPr>
              <a:t>Excellent!</a:t>
            </a:r>
            <a:endParaRPr lang="en-US" sz="2400" dirty="0">
              <a:solidFill>
                <a:schemeClr val="bg1"/>
              </a:solidFill>
              <a:latin typeface="Trebuchet MS" pitchFamily="34" charset="0"/>
            </a:endParaRPr>
          </a:p>
        </p:txBody>
      </p:sp>
      <p:sp>
        <p:nvSpPr>
          <p:cNvPr id="21" name="Rounded Rectangular Callout 20"/>
          <p:cNvSpPr/>
          <p:nvPr/>
        </p:nvSpPr>
        <p:spPr>
          <a:xfrm>
            <a:off x="1828800" y="1981200"/>
            <a:ext cx="1600200" cy="2895600"/>
          </a:xfrm>
          <a:prstGeom prst="wedgeRoundRectCallout">
            <a:avLst>
              <a:gd name="adj1" fmla="val -22486"/>
              <a:gd name="adj2" fmla="val -60227"/>
              <a:gd name="adj3" fmla="val 16667"/>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600" dirty="0">
                <a:solidFill>
                  <a:schemeClr val="bg1"/>
                </a:solidFill>
                <a:latin typeface="Trebuchet MS" pitchFamily="34" charset="0"/>
              </a:rPr>
              <a:t>The patterns are mirror images or opposites because salinity is highest when there is the least amount of rain, and vice versa.</a:t>
            </a:r>
          </a:p>
        </p:txBody>
      </p:sp>
      <p:sp>
        <p:nvSpPr>
          <p:cNvPr id="32" name="Rectangle 31"/>
          <p:cNvSpPr/>
          <p:nvPr/>
        </p:nvSpPr>
        <p:spPr>
          <a:xfrm>
            <a:off x="0" y="0"/>
            <a:ext cx="9144000" cy="838200"/>
          </a:xfrm>
          <a:prstGeom prst="rect">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r>
              <a:rPr lang="en-US" sz="4400" dirty="0" smtClean="0">
                <a:latin typeface="Trebuchet MS" pitchFamily="34" charset="0"/>
              </a:rPr>
              <a:t>How To Interpret Graphs</a:t>
            </a:r>
            <a:endParaRPr lang="en-US" sz="4400" dirty="0">
              <a:latin typeface="Trebuchet MS" pitchFamily="34" charset="0"/>
            </a:endParaRPr>
          </a:p>
        </p:txBody>
      </p:sp>
      <p:sp>
        <p:nvSpPr>
          <p:cNvPr id="35" name="Flowchart: Delay 34"/>
          <p:cNvSpPr/>
          <p:nvPr/>
        </p:nvSpPr>
        <p:spPr>
          <a:xfrm>
            <a:off x="0" y="0"/>
            <a:ext cx="1752600" cy="6858000"/>
          </a:xfrm>
          <a:prstGeom prst="flowChartDelay">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36" name="TextBox 35">
            <a:hlinkClick r:id="rId6" action="ppaction://hlinksldjump"/>
          </p:cNvPr>
          <p:cNvSpPr txBox="1"/>
          <p:nvPr/>
        </p:nvSpPr>
        <p:spPr>
          <a:xfrm>
            <a:off x="0" y="609600"/>
            <a:ext cx="1371600" cy="8382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Build </a:t>
            </a:r>
            <a:r>
              <a:rPr lang="en-US" sz="1600" dirty="0" smtClean="0">
                <a:solidFill>
                  <a:schemeClr val="accent1">
                    <a:lumMod val="75000"/>
                  </a:schemeClr>
                </a:solidFill>
                <a:latin typeface="Trebuchet MS" pitchFamily="34" charset="0"/>
                <a:cs typeface="+mn-cs"/>
              </a:rPr>
              <a:t>A </a:t>
            </a:r>
            <a:r>
              <a:rPr lang="en-US" sz="1600" dirty="0">
                <a:solidFill>
                  <a:schemeClr val="accent1">
                    <a:lumMod val="75000"/>
                  </a:schemeClr>
                </a:solidFill>
                <a:latin typeface="Trebuchet MS" pitchFamily="34" charset="0"/>
                <a:cs typeface="+mn-cs"/>
              </a:rPr>
              <a:t>G</a:t>
            </a:r>
            <a:r>
              <a:rPr lang="en-US" sz="1600" dirty="0" smtClean="0">
                <a:solidFill>
                  <a:schemeClr val="accent1">
                    <a:lumMod val="75000"/>
                  </a:schemeClr>
                </a:solidFill>
                <a:latin typeface="Trebuchet MS" pitchFamily="34" charset="0"/>
                <a:cs typeface="+mn-cs"/>
              </a:rPr>
              <a:t>raph </a:t>
            </a:r>
            <a:endParaRPr lang="en-US" sz="1600" dirty="0">
              <a:solidFill>
                <a:schemeClr val="accent1">
                  <a:lumMod val="75000"/>
                </a:schemeClr>
              </a:solidFill>
              <a:latin typeface="Trebuchet MS" pitchFamily="34" charset="0"/>
              <a:cs typeface="+mn-cs"/>
            </a:endParaRP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1)</a:t>
            </a:r>
            <a:endParaRPr lang="en-US" sz="1600" dirty="0">
              <a:solidFill>
                <a:schemeClr val="accent1">
                  <a:lumMod val="75000"/>
                </a:schemeClr>
              </a:solidFill>
              <a:latin typeface="Trebuchet MS" pitchFamily="34" charset="0"/>
              <a:cs typeface="+mn-cs"/>
            </a:endParaRPr>
          </a:p>
        </p:txBody>
      </p:sp>
      <p:sp>
        <p:nvSpPr>
          <p:cNvPr id="37" name="TextBox 36">
            <a:hlinkClick r:id="rId7" action="ppaction://hlinksldjump"/>
          </p:cNvPr>
          <p:cNvSpPr txBox="1"/>
          <p:nvPr/>
        </p:nvSpPr>
        <p:spPr>
          <a:xfrm>
            <a:off x="0" y="2743200"/>
            <a:ext cx="1554480" cy="10668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Read LOBO Graphs </a:t>
            </a:r>
            <a:r>
              <a:rPr lang="en-US" sz="1600" dirty="0" smtClean="0">
                <a:solidFill>
                  <a:schemeClr val="accent1">
                    <a:lumMod val="75000"/>
                  </a:schemeClr>
                </a:solidFill>
                <a:latin typeface="Trebuchet MS" pitchFamily="34" charset="0"/>
                <a:cs typeface="+mn-cs"/>
              </a:rPr>
              <a:t>   (Level 3)</a:t>
            </a:r>
            <a:endParaRPr lang="en-US" sz="1600" dirty="0">
              <a:solidFill>
                <a:schemeClr val="accent1">
                  <a:lumMod val="75000"/>
                </a:schemeClr>
              </a:solidFill>
              <a:latin typeface="Trebuchet MS" pitchFamily="34" charset="0"/>
              <a:cs typeface="+mn-cs"/>
            </a:endParaRPr>
          </a:p>
        </p:txBody>
      </p:sp>
      <p:sp>
        <p:nvSpPr>
          <p:cNvPr id="38" name="TextBox 37">
            <a:hlinkClick r:id="rId8" action="ppaction://hlinksldjump"/>
          </p:cNvPr>
          <p:cNvSpPr txBox="1"/>
          <p:nvPr/>
        </p:nvSpPr>
        <p:spPr>
          <a:xfrm>
            <a:off x="0" y="3953470"/>
            <a:ext cx="1447800" cy="99953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LOBO Data Match-up</a:t>
            </a:r>
            <a:endParaRPr lang="en-US" sz="1600" dirty="0">
              <a:solidFill>
                <a:schemeClr val="accent1">
                  <a:lumMod val="75000"/>
                </a:schemeClr>
              </a:solidFill>
              <a:latin typeface="Trebuchet MS" pitchFamily="34" charset="0"/>
              <a:cs typeface="+mn-cs"/>
            </a:endParaRP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4)</a:t>
            </a:r>
            <a:endParaRPr lang="en-US" sz="1600" dirty="0">
              <a:solidFill>
                <a:schemeClr val="accent1">
                  <a:lumMod val="75000"/>
                </a:schemeClr>
              </a:solidFill>
              <a:latin typeface="Trebuchet MS" pitchFamily="34" charset="0"/>
              <a:cs typeface="+mn-cs"/>
            </a:endParaRPr>
          </a:p>
        </p:txBody>
      </p:sp>
      <p:sp>
        <p:nvSpPr>
          <p:cNvPr id="39" name="TextBox 38">
            <a:hlinkClick r:id="rId9" action="ppaction://hlinksldjump"/>
          </p:cNvPr>
          <p:cNvSpPr txBox="1"/>
          <p:nvPr/>
        </p:nvSpPr>
        <p:spPr>
          <a:xfrm>
            <a:off x="0" y="5105400"/>
            <a:ext cx="1371600" cy="11430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Test Your LOBO Abilities</a:t>
            </a: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5)</a:t>
            </a:r>
            <a:endParaRPr lang="en-US" sz="1600" dirty="0">
              <a:solidFill>
                <a:schemeClr val="accent1">
                  <a:lumMod val="75000"/>
                </a:schemeClr>
              </a:solidFill>
              <a:latin typeface="Trebuchet MS" pitchFamily="34" charset="0"/>
              <a:cs typeface="+mn-cs"/>
            </a:endParaRPr>
          </a:p>
        </p:txBody>
      </p:sp>
      <p:sp>
        <p:nvSpPr>
          <p:cNvPr id="40" name="TextBox 39">
            <a:hlinkClick r:id="rId10" action="ppaction://hlinksldjump"/>
          </p:cNvPr>
          <p:cNvSpPr txBox="1"/>
          <p:nvPr/>
        </p:nvSpPr>
        <p:spPr>
          <a:xfrm>
            <a:off x="0" y="1600200"/>
            <a:ext cx="1447800" cy="990600"/>
          </a:xfrm>
          <a:prstGeom prst="roundRect">
            <a:avLst/>
          </a:prstGeom>
          <a:solidFill>
            <a:schemeClr val="accent5">
              <a:lumMod val="40000"/>
              <a:lumOff val="60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Interpret Graphs</a:t>
            </a: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2)</a:t>
            </a:r>
            <a:endParaRPr lang="en-US" sz="1600" dirty="0">
              <a:solidFill>
                <a:schemeClr val="accent1">
                  <a:lumMod val="75000"/>
                </a:schemeClr>
              </a:solidFill>
              <a:latin typeface="Trebuchet MS" pitchFamily="34" charset="0"/>
              <a:cs typeface="+mn-cs"/>
            </a:endParaRPr>
          </a:p>
        </p:txBody>
      </p:sp>
      <p:sp>
        <p:nvSpPr>
          <p:cNvPr id="41" name="TextBox 40">
            <a:hlinkClick r:id="rId11" action="ppaction://hlinksldjump"/>
          </p:cNvPr>
          <p:cNvSpPr txBox="1"/>
          <p:nvPr/>
        </p:nvSpPr>
        <p:spPr>
          <a:xfrm>
            <a:off x="0" y="6324600"/>
            <a:ext cx="914400" cy="5334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More info</a:t>
            </a:r>
            <a:endParaRPr lang="en-US" sz="1600" dirty="0">
              <a:solidFill>
                <a:schemeClr val="accent1">
                  <a:lumMod val="75000"/>
                </a:schemeClr>
              </a:solidFill>
              <a:latin typeface="Trebuchet MS" pitchFamily="34" charset="0"/>
              <a:cs typeface="+mn-cs"/>
            </a:endParaRPr>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dissolve">
                                      <p:cBhvr>
                                        <p:cTn id="7" dur="500"/>
                                        <p:tgtEl>
                                          <p:spTgt spid="29"/>
                                        </p:tgtEl>
                                      </p:cBhvr>
                                    </p:animEffect>
                                  </p:childTnLst>
                                </p:cTn>
                              </p:par>
                              <p:par>
                                <p:cTn id="8" presetID="9" presetClass="exit" presetSubtype="0" fill="hold" grpId="1" nodeType="withEffect">
                                  <p:stCondLst>
                                    <p:cond delay="2000"/>
                                  </p:stCondLst>
                                  <p:childTnLst>
                                    <p:animEffect transition="out" filter="dissolve">
                                      <p:cBhvr>
                                        <p:cTn id="9" dur="500"/>
                                        <p:tgtEl>
                                          <p:spTgt spid="29"/>
                                        </p:tgtEl>
                                      </p:cBhvr>
                                    </p:animEffect>
                                    <p:set>
                                      <p:cBhvr>
                                        <p:cTn id="10" dur="1" fill="hold">
                                          <p:stCondLst>
                                            <p:cond delay="499"/>
                                          </p:stCondLst>
                                        </p:cTn>
                                        <p:tgtEl>
                                          <p:spTgt spid="29"/>
                                        </p:tgtEl>
                                        <p:attrNameLst>
                                          <p:attrName>style.visibility</p:attrName>
                                        </p:attrNameLst>
                                      </p:cBhvr>
                                      <p:to>
                                        <p:strVal val="hidden"/>
                                      </p:to>
                                    </p:set>
                                  </p:childTnLst>
                                </p:cTn>
                              </p:par>
                              <p:par>
                                <p:cTn id="11" presetID="34" presetClass="entr" presetSubtype="0" fill="hold" grpId="0" nodeType="withEffect">
                                  <p:stCondLst>
                                    <p:cond delay="2500"/>
                                  </p:stCondLst>
                                  <p:childTnLst>
                                    <p:set>
                                      <p:cBhvr>
                                        <p:cTn id="12" dur="1" fill="hold">
                                          <p:stCondLst>
                                            <p:cond delay="0"/>
                                          </p:stCondLst>
                                        </p:cTn>
                                        <p:tgtEl>
                                          <p:spTgt spid="21"/>
                                        </p:tgtEl>
                                        <p:attrNameLst>
                                          <p:attrName>style.visibility</p:attrName>
                                        </p:attrNameLst>
                                      </p:cBhvr>
                                      <p:to>
                                        <p:strVal val="visible"/>
                                      </p:to>
                                    </p:set>
                                    <p:anim from="(-#ppt_w/2)" to="(#ppt_x)" calcmode="lin" valueType="num">
                                      <p:cBhvr>
                                        <p:cTn id="13" dur="600" fill="hold">
                                          <p:stCondLst>
                                            <p:cond delay="0"/>
                                          </p:stCondLst>
                                        </p:cTn>
                                        <p:tgtEl>
                                          <p:spTgt spid="21"/>
                                        </p:tgtEl>
                                        <p:attrNameLst>
                                          <p:attrName>ppt_x</p:attrName>
                                        </p:attrNameLst>
                                      </p:cBhvr>
                                    </p:anim>
                                    <p:anim from="0" to="-1.0" calcmode="lin" valueType="num">
                                      <p:cBhvr>
                                        <p:cTn id="14" dur="200" decel="50000" autoRev="1" fill="hold">
                                          <p:stCondLst>
                                            <p:cond delay="600"/>
                                          </p:stCondLst>
                                        </p:cTn>
                                        <p:tgtEl>
                                          <p:spTgt spid="21"/>
                                        </p:tgtEl>
                                        <p:attrNameLst>
                                          <p:attrName>xshear</p:attrName>
                                        </p:attrNameLst>
                                      </p:cBhvr>
                                    </p:anim>
                                    <p:animScale>
                                      <p:cBhvr>
                                        <p:cTn id="15" dur="200" decel="100000" autoRev="1" fill="hold">
                                          <p:stCondLst>
                                            <p:cond delay="600"/>
                                          </p:stCondLst>
                                        </p:cTn>
                                        <p:tgtEl>
                                          <p:spTgt spid="21"/>
                                        </p:tgtEl>
                                      </p:cBhvr>
                                      <p:from x="100000" y="100000"/>
                                      <p:to x="80000" y="100000"/>
                                    </p:animScale>
                                    <p:anim by="(#ppt_h/3+#ppt_w*0.1)" calcmode="lin" valueType="num">
                                      <p:cBhvr additive="sum">
                                        <p:cTn id="16" dur="200" decel="100000" autoRev="1" fill="hold">
                                          <p:stCondLst>
                                            <p:cond delay="600"/>
                                          </p:stCondLst>
                                        </p:cTn>
                                        <p:tgtEl>
                                          <p:spTgt spid="21"/>
                                        </p:tgtEl>
                                        <p:attrNameLst>
                                          <p:attrName>ppt_x</p:attrName>
                                        </p:attrNameLst>
                                      </p:cBhvr>
                                    </p:anim>
                                  </p:childTnLst>
                                </p:cTn>
                              </p:par>
                              <p:par>
                                <p:cTn id="17" presetID="37" presetClass="entr" presetSubtype="0" fill="hold" grpId="0" nodeType="withEffect">
                                  <p:stCondLst>
                                    <p:cond delay="2500"/>
                                  </p:stCondLst>
                                  <p:childTnLst>
                                    <p:set>
                                      <p:cBhvr>
                                        <p:cTn id="18" dur="1" fill="hold">
                                          <p:stCondLst>
                                            <p:cond delay="0"/>
                                          </p:stCondLst>
                                        </p:cTn>
                                        <p:tgtEl>
                                          <p:spTgt spid="31"/>
                                        </p:tgtEl>
                                        <p:attrNameLst>
                                          <p:attrName>style.visibility</p:attrName>
                                        </p:attrNameLst>
                                      </p:cBhvr>
                                      <p:to>
                                        <p:strVal val="visible"/>
                                      </p:to>
                                    </p:set>
                                    <p:animEffect transition="in" filter="fade">
                                      <p:cBhvr>
                                        <p:cTn id="19" dur="1000"/>
                                        <p:tgtEl>
                                          <p:spTgt spid="31"/>
                                        </p:tgtEl>
                                      </p:cBhvr>
                                    </p:animEffect>
                                    <p:anim calcmode="lin" valueType="num">
                                      <p:cBhvr>
                                        <p:cTn id="20" dur="1000" fill="hold"/>
                                        <p:tgtEl>
                                          <p:spTgt spid="31"/>
                                        </p:tgtEl>
                                        <p:attrNameLst>
                                          <p:attrName>ppt_x</p:attrName>
                                        </p:attrNameLst>
                                      </p:cBhvr>
                                      <p:tavLst>
                                        <p:tav tm="0">
                                          <p:val>
                                            <p:strVal val="#ppt_x"/>
                                          </p:val>
                                        </p:tav>
                                        <p:tav tm="100000">
                                          <p:val>
                                            <p:strVal val="#ppt_x"/>
                                          </p:val>
                                        </p:tav>
                                      </p:tavLst>
                                    </p:anim>
                                    <p:anim calcmode="lin" valueType="num">
                                      <p:cBhvr>
                                        <p:cTn id="21" dur="900" decel="100000" fill="hold"/>
                                        <p:tgtEl>
                                          <p:spTgt spid="31"/>
                                        </p:tgtEl>
                                        <p:attrNameLst>
                                          <p:attrName>ppt_y</p:attrName>
                                        </p:attrNameLst>
                                      </p:cBhvr>
                                      <p:tavLst>
                                        <p:tav tm="0">
                                          <p:val>
                                            <p:strVal val="#ppt_y+1"/>
                                          </p:val>
                                        </p:tav>
                                        <p:tav tm="100000">
                                          <p:val>
                                            <p:strVal val="#ppt_y-.03"/>
                                          </p:val>
                                        </p:tav>
                                      </p:tavLst>
                                    </p:anim>
                                    <p:anim calcmode="lin" valueType="num">
                                      <p:cBhvr>
                                        <p:cTn id="22" dur="100" accel="100000" fill="hold">
                                          <p:stCondLst>
                                            <p:cond delay="900"/>
                                          </p:stCondLst>
                                        </p:cTn>
                                        <p:tgtEl>
                                          <p:spTgt spid="31"/>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29" grpId="0" animBg="1"/>
      <p:bldP spid="29" grpId="1" animBg="1"/>
      <p:bldP spid="21" grpId="0"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rain/sal"/>
          <p:cNvPicPr>
            <a:picLocks noChangeAspect="1" noChangeArrowheads="1"/>
          </p:cNvPicPr>
          <p:nvPr/>
        </p:nvPicPr>
        <p:blipFill>
          <a:blip r:embed="rId3" cstate="print"/>
          <a:srcRect/>
          <a:stretch>
            <a:fillRect/>
          </a:stretch>
        </p:blipFill>
        <p:spPr bwMode="auto">
          <a:xfrm>
            <a:off x="3482019" y="838200"/>
            <a:ext cx="5661981" cy="4114800"/>
          </a:xfrm>
          <a:prstGeom prst="rect">
            <a:avLst/>
          </a:prstGeom>
          <a:ln>
            <a:noFill/>
          </a:ln>
          <a:effectLst>
            <a:outerShdw blurRad="190500" algn="tl" rotWithShape="0">
              <a:srgbClr val="000000">
                <a:alpha val="70000"/>
              </a:srgbClr>
            </a:outerShdw>
          </a:effectLst>
        </p:spPr>
      </p:pic>
      <p:sp>
        <p:nvSpPr>
          <p:cNvPr id="22" name="Action Button: Home 21">
            <a:hlinkClick r:id="" action="ppaction://hlinkshowjump?jump=firstslide" highlightClick="1"/>
          </p:cNvPr>
          <p:cNvSpPr/>
          <p:nvPr/>
        </p:nvSpPr>
        <p:spPr>
          <a:xfrm>
            <a:off x="8547717" y="6400800"/>
            <a:ext cx="574675" cy="457200"/>
          </a:xfrm>
          <a:prstGeom prst="actionButtonHome">
            <a:avLst/>
          </a:prstGeom>
          <a:gradFill flip="none" rotWithShape="1">
            <a:gsLst>
              <a:gs pos="0">
                <a:srgbClr val="FFEFD1"/>
              </a:gs>
              <a:gs pos="64999">
                <a:srgbClr val="F0EBD5"/>
              </a:gs>
              <a:gs pos="100000">
                <a:srgbClr val="D1C39F"/>
              </a:gs>
            </a:gsLst>
            <a:lin ang="5400000" scaled="1"/>
            <a:tileRect/>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23" name="Action Button: Beginning 22">
            <a:hlinkClick r:id="" action="ppaction://hlinkshowjump?jump=lastslideviewed" highlightClick="1"/>
          </p:cNvPr>
          <p:cNvSpPr/>
          <p:nvPr/>
        </p:nvSpPr>
        <p:spPr>
          <a:xfrm>
            <a:off x="8080992" y="6400800"/>
            <a:ext cx="457200" cy="457200"/>
          </a:xfrm>
          <a:prstGeom prst="actionButtonBeginning">
            <a:avLst/>
          </a:prstGeom>
          <a:gradFill>
            <a:gsLst>
              <a:gs pos="0">
                <a:srgbClr val="FFEFD1"/>
              </a:gs>
              <a:gs pos="64999">
                <a:srgbClr val="F0EBD5"/>
              </a:gs>
              <a:gs pos="100000">
                <a:srgbClr val="D1C39F"/>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19" name="2">
            <a:hlinkClick r:id="rId4" action="ppaction://hlinksldjump" highlightClick="1"/>
          </p:cNvPr>
          <p:cNvSpPr/>
          <p:nvPr/>
        </p:nvSpPr>
        <p:spPr>
          <a:xfrm>
            <a:off x="3733800" y="5031258"/>
            <a:ext cx="1066800" cy="1752600"/>
          </a:xfrm>
          <a:prstGeom prst="actionButtonBlank">
            <a:avLst/>
          </a:prstGeom>
          <a:solidFill>
            <a:srgbClr val="C00000"/>
          </a:solidFill>
          <a:ln>
            <a:no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500" dirty="0">
                <a:solidFill>
                  <a:schemeClr val="bg1"/>
                </a:solidFill>
                <a:latin typeface="Trebuchet MS" pitchFamily="34" charset="0"/>
              </a:rPr>
              <a:t>More rain in winter means more discharge in the Bay</a:t>
            </a:r>
          </a:p>
        </p:txBody>
      </p:sp>
      <p:sp>
        <p:nvSpPr>
          <p:cNvPr id="20" name="1">
            <a:hlinkClick r:id="rId4" action="ppaction://hlinksldjump" highlightClick="1"/>
          </p:cNvPr>
          <p:cNvSpPr/>
          <p:nvPr/>
        </p:nvSpPr>
        <p:spPr>
          <a:xfrm>
            <a:off x="2362200" y="5029200"/>
            <a:ext cx="1295400" cy="1752600"/>
          </a:xfrm>
          <a:prstGeom prst="actionButtonBlank">
            <a:avLst/>
          </a:prstGeom>
          <a:solidFill>
            <a:srgbClr val="C00000"/>
          </a:solidFill>
          <a:ln>
            <a:no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500" dirty="0">
                <a:solidFill>
                  <a:schemeClr val="bg1"/>
                </a:solidFill>
                <a:latin typeface="Trebuchet MS" pitchFamily="34" charset="0"/>
              </a:rPr>
              <a:t>Less rain in the summer means there is less freshwater in the Bay</a:t>
            </a:r>
          </a:p>
        </p:txBody>
      </p:sp>
      <p:sp>
        <p:nvSpPr>
          <p:cNvPr id="18" name="3">
            <a:hlinkClick r:id="rId4" action="ppaction://hlinksldjump" highlightClick="1"/>
          </p:cNvPr>
          <p:cNvSpPr/>
          <p:nvPr/>
        </p:nvSpPr>
        <p:spPr>
          <a:xfrm>
            <a:off x="4876800" y="5029200"/>
            <a:ext cx="1600200" cy="1752600"/>
          </a:xfrm>
          <a:prstGeom prst="actionButtonBlank">
            <a:avLst/>
          </a:prstGeom>
          <a:solidFill>
            <a:srgbClr val="C00000"/>
          </a:solidFill>
          <a:ln>
            <a:no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500" dirty="0" smtClean="0">
                <a:solidFill>
                  <a:schemeClr val="bg1"/>
                </a:solidFill>
                <a:latin typeface="Trebuchet MS" pitchFamily="34" charset="0"/>
              </a:rPr>
              <a:t>The Bay is more influenced by ocean water than river water during the summer</a:t>
            </a:r>
            <a:endParaRPr lang="en-US" sz="1500" dirty="0">
              <a:solidFill>
                <a:schemeClr val="bg1"/>
              </a:solidFill>
              <a:latin typeface="Trebuchet MS" pitchFamily="34" charset="0"/>
            </a:endParaRPr>
          </a:p>
        </p:txBody>
      </p:sp>
      <p:sp>
        <p:nvSpPr>
          <p:cNvPr id="24" name="4">
            <a:hlinkClick r:id="rId5" action="ppaction://hlinksldjump" highlightClick="1"/>
          </p:cNvPr>
          <p:cNvSpPr/>
          <p:nvPr/>
        </p:nvSpPr>
        <p:spPr>
          <a:xfrm>
            <a:off x="6553200" y="5029200"/>
            <a:ext cx="1066800" cy="1752600"/>
          </a:xfrm>
          <a:prstGeom prst="actionButtonBlank">
            <a:avLst/>
          </a:prstGeom>
          <a:solidFill>
            <a:srgbClr val="C00000"/>
          </a:solidFill>
          <a:ln>
            <a:no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500" dirty="0">
                <a:solidFill>
                  <a:schemeClr val="bg1"/>
                </a:solidFill>
                <a:latin typeface="Trebuchet MS" pitchFamily="34" charset="0"/>
              </a:rPr>
              <a:t>All of these reasons</a:t>
            </a:r>
          </a:p>
        </p:txBody>
      </p:sp>
      <p:sp>
        <p:nvSpPr>
          <p:cNvPr id="25" name="Rounded Rectangle 24"/>
          <p:cNvSpPr/>
          <p:nvPr/>
        </p:nvSpPr>
        <p:spPr>
          <a:xfrm>
            <a:off x="1828800" y="4495800"/>
            <a:ext cx="1600200" cy="457200"/>
          </a:xfrm>
          <a:prstGeom prst="roundRect">
            <a:avLst/>
          </a:prstGeom>
          <a:solidFill>
            <a:srgbClr val="70AC2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600" dirty="0">
                <a:solidFill>
                  <a:schemeClr val="bg1"/>
                </a:solidFill>
                <a:latin typeface="Trebuchet MS" pitchFamily="34" charset="0"/>
              </a:rPr>
              <a:t>Why is this?  </a:t>
            </a:r>
          </a:p>
        </p:txBody>
      </p:sp>
      <p:pic>
        <p:nvPicPr>
          <p:cNvPr id="41" name="Picture 40" descr="IMG_3473.JPG"/>
          <p:cNvPicPr>
            <a:picLocks noChangeAspect="1"/>
          </p:cNvPicPr>
          <p:nvPr/>
        </p:nvPicPr>
        <p:blipFill>
          <a:blip r:embed="rId6" cstate="print"/>
          <a:stretch>
            <a:fillRect/>
          </a:stretch>
        </p:blipFill>
        <p:spPr>
          <a:xfrm>
            <a:off x="1905000" y="914400"/>
            <a:ext cx="1150177" cy="1188720"/>
          </a:xfrm>
          <a:prstGeom prst="rect">
            <a:avLst/>
          </a:prstGeom>
        </p:spPr>
      </p:pic>
      <p:sp>
        <p:nvSpPr>
          <p:cNvPr id="26" name="Rounded Rectangular Callout 25"/>
          <p:cNvSpPr/>
          <p:nvPr/>
        </p:nvSpPr>
        <p:spPr>
          <a:xfrm>
            <a:off x="1794165" y="2133600"/>
            <a:ext cx="1752600" cy="2133600"/>
          </a:xfrm>
          <a:prstGeom prst="wedgeRoundRectCallout">
            <a:avLst>
              <a:gd name="adj1" fmla="val -20042"/>
              <a:gd name="adj2" fmla="val -58161"/>
              <a:gd name="adj3" fmla="val 16667"/>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600" dirty="0">
                <a:solidFill>
                  <a:schemeClr val="bg1"/>
                </a:solidFill>
                <a:latin typeface="Trebuchet MS" pitchFamily="34" charset="0"/>
              </a:rPr>
              <a:t>So the salinity pattern fits in the same seasons but has an opposite response  than rainfall.  </a:t>
            </a:r>
          </a:p>
        </p:txBody>
      </p:sp>
      <p:sp>
        <p:nvSpPr>
          <p:cNvPr id="34" name="Rectangle 33"/>
          <p:cNvSpPr/>
          <p:nvPr/>
        </p:nvSpPr>
        <p:spPr>
          <a:xfrm>
            <a:off x="0" y="0"/>
            <a:ext cx="9144000" cy="838200"/>
          </a:xfrm>
          <a:prstGeom prst="rect">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r>
              <a:rPr lang="en-US" sz="4400" dirty="0" smtClean="0">
                <a:latin typeface="Trebuchet MS" pitchFamily="34" charset="0"/>
              </a:rPr>
              <a:t>How To Interpret Graphs</a:t>
            </a:r>
            <a:endParaRPr lang="en-US" sz="4400" dirty="0">
              <a:latin typeface="Trebuchet MS" pitchFamily="34" charset="0"/>
            </a:endParaRPr>
          </a:p>
        </p:txBody>
      </p:sp>
      <p:sp>
        <p:nvSpPr>
          <p:cNvPr id="36" name="Flowchart: Delay 35"/>
          <p:cNvSpPr/>
          <p:nvPr/>
        </p:nvSpPr>
        <p:spPr>
          <a:xfrm>
            <a:off x="0" y="0"/>
            <a:ext cx="1752600" cy="6858000"/>
          </a:xfrm>
          <a:prstGeom prst="flowChartDelay">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37" name="TextBox 36">
            <a:hlinkClick r:id="rId7" action="ppaction://hlinksldjump"/>
          </p:cNvPr>
          <p:cNvSpPr txBox="1"/>
          <p:nvPr/>
        </p:nvSpPr>
        <p:spPr>
          <a:xfrm>
            <a:off x="0" y="609600"/>
            <a:ext cx="1371600" cy="8382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Build </a:t>
            </a:r>
            <a:r>
              <a:rPr lang="en-US" sz="1600" dirty="0" smtClean="0">
                <a:solidFill>
                  <a:schemeClr val="accent1">
                    <a:lumMod val="75000"/>
                  </a:schemeClr>
                </a:solidFill>
                <a:latin typeface="Trebuchet MS" pitchFamily="34" charset="0"/>
                <a:cs typeface="+mn-cs"/>
              </a:rPr>
              <a:t>A </a:t>
            </a:r>
            <a:r>
              <a:rPr lang="en-US" sz="1600" dirty="0">
                <a:solidFill>
                  <a:schemeClr val="accent1">
                    <a:lumMod val="75000"/>
                  </a:schemeClr>
                </a:solidFill>
                <a:latin typeface="Trebuchet MS" pitchFamily="34" charset="0"/>
                <a:cs typeface="+mn-cs"/>
              </a:rPr>
              <a:t>G</a:t>
            </a:r>
            <a:r>
              <a:rPr lang="en-US" sz="1600" dirty="0" smtClean="0">
                <a:solidFill>
                  <a:schemeClr val="accent1">
                    <a:lumMod val="75000"/>
                  </a:schemeClr>
                </a:solidFill>
                <a:latin typeface="Trebuchet MS" pitchFamily="34" charset="0"/>
                <a:cs typeface="+mn-cs"/>
              </a:rPr>
              <a:t>raph </a:t>
            </a:r>
            <a:endParaRPr lang="en-US" sz="1600" dirty="0">
              <a:solidFill>
                <a:schemeClr val="accent1">
                  <a:lumMod val="75000"/>
                </a:schemeClr>
              </a:solidFill>
              <a:latin typeface="Trebuchet MS" pitchFamily="34" charset="0"/>
              <a:cs typeface="+mn-cs"/>
            </a:endParaRP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1)</a:t>
            </a:r>
            <a:endParaRPr lang="en-US" sz="1600" dirty="0">
              <a:solidFill>
                <a:schemeClr val="accent1">
                  <a:lumMod val="75000"/>
                </a:schemeClr>
              </a:solidFill>
              <a:latin typeface="Trebuchet MS" pitchFamily="34" charset="0"/>
              <a:cs typeface="+mn-cs"/>
            </a:endParaRPr>
          </a:p>
        </p:txBody>
      </p:sp>
      <p:sp>
        <p:nvSpPr>
          <p:cNvPr id="38" name="TextBox 37">
            <a:hlinkClick r:id="rId8" action="ppaction://hlinksldjump"/>
          </p:cNvPr>
          <p:cNvSpPr txBox="1"/>
          <p:nvPr/>
        </p:nvSpPr>
        <p:spPr>
          <a:xfrm>
            <a:off x="0" y="2743200"/>
            <a:ext cx="1554480" cy="10668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Read LOBO Graphs </a:t>
            </a:r>
            <a:r>
              <a:rPr lang="en-US" sz="1600" dirty="0" smtClean="0">
                <a:solidFill>
                  <a:schemeClr val="accent1">
                    <a:lumMod val="75000"/>
                  </a:schemeClr>
                </a:solidFill>
                <a:latin typeface="Trebuchet MS" pitchFamily="34" charset="0"/>
                <a:cs typeface="+mn-cs"/>
              </a:rPr>
              <a:t>   (Level 3)</a:t>
            </a:r>
            <a:endParaRPr lang="en-US" sz="1600" dirty="0">
              <a:solidFill>
                <a:schemeClr val="accent1">
                  <a:lumMod val="75000"/>
                </a:schemeClr>
              </a:solidFill>
              <a:latin typeface="Trebuchet MS" pitchFamily="34" charset="0"/>
              <a:cs typeface="+mn-cs"/>
            </a:endParaRPr>
          </a:p>
        </p:txBody>
      </p:sp>
      <p:sp>
        <p:nvSpPr>
          <p:cNvPr id="39" name="TextBox 38">
            <a:hlinkClick r:id="rId9" action="ppaction://hlinksldjump"/>
          </p:cNvPr>
          <p:cNvSpPr txBox="1"/>
          <p:nvPr/>
        </p:nvSpPr>
        <p:spPr>
          <a:xfrm>
            <a:off x="0" y="3953470"/>
            <a:ext cx="1447800" cy="99953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LOBO Data Match-up</a:t>
            </a:r>
            <a:endParaRPr lang="en-US" sz="1600" dirty="0">
              <a:solidFill>
                <a:schemeClr val="accent1">
                  <a:lumMod val="75000"/>
                </a:schemeClr>
              </a:solidFill>
              <a:latin typeface="Trebuchet MS" pitchFamily="34" charset="0"/>
              <a:cs typeface="+mn-cs"/>
            </a:endParaRP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4)</a:t>
            </a:r>
            <a:endParaRPr lang="en-US" sz="1600" dirty="0">
              <a:solidFill>
                <a:schemeClr val="accent1">
                  <a:lumMod val="75000"/>
                </a:schemeClr>
              </a:solidFill>
              <a:latin typeface="Trebuchet MS" pitchFamily="34" charset="0"/>
              <a:cs typeface="+mn-cs"/>
            </a:endParaRPr>
          </a:p>
        </p:txBody>
      </p:sp>
      <p:sp>
        <p:nvSpPr>
          <p:cNvPr id="42" name="TextBox 41">
            <a:hlinkClick r:id="rId10" action="ppaction://hlinksldjump"/>
          </p:cNvPr>
          <p:cNvSpPr txBox="1"/>
          <p:nvPr/>
        </p:nvSpPr>
        <p:spPr>
          <a:xfrm>
            <a:off x="0" y="5105400"/>
            <a:ext cx="1371600" cy="11430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Test Your LOBO Abilities</a:t>
            </a: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5)</a:t>
            </a:r>
            <a:endParaRPr lang="en-US" sz="1600" dirty="0">
              <a:solidFill>
                <a:schemeClr val="accent1">
                  <a:lumMod val="75000"/>
                </a:schemeClr>
              </a:solidFill>
              <a:latin typeface="Trebuchet MS" pitchFamily="34" charset="0"/>
              <a:cs typeface="+mn-cs"/>
            </a:endParaRPr>
          </a:p>
        </p:txBody>
      </p:sp>
      <p:sp>
        <p:nvSpPr>
          <p:cNvPr id="43" name="TextBox 42">
            <a:hlinkClick r:id="rId11" action="ppaction://hlinksldjump"/>
          </p:cNvPr>
          <p:cNvSpPr txBox="1"/>
          <p:nvPr/>
        </p:nvSpPr>
        <p:spPr>
          <a:xfrm>
            <a:off x="0" y="1600200"/>
            <a:ext cx="1447800" cy="990600"/>
          </a:xfrm>
          <a:prstGeom prst="roundRect">
            <a:avLst/>
          </a:prstGeom>
          <a:solidFill>
            <a:schemeClr val="accent5">
              <a:lumMod val="40000"/>
              <a:lumOff val="60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Interpret Graphs</a:t>
            </a: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2)</a:t>
            </a:r>
            <a:endParaRPr lang="en-US" sz="1600" dirty="0">
              <a:solidFill>
                <a:schemeClr val="accent1">
                  <a:lumMod val="75000"/>
                </a:schemeClr>
              </a:solidFill>
              <a:latin typeface="Trebuchet MS" pitchFamily="34" charset="0"/>
              <a:cs typeface="+mn-cs"/>
            </a:endParaRPr>
          </a:p>
        </p:txBody>
      </p:sp>
      <p:sp>
        <p:nvSpPr>
          <p:cNvPr id="44" name="TextBox 43">
            <a:hlinkClick r:id="rId12" action="ppaction://hlinksldjump"/>
          </p:cNvPr>
          <p:cNvSpPr txBox="1"/>
          <p:nvPr/>
        </p:nvSpPr>
        <p:spPr>
          <a:xfrm>
            <a:off x="0" y="6324600"/>
            <a:ext cx="914400" cy="5334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More info</a:t>
            </a:r>
            <a:endParaRPr lang="en-US" sz="1600" dirty="0">
              <a:solidFill>
                <a:schemeClr val="accent1">
                  <a:lumMod val="75000"/>
                </a:schemeClr>
              </a:solidFill>
              <a:latin typeface="Trebuchet MS" pitchFamily="34" charset="0"/>
              <a:cs typeface="+mn-cs"/>
            </a:endParaRPr>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4" presetClass="entr" presetSubtype="0" fill="hold" grpId="0" nodeType="withEffect">
                                  <p:stCondLst>
                                    <p:cond delay="0"/>
                                  </p:stCondLst>
                                  <p:childTnLst>
                                    <p:set>
                                      <p:cBhvr>
                                        <p:cTn id="6" dur="1" fill="hold">
                                          <p:stCondLst>
                                            <p:cond delay="0"/>
                                          </p:stCondLst>
                                        </p:cTn>
                                        <p:tgtEl>
                                          <p:spTgt spid="26"/>
                                        </p:tgtEl>
                                        <p:attrNameLst>
                                          <p:attrName>style.visibility</p:attrName>
                                        </p:attrNameLst>
                                      </p:cBhvr>
                                      <p:to>
                                        <p:strVal val="visible"/>
                                      </p:to>
                                    </p:set>
                                    <p:anim from="(-#ppt_w/2)" to="(#ppt_x)" calcmode="lin" valueType="num">
                                      <p:cBhvr>
                                        <p:cTn id="7" dur="600" fill="hold">
                                          <p:stCondLst>
                                            <p:cond delay="0"/>
                                          </p:stCondLst>
                                        </p:cTn>
                                        <p:tgtEl>
                                          <p:spTgt spid="26"/>
                                        </p:tgtEl>
                                        <p:attrNameLst>
                                          <p:attrName>ppt_x</p:attrName>
                                        </p:attrNameLst>
                                      </p:cBhvr>
                                    </p:anim>
                                    <p:anim from="0" to="-1.0" calcmode="lin" valueType="num">
                                      <p:cBhvr>
                                        <p:cTn id="8" dur="200" decel="50000" autoRev="1" fill="hold">
                                          <p:stCondLst>
                                            <p:cond delay="600"/>
                                          </p:stCondLst>
                                        </p:cTn>
                                        <p:tgtEl>
                                          <p:spTgt spid="26"/>
                                        </p:tgtEl>
                                        <p:attrNameLst>
                                          <p:attrName>xshear</p:attrName>
                                        </p:attrNameLst>
                                      </p:cBhvr>
                                    </p:anim>
                                    <p:animScale>
                                      <p:cBhvr>
                                        <p:cTn id="9" dur="200" decel="100000" autoRev="1" fill="hold">
                                          <p:stCondLst>
                                            <p:cond delay="600"/>
                                          </p:stCondLst>
                                        </p:cTn>
                                        <p:tgtEl>
                                          <p:spTgt spid="26"/>
                                        </p:tgtEl>
                                      </p:cBhvr>
                                      <p:from x="100000" y="100000"/>
                                      <p:to x="80000" y="100000"/>
                                    </p:animScale>
                                    <p:anim by="(#ppt_h/3+#ppt_w*0.1)" calcmode="lin" valueType="num">
                                      <p:cBhvr additive="sum">
                                        <p:cTn id="10" dur="200" decel="100000" autoRev="1" fill="hold">
                                          <p:stCondLst>
                                            <p:cond delay="600"/>
                                          </p:stCondLst>
                                        </p:cTn>
                                        <p:tgtEl>
                                          <p:spTgt spid="26"/>
                                        </p:tgtEl>
                                        <p:attrNameLst>
                                          <p:attrName>ppt_x</p:attrName>
                                        </p:attrNameLst>
                                      </p:cBhvr>
                                    </p:anim>
                                  </p:childTnLst>
                                </p:cTn>
                              </p:par>
                              <p:par>
                                <p:cTn id="11" presetID="9" presetClass="entr" presetSubtype="0" fill="hold" grpId="0" nodeType="withEffect">
                                  <p:stCondLst>
                                    <p:cond delay="2000"/>
                                  </p:stCondLst>
                                  <p:childTnLst>
                                    <p:set>
                                      <p:cBhvr>
                                        <p:cTn id="12" dur="1" fill="hold">
                                          <p:stCondLst>
                                            <p:cond delay="0"/>
                                          </p:stCondLst>
                                        </p:cTn>
                                        <p:tgtEl>
                                          <p:spTgt spid="25"/>
                                        </p:tgtEl>
                                        <p:attrNameLst>
                                          <p:attrName>style.visibility</p:attrName>
                                        </p:attrNameLst>
                                      </p:cBhvr>
                                      <p:to>
                                        <p:strVal val="visible"/>
                                      </p:to>
                                    </p:set>
                                    <p:animEffect transition="in" filter="dissolve">
                                      <p:cBhvr>
                                        <p:cTn id="13" dur="500"/>
                                        <p:tgtEl>
                                          <p:spTgt spid="25"/>
                                        </p:tgtEl>
                                      </p:cBhvr>
                                    </p:animEffect>
                                  </p:childTnLst>
                                </p:cTn>
                              </p:par>
                              <p:par>
                                <p:cTn id="14" presetID="37" presetClass="entr" presetSubtype="0" fill="hold" grpId="0" nodeType="withEffect">
                                  <p:stCondLst>
                                    <p:cond delay="2000"/>
                                  </p:stCondLst>
                                  <p:childTnLst>
                                    <p:set>
                                      <p:cBhvr>
                                        <p:cTn id="15" dur="1" fill="hold">
                                          <p:stCondLst>
                                            <p:cond delay="0"/>
                                          </p:stCondLst>
                                        </p:cTn>
                                        <p:tgtEl>
                                          <p:spTgt spid="20"/>
                                        </p:tgtEl>
                                        <p:attrNameLst>
                                          <p:attrName>style.visibility</p:attrName>
                                        </p:attrNameLst>
                                      </p:cBhvr>
                                      <p:to>
                                        <p:strVal val="visible"/>
                                      </p:to>
                                    </p:set>
                                    <p:animEffect transition="in" filter="fade">
                                      <p:cBhvr>
                                        <p:cTn id="16" dur="1000"/>
                                        <p:tgtEl>
                                          <p:spTgt spid="20"/>
                                        </p:tgtEl>
                                      </p:cBhvr>
                                    </p:animEffect>
                                    <p:anim calcmode="lin" valueType="num">
                                      <p:cBhvr>
                                        <p:cTn id="17" dur="1000" fill="hold"/>
                                        <p:tgtEl>
                                          <p:spTgt spid="20"/>
                                        </p:tgtEl>
                                        <p:attrNameLst>
                                          <p:attrName>ppt_x</p:attrName>
                                        </p:attrNameLst>
                                      </p:cBhvr>
                                      <p:tavLst>
                                        <p:tav tm="0">
                                          <p:val>
                                            <p:strVal val="#ppt_x"/>
                                          </p:val>
                                        </p:tav>
                                        <p:tav tm="100000">
                                          <p:val>
                                            <p:strVal val="#ppt_x"/>
                                          </p:val>
                                        </p:tav>
                                      </p:tavLst>
                                    </p:anim>
                                    <p:anim calcmode="lin" valueType="num">
                                      <p:cBhvr>
                                        <p:cTn id="18" dur="900" decel="100000" fill="hold"/>
                                        <p:tgtEl>
                                          <p:spTgt spid="20"/>
                                        </p:tgtEl>
                                        <p:attrNameLst>
                                          <p:attrName>ppt_y</p:attrName>
                                        </p:attrNameLst>
                                      </p:cBhvr>
                                      <p:tavLst>
                                        <p:tav tm="0">
                                          <p:val>
                                            <p:strVal val="#ppt_y+1"/>
                                          </p:val>
                                        </p:tav>
                                        <p:tav tm="100000">
                                          <p:val>
                                            <p:strVal val="#ppt_y-.03"/>
                                          </p:val>
                                        </p:tav>
                                      </p:tavLst>
                                    </p:anim>
                                    <p:anim calcmode="lin" valueType="num">
                                      <p:cBhvr>
                                        <p:cTn id="19" dur="100" accel="100000" fill="hold">
                                          <p:stCondLst>
                                            <p:cond delay="900"/>
                                          </p:stCondLst>
                                        </p:cTn>
                                        <p:tgtEl>
                                          <p:spTgt spid="20"/>
                                        </p:tgtEl>
                                        <p:attrNameLst>
                                          <p:attrName>ppt_y</p:attrName>
                                        </p:attrNameLst>
                                      </p:cBhvr>
                                      <p:tavLst>
                                        <p:tav tm="0">
                                          <p:val>
                                            <p:strVal val="#ppt_y-.03"/>
                                          </p:val>
                                        </p:tav>
                                        <p:tav tm="100000">
                                          <p:val>
                                            <p:strVal val="#ppt_y"/>
                                          </p:val>
                                        </p:tav>
                                      </p:tavLst>
                                    </p:anim>
                                  </p:childTnLst>
                                </p:cTn>
                              </p:par>
                              <p:par>
                                <p:cTn id="20" presetID="37" presetClass="entr" presetSubtype="0" fill="hold" grpId="0" nodeType="withEffect">
                                  <p:stCondLst>
                                    <p:cond delay="2100"/>
                                  </p:stCondLst>
                                  <p:childTnLst>
                                    <p:set>
                                      <p:cBhvr>
                                        <p:cTn id="21" dur="1" fill="hold">
                                          <p:stCondLst>
                                            <p:cond delay="0"/>
                                          </p:stCondLst>
                                        </p:cTn>
                                        <p:tgtEl>
                                          <p:spTgt spid="19"/>
                                        </p:tgtEl>
                                        <p:attrNameLst>
                                          <p:attrName>style.visibility</p:attrName>
                                        </p:attrNameLst>
                                      </p:cBhvr>
                                      <p:to>
                                        <p:strVal val="visible"/>
                                      </p:to>
                                    </p:set>
                                    <p:animEffect transition="in" filter="fade">
                                      <p:cBhvr>
                                        <p:cTn id="22" dur="1000"/>
                                        <p:tgtEl>
                                          <p:spTgt spid="19"/>
                                        </p:tgtEl>
                                      </p:cBhvr>
                                    </p:animEffect>
                                    <p:anim calcmode="lin" valueType="num">
                                      <p:cBhvr>
                                        <p:cTn id="23" dur="1000" fill="hold"/>
                                        <p:tgtEl>
                                          <p:spTgt spid="19"/>
                                        </p:tgtEl>
                                        <p:attrNameLst>
                                          <p:attrName>ppt_x</p:attrName>
                                        </p:attrNameLst>
                                      </p:cBhvr>
                                      <p:tavLst>
                                        <p:tav tm="0">
                                          <p:val>
                                            <p:strVal val="#ppt_x"/>
                                          </p:val>
                                        </p:tav>
                                        <p:tav tm="100000">
                                          <p:val>
                                            <p:strVal val="#ppt_x"/>
                                          </p:val>
                                        </p:tav>
                                      </p:tavLst>
                                    </p:anim>
                                    <p:anim calcmode="lin" valueType="num">
                                      <p:cBhvr>
                                        <p:cTn id="24" dur="900" decel="100000" fill="hold"/>
                                        <p:tgtEl>
                                          <p:spTgt spid="19"/>
                                        </p:tgtEl>
                                        <p:attrNameLst>
                                          <p:attrName>ppt_y</p:attrName>
                                        </p:attrNameLst>
                                      </p:cBhvr>
                                      <p:tavLst>
                                        <p:tav tm="0">
                                          <p:val>
                                            <p:strVal val="#ppt_y+1"/>
                                          </p:val>
                                        </p:tav>
                                        <p:tav tm="100000">
                                          <p:val>
                                            <p:strVal val="#ppt_y-.03"/>
                                          </p:val>
                                        </p:tav>
                                      </p:tavLst>
                                    </p:anim>
                                    <p:anim calcmode="lin" valueType="num">
                                      <p:cBhvr>
                                        <p:cTn id="25" dur="100" accel="100000" fill="hold">
                                          <p:stCondLst>
                                            <p:cond delay="900"/>
                                          </p:stCondLst>
                                        </p:cTn>
                                        <p:tgtEl>
                                          <p:spTgt spid="19"/>
                                        </p:tgtEl>
                                        <p:attrNameLst>
                                          <p:attrName>ppt_y</p:attrName>
                                        </p:attrNameLst>
                                      </p:cBhvr>
                                      <p:tavLst>
                                        <p:tav tm="0">
                                          <p:val>
                                            <p:strVal val="#ppt_y-.03"/>
                                          </p:val>
                                        </p:tav>
                                        <p:tav tm="100000">
                                          <p:val>
                                            <p:strVal val="#ppt_y"/>
                                          </p:val>
                                        </p:tav>
                                      </p:tavLst>
                                    </p:anim>
                                  </p:childTnLst>
                                </p:cTn>
                              </p:par>
                              <p:par>
                                <p:cTn id="26" presetID="37" presetClass="entr" presetSubtype="0" fill="hold" grpId="0" nodeType="withEffect">
                                  <p:stCondLst>
                                    <p:cond delay="2200"/>
                                  </p:stCondLst>
                                  <p:childTnLst>
                                    <p:set>
                                      <p:cBhvr>
                                        <p:cTn id="27" dur="1" fill="hold">
                                          <p:stCondLst>
                                            <p:cond delay="0"/>
                                          </p:stCondLst>
                                        </p:cTn>
                                        <p:tgtEl>
                                          <p:spTgt spid="18"/>
                                        </p:tgtEl>
                                        <p:attrNameLst>
                                          <p:attrName>style.visibility</p:attrName>
                                        </p:attrNameLst>
                                      </p:cBhvr>
                                      <p:to>
                                        <p:strVal val="visible"/>
                                      </p:to>
                                    </p:set>
                                    <p:animEffect transition="in" filter="fade">
                                      <p:cBhvr>
                                        <p:cTn id="28" dur="1000"/>
                                        <p:tgtEl>
                                          <p:spTgt spid="18"/>
                                        </p:tgtEl>
                                      </p:cBhvr>
                                    </p:animEffect>
                                    <p:anim calcmode="lin" valueType="num">
                                      <p:cBhvr>
                                        <p:cTn id="29" dur="1000" fill="hold"/>
                                        <p:tgtEl>
                                          <p:spTgt spid="18"/>
                                        </p:tgtEl>
                                        <p:attrNameLst>
                                          <p:attrName>ppt_x</p:attrName>
                                        </p:attrNameLst>
                                      </p:cBhvr>
                                      <p:tavLst>
                                        <p:tav tm="0">
                                          <p:val>
                                            <p:strVal val="#ppt_x"/>
                                          </p:val>
                                        </p:tav>
                                        <p:tav tm="100000">
                                          <p:val>
                                            <p:strVal val="#ppt_x"/>
                                          </p:val>
                                        </p:tav>
                                      </p:tavLst>
                                    </p:anim>
                                    <p:anim calcmode="lin" valueType="num">
                                      <p:cBhvr>
                                        <p:cTn id="30" dur="900" decel="100000" fill="hold"/>
                                        <p:tgtEl>
                                          <p:spTgt spid="18"/>
                                        </p:tgtEl>
                                        <p:attrNameLst>
                                          <p:attrName>ppt_y</p:attrName>
                                        </p:attrNameLst>
                                      </p:cBhvr>
                                      <p:tavLst>
                                        <p:tav tm="0">
                                          <p:val>
                                            <p:strVal val="#ppt_y+1"/>
                                          </p:val>
                                        </p:tav>
                                        <p:tav tm="100000">
                                          <p:val>
                                            <p:strVal val="#ppt_y-.03"/>
                                          </p:val>
                                        </p:tav>
                                      </p:tavLst>
                                    </p:anim>
                                    <p:anim calcmode="lin" valueType="num">
                                      <p:cBhvr>
                                        <p:cTn id="31" dur="100" accel="100000" fill="hold">
                                          <p:stCondLst>
                                            <p:cond delay="900"/>
                                          </p:stCondLst>
                                        </p:cTn>
                                        <p:tgtEl>
                                          <p:spTgt spid="18"/>
                                        </p:tgtEl>
                                        <p:attrNameLst>
                                          <p:attrName>ppt_y</p:attrName>
                                        </p:attrNameLst>
                                      </p:cBhvr>
                                      <p:tavLst>
                                        <p:tav tm="0">
                                          <p:val>
                                            <p:strVal val="#ppt_y-.03"/>
                                          </p:val>
                                        </p:tav>
                                        <p:tav tm="100000">
                                          <p:val>
                                            <p:strVal val="#ppt_y"/>
                                          </p:val>
                                        </p:tav>
                                      </p:tavLst>
                                    </p:anim>
                                  </p:childTnLst>
                                </p:cTn>
                              </p:par>
                              <p:par>
                                <p:cTn id="32" presetID="37" presetClass="entr" presetSubtype="0" fill="hold" grpId="0" nodeType="withEffect">
                                  <p:stCondLst>
                                    <p:cond delay="2300"/>
                                  </p:stCondLst>
                                  <p:childTnLst>
                                    <p:set>
                                      <p:cBhvr>
                                        <p:cTn id="33" dur="1" fill="hold">
                                          <p:stCondLst>
                                            <p:cond delay="0"/>
                                          </p:stCondLst>
                                        </p:cTn>
                                        <p:tgtEl>
                                          <p:spTgt spid="24"/>
                                        </p:tgtEl>
                                        <p:attrNameLst>
                                          <p:attrName>style.visibility</p:attrName>
                                        </p:attrNameLst>
                                      </p:cBhvr>
                                      <p:to>
                                        <p:strVal val="visible"/>
                                      </p:to>
                                    </p:set>
                                    <p:animEffect transition="in" filter="fade">
                                      <p:cBhvr>
                                        <p:cTn id="34" dur="1000"/>
                                        <p:tgtEl>
                                          <p:spTgt spid="24"/>
                                        </p:tgtEl>
                                      </p:cBhvr>
                                    </p:animEffect>
                                    <p:anim calcmode="lin" valueType="num">
                                      <p:cBhvr>
                                        <p:cTn id="35" dur="1000" fill="hold"/>
                                        <p:tgtEl>
                                          <p:spTgt spid="24"/>
                                        </p:tgtEl>
                                        <p:attrNameLst>
                                          <p:attrName>ppt_x</p:attrName>
                                        </p:attrNameLst>
                                      </p:cBhvr>
                                      <p:tavLst>
                                        <p:tav tm="0">
                                          <p:val>
                                            <p:strVal val="#ppt_x"/>
                                          </p:val>
                                        </p:tav>
                                        <p:tav tm="100000">
                                          <p:val>
                                            <p:strVal val="#ppt_x"/>
                                          </p:val>
                                        </p:tav>
                                      </p:tavLst>
                                    </p:anim>
                                    <p:anim calcmode="lin" valueType="num">
                                      <p:cBhvr>
                                        <p:cTn id="36" dur="900" decel="100000" fill="hold"/>
                                        <p:tgtEl>
                                          <p:spTgt spid="24"/>
                                        </p:tgtEl>
                                        <p:attrNameLst>
                                          <p:attrName>ppt_y</p:attrName>
                                        </p:attrNameLst>
                                      </p:cBhvr>
                                      <p:tavLst>
                                        <p:tav tm="0">
                                          <p:val>
                                            <p:strVal val="#ppt_y+1"/>
                                          </p:val>
                                        </p:tav>
                                        <p:tav tm="100000">
                                          <p:val>
                                            <p:strVal val="#ppt_y-.03"/>
                                          </p:val>
                                        </p:tav>
                                      </p:tavLst>
                                    </p:anim>
                                    <p:anim calcmode="lin" valueType="num">
                                      <p:cBhvr>
                                        <p:cTn id="37" dur="100" accel="100000" fill="hold">
                                          <p:stCondLst>
                                            <p:cond delay="900"/>
                                          </p:stCondLst>
                                        </p:cTn>
                                        <p:tgtEl>
                                          <p:spTgt spid="24"/>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nimBg="1"/>
      <p:bldP spid="18" grpId="0" animBg="1"/>
      <p:bldP spid="24" grpId="0" animBg="1"/>
      <p:bldP spid="25" grpId="0" animBg="1"/>
      <p:bldP spid="26" grpId="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rain/sal"/>
          <p:cNvPicPr>
            <a:picLocks noChangeAspect="1" noChangeArrowheads="1"/>
          </p:cNvPicPr>
          <p:nvPr/>
        </p:nvPicPr>
        <p:blipFill>
          <a:blip r:embed="rId3" cstate="print"/>
          <a:srcRect/>
          <a:stretch>
            <a:fillRect/>
          </a:stretch>
        </p:blipFill>
        <p:spPr bwMode="auto">
          <a:xfrm>
            <a:off x="3482019" y="838200"/>
            <a:ext cx="5661981" cy="4114800"/>
          </a:xfrm>
          <a:prstGeom prst="rect">
            <a:avLst/>
          </a:prstGeom>
          <a:ln>
            <a:noFill/>
          </a:ln>
          <a:effectLst>
            <a:outerShdw blurRad="190500" algn="tl" rotWithShape="0">
              <a:srgbClr val="000000">
                <a:alpha val="70000"/>
              </a:srgbClr>
            </a:outerShdw>
          </a:effectLst>
        </p:spPr>
      </p:pic>
      <p:pic>
        <p:nvPicPr>
          <p:cNvPr id="40" name="Picture 39" descr="IMG_3473.JPG"/>
          <p:cNvPicPr>
            <a:picLocks noChangeAspect="1"/>
          </p:cNvPicPr>
          <p:nvPr/>
        </p:nvPicPr>
        <p:blipFill>
          <a:blip r:embed="rId4" cstate="print"/>
          <a:stretch>
            <a:fillRect/>
          </a:stretch>
        </p:blipFill>
        <p:spPr>
          <a:xfrm>
            <a:off x="1828800" y="914400"/>
            <a:ext cx="1150177" cy="1188720"/>
          </a:xfrm>
          <a:prstGeom prst="rect">
            <a:avLst/>
          </a:prstGeom>
        </p:spPr>
      </p:pic>
      <p:sp>
        <p:nvSpPr>
          <p:cNvPr id="22" name="Action Button: Home 21">
            <a:hlinkClick r:id="" action="ppaction://hlinkshowjump?jump=firstslide" highlightClick="1"/>
          </p:cNvPr>
          <p:cNvSpPr/>
          <p:nvPr/>
        </p:nvSpPr>
        <p:spPr>
          <a:xfrm>
            <a:off x="8547717" y="6400800"/>
            <a:ext cx="574675" cy="457200"/>
          </a:xfrm>
          <a:prstGeom prst="actionButtonHome">
            <a:avLst/>
          </a:prstGeom>
          <a:gradFill flip="none" rotWithShape="1">
            <a:gsLst>
              <a:gs pos="0">
                <a:srgbClr val="FFEFD1"/>
              </a:gs>
              <a:gs pos="64999">
                <a:srgbClr val="F0EBD5"/>
              </a:gs>
              <a:gs pos="100000">
                <a:srgbClr val="D1C39F"/>
              </a:gs>
            </a:gsLst>
            <a:lin ang="5400000" scaled="1"/>
            <a:tileRect/>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23" name="Action Button: Beginning 22">
            <a:hlinkClick r:id="rId5" action="ppaction://hlinksldjump" highlightClick="1"/>
          </p:cNvPr>
          <p:cNvSpPr/>
          <p:nvPr/>
        </p:nvSpPr>
        <p:spPr>
          <a:xfrm>
            <a:off x="8080992" y="6400800"/>
            <a:ext cx="457200" cy="457200"/>
          </a:xfrm>
          <a:prstGeom prst="actionButtonBeginning">
            <a:avLst/>
          </a:prstGeom>
          <a:gradFill>
            <a:gsLst>
              <a:gs pos="0">
                <a:srgbClr val="FFEFD1"/>
              </a:gs>
              <a:gs pos="64999">
                <a:srgbClr val="F0EBD5"/>
              </a:gs>
              <a:gs pos="100000">
                <a:srgbClr val="D1C39F"/>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21" name="Rounded Rectangular Callout 20"/>
          <p:cNvSpPr/>
          <p:nvPr/>
        </p:nvSpPr>
        <p:spPr>
          <a:xfrm>
            <a:off x="1828800" y="2438400"/>
            <a:ext cx="1600200" cy="1600200"/>
          </a:xfrm>
          <a:prstGeom prst="wedgeRoundRectCallout">
            <a:avLst>
              <a:gd name="adj1" fmla="val -19967"/>
              <a:gd name="adj2" fmla="val -90747"/>
              <a:gd name="adj3" fmla="val 16667"/>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600" dirty="0">
                <a:solidFill>
                  <a:srgbClr val="FFFFFF"/>
                </a:solidFill>
                <a:latin typeface="Trebuchet MS" pitchFamily="34" charset="0"/>
              </a:rPr>
              <a:t>Is that the only reason that explains this relationship?</a:t>
            </a:r>
          </a:p>
        </p:txBody>
      </p:sp>
      <p:sp>
        <p:nvSpPr>
          <p:cNvPr id="34" name="Oval Callout 33"/>
          <p:cNvSpPr/>
          <p:nvPr/>
        </p:nvSpPr>
        <p:spPr>
          <a:xfrm>
            <a:off x="1828800" y="1905000"/>
            <a:ext cx="1752600" cy="609600"/>
          </a:xfrm>
          <a:prstGeom prst="wedgeEllipseCallout">
            <a:avLst>
              <a:gd name="adj1" fmla="val -18651"/>
              <a:gd name="adj2" fmla="val -98864"/>
            </a:avLst>
          </a:prstGeom>
          <a:solidFill>
            <a:srgbClr val="33CC3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2400" dirty="0" smtClean="0">
                <a:solidFill>
                  <a:schemeClr val="bg1"/>
                </a:solidFill>
                <a:latin typeface="Trebuchet MS" pitchFamily="34" charset="0"/>
              </a:rPr>
              <a:t>Almost!</a:t>
            </a:r>
            <a:endParaRPr lang="en-US" sz="2400" dirty="0">
              <a:solidFill>
                <a:schemeClr val="bg1"/>
              </a:solidFill>
              <a:latin typeface="Trebuchet MS" pitchFamily="34" charset="0"/>
            </a:endParaRPr>
          </a:p>
        </p:txBody>
      </p:sp>
      <p:sp>
        <p:nvSpPr>
          <p:cNvPr id="36" name="Rectangle 35"/>
          <p:cNvSpPr/>
          <p:nvPr/>
        </p:nvSpPr>
        <p:spPr>
          <a:xfrm>
            <a:off x="0" y="0"/>
            <a:ext cx="9144000" cy="838200"/>
          </a:xfrm>
          <a:prstGeom prst="rect">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r>
              <a:rPr lang="en-US" sz="4400" dirty="0" smtClean="0">
                <a:latin typeface="Trebuchet MS" pitchFamily="34" charset="0"/>
              </a:rPr>
              <a:t>How To Interpret Graphs</a:t>
            </a:r>
            <a:endParaRPr lang="en-US" sz="4400" dirty="0">
              <a:latin typeface="Trebuchet MS" pitchFamily="34" charset="0"/>
            </a:endParaRPr>
          </a:p>
        </p:txBody>
      </p:sp>
      <p:sp>
        <p:nvSpPr>
          <p:cNvPr id="37" name="Flowchart: Delay 36"/>
          <p:cNvSpPr/>
          <p:nvPr/>
        </p:nvSpPr>
        <p:spPr>
          <a:xfrm>
            <a:off x="0" y="0"/>
            <a:ext cx="1752600" cy="6858000"/>
          </a:xfrm>
          <a:prstGeom prst="flowChartDelay">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38" name="TextBox 37">
            <a:hlinkClick r:id="rId6" action="ppaction://hlinksldjump"/>
          </p:cNvPr>
          <p:cNvSpPr txBox="1"/>
          <p:nvPr/>
        </p:nvSpPr>
        <p:spPr>
          <a:xfrm>
            <a:off x="0" y="609600"/>
            <a:ext cx="1371600" cy="8382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Build </a:t>
            </a:r>
            <a:r>
              <a:rPr lang="en-US" sz="1600" dirty="0" smtClean="0">
                <a:solidFill>
                  <a:schemeClr val="accent1">
                    <a:lumMod val="75000"/>
                  </a:schemeClr>
                </a:solidFill>
                <a:latin typeface="Trebuchet MS" pitchFamily="34" charset="0"/>
                <a:cs typeface="+mn-cs"/>
              </a:rPr>
              <a:t>A </a:t>
            </a:r>
            <a:r>
              <a:rPr lang="en-US" sz="1600" dirty="0">
                <a:solidFill>
                  <a:schemeClr val="accent1">
                    <a:lumMod val="75000"/>
                  </a:schemeClr>
                </a:solidFill>
                <a:latin typeface="Trebuchet MS" pitchFamily="34" charset="0"/>
                <a:cs typeface="+mn-cs"/>
              </a:rPr>
              <a:t>G</a:t>
            </a:r>
            <a:r>
              <a:rPr lang="en-US" sz="1600" dirty="0" smtClean="0">
                <a:solidFill>
                  <a:schemeClr val="accent1">
                    <a:lumMod val="75000"/>
                  </a:schemeClr>
                </a:solidFill>
                <a:latin typeface="Trebuchet MS" pitchFamily="34" charset="0"/>
                <a:cs typeface="+mn-cs"/>
              </a:rPr>
              <a:t>raph </a:t>
            </a:r>
            <a:endParaRPr lang="en-US" sz="1600" dirty="0">
              <a:solidFill>
                <a:schemeClr val="accent1">
                  <a:lumMod val="75000"/>
                </a:schemeClr>
              </a:solidFill>
              <a:latin typeface="Trebuchet MS" pitchFamily="34" charset="0"/>
              <a:cs typeface="+mn-cs"/>
            </a:endParaRP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1)</a:t>
            </a:r>
            <a:endParaRPr lang="en-US" sz="1600" dirty="0">
              <a:solidFill>
                <a:schemeClr val="accent1">
                  <a:lumMod val="75000"/>
                </a:schemeClr>
              </a:solidFill>
              <a:latin typeface="Trebuchet MS" pitchFamily="34" charset="0"/>
              <a:cs typeface="+mn-cs"/>
            </a:endParaRPr>
          </a:p>
        </p:txBody>
      </p:sp>
      <p:sp>
        <p:nvSpPr>
          <p:cNvPr id="39" name="TextBox 38">
            <a:hlinkClick r:id="rId7" action="ppaction://hlinksldjump"/>
          </p:cNvPr>
          <p:cNvSpPr txBox="1"/>
          <p:nvPr/>
        </p:nvSpPr>
        <p:spPr>
          <a:xfrm>
            <a:off x="0" y="2743200"/>
            <a:ext cx="1554480" cy="10668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Read LOBO Graphs </a:t>
            </a:r>
            <a:r>
              <a:rPr lang="en-US" sz="1600" dirty="0" smtClean="0">
                <a:solidFill>
                  <a:schemeClr val="accent1">
                    <a:lumMod val="75000"/>
                  </a:schemeClr>
                </a:solidFill>
                <a:latin typeface="Trebuchet MS" pitchFamily="34" charset="0"/>
                <a:cs typeface="+mn-cs"/>
              </a:rPr>
              <a:t>   (Level 3)</a:t>
            </a:r>
            <a:endParaRPr lang="en-US" sz="1600" dirty="0">
              <a:solidFill>
                <a:schemeClr val="accent1">
                  <a:lumMod val="75000"/>
                </a:schemeClr>
              </a:solidFill>
              <a:latin typeface="Trebuchet MS" pitchFamily="34" charset="0"/>
              <a:cs typeface="+mn-cs"/>
            </a:endParaRPr>
          </a:p>
        </p:txBody>
      </p:sp>
      <p:sp>
        <p:nvSpPr>
          <p:cNvPr id="41" name="TextBox 40">
            <a:hlinkClick r:id="rId8" action="ppaction://hlinksldjump"/>
          </p:cNvPr>
          <p:cNvSpPr txBox="1"/>
          <p:nvPr/>
        </p:nvSpPr>
        <p:spPr>
          <a:xfrm>
            <a:off x="0" y="3953470"/>
            <a:ext cx="1447800" cy="99953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LOBO Data Match-up</a:t>
            </a:r>
            <a:endParaRPr lang="en-US" sz="1600" dirty="0">
              <a:solidFill>
                <a:schemeClr val="accent1">
                  <a:lumMod val="75000"/>
                </a:schemeClr>
              </a:solidFill>
              <a:latin typeface="Trebuchet MS" pitchFamily="34" charset="0"/>
              <a:cs typeface="+mn-cs"/>
            </a:endParaRP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4)</a:t>
            </a:r>
            <a:endParaRPr lang="en-US" sz="1600" dirty="0">
              <a:solidFill>
                <a:schemeClr val="accent1">
                  <a:lumMod val="75000"/>
                </a:schemeClr>
              </a:solidFill>
              <a:latin typeface="Trebuchet MS" pitchFamily="34" charset="0"/>
              <a:cs typeface="+mn-cs"/>
            </a:endParaRPr>
          </a:p>
        </p:txBody>
      </p:sp>
      <p:sp>
        <p:nvSpPr>
          <p:cNvPr id="42" name="TextBox 41">
            <a:hlinkClick r:id="rId9" action="ppaction://hlinksldjump"/>
          </p:cNvPr>
          <p:cNvSpPr txBox="1"/>
          <p:nvPr/>
        </p:nvSpPr>
        <p:spPr>
          <a:xfrm>
            <a:off x="0" y="5105400"/>
            <a:ext cx="1371600" cy="11430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Test Your LOBO Abilities</a:t>
            </a: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5)</a:t>
            </a:r>
            <a:endParaRPr lang="en-US" sz="1600" dirty="0">
              <a:solidFill>
                <a:schemeClr val="accent1">
                  <a:lumMod val="75000"/>
                </a:schemeClr>
              </a:solidFill>
              <a:latin typeface="Trebuchet MS" pitchFamily="34" charset="0"/>
              <a:cs typeface="+mn-cs"/>
            </a:endParaRPr>
          </a:p>
        </p:txBody>
      </p:sp>
      <p:sp>
        <p:nvSpPr>
          <p:cNvPr id="43" name="TextBox 42">
            <a:hlinkClick r:id="rId10" action="ppaction://hlinksldjump"/>
          </p:cNvPr>
          <p:cNvSpPr txBox="1"/>
          <p:nvPr/>
        </p:nvSpPr>
        <p:spPr>
          <a:xfrm>
            <a:off x="0" y="1600200"/>
            <a:ext cx="1447800" cy="990600"/>
          </a:xfrm>
          <a:prstGeom prst="roundRect">
            <a:avLst/>
          </a:prstGeom>
          <a:solidFill>
            <a:schemeClr val="accent5">
              <a:lumMod val="40000"/>
              <a:lumOff val="60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Interpret Graphs</a:t>
            </a: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2)</a:t>
            </a:r>
            <a:endParaRPr lang="en-US" sz="1600" dirty="0">
              <a:solidFill>
                <a:schemeClr val="accent1">
                  <a:lumMod val="75000"/>
                </a:schemeClr>
              </a:solidFill>
              <a:latin typeface="Trebuchet MS" pitchFamily="34" charset="0"/>
              <a:cs typeface="+mn-cs"/>
            </a:endParaRPr>
          </a:p>
        </p:txBody>
      </p:sp>
      <p:sp>
        <p:nvSpPr>
          <p:cNvPr id="44" name="TextBox 43">
            <a:hlinkClick r:id="rId11" action="ppaction://hlinksldjump"/>
          </p:cNvPr>
          <p:cNvSpPr txBox="1"/>
          <p:nvPr/>
        </p:nvSpPr>
        <p:spPr>
          <a:xfrm>
            <a:off x="0" y="6324600"/>
            <a:ext cx="914400" cy="5334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More info</a:t>
            </a:r>
            <a:endParaRPr lang="en-US" sz="1600" dirty="0">
              <a:solidFill>
                <a:schemeClr val="accent1">
                  <a:lumMod val="75000"/>
                </a:schemeClr>
              </a:solidFill>
              <a:latin typeface="Trebuchet MS" pitchFamily="34" charset="0"/>
              <a:cs typeface="+mn-cs"/>
            </a:endParaRPr>
          </a:p>
        </p:txBody>
      </p:sp>
      <p:sp>
        <p:nvSpPr>
          <p:cNvPr id="25" name="2">
            <a:hlinkClick r:id="rId12" action="ppaction://hlinksldjump" highlightClick="1"/>
          </p:cNvPr>
          <p:cNvSpPr/>
          <p:nvPr/>
        </p:nvSpPr>
        <p:spPr>
          <a:xfrm>
            <a:off x="3733800" y="5031258"/>
            <a:ext cx="1066800" cy="1752600"/>
          </a:xfrm>
          <a:prstGeom prst="actionButtonBlank">
            <a:avLst/>
          </a:prstGeom>
          <a:solidFill>
            <a:srgbClr val="C00000"/>
          </a:solidFill>
          <a:ln>
            <a:no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500" dirty="0">
                <a:solidFill>
                  <a:schemeClr val="bg1"/>
                </a:solidFill>
                <a:latin typeface="Trebuchet MS" pitchFamily="34" charset="0"/>
              </a:rPr>
              <a:t>More rain in winter means more discharge in the </a:t>
            </a:r>
            <a:r>
              <a:rPr lang="en-US" sz="1500" dirty="0" smtClean="0">
                <a:solidFill>
                  <a:schemeClr val="bg1"/>
                </a:solidFill>
                <a:latin typeface="Trebuchet MS" pitchFamily="34" charset="0"/>
              </a:rPr>
              <a:t>Bay</a:t>
            </a:r>
            <a:endParaRPr lang="en-US" sz="1500" dirty="0">
              <a:solidFill>
                <a:schemeClr val="bg1"/>
              </a:solidFill>
              <a:latin typeface="Trebuchet MS" pitchFamily="34" charset="0"/>
            </a:endParaRPr>
          </a:p>
        </p:txBody>
      </p:sp>
      <p:sp>
        <p:nvSpPr>
          <p:cNvPr id="26" name="1">
            <a:hlinkClick r:id="rId12" action="ppaction://hlinksldjump" highlightClick="1"/>
          </p:cNvPr>
          <p:cNvSpPr/>
          <p:nvPr/>
        </p:nvSpPr>
        <p:spPr>
          <a:xfrm>
            <a:off x="2362200" y="5029200"/>
            <a:ext cx="1295400" cy="1752600"/>
          </a:xfrm>
          <a:prstGeom prst="actionButtonBlank">
            <a:avLst/>
          </a:prstGeom>
          <a:solidFill>
            <a:srgbClr val="C00000"/>
          </a:solidFill>
          <a:ln>
            <a:no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500" dirty="0">
                <a:solidFill>
                  <a:schemeClr val="bg1"/>
                </a:solidFill>
                <a:latin typeface="Trebuchet MS" pitchFamily="34" charset="0"/>
              </a:rPr>
              <a:t>Less rain in the summer means there is less freshwater in the Bay</a:t>
            </a:r>
          </a:p>
        </p:txBody>
      </p:sp>
      <p:sp>
        <p:nvSpPr>
          <p:cNvPr id="27" name="3">
            <a:hlinkClick r:id="rId12" action="ppaction://hlinksldjump" highlightClick="1"/>
          </p:cNvPr>
          <p:cNvSpPr/>
          <p:nvPr/>
        </p:nvSpPr>
        <p:spPr>
          <a:xfrm>
            <a:off x="4876800" y="5029200"/>
            <a:ext cx="1600200" cy="1752600"/>
          </a:xfrm>
          <a:prstGeom prst="actionButtonBlank">
            <a:avLst/>
          </a:prstGeom>
          <a:solidFill>
            <a:srgbClr val="C00000"/>
          </a:solidFill>
          <a:ln>
            <a:no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500" dirty="0" smtClean="0">
                <a:solidFill>
                  <a:schemeClr val="bg1"/>
                </a:solidFill>
                <a:latin typeface="Trebuchet MS" pitchFamily="34" charset="0"/>
              </a:rPr>
              <a:t>The Bay is more influenced by ocean water than river water during the summer</a:t>
            </a:r>
            <a:endParaRPr lang="en-US" sz="1500" dirty="0">
              <a:solidFill>
                <a:schemeClr val="bg1"/>
              </a:solidFill>
              <a:latin typeface="Trebuchet MS" pitchFamily="34" charset="0"/>
            </a:endParaRPr>
          </a:p>
        </p:txBody>
      </p:sp>
      <p:sp>
        <p:nvSpPr>
          <p:cNvPr id="28" name="4">
            <a:hlinkClick r:id="rId13" action="ppaction://hlinksldjump" highlightClick="1"/>
          </p:cNvPr>
          <p:cNvSpPr/>
          <p:nvPr/>
        </p:nvSpPr>
        <p:spPr>
          <a:xfrm>
            <a:off x="6553200" y="5029200"/>
            <a:ext cx="1066800" cy="1752600"/>
          </a:xfrm>
          <a:prstGeom prst="actionButtonBlank">
            <a:avLst/>
          </a:prstGeom>
          <a:solidFill>
            <a:srgbClr val="C00000"/>
          </a:solidFill>
          <a:ln>
            <a:no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500" dirty="0">
                <a:solidFill>
                  <a:schemeClr val="bg1"/>
                </a:solidFill>
                <a:latin typeface="Trebuchet MS" pitchFamily="34" charset="0"/>
              </a:rPr>
              <a:t>All of these reasons</a:t>
            </a:r>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dissolve">
                                      <p:cBhvr>
                                        <p:cTn id="7" dur="500"/>
                                        <p:tgtEl>
                                          <p:spTgt spid="34"/>
                                        </p:tgtEl>
                                      </p:cBhvr>
                                    </p:animEffect>
                                  </p:childTnLst>
                                </p:cTn>
                              </p:par>
                              <p:par>
                                <p:cTn id="8" presetID="9" presetClass="exit" presetSubtype="0" fill="hold" grpId="1" nodeType="withEffect">
                                  <p:stCondLst>
                                    <p:cond delay="2000"/>
                                  </p:stCondLst>
                                  <p:childTnLst>
                                    <p:animEffect transition="out" filter="dissolve">
                                      <p:cBhvr>
                                        <p:cTn id="9" dur="500"/>
                                        <p:tgtEl>
                                          <p:spTgt spid="34"/>
                                        </p:tgtEl>
                                      </p:cBhvr>
                                    </p:animEffect>
                                    <p:set>
                                      <p:cBhvr>
                                        <p:cTn id="10" dur="1" fill="hold">
                                          <p:stCondLst>
                                            <p:cond delay="499"/>
                                          </p:stCondLst>
                                        </p:cTn>
                                        <p:tgtEl>
                                          <p:spTgt spid="34"/>
                                        </p:tgtEl>
                                        <p:attrNameLst>
                                          <p:attrName>style.visibility</p:attrName>
                                        </p:attrNameLst>
                                      </p:cBhvr>
                                      <p:to>
                                        <p:strVal val="hidden"/>
                                      </p:to>
                                    </p:set>
                                  </p:childTnLst>
                                </p:cTn>
                              </p:par>
                              <p:par>
                                <p:cTn id="11" presetID="34" presetClass="entr" presetSubtype="0" fill="hold" grpId="0" nodeType="withEffect">
                                  <p:stCondLst>
                                    <p:cond delay="2500"/>
                                  </p:stCondLst>
                                  <p:childTnLst>
                                    <p:set>
                                      <p:cBhvr>
                                        <p:cTn id="12" dur="1" fill="hold">
                                          <p:stCondLst>
                                            <p:cond delay="0"/>
                                          </p:stCondLst>
                                        </p:cTn>
                                        <p:tgtEl>
                                          <p:spTgt spid="21"/>
                                        </p:tgtEl>
                                        <p:attrNameLst>
                                          <p:attrName>style.visibility</p:attrName>
                                        </p:attrNameLst>
                                      </p:cBhvr>
                                      <p:to>
                                        <p:strVal val="visible"/>
                                      </p:to>
                                    </p:set>
                                    <p:anim from="(-#ppt_w/2)" to="(#ppt_x)" calcmode="lin" valueType="num">
                                      <p:cBhvr>
                                        <p:cTn id="13" dur="600" fill="hold">
                                          <p:stCondLst>
                                            <p:cond delay="0"/>
                                          </p:stCondLst>
                                        </p:cTn>
                                        <p:tgtEl>
                                          <p:spTgt spid="21"/>
                                        </p:tgtEl>
                                        <p:attrNameLst>
                                          <p:attrName>ppt_x</p:attrName>
                                        </p:attrNameLst>
                                      </p:cBhvr>
                                    </p:anim>
                                    <p:anim from="0" to="-1.0" calcmode="lin" valueType="num">
                                      <p:cBhvr>
                                        <p:cTn id="14" dur="200" decel="50000" autoRev="1" fill="hold">
                                          <p:stCondLst>
                                            <p:cond delay="600"/>
                                          </p:stCondLst>
                                        </p:cTn>
                                        <p:tgtEl>
                                          <p:spTgt spid="21"/>
                                        </p:tgtEl>
                                        <p:attrNameLst>
                                          <p:attrName>xshear</p:attrName>
                                        </p:attrNameLst>
                                      </p:cBhvr>
                                    </p:anim>
                                    <p:animScale>
                                      <p:cBhvr>
                                        <p:cTn id="15" dur="200" decel="100000" autoRev="1" fill="hold">
                                          <p:stCondLst>
                                            <p:cond delay="600"/>
                                          </p:stCondLst>
                                        </p:cTn>
                                        <p:tgtEl>
                                          <p:spTgt spid="21"/>
                                        </p:tgtEl>
                                      </p:cBhvr>
                                      <p:from x="100000" y="100000"/>
                                      <p:to x="80000" y="100000"/>
                                    </p:animScale>
                                    <p:anim by="(#ppt_h/3+#ppt_w*0.1)" calcmode="lin" valueType="num">
                                      <p:cBhvr additive="sum">
                                        <p:cTn id="16" dur="200" decel="100000" autoRev="1" fill="hold">
                                          <p:stCondLst>
                                            <p:cond delay="600"/>
                                          </p:stCondLst>
                                        </p:cTn>
                                        <p:tgtEl>
                                          <p:spTgt spid="21"/>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34" grpId="0" animBg="1"/>
      <p:bldP spid="34" grpId="1"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rain/sal"/>
          <p:cNvPicPr>
            <a:picLocks noChangeAspect="1" noChangeArrowheads="1"/>
          </p:cNvPicPr>
          <p:nvPr/>
        </p:nvPicPr>
        <p:blipFill>
          <a:blip r:embed="rId3" cstate="print"/>
          <a:srcRect/>
          <a:stretch>
            <a:fillRect/>
          </a:stretch>
        </p:blipFill>
        <p:spPr bwMode="auto">
          <a:xfrm>
            <a:off x="3482019" y="838200"/>
            <a:ext cx="5661981" cy="4114800"/>
          </a:xfrm>
          <a:prstGeom prst="rect">
            <a:avLst/>
          </a:prstGeom>
          <a:ln>
            <a:noFill/>
          </a:ln>
          <a:effectLst>
            <a:outerShdw blurRad="190500" algn="tl" rotWithShape="0">
              <a:srgbClr val="000000">
                <a:alpha val="70000"/>
              </a:srgbClr>
            </a:outerShdw>
          </a:effectLst>
        </p:spPr>
      </p:pic>
      <p:pic>
        <p:nvPicPr>
          <p:cNvPr id="40" name="Picture 39" descr="IMG_3473.JPG"/>
          <p:cNvPicPr>
            <a:picLocks noChangeAspect="1"/>
          </p:cNvPicPr>
          <p:nvPr/>
        </p:nvPicPr>
        <p:blipFill>
          <a:blip r:embed="rId4" cstate="print"/>
          <a:stretch>
            <a:fillRect/>
          </a:stretch>
        </p:blipFill>
        <p:spPr>
          <a:xfrm>
            <a:off x="1828800" y="914400"/>
            <a:ext cx="1150177" cy="1188720"/>
          </a:xfrm>
          <a:prstGeom prst="rect">
            <a:avLst/>
          </a:prstGeom>
        </p:spPr>
      </p:pic>
      <p:sp>
        <p:nvSpPr>
          <p:cNvPr id="22" name="Action Button: Home 21">
            <a:hlinkClick r:id="" action="ppaction://hlinkshowjump?jump=firstslide" highlightClick="1"/>
          </p:cNvPr>
          <p:cNvSpPr/>
          <p:nvPr/>
        </p:nvSpPr>
        <p:spPr>
          <a:xfrm>
            <a:off x="8543925" y="6400800"/>
            <a:ext cx="574675" cy="457200"/>
          </a:xfrm>
          <a:prstGeom prst="actionButtonHome">
            <a:avLst/>
          </a:prstGeom>
          <a:gradFill flip="none" rotWithShape="1">
            <a:gsLst>
              <a:gs pos="0">
                <a:srgbClr val="FFEFD1"/>
              </a:gs>
              <a:gs pos="64999">
                <a:srgbClr val="F0EBD5"/>
              </a:gs>
              <a:gs pos="100000">
                <a:srgbClr val="D1C39F"/>
              </a:gs>
            </a:gsLst>
            <a:lin ang="5400000" scaled="1"/>
            <a:tileRect/>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23" name="Action Button: Beginning 22">
            <a:hlinkClick r:id="rId5" action="ppaction://hlinksldjump" highlightClick="1"/>
          </p:cNvPr>
          <p:cNvSpPr/>
          <p:nvPr/>
        </p:nvSpPr>
        <p:spPr>
          <a:xfrm>
            <a:off x="8077200" y="6400800"/>
            <a:ext cx="457200" cy="457200"/>
          </a:xfrm>
          <a:prstGeom prst="actionButtonBeginning">
            <a:avLst/>
          </a:prstGeom>
          <a:gradFill>
            <a:gsLst>
              <a:gs pos="0">
                <a:srgbClr val="FFEFD1"/>
              </a:gs>
              <a:gs pos="64999">
                <a:srgbClr val="F0EBD5"/>
              </a:gs>
              <a:gs pos="100000">
                <a:srgbClr val="D1C39F"/>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24" name="cont">
            <a:hlinkClick r:id="rId6" action="ppaction://hlinksldjump" highlightClick="1"/>
          </p:cNvPr>
          <p:cNvSpPr/>
          <p:nvPr/>
        </p:nvSpPr>
        <p:spPr>
          <a:xfrm>
            <a:off x="6705600" y="5775960"/>
            <a:ext cx="2377440" cy="548640"/>
          </a:xfrm>
          <a:prstGeom prst="actionButtonBlank">
            <a:avLst/>
          </a:prstGeom>
          <a:solidFill>
            <a:srgbClr val="C00000"/>
          </a:solidFill>
          <a:ln>
            <a:no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600" dirty="0" smtClean="0">
                <a:solidFill>
                  <a:schemeClr val="bg1"/>
                </a:solidFill>
                <a:latin typeface="Trebuchet MS" pitchFamily="34" charset="0"/>
              </a:rPr>
              <a:t>Touch here to continue</a:t>
            </a:r>
            <a:endParaRPr lang="en-US" sz="1600" dirty="0">
              <a:solidFill>
                <a:schemeClr val="bg1"/>
              </a:solidFill>
              <a:latin typeface="Trebuchet MS" pitchFamily="34" charset="0"/>
            </a:endParaRPr>
          </a:p>
        </p:txBody>
      </p:sp>
      <p:sp>
        <p:nvSpPr>
          <p:cNvPr id="21" name="Rounded Rectangular Callout 20"/>
          <p:cNvSpPr/>
          <p:nvPr/>
        </p:nvSpPr>
        <p:spPr>
          <a:xfrm>
            <a:off x="1828800" y="2438400"/>
            <a:ext cx="1600200" cy="1143000"/>
          </a:xfrm>
          <a:prstGeom prst="wedgeRoundRectCallout">
            <a:avLst>
              <a:gd name="adj1" fmla="val -19967"/>
              <a:gd name="adj2" fmla="val -90747"/>
              <a:gd name="adj3" fmla="val 16667"/>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600" dirty="0" smtClean="0">
                <a:solidFill>
                  <a:srgbClr val="FFFFFF"/>
                </a:solidFill>
                <a:latin typeface="Trebuchet MS" pitchFamily="34" charset="0"/>
              </a:rPr>
              <a:t>All of the explanations listed are true!</a:t>
            </a:r>
            <a:endParaRPr lang="en-US" sz="1600" dirty="0">
              <a:solidFill>
                <a:srgbClr val="FFFFFF"/>
              </a:solidFill>
              <a:latin typeface="Trebuchet MS" pitchFamily="34" charset="0"/>
            </a:endParaRPr>
          </a:p>
        </p:txBody>
      </p:sp>
      <p:sp>
        <p:nvSpPr>
          <p:cNvPr id="34" name="Oval Callout 33"/>
          <p:cNvSpPr/>
          <p:nvPr/>
        </p:nvSpPr>
        <p:spPr>
          <a:xfrm>
            <a:off x="1828800" y="1905000"/>
            <a:ext cx="2133600" cy="609600"/>
          </a:xfrm>
          <a:prstGeom prst="wedgeEllipseCallout">
            <a:avLst>
              <a:gd name="adj1" fmla="val -18651"/>
              <a:gd name="adj2" fmla="val -98864"/>
            </a:avLst>
          </a:prstGeom>
          <a:solidFill>
            <a:srgbClr val="33CC3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2400" dirty="0" smtClean="0">
                <a:solidFill>
                  <a:schemeClr val="bg1"/>
                </a:solidFill>
                <a:latin typeface="Trebuchet MS" pitchFamily="34" charset="0"/>
              </a:rPr>
              <a:t>Not quite</a:t>
            </a:r>
            <a:endParaRPr lang="en-US" sz="2400" dirty="0">
              <a:solidFill>
                <a:schemeClr val="bg1"/>
              </a:solidFill>
              <a:latin typeface="Trebuchet MS" pitchFamily="34" charset="0"/>
            </a:endParaRPr>
          </a:p>
        </p:txBody>
      </p:sp>
      <p:sp>
        <p:nvSpPr>
          <p:cNvPr id="37" name="Rectangle 36"/>
          <p:cNvSpPr/>
          <p:nvPr/>
        </p:nvSpPr>
        <p:spPr>
          <a:xfrm>
            <a:off x="0" y="0"/>
            <a:ext cx="9144000" cy="838200"/>
          </a:xfrm>
          <a:prstGeom prst="rect">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r>
              <a:rPr lang="en-US" sz="4400" dirty="0" smtClean="0">
                <a:latin typeface="Trebuchet MS" pitchFamily="34" charset="0"/>
              </a:rPr>
              <a:t>How To Interpret Graphs</a:t>
            </a:r>
            <a:endParaRPr lang="en-US" sz="4400" dirty="0">
              <a:latin typeface="Trebuchet MS" pitchFamily="34" charset="0"/>
            </a:endParaRPr>
          </a:p>
        </p:txBody>
      </p:sp>
      <p:sp>
        <p:nvSpPr>
          <p:cNvPr id="38" name="Flowchart: Delay 37"/>
          <p:cNvSpPr/>
          <p:nvPr/>
        </p:nvSpPr>
        <p:spPr>
          <a:xfrm>
            <a:off x="0" y="0"/>
            <a:ext cx="1752600" cy="6858000"/>
          </a:xfrm>
          <a:prstGeom prst="flowChartDelay">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39" name="TextBox 38">
            <a:hlinkClick r:id="rId7" action="ppaction://hlinksldjump"/>
          </p:cNvPr>
          <p:cNvSpPr txBox="1"/>
          <p:nvPr/>
        </p:nvSpPr>
        <p:spPr>
          <a:xfrm>
            <a:off x="0" y="609600"/>
            <a:ext cx="1371600" cy="8382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Build </a:t>
            </a:r>
            <a:r>
              <a:rPr lang="en-US" sz="1600" dirty="0" smtClean="0">
                <a:solidFill>
                  <a:schemeClr val="accent1">
                    <a:lumMod val="75000"/>
                  </a:schemeClr>
                </a:solidFill>
                <a:latin typeface="Trebuchet MS" pitchFamily="34" charset="0"/>
                <a:cs typeface="+mn-cs"/>
              </a:rPr>
              <a:t>A </a:t>
            </a:r>
            <a:r>
              <a:rPr lang="en-US" sz="1600" dirty="0">
                <a:solidFill>
                  <a:schemeClr val="accent1">
                    <a:lumMod val="75000"/>
                  </a:schemeClr>
                </a:solidFill>
                <a:latin typeface="Trebuchet MS" pitchFamily="34" charset="0"/>
                <a:cs typeface="+mn-cs"/>
              </a:rPr>
              <a:t>G</a:t>
            </a:r>
            <a:r>
              <a:rPr lang="en-US" sz="1600" dirty="0" smtClean="0">
                <a:solidFill>
                  <a:schemeClr val="accent1">
                    <a:lumMod val="75000"/>
                  </a:schemeClr>
                </a:solidFill>
                <a:latin typeface="Trebuchet MS" pitchFamily="34" charset="0"/>
                <a:cs typeface="+mn-cs"/>
              </a:rPr>
              <a:t>raph </a:t>
            </a:r>
            <a:endParaRPr lang="en-US" sz="1600" dirty="0">
              <a:solidFill>
                <a:schemeClr val="accent1">
                  <a:lumMod val="75000"/>
                </a:schemeClr>
              </a:solidFill>
              <a:latin typeface="Trebuchet MS" pitchFamily="34" charset="0"/>
              <a:cs typeface="+mn-cs"/>
            </a:endParaRP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1)</a:t>
            </a:r>
            <a:endParaRPr lang="en-US" sz="1600" dirty="0">
              <a:solidFill>
                <a:schemeClr val="accent1">
                  <a:lumMod val="75000"/>
                </a:schemeClr>
              </a:solidFill>
              <a:latin typeface="Trebuchet MS" pitchFamily="34" charset="0"/>
              <a:cs typeface="+mn-cs"/>
            </a:endParaRPr>
          </a:p>
        </p:txBody>
      </p:sp>
      <p:sp>
        <p:nvSpPr>
          <p:cNvPr id="41" name="TextBox 40">
            <a:hlinkClick r:id="rId8" action="ppaction://hlinksldjump"/>
          </p:cNvPr>
          <p:cNvSpPr txBox="1"/>
          <p:nvPr/>
        </p:nvSpPr>
        <p:spPr>
          <a:xfrm>
            <a:off x="0" y="2743200"/>
            <a:ext cx="1554480" cy="10668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Read LOBO Graphs </a:t>
            </a:r>
            <a:r>
              <a:rPr lang="en-US" sz="1600" dirty="0" smtClean="0">
                <a:solidFill>
                  <a:schemeClr val="accent1">
                    <a:lumMod val="75000"/>
                  </a:schemeClr>
                </a:solidFill>
                <a:latin typeface="Trebuchet MS" pitchFamily="34" charset="0"/>
                <a:cs typeface="+mn-cs"/>
              </a:rPr>
              <a:t>   (Level 3)</a:t>
            </a:r>
            <a:endParaRPr lang="en-US" sz="1600" dirty="0">
              <a:solidFill>
                <a:schemeClr val="accent1">
                  <a:lumMod val="75000"/>
                </a:schemeClr>
              </a:solidFill>
              <a:latin typeface="Trebuchet MS" pitchFamily="34" charset="0"/>
              <a:cs typeface="+mn-cs"/>
            </a:endParaRPr>
          </a:p>
        </p:txBody>
      </p:sp>
      <p:sp>
        <p:nvSpPr>
          <p:cNvPr id="42" name="TextBox 41">
            <a:hlinkClick r:id="rId9" action="ppaction://hlinksldjump"/>
          </p:cNvPr>
          <p:cNvSpPr txBox="1"/>
          <p:nvPr/>
        </p:nvSpPr>
        <p:spPr>
          <a:xfrm>
            <a:off x="0" y="3953470"/>
            <a:ext cx="1447800" cy="99953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LOBO Data Match-up</a:t>
            </a:r>
            <a:endParaRPr lang="en-US" sz="1600" dirty="0">
              <a:solidFill>
                <a:schemeClr val="accent1">
                  <a:lumMod val="75000"/>
                </a:schemeClr>
              </a:solidFill>
              <a:latin typeface="Trebuchet MS" pitchFamily="34" charset="0"/>
              <a:cs typeface="+mn-cs"/>
            </a:endParaRP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4)</a:t>
            </a:r>
            <a:endParaRPr lang="en-US" sz="1600" dirty="0">
              <a:solidFill>
                <a:schemeClr val="accent1">
                  <a:lumMod val="75000"/>
                </a:schemeClr>
              </a:solidFill>
              <a:latin typeface="Trebuchet MS" pitchFamily="34" charset="0"/>
              <a:cs typeface="+mn-cs"/>
            </a:endParaRPr>
          </a:p>
        </p:txBody>
      </p:sp>
      <p:sp>
        <p:nvSpPr>
          <p:cNvPr id="43" name="TextBox 42">
            <a:hlinkClick r:id="rId10" action="ppaction://hlinksldjump"/>
          </p:cNvPr>
          <p:cNvSpPr txBox="1"/>
          <p:nvPr/>
        </p:nvSpPr>
        <p:spPr>
          <a:xfrm>
            <a:off x="0" y="5105400"/>
            <a:ext cx="1371600" cy="11430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Test Your LOBO Abilities</a:t>
            </a: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5)</a:t>
            </a:r>
            <a:endParaRPr lang="en-US" sz="1600" dirty="0">
              <a:solidFill>
                <a:schemeClr val="accent1">
                  <a:lumMod val="75000"/>
                </a:schemeClr>
              </a:solidFill>
              <a:latin typeface="Trebuchet MS" pitchFamily="34" charset="0"/>
              <a:cs typeface="+mn-cs"/>
            </a:endParaRPr>
          </a:p>
        </p:txBody>
      </p:sp>
      <p:sp>
        <p:nvSpPr>
          <p:cNvPr id="44" name="TextBox 43">
            <a:hlinkClick r:id="rId11" action="ppaction://hlinksldjump"/>
          </p:cNvPr>
          <p:cNvSpPr txBox="1"/>
          <p:nvPr/>
        </p:nvSpPr>
        <p:spPr>
          <a:xfrm>
            <a:off x="0" y="1600200"/>
            <a:ext cx="1447800" cy="990600"/>
          </a:xfrm>
          <a:prstGeom prst="roundRect">
            <a:avLst/>
          </a:prstGeom>
          <a:solidFill>
            <a:schemeClr val="accent5">
              <a:lumMod val="40000"/>
              <a:lumOff val="60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Interpret Graphs</a:t>
            </a: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2)</a:t>
            </a:r>
            <a:endParaRPr lang="en-US" sz="1600" dirty="0">
              <a:solidFill>
                <a:schemeClr val="accent1">
                  <a:lumMod val="75000"/>
                </a:schemeClr>
              </a:solidFill>
              <a:latin typeface="Trebuchet MS" pitchFamily="34" charset="0"/>
              <a:cs typeface="+mn-cs"/>
            </a:endParaRPr>
          </a:p>
        </p:txBody>
      </p:sp>
      <p:sp>
        <p:nvSpPr>
          <p:cNvPr id="45" name="TextBox 44">
            <a:hlinkClick r:id="rId12" action="ppaction://hlinksldjump"/>
          </p:cNvPr>
          <p:cNvSpPr txBox="1"/>
          <p:nvPr/>
        </p:nvSpPr>
        <p:spPr>
          <a:xfrm>
            <a:off x="0" y="6324600"/>
            <a:ext cx="914400" cy="5334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More info</a:t>
            </a:r>
            <a:endParaRPr lang="en-US" sz="1600" dirty="0">
              <a:solidFill>
                <a:schemeClr val="accent1">
                  <a:lumMod val="75000"/>
                </a:schemeClr>
              </a:solidFill>
              <a:latin typeface="Trebuchet MS" pitchFamily="34" charset="0"/>
              <a:cs typeface="+mn-cs"/>
            </a:endParaRPr>
          </a:p>
        </p:txBody>
      </p:sp>
      <p:sp>
        <p:nvSpPr>
          <p:cNvPr id="25" name="Rectangle 24"/>
          <p:cNvSpPr/>
          <p:nvPr/>
        </p:nvSpPr>
        <p:spPr>
          <a:xfrm>
            <a:off x="2055342" y="4876800"/>
            <a:ext cx="4572000" cy="19812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Trebuchet MS" pitchFamily="34" charset="0"/>
            </a:endParaRPr>
          </a:p>
        </p:txBody>
      </p:sp>
      <p:sp>
        <p:nvSpPr>
          <p:cNvPr id="26" name="2">
            <a:hlinkClick r:id="" action="ppaction://noaction" highlightClick="1"/>
          </p:cNvPr>
          <p:cNvSpPr/>
          <p:nvPr/>
        </p:nvSpPr>
        <p:spPr>
          <a:xfrm>
            <a:off x="3733800" y="5031258"/>
            <a:ext cx="1066800" cy="1752600"/>
          </a:xfrm>
          <a:prstGeom prst="actionButtonBlank">
            <a:avLst/>
          </a:prstGeom>
          <a:solidFill>
            <a:srgbClr val="C00000"/>
          </a:solidFill>
          <a:ln>
            <a:no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500" dirty="0">
                <a:solidFill>
                  <a:schemeClr val="bg1"/>
                </a:solidFill>
                <a:latin typeface="Trebuchet MS" pitchFamily="34" charset="0"/>
              </a:rPr>
              <a:t>More rain in winter means more discharge in the Bay</a:t>
            </a:r>
          </a:p>
        </p:txBody>
      </p:sp>
      <p:sp>
        <p:nvSpPr>
          <p:cNvPr id="27" name="1">
            <a:hlinkClick r:id="" action="ppaction://noaction" highlightClick="1"/>
          </p:cNvPr>
          <p:cNvSpPr/>
          <p:nvPr/>
        </p:nvSpPr>
        <p:spPr>
          <a:xfrm>
            <a:off x="2362200" y="5029200"/>
            <a:ext cx="1295400" cy="1752600"/>
          </a:xfrm>
          <a:prstGeom prst="actionButtonBlank">
            <a:avLst/>
          </a:prstGeom>
          <a:solidFill>
            <a:srgbClr val="C00000"/>
          </a:solidFill>
          <a:ln>
            <a:no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500" dirty="0">
                <a:solidFill>
                  <a:schemeClr val="bg1"/>
                </a:solidFill>
                <a:latin typeface="Trebuchet MS" pitchFamily="34" charset="0"/>
              </a:rPr>
              <a:t>Less rain in the summer means there is less freshwater in the Bay</a:t>
            </a:r>
          </a:p>
        </p:txBody>
      </p:sp>
      <p:sp>
        <p:nvSpPr>
          <p:cNvPr id="28" name="3">
            <a:hlinkClick r:id="" action="ppaction://noaction" highlightClick="1"/>
          </p:cNvPr>
          <p:cNvSpPr/>
          <p:nvPr/>
        </p:nvSpPr>
        <p:spPr>
          <a:xfrm>
            <a:off x="4876800" y="5029200"/>
            <a:ext cx="1600200" cy="1752600"/>
          </a:xfrm>
          <a:prstGeom prst="actionButtonBlank">
            <a:avLst/>
          </a:prstGeom>
          <a:solidFill>
            <a:srgbClr val="C00000"/>
          </a:solidFill>
          <a:ln>
            <a:no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500" dirty="0" smtClean="0">
                <a:solidFill>
                  <a:schemeClr val="bg1"/>
                </a:solidFill>
                <a:latin typeface="Trebuchet MS" pitchFamily="34" charset="0"/>
              </a:rPr>
              <a:t>The Bay is more influenced by ocean water than river water during the summer</a:t>
            </a:r>
            <a:endParaRPr lang="en-US" sz="1500" dirty="0">
              <a:solidFill>
                <a:schemeClr val="bg1"/>
              </a:solidFill>
              <a:latin typeface="Trebuchet MS" pitchFamily="34" charset="0"/>
            </a:endParaRPr>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dissolve">
                                      <p:cBhvr>
                                        <p:cTn id="7" dur="500"/>
                                        <p:tgtEl>
                                          <p:spTgt spid="34"/>
                                        </p:tgtEl>
                                      </p:cBhvr>
                                    </p:animEffect>
                                  </p:childTnLst>
                                </p:cTn>
                              </p:par>
                              <p:par>
                                <p:cTn id="8" presetID="9" presetClass="exit" presetSubtype="0" fill="hold" grpId="1" nodeType="withEffect">
                                  <p:stCondLst>
                                    <p:cond delay="2000"/>
                                  </p:stCondLst>
                                  <p:childTnLst>
                                    <p:animEffect transition="out" filter="dissolve">
                                      <p:cBhvr>
                                        <p:cTn id="9" dur="500"/>
                                        <p:tgtEl>
                                          <p:spTgt spid="34"/>
                                        </p:tgtEl>
                                      </p:cBhvr>
                                    </p:animEffect>
                                    <p:set>
                                      <p:cBhvr>
                                        <p:cTn id="10" dur="1" fill="hold">
                                          <p:stCondLst>
                                            <p:cond delay="499"/>
                                          </p:stCondLst>
                                        </p:cTn>
                                        <p:tgtEl>
                                          <p:spTgt spid="34"/>
                                        </p:tgtEl>
                                        <p:attrNameLst>
                                          <p:attrName>style.visibility</p:attrName>
                                        </p:attrNameLst>
                                      </p:cBhvr>
                                      <p:to>
                                        <p:strVal val="hidden"/>
                                      </p:to>
                                    </p:set>
                                  </p:childTnLst>
                                </p:cTn>
                              </p:par>
                              <p:par>
                                <p:cTn id="11" presetID="34" presetClass="entr" presetSubtype="0" fill="hold" grpId="0" nodeType="withEffect">
                                  <p:stCondLst>
                                    <p:cond delay="2500"/>
                                  </p:stCondLst>
                                  <p:childTnLst>
                                    <p:set>
                                      <p:cBhvr>
                                        <p:cTn id="12" dur="1" fill="hold">
                                          <p:stCondLst>
                                            <p:cond delay="0"/>
                                          </p:stCondLst>
                                        </p:cTn>
                                        <p:tgtEl>
                                          <p:spTgt spid="21"/>
                                        </p:tgtEl>
                                        <p:attrNameLst>
                                          <p:attrName>style.visibility</p:attrName>
                                        </p:attrNameLst>
                                      </p:cBhvr>
                                      <p:to>
                                        <p:strVal val="visible"/>
                                      </p:to>
                                    </p:set>
                                    <p:anim from="(-#ppt_w/2)" to="(#ppt_x)" calcmode="lin" valueType="num">
                                      <p:cBhvr>
                                        <p:cTn id="13" dur="600" fill="hold">
                                          <p:stCondLst>
                                            <p:cond delay="0"/>
                                          </p:stCondLst>
                                        </p:cTn>
                                        <p:tgtEl>
                                          <p:spTgt spid="21"/>
                                        </p:tgtEl>
                                        <p:attrNameLst>
                                          <p:attrName>ppt_x</p:attrName>
                                        </p:attrNameLst>
                                      </p:cBhvr>
                                    </p:anim>
                                    <p:anim from="0" to="-1.0" calcmode="lin" valueType="num">
                                      <p:cBhvr>
                                        <p:cTn id="14" dur="200" decel="50000" autoRev="1" fill="hold">
                                          <p:stCondLst>
                                            <p:cond delay="600"/>
                                          </p:stCondLst>
                                        </p:cTn>
                                        <p:tgtEl>
                                          <p:spTgt spid="21"/>
                                        </p:tgtEl>
                                        <p:attrNameLst>
                                          <p:attrName>xshear</p:attrName>
                                        </p:attrNameLst>
                                      </p:cBhvr>
                                    </p:anim>
                                    <p:animScale>
                                      <p:cBhvr>
                                        <p:cTn id="15" dur="200" decel="100000" autoRev="1" fill="hold">
                                          <p:stCondLst>
                                            <p:cond delay="600"/>
                                          </p:stCondLst>
                                        </p:cTn>
                                        <p:tgtEl>
                                          <p:spTgt spid="21"/>
                                        </p:tgtEl>
                                      </p:cBhvr>
                                      <p:from x="100000" y="100000"/>
                                      <p:to x="80000" y="100000"/>
                                    </p:animScale>
                                    <p:anim by="(#ppt_h/3+#ppt_w*0.1)" calcmode="lin" valueType="num">
                                      <p:cBhvr additive="sum">
                                        <p:cTn id="16" dur="200" decel="100000" autoRev="1" fill="hold">
                                          <p:stCondLst>
                                            <p:cond delay="600"/>
                                          </p:stCondLst>
                                        </p:cTn>
                                        <p:tgtEl>
                                          <p:spTgt spid="21"/>
                                        </p:tgtEl>
                                        <p:attrNameLst>
                                          <p:attrName>ppt_x</p:attrName>
                                        </p:attrNameLst>
                                      </p:cBhvr>
                                    </p:anim>
                                  </p:childTnLst>
                                </p:cTn>
                              </p:par>
                              <p:par>
                                <p:cTn id="17" presetID="37" presetClass="entr" presetSubtype="0" fill="hold" grpId="0" nodeType="withEffect">
                                  <p:stCondLst>
                                    <p:cond delay="2500"/>
                                  </p:stCondLst>
                                  <p:childTnLst>
                                    <p:set>
                                      <p:cBhvr>
                                        <p:cTn id="18" dur="1" fill="hold">
                                          <p:stCondLst>
                                            <p:cond delay="0"/>
                                          </p:stCondLst>
                                        </p:cTn>
                                        <p:tgtEl>
                                          <p:spTgt spid="24"/>
                                        </p:tgtEl>
                                        <p:attrNameLst>
                                          <p:attrName>style.visibility</p:attrName>
                                        </p:attrNameLst>
                                      </p:cBhvr>
                                      <p:to>
                                        <p:strVal val="visible"/>
                                      </p:to>
                                    </p:set>
                                    <p:animEffect transition="in" filter="fade">
                                      <p:cBhvr>
                                        <p:cTn id="19" dur="1000"/>
                                        <p:tgtEl>
                                          <p:spTgt spid="24"/>
                                        </p:tgtEl>
                                      </p:cBhvr>
                                    </p:animEffect>
                                    <p:anim calcmode="lin" valueType="num">
                                      <p:cBhvr>
                                        <p:cTn id="20" dur="1000" fill="hold"/>
                                        <p:tgtEl>
                                          <p:spTgt spid="24"/>
                                        </p:tgtEl>
                                        <p:attrNameLst>
                                          <p:attrName>ppt_x</p:attrName>
                                        </p:attrNameLst>
                                      </p:cBhvr>
                                      <p:tavLst>
                                        <p:tav tm="0">
                                          <p:val>
                                            <p:strVal val="#ppt_x"/>
                                          </p:val>
                                        </p:tav>
                                        <p:tav tm="100000">
                                          <p:val>
                                            <p:strVal val="#ppt_x"/>
                                          </p:val>
                                        </p:tav>
                                      </p:tavLst>
                                    </p:anim>
                                    <p:anim calcmode="lin" valueType="num">
                                      <p:cBhvr>
                                        <p:cTn id="21" dur="900" decel="100000" fill="hold"/>
                                        <p:tgtEl>
                                          <p:spTgt spid="24"/>
                                        </p:tgtEl>
                                        <p:attrNameLst>
                                          <p:attrName>ppt_y</p:attrName>
                                        </p:attrNameLst>
                                      </p:cBhvr>
                                      <p:tavLst>
                                        <p:tav tm="0">
                                          <p:val>
                                            <p:strVal val="#ppt_y+1"/>
                                          </p:val>
                                        </p:tav>
                                        <p:tav tm="100000">
                                          <p:val>
                                            <p:strVal val="#ppt_y-.03"/>
                                          </p:val>
                                        </p:tav>
                                      </p:tavLst>
                                    </p:anim>
                                    <p:anim calcmode="lin" valueType="num">
                                      <p:cBhvr>
                                        <p:cTn id="22" dur="100" accel="100000" fill="hold">
                                          <p:stCondLst>
                                            <p:cond delay="900"/>
                                          </p:stCondLst>
                                        </p:cTn>
                                        <p:tgtEl>
                                          <p:spTgt spid="24"/>
                                        </p:tgtEl>
                                        <p:attrNameLst>
                                          <p:attrName>ppt_y</p:attrName>
                                        </p:attrNameLst>
                                      </p:cBhvr>
                                      <p:tavLst>
                                        <p:tav tm="0">
                                          <p:val>
                                            <p:strVal val="#ppt_y-.03"/>
                                          </p:val>
                                        </p:tav>
                                        <p:tav tm="100000">
                                          <p:val>
                                            <p:strVal val="#ppt_y"/>
                                          </p:val>
                                        </p:tav>
                                      </p:tavLst>
                                    </p:anim>
                                  </p:childTnLst>
                                </p:cTn>
                              </p:par>
                              <p:par>
                                <p:cTn id="23" presetID="9" presetClass="entr" presetSubtype="0" fill="hold" grpId="0" nodeType="withEffect">
                                  <p:stCondLst>
                                    <p:cond delay="2500"/>
                                  </p:stCondLst>
                                  <p:childTnLst>
                                    <p:set>
                                      <p:cBhvr>
                                        <p:cTn id="24" dur="1" fill="hold">
                                          <p:stCondLst>
                                            <p:cond delay="0"/>
                                          </p:stCondLst>
                                        </p:cTn>
                                        <p:tgtEl>
                                          <p:spTgt spid="25"/>
                                        </p:tgtEl>
                                        <p:attrNameLst>
                                          <p:attrName>style.visibility</p:attrName>
                                        </p:attrNameLst>
                                      </p:cBhvr>
                                      <p:to>
                                        <p:strVal val="visible"/>
                                      </p:to>
                                    </p:set>
                                    <p:animEffect transition="in" filter="dissolve">
                                      <p:cBhvr>
                                        <p:cTn id="25"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1" grpId="0" animBg="1"/>
      <p:bldP spid="34" grpId="0" animBg="1"/>
      <p:bldP spid="34" grpId="1" animBg="1"/>
      <p:bldP spid="25" grpId="0"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rain/sal"/>
          <p:cNvPicPr>
            <a:picLocks noChangeAspect="1" noChangeArrowheads="1"/>
          </p:cNvPicPr>
          <p:nvPr/>
        </p:nvPicPr>
        <p:blipFill>
          <a:blip r:embed="rId3" cstate="print"/>
          <a:srcRect/>
          <a:stretch>
            <a:fillRect/>
          </a:stretch>
        </p:blipFill>
        <p:spPr bwMode="auto">
          <a:xfrm>
            <a:off x="3482019" y="838200"/>
            <a:ext cx="5661981" cy="4114800"/>
          </a:xfrm>
          <a:prstGeom prst="rect">
            <a:avLst/>
          </a:prstGeom>
          <a:ln>
            <a:noFill/>
          </a:ln>
          <a:effectLst>
            <a:outerShdw blurRad="190500" algn="tl" rotWithShape="0">
              <a:srgbClr val="000000">
                <a:alpha val="70000"/>
              </a:srgbClr>
            </a:outerShdw>
          </a:effectLst>
        </p:spPr>
      </p:pic>
      <p:sp>
        <p:nvSpPr>
          <p:cNvPr id="36" name="Rectangle 35"/>
          <p:cNvSpPr/>
          <p:nvPr/>
        </p:nvSpPr>
        <p:spPr>
          <a:xfrm>
            <a:off x="2055342" y="4876800"/>
            <a:ext cx="4572000" cy="19812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Trebuchet MS" pitchFamily="34" charset="0"/>
            </a:endParaRPr>
          </a:p>
        </p:txBody>
      </p:sp>
      <p:pic>
        <p:nvPicPr>
          <p:cNvPr id="40" name="Picture 39" descr="IMG_3473.JPG"/>
          <p:cNvPicPr>
            <a:picLocks noChangeAspect="1"/>
          </p:cNvPicPr>
          <p:nvPr/>
        </p:nvPicPr>
        <p:blipFill>
          <a:blip r:embed="rId4" cstate="print"/>
          <a:stretch>
            <a:fillRect/>
          </a:stretch>
        </p:blipFill>
        <p:spPr>
          <a:xfrm>
            <a:off x="1828800" y="914400"/>
            <a:ext cx="1150177" cy="1188720"/>
          </a:xfrm>
          <a:prstGeom prst="rect">
            <a:avLst/>
          </a:prstGeom>
        </p:spPr>
      </p:pic>
      <p:sp>
        <p:nvSpPr>
          <p:cNvPr id="22" name="Action Button: Home 21">
            <a:hlinkClick r:id="" action="ppaction://hlinkshowjump?jump=firstslide" highlightClick="1"/>
          </p:cNvPr>
          <p:cNvSpPr/>
          <p:nvPr/>
        </p:nvSpPr>
        <p:spPr>
          <a:xfrm>
            <a:off x="8547717" y="6400800"/>
            <a:ext cx="574675" cy="457200"/>
          </a:xfrm>
          <a:prstGeom prst="actionButtonHome">
            <a:avLst/>
          </a:prstGeom>
          <a:gradFill flip="none" rotWithShape="1">
            <a:gsLst>
              <a:gs pos="0">
                <a:srgbClr val="FFEFD1"/>
              </a:gs>
              <a:gs pos="64999">
                <a:srgbClr val="F0EBD5"/>
              </a:gs>
              <a:gs pos="100000">
                <a:srgbClr val="D1C39F"/>
              </a:gs>
            </a:gsLst>
            <a:lin ang="5400000" scaled="1"/>
            <a:tileRect/>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23" name="Action Button: Beginning 22">
            <a:hlinkClick r:id="" action="ppaction://hlinkshowjump?jump=lastslideviewed" highlightClick="1"/>
          </p:cNvPr>
          <p:cNvSpPr/>
          <p:nvPr/>
        </p:nvSpPr>
        <p:spPr>
          <a:xfrm>
            <a:off x="8080992" y="6400800"/>
            <a:ext cx="457200" cy="457200"/>
          </a:xfrm>
          <a:prstGeom prst="actionButtonBeginning">
            <a:avLst/>
          </a:prstGeom>
          <a:gradFill>
            <a:gsLst>
              <a:gs pos="0">
                <a:srgbClr val="FFEFD1"/>
              </a:gs>
              <a:gs pos="64999">
                <a:srgbClr val="F0EBD5"/>
              </a:gs>
              <a:gs pos="100000">
                <a:srgbClr val="D1C39F"/>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24" name="Action Button: Custom 23">
            <a:hlinkClick r:id="rId5" action="ppaction://hlinksldjump" highlightClick="1"/>
          </p:cNvPr>
          <p:cNvSpPr/>
          <p:nvPr/>
        </p:nvSpPr>
        <p:spPr>
          <a:xfrm>
            <a:off x="6705600" y="5775960"/>
            <a:ext cx="2377440" cy="548640"/>
          </a:xfrm>
          <a:prstGeom prst="actionButtonBlank">
            <a:avLst/>
          </a:prstGeom>
          <a:solidFill>
            <a:srgbClr val="C00000"/>
          </a:solidFill>
          <a:ln>
            <a:no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600" dirty="0" smtClean="0">
                <a:solidFill>
                  <a:schemeClr val="bg1"/>
                </a:solidFill>
                <a:latin typeface="Trebuchet MS" pitchFamily="34" charset="0"/>
              </a:rPr>
              <a:t>Touch here to continue</a:t>
            </a:r>
            <a:endParaRPr lang="en-US" sz="1600" dirty="0">
              <a:solidFill>
                <a:schemeClr val="bg1"/>
              </a:solidFill>
              <a:latin typeface="Trebuchet MS" pitchFamily="34" charset="0"/>
            </a:endParaRPr>
          </a:p>
        </p:txBody>
      </p:sp>
      <p:sp>
        <p:nvSpPr>
          <p:cNvPr id="21" name="Rounded Rectangular Callout 20"/>
          <p:cNvSpPr/>
          <p:nvPr/>
        </p:nvSpPr>
        <p:spPr>
          <a:xfrm>
            <a:off x="1828800" y="2438400"/>
            <a:ext cx="1600200" cy="1143000"/>
          </a:xfrm>
          <a:prstGeom prst="wedgeRoundRectCallout">
            <a:avLst>
              <a:gd name="adj1" fmla="val -19967"/>
              <a:gd name="adj2" fmla="val -90747"/>
              <a:gd name="adj3" fmla="val 16667"/>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600" dirty="0" smtClean="0">
                <a:solidFill>
                  <a:srgbClr val="FFFFFF"/>
                </a:solidFill>
                <a:latin typeface="Trebuchet MS" pitchFamily="34" charset="0"/>
              </a:rPr>
              <a:t>All of the explanations listed are true!</a:t>
            </a:r>
            <a:endParaRPr lang="en-US" sz="1600" dirty="0">
              <a:solidFill>
                <a:srgbClr val="FFFFFF"/>
              </a:solidFill>
              <a:latin typeface="Trebuchet MS" pitchFamily="34" charset="0"/>
            </a:endParaRPr>
          </a:p>
        </p:txBody>
      </p:sp>
      <p:sp>
        <p:nvSpPr>
          <p:cNvPr id="34" name="Oval Callout 33"/>
          <p:cNvSpPr/>
          <p:nvPr/>
        </p:nvSpPr>
        <p:spPr>
          <a:xfrm>
            <a:off x="1828800" y="1905000"/>
            <a:ext cx="2133600" cy="609600"/>
          </a:xfrm>
          <a:prstGeom prst="wedgeEllipseCallout">
            <a:avLst>
              <a:gd name="adj1" fmla="val -18651"/>
              <a:gd name="adj2" fmla="val -98864"/>
            </a:avLst>
          </a:prstGeom>
          <a:solidFill>
            <a:srgbClr val="33CC3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2400" dirty="0" smtClean="0">
                <a:solidFill>
                  <a:schemeClr val="bg1"/>
                </a:solidFill>
                <a:latin typeface="Trebuchet MS" pitchFamily="34" charset="0"/>
              </a:rPr>
              <a:t>Excellent</a:t>
            </a:r>
            <a:endParaRPr lang="en-US" sz="2400" dirty="0">
              <a:solidFill>
                <a:schemeClr val="bg1"/>
              </a:solidFill>
              <a:latin typeface="Trebuchet MS" pitchFamily="34" charset="0"/>
            </a:endParaRPr>
          </a:p>
        </p:txBody>
      </p:sp>
      <p:sp>
        <p:nvSpPr>
          <p:cNvPr id="37" name="Rectangle 36"/>
          <p:cNvSpPr/>
          <p:nvPr/>
        </p:nvSpPr>
        <p:spPr>
          <a:xfrm>
            <a:off x="0" y="0"/>
            <a:ext cx="9144000" cy="838200"/>
          </a:xfrm>
          <a:prstGeom prst="rect">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r>
              <a:rPr lang="en-US" sz="4400" dirty="0" smtClean="0">
                <a:latin typeface="Trebuchet MS" pitchFamily="34" charset="0"/>
              </a:rPr>
              <a:t>How To Interpret Graphs</a:t>
            </a:r>
            <a:endParaRPr lang="en-US" sz="4400" dirty="0">
              <a:latin typeface="Trebuchet MS" pitchFamily="34" charset="0"/>
            </a:endParaRPr>
          </a:p>
        </p:txBody>
      </p:sp>
      <p:sp>
        <p:nvSpPr>
          <p:cNvPr id="38" name="Flowchart: Delay 37"/>
          <p:cNvSpPr/>
          <p:nvPr/>
        </p:nvSpPr>
        <p:spPr>
          <a:xfrm>
            <a:off x="0" y="0"/>
            <a:ext cx="1752600" cy="6858000"/>
          </a:xfrm>
          <a:prstGeom prst="flowChartDelay">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39" name="TextBox 38">
            <a:hlinkClick r:id="rId6" action="ppaction://hlinksldjump"/>
          </p:cNvPr>
          <p:cNvSpPr txBox="1"/>
          <p:nvPr/>
        </p:nvSpPr>
        <p:spPr>
          <a:xfrm>
            <a:off x="0" y="609600"/>
            <a:ext cx="1371600" cy="8382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Build </a:t>
            </a:r>
            <a:r>
              <a:rPr lang="en-US" sz="1600" dirty="0" smtClean="0">
                <a:solidFill>
                  <a:schemeClr val="accent1">
                    <a:lumMod val="75000"/>
                  </a:schemeClr>
                </a:solidFill>
                <a:latin typeface="Trebuchet MS" pitchFamily="34" charset="0"/>
                <a:cs typeface="+mn-cs"/>
              </a:rPr>
              <a:t>A </a:t>
            </a:r>
            <a:r>
              <a:rPr lang="en-US" sz="1600" dirty="0">
                <a:solidFill>
                  <a:schemeClr val="accent1">
                    <a:lumMod val="75000"/>
                  </a:schemeClr>
                </a:solidFill>
                <a:latin typeface="Trebuchet MS" pitchFamily="34" charset="0"/>
                <a:cs typeface="+mn-cs"/>
              </a:rPr>
              <a:t>G</a:t>
            </a:r>
            <a:r>
              <a:rPr lang="en-US" sz="1600" dirty="0" smtClean="0">
                <a:solidFill>
                  <a:schemeClr val="accent1">
                    <a:lumMod val="75000"/>
                  </a:schemeClr>
                </a:solidFill>
                <a:latin typeface="Trebuchet MS" pitchFamily="34" charset="0"/>
                <a:cs typeface="+mn-cs"/>
              </a:rPr>
              <a:t>raph </a:t>
            </a:r>
            <a:endParaRPr lang="en-US" sz="1600" dirty="0">
              <a:solidFill>
                <a:schemeClr val="accent1">
                  <a:lumMod val="75000"/>
                </a:schemeClr>
              </a:solidFill>
              <a:latin typeface="Trebuchet MS" pitchFamily="34" charset="0"/>
              <a:cs typeface="+mn-cs"/>
            </a:endParaRP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1)</a:t>
            </a:r>
            <a:endParaRPr lang="en-US" sz="1600" dirty="0">
              <a:solidFill>
                <a:schemeClr val="accent1">
                  <a:lumMod val="75000"/>
                </a:schemeClr>
              </a:solidFill>
              <a:latin typeface="Trebuchet MS" pitchFamily="34" charset="0"/>
              <a:cs typeface="+mn-cs"/>
            </a:endParaRPr>
          </a:p>
        </p:txBody>
      </p:sp>
      <p:sp>
        <p:nvSpPr>
          <p:cNvPr id="41" name="TextBox 40">
            <a:hlinkClick r:id="rId7" action="ppaction://hlinksldjump"/>
          </p:cNvPr>
          <p:cNvSpPr txBox="1"/>
          <p:nvPr/>
        </p:nvSpPr>
        <p:spPr>
          <a:xfrm>
            <a:off x="0" y="2743200"/>
            <a:ext cx="1554480" cy="10668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Read LOBO Graphs </a:t>
            </a:r>
            <a:r>
              <a:rPr lang="en-US" sz="1600" dirty="0" smtClean="0">
                <a:solidFill>
                  <a:schemeClr val="accent1">
                    <a:lumMod val="75000"/>
                  </a:schemeClr>
                </a:solidFill>
                <a:latin typeface="Trebuchet MS" pitchFamily="34" charset="0"/>
                <a:cs typeface="+mn-cs"/>
              </a:rPr>
              <a:t>   (Level 3)</a:t>
            </a:r>
            <a:endParaRPr lang="en-US" sz="1600" dirty="0">
              <a:solidFill>
                <a:schemeClr val="accent1">
                  <a:lumMod val="75000"/>
                </a:schemeClr>
              </a:solidFill>
              <a:latin typeface="Trebuchet MS" pitchFamily="34" charset="0"/>
              <a:cs typeface="+mn-cs"/>
            </a:endParaRPr>
          </a:p>
        </p:txBody>
      </p:sp>
      <p:sp>
        <p:nvSpPr>
          <p:cNvPr id="42" name="TextBox 41">
            <a:hlinkClick r:id="rId8" action="ppaction://hlinksldjump"/>
          </p:cNvPr>
          <p:cNvSpPr txBox="1"/>
          <p:nvPr/>
        </p:nvSpPr>
        <p:spPr>
          <a:xfrm>
            <a:off x="0" y="3953470"/>
            <a:ext cx="1447800" cy="99953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LOBO Data Match-up</a:t>
            </a:r>
            <a:endParaRPr lang="en-US" sz="1600" dirty="0">
              <a:solidFill>
                <a:schemeClr val="accent1">
                  <a:lumMod val="75000"/>
                </a:schemeClr>
              </a:solidFill>
              <a:latin typeface="Trebuchet MS" pitchFamily="34" charset="0"/>
              <a:cs typeface="+mn-cs"/>
            </a:endParaRP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4)</a:t>
            </a:r>
            <a:endParaRPr lang="en-US" sz="1600" dirty="0">
              <a:solidFill>
                <a:schemeClr val="accent1">
                  <a:lumMod val="75000"/>
                </a:schemeClr>
              </a:solidFill>
              <a:latin typeface="Trebuchet MS" pitchFamily="34" charset="0"/>
              <a:cs typeface="+mn-cs"/>
            </a:endParaRPr>
          </a:p>
        </p:txBody>
      </p:sp>
      <p:sp>
        <p:nvSpPr>
          <p:cNvPr id="43" name="TextBox 42">
            <a:hlinkClick r:id="rId9" action="ppaction://hlinksldjump"/>
          </p:cNvPr>
          <p:cNvSpPr txBox="1"/>
          <p:nvPr/>
        </p:nvSpPr>
        <p:spPr>
          <a:xfrm>
            <a:off x="0" y="5105400"/>
            <a:ext cx="1371600" cy="11430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Test Your LOBO Abilities</a:t>
            </a: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5)</a:t>
            </a:r>
            <a:endParaRPr lang="en-US" sz="1600" dirty="0">
              <a:solidFill>
                <a:schemeClr val="accent1">
                  <a:lumMod val="75000"/>
                </a:schemeClr>
              </a:solidFill>
              <a:latin typeface="Trebuchet MS" pitchFamily="34" charset="0"/>
              <a:cs typeface="+mn-cs"/>
            </a:endParaRPr>
          </a:p>
        </p:txBody>
      </p:sp>
      <p:sp>
        <p:nvSpPr>
          <p:cNvPr id="44" name="TextBox 43">
            <a:hlinkClick r:id="rId10" action="ppaction://hlinksldjump"/>
          </p:cNvPr>
          <p:cNvSpPr txBox="1"/>
          <p:nvPr/>
        </p:nvSpPr>
        <p:spPr>
          <a:xfrm>
            <a:off x="0" y="1600200"/>
            <a:ext cx="1447800" cy="990600"/>
          </a:xfrm>
          <a:prstGeom prst="roundRect">
            <a:avLst/>
          </a:prstGeom>
          <a:solidFill>
            <a:schemeClr val="accent5">
              <a:lumMod val="40000"/>
              <a:lumOff val="60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Interpret Graphs</a:t>
            </a: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2)</a:t>
            </a:r>
            <a:endParaRPr lang="en-US" sz="1600" dirty="0">
              <a:solidFill>
                <a:schemeClr val="accent1">
                  <a:lumMod val="75000"/>
                </a:schemeClr>
              </a:solidFill>
              <a:latin typeface="Trebuchet MS" pitchFamily="34" charset="0"/>
              <a:cs typeface="+mn-cs"/>
            </a:endParaRPr>
          </a:p>
        </p:txBody>
      </p:sp>
      <p:sp>
        <p:nvSpPr>
          <p:cNvPr id="45" name="TextBox 44">
            <a:hlinkClick r:id="rId11" action="ppaction://hlinksldjump"/>
          </p:cNvPr>
          <p:cNvSpPr txBox="1"/>
          <p:nvPr/>
        </p:nvSpPr>
        <p:spPr>
          <a:xfrm>
            <a:off x="0" y="6324600"/>
            <a:ext cx="914400" cy="5334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More info</a:t>
            </a:r>
            <a:endParaRPr lang="en-US" sz="1600" dirty="0">
              <a:solidFill>
                <a:schemeClr val="accent1">
                  <a:lumMod val="75000"/>
                </a:schemeClr>
              </a:solidFill>
              <a:latin typeface="Trebuchet MS" pitchFamily="34" charset="0"/>
              <a:cs typeface="+mn-cs"/>
            </a:endParaRPr>
          </a:p>
        </p:txBody>
      </p:sp>
      <p:sp>
        <p:nvSpPr>
          <p:cNvPr id="25" name="Action Button: Custom 24">
            <a:hlinkClick r:id="" action="ppaction://noaction" highlightClick="1"/>
          </p:cNvPr>
          <p:cNvSpPr/>
          <p:nvPr/>
        </p:nvSpPr>
        <p:spPr>
          <a:xfrm>
            <a:off x="3733800" y="5031258"/>
            <a:ext cx="1066800" cy="1752600"/>
          </a:xfrm>
          <a:prstGeom prst="actionButtonBlank">
            <a:avLst/>
          </a:prstGeom>
          <a:solidFill>
            <a:srgbClr val="C00000"/>
          </a:solidFill>
          <a:ln>
            <a:no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500" dirty="0">
                <a:solidFill>
                  <a:schemeClr val="bg1"/>
                </a:solidFill>
                <a:latin typeface="Trebuchet MS" pitchFamily="34" charset="0"/>
              </a:rPr>
              <a:t>More rain in winter means more discharge in the Bay</a:t>
            </a:r>
          </a:p>
        </p:txBody>
      </p:sp>
      <p:sp>
        <p:nvSpPr>
          <p:cNvPr id="26" name="Action Button: Custom 25">
            <a:hlinkClick r:id="" action="ppaction://noaction" highlightClick="1"/>
          </p:cNvPr>
          <p:cNvSpPr/>
          <p:nvPr/>
        </p:nvSpPr>
        <p:spPr>
          <a:xfrm>
            <a:off x="2362200" y="5029200"/>
            <a:ext cx="1295400" cy="1752600"/>
          </a:xfrm>
          <a:prstGeom prst="actionButtonBlank">
            <a:avLst/>
          </a:prstGeom>
          <a:solidFill>
            <a:srgbClr val="C00000"/>
          </a:solidFill>
          <a:ln>
            <a:no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500" dirty="0">
                <a:solidFill>
                  <a:schemeClr val="bg1"/>
                </a:solidFill>
                <a:latin typeface="Trebuchet MS" pitchFamily="34" charset="0"/>
              </a:rPr>
              <a:t>Less rain in the summer means there is less freshwater in the Bay</a:t>
            </a:r>
          </a:p>
        </p:txBody>
      </p:sp>
      <p:sp>
        <p:nvSpPr>
          <p:cNvPr id="27" name="Action Button: Custom 26">
            <a:hlinkClick r:id="" action="ppaction://noaction" highlightClick="1"/>
          </p:cNvPr>
          <p:cNvSpPr/>
          <p:nvPr/>
        </p:nvSpPr>
        <p:spPr>
          <a:xfrm>
            <a:off x="4876800" y="5029200"/>
            <a:ext cx="1600200" cy="1752600"/>
          </a:xfrm>
          <a:prstGeom prst="actionButtonBlank">
            <a:avLst/>
          </a:prstGeom>
          <a:solidFill>
            <a:srgbClr val="C00000"/>
          </a:solidFill>
          <a:ln>
            <a:no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500" dirty="0" smtClean="0">
                <a:solidFill>
                  <a:schemeClr val="bg1"/>
                </a:solidFill>
                <a:latin typeface="Trebuchet MS" pitchFamily="34" charset="0"/>
              </a:rPr>
              <a:t>The Bay is more influenced by ocean water than river water during the summer</a:t>
            </a:r>
            <a:endParaRPr lang="en-US" sz="1500" dirty="0">
              <a:solidFill>
                <a:schemeClr val="bg1"/>
              </a:solidFill>
              <a:latin typeface="Trebuchet MS" pitchFamily="34" charset="0"/>
            </a:endParaRPr>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dissolve">
                                      <p:cBhvr>
                                        <p:cTn id="7" dur="500"/>
                                        <p:tgtEl>
                                          <p:spTgt spid="34"/>
                                        </p:tgtEl>
                                      </p:cBhvr>
                                    </p:animEffect>
                                  </p:childTnLst>
                                </p:cTn>
                              </p:par>
                              <p:par>
                                <p:cTn id="8" presetID="9" presetClass="exit" presetSubtype="0" fill="hold" grpId="1" nodeType="withEffect">
                                  <p:stCondLst>
                                    <p:cond delay="2000"/>
                                  </p:stCondLst>
                                  <p:childTnLst>
                                    <p:animEffect transition="out" filter="dissolve">
                                      <p:cBhvr>
                                        <p:cTn id="9" dur="500"/>
                                        <p:tgtEl>
                                          <p:spTgt spid="34"/>
                                        </p:tgtEl>
                                      </p:cBhvr>
                                    </p:animEffect>
                                    <p:set>
                                      <p:cBhvr>
                                        <p:cTn id="10" dur="1" fill="hold">
                                          <p:stCondLst>
                                            <p:cond delay="499"/>
                                          </p:stCondLst>
                                        </p:cTn>
                                        <p:tgtEl>
                                          <p:spTgt spid="34"/>
                                        </p:tgtEl>
                                        <p:attrNameLst>
                                          <p:attrName>style.visibility</p:attrName>
                                        </p:attrNameLst>
                                      </p:cBhvr>
                                      <p:to>
                                        <p:strVal val="hidden"/>
                                      </p:to>
                                    </p:set>
                                  </p:childTnLst>
                                </p:cTn>
                              </p:par>
                              <p:par>
                                <p:cTn id="11" presetID="34" presetClass="entr" presetSubtype="0" fill="hold" grpId="0" nodeType="withEffect">
                                  <p:stCondLst>
                                    <p:cond delay="2500"/>
                                  </p:stCondLst>
                                  <p:childTnLst>
                                    <p:set>
                                      <p:cBhvr>
                                        <p:cTn id="12" dur="1" fill="hold">
                                          <p:stCondLst>
                                            <p:cond delay="0"/>
                                          </p:stCondLst>
                                        </p:cTn>
                                        <p:tgtEl>
                                          <p:spTgt spid="21"/>
                                        </p:tgtEl>
                                        <p:attrNameLst>
                                          <p:attrName>style.visibility</p:attrName>
                                        </p:attrNameLst>
                                      </p:cBhvr>
                                      <p:to>
                                        <p:strVal val="visible"/>
                                      </p:to>
                                    </p:set>
                                    <p:anim from="(-#ppt_w/2)" to="(#ppt_x)" calcmode="lin" valueType="num">
                                      <p:cBhvr>
                                        <p:cTn id="13" dur="600" fill="hold">
                                          <p:stCondLst>
                                            <p:cond delay="0"/>
                                          </p:stCondLst>
                                        </p:cTn>
                                        <p:tgtEl>
                                          <p:spTgt spid="21"/>
                                        </p:tgtEl>
                                        <p:attrNameLst>
                                          <p:attrName>ppt_x</p:attrName>
                                        </p:attrNameLst>
                                      </p:cBhvr>
                                    </p:anim>
                                    <p:anim from="0" to="-1.0" calcmode="lin" valueType="num">
                                      <p:cBhvr>
                                        <p:cTn id="14" dur="200" decel="50000" autoRev="1" fill="hold">
                                          <p:stCondLst>
                                            <p:cond delay="600"/>
                                          </p:stCondLst>
                                        </p:cTn>
                                        <p:tgtEl>
                                          <p:spTgt spid="21"/>
                                        </p:tgtEl>
                                        <p:attrNameLst>
                                          <p:attrName>xshear</p:attrName>
                                        </p:attrNameLst>
                                      </p:cBhvr>
                                    </p:anim>
                                    <p:animScale>
                                      <p:cBhvr>
                                        <p:cTn id="15" dur="200" decel="100000" autoRev="1" fill="hold">
                                          <p:stCondLst>
                                            <p:cond delay="600"/>
                                          </p:stCondLst>
                                        </p:cTn>
                                        <p:tgtEl>
                                          <p:spTgt spid="21"/>
                                        </p:tgtEl>
                                      </p:cBhvr>
                                      <p:from x="100000" y="100000"/>
                                      <p:to x="80000" y="100000"/>
                                    </p:animScale>
                                    <p:anim by="(#ppt_h/3+#ppt_w*0.1)" calcmode="lin" valueType="num">
                                      <p:cBhvr additive="sum">
                                        <p:cTn id="16" dur="200" decel="100000" autoRev="1" fill="hold">
                                          <p:stCondLst>
                                            <p:cond delay="600"/>
                                          </p:stCondLst>
                                        </p:cTn>
                                        <p:tgtEl>
                                          <p:spTgt spid="21"/>
                                        </p:tgtEl>
                                        <p:attrNameLst>
                                          <p:attrName>ppt_x</p:attrName>
                                        </p:attrNameLst>
                                      </p:cBhvr>
                                    </p:anim>
                                  </p:childTnLst>
                                </p:cTn>
                              </p:par>
                              <p:par>
                                <p:cTn id="17" presetID="9" presetClass="entr" presetSubtype="0" fill="hold" grpId="0" nodeType="withEffect">
                                  <p:stCondLst>
                                    <p:cond delay="2500"/>
                                  </p:stCondLst>
                                  <p:childTnLst>
                                    <p:set>
                                      <p:cBhvr>
                                        <p:cTn id="18" dur="1" fill="hold">
                                          <p:stCondLst>
                                            <p:cond delay="0"/>
                                          </p:stCondLst>
                                        </p:cTn>
                                        <p:tgtEl>
                                          <p:spTgt spid="36"/>
                                        </p:tgtEl>
                                        <p:attrNameLst>
                                          <p:attrName>style.visibility</p:attrName>
                                        </p:attrNameLst>
                                      </p:cBhvr>
                                      <p:to>
                                        <p:strVal val="visible"/>
                                      </p:to>
                                    </p:set>
                                    <p:animEffect transition="in" filter="dissolve">
                                      <p:cBhvr>
                                        <p:cTn id="19" dur="500"/>
                                        <p:tgtEl>
                                          <p:spTgt spid="36"/>
                                        </p:tgtEl>
                                      </p:cBhvr>
                                    </p:animEffect>
                                  </p:childTnLst>
                                </p:cTn>
                              </p:par>
                              <p:par>
                                <p:cTn id="20" presetID="37" presetClass="entr" presetSubtype="0" fill="hold" grpId="0" nodeType="withEffect">
                                  <p:stCondLst>
                                    <p:cond delay="2500"/>
                                  </p:stCondLst>
                                  <p:childTnLst>
                                    <p:set>
                                      <p:cBhvr>
                                        <p:cTn id="21" dur="1" fill="hold">
                                          <p:stCondLst>
                                            <p:cond delay="0"/>
                                          </p:stCondLst>
                                        </p:cTn>
                                        <p:tgtEl>
                                          <p:spTgt spid="24"/>
                                        </p:tgtEl>
                                        <p:attrNameLst>
                                          <p:attrName>style.visibility</p:attrName>
                                        </p:attrNameLst>
                                      </p:cBhvr>
                                      <p:to>
                                        <p:strVal val="visible"/>
                                      </p:to>
                                    </p:set>
                                    <p:animEffect transition="in" filter="fade">
                                      <p:cBhvr>
                                        <p:cTn id="22" dur="1000"/>
                                        <p:tgtEl>
                                          <p:spTgt spid="24"/>
                                        </p:tgtEl>
                                      </p:cBhvr>
                                    </p:animEffect>
                                    <p:anim calcmode="lin" valueType="num">
                                      <p:cBhvr>
                                        <p:cTn id="23" dur="1000" fill="hold"/>
                                        <p:tgtEl>
                                          <p:spTgt spid="24"/>
                                        </p:tgtEl>
                                        <p:attrNameLst>
                                          <p:attrName>ppt_x</p:attrName>
                                        </p:attrNameLst>
                                      </p:cBhvr>
                                      <p:tavLst>
                                        <p:tav tm="0">
                                          <p:val>
                                            <p:strVal val="#ppt_x"/>
                                          </p:val>
                                        </p:tav>
                                        <p:tav tm="100000">
                                          <p:val>
                                            <p:strVal val="#ppt_x"/>
                                          </p:val>
                                        </p:tav>
                                      </p:tavLst>
                                    </p:anim>
                                    <p:anim calcmode="lin" valueType="num">
                                      <p:cBhvr>
                                        <p:cTn id="24" dur="900" decel="100000" fill="hold"/>
                                        <p:tgtEl>
                                          <p:spTgt spid="24"/>
                                        </p:tgtEl>
                                        <p:attrNameLst>
                                          <p:attrName>ppt_y</p:attrName>
                                        </p:attrNameLst>
                                      </p:cBhvr>
                                      <p:tavLst>
                                        <p:tav tm="0">
                                          <p:val>
                                            <p:strVal val="#ppt_y+1"/>
                                          </p:val>
                                        </p:tav>
                                        <p:tav tm="100000">
                                          <p:val>
                                            <p:strVal val="#ppt_y-.03"/>
                                          </p:val>
                                        </p:tav>
                                      </p:tavLst>
                                    </p:anim>
                                    <p:anim calcmode="lin" valueType="num">
                                      <p:cBhvr>
                                        <p:cTn id="25" dur="100" accel="100000" fill="hold">
                                          <p:stCondLst>
                                            <p:cond delay="900"/>
                                          </p:stCondLst>
                                        </p:cTn>
                                        <p:tgtEl>
                                          <p:spTgt spid="24"/>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24" grpId="0" animBg="1"/>
      <p:bldP spid="21" grpId="0" animBg="1"/>
      <p:bldP spid="34" grpId="0" animBg="1"/>
      <p:bldP spid="34" grpId="1" animBg="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a:hlinkClick r:id="rId3" action="ppaction://hlinksldjump"/>
          </p:cNvPr>
          <p:cNvPicPr>
            <a:picLocks noChangeAspect="1" noChangeArrowheads="1"/>
          </p:cNvPicPr>
          <p:nvPr/>
        </p:nvPicPr>
        <p:blipFill>
          <a:blip r:embed="rId4" cstate="print"/>
          <a:srcRect/>
          <a:stretch>
            <a:fillRect/>
          </a:stretch>
        </p:blipFill>
        <p:spPr bwMode="auto">
          <a:xfrm>
            <a:off x="4100524" y="3870960"/>
            <a:ext cx="3900476" cy="2834640"/>
          </a:xfrm>
          <a:prstGeom prst="rect">
            <a:avLst/>
          </a:prstGeom>
          <a:ln>
            <a:noFill/>
          </a:ln>
          <a:effectLst>
            <a:outerShdw blurRad="190500" algn="tl" rotWithShape="0">
              <a:srgbClr val="000000">
                <a:alpha val="70000"/>
              </a:srgbClr>
            </a:outerShdw>
          </a:effectLst>
        </p:spPr>
      </p:pic>
      <p:pic>
        <p:nvPicPr>
          <p:cNvPr id="1027" name="Picture 3">
            <a:hlinkClick r:id="rId5" action="ppaction://hlinksldjump"/>
          </p:cNvPr>
          <p:cNvPicPr>
            <a:picLocks noChangeAspect="1" noChangeArrowheads="1"/>
          </p:cNvPicPr>
          <p:nvPr/>
        </p:nvPicPr>
        <p:blipFill>
          <a:blip r:embed="rId6" cstate="print"/>
          <a:srcRect/>
          <a:stretch>
            <a:fillRect/>
          </a:stretch>
        </p:blipFill>
        <p:spPr bwMode="auto">
          <a:xfrm>
            <a:off x="4114800" y="975360"/>
            <a:ext cx="3900477" cy="2834640"/>
          </a:xfrm>
          <a:prstGeom prst="rect">
            <a:avLst/>
          </a:prstGeom>
          <a:ln>
            <a:noFill/>
          </a:ln>
          <a:effectLst>
            <a:outerShdw blurRad="190500" algn="tl" rotWithShape="0">
              <a:srgbClr val="000000">
                <a:alpha val="70000"/>
              </a:srgbClr>
            </a:outerShdw>
          </a:effectLst>
        </p:spPr>
      </p:pic>
      <p:pic>
        <p:nvPicPr>
          <p:cNvPr id="25" name="Picture 24" descr="IMG_3473.JPG"/>
          <p:cNvPicPr>
            <a:picLocks noChangeAspect="1"/>
          </p:cNvPicPr>
          <p:nvPr/>
        </p:nvPicPr>
        <p:blipFill>
          <a:blip r:embed="rId7" cstate="print"/>
          <a:stretch>
            <a:fillRect/>
          </a:stretch>
        </p:blipFill>
        <p:spPr>
          <a:xfrm>
            <a:off x="1828800" y="914400"/>
            <a:ext cx="1150177" cy="1188720"/>
          </a:xfrm>
          <a:prstGeom prst="rect">
            <a:avLst/>
          </a:prstGeom>
        </p:spPr>
      </p:pic>
      <p:sp>
        <p:nvSpPr>
          <p:cNvPr id="22" name="Action Button: Home 21">
            <a:hlinkClick r:id="" action="ppaction://hlinkshowjump?jump=firstslide" highlightClick="1"/>
          </p:cNvPr>
          <p:cNvSpPr/>
          <p:nvPr/>
        </p:nvSpPr>
        <p:spPr>
          <a:xfrm>
            <a:off x="8555677" y="6400800"/>
            <a:ext cx="574675" cy="457200"/>
          </a:xfrm>
          <a:prstGeom prst="actionButtonHome">
            <a:avLst/>
          </a:prstGeom>
          <a:gradFill flip="none" rotWithShape="1">
            <a:gsLst>
              <a:gs pos="0">
                <a:srgbClr val="FFEFD1"/>
              </a:gs>
              <a:gs pos="64999">
                <a:srgbClr val="F0EBD5"/>
              </a:gs>
              <a:gs pos="100000">
                <a:srgbClr val="D1C39F"/>
              </a:gs>
            </a:gsLst>
            <a:lin ang="5400000" scaled="1"/>
            <a:tileRect/>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23" name="Action Button: Beginning 22">
            <a:hlinkClick r:id="" action="ppaction://hlinkshowjump?jump=lastslideviewed" highlightClick="1"/>
          </p:cNvPr>
          <p:cNvSpPr/>
          <p:nvPr/>
        </p:nvSpPr>
        <p:spPr>
          <a:xfrm>
            <a:off x="8088952" y="6400800"/>
            <a:ext cx="457200" cy="457200"/>
          </a:xfrm>
          <a:prstGeom prst="actionButtonBeginning">
            <a:avLst/>
          </a:prstGeom>
          <a:gradFill>
            <a:gsLst>
              <a:gs pos="0">
                <a:srgbClr val="FFEFD1"/>
              </a:gs>
              <a:gs pos="64999">
                <a:srgbClr val="F0EBD5"/>
              </a:gs>
              <a:gs pos="100000">
                <a:srgbClr val="D1C39F"/>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26" name="Rounded Rectangular Callout 25"/>
          <p:cNvSpPr/>
          <p:nvPr/>
        </p:nvSpPr>
        <p:spPr>
          <a:xfrm>
            <a:off x="1828800" y="2133600"/>
            <a:ext cx="2057400" cy="1447800"/>
          </a:xfrm>
          <a:prstGeom prst="wedgeRoundRectCallout">
            <a:avLst>
              <a:gd name="adj1" fmla="val -27567"/>
              <a:gd name="adj2" fmla="val -69557"/>
              <a:gd name="adj3" fmla="val 16667"/>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600" dirty="0">
                <a:solidFill>
                  <a:schemeClr val="bg1"/>
                </a:solidFill>
                <a:latin typeface="Trebuchet MS" pitchFamily="34" charset="0"/>
              </a:rPr>
              <a:t>Now here are two new graphs of salinity in Yaquina Bay during an entire month.  </a:t>
            </a:r>
          </a:p>
        </p:txBody>
      </p:sp>
      <p:sp>
        <p:nvSpPr>
          <p:cNvPr id="16" name="Rounded Rectangle 15"/>
          <p:cNvSpPr/>
          <p:nvPr/>
        </p:nvSpPr>
        <p:spPr>
          <a:xfrm>
            <a:off x="1828800" y="4343400"/>
            <a:ext cx="2057400" cy="1828800"/>
          </a:xfrm>
          <a:prstGeom prst="roundRect">
            <a:avLst/>
          </a:prstGeom>
          <a:solidFill>
            <a:srgbClr val="70AC2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600" dirty="0">
                <a:solidFill>
                  <a:schemeClr val="bg1"/>
                </a:solidFill>
                <a:latin typeface="Trebuchet MS" pitchFamily="34" charset="0"/>
              </a:rPr>
              <a:t>Using what you know about seasons in the Bay, </a:t>
            </a:r>
            <a:r>
              <a:rPr lang="en-US" sz="1600" dirty="0" smtClean="0">
                <a:solidFill>
                  <a:schemeClr val="bg1"/>
                </a:solidFill>
                <a:latin typeface="Trebuchet MS" pitchFamily="34" charset="0"/>
              </a:rPr>
              <a:t>touch </a:t>
            </a:r>
            <a:r>
              <a:rPr lang="en-US" sz="1600" dirty="0">
                <a:solidFill>
                  <a:schemeClr val="bg1"/>
                </a:solidFill>
                <a:latin typeface="Trebuchet MS" pitchFamily="34" charset="0"/>
              </a:rPr>
              <a:t>on the graph that shows a summer month.</a:t>
            </a:r>
          </a:p>
        </p:txBody>
      </p:sp>
      <p:sp>
        <p:nvSpPr>
          <p:cNvPr id="21" name="Rectangle 20"/>
          <p:cNvSpPr/>
          <p:nvPr/>
        </p:nvSpPr>
        <p:spPr>
          <a:xfrm>
            <a:off x="0" y="0"/>
            <a:ext cx="9144000" cy="838200"/>
          </a:xfrm>
          <a:prstGeom prst="rect">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r>
              <a:rPr lang="en-US" sz="4400" dirty="0" smtClean="0">
                <a:latin typeface="Trebuchet MS" pitchFamily="34" charset="0"/>
              </a:rPr>
              <a:t>How To Interpret Graphs</a:t>
            </a:r>
            <a:endParaRPr lang="en-US" sz="4400" dirty="0">
              <a:latin typeface="Trebuchet MS" pitchFamily="34" charset="0"/>
            </a:endParaRPr>
          </a:p>
        </p:txBody>
      </p:sp>
      <p:sp>
        <p:nvSpPr>
          <p:cNvPr id="29" name="Flowchart: Delay 28"/>
          <p:cNvSpPr/>
          <p:nvPr/>
        </p:nvSpPr>
        <p:spPr>
          <a:xfrm>
            <a:off x="0" y="0"/>
            <a:ext cx="1752600" cy="6858000"/>
          </a:xfrm>
          <a:prstGeom prst="flowChartDelay">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30" name="TextBox 29">
            <a:hlinkClick r:id="rId8" action="ppaction://hlinksldjump"/>
          </p:cNvPr>
          <p:cNvSpPr txBox="1"/>
          <p:nvPr/>
        </p:nvSpPr>
        <p:spPr>
          <a:xfrm>
            <a:off x="0" y="609600"/>
            <a:ext cx="1371600" cy="8382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Build </a:t>
            </a:r>
            <a:r>
              <a:rPr lang="en-US" sz="1600" dirty="0" smtClean="0">
                <a:solidFill>
                  <a:schemeClr val="accent1">
                    <a:lumMod val="75000"/>
                  </a:schemeClr>
                </a:solidFill>
                <a:latin typeface="Trebuchet MS" pitchFamily="34" charset="0"/>
                <a:cs typeface="+mn-cs"/>
              </a:rPr>
              <a:t>A </a:t>
            </a:r>
            <a:r>
              <a:rPr lang="en-US" sz="1600" dirty="0">
                <a:solidFill>
                  <a:schemeClr val="accent1">
                    <a:lumMod val="75000"/>
                  </a:schemeClr>
                </a:solidFill>
                <a:latin typeface="Trebuchet MS" pitchFamily="34" charset="0"/>
                <a:cs typeface="+mn-cs"/>
              </a:rPr>
              <a:t>G</a:t>
            </a:r>
            <a:r>
              <a:rPr lang="en-US" sz="1600" dirty="0" smtClean="0">
                <a:solidFill>
                  <a:schemeClr val="accent1">
                    <a:lumMod val="75000"/>
                  </a:schemeClr>
                </a:solidFill>
                <a:latin typeface="Trebuchet MS" pitchFamily="34" charset="0"/>
                <a:cs typeface="+mn-cs"/>
              </a:rPr>
              <a:t>raph </a:t>
            </a:r>
            <a:endParaRPr lang="en-US" sz="1600" dirty="0">
              <a:solidFill>
                <a:schemeClr val="accent1">
                  <a:lumMod val="75000"/>
                </a:schemeClr>
              </a:solidFill>
              <a:latin typeface="Trebuchet MS" pitchFamily="34" charset="0"/>
              <a:cs typeface="+mn-cs"/>
            </a:endParaRP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1)</a:t>
            </a:r>
            <a:endParaRPr lang="en-US" sz="1600" dirty="0">
              <a:solidFill>
                <a:schemeClr val="accent1">
                  <a:lumMod val="75000"/>
                </a:schemeClr>
              </a:solidFill>
              <a:latin typeface="Trebuchet MS" pitchFamily="34" charset="0"/>
              <a:cs typeface="+mn-cs"/>
            </a:endParaRPr>
          </a:p>
        </p:txBody>
      </p:sp>
      <p:sp>
        <p:nvSpPr>
          <p:cNvPr id="32" name="TextBox 31">
            <a:hlinkClick r:id="rId9" action="ppaction://hlinksldjump"/>
          </p:cNvPr>
          <p:cNvSpPr txBox="1"/>
          <p:nvPr/>
        </p:nvSpPr>
        <p:spPr>
          <a:xfrm>
            <a:off x="0" y="2743200"/>
            <a:ext cx="1554480" cy="10668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Read LOBO Graphs </a:t>
            </a:r>
            <a:r>
              <a:rPr lang="en-US" sz="1600" dirty="0" smtClean="0">
                <a:solidFill>
                  <a:schemeClr val="accent1">
                    <a:lumMod val="75000"/>
                  </a:schemeClr>
                </a:solidFill>
                <a:latin typeface="Trebuchet MS" pitchFamily="34" charset="0"/>
                <a:cs typeface="+mn-cs"/>
              </a:rPr>
              <a:t>   (Level 3)</a:t>
            </a:r>
            <a:endParaRPr lang="en-US" sz="1600" dirty="0">
              <a:solidFill>
                <a:schemeClr val="accent1">
                  <a:lumMod val="75000"/>
                </a:schemeClr>
              </a:solidFill>
              <a:latin typeface="Trebuchet MS" pitchFamily="34" charset="0"/>
              <a:cs typeface="+mn-cs"/>
            </a:endParaRPr>
          </a:p>
        </p:txBody>
      </p:sp>
      <p:sp>
        <p:nvSpPr>
          <p:cNvPr id="34" name="TextBox 33">
            <a:hlinkClick r:id="rId10" action="ppaction://hlinksldjump"/>
          </p:cNvPr>
          <p:cNvSpPr txBox="1"/>
          <p:nvPr/>
        </p:nvSpPr>
        <p:spPr>
          <a:xfrm>
            <a:off x="0" y="3953470"/>
            <a:ext cx="1447800" cy="99953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LOBO Data Match-up</a:t>
            </a:r>
            <a:endParaRPr lang="en-US" sz="1600" dirty="0">
              <a:solidFill>
                <a:schemeClr val="accent1">
                  <a:lumMod val="75000"/>
                </a:schemeClr>
              </a:solidFill>
              <a:latin typeface="Trebuchet MS" pitchFamily="34" charset="0"/>
              <a:cs typeface="+mn-cs"/>
            </a:endParaRP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4)</a:t>
            </a:r>
            <a:endParaRPr lang="en-US" sz="1600" dirty="0">
              <a:solidFill>
                <a:schemeClr val="accent1">
                  <a:lumMod val="75000"/>
                </a:schemeClr>
              </a:solidFill>
              <a:latin typeface="Trebuchet MS" pitchFamily="34" charset="0"/>
              <a:cs typeface="+mn-cs"/>
            </a:endParaRPr>
          </a:p>
        </p:txBody>
      </p:sp>
      <p:sp>
        <p:nvSpPr>
          <p:cNvPr id="35" name="TextBox 34">
            <a:hlinkClick r:id="rId11" action="ppaction://hlinksldjump"/>
          </p:cNvPr>
          <p:cNvSpPr txBox="1"/>
          <p:nvPr/>
        </p:nvSpPr>
        <p:spPr>
          <a:xfrm>
            <a:off x="0" y="5105400"/>
            <a:ext cx="1371600" cy="11430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Test Your LOBO Abilities</a:t>
            </a: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5)</a:t>
            </a:r>
            <a:endParaRPr lang="en-US" sz="1600" dirty="0">
              <a:solidFill>
                <a:schemeClr val="accent1">
                  <a:lumMod val="75000"/>
                </a:schemeClr>
              </a:solidFill>
              <a:latin typeface="Trebuchet MS" pitchFamily="34" charset="0"/>
              <a:cs typeface="+mn-cs"/>
            </a:endParaRPr>
          </a:p>
        </p:txBody>
      </p:sp>
      <p:sp>
        <p:nvSpPr>
          <p:cNvPr id="36" name="TextBox 35">
            <a:hlinkClick r:id="rId12" action="ppaction://hlinksldjump"/>
          </p:cNvPr>
          <p:cNvSpPr txBox="1"/>
          <p:nvPr/>
        </p:nvSpPr>
        <p:spPr>
          <a:xfrm>
            <a:off x="0" y="1600200"/>
            <a:ext cx="1447800" cy="990600"/>
          </a:xfrm>
          <a:prstGeom prst="roundRect">
            <a:avLst/>
          </a:prstGeom>
          <a:solidFill>
            <a:schemeClr val="accent5">
              <a:lumMod val="40000"/>
              <a:lumOff val="60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Interpret Graphs</a:t>
            </a: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2)</a:t>
            </a:r>
            <a:endParaRPr lang="en-US" sz="1600" dirty="0">
              <a:solidFill>
                <a:schemeClr val="accent1">
                  <a:lumMod val="75000"/>
                </a:schemeClr>
              </a:solidFill>
              <a:latin typeface="Trebuchet MS" pitchFamily="34" charset="0"/>
              <a:cs typeface="+mn-cs"/>
            </a:endParaRPr>
          </a:p>
        </p:txBody>
      </p:sp>
      <p:sp>
        <p:nvSpPr>
          <p:cNvPr id="37" name="TextBox 36">
            <a:hlinkClick r:id="rId13" action="ppaction://hlinksldjump"/>
          </p:cNvPr>
          <p:cNvSpPr txBox="1"/>
          <p:nvPr/>
        </p:nvSpPr>
        <p:spPr>
          <a:xfrm>
            <a:off x="0" y="6324600"/>
            <a:ext cx="914400" cy="5334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More info</a:t>
            </a:r>
            <a:endParaRPr lang="en-US" sz="1600" dirty="0">
              <a:solidFill>
                <a:schemeClr val="accent1">
                  <a:lumMod val="75000"/>
                </a:schemeClr>
              </a:solidFill>
              <a:latin typeface="Trebuchet MS" pitchFamily="34" charset="0"/>
              <a:cs typeface="+mn-cs"/>
            </a:endParaRPr>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4" presetClass="entr" presetSubtype="0" fill="hold" grpId="0" nodeType="withEffect">
                                  <p:stCondLst>
                                    <p:cond delay="0"/>
                                  </p:stCondLst>
                                  <p:childTnLst>
                                    <p:set>
                                      <p:cBhvr>
                                        <p:cTn id="6" dur="1" fill="hold">
                                          <p:stCondLst>
                                            <p:cond delay="0"/>
                                          </p:stCondLst>
                                        </p:cTn>
                                        <p:tgtEl>
                                          <p:spTgt spid="26"/>
                                        </p:tgtEl>
                                        <p:attrNameLst>
                                          <p:attrName>style.visibility</p:attrName>
                                        </p:attrNameLst>
                                      </p:cBhvr>
                                      <p:to>
                                        <p:strVal val="visible"/>
                                      </p:to>
                                    </p:set>
                                    <p:anim from="(-#ppt_w/2)" to="(#ppt_x)" calcmode="lin" valueType="num">
                                      <p:cBhvr>
                                        <p:cTn id="7" dur="600" fill="hold">
                                          <p:stCondLst>
                                            <p:cond delay="0"/>
                                          </p:stCondLst>
                                        </p:cTn>
                                        <p:tgtEl>
                                          <p:spTgt spid="26"/>
                                        </p:tgtEl>
                                        <p:attrNameLst>
                                          <p:attrName>ppt_x</p:attrName>
                                        </p:attrNameLst>
                                      </p:cBhvr>
                                    </p:anim>
                                    <p:anim from="0" to="-1.0" calcmode="lin" valueType="num">
                                      <p:cBhvr>
                                        <p:cTn id="8" dur="200" decel="50000" autoRev="1" fill="hold">
                                          <p:stCondLst>
                                            <p:cond delay="600"/>
                                          </p:stCondLst>
                                        </p:cTn>
                                        <p:tgtEl>
                                          <p:spTgt spid="26"/>
                                        </p:tgtEl>
                                        <p:attrNameLst>
                                          <p:attrName>xshear</p:attrName>
                                        </p:attrNameLst>
                                      </p:cBhvr>
                                    </p:anim>
                                    <p:animScale>
                                      <p:cBhvr>
                                        <p:cTn id="9" dur="200" decel="100000" autoRev="1" fill="hold">
                                          <p:stCondLst>
                                            <p:cond delay="600"/>
                                          </p:stCondLst>
                                        </p:cTn>
                                        <p:tgtEl>
                                          <p:spTgt spid="26"/>
                                        </p:tgtEl>
                                      </p:cBhvr>
                                      <p:from x="100000" y="100000"/>
                                      <p:to x="80000" y="100000"/>
                                    </p:animScale>
                                    <p:anim by="(#ppt_h/3+#ppt_w*0.1)" calcmode="lin" valueType="num">
                                      <p:cBhvr additive="sum">
                                        <p:cTn id="10" dur="200" decel="100000" autoRev="1" fill="hold">
                                          <p:stCondLst>
                                            <p:cond delay="600"/>
                                          </p:stCondLst>
                                        </p:cTn>
                                        <p:tgtEl>
                                          <p:spTgt spid="26"/>
                                        </p:tgtEl>
                                        <p:attrNameLst>
                                          <p:attrName>ppt_x</p:attrName>
                                        </p:attrNameLst>
                                      </p:cBhvr>
                                    </p:anim>
                                  </p:childTnLst>
                                </p:cTn>
                              </p:par>
                              <p:par>
                                <p:cTn id="11" presetID="9" presetClass="entr" presetSubtype="0" fill="hold" grpId="0" nodeType="withEffect">
                                  <p:stCondLst>
                                    <p:cond delay="3000"/>
                                  </p:stCondLst>
                                  <p:childTnLst>
                                    <p:set>
                                      <p:cBhvr>
                                        <p:cTn id="12" dur="1" fill="hold">
                                          <p:stCondLst>
                                            <p:cond delay="0"/>
                                          </p:stCondLst>
                                        </p:cTn>
                                        <p:tgtEl>
                                          <p:spTgt spid="16"/>
                                        </p:tgtEl>
                                        <p:attrNameLst>
                                          <p:attrName>style.visibility</p:attrName>
                                        </p:attrNameLst>
                                      </p:cBhvr>
                                      <p:to>
                                        <p:strVal val="visible"/>
                                      </p:to>
                                    </p:set>
                                    <p:animEffect transition="in" filter="dissolve">
                                      <p:cBhvr>
                                        <p:cTn id="13"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16" grpId="0" animBg="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2">
            <a:hlinkClick r:id="rId3" action="ppaction://hlinksldjump"/>
          </p:cNvPr>
          <p:cNvPicPr>
            <a:picLocks noChangeAspect="1" noChangeArrowheads="1"/>
          </p:cNvPicPr>
          <p:nvPr/>
        </p:nvPicPr>
        <p:blipFill>
          <a:blip r:embed="rId4" cstate="print"/>
          <a:srcRect/>
          <a:stretch>
            <a:fillRect/>
          </a:stretch>
        </p:blipFill>
        <p:spPr bwMode="auto">
          <a:xfrm>
            <a:off x="4100524" y="3870960"/>
            <a:ext cx="3900476" cy="2834640"/>
          </a:xfrm>
          <a:prstGeom prst="rect">
            <a:avLst/>
          </a:prstGeom>
          <a:ln>
            <a:noFill/>
          </a:ln>
          <a:effectLst>
            <a:outerShdw blurRad="190500" algn="tl" rotWithShape="0">
              <a:srgbClr val="000000">
                <a:alpha val="70000"/>
              </a:srgbClr>
            </a:outerShdw>
          </a:effectLst>
        </p:spPr>
      </p:pic>
      <p:pic>
        <p:nvPicPr>
          <p:cNvPr id="19" name="Picture 3">
            <a:hlinkClick r:id="rId5" action="ppaction://hlinksldjump"/>
          </p:cNvPr>
          <p:cNvPicPr>
            <a:picLocks noChangeAspect="1" noChangeArrowheads="1"/>
          </p:cNvPicPr>
          <p:nvPr/>
        </p:nvPicPr>
        <p:blipFill>
          <a:blip r:embed="rId6" cstate="print"/>
          <a:srcRect/>
          <a:stretch>
            <a:fillRect/>
          </a:stretch>
        </p:blipFill>
        <p:spPr bwMode="auto">
          <a:xfrm>
            <a:off x="4114800" y="975360"/>
            <a:ext cx="3900477" cy="2834640"/>
          </a:xfrm>
          <a:prstGeom prst="rect">
            <a:avLst/>
          </a:prstGeom>
          <a:ln>
            <a:noFill/>
          </a:ln>
          <a:effectLst>
            <a:outerShdw blurRad="190500" algn="tl" rotWithShape="0">
              <a:srgbClr val="000000">
                <a:alpha val="70000"/>
              </a:srgbClr>
            </a:outerShdw>
          </a:effectLst>
        </p:spPr>
      </p:pic>
      <p:pic>
        <p:nvPicPr>
          <p:cNvPr id="25" name="Picture 24" descr="IMG_3473.JPG"/>
          <p:cNvPicPr>
            <a:picLocks noChangeAspect="1"/>
          </p:cNvPicPr>
          <p:nvPr/>
        </p:nvPicPr>
        <p:blipFill>
          <a:blip r:embed="rId7" cstate="print"/>
          <a:stretch>
            <a:fillRect/>
          </a:stretch>
        </p:blipFill>
        <p:spPr>
          <a:xfrm>
            <a:off x="1828800" y="914400"/>
            <a:ext cx="1150177" cy="1188720"/>
          </a:xfrm>
          <a:prstGeom prst="rect">
            <a:avLst/>
          </a:prstGeom>
        </p:spPr>
      </p:pic>
      <p:sp>
        <p:nvSpPr>
          <p:cNvPr id="22" name="Action Button: Home 21">
            <a:hlinkClick r:id="" action="ppaction://hlinkshowjump?jump=firstslide" highlightClick="1"/>
          </p:cNvPr>
          <p:cNvSpPr/>
          <p:nvPr/>
        </p:nvSpPr>
        <p:spPr>
          <a:xfrm>
            <a:off x="8543925" y="6400800"/>
            <a:ext cx="574675" cy="457200"/>
          </a:xfrm>
          <a:prstGeom prst="actionButtonHome">
            <a:avLst/>
          </a:prstGeom>
          <a:gradFill flip="none" rotWithShape="1">
            <a:gsLst>
              <a:gs pos="0">
                <a:srgbClr val="FFEFD1"/>
              </a:gs>
              <a:gs pos="64999">
                <a:srgbClr val="F0EBD5"/>
              </a:gs>
              <a:gs pos="100000">
                <a:srgbClr val="D1C39F"/>
              </a:gs>
            </a:gsLst>
            <a:lin ang="5400000" scaled="1"/>
            <a:tileRect/>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23" name="Action Button: Beginning 22">
            <a:hlinkClick r:id="rId8" action="ppaction://hlinksldjump" highlightClick="1"/>
          </p:cNvPr>
          <p:cNvSpPr/>
          <p:nvPr/>
        </p:nvSpPr>
        <p:spPr>
          <a:xfrm>
            <a:off x="8077200" y="6400800"/>
            <a:ext cx="457200" cy="457200"/>
          </a:xfrm>
          <a:prstGeom prst="actionButtonBeginning">
            <a:avLst/>
          </a:prstGeom>
          <a:gradFill>
            <a:gsLst>
              <a:gs pos="0">
                <a:srgbClr val="FFEFD1"/>
              </a:gs>
              <a:gs pos="64999">
                <a:srgbClr val="F0EBD5"/>
              </a:gs>
              <a:gs pos="100000">
                <a:srgbClr val="D1C39F"/>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26" name="Rounded Rectangular Callout 25"/>
          <p:cNvSpPr/>
          <p:nvPr/>
        </p:nvSpPr>
        <p:spPr>
          <a:xfrm>
            <a:off x="1828800" y="2209800"/>
            <a:ext cx="2057400" cy="1447800"/>
          </a:xfrm>
          <a:prstGeom prst="wedgeRoundRectCallout">
            <a:avLst>
              <a:gd name="adj1" fmla="val -22853"/>
              <a:gd name="adj2" fmla="val -70514"/>
              <a:gd name="adj3" fmla="val 16667"/>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600" dirty="0">
                <a:solidFill>
                  <a:schemeClr val="bg1"/>
                </a:solidFill>
                <a:latin typeface="Trebuchet MS" pitchFamily="34" charset="0"/>
              </a:rPr>
              <a:t>Try to think back to which season had low salinity and which season had high salinity.</a:t>
            </a:r>
          </a:p>
        </p:txBody>
      </p:sp>
      <p:sp>
        <p:nvSpPr>
          <p:cNvPr id="16" name="Rounded Rectangle 15"/>
          <p:cNvSpPr/>
          <p:nvPr/>
        </p:nvSpPr>
        <p:spPr>
          <a:xfrm>
            <a:off x="1905000" y="4724400"/>
            <a:ext cx="1905000" cy="838200"/>
          </a:xfrm>
          <a:prstGeom prst="roundRect">
            <a:avLst/>
          </a:prstGeom>
          <a:solidFill>
            <a:srgbClr val="70AC2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600" dirty="0">
                <a:solidFill>
                  <a:schemeClr val="bg1"/>
                </a:solidFill>
                <a:latin typeface="Trebuchet MS" pitchFamily="34" charset="0"/>
              </a:rPr>
              <a:t>Which graph shows summer salinity?</a:t>
            </a:r>
          </a:p>
        </p:txBody>
      </p:sp>
      <p:sp>
        <p:nvSpPr>
          <p:cNvPr id="21" name="Oval Callout 20"/>
          <p:cNvSpPr/>
          <p:nvPr/>
        </p:nvSpPr>
        <p:spPr>
          <a:xfrm>
            <a:off x="1752600" y="2133600"/>
            <a:ext cx="2133600" cy="609600"/>
          </a:xfrm>
          <a:prstGeom prst="wedgeEllipseCallout">
            <a:avLst>
              <a:gd name="adj1" fmla="val -18651"/>
              <a:gd name="adj2" fmla="val -98864"/>
            </a:avLst>
          </a:prstGeom>
          <a:solidFill>
            <a:srgbClr val="33CC3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2400" dirty="0" smtClean="0">
                <a:solidFill>
                  <a:schemeClr val="bg1"/>
                </a:solidFill>
                <a:latin typeface="Trebuchet MS" pitchFamily="34" charset="0"/>
              </a:rPr>
              <a:t>Not quite</a:t>
            </a:r>
            <a:endParaRPr lang="en-US" sz="2400" dirty="0">
              <a:solidFill>
                <a:schemeClr val="bg1"/>
              </a:solidFill>
              <a:latin typeface="Trebuchet MS" pitchFamily="34" charset="0"/>
            </a:endParaRPr>
          </a:p>
        </p:txBody>
      </p:sp>
      <p:sp>
        <p:nvSpPr>
          <p:cNvPr id="29" name="Rectangle 28"/>
          <p:cNvSpPr/>
          <p:nvPr/>
        </p:nvSpPr>
        <p:spPr>
          <a:xfrm>
            <a:off x="0" y="0"/>
            <a:ext cx="9144000" cy="838200"/>
          </a:xfrm>
          <a:prstGeom prst="rect">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r>
              <a:rPr lang="en-US" sz="4400" dirty="0" smtClean="0">
                <a:latin typeface="Trebuchet MS" pitchFamily="34" charset="0"/>
              </a:rPr>
              <a:t>How To Interpret Graphs</a:t>
            </a:r>
            <a:endParaRPr lang="en-US" sz="4400" dirty="0">
              <a:latin typeface="Trebuchet MS" pitchFamily="34" charset="0"/>
            </a:endParaRPr>
          </a:p>
        </p:txBody>
      </p:sp>
      <p:sp>
        <p:nvSpPr>
          <p:cNvPr id="30" name="Flowchart: Delay 29"/>
          <p:cNvSpPr/>
          <p:nvPr/>
        </p:nvSpPr>
        <p:spPr>
          <a:xfrm>
            <a:off x="0" y="0"/>
            <a:ext cx="1752600" cy="6858000"/>
          </a:xfrm>
          <a:prstGeom prst="flowChartDelay">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32" name="TextBox 31">
            <a:hlinkClick r:id="rId9" action="ppaction://hlinksldjump"/>
          </p:cNvPr>
          <p:cNvSpPr txBox="1"/>
          <p:nvPr/>
        </p:nvSpPr>
        <p:spPr>
          <a:xfrm>
            <a:off x="0" y="609600"/>
            <a:ext cx="1371600" cy="8382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Build </a:t>
            </a:r>
            <a:r>
              <a:rPr lang="en-US" sz="1600" dirty="0" smtClean="0">
                <a:solidFill>
                  <a:schemeClr val="accent1">
                    <a:lumMod val="75000"/>
                  </a:schemeClr>
                </a:solidFill>
                <a:latin typeface="Trebuchet MS" pitchFamily="34" charset="0"/>
                <a:cs typeface="+mn-cs"/>
              </a:rPr>
              <a:t>A </a:t>
            </a:r>
            <a:r>
              <a:rPr lang="en-US" sz="1600" dirty="0">
                <a:solidFill>
                  <a:schemeClr val="accent1">
                    <a:lumMod val="75000"/>
                  </a:schemeClr>
                </a:solidFill>
                <a:latin typeface="Trebuchet MS" pitchFamily="34" charset="0"/>
                <a:cs typeface="+mn-cs"/>
              </a:rPr>
              <a:t>G</a:t>
            </a:r>
            <a:r>
              <a:rPr lang="en-US" sz="1600" dirty="0" smtClean="0">
                <a:solidFill>
                  <a:schemeClr val="accent1">
                    <a:lumMod val="75000"/>
                  </a:schemeClr>
                </a:solidFill>
                <a:latin typeface="Trebuchet MS" pitchFamily="34" charset="0"/>
                <a:cs typeface="+mn-cs"/>
              </a:rPr>
              <a:t>raph </a:t>
            </a:r>
            <a:endParaRPr lang="en-US" sz="1600" dirty="0">
              <a:solidFill>
                <a:schemeClr val="accent1">
                  <a:lumMod val="75000"/>
                </a:schemeClr>
              </a:solidFill>
              <a:latin typeface="Trebuchet MS" pitchFamily="34" charset="0"/>
              <a:cs typeface="+mn-cs"/>
            </a:endParaRP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1)</a:t>
            </a:r>
            <a:endParaRPr lang="en-US" sz="1600" dirty="0">
              <a:solidFill>
                <a:schemeClr val="accent1">
                  <a:lumMod val="75000"/>
                </a:schemeClr>
              </a:solidFill>
              <a:latin typeface="Trebuchet MS" pitchFamily="34" charset="0"/>
              <a:cs typeface="+mn-cs"/>
            </a:endParaRPr>
          </a:p>
        </p:txBody>
      </p:sp>
      <p:sp>
        <p:nvSpPr>
          <p:cNvPr id="34" name="TextBox 33">
            <a:hlinkClick r:id="rId10" action="ppaction://hlinksldjump"/>
          </p:cNvPr>
          <p:cNvSpPr txBox="1"/>
          <p:nvPr/>
        </p:nvSpPr>
        <p:spPr>
          <a:xfrm>
            <a:off x="0" y="2743200"/>
            <a:ext cx="1554480" cy="10668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Read LOBO Graphs </a:t>
            </a:r>
            <a:r>
              <a:rPr lang="en-US" sz="1600" dirty="0" smtClean="0">
                <a:solidFill>
                  <a:schemeClr val="accent1">
                    <a:lumMod val="75000"/>
                  </a:schemeClr>
                </a:solidFill>
                <a:latin typeface="Trebuchet MS" pitchFamily="34" charset="0"/>
                <a:cs typeface="+mn-cs"/>
              </a:rPr>
              <a:t>   (Level 3)</a:t>
            </a:r>
            <a:endParaRPr lang="en-US" sz="1600" dirty="0">
              <a:solidFill>
                <a:schemeClr val="accent1">
                  <a:lumMod val="75000"/>
                </a:schemeClr>
              </a:solidFill>
              <a:latin typeface="Trebuchet MS" pitchFamily="34" charset="0"/>
              <a:cs typeface="+mn-cs"/>
            </a:endParaRPr>
          </a:p>
        </p:txBody>
      </p:sp>
      <p:sp>
        <p:nvSpPr>
          <p:cNvPr id="35" name="TextBox 34">
            <a:hlinkClick r:id="rId11" action="ppaction://hlinksldjump"/>
          </p:cNvPr>
          <p:cNvSpPr txBox="1"/>
          <p:nvPr/>
        </p:nvSpPr>
        <p:spPr>
          <a:xfrm>
            <a:off x="0" y="3953470"/>
            <a:ext cx="1447800" cy="99953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LOBO Data Match-up</a:t>
            </a:r>
            <a:endParaRPr lang="en-US" sz="1600" dirty="0">
              <a:solidFill>
                <a:schemeClr val="accent1">
                  <a:lumMod val="75000"/>
                </a:schemeClr>
              </a:solidFill>
              <a:latin typeface="Trebuchet MS" pitchFamily="34" charset="0"/>
              <a:cs typeface="+mn-cs"/>
            </a:endParaRP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4)</a:t>
            </a:r>
            <a:endParaRPr lang="en-US" sz="1600" dirty="0">
              <a:solidFill>
                <a:schemeClr val="accent1">
                  <a:lumMod val="75000"/>
                </a:schemeClr>
              </a:solidFill>
              <a:latin typeface="Trebuchet MS" pitchFamily="34" charset="0"/>
              <a:cs typeface="+mn-cs"/>
            </a:endParaRPr>
          </a:p>
        </p:txBody>
      </p:sp>
      <p:sp>
        <p:nvSpPr>
          <p:cNvPr id="36" name="TextBox 35">
            <a:hlinkClick r:id="rId12" action="ppaction://hlinksldjump"/>
          </p:cNvPr>
          <p:cNvSpPr txBox="1"/>
          <p:nvPr/>
        </p:nvSpPr>
        <p:spPr>
          <a:xfrm>
            <a:off x="0" y="5105400"/>
            <a:ext cx="1371600" cy="11430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Test Your LOBO Abilities</a:t>
            </a: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5)</a:t>
            </a:r>
            <a:endParaRPr lang="en-US" sz="1600" dirty="0">
              <a:solidFill>
                <a:schemeClr val="accent1">
                  <a:lumMod val="75000"/>
                </a:schemeClr>
              </a:solidFill>
              <a:latin typeface="Trebuchet MS" pitchFamily="34" charset="0"/>
              <a:cs typeface="+mn-cs"/>
            </a:endParaRPr>
          </a:p>
        </p:txBody>
      </p:sp>
      <p:sp>
        <p:nvSpPr>
          <p:cNvPr id="37" name="TextBox 36">
            <a:hlinkClick r:id="rId13" action="ppaction://hlinksldjump"/>
          </p:cNvPr>
          <p:cNvSpPr txBox="1"/>
          <p:nvPr/>
        </p:nvSpPr>
        <p:spPr>
          <a:xfrm>
            <a:off x="0" y="1600200"/>
            <a:ext cx="1447800" cy="990600"/>
          </a:xfrm>
          <a:prstGeom prst="roundRect">
            <a:avLst/>
          </a:prstGeom>
          <a:solidFill>
            <a:schemeClr val="accent5">
              <a:lumMod val="40000"/>
              <a:lumOff val="60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Interpret Graphs</a:t>
            </a: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2)</a:t>
            </a:r>
            <a:endParaRPr lang="en-US" sz="1600" dirty="0">
              <a:solidFill>
                <a:schemeClr val="accent1">
                  <a:lumMod val="75000"/>
                </a:schemeClr>
              </a:solidFill>
              <a:latin typeface="Trebuchet MS" pitchFamily="34" charset="0"/>
              <a:cs typeface="+mn-cs"/>
            </a:endParaRPr>
          </a:p>
        </p:txBody>
      </p:sp>
      <p:sp>
        <p:nvSpPr>
          <p:cNvPr id="38" name="TextBox 37">
            <a:hlinkClick r:id="rId14" action="ppaction://hlinksldjump"/>
          </p:cNvPr>
          <p:cNvSpPr txBox="1"/>
          <p:nvPr/>
        </p:nvSpPr>
        <p:spPr>
          <a:xfrm>
            <a:off x="0" y="6324600"/>
            <a:ext cx="914400" cy="5334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More info</a:t>
            </a:r>
            <a:endParaRPr lang="en-US" sz="1600" dirty="0">
              <a:solidFill>
                <a:schemeClr val="accent1">
                  <a:lumMod val="75000"/>
                </a:schemeClr>
              </a:solidFill>
              <a:latin typeface="Trebuchet MS" pitchFamily="34" charset="0"/>
              <a:cs typeface="+mn-cs"/>
            </a:endParaRPr>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dissolve">
                                      <p:cBhvr>
                                        <p:cTn id="7" dur="500"/>
                                        <p:tgtEl>
                                          <p:spTgt spid="21"/>
                                        </p:tgtEl>
                                      </p:cBhvr>
                                    </p:animEffect>
                                  </p:childTnLst>
                                </p:cTn>
                              </p:par>
                              <p:par>
                                <p:cTn id="8" presetID="9" presetClass="exit" presetSubtype="0" fill="hold" grpId="1" nodeType="withEffect">
                                  <p:stCondLst>
                                    <p:cond delay="2000"/>
                                  </p:stCondLst>
                                  <p:childTnLst>
                                    <p:animEffect transition="out" filter="dissolve">
                                      <p:cBhvr>
                                        <p:cTn id="9" dur="500"/>
                                        <p:tgtEl>
                                          <p:spTgt spid="21"/>
                                        </p:tgtEl>
                                      </p:cBhvr>
                                    </p:animEffect>
                                    <p:set>
                                      <p:cBhvr>
                                        <p:cTn id="10" dur="1" fill="hold">
                                          <p:stCondLst>
                                            <p:cond delay="499"/>
                                          </p:stCondLst>
                                        </p:cTn>
                                        <p:tgtEl>
                                          <p:spTgt spid="21"/>
                                        </p:tgtEl>
                                        <p:attrNameLst>
                                          <p:attrName>style.visibility</p:attrName>
                                        </p:attrNameLst>
                                      </p:cBhvr>
                                      <p:to>
                                        <p:strVal val="hidden"/>
                                      </p:to>
                                    </p:set>
                                  </p:childTnLst>
                                </p:cTn>
                              </p:par>
                              <p:par>
                                <p:cTn id="11" presetID="34" presetClass="entr" presetSubtype="0" fill="hold" grpId="0" nodeType="withEffect">
                                  <p:stCondLst>
                                    <p:cond delay="2500"/>
                                  </p:stCondLst>
                                  <p:childTnLst>
                                    <p:set>
                                      <p:cBhvr>
                                        <p:cTn id="12" dur="1" fill="hold">
                                          <p:stCondLst>
                                            <p:cond delay="0"/>
                                          </p:stCondLst>
                                        </p:cTn>
                                        <p:tgtEl>
                                          <p:spTgt spid="26"/>
                                        </p:tgtEl>
                                        <p:attrNameLst>
                                          <p:attrName>style.visibility</p:attrName>
                                        </p:attrNameLst>
                                      </p:cBhvr>
                                      <p:to>
                                        <p:strVal val="visible"/>
                                      </p:to>
                                    </p:set>
                                    <p:anim from="(-#ppt_w/2)" to="(#ppt_x)" calcmode="lin" valueType="num">
                                      <p:cBhvr>
                                        <p:cTn id="13" dur="600" fill="hold">
                                          <p:stCondLst>
                                            <p:cond delay="0"/>
                                          </p:stCondLst>
                                        </p:cTn>
                                        <p:tgtEl>
                                          <p:spTgt spid="26"/>
                                        </p:tgtEl>
                                        <p:attrNameLst>
                                          <p:attrName>ppt_x</p:attrName>
                                        </p:attrNameLst>
                                      </p:cBhvr>
                                    </p:anim>
                                    <p:anim from="0" to="-1.0" calcmode="lin" valueType="num">
                                      <p:cBhvr>
                                        <p:cTn id="14" dur="200" decel="50000" autoRev="1" fill="hold">
                                          <p:stCondLst>
                                            <p:cond delay="600"/>
                                          </p:stCondLst>
                                        </p:cTn>
                                        <p:tgtEl>
                                          <p:spTgt spid="26"/>
                                        </p:tgtEl>
                                        <p:attrNameLst>
                                          <p:attrName>xshear</p:attrName>
                                        </p:attrNameLst>
                                      </p:cBhvr>
                                    </p:anim>
                                    <p:animScale>
                                      <p:cBhvr>
                                        <p:cTn id="15" dur="200" decel="100000" autoRev="1" fill="hold">
                                          <p:stCondLst>
                                            <p:cond delay="600"/>
                                          </p:stCondLst>
                                        </p:cTn>
                                        <p:tgtEl>
                                          <p:spTgt spid="26"/>
                                        </p:tgtEl>
                                      </p:cBhvr>
                                      <p:from x="100000" y="100000"/>
                                      <p:to x="80000" y="100000"/>
                                    </p:animScale>
                                    <p:anim by="(#ppt_h/3+#ppt_w*0.1)" calcmode="lin" valueType="num">
                                      <p:cBhvr additive="sum">
                                        <p:cTn id="16" dur="200" decel="100000" autoRev="1" fill="hold">
                                          <p:stCondLst>
                                            <p:cond delay="600"/>
                                          </p:stCondLst>
                                        </p:cTn>
                                        <p:tgtEl>
                                          <p:spTgt spid="26"/>
                                        </p:tgtEl>
                                        <p:attrNameLst>
                                          <p:attrName>ppt_x</p:attrName>
                                        </p:attrNameLst>
                                      </p:cBhvr>
                                    </p:anim>
                                  </p:childTnLst>
                                </p:cTn>
                              </p:par>
                              <p:par>
                                <p:cTn id="17" presetID="9" presetClass="entr" presetSubtype="0" fill="hold" grpId="0" nodeType="withEffect">
                                  <p:stCondLst>
                                    <p:cond delay="4000"/>
                                  </p:stCondLst>
                                  <p:childTnLst>
                                    <p:set>
                                      <p:cBhvr>
                                        <p:cTn id="18" dur="1" fill="hold">
                                          <p:stCondLst>
                                            <p:cond delay="0"/>
                                          </p:stCondLst>
                                        </p:cTn>
                                        <p:tgtEl>
                                          <p:spTgt spid="16"/>
                                        </p:tgtEl>
                                        <p:attrNameLst>
                                          <p:attrName>style.visibility</p:attrName>
                                        </p:attrNameLst>
                                      </p:cBhvr>
                                      <p:to>
                                        <p:strVal val="visible"/>
                                      </p:to>
                                    </p:set>
                                    <p:animEffect transition="in" filter="dissolve">
                                      <p:cBhvr>
                                        <p:cTn id="1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16" grpId="0" animBg="1"/>
      <p:bldP spid="21" grpId="0" animBg="1"/>
      <p:bldP spid="21" grpId="1" animBg="1"/>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23"/>
          <p:cNvSpPr/>
          <p:nvPr/>
        </p:nvSpPr>
        <p:spPr>
          <a:xfrm>
            <a:off x="3886200" y="838200"/>
            <a:ext cx="4343400" cy="3124200"/>
          </a:xfrm>
          <a:prstGeom prst="rect">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pic>
        <p:nvPicPr>
          <p:cNvPr id="20" name="Picture 2"/>
          <p:cNvPicPr>
            <a:picLocks noChangeAspect="1" noChangeArrowheads="1"/>
          </p:cNvPicPr>
          <p:nvPr/>
        </p:nvPicPr>
        <p:blipFill>
          <a:blip r:embed="rId3" cstate="print"/>
          <a:srcRect/>
          <a:stretch>
            <a:fillRect/>
          </a:stretch>
        </p:blipFill>
        <p:spPr bwMode="auto">
          <a:xfrm>
            <a:off x="4100524" y="3870960"/>
            <a:ext cx="3900476" cy="2834640"/>
          </a:xfrm>
          <a:prstGeom prst="rect">
            <a:avLst/>
          </a:prstGeom>
          <a:ln>
            <a:noFill/>
          </a:ln>
          <a:effectLst>
            <a:outerShdw blurRad="190500" algn="tl" rotWithShape="0">
              <a:srgbClr val="000000">
                <a:alpha val="70000"/>
              </a:srgbClr>
            </a:outerShdw>
          </a:effectLst>
        </p:spPr>
      </p:pic>
      <p:pic>
        <p:nvPicPr>
          <p:cNvPr id="21" name="Picture 3"/>
          <p:cNvPicPr>
            <a:picLocks noChangeAspect="1" noChangeArrowheads="1"/>
          </p:cNvPicPr>
          <p:nvPr/>
        </p:nvPicPr>
        <p:blipFill>
          <a:blip r:embed="rId4" cstate="print"/>
          <a:srcRect/>
          <a:stretch>
            <a:fillRect/>
          </a:stretch>
        </p:blipFill>
        <p:spPr bwMode="auto">
          <a:xfrm>
            <a:off x="4114800" y="975360"/>
            <a:ext cx="3900477" cy="2834640"/>
          </a:xfrm>
          <a:prstGeom prst="rect">
            <a:avLst/>
          </a:prstGeom>
          <a:ln>
            <a:noFill/>
          </a:ln>
          <a:effectLst>
            <a:outerShdw blurRad="190500" algn="tl" rotWithShape="0">
              <a:srgbClr val="000000">
                <a:alpha val="70000"/>
              </a:srgbClr>
            </a:outerShdw>
          </a:effectLst>
        </p:spPr>
      </p:pic>
      <p:sp>
        <p:nvSpPr>
          <p:cNvPr id="22" name="Action Button: Home 21">
            <a:hlinkClick r:id="" action="ppaction://hlinkshowjump?jump=firstslide" highlightClick="1"/>
          </p:cNvPr>
          <p:cNvSpPr/>
          <p:nvPr/>
        </p:nvSpPr>
        <p:spPr>
          <a:xfrm>
            <a:off x="8543925" y="6400800"/>
            <a:ext cx="574675" cy="457200"/>
          </a:xfrm>
          <a:prstGeom prst="actionButtonHome">
            <a:avLst/>
          </a:prstGeom>
          <a:gradFill flip="none" rotWithShape="1">
            <a:gsLst>
              <a:gs pos="0">
                <a:srgbClr val="FFEFD1"/>
              </a:gs>
              <a:gs pos="64999">
                <a:srgbClr val="F0EBD5"/>
              </a:gs>
              <a:gs pos="100000">
                <a:srgbClr val="D1C39F"/>
              </a:gs>
            </a:gsLst>
            <a:lin ang="5400000" scaled="1"/>
            <a:tileRect/>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23" name="Action Button: Beginning 22">
            <a:hlinkClick r:id="rId5" action="ppaction://hlinksldjump" highlightClick="1"/>
          </p:cNvPr>
          <p:cNvSpPr/>
          <p:nvPr/>
        </p:nvSpPr>
        <p:spPr>
          <a:xfrm>
            <a:off x="8077200" y="6400800"/>
            <a:ext cx="457200" cy="457200"/>
          </a:xfrm>
          <a:prstGeom prst="actionButtonBeginning">
            <a:avLst/>
          </a:prstGeom>
          <a:gradFill>
            <a:gsLst>
              <a:gs pos="0">
                <a:srgbClr val="FFEFD1"/>
              </a:gs>
              <a:gs pos="64999">
                <a:srgbClr val="F0EBD5"/>
              </a:gs>
              <a:gs pos="100000">
                <a:srgbClr val="D1C39F"/>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18" name="Rounded Rectangular Callout 17"/>
          <p:cNvSpPr/>
          <p:nvPr/>
        </p:nvSpPr>
        <p:spPr>
          <a:xfrm>
            <a:off x="1752600" y="3733800"/>
            <a:ext cx="2286000" cy="1447800"/>
          </a:xfrm>
          <a:prstGeom prst="wedgeRoundRectCallout">
            <a:avLst>
              <a:gd name="adj1" fmla="val -23257"/>
              <a:gd name="adj2" fmla="val -73385"/>
              <a:gd name="adj3" fmla="val 16667"/>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600" dirty="0">
                <a:solidFill>
                  <a:schemeClr val="bg1"/>
                </a:solidFill>
                <a:latin typeface="Trebuchet MS" pitchFamily="34" charset="0"/>
              </a:rPr>
              <a:t>Remember that the low rain and high amount of sun makes the bay more salty in the summer.</a:t>
            </a:r>
          </a:p>
        </p:txBody>
      </p:sp>
      <p:pic>
        <p:nvPicPr>
          <p:cNvPr id="29" name="Picture 28" descr="IMG_3473.JPG"/>
          <p:cNvPicPr>
            <a:picLocks noChangeAspect="1"/>
          </p:cNvPicPr>
          <p:nvPr/>
        </p:nvPicPr>
        <p:blipFill>
          <a:blip r:embed="rId6" cstate="print"/>
          <a:stretch>
            <a:fillRect/>
          </a:stretch>
        </p:blipFill>
        <p:spPr>
          <a:xfrm>
            <a:off x="1828800" y="914400"/>
            <a:ext cx="1150177" cy="1188720"/>
          </a:xfrm>
          <a:prstGeom prst="rect">
            <a:avLst/>
          </a:prstGeom>
        </p:spPr>
      </p:pic>
      <p:sp>
        <p:nvSpPr>
          <p:cNvPr id="27" name="Oval Callout 26"/>
          <p:cNvSpPr/>
          <p:nvPr/>
        </p:nvSpPr>
        <p:spPr>
          <a:xfrm>
            <a:off x="1752600" y="2133600"/>
            <a:ext cx="2133600" cy="609600"/>
          </a:xfrm>
          <a:prstGeom prst="wedgeEllipseCallout">
            <a:avLst>
              <a:gd name="adj1" fmla="val -18651"/>
              <a:gd name="adj2" fmla="val -98864"/>
            </a:avLst>
          </a:prstGeom>
          <a:solidFill>
            <a:srgbClr val="33CC3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2400" dirty="0" smtClean="0">
                <a:solidFill>
                  <a:schemeClr val="bg1"/>
                </a:solidFill>
                <a:latin typeface="Trebuchet MS" pitchFamily="34" charset="0"/>
              </a:rPr>
              <a:t>Not quite</a:t>
            </a:r>
            <a:endParaRPr lang="en-US" sz="2400" dirty="0">
              <a:solidFill>
                <a:schemeClr val="bg1"/>
              </a:solidFill>
              <a:latin typeface="Trebuchet MS" pitchFamily="34" charset="0"/>
            </a:endParaRPr>
          </a:p>
        </p:txBody>
      </p:sp>
      <p:sp>
        <p:nvSpPr>
          <p:cNvPr id="26" name="Rounded Rectangular Callout 25"/>
          <p:cNvSpPr/>
          <p:nvPr/>
        </p:nvSpPr>
        <p:spPr>
          <a:xfrm>
            <a:off x="1828800" y="2209800"/>
            <a:ext cx="1905000" cy="1143000"/>
          </a:xfrm>
          <a:prstGeom prst="wedgeRoundRectCallout">
            <a:avLst>
              <a:gd name="adj1" fmla="val -20833"/>
              <a:gd name="adj2" fmla="val -84167"/>
              <a:gd name="adj3" fmla="val 16667"/>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600" dirty="0">
                <a:solidFill>
                  <a:schemeClr val="bg1"/>
                </a:solidFill>
                <a:latin typeface="Trebuchet MS" pitchFamily="34" charset="0"/>
              </a:rPr>
              <a:t>Month A is in the summer because the salinity is higher.</a:t>
            </a:r>
          </a:p>
        </p:txBody>
      </p:sp>
      <p:sp>
        <p:nvSpPr>
          <p:cNvPr id="30" name="Action Button: Custom 29">
            <a:hlinkClick r:id="rId7" action="ppaction://hlinksldjump" highlightClick="1"/>
          </p:cNvPr>
          <p:cNvSpPr/>
          <p:nvPr/>
        </p:nvSpPr>
        <p:spPr>
          <a:xfrm>
            <a:off x="7999616" y="5486400"/>
            <a:ext cx="1144384" cy="853440"/>
          </a:xfrm>
          <a:prstGeom prst="actionButtonBlank">
            <a:avLst/>
          </a:prstGeom>
          <a:solidFill>
            <a:srgbClr val="C00000"/>
          </a:solidFill>
          <a:ln>
            <a:no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600" dirty="0" smtClean="0">
                <a:solidFill>
                  <a:schemeClr val="bg1"/>
                </a:solidFill>
                <a:latin typeface="Trebuchet MS" pitchFamily="34" charset="0"/>
              </a:rPr>
              <a:t>Touch here to continue</a:t>
            </a:r>
            <a:endParaRPr lang="en-US" sz="1600" dirty="0">
              <a:solidFill>
                <a:schemeClr val="bg1"/>
              </a:solidFill>
              <a:latin typeface="Trebuchet MS" pitchFamily="34" charset="0"/>
            </a:endParaRPr>
          </a:p>
        </p:txBody>
      </p:sp>
      <p:sp>
        <p:nvSpPr>
          <p:cNvPr id="31" name="Rectangle 30"/>
          <p:cNvSpPr/>
          <p:nvPr/>
        </p:nvSpPr>
        <p:spPr>
          <a:xfrm>
            <a:off x="0" y="0"/>
            <a:ext cx="9144000" cy="838200"/>
          </a:xfrm>
          <a:prstGeom prst="rect">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r>
              <a:rPr lang="en-US" sz="4400" dirty="0" smtClean="0">
                <a:latin typeface="Trebuchet MS" pitchFamily="34" charset="0"/>
              </a:rPr>
              <a:t>How To Interpret Graphs</a:t>
            </a:r>
            <a:endParaRPr lang="en-US" sz="4400" dirty="0">
              <a:latin typeface="Trebuchet MS" pitchFamily="34" charset="0"/>
            </a:endParaRPr>
          </a:p>
        </p:txBody>
      </p:sp>
      <p:sp>
        <p:nvSpPr>
          <p:cNvPr id="36" name="Flowchart: Delay 35"/>
          <p:cNvSpPr/>
          <p:nvPr/>
        </p:nvSpPr>
        <p:spPr>
          <a:xfrm>
            <a:off x="0" y="0"/>
            <a:ext cx="1752600" cy="6858000"/>
          </a:xfrm>
          <a:prstGeom prst="flowChartDelay">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37" name="TextBox 36">
            <a:hlinkClick r:id="rId8" action="ppaction://hlinksldjump"/>
          </p:cNvPr>
          <p:cNvSpPr txBox="1"/>
          <p:nvPr/>
        </p:nvSpPr>
        <p:spPr>
          <a:xfrm>
            <a:off x="0" y="609600"/>
            <a:ext cx="1371600" cy="8382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Build </a:t>
            </a:r>
            <a:r>
              <a:rPr lang="en-US" sz="1600" dirty="0" smtClean="0">
                <a:solidFill>
                  <a:schemeClr val="accent1">
                    <a:lumMod val="75000"/>
                  </a:schemeClr>
                </a:solidFill>
                <a:latin typeface="Trebuchet MS" pitchFamily="34" charset="0"/>
                <a:cs typeface="+mn-cs"/>
              </a:rPr>
              <a:t>A </a:t>
            </a:r>
            <a:r>
              <a:rPr lang="en-US" sz="1600" dirty="0">
                <a:solidFill>
                  <a:schemeClr val="accent1">
                    <a:lumMod val="75000"/>
                  </a:schemeClr>
                </a:solidFill>
                <a:latin typeface="Trebuchet MS" pitchFamily="34" charset="0"/>
                <a:cs typeface="+mn-cs"/>
              </a:rPr>
              <a:t>G</a:t>
            </a:r>
            <a:r>
              <a:rPr lang="en-US" sz="1600" dirty="0" smtClean="0">
                <a:solidFill>
                  <a:schemeClr val="accent1">
                    <a:lumMod val="75000"/>
                  </a:schemeClr>
                </a:solidFill>
                <a:latin typeface="Trebuchet MS" pitchFamily="34" charset="0"/>
                <a:cs typeface="+mn-cs"/>
              </a:rPr>
              <a:t>raph </a:t>
            </a:r>
            <a:endParaRPr lang="en-US" sz="1600" dirty="0">
              <a:solidFill>
                <a:schemeClr val="accent1">
                  <a:lumMod val="75000"/>
                </a:schemeClr>
              </a:solidFill>
              <a:latin typeface="Trebuchet MS" pitchFamily="34" charset="0"/>
              <a:cs typeface="+mn-cs"/>
            </a:endParaRP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1)</a:t>
            </a:r>
            <a:endParaRPr lang="en-US" sz="1600" dirty="0">
              <a:solidFill>
                <a:schemeClr val="accent1">
                  <a:lumMod val="75000"/>
                </a:schemeClr>
              </a:solidFill>
              <a:latin typeface="Trebuchet MS" pitchFamily="34" charset="0"/>
              <a:cs typeface="+mn-cs"/>
            </a:endParaRPr>
          </a:p>
        </p:txBody>
      </p:sp>
      <p:sp>
        <p:nvSpPr>
          <p:cNvPr id="38" name="TextBox 37">
            <a:hlinkClick r:id="rId9" action="ppaction://hlinksldjump"/>
          </p:cNvPr>
          <p:cNvSpPr txBox="1"/>
          <p:nvPr/>
        </p:nvSpPr>
        <p:spPr>
          <a:xfrm>
            <a:off x="0" y="2743200"/>
            <a:ext cx="1554480" cy="10668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Read LOBO Graphs </a:t>
            </a:r>
            <a:r>
              <a:rPr lang="en-US" sz="1600" dirty="0" smtClean="0">
                <a:solidFill>
                  <a:schemeClr val="accent1">
                    <a:lumMod val="75000"/>
                  </a:schemeClr>
                </a:solidFill>
                <a:latin typeface="Trebuchet MS" pitchFamily="34" charset="0"/>
                <a:cs typeface="+mn-cs"/>
              </a:rPr>
              <a:t>   (Level 3)</a:t>
            </a:r>
            <a:endParaRPr lang="en-US" sz="1600" dirty="0">
              <a:solidFill>
                <a:schemeClr val="accent1">
                  <a:lumMod val="75000"/>
                </a:schemeClr>
              </a:solidFill>
              <a:latin typeface="Trebuchet MS" pitchFamily="34" charset="0"/>
              <a:cs typeface="+mn-cs"/>
            </a:endParaRPr>
          </a:p>
        </p:txBody>
      </p:sp>
      <p:sp>
        <p:nvSpPr>
          <p:cNvPr id="39" name="TextBox 38">
            <a:hlinkClick r:id="rId10" action="ppaction://hlinksldjump"/>
          </p:cNvPr>
          <p:cNvSpPr txBox="1"/>
          <p:nvPr/>
        </p:nvSpPr>
        <p:spPr>
          <a:xfrm>
            <a:off x="0" y="3953470"/>
            <a:ext cx="1447800" cy="99953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LOBO Data Match-up</a:t>
            </a:r>
            <a:endParaRPr lang="en-US" sz="1600" dirty="0">
              <a:solidFill>
                <a:schemeClr val="accent1">
                  <a:lumMod val="75000"/>
                </a:schemeClr>
              </a:solidFill>
              <a:latin typeface="Trebuchet MS" pitchFamily="34" charset="0"/>
              <a:cs typeface="+mn-cs"/>
            </a:endParaRP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4)</a:t>
            </a:r>
            <a:endParaRPr lang="en-US" sz="1600" dirty="0">
              <a:solidFill>
                <a:schemeClr val="accent1">
                  <a:lumMod val="75000"/>
                </a:schemeClr>
              </a:solidFill>
              <a:latin typeface="Trebuchet MS" pitchFamily="34" charset="0"/>
              <a:cs typeface="+mn-cs"/>
            </a:endParaRPr>
          </a:p>
        </p:txBody>
      </p:sp>
      <p:sp>
        <p:nvSpPr>
          <p:cNvPr id="40" name="TextBox 39">
            <a:hlinkClick r:id="rId11" action="ppaction://hlinksldjump"/>
          </p:cNvPr>
          <p:cNvSpPr txBox="1"/>
          <p:nvPr/>
        </p:nvSpPr>
        <p:spPr>
          <a:xfrm>
            <a:off x="0" y="5105400"/>
            <a:ext cx="1371600" cy="11430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Test Your LOBO Abilities</a:t>
            </a: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5)</a:t>
            </a:r>
            <a:endParaRPr lang="en-US" sz="1600" dirty="0">
              <a:solidFill>
                <a:schemeClr val="accent1">
                  <a:lumMod val="75000"/>
                </a:schemeClr>
              </a:solidFill>
              <a:latin typeface="Trebuchet MS" pitchFamily="34" charset="0"/>
              <a:cs typeface="+mn-cs"/>
            </a:endParaRPr>
          </a:p>
        </p:txBody>
      </p:sp>
      <p:sp>
        <p:nvSpPr>
          <p:cNvPr id="41" name="TextBox 40">
            <a:hlinkClick r:id="rId12" action="ppaction://hlinksldjump"/>
          </p:cNvPr>
          <p:cNvSpPr txBox="1"/>
          <p:nvPr/>
        </p:nvSpPr>
        <p:spPr>
          <a:xfrm>
            <a:off x="0" y="1600200"/>
            <a:ext cx="1447800" cy="990600"/>
          </a:xfrm>
          <a:prstGeom prst="roundRect">
            <a:avLst/>
          </a:prstGeom>
          <a:solidFill>
            <a:schemeClr val="accent5">
              <a:lumMod val="40000"/>
              <a:lumOff val="60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Interpret Graphs</a:t>
            </a: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2)</a:t>
            </a:r>
            <a:endParaRPr lang="en-US" sz="1600" dirty="0">
              <a:solidFill>
                <a:schemeClr val="accent1">
                  <a:lumMod val="75000"/>
                </a:schemeClr>
              </a:solidFill>
              <a:latin typeface="Trebuchet MS" pitchFamily="34" charset="0"/>
              <a:cs typeface="+mn-cs"/>
            </a:endParaRPr>
          </a:p>
        </p:txBody>
      </p:sp>
      <p:sp>
        <p:nvSpPr>
          <p:cNvPr id="42" name="TextBox 41">
            <a:hlinkClick r:id="rId13" action="ppaction://hlinksldjump"/>
          </p:cNvPr>
          <p:cNvSpPr txBox="1"/>
          <p:nvPr/>
        </p:nvSpPr>
        <p:spPr>
          <a:xfrm>
            <a:off x="0" y="6324600"/>
            <a:ext cx="914400" cy="5334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More info</a:t>
            </a:r>
            <a:endParaRPr lang="en-US" sz="1600" dirty="0">
              <a:solidFill>
                <a:schemeClr val="accent1">
                  <a:lumMod val="75000"/>
                </a:schemeClr>
              </a:solidFill>
              <a:latin typeface="Trebuchet MS" pitchFamily="34" charset="0"/>
              <a:cs typeface="+mn-cs"/>
            </a:endParaRPr>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dissolve">
                                      <p:cBhvr>
                                        <p:cTn id="7" dur="500"/>
                                        <p:tgtEl>
                                          <p:spTgt spid="27"/>
                                        </p:tgtEl>
                                      </p:cBhvr>
                                    </p:animEffect>
                                  </p:childTnLst>
                                </p:cTn>
                              </p:par>
                              <p:par>
                                <p:cTn id="8" presetID="9" presetClass="exit" presetSubtype="0" fill="hold" grpId="1" nodeType="withEffect">
                                  <p:stCondLst>
                                    <p:cond delay="2000"/>
                                  </p:stCondLst>
                                  <p:childTnLst>
                                    <p:animEffect transition="out" filter="dissolve">
                                      <p:cBhvr>
                                        <p:cTn id="9" dur="500"/>
                                        <p:tgtEl>
                                          <p:spTgt spid="27"/>
                                        </p:tgtEl>
                                      </p:cBhvr>
                                    </p:animEffect>
                                    <p:set>
                                      <p:cBhvr>
                                        <p:cTn id="10" dur="1" fill="hold">
                                          <p:stCondLst>
                                            <p:cond delay="499"/>
                                          </p:stCondLst>
                                        </p:cTn>
                                        <p:tgtEl>
                                          <p:spTgt spid="27"/>
                                        </p:tgtEl>
                                        <p:attrNameLst>
                                          <p:attrName>style.visibility</p:attrName>
                                        </p:attrNameLst>
                                      </p:cBhvr>
                                      <p:to>
                                        <p:strVal val="hidden"/>
                                      </p:to>
                                    </p:set>
                                  </p:childTnLst>
                                </p:cTn>
                              </p:par>
                              <p:par>
                                <p:cTn id="11" presetID="10" presetClass="entr" presetSubtype="0" fill="hold" grpId="0" nodeType="withEffect">
                                  <p:stCondLst>
                                    <p:cond delay="2500"/>
                                  </p:stCondLst>
                                  <p:childTnLst>
                                    <p:set>
                                      <p:cBhvr>
                                        <p:cTn id="12" dur="1" fill="hold">
                                          <p:stCondLst>
                                            <p:cond delay="0"/>
                                          </p:stCondLst>
                                        </p:cTn>
                                        <p:tgtEl>
                                          <p:spTgt spid="24"/>
                                        </p:tgtEl>
                                        <p:attrNameLst>
                                          <p:attrName>style.visibility</p:attrName>
                                        </p:attrNameLst>
                                      </p:cBhvr>
                                      <p:to>
                                        <p:strVal val="visible"/>
                                      </p:to>
                                    </p:set>
                                    <p:animEffect transition="in" filter="fade">
                                      <p:cBhvr>
                                        <p:cTn id="13" dur="2000"/>
                                        <p:tgtEl>
                                          <p:spTgt spid="24"/>
                                        </p:tgtEl>
                                      </p:cBhvr>
                                    </p:animEffect>
                                  </p:childTnLst>
                                </p:cTn>
                              </p:par>
                              <p:par>
                                <p:cTn id="14" presetID="34" presetClass="entr" presetSubtype="0" fill="hold" grpId="0" nodeType="withEffect">
                                  <p:stCondLst>
                                    <p:cond delay="2500"/>
                                  </p:stCondLst>
                                  <p:childTnLst>
                                    <p:set>
                                      <p:cBhvr>
                                        <p:cTn id="15" dur="1" fill="hold">
                                          <p:stCondLst>
                                            <p:cond delay="0"/>
                                          </p:stCondLst>
                                        </p:cTn>
                                        <p:tgtEl>
                                          <p:spTgt spid="26"/>
                                        </p:tgtEl>
                                        <p:attrNameLst>
                                          <p:attrName>style.visibility</p:attrName>
                                        </p:attrNameLst>
                                      </p:cBhvr>
                                      <p:to>
                                        <p:strVal val="visible"/>
                                      </p:to>
                                    </p:set>
                                    <p:anim from="(-#ppt_w/2)" to="(#ppt_x)" calcmode="lin" valueType="num">
                                      <p:cBhvr>
                                        <p:cTn id="16" dur="600" fill="hold">
                                          <p:stCondLst>
                                            <p:cond delay="0"/>
                                          </p:stCondLst>
                                        </p:cTn>
                                        <p:tgtEl>
                                          <p:spTgt spid="26"/>
                                        </p:tgtEl>
                                        <p:attrNameLst>
                                          <p:attrName>ppt_x</p:attrName>
                                        </p:attrNameLst>
                                      </p:cBhvr>
                                    </p:anim>
                                    <p:anim from="0" to="-1.0" calcmode="lin" valueType="num">
                                      <p:cBhvr>
                                        <p:cTn id="17" dur="200" decel="50000" autoRev="1" fill="hold">
                                          <p:stCondLst>
                                            <p:cond delay="600"/>
                                          </p:stCondLst>
                                        </p:cTn>
                                        <p:tgtEl>
                                          <p:spTgt spid="26"/>
                                        </p:tgtEl>
                                        <p:attrNameLst>
                                          <p:attrName>xshear</p:attrName>
                                        </p:attrNameLst>
                                      </p:cBhvr>
                                    </p:anim>
                                    <p:animScale>
                                      <p:cBhvr>
                                        <p:cTn id="18" dur="200" decel="100000" autoRev="1" fill="hold">
                                          <p:stCondLst>
                                            <p:cond delay="600"/>
                                          </p:stCondLst>
                                        </p:cTn>
                                        <p:tgtEl>
                                          <p:spTgt spid="26"/>
                                        </p:tgtEl>
                                      </p:cBhvr>
                                      <p:from x="100000" y="100000"/>
                                      <p:to x="80000" y="100000"/>
                                    </p:animScale>
                                    <p:anim by="(#ppt_h/3+#ppt_w*0.1)" calcmode="lin" valueType="num">
                                      <p:cBhvr additive="sum">
                                        <p:cTn id="19" dur="200" decel="100000" autoRev="1" fill="hold">
                                          <p:stCondLst>
                                            <p:cond delay="600"/>
                                          </p:stCondLst>
                                        </p:cTn>
                                        <p:tgtEl>
                                          <p:spTgt spid="26"/>
                                        </p:tgtEl>
                                        <p:attrNameLst>
                                          <p:attrName>ppt_x</p:attrName>
                                        </p:attrNameLst>
                                      </p:cBhvr>
                                    </p:anim>
                                  </p:childTnLst>
                                </p:cTn>
                              </p:par>
                              <p:par>
                                <p:cTn id="20" presetID="34" presetClass="entr" presetSubtype="0" fill="hold" grpId="0" nodeType="withEffect">
                                  <p:stCondLst>
                                    <p:cond delay="4500"/>
                                  </p:stCondLst>
                                  <p:childTnLst>
                                    <p:set>
                                      <p:cBhvr>
                                        <p:cTn id="21" dur="1" fill="hold">
                                          <p:stCondLst>
                                            <p:cond delay="0"/>
                                          </p:stCondLst>
                                        </p:cTn>
                                        <p:tgtEl>
                                          <p:spTgt spid="18"/>
                                        </p:tgtEl>
                                        <p:attrNameLst>
                                          <p:attrName>style.visibility</p:attrName>
                                        </p:attrNameLst>
                                      </p:cBhvr>
                                      <p:to>
                                        <p:strVal val="visible"/>
                                      </p:to>
                                    </p:set>
                                    <p:anim from="(-#ppt_w/2)" to="(#ppt_x)" calcmode="lin" valueType="num">
                                      <p:cBhvr>
                                        <p:cTn id="22" dur="600" fill="hold">
                                          <p:stCondLst>
                                            <p:cond delay="0"/>
                                          </p:stCondLst>
                                        </p:cTn>
                                        <p:tgtEl>
                                          <p:spTgt spid="18"/>
                                        </p:tgtEl>
                                        <p:attrNameLst>
                                          <p:attrName>ppt_x</p:attrName>
                                        </p:attrNameLst>
                                      </p:cBhvr>
                                    </p:anim>
                                    <p:anim from="0" to="-1.0" calcmode="lin" valueType="num">
                                      <p:cBhvr>
                                        <p:cTn id="23" dur="200" decel="50000" autoRev="1" fill="hold">
                                          <p:stCondLst>
                                            <p:cond delay="600"/>
                                          </p:stCondLst>
                                        </p:cTn>
                                        <p:tgtEl>
                                          <p:spTgt spid="18"/>
                                        </p:tgtEl>
                                        <p:attrNameLst>
                                          <p:attrName>xshear</p:attrName>
                                        </p:attrNameLst>
                                      </p:cBhvr>
                                    </p:anim>
                                    <p:animScale>
                                      <p:cBhvr>
                                        <p:cTn id="24" dur="200" decel="100000" autoRev="1" fill="hold">
                                          <p:stCondLst>
                                            <p:cond delay="600"/>
                                          </p:stCondLst>
                                        </p:cTn>
                                        <p:tgtEl>
                                          <p:spTgt spid="18"/>
                                        </p:tgtEl>
                                      </p:cBhvr>
                                      <p:from x="100000" y="100000"/>
                                      <p:to x="80000" y="100000"/>
                                    </p:animScale>
                                    <p:anim by="(#ppt_h/3+#ppt_w*0.1)" calcmode="lin" valueType="num">
                                      <p:cBhvr additive="sum">
                                        <p:cTn id="25" dur="200" decel="100000" autoRev="1" fill="hold">
                                          <p:stCondLst>
                                            <p:cond delay="600"/>
                                          </p:stCondLst>
                                        </p:cTn>
                                        <p:tgtEl>
                                          <p:spTgt spid="18"/>
                                        </p:tgtEl>
                                        <p:attrNameLst>
                                          <p:attrName>ppt_x</p:attrName>
                                        </p:attrNameLst>
                                      </p:cBhvr>
                                    </p:anim>
                                  </p:childTnLst>
                                </p:cTn>
                              </p:par>
                              <p:par>
                                <p:cTn id="26" presetID="9" presetClass="entr" presetSubtype="0" fill="hold" grpId="0" nodeType="withEffect">
                                  <p:stCondLst>
                                    <p:cond delay="5000"/>
                                  </p:stCondLst>
                                  <p:childTnLst>
                                    <p:set>
                                      <p:cBhvr>
                                        <p:cTn id="27" dur="1" fill="hold">
                                          <p:stCondLst>
                                            <p:cond delay="0"/>
                                          </p:stCondLst>
                                        </p:cTn>
                                        <p:tgtEl>
                                          <p:spTgt spid="30"/>
                                        </p:tgtEl>
                                        <p:attrNameLst>
                                          <p:attrName>style.visibility</p:attrName>
                                        </p:attrNameLst>
                                      </p:cBhvr>
                                      <p:to>
                                        <p:strVal val="visible"/>
                                      </p:to>
                                    </p:set>
                                    <p:animEffect transition="in" filter="dissolve">
                                      <p:cBhvr>
                                        <p:cTn id="28"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18" grpId="0" animBg="1"/>
      <p:bldP spid="27" grpId="0" animBg="1"/>
      <p:bldP spid="27" grpId="1" animBg="1"/>
      <p:bldP spid="26" grpId="0" animBg="1"/>
      <p:bldP spid="30" grpId="0" animBg="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19"/>
          <p:cNvSpPr/>
          <p:nvPr/>
        </p:nvSpPr>
        <p:spPr>
          <a:xfrm>
            <a:off x="3886200" y="838200"/>
            <a:ext cx="4343400" cy="3124200"/>
          </a:xfrm>
          <a:prstGeom prst="rect">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pic>
        <p:nvPicPr>
          <p:cNvPr id="21" name="Picture 2"/>
          <p:cNvPicPr>
            <a:picLocks noChangeAspect="1" noChangeArrowheads="1"/>
          </p:cNvPicPr>
          <p:nvPr/>
        </p:nvPicPr>
        <p:blipFill>
          <a:blip r:embed="rId3" cstate="print"/>
          <a:srcRect/>
          <a:stretch>
            <a:fillRect/>
          </a:stretch>
        </p:blipFill>
        <p:spPr bwMode="auto">
          <a:xfrm>
            <a:off x="4100524" y="3870960"/>
            <a:ext cx="3900476" cy="2834640"/>
          </a:xfrm>
          <a:prstGeom prst="rect">
            <a:avLst/>
          </a:prstGeom>
          <a:ln>
            <a:noFill/>
          </a:ln>
          <a:effectLst>
            <a:outerShdw blurRad="190500" algn="tl" rotWithShape="0">
              <a:srgbClr val="000000">
                <a:alpha val="70000"/>
              </a:srgbClr>
            </a:outerShdw>
          </a:effectLst>
        </p:spPr>
      </p:pic>
      <p:pic>
        <p:nvPicPr>
          <p:cNvPr id="25" name="Picture 3"/>
          <p:cNvPicPr>
            <a:picLocks noChangeAspect="1" noChangeArrowheads="1"/>
          </p:cNvPicPr>
          <p:nvPr/>
        </p:nvPicPr>
        <p:blipFill>
          <a:blip r:embed="rId4" cstate="print"/>
          <a:srcRect/>
          <a:stretch>
            <a:fillRect/>
          </a:stretch>
        </p:blipFill>
        <p:spPr bwMode="auto">
          <a:xfrm>
            <a:off x="4114800" y="975360"/>
            <a:ext cx="3900477" cy="2834640"/>
          </a:xfrm>
          <a:prstGeom prst="rect">
            <a:avLst/>
          </a:prstGeom>
          <a:ln>
            <a:noFill/>
          </a:ln>
          <a:effectLst>
            <a:outerShdw blurRad="190500" algn="tl" rotWithShape="0">
              <a:srgbClr val="000000">
                <a:alpha val="70000"/>
              </a:srgbClr>
            </a:outerShdw>
          </a:effectLst>
        </p:spPr>
      </p:pic>
      <p:sp>
        <p:nvSpPr>
          <p:cNvPr id="22" name="Action Button: Home 21">
            <a:hlinkClick r:id="" action="ppaction://hlinkshowjump?jump=firstslide" highlightClick="1"/>
          </p:cNvPr>
          <p:cNvSpPr/>
          <p:nvPr/>
        </p:nvSpPr>
        <p:spPr>
          <a:xfrm>
            <a:off x="8547717" y="6400800"/>
            <a:ext cx="574675" cy="457200"/>
          </a:xfrm>
          <a:prstGeom prst="actionButtonHome">
            <a:avLst/>
          </a:prstGeom>
          <a:gradFill flip="none" rotWithShape="1">
            <a:gsLst>
              <a:gs pos="0">
                <a:srgbClr val="FFEFD1"/>
              </a:gs>
              <a:gs pos="64999">
                <a:srgbClr val="F0EBD5"/>
              </a:gs>
              <a:gs pos="100000">
                <a:srgbClr val="D1C39F"/>
              </a:gs>
            </a:gsLst>
            <a:lin ang="5400000" scaled="1"/>
            <a:tileRect/>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23" name="Action Button: Beginning 22">
            <a:hlinkClick r:id="" action="ppaction://hlinkshowjump?jump=lastslideviewed" highlightClick="1"/>
          </p:cNvPr>
          <p:cNvSpPr/>
          <p:nvPr/>
        </p:nvSpPr>
        <p:spPr>
          <a:xfrm>
            <a:off x="8080992" y="6400800"/>
            <a:ext cx="457200" cy="457200"/>
          </a:xfrm>
          <a:prstGeom prst="actionButtonBeginning">
            <a:avLst/>
          </a:prstGeom>
          <a:gradFill>
            <a:gsLst>
              <a:gs pos="0">
                <a:srgbClr val="FFEFD1"/>
              </a:gs>
              <a:gs pos="64999">
                <a:srgbClr val="F0EBD5"/>
              </a:gs>
              <a:gs pos="100000">
                <a:srgbClr val="D1C39F"/>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18" name="Rounded Rectangular Callout 17"/>
          <p:cNvSpPr/>
          <p:nvPr/>
        </p:nvSpPr>
        <p:spPr>
          <a:xfrm>
            <a:off x="1752600" y="3733800"/>
            <a:ext cx="2286000" cy="1447800"/>
          </a:xfrm>
          <a:prstGeom prst="wedgeRoundRectCallout">
            <a:avLst>
              <a:gd name="adj1" fmla="val -23257"/>
              <a:gd name="adj2" fmla="val -73385"/>
              <a:gd name="adj3" fmla="val 16667"/>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600" dirty="0">
                <a:solidFill>
                  <a:schemeClr val="bg1"/>
                </a:solidFill>
                <a:latin typeface="Trebuchet MS" pitchFamily="34" charset="0"/>
              </a:rPr>
              <a:t>Remember that the low rain and high amount of sun makes the bay more salty in the summer.</a:t>
            </a:r>
          </a:p>
        </p:txBody>
      </p:sp>
      <p:pic>
        <p:nvPicPr>
          <p:cNvPr id="29" name="Picture 28" descr="IMG_3473.JPG"/>
          <p:cNvPicPr>
            <a:picLocks noChangeAspect="1"/>
          </p:cNvPicPr>
          <p:nvPr/>
        </p:nvPicPr>
        <p:blipFill>
          <a:blip r:embed="rId5" cstate="print"/>
          <a:stretch>
            <a:fillRect/>
          </a:stretch>
        </p:blipFill>
        <p:spPr>
          <a:xfrm>
            <a:off x="1828800" y="914400"/>
            <a:ext cx="1150177" cy="1188720"/>
          </a:xfrm>
          <a:prstGeom prst="rect">
            <a:avLst/>
          </a:prstGeom>
        </p:spPr>
      </p:pic>
      <p:sp>
        <p:nvSpPr>
          <p:cNvPr id="30" name="Action Button: Custom 29">
            <a:hlinkClick r:id="rId6" action="ppaction://hlinksldjump" highlightClick="1"/>
          </p:cNvPr>
          <p:cNvSpPr/>
          <p:nvPr/>
        </p:nvSpPr>
        <p:spPr>
          <a:xfrm>
            <a:off x="8001000" y="5486400"/>
            <a:ext cx="1143000" cy="838200"/>
          </a:xfrm>
          <a:prstGeom prst="actionButtonBlank">
            <a:avLst/>
          </a:prstGeom>
          <a:solidFill>
            <a:srgbClr val="C00000"/>
          </a:solidFill>
          <a:ln>
            <a:no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600" dirty="0" smtClean="0">
                <a:solidFill>
                  <a:schemeClr val="bg1"/>
                </a:solidFill>
                <a:latin typeface="Trebuchet MS" pitchFamily="34" charset="0"/>
              </a:rPr>
              <a:t>Touch here to continue</a:t>
            </a:r>
            <a:endParaRPr lang="en-US" sz="1600" dirty="0">
              <a:solidFill>
                <a:schemeClr val="bg1"/>
              </a:solidFill>
              <a:latin typeface="Trebuchet MS" pitchFamily="34" charset="0"/>
            </a:endParaRPr>
          </a:p>
        </p:txBody>
      </p:sp>
      <p:sp>
        <p:nvSpPr>
          <p:cNvPr id="27" name="Oval Callout 26"/>
          <p:cNvSpPr/>
          <p:nvPr/>
        </p:nvSpPr>
        <p:spPr>
          <a:xfrm>
            <a:off x="1752600" y="2133600"/>
            <a:ext cx="2362200" cy="609600"/>
          </a:xfrm>
          <a:prstGeom prst="wedgeEllipseCallout">
            <a:avLst>
              <a:gd name="adj1" fmla="val -18651"/>
              <a:gd name="adj2" fmla="val -98864"/>
            </a:avLst>
          </a:prstGeom>
          <a:solidFill>
            <a:srgbClr val="33CC3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2400" dirty="0" smtClean="0">
                <a:solidFill>
                  <a:schemeClr val="bg1"/>
                </a:solidFill>
                <a:latin typeface="Trebuchet MS" pitchFamily="34" charset="0"/>
              </a:rPr>
              <a:t>Great job!</a:t>
            </a:r>
            <a:endParaRPr lang="en-US" sz="2400" dirty="0">
              <a:solidFill>
                <a:schemeClr val="bg1"/>
              </a:solidFill>
              <a:latin typeface="Trebuchet MS" pitchFamily="34" charset="0"/>
            </a:endParaRPr>
          </a:p>
        </p:txBody>
      </p:sp>
      <p:sp>
        <p:nvSpPr>
          <p:cNvPr id="26" name="Rounded Rectangular Callout 25"/>
          <p:cNvSpPr/>
          <p:nvPr/>
        </p:nvSpPr>
        <p:spPr>
          <a:xfrm>
            <a:off x="1828800" y="2209800"/>
            <a:ext cx="1905000" cy="1143000"/>
          </a:xfrm>
          <a:prstGeom prst="wedgeRoundRectCallout">
            <a:avLst>
              <a:gd name="adj1" fmla="val -20833"/>
              <a:gd name="adj2" fmla="val -84167"/>
              <a:gd name="adj3" fmla="val 16667"/>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600" dirty="0">
                <a:solidFill>
                  <a:schemeClr val="bg1"/>
                </a:solidFill>
                <a:latin typeface="Trebuchet MS" pitchFamily="34" charset="0"/>
              </a:rPr>
              <a:t>Month A is in the summer because the salinity is higher.</a:t>
            </a:r>
          </a:p>
        </p:txBody>
      </p:sp>
      <p:sp>
        <p:nvSpPr>
          <p:cNvPr id="31" name="Rectangle 30"/>
          <p:cNvSpPr/>
          <p:nvPr/>
        </p:nvSpPr>
        <p:spPr>
          <a:xfrm>
            <a:off x="0" y="0"/>
            <a:ext cx="9144000" cy="838200"/>
          </a:xfrm>
          <a:prstGeom prst="rect">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r>
              <a:rPr lang="en-US" sz="4400" dirty="0" smtClean="0">
                <a:latin typeface="Trebuchet MS" pitchFamily="34" charset="0"/>
              </a:rPr>
              <a:t>How To Interpret Graphs</a:t>
            </a:r>
            <a:endParaRPr lang="en-US" sz="4400" dirty="0">
              <a:latin typeface="Trebuchet MS" pitchFamily="34" charset="0"/>
            </a:endParaRPr>
          </a:p>
        </p:txBody>
      </p:sp>
      <p:sp>
        <p:nvSpPr>
          <p:cNvPr id="36" name="Flowchart: Delay 35"/>
          <p:cNvSpPr/>
          <p:nvPr/>
        </p:nvSpPr>
        <p:spPr>
          <a:xfrm>
            <a:off x="0" y="0"/>
            <a:ext cx="1752600" cy="6858000"/>
          </a:xfrm>
          <a:prstGeom prst="flowChartDelay">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37" name="TextBox 36">
            <a:hlinkClick r:id="rId7" action="ppaction://hlinksldjump"/>
          </p:cNvPr>
          <p:cNvSpPr txBox="1"/>
          <p:nvPr/>
        </p:nvSpPr>
        <p:spPr>
          <a:xfrm>
            <a:off x="0" y="609600"/>
            <a:ext cx="1371600" cy="8382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Build </a:t>
            </a:r>
            <a:r>
              <a:rPr lang="en-US" sz="1600" dirty="0" smtClean="0">
                <a:solidFill>
                  <a:schemeClr val="accent1">
                    <a:lumMod val="75000"/>
                  </a:schemeClr>
                </a:solidFill>
                <a:latin typeface="Trebuchet MS" pitchFamily="34" charset="0"/>
                <a:cs typeface="+mn-cs"/>
              </a:rPr>
              <a:t>A </a:t>
            </a:r>
            <a:r>
              <a:rPr lang="en-US" sz="1600" dirty="0">
                <a:solidFill>
                  <a:schemeClr val="accent1">
                    <a:lumMod val="75000"/>
                  </a:schemeClr>
                </a:solidFill>
                <a:latin typeface="Trebuchet MS" pitchFamily="34" charset="0"/>
                <a:cs typeface="+mn-cs"/>
              </a:rPr>
              <a:t>G</a:t>
            </a:r>
            <a:r>
              <a:rPr lang="en-US" sz="1600" dirty="0" smtClean="0">
                <a:solidFill>
                  <a:schemeClr val="accent1">
                    <a:lumMod val="75000"/>
                  </a:schemeClr>
                </a:solidFill>
                <a:latin typeface="Trebuchet MS" pitchFamily="34" charset="0"/>
                <a:cs typeface="+mn-cs"/>
              </a:rPr>
              <a:t>raph </a:t>
            </a:r>
            <a:endParaRPr lang="en-US" sz="1600" dirty="0">
              <a:solidFill>
                <a:schemeClr val="accent1">
                  <a:lumMod val="75000"/>
                </a:schemeClr>
              </a:solidFill>
              <a:latin typeface="Trebuchet MS" pitchFamily="34" charset="0"/>
              <a:cs typeface="+mn-cs"/>
            </a:endParaRP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1)</a:t>
            </a:r>
            <a:endParaRPr lang="en-US" sz="1600" dirty="0">
              <a:solidFill>
                <a:schemeClr val="accent1">
                  <a:lumMod val="75000"/>
                </a:schemeClr>
              </a:solidFill>
              <a:latin typeface="Trebuchet MS" pitchFamily="34" charset="0"/>
              <a:cs typeface="+mn-cs"/>
            </a:endParaRPr>
          </a:p>
        </p:txBody>
      </p:sp>
      <p:sp>
        <p:nvSpPr>
          <p:cNvPr id="38" name="TextBox 37">
            <a:hlinkClick r:id="rId8" action="ppaction://hlinksldjump"/>
          </p:cNvPr>
          <p:cNvSpPr txBox="1"/>
          <p:nvPr/>
        </p:nvSpPr>
        <p:spPr>
          <a:xfrm>
            <a:off x="0" y="2743200"/>
            <a:ext cx="1554480" cy="10668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Read LOBO Graphs </a:t>
            </a:r>
            <a:r>
              <a:rPr lang="en-US" sz="1600" dirty="0" smtClean="0">
                <a:solidFill>
                  <a:schemeClr val="accent1">
                    <a:lumMod val="75000"/>
                  </a:schemeClr>
                </a:solidFill>
                <a:latin typeface="Trebuchet MS" pitchFamily="34" charset="0"/>
                <a:cs typeface="+mn-cs"/>
              </a:rPr>
              <a:t>   (Level 3)</a:t>
            </a:r>
            <a:endParaRPr lang="en-US" sz="1600" dirty="0">
              <a:solidFill>
                <a:schemeClr val="accent1">
                  <a:lumMod val="75000"/>
                </a:schemeClr>
              </a:solidFill>
              <a:latin typeface="Trebuchet MS" pitchFamily="34" charset="0"/>
              <a:cs typeface="+mn-cs"/>
            </a:endParaRPr>
          </a:p>
        </p:txBody>
      </p:sp>
      <p:sp>
        <p:nvSpPr>
          <p:cNvPr id="39" name="TextBox 38">
            <a:hlinkClick r:id="rId9" action="ppaction://hlinksldjump"/>
          </p:cNvPr>
          <p:cNvSpPr txBox="1"/>
          <p:nvPr/>
        </p:nvSpPr>
        <p:spPr>
          <a:xfrm>
            <a:off x="0" y="3953470"/>
            <a:ext cx="1447800" cy="99953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LOBO Data Match-up</a:t>
            </a:r>
            <a:endParaRPr lang="en-US" sz="1600" dirty="0">
              <a:solidFill>
                <a:schemeClr val="accent1">
                  <a:lumMod val="75000"/>
                </a:schemeClr>
              </a:solidFill>
              <a:latin typeface="Trebuchet MS" pitchFamily="34" charset="0"/>
              <a:cs typeface="+mn-cs"/>
            </a:endParaRP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4)</a:t>
            </a:r>
            <a:endParaRPr lang="en-US" sz="1600" dirty="0">
              <a:solidFill>
                <a:schemeClr val="accent1">
                  <a:lumMod val="75000"/>
                </a:schemeClr>
              </a:solidFill>
              <a:latin typeface="Trebuchet MS" pitchFamily="34" charset="0"/>
              <a:cs typeface="+mn-cs"/>
            </a:endParaRPr>
          </a:p>
        </p:txBody>
      </p:sp>
      <p:sp>
        <p:nvSpPr>
          <p:cNvPr id="40" name="TextBox 39">
            <a:hlinkClick r:id="rId10" action="ppaction://hlinksldjump"/>
          </p:cNvPr>
          <p:cNvSpPr txBox="1"/>
          <p:nvPr/>
        </p:nvSpPr>
        <p:spPr>
          <a:xfrm>
            <a:off x="0" y="5105400"/>
            <a:ext cx="1371600" cy="11430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Test Your LOBO Abilities</a:t>
            </a: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5)</a:t>
            </a:r>
            <a:endParaRPr lang="en-US" sz="1600" dirty="0">
              <a:solidFill>
                <a:schemeClr val="accent1">
                  <a:lumMod val="75000"/>
                </a:schemeClr>
              </a:solidFill>
              <a:latin typeface="Trebuchet MS" pitchFamily="34" charset="0"/>
              <a:cs typeface="+mn-cs"/>
            </a:endParaRPr>
          </a:p>
        </p:txBody>
      </p:sp>
      <p:sp>
        <p:nvSpPr>
          <p:cNvPr id="41" name="TextBox 40">
            <a:hlinkClick r:id="rId11" action="ppaction://hlinksldjump"/>
          </p:cNvPr>
          <p:cNvSpPr txBox="1"/>
          <p:nvPr/>
        </p:nvSpPr>
        <p:spPr>
          <a:xfrm>
            <a:off x="0" y="1600200"/>
            <a:ext cx="1447800" cy="990600"/>
          </a:xfrm>
          <a:prstGeom prst="roundRect">
            <a:avLst/>
          </a:prstGeom>
          <a:solidFill>
            <a:schemeClr val="accent5">
              <a:lumMod val="40000"/>
              <a:lumOff val="60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Interpret Graphs</a:t>
            </a: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2)</a:t>
            </a:r>
            <a:endParaRPr lang="en-US" sz="1600" dirty="0">
              <a:solidFill>
                <a:schemeClr val="accent1">
                  <a:lumMod val="75000"/>
                </a:schemeClr>
              </a:solidFill>
              <a:latin typeface="Trebuchet MS" pitchFamily="34" charset="0"/>
              <a:cs typeface="+mn-cs"/>
            </a:endParaRPr>
          </a:p>
        </p:txBody>
      </p:sp>
      <p:sp>
        <p:nvSpPr>
          <p:cNvPr id="42" name="TextBox 41">
            <a:hlinkClick r:id="rId12" action="ppaction://hlinksldjump"/>
          </p:cNvPr>
          <p:cNvSpPr txBox="1"/>
          <p:nvPr/>
        </p:nvSpPr>
        <p:spPr>
          <a:xfrm>
            <a:off x="0" y="6324600"/>
            <a:ext cx="914400" cy="5334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More info</a:t>
            </a:r>
            <a:endParaRPr lang="en-US" sz="1600" dirty="0">
              <a:solidFill>
                <a:schemeClr val="accent1">
                  <a:lumMod val="75000"/>
                </a:schemeClr>
              </a:solidFill>
              <a:latin typeface="Trebuchet MS" pitchFamily="34" charset="0"/>
              <a:cs typeface="+mn-cs"/>
            </a:endParaRPr>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dissolve">
                                      <p:cBhvr>
                                        <p:cTn id="7" dur="500"/>
                                        <p:tgtEl>
                                          <p:spTgt spid="27"/>
                                        </p:tgtEl>
                                      </p:cBhvr>
                                    </p:animEffect>
                                  </p:childTnLst>
                                </p:cTn>
                              </p:par>
                              <p:par>
                                <p:cTn id="8" presetID="9" presetClass="exit" presetSubtype="0" fill="hold" grpId="1" nodeType="withEffect">
                                  <p:stCondLst>
                                    <p:cond delay="2000"/>
                                  </p:stCondLst>
                                  <p:childTnLst>
                                    <p:animEffect transition="out" filter="dissolve">
                                      <p:cBhvr>
                                        <p:cTn id="9" dur="500"/>
                                        <p:tgtEl>
                                          <p:spTgt spid="27"/>
                                        </p:tgtEl>
                                      </p:cBhvr>
                                    </p:animEffect>
                                    <p:set>
                                      <p:cBhvr>
                                        <p:cTn id="10" dur="1" fill="hold">
                                          <p:stCondLst>
                                            <p:cond delay="499"/>
                                          </p:stCondLst>
                                        </p:cTn>
                                        <p:tgtEl>
                                          <p:spTgt spid="27"/>
                                        </p:tgtEl>
                                        <p:attrNameLst>
                                          <p:attrName>style.visibility</p:attrName>
                                        </p:attrNameLst>
                                      </p:cBhvr>
                                      <p:to>
                                        <p:strVal val="hidden"/>
                                      </p:to>
                                    </p:set>
                                  </p:childTnLst>
                                </p:cTn>
                              </p:par>
                              <p:par>
                                <p:cTn id="11" presetID="34" presetClass="entr" presetSubtype="0" fill="hold" grpId="0" nodeType="withEffect">
                                  <p:stCondLst>
                                    <p:cond delay="2500"/>
                                  </p:stCondLst>
                                  <p:childTnLst>
                                    <p:set>
                                      <p:cBhvr>
                                        <p:cTn id="12" dur="1" fill="hold">
                                          <p:stCondLst>
                                            <p:cond delay="0"/>
                                          </p:stCondLst>
                                        </p:cTn>
                                        <p:tgtEl>
                                          <p:spTgt spid="26"/>
                                        </p:tgtEl>
                                        <p:attrNameLst>
                                          <p:attrName>style.visibility</p:attrName>
                                        </p:attrNameLst>
                                      </p:cBhvr>
                                      <p:to>
                                        <p:strVal val="visible"/>
                                      </p:to>
                                    </p:set>
                                    <p:anim from="(-#ppt_w/2)" to="(#ppt_x)" calcmode="lin" valueType="num">
                                      <p:cBhvr>
                                        <p:cTn id="13" dur="600" fill="hold">
                                          <p:stCondLst>
                                            <p:cond delay="0"/>
                                          </p:stCondLst>
                                        </p:cTn>
                                        <p:tgtEl>
                                          <p:spTgt spid="26"/>
                                        </p:tgtEl>
                                        <p:attrNameLst>
                                          <p:attrName>ppt_x</p:attrName>
                                        </p:attrNameLst>
                                      </p:cBhvr>
                                    </p:anim>
                                    <p:anim from="0" to="-1.0" calcmode="lin" valueType="num">
                                      <p:cBhvr>
                                        <p:cTn id="14" dur="200" decel="50000" autoRev="1" fill="hold">
                                          <p:stCondLst>
                                            <p:cond delay="600"/>
                                          </p:stCondLst>
                                        </p:cTn>
                                        <p:tgtEl>
                                          <p:spTgt spid="26"/>
                                        </p:tgtEl>
                                        <p:attrNameLst>
                                          <p:attrName>xshear</p:attrName>
                                        </p:attrNameLst>
                                      </p:cBhvr>
                                    </p:anim>
                                    <p:animScale>
                                      <p:cBhvr>
                                        <p:cTn id="15" dur="200" decel="100000" autoRev="1" fill="hold">
                                          <p:stCondLst>
                                            <p:cond delay="600"/>
                                          </p:stCondLst>
                                        </p:cTn>
                                        <p:tgtEl>
                                          <p:spTgt spid="26"/>
                                        </p:tgtEl>
                                      </p:cBhvr>
                                      <p:from x="100000" y="100000"/>
                                      <p:to x="80000" y="100000"/>
                                    </p:animScale>
                                    <p:anim by="(#ppt_h/3+#ppt_w*0.1)" calcmode="lin" valueType="num">
                                      <p:cBhvr additive="sum">
                                        <p:cTn id="16" dur="200" decel="100000" autoRev="1" fill="hold">
                                          <p:stCondLst>
                                            <p:cond delay="600"/>
                                          </p:stCondLst>
                                        </p:cTn>
                                        <p:tgtEl>
                                          <p:spTgt spid="26"/>
                                        </p:tgtEl>
                                        <p:attrNameLst>
                                          <p:attrName>ppt_x</p:attrName>
                                        </p:attrNameLst>
                                      </p:cBhvr>
                                    </p:anim>
                                  </p:childTnLst>
                                </p:cTn>
                              </p:par>
                              <p:par>
                                <p:cTn id="17" presetID="34" presetClass="entr" presetSubtype="0" fill="hold" grpId="0" nodeType="withEffect">
                                  <p:stCondLst>
                                    <p:cond delay="4500"/>
                                  </p:stCondLst>
                                  <p:childTnLst>
                                    <p:set>
                                      <p:cBhvr>
                                        <p:cTn id="18" dur="1" fill="hold">
                                          <p:stCondLst>
                                            <p:cond delay="0"/>
                                          </p:stCondLst>
                                        </p:cTn>
                                        <p:tgtEl>
                                          <p:spTgt spid="18"/>
                                        </p:tgtEl>
                                        <p:attrNameLst>
                                          <p:attrName>style.visibility</p:attrName>
                                        </p:attrNameLst>
                                      </p:cBhvr>
                                      <p:to>
                                        <p:strVal val="visible"/>
                                      </p:to>
                                    </p:set>
                                    <p:anim from="(-#ppt_w/2)" to="(#ppt_x)" calcmode="lin" valueType="num">
                                      <p:cBhvr>
                                        <p:cTn id="19" dur="600" fill="hold">
                                          <p:stCondLst>
                                            <p:cond delay="0"/>
                                          </p:stCondLst>
                                        </p:cTn>
                                        <p:tgtEl>
                                          <p:spTgt spid="18"/>
                                        </p:tgtEl>
                                        <p:attrNameLst>
                                          <p:attrName>ppt_x</p:attrName>
                                        </p:attrNameLst>
                                      </p:cBhvr>
                                    </p:anim>
                                    <p:anim from="0" to="-1.0" calcmode="lin" valueType="num">
                                      <p:cBhvr>
                                        <p:cTn id="20" dur="200" decel="50000" autoRev="1" fill="hold">
                                          <p:stCondLst>
                                            <p:cond delay="600"/>
                                          </p:stCondLst>
                                        </p:cTn>
                                        <p:tgtEl>
                                          <p:spTgt spid="18"/>
                                        </p:tgtEl>
                                        <p:attrNameLst>
                                          <p:attrName>xshear</p:attrName>
                                        </p:attrNameLst>
                                      </p:cBhvr>
                                    </p:anim>
                                    <p:animScale>
                                      <p:cBhvr>
                                        <p:cTn id="21" dur="200" decel="100000" autoRev="1" fill="hold">
                                          <p:stCondLst>
                                            <p:cond delay="600"/>
                                          </p:stCondLst>
                                        </p:cTn>
                                        <p:tgtEl>
                                          <p:spTgt spid="18"/>
                                        </p:tgtEl>
                                      </p:cBhvr>
                                      <p:from x="100000" y="100000"/>
                                      <p:to x="80000" y="100000"/>
                                    </p:animScale>
                                    <p:anim by="(#ppt_h/3+#ppt_w*0.1)" calcmode="lin" valueType="num">
                                      <p:cBhvr additive="sum">
                                        <p:cTn id="22" dur="200" decel="100000" autoRev="1" fill="hold">
                                          <p:stCondLst>
                                            <p:cond delay="600"/>
                                          </p:stCondLst>
                                        </p:cTn>
                                        <p:tgtEl>
                                          <p:spTgt spid="18"/>
                                        </p:tgtEl>
                                        <p:attrNameLst>
                                          <p:attrName>ppt_x</p:attrName>
                                        </p:attrNameLst>
                                      </p:cBhvr>
                                    </p:anim>
                                  </p:childTnLst>
                                </p:cTn>
                              </p:par>
                              <p:par>
                                <p:cTn id="23" presetID="9" presetClass="entr" presetSubtype="0" fill="hold" grpId="0" nodeType="withEffect">
                                  <p:stCondLst>
                                    <p:cond delay="5000"/>
                                  </p:stCondLst>
                                  <p:childTnLst>
                                    <p:set>
                                      <p:cBhvr>
                                        <p:cTn id="24" dur="1" fill="hold">
                                          <p:stCondLst>
                                            <p:cond delay="0"/>
                                          </p:stCondLst>
                                        </p:cTn>
                                        <p:tgtEl>
                                          <p:spTgt spid="30"/>
                                        </p:tgtEl>
                                        <p:attrNameLst>
                                          <p:attrName>style.visibility</p:attrName>
                                        </p:attrNameLst>
                                      </p:cBhvr>
                                      <p:to>
                                        <p:strVal val="visible"/>
                                      </p:to>
                                    </p:set>
                                    <p:animEffect transition="in" filter="dissolve">
                                      <p:cBhvr>
                                        <p:cTn id="25" dur="500"/>
                                        <p:tgtEl>
                                          <p:spTgt spid="30"/>
                                        </p:tgtEl>
                                      </p:cBhvr>
                                    </p:animEffect>
                                  </p:childTnLst>
                                </p:cTn>
                              </p:par>
                              <p:par>
                                <p:cTn id="26" presetID="10" presetClass="entr" presetSubtype="0" fill="hold" grpId="0" nodeType="withEffect">
                                  <p:stCondLst>
                                    <p:cond delay="2500"/>
                                  </p:stCondLst>
                                  <p:childTnLst>
                                    <p:set>
                                      <p:cBhvr>
                                        <p:cTn id="27" dur="1" fill="hold">
                                          <p:stCondLst>
                                            <p:cond delay="0"/>
                                          </p:stCondLst>
                                        </p:cTn>
                                        <p:tgtEl>
                                          <p:spTgt spid="20"/>
                                        </p:tgtEl>
                                        <p:attrNameLst>
                                          <p:attrName>style.visibility</p:attrName>
                                        </p:attrNameLst>
                                      </p:cBhvr>
                                      <p:to>
                                        <p:strVal val="visible"/>
                                      </p:to>
                                    </p:set>
                                    <p:animEffect transition="in" filter="fade">
                                      <p:cBhvr>
                                        <p:cTn id="28" dur="2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18" grpId="0" animBg="1"/>
      <p:bldP spid="30" grpId="0" animBg="1"/>
      <p:bldP spid="27" grpId="0" animBg="1"/>
      <p:bldP spid="27" grpId="1" animBg="1"/>
      <p:bldP spid="26"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Rectangle 41"/>
          <p:cNvSpPr/>
          <p:nvPr/>
        </p:nvSpPr>
        <p:spPr>
          <a:xfrm>
            <a:off x="2743200" y="3200400"/>
            <a:ext cx="5562600" cy="762000"/>
          </a:xfrm>
          <a:prstGeom prst="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Trebuchet MS" pitchFamily="34" charset="0"/>
            </a:endParaRPr>
          </a:p>
        </p:txBody>
      </p:sp>
      <p:sp>
        <p:nvSpPr>
          <p:cNvPr id="33" name="Rectangle 32">
            <a:hlinkClick r:id="rId3" action="ppaction://hlinksldjump"/>
          </p:cNvPr>
          <p:cNvSpPr/>
          <p:nvPr/>
        </p:nvSpPr>
        <p:spPr>
          <a:xfrm>
            <a:off x="7239000" y="3235656"/>
            <a:ext cx="685800" cy="685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35" name="Rectangle 34">
            <a:hlinkClick r:id="rId4" action="ppaction://hlinksldjump"/>
          </p:cNvPr>
          <p:cNvSpPr/>
          <p:nvPr/>
        </p:nvSpPr>
        <p:spPr>
          <a:xfrm>
            <a:off x="7924800" y="3235656"/>
            <a:ext cx="304800" cy="685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34" name="Rectangle 33">
            <a:hlinkClick r:id="rId4" action="ppaction://hlinksldjump"/>
          </p:cNvPr>
          <p:cNvSpPr/>
          <p:nvPr/>
        </p:nvSpPr>
        <p:spPr>
          <a:xfrm>
            <a:off x="2819400" y="3235656"/>
            <a:ext cx="4419600" cy="685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4" name="Action Button: Home 3">
            <a:hlinkClick r:id="" action="ppaction://hlinkshowjump?jump=firstslide" highlightClick="1"/>
          </p:cNvPr>
          <p:cNvSpPr/>
          <p:nvPr/>
        </p:nvSpPr>
        <p:spPr>
          <a:xfrm>
            <a:off x="8555677" y="6400800"/>
            <a:ext cx="574675" cy="457200"/>
          </a:xfrm>
          <a:prstGeom prst="actionButtonHome">
            <a:avLst/>
          </a:prstGeom>
          <a:gradFill flip="none" rotWithShape="1">
            <a:gsLst>
              <a:gs pos="0">
                <a:srgbClr val="FFEFD1"/>
              </a:gs>
              <a:gs pos="64999">
                <a:srgbClr val="F0EBD5"/>
              </a:gs>
              <a:gs pos="100000">
                <a:srgbClr val="D1C39F"/>
              </a:gs>
            </a:gsLst>
            <a:lin ang="5400000" scaled="1"/>
            <a:tileRect/>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5" name="Action Button: Beginning 4">
            <a:hlinkClick r:id="rId5" action="ppaction://hlinksldjump" highlightClick="1"/>
          </p:cNvPr>
          <p:cNvSpPr/>
          <p:nvPr/>
        </p:nvSpPr>
        <p:spPr>
          <a:xfrm>
            <a:off x="8088952" y="6400800"/>
            <a:ext cx="457200" cy="457200"/>
          </a:xfrm>
          <a:prstGeom prst="actionButtonBeginning">
            <a:avLst/>
          </a:prstGeom>
          <a:gradFill>
            <a:gsLst>
              <a:gs pos="0">
                <a:srgbClr val="FFEFD1"/>
              </a:gs>
              <a:gs pos="64999">
                <a:srgbClr val="F0EBD5"/>
              </a:gs>
              <a:gs pos="100000">
                <a:srgbClr val="D1C39F"/>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grpSp>
        <p:nvGrpSpPr>
          <p:cNvPr id="2" name="Group 27"/>
          <p:cNvGrpSpPr>
            <a:grpSpLocks/>
          </p:cNvGrpSpPr>
          <p:nvPr/>
        </p:nvGrpSpPr>
        <p:grpSpPr bwMode="auto">
          <a:xfrm>
            <a:off x="2438400" y="2514600"/>
            <a:ext cx="6170613" cy="696909"/>
            <a:chOff x="2438400" y="2781649"/>
            <a:chExt cx="6171126" cy="697348"/>
          </a:xfrm>
        </p:grpSpPr>
        <p:cxnSp>
          <p:nvCxnSpPr>
            <p:cNvPr id="16" name="Straight Connector 15"/>
            <p:cNvCxnSpPr/>
            <p:nvPr/>
          </p:nvCxnSpPr>
          <p:spPr>
            <a:xfrm>
              <a:off x="2819432" y="3277257"/>
              <a:ext cx="5334443" cy="1589"/>
            </a:xfrm>
            <a:prstGeom prst="line">
              <a:avLst/>
            </a:prstGeom>
            <a:ln w="38100"/>
          </p:spPr>
          <p:style>
            <a:lnRef idx="1">
              <a:schemeClr val="dk1"/>
            </a:lnRef>
            <a:fillRef idx="0">
              <a:schemeClr val="dk1"/>
            </a:fillRef>
            <a:effectRef idx="0">
              <a:schemeClr val="dk1"/>
            </a:effectRef>
            <a:fontRef idx="minor">
              <a:schemeClr val="tx1"/>
            </a:fontRef>
          </p:style>
        </p:cxnSp>
        <p:cxnSp>
          <p:nvCxnSpPr>
            <p:cNvPr id="18" name="Straight Connector 17"/>
            <p:cNvCxnSpPr/>
            <p:nvPr/>
          </p:nvCxnSpPr>
          <p:spPr>
            <a:xfrm rot="5400000">
              <a:off x="2628019" y="3276463"/>
              <a:ext cx="381240" cy="1587"/>
            </a:xfrm>
            <a:prstGeom prst="line">
              <a:avLst/>
            </a:prstGeom>
            <a:ln w="38100"/>
          </p:spPr>
          <p:style>
            <a:lnRef idx="1">
              <a:schemeClr val="dk1"/>
            </a:lnRef>
            <a:fillRef idx="0">
              <a:schemeClr val="dk1"/>
            </a:fillRef>
            <a:effectRef idx="0">
              <a:schemeClr val="dk1"/>
            </a:effectRef>
            <a:fontRef idx="minor">
              <a:schemeClr val="tx1"/>
            </a:fontRef>
          </p:style>
        </p:cxnSp>
        <p:cxnSp>
          <p:nvCxnSpPr>
            <p:cNvPr id="19" name="Straight Connector 18"/>
            <p:cNvCxnSpPr/>
            <p:nvPr/>
          </p:nvCxnSpPr>
          <p:spPr>
            <a:xfrm rot="5400000">
              <a:off x="7987864" y="3287583"/>
              <a:ext cx="381240" cy="1587"/>
            </a:xfrm>
            <a:prstGeom prst="line">
              <a:avLst/>
            </a:prstGeom>
            <a:ln w="38100"/>
          </p:spPr>
          <p:style>
            <a:lnRef idx="1">
              <a:schemeClr val="dk1"/>
            </a:lnRef>
            <a:fillRef idx="0">
              <a:schemeClr val="dk1"/>
            </a:fillRef>
            <a:effectRef idx="0">
              <a:schemeClr val="dk1"/>
            </a:effectRef>
            <a:fontRef idx="minor">
              <a:schemeClr val="tx1"/>
            </a:fontRef>
          </p:style>
        </p:cxnSp>
        <p:cxnSp>
          <p:nvCxnSpPr>
            <p:cNvPr id="20" name="Straight Connector 19"/>
            <p:cNvCxnSpPr/>
            <p:nvPr/>
          </p:nvCxnSpPr>
          <p:spPr>
            <a:xfrm rot="5400000">
              <a:off x="5371447" y="3287583"/>
              <a:ext cx="381240" cy="1587"/>
            </a:xfrm>
            <a:prstGeom prst="line">
              <a:avLst/>
            </a:prstGeom>
            <a:ln w="28575"/>
          </p:spPr>
          <p:style>
            <a:lnRef idx="1">
              <a:schemeClr val="dk1"/>
            </a:lnRef>
            <a:fillRef idx="0">
              <a:schemeClr val="dk1"/>
            </a:fillRef>
            <a:effectRef idx="0">
              <a:schemeClr val="dk1"/>
            </a:effectRef>
            <a:fontRef idx="minor">
              <a:schemeClr val="tx1"/>
            </a:fontRef>
          </p:style>
        </p:cxnSp>
        <p:cxnSp>
          <p:nvCxnSpPr>
            <p:cNvPr id="21" name="Straight Connector 20"/>
            <p:cNvCxnSpPr/>
            <p:nvPr/>
          </p:nvCxnSpPr>
          <p:spPr>
            <a:xfrm rot="5400000">
              <a:off x="3923527" y="3276463"/>
              <a:ext cx="381240" cy="1587"/>
            </a:xfrm>
            <a:prstGeom prst="line">
              <a:avLst/>
            </a:prstGeom>
            <a:ln w="28575"/>
          </p:spPr>
          <p:style>
            <a:lnRef idx="1">
              <a:schemeClr val="dk1"/>
            </a:lnRef>
            <a:fillRef idx="0">
              <a:schemeClr val="dk1"/>
            </a:fillRef>
            <a:effectRef idx="0">
              <a:schemeClr val="dk1"/>
            </a:effectRef>
            <a:fontRef idx="minor">
              <a:schemeClr val="tx1"/>
            </a:fontRef>
          </p:style>
        </p:cxnSp>
        <p:cxnSp>
          <p:nvCxnSpPr>
            <p:cNvPr id="22" name="Straight Connector 21"/>
            <p:cNvCxnSpPr/>
            <p:nvPr/>
          </p:nvCxnSpPr>
          <p:spPr>
            <a:xfrm rot="5400000">
              <a:off x="6668542" y="3287583"/>
              <a:ext cx="381240" cy="1588"/>
            </a:xfrm>
            <a:prstGeom prst="line">
              <a:avLst/>
            </a:prstGeom>
            <a:ln w="28575"/>
          </p:spPr>
          <p:style>
            <a:lnRef idx="1">
              <a:schemeClr val="dk1"/>
            </a:lnRef>
            <a:fillRef idx="0">
              <a:schemeClr val="dk1"/>
            </a:fillRef>
            <a:effectRef idx="0">
              <a:schemeClr val="dk1"/>
            </a:effectRef>
            <a:fontRef idx="minor">
              <a:schemeClr val="tx1"/>
            </a:fontRef>
          </p:style>
        </p:cxnSp>
        <p:sp>
          <p:nvSpPr>
            <p:cNvPr id="2085" name="TextBox 22"/>
            <p:cNvSpPr txBox="1">
              <a:spLocks noChangeArrowheads="1"/>
            </p:cNvSpPr>
            <p:nvPr/>
          </p:nvSpPr>
          <p:spPr bwMode="auto">
            <a:xfrm>
              <a:off x="2438400" y="2781649"/>
              <a:ext cx="762000" cy="369333"/>
            </a:xfrm>
            <a:prstGeom prst="rect">
              <a:avLst/>
            </a:prstGeom>
            <a:noFill/>
            <a:ln w="9525">
              <a:noFill/>
              <a:miter lim="800000"/>
              <a:headEnd/>
              <a:tailEnd/>
            </a:ln>
          </p:spPr>
          <p:txBody>
            <a:bodyPr>
              <a:spAutoFit/>
            </a:bodyPr>
            <a:lstStyle/>
            <a:p>
              <a:pPr algn="ctr"/>
              <a:r>
                <a:rPr lang="en-US" dirty="0">
                  <a:latin typeface="Trebuchet MS" pitchFamily="34" charset="0"/>
                </a:rPr>
                <a:t>0 psu</a:t>
              </a:r>
            </a:p>
          </p:txBody>
        </p:sp>
        <p:sp>
          <p:nvSpPr>
            <p:cNvPr id="2086" name="TextBox 23"/>
            <p:cNvSpPr txBox="1">
              <a:spLocks noChangeArrowheads="1"/>
            </p:cNvSpPr>
            <p:nvPr/>
          </p:nvSpPr>
          <p:spPr bwMode="auto">
            <a:xfrm>
              <a:off x="5142963" y="2781649"/>
              <a:ext cx="838200" cy="369333"/>
            </a:xfrm>
            <a:prstGeom prst="rect">
              <a:avLst/>
            </a:prstGeom>
            <a:noFill/>
            <a:ln w="9525">
              <a:noFill/>
              <a:miter lim="800000"/>
              <a:headEnd/>
              <a:tailEnd/>
            </a:ln>
          </p:spPr>
          <p:txBody>
            <a:bodyPr>
              <a:spAutoFit/>
            </a:bodyPr>
            <a:lstStyle/>
            <a:p>
              <a:pPr algn="ctr"/>
              <a:r>
                <a:rPr lang="en-US" dirty="0">
                  <a:latin typeface="Trebuchet MS" pitchFamily="34" charset="0"/>
                </a:rPr>
                <a:t>20 psu</a:t>
              </a:r>
            </a:p>
          </p:txBody>
        </p:sp>
        <p:sp>
          <p:nvSpPr>
            <p:cNvPr id="2087" name="TextBox 24"/>
            <p:cNvSpPr txBox="1">
              <a:spLocks noChangeArrowheads="1"/>
            </p:cNvSpPr>
            <p:nvPr/>
          </p:nvSpPr>
          <p:spPr bwMode="auto">
            <a:xfrm>
              <a:off x="6438363" y="2781649"/>
              <a:ext cx="838200" cy="369333"/>
            </a:xfrm>
            <a:prstGeom prst="rect">
              <a:avLst/>
            </a:prstGeom>
            <a:noFill/>
            <a:ln w="9525">
              <a:noFill/>
              <a:miter lim="800000"/>
              <a:headEnd/>
              <a:tailEnd/>
            </a:ln>
          </p:spPr>
          <p:txBody>
            <a:bodyPr>
              <a:spAutoFit/>
            </a:bodyPr>
            <a:lstStyle/>
            <a:p>
              <a:pPr algn="ctr"/>
              <a:r>
                <a:rPr lang="en-US" dirty="0">
                  <a:latin typeface="Trebuchet MS" pitchFamily="34" charset="0"/>
                </a:rPr>
                <a:t>30 psu</a:t>
              </a:r>
            </a:p>
          </p:txBody>
        </p:sp>
        <p:sp>
          <p:nvSpPr>
            <p:cNvPr id="2088" name="TextBox 25"/>
            <p:cNvSpPr txBox="1">
              <a:spLocks noChangeArrowheads="1"/>
            </p:cNvSpPr>
            <p:nvPr/>
          </p:nvSpPr>
          <p:spPr bwMode="auto">
            <a:xfrm>
              <a:off x="7771326" y="2781649"/>
              <a:ext cx="838200" cy="369333"/>
            </a:xfrm>
            <a:prstGeom prst="rect">
              <a:avLst/>
            </a:prstGeom>
            <a:noFill/>
            <a:ln w="9525">
              <a:noFill/>
              <a:miter lim="800000"/>
              <a:headEnd/>
              <a:tailEnd/>
            </a:ln>
          </p:spPr>
          <p:txBody>
            <a:bodyPr>
              <a:spAutoFit/>
            </a:bodyPr>
            <a:lstStyle/>
            <a:p>
              <a:pPr algn="ctr"/>
              <a:r>
                <a:rPr lang="en-US" dirty="0">
                  <a:latin typeface="Trebuchet MS" pitchFamily="34" charset="0"/>
                </a:rPr>
                <a:t>40 psu</a:t>
              </a:r>
            </a:p>
          </p:txBody>
        </p:sp>
        <p:sp>
          <p:nvSpPr>
            <p:cNvPr id="2089" name="TextBox 26"/>
            <p:cNvSpPr txBox="1">
              <a:spLocks noChangeArrowheads="1"/>
            </p:cNvSpPr>
            <p:nvPr/>
          </p:nvSpPr>
          <p:spPr bwMode="auto">
            <a:xfrm>
              <a:off x="3682284" y="2781649"/>
              <a:ext cx="838200" cy="369333"/>
            </a:xfrm>
            <a:prstGeom prst="rect">
              <a:avLst/>
            </a:prstGeom>
            <a:noFill/>
            <a:ln w="9525">
              <a:noFill/>
              <a:miter lim="800000"/>
              <a:headEnd/>
              <a:tailEnd/>
            </a:ln>
          </p:spPr>
          <p:txBody>
            <a:bodyPr>
              <a:spAutoFit/>
            </a:bodyPr>
            <a:lstStyle/>
            <a:p>
              <a:pPr algn="ctr"/>
              <a:r>
                <a:rPr lang="en-US" dirty="0">
                  <a:latin typeface="Trebuchet MS" pitchFamily="34" charset="0"/>
                </a:rPr>
                <a:t>10 psu</a:t>
              </a:r>
            </a:p>
          </p:txBody>
        </p:sp>
      </p:grpSp>
      <p:pic>
        <p:nvPicPr>
          <p:cNvPr id="2073" name="Picture 29" descr="black.jpg"/>
          <p:cNvPicPr>
            <a:picLocks noChangeAspect="1"/>
          </p:cNvPicPr>
          <p:nvPr/>
        </p:nvPicPr>
        <p:blipFill>
          <a:blip r:embed="rId6" cstate="print"/>
          <a:stretch>
            <a:fillRect/>
          </a:stretch>
        </p:blipFill>
        <p:spPr bwMode="auto">
          <a:xfrm>
            <a:off x="1981200" y="4724400"/>
            <a:ext cx="1371600" cy="1371600"/>
          </a:xfrm>
          <a:prstGeom prst="rect">
            <a:avLst/>
          </a:prstGeom>
          <a:noFill/>
          <a:ln w="9525">
            <a:noFill/>
            <a:miter lim="800000"/>
            <a:headEnd/>
            <a:tailEnd/>
          </a:ln>
        </p:spPr>
      </p:pic>
      <p:sp>
        <p:nvSpPr>
          <p:cNvPr id="31" name="Rounded Rectangular Callout 30"/>
          <p:cNvSpPr/>
          <p:nvPr/>
        </p:nvSpPr>
        <p:spPr>
          <a:xfrm>
            <a:off x="3581400" y="4800600"/>
            <a:ext cx="5257800" cy="914400"/>
          </a:xfrm>
          <a:prstGeom prst="wedgeRoundRectCallout">
            <a:avLst>
              <a:gd name="adj1" fmla="val -56677"/>
              <a:gd name="adj2" fmla="val 32263"/>
              <a:gd name="adj3" fmla="val 16667"/>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dirty="0">
                <a:latin typeface="Trebuchet MS" pitchFamily="34" charset="0"/>
              </a:rPr>
              <a:t>This is the range of how much salt can be in water.  If fresh, bottled water has a salinity of 0 psu, how salty do you think the OCEAN is?</a:t>
            </a:r>
          </a:p>
        </p:txBody>
      </p:sp>
      <p:sp>
        <p:nvSpPr>
          <p:cNvPr id="32" name="Rounded Rectangle 31"/>
          <p:cNvSpPr/>
          <p:nvPr/>
        </p:nvSpPr>
        <p:spPr>
          <a:xfrm>
            <a:off x="2971800" y="4038600"/>
            <a:ext cx="5029200" cy="533400"/>
          </a:xfrm>
          <a:prstGeom prst="roundRect">
            <a:avLst/>
          </a:prstGeom>
          <a:solidFill>
            <a:srgbClr val="70AC2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sz="1600" dirty="0" smtClean="0">
                <a:latin typeface="Trebuchet MS" pitchFamily="34" charset="0"/>
              </a:rPr>
              <a:t>Touch in the box above where you think the average Pacific Ocean salinity is located along the line.</a:t>
            </a:r>
            <a:endParaRPr lang="en-US" sz="1600" dirty="0">
              <a:latin typeface="Trebuchet MS" pitchFamily="34" charset="0"/>
            </a:endParaRPr>
          </a:p>
        </p:txBody>
      </p:sp>
      <p:sp>
        <p:nvSpPr>
          <p:cNvPr id="43" name="Rectangle 42"/>
          <p:cNvSpPr/>
          <p:nvPr/>
        </p:nvSpPr>
        <p:spPr>
          <a:xfrm>
            <a:off x="0" y="0"/>
            <a:ext cx="9144000" cy="838200"/>
          </a:xfrm>
          <a:prstGeom prst="rect">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r>
              <a:rPr lang="en-US" sz="4400" dirty="0" smtClean="0">
                <a:latin typeface="Trebuchet MS" pitchFamily="34" charset="0"/>
              </a:rPr>
              <a:t>How To Build A Graph</a:t>
            </a:r>
            <a:endParaRPr lang="en-US" sz="4400" dirty="0">
              <a:latin typeface="Trebuchet MS" pitchFamily="34" charset="0"/>
            </a:endParaRPr>
          </a:p>
        </p:txBody>
      </p:sp>
      <p:sp>
        <p:nvSpPr>
          <p:cNvPr id="44" name="Flowchart: Delay 43"/>
          <p:cNvSpPr/>
          <p:nvPr/>
        </p:nvSpPr>
        <p:spPr>
          <a:xfrm>
            <a:off x="0" y="0"/>
            <a:ext cx="1752600" cy="6858000"/>
          </a:xfrm>
          <a:prstGeom prst="flowChartDelay">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45" name="TextBox 44">
            <a:hlinkClick r:id="rId5" action="ppaction://hlinksldjump"/>
          </p:cNvPr>
          <p:cNvSpPr txBox="1"/>
          <p:nvPr/>
        </p:nvSpPr>
        <p:spPr>
          <a:xfrm>
            <a:off x="0" y="609600"/>
            <a:ext cx="1371600" cy="838200"/>
          </a:xfrm>
          <a:prstGeom prst="roundRect">
            <a:avLst/>
          </a:prstGeom>
          <a:solidFill>
            <a:schemeClr val="accent5">
              <a:lumMod val="40000"/>
              <a:lumOff val="60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Build </a:t>
            </a:r>
            <a:r>
              <a:rPr lang="en-US" sz="1600" dirty="0" smtClean="0">
                <a:solidFill>
                  <a:schemeClr val="accent1">
                    <a:lumMod val="75000"/>
                  </a:schemeClr>
                </a:solidFill>
                <a:latin typeface="Trebuchet MS" pitchFamily="34" charset="0"/>
                <a:cs typeface="+mn-cs"/>
              </a:rPr>
              <a:t>A </a:t>
            </a:r>
            <a:r>
              <a:rPr lang="en-US" sz="1600" dirty="0">
                <a:solidFill>
                  <a:schemeClr val="accent1">
                    <a:lumMod val="75000"/>
                  </a:schemeClr>
                </a:solidFill>
                <a:latin typeface="Trebuchet MS" pitchFamily="34" charset="0"/>
                <a:cs typeface="+mn-cs"/>
              </a:rPr>
              <a:t>G</a:t>
            </a:r>
            <a:r>
              <a:rPr lang="en-US" sz="1600" dirty="0" smtClean="0">
                <a:solidFill>
                  <a:schemeClr val="accent1">
                    <a:lumMod val="75000"/>
                  </a:schemeClr>
                </a:solidFill>
                <a:latin typeface="Trebuchet MS" pitchFamily="34" charset="0"/>
                <a:cs typeface="+mn-cs"/>
              </a:rPr>
              <a:t>raph </a:t>
            </a:r>
            <a:endParaRPr lang="en-US" sz="1600" dirty="0">
              <a:solidFill>
                <a:schemeClr val="accent1">
                  <a:lumMod val="75000"/>
                </a:schemeClr>
              </a:solidFill>
              <a:latin typeface="Trebuchet MS" pitchFamily="34" charset="0"/>
              <a:cs typeface="+mn-cs"/>
            </a:endParaRP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1)</a:t>
            </a:r>
            <a:endParaRPr lang="en-US" sz="1600" dirty="0">
              <a:solidFill>
                <a:schemeClr val="accent1">
                  <a:lumMod val="75000"/>
                </a:schemeClr>
              </a:solidFill>
              <a:latin typeface="Trebuchet MS" pitchFamily="34" charset="0"/>
              <a:cs typeface="+mn-cs"/>
            </a:endParaRPr>
          </a:p>
        </p:txBody>
      </p:sp>
      <p:sp>
        <p:nvSpPr>
          <p:cNvPr id="46" name="TextBox 45">
            <a:hlinkClick r:id="rId7" action="ppaction://hlinksldjump"/>
          </p:cNvPr>
          <p:cNvSpPr txBox="1"/>
          <p:nvPr/>
        </p:nvSpPr>
        <p:spPr>
          <a:xfrm>
            <a:off x="0" y="2743200"/>
            <a:ext cx="1554480" cy="10668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Read LOBO Graphs </a:t>
            </a:r>
            <a:r>
              <a:rPr lang="en-US" sz="1600" dirty="0" smtClean="0">
                <a:solidFill>
                  <a:schemeClr val="accent1">
                    <a:lumMod val="75000"/>
                  </a:schemeClr>
                </a:solidFill>
                <a:latin typeface="Trebuchet MS" pitchFamily="34" charset="0"/>
                <a:cs typeface="+mn-cs"/>
              </a:rPr>
              <a:t>   (Level 3)</a:t>
            </a:r>
            <a:endParaRPr lang="en-US" sz="1600" dirty="0">
              <a:solidFill>
                <a:schemeClr val="accent1">
                  <a:lumMod val="75000"/>
                </a:schemeClr>
              </a:solidFill>
              <a:latin typeface="Trebuchet MS" pitchFamily="34" charset="0"/>
              <a:cs typeface="+mn-cs"/>
            </a:endParaRPr>
          </a:p>
        </p:txBody>
      </p:sp>
      <p:sp>
        <p:nvSpPr>
          <p:cNvPr id="47" name="TextBox 46">
            <a:hlinkClick r:id="rId8" action="ppaction://hlinksldjump"/>
          </p:cNvPr>
          <p:cNvSpPr txBox="1"/>
          <p:nvPr/>
        </p:nvSpPr>
        <p:spPr>
          <a:xfrm>
            <a:off x="0" y="3953470"/>
            <a:ext cx="1447800" cy="99953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LOBO Data Match-up</a:t>
            </a:r>
            <a:endParaRPr lang="en-US" sz="1600" dirty="0">
              <a:solidFill>
                <a:schemeClr val="accent1">
                  <a:lumMod val="75000"/>
                </a:schemeClr>
              </a:solidFill>
              <a:latin typeface="Trebuchet MS" pitchFamily="34" charset="0"/>
              <a:cs typeface="+mn-cs"/>
            </a:endParaRP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4)</a:t>
            </a:r>
            <a:endParaRPr lang="en-US" sz="1600" dirty="0">
              <a:solidFill>
                <a:schemeClr val="accent1">
                  <a:lumMod val="75000"/>
                </a:schemeClr>
              </a:solidFill>
              <a:latin typeface="Trebuchet MS" pitchFamily="34" charset="0"/>
              <a:cs typeface="+mn-cs"/>
            </a:endParaRPr>
          </a:p>
        </p:txBody>
      </p:sp>
      <p:sp>
        <p:nvSpPr>
          <p:cNvPr id="48" name="TextBox 47">
            <a:hlinkClick r:id="rId9" action="ppaction://hlinksldjump"/>
          </p:cNvPr>
          <p:cNvSpPr txBox="1"/>
          <p:nvPr/>
        </p:nvSpPr>
        <p:spPr>
          <a:xfrm>
            <a:off x="0" y="5105400"/>
            <a:ext cx="1371600" cy="11430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Test Your LOBO Abilities</a:t>
            </a: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5)</a:t>
            </a:r>
            <a:endParaRPr lang="en-US" sz="1600" dirty="0">
              <a:solidFill>
                <a:schemeClr val="accent1">
                  <a:lumMod val="75000"/>
                </a:schemeClr>
              </a:solidFill>
              <a:latin typeface="Trebuchet MS" pitchFamily="34" charset="0"/>
              <a:cs typeface="+mn-cs"/>
            </a:endParaRPr>
          </a:p>
        </p:txBody>
      </p:sp>
      <p:sp>
        <p:nvSpPr>
          <p:cNvPr id="49" name="TextBox 48">
            <a:hlinkClick r:id="rId10" action="ppaction://hlinksldjump"/>
          </p:cNvPr>
          <p:cNvSpPr txBox="1"/>
          <p:nvPr/>
        </p:nvSpPr>
        <p:spPr>
          <a:xfrm>
            <a:off x="0" y="1600200"/>
            <a:ext cx="1447800" cy="9906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Interpret Graphs</a:t>
            </a: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2)</a:t>
            </a:r>
            <a:endParaRPr lang="en-US" sz="1600" dirty="0">
              <a:solidFill>
                <a:schemeClr val="accent1">
                  <a:lumMod val="75000"/>
                </a:schemeClr>
              </a:solidFill>
              <a:latin typeface="Trebuchet MS" pitchFamily="34" charset="0"/>
              <a:cs typeface="+mn-cs"/>
            </a:endParaRPr>
          </a:p>
        </p:txBody>
      </p:sp>
      <p:sp>
        <p:nvSpPr>
          <p:cNvPr id="50" name="TextBox 49">
            <a:hlinkClick r:id="rId11" action="ppaction://hlinksldjump"/>
          </p:cNvPr>
          <p:cNvSpPr txBox="1"/>
          <p:nvPr/>
        </p:nvSpPr>
        <p:spPr>
          <a:xfrm>
            <a:off x="0" y="6324600"/>
            <a:ext cx="914400" cy="5334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More info</a:t>
            </a:r>
            <a:endParaRPr lang="en-US" sz="1600" dirty="0">
              <a:solidFill>
                <a:schemeClr val="accent1">
                  <a:lumMod val="75000"/>
                </a:schemeClr>
              </a:solidFill>
              <a:latin typeface="Trebuchet MS" pitchFamily="34" charset="0"/>
              <a:cs typeface="+mn-cs"/>
            </a:endParaRPr>
          </a:p>
        </p:txBody>
      </p:sp>
      <p:sp>
        <p:nvSpPr>
          <p:cNvPr id="37" name="Rounded Rectangle 36">
            <a:hlinkClick r:id="rId12" action="ppaction://hlinksldjump" highlightClick="1"/>
          </p:cNvPr>
          <p:cNvSpPr/>
          <p:nvPr/>
        </p:nvSpPr>
        <p:spPr>
          <a:xfrm>
            <a:off x="1371600" y="6309360"/>
            <a:ext cx="1463040" cy="548640"/>
          </a:xfrm>
          <a:prstGeom prst="roundRect">
            <a:avLst/>
          </a:prstGeom>
          <a:solidFill>
            <a:srgbClr val="C00000"/>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latin typeface="Trebuchet MS" pitchFamily="34" charset="0"/>
              </a:rPr>
              <a:t>What is PSU?</a:t>
            </a:r>
            <a:endParaRPr lang="en-US" sz="1600" dirty="0">
              <a:latin typeface="Trebuchet MS" pitchFamily="34" charset="0"/>
            </a:endParaRPr>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4" presetClass="entr" presetSubtype="0" fill="hold" grpId="0" nodeType="withEffect">
                                  <p:stCondLst>
                                    <p:cond delay="0"/>
                                  </p:stCondLst>
                                  <p:childTnLst>
                                    <p:set>
                                      <p:cBhvr>
                                        <p:cTn id="6" dur="1" fill="hold">
                                          <p:stCondLst>
                                            <p:cond delay="0"/>
                                          </p:stCondLst>
                                        </p:cTn>
                                        <p:tgtEl>
                                          <p:spTgt spid="31"/>
                                        </p:tgtEl>
                                        <p:attrNameLst>
                                          <p:attrName>style.visibility</p:attrName>
                                        </p:attrNameLst>
                                      </p:cBhvr>
                                      <p:to>
                                        <p:strVal val="visible"/>
                                      </p:to>
                                    </p:set>
                                    <p:anim from="(-#ppt_w/2)" to="(#ppt_x)" calcmode="lin" valueType="num">
                                      <p:cBhvr>
                                        <p:cTn id="7" dur="600" fill="hold">
                                          <p:stCondLst>
                                            <p:cond delay="0"/>
                                          </p:stCondLst>
                                        </p:cTn>
                                        <p:tgtEl>
                                          <p:spTgt spid="31"/>
                                        </p:tgtEl>
                                        <p:attrNameLst>
                                          <p:attrName>ppt_x</p:attrName>
                                        </p:attrNameLst>
                                      </p:cBhvr>
                                    </p:anim>
                                    <p:anim from="0" to="-1.0" calcmode="lin" valueType="num">
                                      <p:cBhvr>
                                        <p:cTn id="8" dur="200" decel="50000" autoRev="1" fill="hold">
                                          <p:stCondLst>
                                            <p:cond delay="600"/>
                                          </p:stCondLst>
                                        </p:cTn>
                                        <p:tgtEl>
                                          <p:spTgt spid="31"/>
                                        </p:tgtEl>
                                        <p:attrNameLst>
                                          <p:attrName>xshear</p:attrName>
                                        </p:attrNameLst>
                                      </p:cBhvr>
                                    </p:anim>
                                    <p:animScale>
                                      <p:cBhvr>
                                        <p:cTn id="9" dur="200" decel="100000" autoRev="1" fill="hold">
                                          <p:stCondLst>
                                            <p:cond delay="600"/>
                                          </p:stCondLst>
                                        </p:cTn>
                                        <p:tgtEl>
                                          <p:spTgt spid="31"/>
                                        </p:tgtEl>
                                      </p:cBhvr>
                                      <p:from x="100000" y="100000"/>
                                      <p:to x="80000" y="100000"/>
                                    </p:animScale>
                                    <p:anim by="(#ppt_h/3+#ppt_w*0.1)" calcmode="lin" valueType="num">
                                      <p:cBhvr additive="sum">
                                        <p:cTn id="10" dur="200" decel="100000" autoRev="1" fill="hold">
                                          <p:stCondLst>
                                            <p:cond delay="600"/>
                                          </p:stCondLst>
                                        </p:cTn>
                                        <p:tgtEl>
                                          <p:spTgt spid="31"/>
                                        </p:tgtEl>
                                        <p:attrNameLst>
                                          <p:attrName>ppt_x</p:attrName>
                                        </p:attrNameLst>
                                      </p:cBhvr>
                                    </p:anim>
                                  </p:childTnLst>
                                </p:cTn>
                              </p:par>
                              <p:par>
                                <p:cTn id="11" presetID="34" presetClass="entr" presetSubtype="0" fill="hold" nodeType="withEffect">
                                  <p:stCondLst>
                                    <p:cond delay="0"/>
                                  </p:stCondLst>
                                  <p:childTnLst>
                                    <p:set>
                                      <p:cBhvr>
                                        <p:cTn id="12" dur="1" fill="hold">
                                          <p:stCondLst>
                                            <p:cond delay="0"/>
                                          </p:stCondLst>
                                        </p:cTn>
                                        <p:tgtEl>
                                          <p:spTgt spid="2073"/>
                                        </p:tgtEl>
                                        <p:attrNameLst>
                                          <p:attrName>style.visibility</p:attrName>
                                        </p:attrNameLst>
                                      </p:cBhvr>
                                      <p:to>
                                        <p:strVal val="visible"/>
                                      </p:to>
                                    </p:set>
                                    <p:anim from="(-#ppt_w/2)" to="(#ppt_x)" calcmode="lin" valueType="num">
                                      <p:cBhvr>
                                        <p:cTn id="13" dur="600" fill="hold">
                                          <p:stCondLst>
                                            <p:cond delay="0"/>
                                          </p:stCondLst>
                                        </p:cTn>
                                        <p:tgtEl>
                                          <p:spTgt spid="2073"/>
                                        </p:tgtEl>
                                        <p:attrNameLst>
                                          <p:attrName>ppt_x</p:attrName>
                                        </p:attrNameLst>
                                      </p:cBhvr>
                                    </p:anim>
                                    <p:anim from="0" to="-1.0" calcmode="lin" valueType="num">
                                      <p:cBhvr>
                                        <p:cTn id="14" dur="200" decel="50000" autoRev="1" fill="hold">
                                          <p:stCondLst>
                                            <p:cond delay="600"/>
                                          </p:stCondLst>
                                        </p:cTn>
                                        <p:tgtEl>
                                          <p:spTgt spid="2073"/>
                                        </p:tgtEl>
                                        <p:attrNameLst>
                                          <p:attrName>xshear</p:attrName>
                                        </p:attrNameLst>
                                      </p:cBhvr>
                                    </p:anim>
                                    <p:animScale>
                                      <p:cBhvr>
                                        <p:cTn id="15" dur="200" decel="100000" autoRev="1" fill="hold">
                                          <p:stCondLst>
                                            <p:cond delay="600"/>
                                          </p:stCondLst>
                                        </p:cTn>
                                        <p:tgtEl>
                                          <p:spTgt spid="2073"/>
                                        </p:tgtEl>
                                      </p:cBhvr>
                                      <p:from x="100000" y="100000"/>
                                      <p:to x="80000" y="100000"/>
                                    </p:animScale>
                                    <p:anim by="(#ppt_h/3+#ppt_w*0.1)" calcmode="lin" valueType="num">
                                      <p:cBhvr additive="sum">
                                        <p:cTn id="16" dur="200" decel="100000" autoRev="1" fill="hold">
                                          <p:stCondLst>
                                            <p:cond delay="600"/>
                                          </p:stCondLst>
                                        </p:cTn>
                                        <p:tgtEl>
                                          <p:spTgt spid="2073"/>
                                        </p:tgtEl>
                                        <p:attrNameLst>
                                          <p:attrName>ppt_x</p:attrName>
                                        </p:attrNameLst>
                                      </p:cBhvr>
                                    </p:anim>
                                  </p:childTnLst>
                                </p:cTn>
                              </p:par>
                              <p:par>
                                <p:cTn id="17" presetID="9" presetClass="entr" presetSubtype="0" fill="hold" grpId="0" nodeType="withEffect">
                                  <p:stCondLst>
                                    <p:cond delay="5000"/>
                                  </p:stCondLst>
                                  <p:childTnLst>
                                    <p:set>
                                      <p:cBhvr>
                                        <p:cTn id="18" dur="1" fill="hold">
                                          <p:stCondLst>
                                            <p:cond delay="0"/>
                                          </p:stCondLst>
                                        </p:cTn>
                                        <p:tgtEl>
                                          <p:spTgt spid="32"/>
                                        </p:tgtEl>
                                        <p:attrNameLst>
                                          <p:attrName>style.visibility</p:attrName>
                                        </p:attrNameLst>
                                      </p:cBhvr>
                                      <p:to>
                                        <p:strVal val="visible"/>
                                      </p:to>
                                    </p:set>
                                    <p:animEffect transition="in" filter="dissolve">
                                      <p:cBhvr>
                                        <p:cTn id="19"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2" grpId="0" animBg="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rain/dis"/>
          <p:cNvPicPr>
            <a:picLocks noChangeAspect="1" noChangeArrowheads="1"/>
          </p:cNvPicPr>
          <p:nvPr/>
        </p:nvPicPr>
        <p:blipFill>
          <a:blip r:embed="rId3" cstate="print"/>
          <a:srcRect/>
          <a:stretch>
            <a:fillRect/>
          </a:stretch>
        </p:blipFill>
        <p:spPr bwMode="auto">
          <a:xfrm>
            <a:off x="1752600" y="838200"/>
            <a:ext cx="3657600" cy="2666469"/>
          </a:xfrm>
          <a:prstGeom prst="rect">
            <a:avLst/>
          </a:prstGeom>
          <a:ln>
            <a:noFill/>
          </a:ln>
          <a:effectLst>
            <a:outerShdw blurRad="190500" algn="tl" rotWithShape="0">
              <a:srgbClr val="000000">
                <a:alpha val="70000"/>
              </a:srgbClr>
            </a:outerShdw>
          </a:effectLst>
        </p:spPr>
      </p:pic>
      <p:pic>
        <p:nvPicPr>
          <p:cNvPr id="20" name="rain/sal"/>
          <p:cNvPicPr>
            <a:picLocks noChangeAspect="1" noChangeArrowheads="1"/>
          </p:cNvPicPr>
          <p:nvPr/>
        </p:nvPicPr>
        <p:blipFill>
          <a:blip r:embed="rId4" cstate="print"/>
          <a:srcRect/>
          <a:stretch>
            <a:fillRect/>
          </a:stretch>
        </p:blipFill>
        <p:spPr bwMode="auto">
          <a:xfrm>
            <a:off x="5486400" y="838200"/>
            <a:ext cx="3657600" cy="2658132"/>
          </a:xfrm>
          <a:prstGeom prst="rect">
            <a:avLst/>
          </a:prstGeom>
          <a:ln>
            <a:noFill/>
          </a:ln>
          <a:effectLst>
            <a:outerShdw blurRad="190500" algn="tl" rotWithShape="0">
              <a:srgbClr val="000000">
                <a:alpha val="70000"/>
              </a:srgbClr>
            </a:outerShdw>
          </a:effectLst>
        </p:spPr>
      </p:pic>
      <p:sp>
        <p:nvSpPr>
          <p:cNvPr id="22" name="Action Button: Home 21">
            <a:hlinkClick r:id="" action="ppaction://hlinkshowjump?jump=firstslide" highlightClick="1"/>
          </p:cNvPr>
          <p:cNvSpPr/>
          <p:nvPr/>
        </p:nvSpPr>
        <p:spPr>
          <a:xfrm>
            <a:off x="8547717" y="6400800"/>
            <a:ext cx="574675" cy="457200"/>
          </a:xfrm>
          <a:prstGeom prst="actionButtonHome">
            <a:avLst/>
          </a:prstGeom>
          <a:gradFill flip="none" rotWithShape="1">
            <a:gsLst>
              <a:gs pos="0">
                <a:srgbClr val="FFEFD1"/>
              </a:gs>
              <a:gs pos="64999">
                <a:srgbClr val="F0EBD5"/>
              </a:gs>
              <a:gs pos="100000">
                <a:srgbClr val="D1C39F"/>
              </a:gs>
            </a:gsLst>
            <a:lin ang="5400000" scaled="1"/>
            <a:tileRect/>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23" name="Action Button: Beginning 22">
            <a:hlinkClick r:id="" action="ppaction://hlinkshowjump?jump=lastslideviewed" highlightClick="1"/>
          </p:cNvPr>
          <p:cNvSpPr/>
          <p:nvPr/>
        </p:nvSpPr>
        <p:spPr>
          <a:xfrm>
            <a:off x="8080992" y="6400800"/>
            <a:ext cx="457200" cy="457200"/>
          </a:xfrm>
          <a:prstGeom prst="actionButtonBeginning">
            <a:avLst/>
          </a:prstGeom>
          <a:gradFill>
            <a:gsLst>
              <a:gs pos="0">
                <a:srgbClr val="FFEFD1"/>
              </a:gs>
              <a:gs pos="64999">
                <a:srgbClr val="F0EBD5"/>
              </a:gs>
              <a:gs pos="100000">
                <a:srgbClr val="D1C39F"/>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16" name="Rounded Rectangle 15"/>
          <p:cNvSpPr/>
          <p:nvPr/>
        </p:nvSpPr>
        <p:spPr>
          <a:xfrm>
            <a:off x="3124200" y="4191000"/>
            <a:ext cx="5257800" cy="685800"/>
          </a:xfrm>
          <a:prstGeom prst="roundRect">
            <a:avLst/>
          </a:prstGeom>
          <a:solidFill>
            <a:srgbClr val="70AC2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sz="1600" dirty="0">
                <a:solidFill>
                  <a:schemeClr val="bg1"/>
                </a:solidFill>
                <a:latin typeface="Trebuchet MS" pitchFamily="34" charset="0"/>
              </a:rPr>
              <a:t>We found that when rainfall increases, river discharge also increases, but the Bay salinity decreases.</a:t>
            </a:r>
          </a:p>
        </p:txBody>
      </p:sp>
      <p:sp>
        <p:nvSpPr>
          <p:cNvPr id="17" name="Rounded Rectangle 16"/>
          <p:cNvSpPr/>
          <p:nvPr/>
        </p:nvSpPr>
        <p:spPr>
          <a:xfrm>
            <a:off x="3124200" y="4953000"/>
            <a:ext cx="5334000" cy="914400"/>
          </a:xfrm>
          <a:prstGeom prst="roundRect">
            <a:avLst/>
          </a:prstGeom>
          <a:solidFill>
            <a:srgbClr val="70AC2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sz="1600" dirty="0">
                <a:solidFill>
                  <a:schemeClr val="bg1"/>
                </a:solidFill>
                <a:latin typeface="Trebuchet MS" pitchFamily="34" charset="0"/>
              </a:rPr>
              <a:t>Now that we know the seasonal patterns during the year, do you think that we could see these patterns in data that is being collected right now by LOBO</a:t>
            </a:r>
            <a:r>
              <a:rPr lang="en-US" sz="1600" dirty="0" smtClean="0">
                <a:solidFill>
                  <a:schemeClr val="bg1"/>
                </a:solidFill>
                <a:latin typeface="Trebuchet MS" pitchFamily="34" charset="0"/>
              </a:rPr>
              <a:t>?</a:t>
            </a:r>
            <a:endParaRPr lang="en-US" sz="1600" dirty="0">
              <a:solidFill>
                <a:schemeClr val="bg1"/>
              </a:solidFill>
              <a:latin typeface="Trebuchet MS" pitchFamily="34" charset="0"/>
            </a:endParaRPr>
          </a:p>
        </p:txBody>
      </p:sp>
      <p:pic>
        <p:nvPicPr>
          <p:cNvPr id="27" name="Picture 26" descr="IMG_3473.JPG"/>
          <p:cNvPicPr>
            <a:picLocks noChangeAspect="1"/>
          </p:cNvPicPr>
          <p:nvPr/>
        </p:nvPicPr>
        <p:blipFill>
          <a:blip r:embed="rId5" cstate="print"/>
          <a:stretch>
            <a:fillRect/>
          </a:stretch>
        </p:blipFill>
        <p:spPr>
          <a:xfrm>
            <a:off x="1828800" y="3352800"/>
            <a:ext cx="1150177" cy="1188720"/>
          </a:xfrm>
          <a:prstGeom prst="rect">
            <a:avLst/>
          </a:prstGeom>
        </p:spPr>
      </p:pic>
      <p:sp>
        <p:nvSpPr>
          <p:cNvPr id="32" name="Rounded Rectangular Callout 31"/>
          <p:cNvSpPr/>
          <p:nvPr/>
        </p:nvSpPr>
        <p:spPr>
          <a:xfrm>
            <a:off x="2971800" y="3733800"/>
            <a:ext cx="6096000" cy="381000"/>
          </a:xfrm>
          <a:prstGeom prst="wedgeRoundRectCallout">
            <a:avLst>
              <a:gd name="adj1" fmla="val -55087"/>
              <a:gd name="adj2" fmla="val -41381"/>
              <a:gd name="adj3" fmla="val 16667"/>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solidFill>
                  <a:schemeClr val="bg1"/>
                </a:solidFill>
                <a:latin typeface="Trebuchet MS" pitchFamily="34" charset="0"/>
              </a:rPr>
              <a:t>Excellent! Here’s a summary of the graphs we looked at.  </a:t>
            </a:r>
          </a:p>
        </p:txBody>
      </p:sp>
      <p:sp>
        <p:nvSpPr>
          <p:cNvPr id="30" name="Action Button: Custom 29">
            <a:hlinkClick r:id="rId6" action="ppaction://hlinksldjump" highlightClick="1"/>
          </p:cNvPr>
          <p:cNvSpPr/>
          <p:nvPr/>
        </p:nvSpPr>
        <p:spPr>
          <a:xfrm>
            <a:off x="4419600" y="6019800"/>
            <a:ext cx="2057400" cy="685800"/>
          </a:xfrm>
          <a:prstGeom prst="actionButtonBlank">
            <a:avLst/>
          </a:prstGeom>
          <a:solidFill>
            <a:srgbClr val="C00000"/>
          </a:solidFill>
          <a:ln>
            <a:no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sz="1600" dirty="0" smtClean="0">
                <a:solidFill>
                  <a:schemeClr val="bg1"/>
                </a:solidFill>
                <a:latin typeface="Trebuchet MS" pitchFamily="34" charset="0"/>
              </a:rPr>
              <a:t>Touch here to continue to Level 3</a:t>
            </a:r>
            <a:endParaRPr lang="en-US" sz="1600" dirty="0">
              <a:solidFill>
                <a:schemeClr val="bg1"/>
              </a:solidFill>
              <a:latin typeface="Trebuchet MS" pitchFamily="34" charset="0"/>
            </a:endParaRPr>
          </a:p>
        </p:txBody>
      </p:sp>
      <p:sp>
        <p:nvSpPr>
          <p:cNvPr id="33" name="Rectangle 32"/>
          <p:cNvSpPr/>
          <p:nvPr/>
        </p:nvSpPr>
        <p:spPr>
          <a:xfrm>
            <a:off x="0" y="0"/>
            <a:ext cx="9144000" cy="838200"/>
          </a:xfrm>
          <a:prstGeom prst="rect">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r>
              <a:rPr lang="en-US" sz="4400" dirty="0" smtClean="0">
                <a:latin typeface="Trebuchet MS" pitchFamily="34" charset="0"/>
              </a:rPr>
              <a:t>How To Interpret Graphs</a:t>
            </a:r>
            <a:endParaRPr lang="en-US" sz="4400" dirty="0">
              <a:latin typeface="Trebuchet MS" pitchFamily="34" charset="0"/>
            </a:endParaRPr>
          </a:p>
        </p:txBody>
      </p:sp>
      <p:sp>
        <p:nvSpPr>
          <p:cNvPr id="34" name="Flowchart: Delay 33"/>
          <p:cNvSpPr/>
          <p:nvPr/>
        </p:nvSpPr>
        <p:spPr>
          <a:xfrm>
            <a:off x="0" y="0"/>
            <a:ext cx="1752600" cy="6858000"/>
          </a:xfrm>
          <a:prstGeom prst="flowChartDelay">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35" name="TextBox 34">
            <a:hlinkClick r:id="rId7" action="ppaction://hlinksldjump"/>
          </p:cNvPr>
          <p:cNvSpPr txBox="1"/>
          <p:nvPr/>
        </p:nvSpPr>
        <p:spPr>
          <a:xfrm>
            <a:off x="0" y="609600"/>
            <a:ext cx="1371600" cy="8382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Build </a:t>
            </a:r>
            <a:r>
              <a:rPr lang="en-US" sz="1600" dirty="0" smtClean="0">
                <a:solidFill>
                  <a:schemeClr val="accent1">
                    <a:lumMod val="75000"/>
                  </a:schemeClr>
                </a:solidFill>
                <a:latin typeface="Trebuchet MS" pitchFamily="34" charset="0"/>
                <a:cs typeface="+mn-cs"/>
              </a:rPr>
              <a:t>A </a:t>
            </a:r>
            <a:r>
              <a:rPr lang="en-US" sz="1600" dirty="0">
                <a:solidFill>
                  <a:schemeClr val="accent1">
                    <a:lumMod val="75000"/>
                  </a:schemeClr>
                </a:solidFill>
                <a:latin typeface="Trebuchet MS" pitchFamily="34" charset="0"/>
                <a:cs typeface="+mn-cs"/>
              </a:rPr>
              <a:t>G</a:t>
            </a:r>
            <a:r>
              <a:rPr lang="en-US" sz="1600" dirty="0" smtClean="0">
                <a:solidFill>
                  <a:schemeClr val="accent1">
                    <a:lumMod val="75000"/>
                  </a:schemeClr>
                </a:solidFill>
                <a:latin typeface="Trebuchet MS" pitchFamily="34" charset="0"/>
                <a:cs typeface="+mn-cs"/>
              </a:rPr>
              <a:t>raph </a:t>
            </a:r>
            <a:endParaRPr lang="en-US" sz="1600" dirty="0">
              <a:solidFill>
                <a:schemeClr val="accent1">
                  <a:lumMod val="75000"/>
                </a:schemeClr>
              </a:solidFill>
              <a:latin typeface="Trebuchet MS" pitchFamily="34" charset="0"/>
              <a:cs typeface="+mn-cs"/>
            </a:endParaRP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1)</a:t>
            </a:r>
            <a:endParaRPr lang="en-US" sz="1600" dirty="0">
              <a:solidFill>
                <a:schemeClr val="accent1">
                  <a:lumMod val="75000"/>
                </a:schemeClr>
              </a:solidFill>
              <a:latin typeface="Trebuchet MS" pitchFamily="34" charset="0"/>
              <a:cs typeface="+mn-cs"/>
            </a:endParaRPr>
          </a:p>
        </p:txBody>
      </p:sp>
      <p:sp>
        <p:nvSpPr>
          <p:cNvPr id="36" name="TextBox 35">
            <a:hlinkClick r:id="rId6" action="ppaction://hlinksldjump"/>
          </p:cNvPr>
          <p:cNvSpPr txBox="1"/>
          <p:nvPr/>
        </p:nvSpPr>
        <p:spPr>
          <a:xfrm>
            <a:off x="0" y="2743200"/>
            <a:ext cx="1554480" cy="10668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Read LOBO Graphs </a:t>
            </a:r>
            <a:r>
              <a:rPr lang="en-US" sz="1600" dirty="0" smtClean="0">
                <a:solidFill>
                  <a:schemeClr val="accent1">
                    <a:lumMod val="75000"/>
                  </a:schemeClr>
                </a:solidFill>
                <a:latin typeface="Trebuchet MS" pitchFamily="34" charset="0"/>
                <a:cs typeface="+mn-cs"/>
              </a:rPr>
              <a:t>   (Level 3)</a:t>
            </a:r>
            <a:endParaRPr lang="en-US" sz="1600" dirty="0">
              <a:solidFill>
                <a:schemeClr val="accent1">
                  <a:lumMod val="75000"/>
                </a:schemeClr>
              </a:solidFill>
              <a:latin typeface="Trebuchet MS" pitchFamily="34" charset="0"/>
              <a:cs typeface="+mn-cs"/>
            </a:endParaRPr>
          </a:p>
        </p:txBody>
      </p:sp>
      <p:sp>
        <p:nvSpPr>
          <p:cNvPr id="37" name="TextBox 36">
            <a:hlinkClick r:id="rId8" action="ppaction://hlinksldjump"/>
          </p:cNvPr>
          <p:cNvSpPr txBox="1"/>
          <p:nvPr/>
        </p:nvSpPr>
        <p:spPr>
          <a:xfrm>
            <a:off x="0" y="3953470"/>
            <a:ext cx="1447800" cy="99953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LOBO Data Match-up</a:t>
            </a:r>
            <a:endParaRPr lang="en-US" sz="1600" dirty="0">
              <a:solidFill>
                <a:schemeClr val="accent1">
                  <a:lumMod val="75000"/>
                </a:schemeClr>
              </a:solidFill>
              <a:latin typeface="Trebuchet MS" pitchFamily="34" charset="0"/>
              <a:cs typeface="+mn-cs"/>
            </a:endParaRP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4)</a:t>
            </a:r>
            <a:endParaRPr lang="en-US" sz="1600" dirty="0">
              <a:solidFill>
                <a:schemeClr val="accent1">
                  <a:lumMod val="75000"/>
                </a:schemeClr>
              </a:solidFill>
              <a:latin typeface="Trebuchet MS" pitchFamily="34" charset="0"/>
              <a:cs typeface="+mn-cs"/>
            </a:endParaRPr>
          </a:p>
        </p:txBody>
      </p:sp>
      <p:sp>
        <p:nvSpPr>
          <p:cNvPr id="38" name="TextBox 37">
            <a:hlinkClick r:id="rId9" action="ppaction://hlinksldjump"/>
          </p:cNvPr>
          <p:cNvSpPr txBox="1"/>
          <p:nvPr/>
        </p:nvSpPr>
        <p:spPr>
          <a:xfrm>
            <a:off x="0" y="5105400"/>
            <a:ext cx="1371600" cy="11430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Test Your LOBO Abilities</a:t>
            </a: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5)</a:t>
            </a:r>
            <a:endParaRPr lang="en-US" sz="1600" dirty="0">
              <a:solidFill>
                <a:schemeClr val="accent1">
                  <a:lumMod val="75000"/>
                </a:schemeClr>
              </a:solidFill>
              <a:latin typeface="Trebuchet MS" pitchFamily="34" charset="0"/>
              <a:cs typeface="+mn-cs"/>
            </a:endParaRPr>
          </a:p>
        </p:txBody>
      </p:sp>
      <p:sp>
        <p:nvSpPr>
          <p:cNvPr id="39" name="TextBox 38">
            <a:hlinkClick r:id="rId10" action="ppaction://hlinksldjump"/>
          </p:cNvPr>
          <p:cNvSpPr txBox="1"/>
          <p:nvPr/>
        </p:nvSpPr>
        <p:spPr>
          <a:xfrm>
            <a:off x="0" y="1600200"/>
            <a:ext cx="1447800" cy="990600"/>
          </a:xfrm>
          <a:prstGeom prst="roundRect">
            <a:avLst/>
          </a:prstGeom>
          <a:solidFill>
            <a:schemeClr val="accent5">
              <a:lumMod val="40000"/>
              <a:lumOff val="60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Interpret Graphs</a:t>
            </a: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2)</a:t>
            </a:r>
            <a:endParaRPr lang="en-US" sz="1600" dirty="0">
              <a:solidFill>
                <a:schemeClr val="accent1">
                  <a:lumMod val="75000"/>
                </a:schemeClr>
              </a:solidFill>
              <a:latin typeface="Trebuchet MS" pitchFamily="34" charset="0"/>
              <a:cs typeface="+mn-cs"/>
            </a:endParaRPr>
          </a:p>
        </p:txBody>
      </p:sp>
      <p:sp>
        <p:nvSpPr>
          <p:cNvPr id="40" name="TextBox 39">
            <a:hlinkClick r:id="rId11" action="ppaction://hlinksldjump"/>
          </p:cNvPr>
          <p:cNvSpPr txBox="1"/>
          <p:nvPr/>
        </p:nvSpPr>
        <p:spPr>
          <a:xfrm>
            <a:off x="0" y="6324600"/>
            <a:ext cx="914400" cy="5334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More info</a:t>
            </a:r>
            <a:endParaRPr lang="en-US" sz="1600" dirty="0">
              <a:solidFill>
                <a:schemeClr val="accent1">
                  <a:lumMod val="75000"/>
                </a:schemeClr>
              </a:solidFill>
              <a:latin typeface="Trebuchet MS" pitchFamily="34" charset="0"/>
              <a:cs typeface="+mn-cs"/>
            </a:endParaRPr>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4" presetClass="entr" presetSubtype="0" fill="hold" nodeType="withEffect">
                                  <p:stCondLst>
                                    <p:cond delay="0"/>
                                  </p:stCondLst>
                                  <p:childTnLst>
                                    <p:set>
                                      <p:cBhvr>
                                        <p:cTn id="6" dur="1" fill="hold">
                                          <p:stCondLst>
                                            <p:cond delay="0"/>
                                          </p:stCondLst>
                                        </p:cTn>
                                        <p:tgtEl>
                                          <p:spTgt spid="27"/>
                                        </p:tgtEl>
                                        <p:attrNameLst>
                                          <p:attrName>style.visibility</p:attrName>
                                        </p:attrNameLst>
                                      </p:cBhvr>
                                      <p:to>
                                        <p:strVal val="visible"/>
                                      </p:to>
                                    </p:set>
                                    <p:anim from="(-#ppt_w/2)" to="(#ppt_x)" calcmode="lin" valueType="num">
                                      <p:cBhvr>
                                        <p:cTn id="7" dur="600" fill="hold">
                                          <p:stCondLst>
                                            <p:cond delay="0"/>
                                          </p:stCondLst>
                                        </p:cTn>
                                        <p:tgtEl>
                                          <p:spTgt spid="27"/>
                                        </p:tgtEl>
                                        <p:attrNameLst>
                                          <p:attrName>ppt_x</p:attrName>
                                        </p:attrNameLst>
                                      </p:cBhvr>
                                    </p:anim>
                                    <p:anim from="0" to="-1.0" calcmode="lin" valueType="num">
                                      <p:cBhvr>
                                        <p:cTn id="8" dur="200" decel="50000" autoRev="1" fill="hold">
                                          <p:stCondLst>
                                            <p:cond delay="600"/>
                                          </p:stCondLst>
                                        </p:cTn>
                                        <p:tgtEl>
                                          <p:spTgt spid="27"/>
                                        </p:tgtEl>
                                        <p:attrNameLst>
                                          <p:attrName>xshear</p:attrName>
                                        </p:attrNameLst>
                                      </p:cBhvr>
                                    </p:anim>
                                    <p:animScale>
                                      <p:cBhvr>
                                        <p:cTn id="9" dur="200" decel="100000" autoRev="1" fill="hold">
                                          <p:stCondLst>
                                            <p:cond delay="600"/>
                                          </p:stCondLst>
                                        </p:cTn>
                                        <p:tgtEl>
                                          <p:spTgt spid="27"/>
                                        </p:tgtEl>
                                      </p:cBhvr>
                                      <p:from x="100000" y="100000"/>
                                      <p:to x="80000" y="100000"/>
                                    </p:animScale>
                                    <p:anim by="(#ppt_h/3+#ppt_w*0.1)" calcmode="lin" valueType="num">
                                      <p:cBhvr additive="sum">
                                        <p:cTn id="10" dur="200" decel="100000" autoRev="1" fill="hold">
                                          <p:stCondLst>
                                            <p:cond delay="600"/>
                                          </p:stCondLst>
                                        </p:cTn>
                                        <p:tgtEl>
                                          <p:spTgt spid="27"/>
                                        </p:tgtEl>
                                        <p:attrNameLst>
                                          <p:attrName>ppt_x</p:attrName>
                                        </p:attrNameLst>
                                      </p:cBhvr>
                                    </p:anim>
                                  </p:childTnLst>
                                </p:cTn>
                              </p:par>
                              <p:par>
                                <p:cTn id="11" presetID="34" presetClass="entr" presetSubtype="0" fill="hold" grpId="0" nodeType="withEffect">
                                  <p:stCondLst>
                                    <p:cond delay="0"/>
                                  </p:stCondLst>
                                  <p:childTnLst>
                                    <p:set>
                                      <p:cBhvr>
                                        <p:cTn id="12" dur="1" fill="hold">
                                          <p:stCondLst>
                                            <p:cond delay="0"/>
                                          </p:stCondLst>
                                        </p:cTn>
                                        <p:tgtEl>
                                          <p:spTgt spid="32"/>
                                        </p:tgtEl>
                                        <p:attrNameLst>
                                          <p:attrName>style.visibility</p:attrName>
                                        </p:attrNameLst>
                                      </p:cBhvr>
                                      <p:to>
                                        <p:strVal val="visible"/>
                                      </p:to>
                                    </p:set>
                                    <p:anim from="(-#ppt_w/2)" to="(#ppt_x)" calcmode="lin" valueType="num">
                                      <p:cBhvr>
                                        <p:cTn id="13" dur="600" fill="hold">
                                          <p:stCondLst>
                                            <p:cond delay="0"/>
                                          </p:stCondLst>
                                        </p:cTn>
                                        <p:tgtEl>
                                          <p:spTgt spid="32"/>
                                        </p:tgtEl>
                                        <p:attrNameLst>
                                          <p:attrName>ppt_x</p:attrName>
                                        </p:attrNameLst>
                                      </p:cBhvr>
                                    </p:anim>
                                    <p:anim from="0" to="-1.0" calcmode="lin" valueType="num">
                                      <p:cBhvr>
                                        <p:cTn id="14" dur="200" decel="50000" autoRev="1" fill="hold">
                                          <p:stCondLst>
                                            <p:cond delay="600"/>
                                          </p:stCondLst>
                                        </p:cTn>
                                        <p:tgtEl>
                                          <p:spTgt spid="32"/>
                                        </p:tgtEl>
                                        <p:attrNameLst>
                                          <p:attrName>xshear</p:attrName>
                                        </p:attrNameLst>
                                      </p:cBhvr>
                                    </p:anim>
                                    <p:animScale>
                                      <p:cBhvr>
                                        <p:cTn id="15" dur="200" decel="100000" autoRev="1" fill="hold">
                                          <p:stCondLst>
                                            <p:cond delay="600"/>
                                          </p:stCondLst>
                                        </p:cTn>
                                        <p:tgtEl>
                                          <p:spTgt spid="32"/>
                                        </p:tgtEl>
                                      </p:cBhvr>
                                      <p:from x="100000" y="100000"/>
                                      <p:to x="80000" y="100000"/>
                                    </p:animScale>
                                    <p:anim by="(#ppt_h/3+#ppt_w*0.1)" calcmode="lin" valueType="num">
                                      <p:cBhvr additive="sum">
                                        <p:cTn id="16" dur="200" decel="100000" autoRev="1" fill="hold">
                                          <p:stCondLst>
                                            <p:cond delay="600"/>
                                          </p:stCondLst>
                                        </p:cTn>
                                        <p:tgtEl>
                                          <p:spTgt spid="32"/>
                                        </p:tgtEl>
                                        <p:attrNameLst>
                                          <p:attrName>ppt_x</p:attrName>
                                        </p:attrNameLst>
                                      </p:cBhvr>
                                    </p:anim>
                                  </p:childTnLst>
                                </p:cTn>
                              </p:par>
                              <p:par>
                                <p:cTn id="17" presetID="9" presetClass="entr" presetSubtype="0" fill="hold" grpId="0" nodeType="withEffect">
                                  <p:stCondLst>
                                    <p:cond delay="3000"/>
                                  </p:stCondLst>
                                  <p:childTnLst>
                                    <p:set>
                                      <p:cBhvr>
                                        <p:cTn id="18" dur="1" fill="hold">
                                          <p:stCondLst>
                                            <p:cond delay="0"/>
                                          </p:stCondLst>
                                        </p:cTn>
                                        <p:tgtEl>
                                          <p:spTgt spid="16"/>
                                        </p:tgtEl>
                                        <p:attrNameLst>
                                          <p:attrName>style.visibility</p:attrName>
                                        </p:attrNameLst>
                                      </p:cBhvr>
                                      <p:to>
                                        <p:strVal val="visible"/>
                                      </p:to>
                                    </p:set>
                                    <p:animEffect transition="in" filter="dissolve">
                                      <p:cBhvr>
                                        <p:cTn id="19" dur="500"/>
                                        <p:tgtEl>
                                          <p:spTgt spid="16"/>
                                        </p:tgtEl>
                                      </p:cBhvr>
                                    </p:animEffect>
                                  </p:childTnLst>
                                </p:cTn>
                              </p:par>
                              <p:par>
                                <p:cTn id="20" presetID="9" presetClass="entr" presetSubtype="0" fill="hold" grpId="0" nodeType="withEffect">
                                  <p:stCondLst>
                                    <p:cond delay="5000"/>
                                  </p:stCondLst>
                                  <p:childTnLst>
                                    <p:set>
                                      <p:cBhvr>
                                        <p:cTn id="21" dur="1" fill="hold">
                                          <p:stCondLst>
                                            <p:cond delay="0"/>
                                          </p:stCondLst>
                                        </p:cTn>
                                        <p:tgtEl>
                                          <p:spTgt spid="17"/>
                                        </p:tgtEl>
                                        <p:attrNameLst>
                                          <p:attrName>style.visibility</p:attrName>
                                        </p:attrNameLst>
                                      </p:cBhvr>
                                      <p:to>
                                        <p:strVal val="visible"/>
                                      </p:to>
                                    </p:set>
                                    <p:animEffect transition="in" filter="dissolve">
                                      <p:cBhvr>
                                        <p:cTn id="22" dur="500"/>
                                        <p:tgtEl>
                                          <p:spTgt spid="17"/>
                                        </p:tgtEl>
                                      </p:cBhvr>
                                    </p:animEffect>
                                  </p:childTnLst>
                                </p:cTn>
                              </p:par>
                              <p:par>
                                <p:cTn id="23" presetID="9" presetClass="entr" presetSubtype="0" fill="hold" grpId="0" nodeType="withEffect">
                                  <p:stCondLst>
                                    <p:cond delay="6000"/>
                                  </p:stCondLst>
                                  <p:childTnLst>
                                    <p:set>
                                      <p:cBhvr>
                                        <p:cTn id="24" dur="1" fill="hold">
                                          <p:stCondLst>
                                            <p:cond delay="0"/>
                                          </p:stCondLst>
                                        </p:cTn>
                                        <p:tgtEl>
                                          <p:spTgt spid="30"/>
                                        </p:tgtEl>
                                        <p:attrNameLst>
                                          <p:attrName>style.visibility</p:attrName>
                                        </p:attrNameLst>
                                      </p:cBhvr>
                                      <p:to>
                                        <p:strVal val="visible"/>
                                      </p:to>
                                    </p:set>
                                    <p:animEffect transition="in" filter="dissolve">
                                      <p:cBhvr>
                                        <p:cTn id="25"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32" grpId="0" animBg="1"/>
      <p:bldP spid="30" grpId="0" animBg="1"/>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Picture 25" descr="dungeness - Copy.jpg"/>
          <p:cNvPicPr>
            <a:picLocks noChangeAspect="1"/>
          </p:cNvPicPr>
          <p:nvPr/>
        </p:nvPicPr>
        <p:blipFill>
          <a:blip r:embed="rId3" cstate="print"/>
          <a:stretch>
            <a:fillRect/>
          </a:stretch>
        </p:blipFill>
        <p:spPr>
          <a:xfrm>
            <a:off x="1752600" y="1828800"/>
            <a:ext cx="1568450" cy="941070"/>
          </a:xfrm>
          <a:prstGeom prst="rect">
            <a:avLst/>
          </a:prstGeom>
        </p:spPr>
      </p:pic>
      <p:sp>
        <p:nvSpPr>
          <p:cNvPr id="19" name="TextBox 18">
            <a:hlinkClick r:id="rId4" action="ppaction://hlinksldjump"/>
          </p:cNvPr>
          <p:cNvSpPr txBox="1"/>
          <p:nvPr/>
        </p:nvSpPr>
        <p:spPr>
          <a:xfrm>
            <a:off x="6096000" y="6027003"/>
            <a:ext cx="1828800" cy="830997"/>
          </a:xfrm>
          <a:prstGeom prst="rect">
            <a:avLst/>
          </a:prstGeom>
          <a:solidFill>
            <a:srgbClr val="C00000"/>
          </a:solidFill>
          <a:scene3d>
            <a:camera prst="orthographicFront"/>
            <a:lightRig rig="threePt" dir="t"/>
          </a:scene3d>
          <a:sp3d>
            <a:bevelT w="114300" prst="artDeco"/>
          </a:sp3d>
        </p:spPr>
        <p:style>
          <a:lnRef idx="0">
            <a:scrgbClr r="0" g="0" b="0"/>
          </a:lnRef>
          <a:fillRef idx="1003">
            <a:schemeClr val="dk2"/>
          </a:fillRef>
          <a:effectRef idx="0">
            <a:scrgbClr r="0" g="0" b="0"/>
          </a:effectRef>
          <a:fontRef idx="major"/>
        </p:style>
        <p:txBody>
          <a:bodyPr wrap="square">
            <a:spAutoFit/>
          </a:bodyPr>
          <a:lstStyle/>
          <a:p>
            <a:pPr algn="ctr" fontAlgn="auto">
              <a:spcBef>
                <a:spcPts val="0"/>
              </a:spcBef>
              <a:spcAft>
                <a:spcPts val="0"/>
              </a:spcAft>
              <a:defRPr/>
            </a:pPr>
            <a:r>
              <a:rPr lang="en-US" sz="2400" dirty="0" smtClean="0">
                <a:solidFill>
                  <a:schemeClr val="bg1"/>
                </a:solidFill>
                <a:latin typeface="Trebuchet MS" pitchFamily="34" charset="0"/>
              </a:rPr>
              <a:t>Touch here to begin!</a:t>
            </a:r>
            <a:endParaRPr lang="en-US" sz="2400" dirty="0">
              <a:solidFill>
                <a:schemeClr val="bg1"/>
              </a:solidFill>
              <a:latin typeface="Trebuchet MS" pitchFamily="34" charset="0"/>
            </a:endParaRPr>
          </a:p>
        </p:txBody>
      </p:sp>
      <p:sp>
        <p:nvSpPr>
          <p:cNvPr id="22" name="Action Button: Home 21">
            <a:hlinkClick r:id="" action="ppaction://hlinkshowjump?jump=firstslide" highlightClick="1"/>
          </p:cNvPr>
          <p:cNvSpPr/>
          <p:nvPr/>
        </p:nvSpPr>
        <p:spPr>
          <a:xfrm>
            <a:off x="8547717" y="6400800"/>
            <a:ext cx="574675" cy="457200"/>
          </a:xfrm>
          <a:prstGeom prst="actionButtonHome">
            <a:avLst/>
          </a:prstGeom>
          <a:gradFill flip="none" rotWithShape="1">
            <a:gsLst>
              <a:gs pos="0">
                <a:srgbClr val="FFEFD1"/>
              </a:gs>
              <a:gs pos="64999">
                <a:srgbClr val="F0EBD5"/>
              </a:gs>
              <a:gs pos="100000">
                <a:srgbClr val="D1C39F"/>
              </a:gs>
            </a:gsLst>
            <a:lin ang="5400000" scaled="1"/>
            <a:tileRect/>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23" name="Action Button: Beginning 22">
            <a:hlinkClick r:id="" action="ppaction://hlinkshowjump?jump=lastslideviewed" highlightClick="1"/>
          </p:cNvPr>
          <p:cNvSpPr/>
          <p:nvPr/>
        </p:nvSpPr>
        <p:spPr>
          <a:xfrm>
            <a:off x="8080992" y="6400800"/>
            <a:ext cx="457200" cy="457200"/>
          </a:xfrm>
          <a:prstGeom prst="actionButtonBeginning">
            <a:avLst/>
          </a:prstGeom>
          <a:gradFill>
            <a:gsLst>
              <a:gs pos="0">
                <a:srgbClr val="FFEFD1"/>
              </a:gs>
              <a:gs pos="64999">
                <a:srgbClr val="F0EBD5"/>
              </a:gs>
              <a:gs pos="100000">
                <a:srgbClr val="D1C39F"/>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59400" name="TextBox 29"/>
          <p:cNvSpPr txBox="1">
            <a:spLocks noChangeArrowheads="1"/>
          </p:cNvSpPr>
          <p:nvPr/>
        </p:nvSpPr>
        <p:spPr bwMode="auto">
          <a:xfrm>
            <a:off x="3429000" y="914400"/>
            <a:ext cx="5638800" cy="646986"/>
          </a:xfrm>
          <a:prstGeom prst="wedgeRoundRectCallout">
            <a:avLst>
              <a:gd name="adj1" fmla="val -55792"/>
              <a:gd name="adj2" fmla="val 49356"/>
              <a:gd name="adj3" fmla="val 16667"/>
            </a:avLst>
          </a:prstGeom>
          <a:solidFill>
            <a:schemeClr val="accent5">
              <a:lumMod val="75000"/>
            </a:schemeClr>
          </a:solidFill>
          <a:ln w="9525">
            <a:noFill/>
            <a:miter lim="800000"/>
            <a:headEnd/>
            <a:tailEnd/>
          </a:ln>
        </p:spPr>
        <p:txBody>
          <a:bodyPr wrap="square">
            <a:spAutoFit/>
          </a:bodyPr>
          <a:lstStyle/>
          <a:p>
            <a:r>
              <a:rPr lang="en-US" sz="1600" dirty="0" smtClean="0">
                <a:solidFill>
                  <a:schemeClr val="bg1"/>
                </a:solidFill>
                <a:latin typeface="Trebuchet MS" pitchFamily="34" charset="0"/>
              </a:rPr>
              <a:t>Hi there, I am Dungie the Crab and I am your guide to understanding the story of salinity in Yaquina Bay!</a:t>
            </a:r>
            <a:endParaRPr lang="en-US" sz="1600" dirty="0">
              <a:solidFill>
                <a:schemeClr val="bg1"/>
              </a:solidFill>
              <a:latin typeface="Trebuchet MS" pitchFamily="34" charset="0"/>
            </a:endParaRPr>
          </a:p>
        </p:txBody>
      </p:sp>
      <p:sp>
        <p:nvSpPr>
          <p:cNvPr id="27" name="TextBox 29"/>
          <p:cNvSpPr txBox="1">
            <a:spLocks noChangeArrowheads="1"/>
          </p:cNvSpPr>
          <p:nvPr/>
        </p:nvSpPr>
        <p:spPr bwMode="auto">
          <a:xfrm>
            <a:off x="3505200" y="1703784"/>
            <a:ext cx="5486400" cy="1191816"/>
          </a:xfrm>
          <a:prstGeom prst="wedgeRoundRectCallout">
            <a:avLst>
              <a:gd name="adj1" fmla="val -57532"/>
              <a:gd name="adj2" fmla="val -23476"/>
              <a:gd name="adj3" fmla="val 16667"/>
            </a:avLst>
          </a:prstGeom>
          <a:solidFill>
            <a:schemeClr val="accent5">
              <a:lumMod val="75000"/>
            </a:schemeClr>
          </a:solidFill>
          <a:ln w="9525">
            <a:noFill/>
            <a:miter lim="800000"/>
            <a:headEnd/>
            <a:tailEnd/>
          </a:ln>
        </p:spPr>
        <p:txBody>
          <a:bodyPr wrap="square">
            <a:spAutoFit/>
          </a:bodyPr>
          <a:lstStyle/>
          <a:p>
            <a:r>
              <a:rPr lang="en-US" sz="1600" dirty="0" smtClean="0">
                <a:solidFill>
                  <a:schemeClr val="bg1"/>
                </a:solidFill>
                <a:latin typeface="Trebuchet MS" pitchFamily="34" charset="0"/>
              </a:rPr>
              <a:t>The Bay is a complex system that is changing every moment.  Some of these changes are predictable patterns, but some are unexpected variations.  Do you think you can tell the difference?</a:t>
            </a:r>
            <a:endParaRPr lang="en-US" sz="1600" dirty="0">
              <a:solidFill>
                <a:schemeClr val="bg1"/>
              </a:solidFill>
              <a:latin typeface="Trebuchet MS" pitchFamily="34" charset="0"/>
            </a:endParaRPr>
          </a:p>
        </p:txBody>
      </p:sp>
      <p:sp>
        <p:nvSpPr>
          <p:cNvPr id="31" name="Rectangle 30"/>
          <p:cNvSpPr/>
          <p:nvPr/>
        </p:nvSpPr>
        <p:spPr>
          <a:xfrm>
            <a:off x="0" y="0"/>
            <a:ext cx="9144000" cy="838200"/>
          </a:xfrm>
          <a:prstGeom prst="rect">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r>
              <a:rPr lang="en-US" sz="4400" dirty="0" smtClean="0">
                <a:latin typeface="Trebuchet MS" pitchFamily="34" charset="0"/>
              </a:rPr>
              <a:t>How To Read LOBO Data</a:t>
            </a:r>
            <a:endParaRPr lang="en-US" sz="4400" dirty="0">
              <a:latin typeface="Trebuchet MS" pitchFamily="34" charset="0"/>
            </a:endParaRPr>
          </a:p>
        </p:txBody>
      </p:sp>
      <p:sp>
        <p:nvSpPr>
          <p:cNvPr id="33" name="Flowchart: Delay 32"/>
          <p:cNvSpPr/>
          <p:nvPr/>
        </p:nvSpPr>
        <p:spPr>
          <a:xfrm>
            <a:off x="0" y="0"/>
            <a:ext cx="1752600" cy="6858000"/>
          </a:xfrm>
          <a:prstGeom prst="flowChartDelay">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34" name="TextBox 33">
            <a:hlinkClick r:id="rId5" action="ppaction://hlinksldjump"/>
          </p:cNvPr>
          <p:cNvSpPr txBox="1"/>
          <p:nvPr/>
        </p:nvSpPr>
        <p:spPr>
          <a:xfrm>
            <a:off x="0" y="609600"/>
            <a:ext cx="1371600" cy="8382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Build </a:t>
            </a:r>
            <a:r>
              <a:rPr lang="en-US" sz="1600" dirty="0" smtClean="0">
                <a:solidFill>
                  <a:schemeClr val="accent1">
                    <a:lumMod val="75000"/>
                  </a:schemeClr>
                </a:solidFill>
                <a:latin typeface="Trebuchet MS" pitchFamily="34" charset="0"/>
                <a:cs typeface="+mn-cs"/>
              </a:rPr>
              <a:t>A </a:t>
            </a:r>
            <a:r>
              <a:rPr lang="en-US" sz="1600" dirty="0">
                <a:solidFill>
                  <a:schemeClr val="accent1">
                    <a:lumMod val="75000"/>
                  </a:schemeClr>
                </a:solidFill>
                <a:latin typeface="Trebuchet MS" pitchFamily="34" charset="0"/>
                <a:cs typeface="+mn-cs"/>
              </a:rPr>
              <a:t>G</a:t>
            </a:r>
            <a:r>
              <a:rPr lang="en-US" sz="1600" dirty="0" smtClean="0">
                <a:solidFill>
                  <a:schemeClr val="accent1">
                    <a:lumMod val="75000"/>
                  </a:schemeClr>
                </a:solidFill>
                <a:latin typeface="Trebuchet MS" pitchFamily="34" charset="0"/>
                <a:cs typeface="+mn-cs"/>
              </a:rPr>
              <a:t>raph </a:t>
            </a:r>
            <a:endParaRPr lang="en-US" sz="1600" dirty="0">
              <a:solidFill>
                <a:schemeClr val="accent1">
                  <a:lumMod val="75000"/>
                </a:schemeClr>
              </a:solidFill>
              <a:latin typeface="Trebuchet MS" pitchFamily="34" charset="0"/>
              <a:cs typeface="+mn-cs"/>
            </a:endParaRP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1)</a:t>
            </a:r>
            <a:endParaRPr lang="en-US" sz="1600" dirty="0">
              <a:solidFill>
                <a:schemeClr val="accent1">
                  <a:lumMod val="75000"/>
                </a:schemeClr>
              </a:solidFill>
              <a:latin typeface="Trebuchet MS" pitchFamily="34" charset="0"/>
              <a:cs typeface="+mn-cs"/>
            </a:endParaRPr>
          </a:p>
        </p:txBody>
      </p:sp>
      <p:sp>
        <p:nvSpPr>
          <p:cNvPr id="35" name="TextBox 34">
            <a:hlinkClick r:id="rId6" action="ppaction://hlinksldjump"/>
          </p:cNvPr>
          <p:cNvSpPr txBox="1"/>
          <p:nvPr/>
        </p:nvSpPr>
        <p:spPr>
          <a:xfrm>
            <a:off x="0" y="2743200"/>
            <a:ext cx="1554480" cy="1066800"/>
          </a:xfrm>
          <a:prstGeom prst="roundRect">
            <a:avLst/>
          </a:prstGeom>
          <a:solidFill>
            <a:schemeClr val="accent5">
              <a:lumMod val="40000"/>
              <a:lumOff val="60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Read LOBO Graphs </a:t>
            </a:r>
            <a:r>
              <a:rPr lang="en-US" sz="1600" dirty="0" smtClean="0">
                <a:solidFill>
                  <a:schemeClr val="accent1">
                    <a:lumMod val="75000"/>
                  </a:schemeClr>
                </a:solidFill>
                <a:latin typeface="Trebuchet MS" pitchFamily="34" charset="0"/>
                <a:cs typeface="+mn-cs"/>
              </a:rPr>
              <a:t>   (Level 3)</a:t>
            </a:r>
            <a:endParaRPr lang="en-US" sz="1600" dirty="0">
              <a:solidFill>
                <a:schemeClr val="accent1">
                  <a:lumMod val="75000"/>
                </a:schemeClr>
              </a:solidFill>
              <a:latin typeface="Trebuchet MS" pitchFamily="34" charset="0"/>
              <a:cs typeface="+mn-cs"/>
            </a:endParaRPr>
          </a:p>
        </p:txBody>
      </p:sp>
      <p:sp>
        <p:nvSpPr>
          <p:cNvPr id="36" name="TextBox 35">
            <a:hlinkClick r:id="rId7" action="ppaction://hlinksldjump"/>
          </p:cNvPr>
          <p:cNvSpPr txBox="1"/>
          <p:nvPr/>
        </p:nvSpPr>
        <p:spPr>
          <a:xfrm>
            <a:off x="0" y="3953470"/>
            <a:ext cx="1447800" cy="99953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LOBO Data Match-up</a:t>
            </a:r>
            <a:endParaRPr lang="en-US" sz="1600" dirty="0">
              <a:solidFill>
                <a:schemeClr val="accent1">
                  <a:lumMod val="75000"/>
                </a:schemeClr>
              </a:solidFill>
              <a:latin typeface="Trebuchet MS" pitchFamily="34" charset="0"/>
              <a:cs typeface="+mn-cs"/>
            </a:endParaRP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4)</a:t>
            </a:r>
            <a:endParaRPr lang="en-US" sz="1600" dirty="0">
              <a:solidFill>
                <a:schemeClr val="accent1">
                  <a:lumMod val="75000"/>
                </a:schemeClr>
              </a:solidFill>
              <a:latin typeface="Trebuchet MS" pitchFamily="34" charset="0"/>
              <a:cs typeface="+mn-cs"/>
            </a:endParaRPr>
          </a:p>
        </p:txBody>
      </p:sp>
      <p:sp>
        <p:nvSpPr>
          <p:cNvPr id="37" name="TextBox 36">
            <a:hlinkClick r:id="rId8" action="ppaction://hlinksldjump"/>
          </p:cNvPr>
          <p:cNvSpPr txBox="1"/>
          <p:nvPr/>
        </p:nvSpPr>
        <p:spPr>
          <a:xfrm>
            <a:off x="0" y="5105400"/>
            <a:ext cx="1371600" cy="11430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Test Your LOBO Abilities</a:t>
            </a: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5)</a:t>
            </a:r>
            <a:endParaRPr lang="en-US" sz="1600" dirty="0">
              <a:solidFill>
                <a:schemeClr val="accent1">
                  <a:lumMod val="75000"/>
                </a:schemeClr>
              </a:solidFill>
              <a:latin typeface="Trebuchet MS" pitchFamily="34" charset="0"/>
              <a:cs typeface="+mn-cs"/>
            </a:endParaRPr>
          </a:p>
        </p:txBody>
      </p:sp>
      <p:sp>
        <p:nvSpPr>
          <p:cNvPr id="38" name="TextBox 37">
            <a:hlinkClick r:id="rId9" action="ppaction://hlinksldjump"/>
          </p:cNvPr>
          <p:cNvSpPr txBox="1"/>
          <p:nvPr/>
        </p:nvSpPr>
        <p:spPr>
          <a:xfrm>
            <a:off x="0" y="1600200"/>
            <a:ext cx="1447800" cy="9906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Interpret Graphs</a:t>
            </a: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2)</a:t>
            </a:r>
            <a:endParaRPr lang="en-US" sz="1600" dirty="0">
              <a:solidFill>
                <a:schemeClr val="accent1">
                  <a:lumMod val="75000"/>
                </a:schemeClr>
              </a:solidFill>
              <a:latin typeface="Trebuchet MS" pitchFamily="34" charset="0"/>
              <a:cs typeface="+mn-cs"/>
            </a:endParaRPr>
          </a:p>
        </p:txBody>
      </p:sp>
      <p:sp>
        <p:nvSpPr>
          <p:cNvPr id="39" name="TextBox 38">
            <a:hlinkClick r:id="rId10" action="ppaction://hlinksldjump"/>
          </p:cNvPr>
          <p:cNvSpPr txBox="1"/>
          <p:nvPr/>
        </p:nvSpPr>
        <p:spPr>
          <a:xfrm>
            <a:off x="0" y="6324600"/>
            <a:ext cx="914400" cy="5334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More info</a:t>
            </a:r>
            <a:endParaRPr lang="en-US" sz="1600" dirty="0">
              <a:solidFill>
                <a:schemeClr val="accent1">
                  <a:lumMod val="75000"/>
                </a:schemeClr>
              </a:solidFill>
              <a:latin typeface="Trebuchet MS" pitchFamily="34" charset="0"/>
              <a:cs typeface="+mn-cs"/>
            </a:endParaRPr>
          </a:p>
        </p:txBody>
      </p:sp>
      <p:sp>
        <p:nvSpPr>
          <p:cNvPr id="20" name="Rounded Rectangle 19"/>
          <p:cNvSpPr/>
          <p:nvPr/>
        </p:nvSpPr>
        <p:spPr>
          <a:xfrm>
            <a:off x="2514600" y="5181600"/>
            <a:ext cx="5562600" cy="640080"/>
          </a:xfrm>
          <a:prstGeom prst="roundRect">
            <a:avLst/>
          </a:prstGeom>
          <a:solidFill>
            <a:srgbClr val="70AC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600" dirty="0" smtClean="0">
                <a:latin typeface="Trebuchet MS" pitchFamily="34" charset="0"/>
              </a:rPr>
              <a:t>I will be asking you questions in boxes similar to this one. Try to figure them out before you move on.  </a:t>
            </a:r>
            <a:endParaRPr lang="en-US" sz="1600" dirty="0">
              <a:latin typeface="Trebuchet MS" pitchFamily="34" charset="0"/>
            </a:endParaRPr>
          </a:p>
        </p:txBody>
      </p:sp>
      <p:sp>
        <p:nvSpPr>
          <p:cNvPr id="24" name="TextBox 29"/>
          <p:cNvSpPr txBox="1">
            <a:spLocks noChangeArrowheads="1"/>
          </p:cNvSpPr>
          <p:nvPr/>
        </p:nvSpPr>
        <p:spPr bwMode="auto">
          <a:xfrm>
            <a:off x="2133600" y="3200400"/>
            <a:ext cx="4267200" cy="381000"/>
          </a:xfrm>
          <a:prstGeom prst="wedgeRoundRectCallout">
            <a:avLst>
              <a:gd name="adj1" fmla="val -31466"/>
              <a:gd name="adj2" fmla="val -166187"/>
              <a:gd name="adj3" fmla="val 16667"/>
            </a:avLst>
          </a:prstGeom>
          <a:solidFill>
            <a:schemeClr val="accent5">
              <a:lumMod val="75000"/>
            </a:schemeClr>
          </a:solidFill>
          <a:ln w="9525">
            <a:noFill/>
            <a:miter lim="800000"/>
            <a:headEnd/>
            <a:tailEnd/>
          </a:ln>
        </p:spPr>
        <p:txBody>
          <a:bodyPr wrap="square">
            <a:spAutoFit/>
          </a:bodyPr>
          <a:lstStyle/>
          <a:p>
            <a:r>
              <a:rPr lang="en-US" sz="1600" dirty="0" smtClean="0">
                <a:solidFill>
                  <a:schemeClr val="bg1"/>
                </a:solidFill>
                <a:latin typeface="Trebuchet MS" pitchFamily="34" charset="0"/>
              </a:rPr>
              <a:t>There are 3 different sections in this level:</a:t>
            </a:r>
            <a:endParaRPr lang="en-US" sz="1600" dirty="0">
              <a:solidFill>
                <a:schemeClr val="bg1"/>
              </a:solidFill>
              <a:latin typeface="Trebuchet MS" pitchFamily="34" charset="0"/>
            </a:endParaRPr>
          </a:p>
        </p:txBody>
      </p:sp>
      <p:sp>
        <p:nvSpPr>
          <p:cNvPr id="25" name="TextBox 29"/>
          <p:cNvSpPr txBox="1">
            <a:spLocks noChangeArrowheads="1"/>
          </p:cNvSpPr>
          <p:nvPr/>
        </p:nvSpPr>
        <p:spPr bwMode="auto">
          <a:xfrm>
            <a:off x="2133600" y="3657600"/>
            <a:ext cx="6400800" cy="374571"/>
          </a:xfrm>
          <a:prstGeom prst="roundRect">
            <a:avLst/>
          </a:prstGeom>
          <a:solidFill>
            <a:schemeClr val="accent5">
              <a:lumMod val="75000"/>
            </a:schemeClr>
          </a:solidFill>
          <a:ln w="9525">
            <a:noFill/>
            <a:miter lim="800000"/>
            <a:headEnd/>
            <a:tailEnd/>
          </a:ln>
        </p:spPr>
        <p:txBody>
          <a:bodyPr wrap="square">
            <a:spAutoFit/>
          </a:bodyPr>
          <a:lstStyle/>
          <a:p>
            <a:r>
              <a:rPr lang="en-US" sz="1600" dirty="0" smtClean="0">
                <a:solidFill>
                  <a:schemeClr val="bg1"/>
                </a:solidFill>
                <a:latin typeface="Trebuchet MS" pitchFamily="34" charset="0"/>
              </a:rPr>
              <a:t>Section 1: Determine what is a pattern or variation in salinity data</a:t>
            </a:r>
            <a:endParaRPr lang="en-US" sz="1600" dirty="0">
              <a:solidFill>
                <a:schemeClr val="bg1"/>
              </a:solidFill>
              <a:latin typeface="Trebuchet MS" pitchFamily="34" charset="0"/>
            </a:endParaRPr>
          </a:p>
        </p:txBody>
      </p:sp>
      <p:sp>
        <p:nvSpPr>
          <p:cNvPr id="29" name="TextBox 29"/>
          <p:cNvSpPr txBox="1">
            <a:spLocks noChangeArrowheads="1"/>
          </p:cNvSpPr>
          <p:nvPr/>
        </p:nvSpPr>
        <p:spPr bwMode="auto">
          <a:xfrm>
            <a:off x="2133600" y="4114800"/>
            <a:ext cx="6400800" cy="374571"/>
          </a:xfrm>
          <a:prstGeom prst="roundRect">
            <a:avLst/>
          </a:prstGeom>
          <a:solidFill>
            <a:schemeClr val="accent5">
              <a:lumMod val="75000"/>
            </a:schemeClr>
          </a:solidFill>
          <a:ln w="9525">
            <a:noFill/>
            <a:miter lim="800000"/>
            <a:headEnd/>
            <a:tailEnd/>
          </a:ln>
        </p:spPr>
        <p:txBody>
          <a:bodyPr wrap="square">
            <a:spAutoFit/>
          </a:bodyPr>
          <a:lstStyle/>
          <a:p>
            <a:r>
              <a:rPr lang="en-US" sz="1600" dirty="0" smtClean="0">
                <a:solidFill>
                  <a:schemeClr val="bg1"/>
                </a:solidFill>
                <a:latin typeface="Trebuchet MS" pitchFamily="34" charset="0"/>
              </a:rPr>
              <a:t>Section 2: Explore the influence of tides on salinity </a:t>
            </a:r>
            <a:endParaRPr lang="en-US" sz="1600" dirty="0">
              <a:solidFill>
                <a:schemeClr val="bg1"/>
              </a:solidFill>
              <a:latin typeface="Trebuchet MS" pitchFamily="34" charset="0"/>
            </a:endParaRPr>
          </a:p>
        </p:txBody>
      </p:sp>
      <p:sp>
        <p:nvSpPr>
          <p:cNvPr id="30" name="TextBox 29"/>
          <p:cNvSpPr txBox="1">
            <a:spLocks noChangeArrowheads="1"/>
          </p:cNvSpPr>
          <p:nvPr/>
        </p:nvSpPr>
        <p:spPr bwMode="auto">
          <a:xfrm>
            <a:off x="2133600" y="4572000"/>
            <a:ext cx="6400800" cy="374571"/>
          </a:xfrm>
          <a:prstGeom prst="roundRect">
            <a:avLst/>
          </a:prstGeom>
          <a:solidFill>
            <a:schemeClr val="accent5">
              <a:lumMod val="75000"/>
            </a:schemeClr>
          </a:solidFill>
          <a:ln w="9525">
            <a:noFill/>
            <a:miter lim="800000"/>
            <a:headEnd/>
            <a:tailEnd/>
          </a:ln>
        </p:spPr>
        <p:txBody>
          <a:bodyPr wrap="square">
            <a:spAutoFit/>
          </a:bodyPr>
          <a:lstStyle/>
          <a:p>
            <a:r>
              <a:rPr lang="en-US" sz="1600" dirty="0" smtClean="0">
                <a:solidFill>
                  <a:schemeClr val="bg1"/>
                </a:solidFill>
                <a:latin typeface="Trebuchet MS" pitchFamily="34" charset="0"/>
              </a:rPr>
              <a:t>Section 3: Four challenges to test your salinity interpretation skills  </a:t>
            </a:r>
            <a:endParaRPr lang="en-US" sz="1600" dirty="0">
              <a:solidFill>
                <a:schemeClr val="bg1"/>
              </a:solidFill>
              <a:latin typeface="Trebuchet MS" pitchFamily="34" charset="0"/>
            </a:endParaRPr>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4" presetClass="entr" presetSubtype="0" fill="hold" grpId="0" nodeType="withEffect">
                                  <p:stCondLst>
                                    <p:cond delay="0"/>
                                  </p:stCondLst>
                                  <p:childTnLst>
                                    <p:set>
                                      <p:cBhvr>
                                        <p:cTn id="6" dur="1" fill="hold">
                                          <p:stCondLst>
                                            <p:cond delay="0"/>
                                          </p:stCondLst>
                                        </p:cTn>
                                        <p:tgtEl>
                                          <p:spTgt spid="59400"/>
                                        </p:tgtEl>
                                        <p:attrNameLst>
                                          <p:attrName>style.visibility</p:attrName>
                                        </p:attrNameLst>
                                      </p:cBhvr>
                                      <p:to>
                                        <p:strVal val="visible"/>
                                      </p:to>
                                    </p:set>
                                    <p:anim from="(-#ppt_w/2)" to="(#ppt_x)" calcmode="lin" valueType="num">
                                      <p:cBhvr>
                                        <p:cTn id="7" dur="600" fill="hold">
                                          <p:stCondLst>
                                            <p:cond delay="0"/>
                                          </p:stCondLst>
                                        </p:cTn>
                                        <p:tgtEl>
                                          <p:spTgt spid="59400"/>
                                        </p:tgtEl>
                                        <p:attrNameLst>
                                          <p:attrName>ppt_x</p:attrName>
                                        </p:attrNameLst>
                                      </p:cBhvr>
                                    </p:anim>
                                    <p:anim from="0" to="-1.0" calcmode="lin" valueType="num">
                                      <p:cBhvr>
                                        <p:cTn id="8" dur="200" decel="50000" autoRev="1" fill="hold">
                                          <p:stCondLst>
                                            <p:cond delay="600"/>
                                          </p:stCondLst>
                                        </p:cTn>
                                        <p:tgtEl>
                                          <p:spTgt spid="59400"/>
                                        </p:tgtEl>
                                        <p:attrNameLst>
                                          <p:attrName>xshear</p:attrName>
                                        </p:attrNameLst>
                                      </p:cBhvr>
                                    </p:anim>
                                    <p:animScale>
                                      <p:cBhvr>
                                        <p:cTn id="9" dur="200" decel="100000" autoRev="1" fill="hold">
                                          <p:stCondLst>
                                            <p:cond delay="600"/>
                                          </p:stCondLst>
                                        </p:cTn>
                                        <p:tgtEl>
                                          <p:spTgt spid="59400"/>
                                        </p:tgtEl>
                                      </p:cBhvr>
                                      <p:from x="100000" y="100000"/>
                                      <p:to x="80000" y="100000"/>
                                    </p:animScale>
                                    <p:anim by="(#ppt_h/3+#ppt_w*0.1)" calcmode="lin" valueType="num">
                                      <p:cBhvr additive="sum">
                                        <p:cTn id="10" dur="200" decel="100000" autoRev="1" fill="hold">
                                          <p:stCondLst>
                                            <p:cond delay="600"/>
                                          </p:stCondLst>
                                        </p:cTn>
                                        <p:tgtEl>
                                          <p:spTgt spid="59400"/>
                                        </p:tgtEl>
                                        <p:attrNameLst>
                                          <p:attrName>ppt_x</p:attrName>
                                        </p:attrNameLst>
                                      </p:cBhvr>
                                    </p:anim>
                                  </p:childTnLst>
                                </p:cTn>
                              </p:par>
                              <p:par>
                                <p:cTn id="11" presetID="34" presetClass="entr" presetSubtype="0" fill="hold" grpId="0" nodeType="withEffect">
                                  <p:stCondLst>
                                    <p:cond delay="2000"/>
                                  </p:stCondLst>
                                  <p:childTnLst>
                                    <p:set>
                                      <p:cBhvr>
                                        <p:cTn id="12" dur="1" fill="hold">
                                          <p:stCondLst>
                                            <p:cond delay="0"/>
                                          </p:stCondLst>
                                        </p:cTn>
                                        <p:tgtEl>
                                          <p:spTgt spid="27"/>
                                        </p:tgtEl>
                                        <p:attrNameLst>
                                          <p:attrName>style.visibility</p:attrName>
                                        </p:attrNameLst>
                                      </p:cBhvr>
                                      <p:to>
                                        <p:strVal val="visible"/>
                                      </p:to>
                                    </p:set>
                                    <p:anim from="(-#ppt_w/2)" to="(#ppt_x)" calcmode="lin" valueType="num">
                                      <p:cBhvr>
                                        <p:cTn id="13" dur="600" fill="hold">
                                          <p:stCondLst>
                                            <p:cond delay="0"/>
                                          </p:stCondLst>
                                        </p:cTn>
                                        <p:tgtEl>
                                          <p:spTgt spid="27"/>
                                        </p:tgtEl>
                                        <p:attrNameLst>
                                          <p:attrName>ppt_x</p:attrName>
                                        </p:attrNameLst>
                                      </p:cBhvr>
                                    </p:anim>
                                    <p:anim from="0" to="-1.0" calcmode="lin" valueType="num">
                                      <p:cBhvr>
                                        <p:cTn id="14" dur="200" decel="50000" autoRev="1" fill="hold">
                                          <p:stCondLst>
                                            <p:cond delay="600"/>
                                          </p:stCondLst>
                                        </p:cTn>
                                        <p:tgtEl>
                                          <p:spTgt spid="27"/>
                                        </p:tgtEl>
                                        <p:attrNameLst>
                                          <p:attrName>xshear</p:attrName>
                                        </p:attrNameLst>
                                      </p:cBhvr>
                                    </p:anim>
                                    <p:animScale>
                                      <p:cBhvr>
                                        <p:cTn id="15" dur="200" decel="100000" autoRev="1" fill="hold">
                                          <p:stCondLst>
                                            <p:cond delay="600"/>
                                          </p:stCondLst>
                                        </p:cTn>
                                        <p:tgtEl>
                                          <p:spTgt spid="27"/>
                                        </p:tgtEl>
                                      </p:cBhvr>
                                      <p:from x="100000" y="100000"/>
                                      <p:to x="80000" y="100000"/>
                                    </p:animScale>
                                    <p:anim by="(#ppt_h/3+#ppt_w*0.1)" calcmode="lin" valueType="num">
                                      <p:cBhvr additive="sum">
                                        <p:cTn id="16" dur="200" decel="100000" autoRev="1" fill="hold">
                                          <p:stCondLst>
                                            <p:cond delay="600"/>
                                          </p:stCondLst>
                                        </p:cTn>
                                        <p:tgtEl>
                                          <p:spTgt spid="27"/>
                                        </p:tgtEl>
                                        <p:attrNameLst>
                                          <p:attrName>ppt_x</p:attrName>
                                        </p:attrNameLst>
                                      </p:cBhvr>
                                    </p:anim>
                                  </p:childTnLst>
                                </p:cTn>
                              </p:par>
                              <p:par>
                                <p:cTn id="17" presetID="34" presetClass="entr" presetSubtype="0" fill="hold" grpId="0" nodeType="withEffect">
                                  <p:stCondLst>
                                    <p:cond delay="4000"/>
                                  </p:stCondLst>
                                  <p:childTnLst>
                                    <p:set>
                                      <p:cBhvr>
                                        <p:cTn id="18" dur="1" fill="hold">
                                          <p:stCondLst>
                                            <p:cond delay="0"/>
                                          </p:stCondLst>
                                        </p:cTn>
                                        <p:tgtEl>
                                          <p:spTgt spid="24"/>
                                        </p:tgtEl>
                                        <p:attrNameLst>
                                          <p:attrName>style.visibility</p:attrName>
                                        </p:attrNameLst>
                                      </p:cBhvr>
                                      <p:to>
                                        <p:strVal val="visible"/>
                                      </p:to>
                                    </p:set>
                                    <p:anim from="(-#ppt_w/2)" to="(#ppt_x)" calcmode="lin" valueType="num">
                                      <p:cBhvr>
                                        <p:cTn id="19" dur="600" fill="hold">
                                          <p:stCondLst>
                                            <p:cond delay="0"/>
                                          </p:stCondLst>
                                        </p:cTn>
                                        <p:tgtEl>
                                          <p:spTgt spid="24"/>
                                        </p:tgtEl>
                                        <p:attrNameLst>
                                          <p:attrName>ppt_x</p:attrName>
                                        </p:attrNameLst>
                                      </p:cBhvr>
                                    </p:anim>
                                    <p:anim from="0" to="-1.0" calcmode="lin" valueType="num">
                                      <p:cBhvr>
                                        <p:cTn id="20" dur="200" decel="50000" autoRev="1" fill="hold">
                                          <p:stCondLst>
                                            <p:cond delay="600"/>
                                          </p:stCondLst>
                                        </p:cTn>
                                        <p:tgtEl>
                                          <p:spTgt spid="24"/>
                                        </p:tgtEl>
                                        <p:attrNameLst>
                                          <p:attrName>xshear</p:attrName>
                                        </p:attrNameLst>
                                      </p:cBhvr>
                                    </p:anim>
                                    <p:animScale>
                                      <p:cBhvr>
                                        <p:cTn id="21" dur="200" decel="100000" autoRev="1" fill="hold">
                                          <p:stCondLst>
                                            <p:cond delay="600"/>
                                          </p:stCondLst>
                                        </p:cTn>
                                        <p:tgtEl>
                                          <p:spTgt spid="24"/>
                                        </p:tgtEl>
                                      </p:cBhvr>
                                      <p:from x="100000" y="100000"/>
                                      <p:to x="80000" y="100000"/>
                                    </p:animScale>
                                    <p:anim by="(#ppt_h/3+#ppt_w*0.1)" calcmode="lin" valueType="num">
                                      <p:cBhvr additive="sum">
                                        <p:cTn id="22" dur="200" decel="100000" autoRev="1" fill="hold">
                                          <p:stCondLst>
                                            <p:cond delay="600"/>
                                          </p:stCondLst>
                                        </p:cTn>
                                        <p:tgtEl>
                                          <p:spTgt spid="24"/>
                                        </p:tgtEl>
                                        <p:attrNameLst>
                                          <p:attrName>ppt_x</p:attrName>
                                        </p:attrNameLst>
                                      </p:cBhvr>
                                    </p:anim>
                                  </p:childTnLst>
                                </p:cTn>
                              </p:par>
                              <p:par>
                                <p:cTn id="23" presetID="10" presetClass="entr" presetSubtype="0" fill="hold" grpId="0" nodeType="withEffect">
                                  <p:stCondLst>
                                    <p:cond delay="4500"/>
                                  </p:stCondLst>
                                  <p:childTnLst>
                                    <p:set>
                                      <p:cBhvr>
                                        <p:cTn id="24" dur="1" fill="hold">
                                          <p:stCondLst>
                                            <p:cond delay="0"/>
                                          </p:stCondLst>
                                        </p:cTn>
                                        <p:tgtEl>
                                          <p:spTgt spid="25"/>
                                        </p:tgtEl>
                                        <p:attrNameLst>
                                          <p:attrName>style.visibility</p:attrName>
                                        </p:attrNameLst>
                                      </p:cBhvr>
                                      <p:to>
                                        <p:strVal val="visible"/>
                                      </p:to>
                                    </p:set>
                                    <p:animEffect transition="in" filter="fade">
                                      <p:cBhvr>
                                        <p:cTn id="25" dur="2000"/>
                                        <p:tgtEl>
                                          <p:spTgt spid="25"/>
                                        </p:tgtEl>
                                      </p:cBhvr>
                                    </p:animEffect>
                                  </p:childTnLst>
                                </p:cTn>
                              </p:par>
                              <p:par>
                                <p:cTn id="26" presetID="10" presetClass="entr" presetSubtype="0" fill="hold" grpId="0" nodeType="withEffect">
                                  <p:stCondLst>
                                    <p:cond delay="4800"/>
                                  </p:stCondLst>
                                  <p:childTnLst>
                                    <p:set>
                                      <p:cBhvr>
                                        <p:cTn id="27" dur="1" fill="hold">
                                          <p:stCondLst>
                                            <p:cond delay="0"/>
                                          </p:stCondLst>
                                        </p:cTn>
                                        <p:tgtEl>
                                          <p:spTgt spid="29"/>
                                        </p:tgtEl>
                                        <p:attrNameLst>
                                          <p:attrName>style.visibility</p:attrName>
                                        </p:attrNameLst>
                                      </p:cBhvr>
                                      <p:to>
                                        <p:strVal val="visible"/>
                                      </p:to>
                                    </p:set>
                                    <p:animEffect transition="in" filter="fade">
                                      <p:cBhvr>
                                        <p:cTn id="28" dur="2000"/>
                                        <p:tgtEl>
                                          <p:spTgt spid="29"/>
                                        </p:tgtEl>
                                      </p:cBhvr>
                                    </p:animEffect>
                                  </p:childTnLst>
                                </p:cTn>
                              </p:par>
                              <p:par>
                                <p:cTn id="29" presetID="10" presetClass="entr" presetSubtype="0" fill="hold" grpId="0" nodeType="withEffect">
                                  <p:stCondLst>
                                    <p:cond delay="5000"/>
                                  </p:stCondLst>
                                  <p:childTnLst>
                                    <p:set>
                                      <p:cBhvr>
                                        <p:cTn id="30" dur="1" fill="hold">
                                          <p:stCondLst>
                                            <p:cond delay="0"/>
                                          </p:stCondLst>
                                        </p:cTn>
                                        <p:tgtEl>
                                          <p:spTgt spid="30"/>
                                        </p:tgtEl>
                                        <p:attrNameLst>
                                          <p:attrName>style.visibility</p:attrName>
                                        </p:attrNameLst>
                                      </p:cBhvr>
                                      <p:to>
                                        <p:strVal val="visible"/>
                                      </p:to>
                                    </p:set>
                                    <p:animEffect transition="in" filter="fade">
                                      <p:cBhvr>
                                        <p:cTn id="31" dur="2000"/>
                                        <p:tgtEl>
                                          <p:spTgt spid="30"/>
                                        </p:tgtEl>
                                      </p:cBhvr>
                                    </p:animEffect>
                                  </p:childTnLst>
                                </p:cTn>
                              </p:par>
                              <p:par>
                                <p:cTn id="32" presetID="9" presetClass="entr" presetSubtype="0" fill="hold" grpId="0" nodeType="withEffect">
                                  <p:stCondLst>
                                    <p:cond delay="7000"/>
                                  </p:stCondLst>
                                  <p:childTnLst>
                                    <p:set>
                                      <p:cBhvr>
                                        <p:cTn id="33" dur="1" fill="hold">
                                          <p:stCondLst>
                                            <p:cond delay="0"/>
                                          </p:stCondLst>
                                        </p:cTn>
                                        <p:tgtEl>
                                          <p:spTgt spid="20"/>
                                        </p:tgtEl>
                                        <p:attrNameLst>
                                          <p:attrName>style.visibility</p:attrName>
                                        </p:attrNameLst>
                                      </p:cBhvr>
                                      <p:to>
                                        <p:strVal val="visible"/>
                                      </p:to>
                                    </p:set>
                                    <p:animEffect transition="in" filter="dissolve">
                                      <p:cBhvr>
                                        <p:cTn id="34"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400" grpId="0" animBg="1"/>
      <p:bldP spid="27" grpId="0" animBg="1"/>
      <p:bldP spid="20" grpId="0" animBg="1"/>
      <p:bldP spid="24" grpId="0" animBg="1"/>
      <p:bldP spid="25" grpId="0" animBg="1"/>
      <p:bldP spid="29" grpId="0" animBg="1"/>
      <p:bldP spid="30" grpId="0" animBg="1"/>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graph"/>
          <p:cNvPicPr>
            <a:picLocks noChangeAspect="1" noChangeArrowheads="1"/>
          </p:cNvPicPr>
          <p:nvPr/>
        </p:nvPicPr>
        <p:blipFill>
          <a:blip r:embed="rId3" cstate="print"/>
          <a:srcRect l="1169" t="1226" r="1041" b="1916"/>
          <a:stretch>
            <a:fillRect/>
          </a:stretch>
        </p:blipFill>
        <p:spPr bwMode="auto">
          <a:xfrm>
            <a:off x="1752600" y="1326931"/>
            <a:ext cx="4614042" cy="3321269"/>
          </a:xfrm>
          <a:prstGeom prst="rect">
            <a:avLst/>
          </a:prstGeom>
          <a:ln>
            <a:noFill/>
          </a:ln>
          <a:effectLst>
            <a:outerShdw blurRad="190500" algn="tl" rotWithShape="0">
              <a:srgbClr val="000000">
                <a:alpha val="70000"/>
              </a:srgbClr>
            </a:outerShdw>
          </a:effectLst>
        </p:spPr>
      </p:pic>
      <p:pic>
        <p:nvPicPr>
          <p:cNvPr id="28" name="crab" descr="dungeness - Copy.jpg"/>
          <p:cNvPicPr>
            <a:picLocks noChangeAspect="1"/>
          </p:cNvPicPr>
          <p:nvPr/>
        </p:nvPicPr>
        <p:blipFill>
          <a:blip r:embed="rId4" cstate="print"/>
          <a:stretch>
            <a:fillRect/>
          </a:stretch>
        </p:blipFill>
        <p:spPr>
          <a:xfrm>
            <a:off x="7575550" y="914400"/>
            <a:ext cx="1568450" cy="941070"/>
          </a:xfrm>
          <a:prstGeom prst="rect">
            <a:avLst/>
          </a:prstGeom>
        </p:spPr>
      </p:pic>
      <p:sp>
        <p:nvSpPr>
          <p:cNvPr id="22" name="Action Button: Home 21">
            <a:hlinkClick r:id="" action="ppaction://hlinkshowjump?jump=firstslide" highlightClick="1"/>
          </p:cNvPr>
          <p:cNvSpPr/>
          <p:nvPr/>
        </p:nvSpPr>
        <p:spPr>
          <a:xfrm>
            <a:off x="8543925" y="6400800"/>
            <a:ext cx="574675" cy="457200"/>
          </a:xfrm>
          <a:prstGeom prst="actionButtonHome">
            <a:avLst/>
          </a:prstGeom>
          <a:gradFill flip="none" rotWithShape="1">
            <a:gsLst>
              <a:gs pos="0">
                <a:srgbClr val="FFEFD1"/>
              </a:gs>
              <a:gs pos="64999">
                <a:srgbClr val="F0EBD5"/>
              </a:gs>
              <a:gs pos="100000">
                <a:srgbClr val="D1C39F"/>
              </a:gs>
            </a:gsLst>
            <a:lin ang="5400000" scaled="1"/>
            <a:tileRect/>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23" name="Action Button: Beginning 22">
            <a:hlinkClick r:id="rId5" action="ppaction://hlinksldjump" highlightClick="1"/>
          </p:cNvPr>
          <p:cNvSpPr/>
          <p:nvPr/>
        </p:nvSpPr>
        <p:spPr>
          <a:xfrm>
            <a:off x="8077200" y="6400800"/>
            <a:ext cx="457200" cy="457200"/>
          </a:xfrm>
          <a:prstGeom prst="actionButtonBeginning">
            <a:avLst/>
          </a:prstGeom>
          <a:gradFill>
            <a:gsLst>
              <a:gs pos="0">
                <a:srgbClr val="FFEFD1"/>
              </a:gs>
              <a:gs pos="64999">
                <a:srgbClr val="F0EBD5"/>
              </a:gs>
              <a:gs pos="100000">
                <a:srgbClr val="D1C39F"/>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60421" name="season-hourly"/>
          <p:cNvSpPr txBox="1">
            <a:spLocks noChangeArrowheads="1"/>
          </p:cNvSpPr>
          <p:nvPr/>
        </p:nvSpPr>
        <p:spPr bwMode="auto">
          <a:xfrm>
            <a:off x="1371600" y="5715000"/>
            <a:ext cx="4648200" cy="366712"/>
          </a:xfrm>
          <a:prstGeom prst="rect">
            <a:avLst/>
          </a:prstGeom>
          <a:solidFill>
            <a:schemeClr val="accent6">
              <a:lumMod val="75000"/>
            </a:schemeClr>
          </a:solidFill>
          <a:ln w="9525">
            <a:noFill/>
            <a:miter lim="800000"/>
            <a:headEnd/>
            <a:tailEnd/>
          </a:ln>
        </p:spPr>
        <p:txBody>
          <a:bodyPr wrap="square">
            <a:spAutoFit/>
          </a:bodyPr>
          <a:lstStyle/>
          <a:p>
            <a:pPr algn="ctr"/>
            <a:r>
              <a:rPr lang="en-US" dirty="0" smtClean="0">
                <a:solidFill>
                  <a:schemeClr val="bg1"/>
                </a:solidFill>
                <a:latin typeface="Trebuchet MS" pitchFamily="34" charset="0"/>
              </a:rPr>
              <a:t>Seasonal </a:t>
            </a:r>
            <a:r>
              <a:rPr lang="en-US" dirty="0" smtClean="0">
                <a:solidFill>
                  <a:schemeClr val="bg1"/>
                </a:solidFill>
                <a:latin typeface="Trebuchet MS" pitchFamily="34" charset="0"/>
                <a:sym typeface="Wingdings"/>
              </a:rPr>
              <a:t></a:t>
            </a:r>
            <a:r>
              <a:rPr lang="en-US" dirty="0" smtClean="0">
                <a:solidFill>
                  <a:schemeClr val="bg1"/>
                </a:solidFill>
                <a:latin typeface="Trebuchet MS" pitchFamily="34" charset="0"/>
              </a:rPr>
              <a:t> Monthly </a:t>
            </a:r>
            <a:r>
              <a:rPr lang="en-US" dirty="0" smtClean="0">
                <a:solidFill>
                  <a:schemeClr val="bg1"/>
                </a:solidFill>
                <a:latin typeface="Trebuchet MS" pitchFamily="34" charset="0"/>
                <a:sym typeface="Wingdings"/>
              </a:rPr>
              <a:t> </a:t>
            </a:r>
            <a:r>
              <a:rPr lang="en-US" dirty="0" smtClean="0">
                <a:solidFill>
                  <a:schemeClr val="bg1"/>
                </a:solidFill>
                <a:latin typeface="Trebuchet MS" pitchFamily="34" charset="0"/>
              </a:rPr>
              <a:t>Daily </a:t>
            </a:r>
            <a:r>
              <a:rPr lang="en-US" dirty="0" smtClean="0">
                <a:solidFill>
                  <a:schemeClr val="bg1"/>
                </a:solidFill>
                <a:latin typeface="Trebuchet MS" pitchFamily="34" charset="0"/>
                <a:sym typeface="Wingdings"/>
              </a:rPr>
              <a:t> </a:t>
            </a:r>
            <a:r>
              <a:rPr lang="en-US" dirty="0" smtClean="0">
                <a:solidFill>
                  <a:schemeClr val="bg1"/>
                </a:solidFill>
                <a:latin typeface="Trebuchet MS" pitchFamily="34" charset="0"/>
              </a:rPr>
              <a:t>Tidal </a:t>
            </a:r>
            <a:r>
              <a:rPr lang="en-US" dirty="0" smtClean="0">
                <a:solidFill>
                  <a:schemeClr val="bg1"/>
                </a:solidFill>
                <a:latin typeface="Trebuchet MS" pitchFamily="34" charset="0"/>
                <a:sym typeface="Wingdings"/>
              </a:rPr>
              <a:t> </a:t>
            </a:r>
            <a:r>
              <a:rPr lang="en-US" dirty="0" smtClean="0">
                <a:solidFill>
                  <a:schemeClr val="bg1"/>
                </a:solidFill>
                <a:latin typeface="Trebuchet MS" pitchFamily="34" charset="0"/>
              </a:rPr>
              <a:t>Hourly</a:t>
            </a:r>
            <a:endParaRPr lang="en-US" dirty="0">
              <a:solidFill>
                <a:schemeClr val="bg1"/>
              </a:solidFill>
              <a:latin typeface="Trebuchet MS" pitchFamily="34" charset="0"/>
            </a:endParaRPr>
          </a:p>
        </p:txBody>
      </p:sp>
      <p:sp>
        <p:nvSpPr>
          <p:cNvPr id="60423" name="1st text box"/>
          <p:cNvSpPr txBox="1">
            <a:spLocks noChangeArrowheads="1"/>
          </p:cNvSpPr>
          <p:nvPr/>
        </p:nvSpPr>
        <p:spPr bwMode="auto">
          <a:xfrm>
            <a:off x="6400800" y="1905000"/>
            <a:ext cx="2667000" cy="646986"/>
          </a:xfrm>
          <a:prstGeom prst="wedgeRoundRectCallout">
            <a:avLst>
              <a:gd name="adj1" fmla="val 28222"/>
              <a:gd name="adj2" fmla="val -67585"/>
              <a:gd name="adj3" fmla="val 16667"/>
            </a:avLst>
          </a:prstGeom>
          <a:solidFill>
            <a:schemeClr val="accent5">
              <a:lumMod val="75000"/>
            </a:schemeClr>
          </a:solidFill>
          <a:ln w="9525">
            <a:noFill/>
            <a:miter lim="800000"/>
            <a:headEnd/>
            <a:tailEnd/>
          </a:ln>
        </p:spPr>
        <p:txBody>
          <a:bodyPr wrap="square">
            <a:spAutoFit/>
          </a:bodyPr>
          <a:lstStyle/>
          <a:p>
            <a:r>
              <a:rPr lang="en-US" sz="1600" dirty="0" smtClean="0">
                <a:solidFill>
                  <a:schemeClr val="bg1"/>
                </a:solidFill>
                <a:latin typeface="Trebuchet MS" pitchFamily="34" charset="0"/>
              </a:rPr>
              <a:t>Let’s start with a familiar graph from Levels 1 &amp; 2.</a:t>
            </a:r>
          </a:p>
        </p:txBody>
      </p:sp>
      <p:sp>
        <p:nvSpPr>
          <p:cNvPr id="17" name="continue button">
            <a:hlinkClick r:id="rId6" action="ppaction://hlinksldjump" highlightClick="1"/>
          </p:cNvPr>
          <p:cNvSpPr/>
          <p:nvPr/>
        </p:nvSpPr>
        <p:spPr>
          <a:xfrm>
            <a:off x="5638800" y="6309360"/>
            <a:ext cx="2377440" cy="548640"/>
          </a:xfrm>
          <a:prstGeom prst="actionButtonBlank">
            <a:avLst/>
          </a:prstGeom>
          <a:solidFill>
            <a:srgbClr val="C00000"/>
          </a:solidFill>
          <a:ln>
            <a:no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600" dirty="0" smtClean="0">
                <a:latin typeface="Trebuchet MS" pitchFamily="34" charset="0"/>
              </a:rPr>
              <a:t>Touch here to see if you are correct</a:t>
            </a:r>
            <a:endParaRPr lang="en-US" sz="1600" dirty="0">
              <a:latin typeface="Trebuchet MS" pitchFamily="34" charset="0"/>
            </a:endParaRPr>
          </a:p>
        </p:txBody>
      </p:sp>
      <p:sp>
        <p:nvSpPr>
          <p:cNvPr id="24" name="Rectangle 23"/>
          <p:cNvSpPr/>
          <p:nvPr/>
        </p:nvSpPr>
        <p:spPr>
          <a:xfrm>
            <a:off x="0" y="0"/>
            <a:ext cx="9144000" cy="838200"/>
          </a:xfrm>
          <a:prstGeom prst="rect">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r>
              <a:rPr lang="en-US" sz="4400" dirty="0" smtClean="0">
                <a:latin typeface="Trebuchet MS" pitchFamily="34" charset="0"/>
              </a:rPr>
              <a:t>How To Read LOBO Data</a:t>
            </a:r>
            <a:endParaRPr lang="en-US" sz="4400" dirty="0">
              <a:latin typeface="Trebuchet MS" pitchFamily="34" charset="0"/>
            </a:endParaRPr>
          </a:p>
        </p:txBody>
      </p:sp>
      <p:sp>
        <p:nvSpPr>
          <p:cNvPr id="33" name="Flowchart: Delay 32"/>
          <p:cNvSpPr/>
          <p:nvPr/>
        </p:nvSpPr>
        <p:spPr>
          <a:xfrm>
            <a:off x="0" y="0"/>
            <a:ext cx="1752600" cy="6858000"/>
          </a:xfrm>
          <a:prstGeom prst="flowChartDelay">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34" name="TextBox 33">
            <a:hlinkClick r:id="rId7" action="ppaction://hlinksldjump"/>
          </p:cNvPr>
          <p:cNvSpPr txBox="1"/>
          <p:nvPr/>
        </p:nvSpPr>
        <p:spPr>
          <a:xfrm>
            <a:off x="0" y="609600"/>
            <a:ext cx="1371600" cy="8382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Build </a:t>
            </a:r>
            <a:r>
              <a:rPr lang="en-US" sz="1600" dirty="0" smtClean="0">
                <a:solidFill>
                  <a:schemeClr val="accent1">
                    <a:lumMod val="75000"/>
                  </a:schemeClr>
                </a:solidFill>
                <a:latin typeface="Trebuchet MS" pitchFamily="34" charset="0"/>
                <a:cs typeface="+mn-cs"/>
              </a:rPr>
              <a:t>A </a:t>
            </a:r>
            <a:r>
              <a:rPr lang="en-US" sz="1600" dirty="0">
                <a:solidFill>
                  <a:schemeClr val="accent1">
                    <a:lumMod val="75000"/>
                  </a:schemeClr>
                </a:solidFill>
                <a:latin typeface="Trebuchet MS" pitchFamily="34" charset="0"/>
                <a:cs typeface="+mn-cs"/>
              </a:rPr>
              <a:t>G</a:t>
            </a:r>
            <a:r>
              <a:rPr lang="en-US" sz="1600" dirty="0" smtClean="0">
                <a:solidFill>
                  <a:schemeClr val="accent1">
                    <a:lumMod val="75000"/>
                  </a:schemeClr>
                </a:solidFill>
                <a:latin typeface="Trebuchet MS" pitchFamily="34" charset="0"/>
                <a:cs typeface="+mn-cs"/>
              </a:rPr>
              <a:t>raph </a:t>
            </a:r>
            <a:endParaRPr lang="en-US" sz="1600" dirty="0">
              <a:solidFill>
                <a:schemeClr val="accent1">
                  <a:lumMod val="75000"/>
                </a:schemeClr>
              </a:solidFill>
              <a:latin typeface="Trebuchet MS" pitchFamily="34" charset="0"/>
              <a:cs typeface="+mn-cs"/>
            </a:endParaRP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1)</a:t>
            </a:r>
            <a:endParaRPr lang="en-US" sz="1600" dirty="0">
              <a:solidFill>
                <a:schemeClr val="accent1">
                  <a:lumMod val="75000"/>
                </a:schemeClr>
              </a:solidFill>
              <a:latin typeface="Trebuchet MS" pitchFamily="34" charset="0"/>
              <a:cs typeface="+mn-cs"/>
            </a:endParaRPr>
          </a:p>
        </p:txBody>
      </p:sp>
      <p:sp>
        <p:nvSpPr>
          <p:cNvPr id="35" name="TextBox 34">
            <a:hlinkClick r:id="rId5" action="ppaction://hlinksldjump"/>
          </p:cNvPr>
          <p:cNvSpPr txBox="1"/>
          <p:nvPr/>
        </p:nvSpPr>
        <p:spPr>
          <a:xfrm>
            <a:off x="0" y="2743200"/>
            <a:ext cx="1554480" cy="1066800"/>
          </a:xfrm>
          <a:prstGeom prst="roundRect">
            <a:avLst/>
          </a:prstGeom>
          <a:solidFill>
            <a:schemeClr val="accent5">
              <a:lumMod val="40000"/>
              <a:lumOff val="60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Read LOBO Graphs </a:t>
            </a:r>
            <a:r>
              <a:rPr lang="en-US" sz="1600" dirty="0" smtClean="0">
                <a:solidFill>
                  <a:schemeClr val="accent1">
                    <a:lumMod val="75000"/>
                  </a:schemeClr>
                </a:solidFill>
                <a:latin typeface="Trebuchet MS" pitchFamily="34" charset="0"/>
                <a:cs typeface="+mn-cs"/>
              </a:rPr>
              <a:t>   (Level 3)</a:t>
            </a:r>
            <a:endParaRPr lang="en-US" sz="1600" dirty="0">
              <a:solidFill>
                <a:schemeClr val="accent1">
                  <a:lumMod val="75000"/>
                </a:schemeClr>
              </a:solidFill>
              <a:latin typeface="Trebuchet MS" pitchFamily="34" charset="0"/>
              <a:cs typeface="+mn-cs"/>
            </a:endParaRPr>
          </a:p>
        </p:txBody>
      </p:sp>
      <p:sp>
        <p:nvSpPr>
          <p:cNvPr id="36" name="TextBox 35">
            <a:hlinkClick r:id="rId8" action="ppaction://hlinksldjump"/>
          </p:cNvPr>
          <p:cNvSpPr txBox="1"/>
          <p:nvPr/>
        </p:nvSpPr>
        <p:spPr>
          <a:xfrm>
            <a:off x="0" y="3953470"/>
            <a:ext cx="1447800" cy="99953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LOBO Data Match-up</a:t>
            </a:r>
            <a:endParaRPr lang="en-US" sz="1600" dirty="0">
              <a:solidFill>
                <a:schemeClr val="accent1">
                  <a:lumMod val="75000"/>
                </a:schemeClr>
              </a:solidFill>
              <a:latin typeface="Trebuchet MS" pitchFamily="34" charset="0"/>
              <a:cs typeface="+mn-cs"/>
            </a:endParaRP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4)</a:t>
            </a:r>
            <a:endParaRPr lang="en-US" sz="1600" dirty="0">
              <a:solidFill>
                <a:schemeClr val="accent1">
                  <a:lumMod val="75000"/>
                </a:schemeClr>
              </a:solidFill>
              <a:latin typeface="Trebuchet MS" pitchFamily="34" charset="0"/>
              <a:cs typeface="+mn-cs"/>
            </a:endParaRPr>
          </a:p>
        </p:txBody>
      </p:sp>
      <p:sp>
        <p:nvSpPr>
          <p:cNvPr id="37" name="TextBox 36">
            <a:hlinkClick r:id="rId9" action="ppaction://hlinksldjump"/>
          </p:cNvPr>
          <p:cNvSpPr txBox="1"/>
          <p:nvPr/>
        </p:nvSpPr>
        <p:spPr>
          <a:xfrm>
            <a:off x="0" y="5105400"/>
            <a:ext cx="1371600" cy="11430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Test Your LOBO Abilities</a:t>
            </a: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5)</a:t>
            </a:r>
            <a:endParaRPr lang="en-US" sz="1600" dirty="0">
              <a:solidFill>
                <a:schemeClr val="accent1">
                  <a:lumMod val="75000"/>
                </a:schemeClr>
              </a:solidFill>
              <a:latin typeface="Trebuchet MS" pitchFamily="34" charset="0"/>
              <a:cs typeface="+mn-cs"/>
            </a:endParaRPr>
          </a:p>
        </p:txBody>
      </p:sp>
      <p:sp>
        <p:nvSpPr>
          <p:cNvPr id="38" name="TextBox 37">
            <a:hlinkClick r:id="rId10" action="ppaction://hlinksldjump"/>
          </p:cNvPr>
          <p:cNvSpPr txBox="1"/>
          <p:nvPr/>
        </p:nvSpPr>
        <p:spPr>
          <a:xfrm>
            <a:off x="0" y="1600200"/>
            <a:ext cx="1447800" cy="9906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Interpret Graphs</a:t>
            </a: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2)</a:t>
            </a:r>
            <a:endParaRPr lang="en-US" sz="1600" dirty="0">
              <a:solidFill>
                <a:schemeClr val="accent1">
                  <a:lumMod val="75000"/>
                </a:schemeClr>
              </a:solidFill>
              <a:latin typeface="Trebuchet MS" pitchFamily="34" charset="0"/>
              <a:cs typeface="+mn-cs"/>
            </a:endParaRPr>
          </a:p>
        </p:txBody>
      </p:sp>
      <p:sp>
        <p:nvSpPr>
          <p:cNvPr id="39" name="TextBox 38">
            <a:hlinkClick r:id="rId11" action="ppaction://hlinksldjump"/>
          </p:cNvPr>
          <p:cNvSpPr txBox="1"/>
          <p:nvPr/>
        </p:nvSpPr>
        <p:spPr>
          <a:xfrm>
            <a:off x="0" y="6324600"/>
            <a:ext cx="914400" cy="5334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More info</a:t>
            </a:r>
            <a:endParaRPr lang="en-US" sz="1600" dirty="0">
              <a:solidFill>
                <a:schemeClr val="accent1">
                  <a:lumMod val="75000"/>
                </a:schemeClr>
              </a:solidFill>
              <a:latin typeface="Trebuchet MS" pitchFamily="34" charset="0"/>
              <a:cs typeface="+mn-cs"/>
            </a:endParaRPr>
          </a:p>
        </p:txBody>
      </p:sp>
      <p:sp>
        <p:nvSpPr>
          <p:cNvPr id="20" name="green text"/>
          <p:cNvSpPr txBox="1">
            <a:spLocks noChangeArrowheads="1"/>
          </p:cNvSpPr>
          <p:nvPr/>
        </p:nvSpPr>
        <p:spPr bwMode="auto">
          <a:xfrm>
            <a:off x="3733800" y="4800600"/>
            <a:ext cx="5216235" cy="646986"/>
          </a:xfrm>
          <a:prstGeom prst="roundRect">
            <a:avLst/>
          </a:prstGeom>
          <a:solidFill>
            <a:srgbClr val="70AC2E"/>
          </a:solidFill>
          <a:ln w="9525">
            <a:noFill/>
            <a:miter lim="800000"/>
            <a:headEnd/>
            <a:tailEnd/>
          </a:ln>
        </p:spPr>
        <p:txBody>
          <a:bodyPr wrap="square">
            <a:spAutoFit/>
          </a:bodyPr>
          <a:lstStyle/>
          <a:p>
            <a:r>
              <a:rPr lang="en-US" sz="1600" dirty="0" smtClean="0">
                <a:solidFill>
                  <a:schemeClr val="bg1"/>
                </a:solidFill>
                <a:latin typeface="Trebuchet MS" pitchFamily="34" charset="0"/>
              </a:rPr>
              <a:t>(Mentally) Choose one word from EACH of the orange boxes below that you think best describes this graph.</a:t>
            </a:r>
            <a:endParaRPr lang="en-US" sz="1600" dirty="0">
              <a:solidFill>
                <a:schemeClr val="bg1"/>
              </a:solidFill>
              <a:latin typeface="Trebuchet MS" pitchFamily="34" charset="0"/>
            </a:endParaRPr>
          </a:p>
        </p:txBody>
      </p:sp>
      <p:sp>
        <p:nvSpPr>
          <p:cNvPr id="18" name="patt/var"/>
          <p:cNvSpPr txBox="1">
            <a:spLocks noChangeArrowheads="1"/>
          </p:cNvSpPr>
          <p:nvPr/>
        </p:nvSpPr>
        <p:spPr bwMode="auto">
          <a:xfrm>
            <a:off x="6629400" y="5715000"/>
            <a:ext cx="2514600" cy="366712"/>
          </a:xfrm>
          <a:prstGeom prst="rect">
            <a:avLst/>
          </a:prstGeom>
          <a:solidFill>
            <a:schemeClr val="accent6">
              <a:lumMod val="75000"/>
            </a:schemeClr>
          </a:solidFill>
          <a:ln w="9525">
            <a:noFill/>
            <a:miter lim="800000"/>
            <a:headEnd/>
            <a:tailEnd/>
          </a:ln>
        </p:spPr>
        <p:txBody>
          <a:bodyPr wrap="square">
            <a:spAutoFit/>
          </a:bodyPr>
          <a:lstStyle/>
          <a:p>
            <a:pPr algn="ctr"/>
            <a:r>
              <a:rPr lang="en-US" dirty="0" smtClean="0">
                <a:solidFill>
                  <a:schemeClr val="bg1"/>
                </a:solidFill>
                <a:latin typeface="Trebuchet MS" pitchFamily="34" charset="0"/>
              </a:rPr>
              <a:t>Pattern </a:t>
            </a:r>
            <a:r>
              <a:rPr lang="en-US" dirty="0" smtClean="0">
                <a:solidFill>
                  <a:schemeClr val="bg1"/>
                </a:solidFill>
                <a:latin typeface="Trebuchet MS" pitchFamily="34" charset="0"/>
                <a:sym typeface="Wingdings"/>
              </a:rPr>
              <a:t> </a:t>
            </a:r>
            <a:r>
              <a:rPr lang="en-US" dirty="0" smtClean="0">
                <a:solidFill>
                  <a:schemeClr val="bg1"/>
                </a:solidFill>
                <a:latin typeface="Trebuchet MS" pitchFamily="34" charset="0"/>
              </a:rPr>
              <a:t>Variation</a:t>
            </a:r>
            <a:endParaRPr lang="en-US" dirty="0">
              <a:solidFill>
                <a:schemeClr val="bg1"/>
              </a:solidFill>
              <a:latin typeface="Trebuchet MS" pitchFamily="34" charset="0"/>
            </a:endParaRPr>
          </a:p>
        </p:txBody>
      </p:sp>
      <p:sp>
        <p:nvSpPr>
          <p:cNvPr id="19" name="2nd text box"/>
          <p:cNvSpPr txBox="1">
            <a:spLocks noChangeArrowheads="1"/>
          </p:cNvSpPr>
          <p:nvPr/>
        </p:nvSpPr>
        <p:spPr bwMode="auto">
          <a:xfrm>
            <a:off x="6477000" y="2759154"/>
            <a:ext cx="2473656" cy="2009061"/>
          </a:xfrm>
          <a:prstGeom prst="wedgeRoundRectCallout">
            <a:avLst>
              <a:gd name="adj1" fmla="val 27710"/>
              <a:gd name="adj2" fmla="val -60512"/>
              <a:gd name="adj3" fmla="val 16667"/>
            </a:avLst>
          </a:prstGeom>
          <a:solidFill>
            <a:schemeClr val="accent5">
              <a:lumMod val="75000"/>
            </a:schemeClr>
          </a:solidFill>
          <a:ln w="9525">
            <a:noFill/>
            <a:miter lim="800000"/>
            <a:headEnd/>
            <a:tailEnd/>
          </a:ln>
        </p:spPr>
        <p:txBody>
          <a:bodyPr wrap="square">
            <a:spAutoFit/>
          </a:bodyPr>
          <a:lstStyle/>
          <a:p>
            <a:r>
              <a:rPr lang="en-US" sz="1600" dirty="0" smtClean="0">
                <a:solidFill>
                  <a:schemeClr val="bg1"/>
                </a:solidFill>
                <a:latin typeface="Trebuchet MS" pitchFamily="34" charset="0"/>
              </a:rPr>
              <a:t>This graph was made with averaged data from 3 different years, and shows us expected Bay conditions for all the seasons spanning one year. </a:t>
            </a:r>
          </a:p>
        </p:txBody>
      </p:sp>
      <p:sp>
        <p:nvSpPr>
          <p:cNvPr id="21" name="TextBox 20"/>
          <p:cNvSpPr txBox="1"/>
          <p:nvPr/>
        </p:nvSpPr>
        <p:spPr>
          <a:xfrm>
            <a:off x="1066800" y="6553200"/>
            <a:ext cx="2362200" cy="369332"/>
          </a:xfrm>
          <a:prstGeom prst="rect">
            <a:avLst/>
          </a:prstGeom>
          <a:noFill/>
        </p:spPr>
        <p:txBody>
          <a:bodyPr wrap="square" rtlCol="0">
            <a:spAutoFit/>
          </a:bodyPr>
          <a:lstStyle/>
          <a:p>
            <a:r>
              <a:rPr lang="en-US" dirty="0" smtClean="0">
                <a:latin typeface="Trebuchet MS" pitchFamily="34" charset="0"/>
              </a:rPr>
              <a:t>Progress: 1/11</a:t>
            </a:r>
            <a:endParaRPr lang="en-US" dirty="0">
              <a:latin typeface="Trebuchet MS" pitchFamily="34" charset="0"/>
            </a:endParaRPr>
          </a:p>
        </p:txBody>
      </p:sp>
      <p:sp>
        <p:nvSpPr>
          <p:cNvPr id="25" name="Rounded Rectangle 24">
            <a:hlinkClick r:id="rId12" action="ppaction://hlinksldjump" highlightClick="1"/>
          </p:cNvPr>
          <p:cNvSpPr/>
          <p:nvPr/>
        </p:nvSpPr>
        <p:spPr>
          <a:xfrm>
            <a:off x="1447800" y="6096000"/>
            <a:ext cx="1463040" cy="548640"/>
          </a:xfrm>
          <a:prstGeom prst="roundRect">
            <a:avLst/>
          </a:prstGeom>
          <a:solidFill>
            <a:srgbClr val="C00000"/>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latin typeface="Trebuchet MS" pitchFamily="34" charset="0"/>
              </a:rPr>
              <a:t>What is PSU?</a:t>
            </a:r>
            <a:endParaRPr lang="en-US" sz="1600" dirty="0">
              <a:latin typeface="Trebuchet MS" pitchFamily="34" charset="0"/>
            </a:endParaRPr>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4" presetClass="entr" presetSubtype="0" fill="hold" nodeType="withEffect">
                                  <p:stCondLst>
                                    <p:cond delay="0"/>
                                  </p:stCondLst>
                                  <p:childTnLst>
                                    <p:set>
                                      <p:cBhvr>
                                        <p:cTn id="6" dur="1" fill="hold">
                                          <p:stCondLst>
                                            <p:cond delay="0"/>
                                          </p:stCondLst>
                                        </p:cTn>
                                        <p:tgtEl>
                                          <p:spTgt spid="28"/>
                                        </p:tgtEl>
                                        <p:attrNameLst>
                                          <p:attrName>style.visibility</p:attrName>
                                        </p:attrNameLst>
                                      </p:cBhvr>
                                      <p:to>
                                        <p:strVal val="visible"/>
                                      </p:to>
                                    </p:set>
                                    <p:anim from="(-#ppt_w/2)" to="(#ppt_x)" calcmode="lin" valueType="num">
                                      <p:cBhvr>
                                        <p:cTn id="7" dur="600" fill="hold">
                                          <p:stCondLst>
                                            <p:cond delay="0"/>
                                          </p:stCondLst>
                                        </p:cTn>
                                        <p:tgtEl>
                                          <p:spTgt spid="28"/>
                                        </p:tgtEl>
                                        <p:attrNameLst>
                                          <p:attrName>ppt_x</p:attrName>
                                        </p:attrNameLst>
                                      </p:cBhvr>
                                    </p:anim>
                                    <p:anim from="0" to="-1.0" calcmode="lin" valueType="num">
                                      <p:cBhvr>
                                        <p:cTn id="8" dur="200" decel="50000" autoRev="1" fill="hold">
                                          <p:stCondLst>
                                            <p:cond delay="600"/>
                                          </p:stCondLst>
                                        </p:cTn>
                                        <p:tgtEl>
                                          <p:spTgt spid="28"/>
                                        </p:tgtEl>
                                        <p:attrNameLst>
                                          <p:attrName>xshear</p:attrName>
                                        </p:attrNameLst>
                                      </p:cBhvr>
                                    </p:anim>
                                    <p:animScale>
                                      <p:cBhvr>
                                        <p:cTn id="9" dur="200" decel="100000" autoRev="1" fill="hold">
                                          <p:stCondLst>
                                            <p:cond delay="600"/>
                                          </p:stCondLst>
                                        </p:cTn>
                                        <p:tgtEl>
                                          <p:spTgt spid="28"/>
                                        </p:tgtEl>
                                      </p:cBhvr>
                                      <p:from x="100000" y="100000"/>
                                      <p:to x="80000" y="100000"/>
                                    </p:animScale>
                                    <p:anim by="(#ppt_h/3+#ppt_w*0.1)" calcmode="lin" valueType="num">
                                      <p:cBhvr additive="sum">
                                        <p:cTn id="10" dur="200" decel="100000" autoRev="1" fill="hold">
                                          <p:stCondLst>
                                            <p:cond delay="600"/>
                                          </p:stCondLst>
                                        </p:cTn>
                                        <p:tgtEl>
                                          <p:spTgt spid="28"/>
                                        </p:tgtEl>
                                        <p:attrNameLst>
                                          <p:attrName>ppt_x</p:attrName>
                                        </p:attrNameLst>
                                      </p:cBhvr>
                                    </p:anim>
                                  </p:childTnLst>
                                </p:cTn>
                              </p:par>
                              <p:par>
                                <p:cTn id="11" presetID="34" presetClass="entr" presetSubtype="0" fill="hold" grpId="0" nodeType="withEffect">
                                  <p:stCondLst>
                                    <p:cond delay="0"/>
                                  </p:stCondLst>
                                  <p:childTnLst>
                                    <p:set>
                                      <p:cBhvr>
                                        <p:cTn id="12" dur="1" fill="hold">
                                          <p:stCondLst>
                                            <p:cond delay="0"/>
                                          </p:stCondLst>
                                        </p:cTn>
                                        <p:tgtEl>
                                          <p:spTgt spid="60423"/>
                                        </p:tgtEl>
                                        <p:attrNameLst>
                                          <p:attrName>style.visibility</p:attrName>
                                        </p:attrNameLst>
                                      </p:cBhvr>
                                      <p:to>
                                        <p:strVal val="visible"/>
                                      </p:to>
                                    </p:set>
                                    <p:anim from="(-#ppt_w/2)" to="(#ppt_x)" calcmode="lin" valueType="num">
                                      <p:cBhvr>
                                        <p:cTn id="13" dur="600" fill="hold">
                                          <p:stCondLst>
                                            <p:cond delay="0"/>
                                          </p:stCondLst>
                                        </p:cTn>
                                        <p:tgtEl>
                                          <p:spTgt spid="60423"/>
                                        </p:tgtEl>
                                        <p:attrNameLst>
                                          <p:attrName>ppt_x</p:attrName>
                                        </p:attrNameLst>
                                      </p:cBhvr>
                                    </p:anim>
                                    <p:anim from="0" to="-1.0" calcmode="lin" valueType="num">
                                      <p:cBhvr>
                                        <p:cTn id="14" dur="200" decel="50000" autoRev="1" fill="hold">
                                          <p:stCondLst>
                                            <p:cond delay="600"/>
                                          </p:stCondLst>
                                        </p:cTn>
                                        <p:tgtEl>
                                          <p:spTgt spid="60423"/>
                                        </p:tgtEl>
                                        <p:attrNameLst>
                                          <p:attrName>xshear</p:attrName>
                                        </p:attrNameLst>
                                      </p:cBhvr>
                                    </p:anim>
                                    <p:animScale>
                                      <p:cBhvr>
                                        <p:cTn id="15" dur="200" decel="100000" autoRev="1" fill="hold">
                                          <p:stCondLst>
                                            <p:cond delay="600"/>
                                          </p:stCondLst>
                                        </p:cTn>
                                        <p:tgtEl>
                                          <p:spTgt spid="60423"/>
                                        </p:tgtEl>
                                      </p:cBhvr>
                                      <p:from x="100000" y="100000"/>
                                      <p:to x="80000" y="100000"/>
                                    </p:animScale>
                                    <p:anim by="(#ppt_h/3+#ppt_w*0.1)" calcmode="lin" valueType="num">
                                      <p:cBhvr additive="sum">
                                        <p:cTn id="16" dur="200" decel="100000" autoRev="1" fill="hold">
                                          <p:stCondLst>
                                            <p:cond delay="600"/>
                                          </p:stCondLst>
                                        </p:cTn>
                                        <p:tgtEl>
                                          <p:spTgt spid="60423"/>
                                        </p:tgtEl>
                                        <p:attrNameLst>
                                          <p:attrName>ppt_x</p:attrName>
                                        </p:attrNameLst>
                                      </p:cBhvr>
                                    </p:anim>
                                  </p:childTnLst>
                                </p:cTn>
                              </p:par>
                              <p:par>
                                <p:cTn id="17" presetID="34" presetClass="entr" presetSubtype="0" fill="hold" grpId="0" nodeType="withEffect">
                                  <p:stCondLst>
                                    <p:cond delay="2000"/>
                                  </p:stCondLst>
                                  <p:childTnLst>
                                    <p:set>
                                      <p:cBhvr>
                                        <p:cTn id="18" dur="1" fill="hold">
                                          <p:stCondLst>
                                            <p:cond delay="0"/>
                                          </p:stCondLst>
                                        </p:cTn>
                                        <p:tgtEl>
                                          <p:spTgt spid="19"/>
                                        </p:tgtEl>
                                        <p:attrNameLst>
                                          <p:attrName>style.visibility</p:attrName>
                                        </p:attrNameLst>
                                      </p:cBhvr>
                                      <p:to>
                                        <p:strVal val="visible"/>
                                      </p:to>
                                    </p:set>
                                    <p:anim from="(-#ppt_w/2)" to="(#ppt_x)" calcmode="lin" valueType="num">
                                      <p:cBhvr>
                                        <p:cTn id="19" dur="600" fill="hold">
                                          <p:stCondLst>
                                            <p:cond delay="0"/>
                                          </p:stCondLst>
                                        </p:cTn>
                                        <p:tgtEl>
                                          <p:spTgt spid="19"/>
                                        </p:tgtEl>
                                        <p:attrNameLst>
                                          <p:attrName>ppt_x</p:attrName>
                                        </p:attrNameLst>
                                      </p:cBhvr>
                                    </p:anim>
                                    <p:anim from="0" to="-1.0" calcmode="lin" valueType="num">
                                      <p:cBhvr>
                                        <p:cTn id="20" dur="200" decel="50000" autoRev="1" fill="hold">
                                          <p:stCondLst>
                                            <p:cond delay="600"/>
                                          </p:stCondLst>
                                        </p:cTn>
                                        <p:tgtEl>
                                          <p:spTgt spid="19"/>
                                        </p:tgtEl>
                                        <p:attrNameLst>
                                          <p:attrName>xshear</p:attrName>
                                        </p:attrNameLst>
                                      </p:cBhvr>
                                    </p:anim>
                                    <p:animScale>
                                      <p:cBhvr>
                                        <p:cTn id="21" dur="200" decel="100000" autoRev="1" fill="hold">
                                          <p:stCondLst>
                                            <p:cond delay="600"/>
                                          </p:stCondLst>
                                        </p:cTn>
                                        <p:tgtEl>
                                          <p:spTgt spid="19"/>
                                        </p:tgtEl>
                                      </p:cBhvr>
                                      <p:from x="100000" y="100000"/>
                                      <p:to x="80000" y="100000"/>
                                    </p:animScale>
                                    <p:anim by="(#ppt_h/3+#ppt_w*0.1)" calcmode="lin" valueType="num">
                                      <p:cBhvr additive="sum">
                                        <p:cTn id="22" dur="200" decel="100000" autoRev="1" fill="hold">
                                          <p:stCondLst>
                                            <p:cond delay="600"/>
                                          </p:stCondLst>
                                        </p:cTn>
                                        <p:tgtEl>
                                          <p:spTgt spid="19"/>
                                        </p:tgtEl>
                                        <p:attrNameLst>
                                          <p:attrName>ppt_x</p:attrName>
                                        </p:attrNameLst>
                                      </p:cBhvr>
                                    </p:anim>
                                  </p:childTnLst>
                                </p:cTn>
                              </p:par>
                              <p:par>
                                <p:cTn id="23" presetID="9" presetClass="entr" presetSubtype="0" fill="hold" grpId="0" nodeType="withEffect">
                                  <p:stCondLst>
                                    <p:cond delay="4000"/>
                                  </p:stCondLst>
                                  <p:childTnLst>
                                    <p:set>
                                      <p:cBhvr>
                                        <p:cTn id="24" dur="1" fill="hold">
                                          <p:stCondLst>
                                            <p:cond delay="0"/>
                                          </p:stCondLst>
                                        </p:cTn>
                                        <p:tgtEl>
                                          <p:spTgt spid="20"/>
                                        </p:tgtEl>
                                        <p:attrNameLst>
                                          <p:attrName>style.visibility</p:attrName>
                                        </p:attrNameLst>
                                      </p:cBhvr>
                                      <p:to>
                                        <p:strVal val="visible"/>
                                      </p:to>
                                    </p:set>
                                    <p:animEffect transition="in" filter="dissolve">
                                      <p:cBhvr>
                                        <p:cTn id="25" dur="1000"/>
                                        <p:tgtEl>
                                          <p:spTgt spid="20"/>
                                        </p:tgtEl>
                                      </p:cBhvr>
                                    </p:animEffect>
                                  </p:childTnLst>
                                </p:cTn>
                              </p:par>
                              <p:par>
                                <p:cTn id="26" presetID="9" presetClass="entr" presetSubtype="0" fill="hold" grpId="0" nodeType="withEffect">
                                  <p:stCondLst>
                                    <p:cond delay="4000"/>
                                  </p:stCondLst>
                                  <p:childTnLst>
                                    <p:set>
                                      <p:cBhvr>
                                        <p:cTn id="27" dur="1" fill="hold">
                                          <p:stCondLst>
                                            <p:cond delay="0"/>
                                          </p:stCondLst>
                                        </p:cTn>
                                        <p:tgtEl>
                                          <p:spTgt spid="18"/>
                                        </p:tgtEl>
                                        <p:attrNameLst>
                                          <p:attrName>style.visibility</p:attrName>
                                        </p:attrNameLst>
                                      </p:cBhvr>
                                      <p:to>
                                        <p:strVal val="visible"/>
                                      </p:to>
                                    </p:set>
                                    <p:animEffect transition="in" filter="dissolve">
                                      <p:cBhvr>
                                        <p:cTn id="28" dur="1000"/>
                                        <p:tgtEl>
                                          <p:spTgt spid="18"/>
                                        </p:tgtEl>
                                      </p:cBhvr>
                                    </p:animEffect>
                                  </p:childTnLst>
                                </p:cTn>
                              </p:par>
                              <p:par>
                                <p:cTn id="29" presetID="9" presetClass="entr" presetSubtype="0" fill="hold" grpId="0" nodeType="withEffect">
                                  <p:stCondLst>
                                    <p:cond delay="4000"/>
                                  </p:stCondLst>
                                  <p:childTnLst>
                                    <p:set>
                                      <p:cBhvr>
                                        <p:cTn id="30" dur="1" fill="hold">
                                          <p:stCondLst>
                                            <p:cond delay="0"/>
                                          </p:stCondLst>
                                        </p:cTn>
                                        <p:tgtEl>
                                          <p:spTgt spid="60421"/>
                                        </p:tgtEl>
                                        <p:attrNameLst>
                                          <p:attrName>style.visibility</p:attrName>
                                        </p:attrNameLst>
                                      </p:cBhvr>
                                      <p:to>
                                        <p:strVal val="visible"/>
                                      </p:to>
                                    </p:set>
                                    <p:animEffect transition="in" filter="dissolve">
                                      <p:cBhvr>
                                        <p:cTn id="31" dur="1000"/>
                                        <p:tgtEl>
                                          <p:spTgt spid="60421"/>
                                        </p:tgtEl>
                                      </p:cBhvr>
                                    </p:animEffect>
                                  </p:childTnLst>
                                </p:cTn>
                              </p:par>
                              <p:par>
                                <p:cTn id="32" presetID="37" presetClass="entr" presetSubtype="0" fill="hold" grpId="0" nodeType="withEffect">
                                  <p:stCondLst>
                                    <p:cond delay="5000"/>
                                  </p:stCondLst>
                                  <p:childTnLst>
                                    <p:set>
                                      <p:cBhvr>
                                        <p:cTn id="33" dur="1" fill="hold">
                                          <p:stCondLst>
                                            <p:cond delay="0"/>
                                          </p:stCondLst>
                                        </p:cTn>
                                        <p:tgtEl>
                                          <p:spTgt spid="17"/>
                                        </p:tgtEl>
                                        <p:attrNameLst>
                                          <p:attrName>style.visibility</p:attrName>
                                        </p:attrNameLst>
                                      </p:cBhvr>
                                      <p:to>
                                        <p:strVal val="visible"/>
                                      </p:to>
                                    </p:set>
                                    <p:animEffect transition="in" filter="fade">
                                      <p:cBhvr>
                                        <p:cTn id="34" dur="1000"/>
                                        <p:tgtEl>
                                          <p:spTgt spid="17"/>
                                        </p:tgtEl>
                                      </p:cBhvr>
                                    </p:animEffect>
                                    <p:anim calcmode="lin" valueType="num">
                                      <p:cBhvr>
                                        <p:cTn id="35" dur="1000" fill="hold"/>
                                        <p:tgtEl>
                                          <p:spTgt spid="17"/>
                                        </p:tgtEl>
                                        <p:attrNameLst>
                                          <p:attrName>ppt_x</p:attrName>
                                        </p:attrNameLst>
                                      </p:cBhvr>
                                      <p:tavLst>
                                        <p:tav tm="0">
                                          <p:val>
                                            <p:strVal val="#ppt_x"/>
                                          </p:val>
                                        </p:tav>
                                        <p:tav tm="100000">
                                          <p:val>
                                            <p:strVal val="#ppt_x"/>
                                          </p:val>
                                        </p:tav>
                                      </p:tavLst>
                                    </p:anim>
                                    <p:anim calcmode="lin" valueType="num">
                                      <p:cBhvr>
                                        <p:cTn id="36" dur="900" decel="100000" fill="hold"/>
                                        <p:tgtEl>
                                          <p:spTgt spid="17"/>
                                        </p:tgtEl>
                                        <p:attrNameLst>
                                          <p:attrName>ppt_y</p:attrName>
                                        </p:attrNameLst>
                                      </p:cBhvr>
                                      <p:tavLst>
                                        <p:tav tm="0">
                                          <p:val>
                                            <p:strVal val="#ppt_y+1"/>
                                          </p:val>
                                        </p:tav>
                                        <p:tav tm="100000">
                                          <p:val>
                                            <p:strVal val="#ppt_y-.03"/>
                                          </p:val>
                                        </p:tav>
                                      </p:tavLst>
                                    </p:anim>
                                    <p:anim calcmode="lin" valueType="num">
                                      <p:cBhvr>
                                        <p:cTn id="37" dur="100" accel="100000" fill="hold">
                                          <p:stCondLst>
                                            <p:cond delay="900"/>
                                          </p:stCondLst>
                                        </p:cTn>
                                        <p:tgtEl>
                                          <p:spTgt spid="17"/>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421" grpId="0" animBg="1"/>
      <p:bldP spid="60423" grpId="0" animBg="1"/>
      <p:bldP spid="17" grpId="0" animBg="1"/>
      <p:bldP spid="20" grpId="0" animBg="1"/>
      <p:bldP spid="18" grpId="0" animBg="1"/>
      <p:bldP spid="19" grpId="0" animBg="1"/>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31"/>
          <p:cNvSpPr txBox="1">
            <a:spLocks noChangeArrowheads="1"/>
          </p:cNvSpPr>
          <p:nvPr/>
        </p:nvSpPr>
        <p:spPr bwMode="auto">
          <a:xfrm>
            <a:off x="1371600" y="5715000"/>
            <a:ext cx="4648200" cy="366712"/>
          </a:xfrm>
          <a:prstGeom prst="rect">
            <a:avLst/>
          </a:prstGeom>
          <a:solidFill>
            <a:schemeClr val="accent6">
              <a:lumMod val="75000"/>
            </a:schemeClr>
          </a:solidFill>
          <a:ln w="9525">
            <a:noFill/>
            <a:miter lim="800000"/>
            <a:headEnd/>
            <a:tailEnd/>
          </a:ln>
        </p:spPr>
        <p:txBody>
          <a:bodyPr wrap="square">
            <a:spAutoFit/>
          </a:bodyPr>
          <a:lstStyle/>
          <a:p>
            <a:pPr algn="ctr"/>
            <a:r>
              <a:rPr lang="en-US" dirty="0" smtClean="0">
                <a:solidFill>
                  <a:schemeClr val="bg1"/>
                </a:solidFill>
                <a:latin typeface="Trebuchet MS" pitchFamily="34" charset="0"/>
              </a:rPr>
              <a:t>Seasonal </a:t>
            </a:r>
            <a:r>
              <a:rPr lang="en-US" dirty="0" smtClean="0">
                <a:solidFill>
                  <a:schemeClr val="bg1"/>
                </a:solidFill>
                <a:latin typeface="Trebuchet MS" pitchFamily="34" charset="0"/>
                <a:sym typeface="Wingdings"/>
              </a:rPr>
              <a:t></a:t>
            </a:r>
            <a:r>
              <a:rPr lang="en-US" dirty="0" smtClean="0">
                <a:solidFill>
                  <a:schemeClr val="bg1"/>
                </a:solidFill>
                <a:latin typeface="Trebuchet MS" pitchFamily="34" charset="0"/>
              </a:rPr>
              <a:t> Monthly </a:t>
            </a:r>
            <a:r>
              <a:rPr lang="en-US" dirty="0" smtClean="0">
                <a:solidFill>
                  <a:schemeClr val="bg1"/>
                </a:solidFill>
                <a:latin typeface="Trebuchet MS" pitchFamily="34" charset="0"/>
                <a:sym typeface="Wingdings"/>
              </a:rPr>
              <a:t> </a:t>
            </a:r>
            <a:r>
              <a:rPr lang="en-US" dirty="0" smtClean="0">
                <a:solidFill>
                  <a:schemeClr val="bg1"/>
                </a:solidFill>
                <a:latin typeface="Trebuchet MS" pitchFamily="34" charset="0"/>
              </a:rPr>
              <a:t>Daily </a:t>
            </a:r>
            <a:r>
              <a:rPr lang="en-US" dirty="0" smtClean="0">
                <a:solidFill>
                  <a:schemeClr val="bg1"/>
                </a:solidFill>
                <a:latin typeface="Trebuchet MS" pitchFamily="34" charset="0"/>
                <a:sym typeface="Wingdings"/>
              </a:rPr>
              <a:t> </a:t>
            </a:r>
            <a:r>
              <a:rPr lang="en-US" dirty="0" smtClean="0">
                <a:solidFill>
                  <a:schemeClr val="bg1"/>
                </a:solidFill>
                <a:latin typeface="Trebuchet MS" pitchFamily="34" charset="0"/>
              </a:rPr>
              <a:t>Tidal </a:t>
            </a:r>
            <a:r>
              <a:rPr lang="en-US" dirty="0" smtClean="0">
                <a:solidFill>
                  <a:schemeClr val="bg1"/>
                </a:solidFill>
                <a:latin typeface="Trebuchet MS" pitchFamily="34" charset="0"/>
                <a:sym typeface="Wingdings"/>
              </a:rPr>
              <a:t> </a:t>
            </a:r>
            <a:r>
              <a:rPr lang="en-US" dirty="0" smtClean="0">
                <a:solidFill>
                  <a:schemeClr val="bg1"/>
                </a:solidFill>
                <a:latin typeface="Trebuchet MS" pitchFamily="34" charset="0"/>
              </a:rPr>
              <a:t>Hourly</a:t>
            </a:r>
            <a:endParaRPr lang="en-US" dirty="0">
              <a:solidFill>
                <a:schemeClr val="bg1"/>
              </a:solidFill>
              <a:latin typeface="Trebuchet MS" pitchFamily="34" charset="0"/>
            </a:endParaRPr>
          </a:p>
        </p:txBody>
      </p:sp>
      <p:pic>
        <p:nvPicPr>
          <p:cNvPr id="1026" name="graph"/>
          <p:cNvPicPr>
            <a:picLocks noChangeAspect="1" noChangeArrowheads="1"/>
          </p:cNvPicPr>
          <p:nvPr/>
        </p:nvPicPr>
        <p:blipFill>
          <a:blip r:embed="rId3" cstate="print"/>
          <a:srcRect l="1169" t="1226" r="1041" b="1916"/>
          <a:stretch>
            <a:fillRect/>
          </a:stretch>
        </p:blipFill>
        <p:spPr bwMode="auto">
          <a:xfrm>
            <a:off x="1755648" y="1325880"/>
            <a:ext cx="4614042" cy="3321269"/>
          </a:xfrm>
          <a:prstGeom prst="rect">
            <a:avLst/>
          </a:prstGeom>
          <a:ln>
            <a:noFill/>
          </a:ln>
          <a:effectLst>
            <a:outerShdw blurRad="190500" algn="tl" rotWithShape="0">
              <a:srgbClr val="000000">
                <a:alpha val="70000"/>
              </a:srgbClr>
            </a:outerShdw>
          </a:effectLst>
        </p:spPr>
      </p:pic>
      <p:pic>
        <p:nvPicPr>
          <p:cNvPr id="28" name="crab" descr="dungeness - Copy.jpg"/>
          <p:cNvPicPr>
            <a:picLocks noChangeAspect="1"/>
          </p:cNvPicPr>
          <p:nvPr/>
        </p:nvPicPr>
        <p:blipFill>
          <a:blip r:embed="rId4" cstate="print"/>
          <a:stretch>
            <a:fillRect/>
          </a:stretch>
        </p:blipFill>
        <p:spPr>
          <a:xfrm>
            <a:off x="7575550" y="990600"/>
            <a:ext cx="1568450" cy="941070"/>
          </a:xfrm>
          <a:prstGeom prst="rect">
            <a:avLst/>
          </a:prstGeom>
        </p:spPr>
      </p:pic>
      <p:sp>
        <p:nvSpPr>
          <p:cNvPr id="22" name="Action Button: Home 21">
            <a:hlinkClick r:id="" action="ppaction://hlinkshowjump?jump=firstslide" highlightClick="1"/>
          </p:cNvPr>
          <p:cNvSpPr/>
          <p:nvPr/>
        </p:nvSpPr>
        <p:spPr>
          <a:xfrm>
            <a:off x="8543925" y="6400800"/>
            <a:ext cx="574675" cy="457200"/>
          </a:xfrm>
          <a:prstGeom prst="actionButtonHome">
            <a:avLst/>
          </a:prstGeom>
          <a:gradFill flip="none" rotWithShape="1">
            <a:gsLst>
              <a:gs pos="0">
                <a:srgbClr val="FFEFD1"/>
              </a:gs>
              <a:gs pos="64999">
                <a:srgbClr val="F0EBD5"/>
              </a:gs>
              <a:gs pos="100000">
                <a:srgbClr val="D1C39F"/>
              </a:gs>
            </a:gsLst>
            <a:lin ang="5400000" scaled="1"/>
            <a:tileRect/>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23" name="Action Button: Beginning 22">
            <a:hlinkClick r:id="rId5" action="ppaction://hlinksldjump" highlightClick="1"/>
          </p:cNvPr>
          <p:cNvSpPr/>
          <p:nvPr/>
        </p:nvSpPr>
        <p:spPr>
          <a:xfrm>
            <a:off x="8077200" y="6400800"/>
            <a:ext cx="457200" cy="457200"/>
          </a:xfrm>
          <a:prstGeom prst="actionButtonBeginning">
            <a:avLst/>
          </a:prstGeom>
          <a:gradFill>
            <a:gsLst>
              <a:gs pos="0">
                <a:srgbClr val="FFEFD1"/>
              </a:gs>
              <a:gs pos="64999">
                <a:srgbClr val="F0EBD5"/>
              </a:gs>
              <a:gs pos="100000">
                <a:srgbClr val="D1C39F"/>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17" name="Action Button: Custom 16">
            <a:hlinkClick r:id="rId6" action="ppaction://hlinksldjump" highlightClick="1"/>
          </p:cNvPr>
          <p:cNvSpPr/>
          <p:nvPr/>
        </p:nvSpPr>
        <p:spPr>
          <a:xfrm>
            <a:off x="5638800" y="6309360"/>
            <a:ext cx="2377440" cy="548640"/>
          </a:xfrm>
          <a:prstGeom prst="actionButtonBlank">
            <a:avLst/>
          </a:prstGeom>
          <a:solidFill>
            <a:srgbClr val="C00000"/>
          </a:solidFill>
          <a:ln>
            <a:no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600" dirty="0" smtClean="0">
                <a:latin typeface="Trebuchet MS" pitchFamily="34" charset="0"/>
              </a:rPr>
              <a:t>Touch here to continue</a:t>
            </a:r>
            <a:endParaRPr lang="en-US" sz="1600" dirty="0">
              <a:latin typeface="Trebuchet MS" pitchFamily="34" charset="0"/>
            </a:endParaRPr>
          </a:p>
        </p:txBody>
      </p:sp>
      <p:sp>
        <p:nvSpPr>
          <p:cNvPr id="24" name="Rectangle 23"/>
          <p:cNvSpPr/>
          <p:nvPr/>
        </p:nvSpPr>
        <p:spPr>
          <a:xfrm>
            <a:off x="0" y="0"/>
            <a:ext cx="9144000" cy="838200"/>
          </a:xfrm>
          <a:prstGeom prst="rect">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r>
              <a:rPr lang="en-US" sz="4400" dirty="0" smtClean="0">
                <a:latin typeface="Trebuchet MS" pitchFamily="34" charset="0"/>
              </a:rPr>
              <a:t>How To Read LOBO Data</a:t>
            </a:r>
            <a:endParaRPr lang="en-US" sz="4400" dirty="0">
              <a:latin typeface="Trebuchet MS" pitchFamily="34" charset="0"/>
            </a:endParaRPr>
          </a:p>
        </p:txBody>
      </p:sp>
      <p:sp>
        <p:nvSpPr>
          <p:cNvPr id="33" name="Flowchart: Delay 32"/>
          <p:cNvSpPr/>
          <p:nvPr/>
        </p:nvSpPr>
        <p:spPr>
          <a:xfrm>
            <a:off x="0" y="0"/>
            <a:ext cx="1752600" cy="6858000"/>
          </a:xfrm>
          <a:prstGeom prst="flowChartDelay">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34" name="TextBox 33">
            <a:hlinkClick r:id="rId7" action="ppaction://hlinksldjump"/>
          </p:cNvPr>
          <p:cNvSpPr txBox="1"/>
          <p:nvPr/>
        </p:nvSpPr>
        <p:spPr>
          <a:xfrm>
            <a:off x="0" y="609600"/>
            <a:ext cx="1371600" cy="8382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Build </a:t>
            </a:r>
            <a:r>
              <a:rPr lang="en-US" sz="1600" dirty="0" smtClean="0">
                <a:solidFill>
                  <a:schemeClr val="accent1">
                    <a:lumMod val="75000"/>
                  </a:schemeClr>
                </a:solidFill>
                <a:latin typeface="Trebuchet MS" pitchFamily="34" charset="0"/>
                <a:cs typeface="+mn-cs"/>
              </a:rPr>
              <a:t>A </a:t>
            </a:r>
            <a:r>
              <a:rPr lang="en-US" sz="1600" dirty="0">
                <a:solidFill>
                  <a:schemeClr val="accent1">
                    <a:lumMod val="75000"/>
                  </a:schemeClr>
                </a:solidFill>
                <a:latin typeface="Trebuchet MS" pitchFamily="34" charset="0"/>
                <a:cs typeface="+mn-cs"/>
              </a:rPr>
              <a:t>G</a:t>
            </a:r>
            <a:r>
              <a:rPr lang="en-US" sz="1600" dirty="0" smtClean="0">
                <a:solidFill>
                  <a:schemeClr val="accent1">
                    <a:lumMod val="75000"/>
                  </a:schemeClr>
                </a:solidFill>
                <a:latin typeface="Trebuchet MS" pitchFamily="34" charset="0"/>
                <a:cs typeface="+mn-cs"/>
              </a:rPr>
              <a:t>raph </a:t>
            </a:r>
            <a:endParaRPr lang="en-US" sz="1600" dirty="0">
              <a:solidFill>
                <a:schemeClr val="accent1">
                  <a:lumMod val="75000"/>
                </a:schemeClr>
              </a:solidFill>
              <a:latin typeface="Trebuchet MS" pitchFamily="34" charset="0"/>
              <a:cs typeface="+mn-cs"/>
            </a:endParaRP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1)</a:t>
            </a:r>
            <a:endParaRPr lang="en-US" sz="1600" dirty="0">
              <a:solidFill>
                <a:schemeClr val="accent1">
                  <a:lumMod val="75000"/>
                </a:schemeClr>
              </a:solidFill>
              <a:latin typeface="Trebuchet MS" pitchFamily="34" charset="0"/>
              <a:cs typeface="+mn-cs"/>
            </a:endParaRPr>
          </a:p>
        </p:txBody>
      </p:sp>
      <p:sp>
        <p:nvSpPr>
          <p:cNvPr id="35" name="TextBox 34">
            <a:hlinkClick r:id="rId8" action="ppaction://hlinksldjump"/>
          </p:cNvPr>
          <p:cNvSpPr txBox="1"/>
          <p:nvPr/>
        </p:nvSpPr>
        <p:spPr>
          <a:xfrm>
            <a:off x="0" y="2743200"/>
            <a:ext cx="1554480" cy="1066800"/>
          </a:xfrm>
          <a:prstGeom prst="roundRect">
            <a:avLst/>
          </a:prstGeom>
          <a:solidFill>
            <a:schemeClr val="accent5">
              <a:lumMod val="40000"/>
              <a:lumOff val="60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Read LOBO Graphs </a:t>
            </a:r>
            <a:r>
              <a:rPr lang="en-US" sz="1600" dirty="0" smtClean="0">
                <a:solidFill>
                  <a:schemeClr val="accent1">
                    <a:lumMod val="75000"/>
                  </a:schemeClr>
                </a:solidFill>
                <a:latin typeface="Trebuchet MS" pitchFamily="34" charset="0"/>
                <a:cs typeface="+mn-cs"/>
              </a:rPr>
              <a:t>   (Level 3)</a:t>
            </a:r>
            <a:endParaRPr lang="en-US" sz="1600" dirty="0">
              <a:solidFill>
                <a:schemeClr val="accent1">
                  <a:lumMod val="75000"/>
                </a:schemeClr>
              </a:solidFill>
              <a:latin typeface="Trebuchet MS" pitchFamily="34" charset="0"/>
              <a:cs typeface="+mn-cs"/>
            </a:endParaRPr>
          </a:p>
        </p:txBody>
      </p:sp>
      <p:sp>
        <p:nvSpPr>
          <p:cNvPr id="36" name="TextBox 35">
            <a:hlinkClick r:id="rId9" action="ppaction://hlinksldjump"/>
          </p:cNvPr>
          <p:cNvSpPr txBox="1"/>
          <p:nvPr/>
        </p:nvSpPr>
        <p:spPr>
          <a:xfrm>
            <a:off x="0" y="3953470"/>
            <a:ext cx="1447800" cy="99953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LOBO Data Match-up</a:t>
            </a:r>
            <a:endParaRPr lang="en-US" sz="1600" dirty="0">
              <a:solidFill>
                <a:schemeClr val="accent1">
                  <a:lumMod val="75000"/>
                </a:schemeClr>
              </a:solidFill>
              <a:latin typeface="Trebuchet MS" pitchFamily="34" charset="0"/>
              <a:cs typeface="+mn-cs"/>
            </a:endParaRP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4)</a:t>
            </a:r>
            <a:endParaRPr lang="en-US" sz="1600" dirty="0">
              <a:solidFill>
                <a:schemeClr val="accent1">
                  <a:lumMod val="75000"/>
                </a:schemeClr>
              </a:solidFill>
              <a:latin typeface="Trebuchet MS" pitchFamily="34" charset="0"/>
              <a:cs typeface="+mn-cs"/>
            </a:endParaRPr>
          </a:p>
        </p:txBody>
      </p:sp>
      <p:sp>
        <p:nvSpPr>
          <p:cNvPr id="37" name="TextBox 36">
            <a:hlinkClick r:id="rId10" action="ppaction://hlinksldjump"/>
          </p:cNvPr>
          <p:cNvSpPr txBox="1"/>
          <p:nvPr/>
        </p:nvSpPr>
        <p:spPr>
          <a:xfrm>
            <a:off x="0" y="5105400"/>
            <a:ext cx="1371600" cy="11430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Test Your LOBO Abilities</a:t>
            </a: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5)</a:t>
            </a:r>
            <a:endParaRPr lang="en-US" sz="1600" dirty="0">
              <a:solidFill>
                <a:schemeClr val="accent1">
                  <a:lumMod val="75000"/>
                </a:schemeClr>
              </a:solidFill>
              <a:latin typeface="Trebuchet MS" pitchFamily="34" charset="0"/>
              <a:cs typeface="+mn-cs"/>
            </a:endParaRPr>
          </a:p>
        </p:txBody>
      </p:sp>
      <p:sp>
        <p:nvSpPr>
          <p:cNvPr id="38" name="TextBox 37">
            <a:hlinkClick r:id="rId11" action="ppaction://hlinksldjump"/>
          </p:cNvPr>
          <p:cNvSpPr txBox="1"/>
          <p:nvPr/>
        </p:nvSpPr>
        <p:spPr>
          <a:xfrm>
            <a:off x="0" y="1600200"/>
            <a:ext cx="1447800" cy="9906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Interpret Graphs</a:t>
            </a: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2)</a:t>
            </a:r>
            <a:endParaRPr lang="en-US" sz="1600" dirty="0">
              <a:solidFill>
                <a:schemeClr val="accent1">
                  <a:lumMod val="75000"/>
                </a:schemeClr>
              </a:solidFill>
              <a:latin typeface="Trebuchet MS" pitchFamily="34" charset="0"/>
              <a:cs typeface="+mn-cs"/>
            </a:endParaRPr>
          </a:p>
        </p:txBody>
      </p:sp>
      <p:sp>
        <p:nvSpPr>
          <p:cNvPr id="39" name="TextBox 38">
            <a:hlinkClick r:id="rId12" action="ppaction://hlinksldjump"/>
          </p:cNvPr>
          <p:cNvSpPr txBox="1"/>
          <p:nvPr/>
        </p:nvSpPr>
        <p:spPr>
          <a:xfrm>
            <a:off x="0" y="6324600"/>
            <a:ext cx="914400" cy="5334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More info</a:t>
            </a:r>
            <a:endParaRPr lang="en-US" sz="1600" dirty="0">
              <a:solidFill>
                <a:schemeClr val="accent1">
                  <a:lumMod val="75000"/>
                </a:schemeClr>
              </a:solidFill>
              <a:latin typeface="Trebuchet MS" pitchFamily="34" charset="0"/>
              <a:cs typeface="+mn-cs"/>
            </a:endParaRPr>
          </a:p>
        </p:txBody>
      </p:sp>
      <p:cxnSp>
        <p:nvCxnSpPr>
          <p:cNvPr id="29" name="Straight Connector 28"/>
          <p:cNvCxnSpPr/>
          <p:nvPr/>
        </p:nvCxnSpPr>
        <p:spPr>
          <a:xfrm rot="5400000">
            <a:off x="2385857" y="2996252"/>
            <a:ext cx="2514600" cy="1588"/>
          </a:xfrm>
          <a:prstGeom prst="line">
            <a:avLst/>
          </a:prstGeom>
          <a:ln w="38100">
            <a:solidFill>
              <a:srgbClr val="F412B9"/>
            </a:solidFill>
          </a:ln>
        </p:spPr>
        <p:style>
          <a:lnRef idx="1">
            <a:schemeClr val="accent1"/>
          </a:lnRef>
          <a:fillRef idx="0">
            <a:schemeClr val="accent1"/>
          </a:fillRef>
          <a:effectRef idx="0">
            <a:schemeClr val="accent1"/>
          </a:effectRef>
          <a:fontRef idx="minor">
            <a:schemeClr val="tx1"/>
          </a:fontRef>
        </p:style>
      </p:cxnSp>
      <p:sp>
        <p:nvSpPr>
          <p:cNvPr id="30" name="TextBox 27"/>
          <p:cNvSpPr txBox="1">
            <a:spLocks noChangeArrowheads="1"/>
          </p:cNvSpPr>
          <p:nvPr/>
        </p:nvSpPr>
        <p:spPr bwMode="auto">
          <a:xfrm>
            <a:off x="2370160" y="1586552"/>
            <a:ext cx="838200" cy="338138"/>
          </a:xfrm>
          <a:prstGeom prst="rect">
            <a:avLst/>
          </a:prstGeom>
          <a:solidFill>
            <a:srgbClr val="FFFFFF">
              <a:alpha val="85882"/>
            </a:srgbClr>
          </a:solidFill>
          <a:ln w="9525">
            <a:noFill/>
            <a:miter lim="800000"/>
            <a:headEnd/>
            <a:tailEnd/>
          </a:ln>
        </p:spPr>
        <p:txBody>
          <a:bodyPr wrap="square">
            <a:spAutoFit/>
          </a:bodyPr>
          <a:lstStyle/>
          <a:p>
            <a:r>
              <a:rPr lang="en-US" sz="1600" b="1" dirty="0">
                <a:solidFill>
                  <a:srgbClr val="0070C0"/>
                </a:solidFill>
                <a:latin typeface="Trebuchet MS" pitchFamily="34" charset="0"/>
              </a:rPr>
              <a:t>Winter</a:t>
            </a:r>
          </a:p>
        </p:txBody>
      </p:sp>
      <p:sp>
        <p:nvSpPr>
          <p:cNvPr id="31" name="TextBox 29"/>
          <p:cNvSpPr txBox="1">
            <a:spLocks noChangeArrowheads="1"/>
          </p:cNvSpPr>
          <p:nvPr/>
        </p:nvSpPr>
        <p:spPr bwMode="auto">
          <a:xfrm>
            <a:off x="4267200" y="2467615"/>
            <a:ext cx="1066800" cy="338137"/>
          </a:xfrm>
          <a:prstGeom prst="rect">
            <a:avLst/>
          </a:prstGeom>
          <a:noFill/>
          <a:ln w="9525">
            <a:noFill/>
            <a:miter lim="800000"/>
            <a:headEnd/>
            <a:tailEnd/>
          </a:ln>
        </p:spPr>
        <p:txBody>
          <a:bodyPr>
            <a:spAutoFit/>
          </a:bodyPr>
          <a:lstStyle/>
          <a:p>
            <a:r>
              <a:rPr lang="en-US" sz="1600" b="1" dirty="0">
                <a:solidFill>
                  <a:schemeClr val="accent6">
                    <a:lumMod val="75000"/>
                  </a:schemeClr>
                </a:solidFill>
                <a:latin typeface="Trebuchet MS" pitchFamily="34" charset="0"/>
              </a:rPr>
              <a:t>Summer</a:t>
            </a:r>
          </a:p>
        </p:txBody>
      </p:sp>
      <p:sp>
        <p:nvSpPr>
          <p:cNvPr id="42" name="TextBox 27"/>
          <p:cNvSpPr txBox="1">
            <a:spLocks noChangeArrowheads="1"/>
          </p:cNvSpPr>
          <p:nvPr/>
        </p:nvSpPr>
        <p:spPr bwMode="auto">
          <a:xfrm>
            <a:off x="5722960" y="1371600"/>
            <a:ext cx="838200" cy="338554"/>
          </a:xfrm>
          <a:prstGeom prst="rect">
            <a:avLst/>
          </a:prstGeom>
          <a:solidFill>
            <a:srgbClr val="FFFFFF">
              <a:alpha val="86000"/>
            </a:srgbClr>
          </a:solidFill>
          <a:ln w="9525">
            <a:noFill/>
            <a:miter lim="800000"/>
            <a:headEnd/>
            <a:tailEnd/>
          </a:ln>
        </p:spPr>
        <p:txBody>
          <a:bodyPr wrap="square">
            <a:spAutoFit/>
          </a:bodyPr>
          <a:lstStyle/>
          <a:p>
            <a:r>
              <a:rPr lang="en-US" sz="1600" b="1" dirty="0">
                <a:solidFill>
                  <a:srgbClr val="0070C0"/>
                </a:solidFill>
                <a:latin typeface="Trebuchet MS" pitchFamily="34" charset="0"/>
              </a:rPr>
              <a:t>Winter</a:t>
            </a:r>
          </a:p>
        </p:txBody>
      </p:sp>
      <p:cxnSp>
        <p:nvCxnSpPr>
          <p:cNvPr id="46" name="Straight Connector 45"/>
          <p:cNvCxnSpPr/>
          <p:nvPr/>
        </p:nvCxnSpPr>
        <p:spPr>
          <a:xfrm rot="5400000">
            <a:off x="4533106" y="2995458"/>
            <a:ext cx="2514600" cy="1588"/>
          </a:xfrm>
          <a:prstGeom prst="line">
            <a:avLst/>
          </a:prstGeom>
          <a:ln w="38100">
            <a:solidFill>
              <a:srgbClr val="F412B9"/>
            </a:solidFill>
          </a:ln>
        </p:spPr>
        <p:style>
          <a:lnRef idx="1">
            <a:schemeClr val="accent1"/>
          </a:lnRef>
          <a:fillRef idx="0">
            <a:schemeClr val="accent1"/>
          </a:fillRef>
          <a:effectRef idx="0">
            <a:schemeClr val="accent1"/>
          </a:effectRef>
          <a:fontRef idx="minor">
            <a:schemeClr val="tx1"/>
          </a:fontRef>
        </p:style>
      </p:cxnSp>
      <p:sp>
        <p:nvSpPr>
          <p:cNvPr id="47" name="Up Arrow 46"/>
          <p:cNvSpPr/>
          <p:nvPr/>
        </p:nvSpPr>
        <p:spPr>
          <a:xfrm>
            <a:off x="4572000" y="1967552"/>
            <a:ext cx="304800" cy="533400"/>
          </a:xfrm>
          <a:prstGeom prst="upArrow">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8" name="Down Arrow 47"/>
          <p:cNvSpPr/>
          <p:nvPr/>
        </p:nvSpPr>
        <p:spPr>
          <a:xfrm>
            <a:off x="2593848" y="1869744"/>
            <a:ext cx="301752" cy="530352"/>
          </a:xfrm>
          <a:prstGeom prst="downArrow">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9" name="Down Arrow 48"/>
          <p:cNvSpPr/>
          <p:nvPr/>
        </p:nvSpPr>
        <p:spPr>
          <a:xfrm>
            <a:off x="5943600" y="1662752"/>
            <a:ext cx="301752" cy="530352"/>
          </a:xfrm>
          <a:prstGeom prst="downArrow">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7" name="patt/var"/>
          <p:cNvSpPr txBox="1">
            <a:spLocks noChangeArrowheads="1"/>
          </p:cNvSpPr>
          <p:nvPr/>
        </p:nvSpPr>
        <p:spPr bwMode="auto">
          <a:xfrm>
            <a:off x="6629400" y="5715000"/>
            <a:ext cx="2514600" cy="366712"/>
          </a:xfrm>
          <a:prstGeom prst="rect">
            <a:avLst/>
          </a:prstGeom>
          <a:solidFill>
            <a:schemeClr val="accent6">
              <a:lumMod val="75000"/>
            </a:schemeClr>
          </a:solidFill>
          <a:ln w="9525">
            <a:noFill/>
            <a:miter lim="800000"/>
            <a:headEnd/>
            <a:tailEnd/>
          </a:ln>
        </p:spPr>
        <p:txBody>
          <a:bodyPr wrap="square">
            <a:spAutoFit/>
          </a:bodyPr>
          <a:lstStyle/>
          <a:p>
            <a:pPr algn="ctr"/>
            <a:r>
              <a:rPr lang="en-US" dirty="0" smtClean="0">
                <a:solidFill>
                  <a:schemeClr val="bg1"/>
                </a:solidFill>
                <a:latin typeface="Trebuchet MS" pitchFamily="34" charset="0"/>
              </a:rPr>
              <a:t>Pattern </a:t>
            </a:r>
            <a:r>
              <a:rPr lang="en-US" dirty="0" smtClean="0">
                <a:solidFill>
                  <a:schemeClr val="bg1"/>
                </a:solidFill>
                <a:latin typeface="Trebuchet MS" pitchFamily="34" charset="0"/>
                <a:sym typeface="Wingdings"/>
              </a:rPr>
              <a:t> </a:t>
            </a:r>
            <a:r>
              <a:rPr lang="en-US" dirty="0" smtClean="0">
                <a:solidFill>
                  <a:schemeClr val="bg1"/>
                </a:solidFill>
                <a:latin typeface="Trebuchet MS" pitchFamily="34" charset="0"/>
              </a:rPr>
              <a:t>Variation</a:t>
            </a:r>
            <a:endParaRPr lang="en-US" dirty="0">
              <a:solidFill>
                <a:schemeClr val="bg1"/>
              </a:solidFill>
              <a:latin typeface="Trebuchet MS" pitchFamily="34" charset="0"/>
            </a:endParaRPr>
          </a:p>
        </p:txBody>
      </p:sp>
      <p:sp>
        <p:nvSpPr>
          <p:cNvPr id="40" name="season moving text"/>
          <p:cNvSpPr txBox="1">
            <a:spLocks noChangeArrowheads="1"/>
          </p:cNvSpPr>
          <p:nvPr/>
        </p:nvSpPr>
        <p:spPr bwMode="auto">
          <a:xfrm>
            <a:off x="1447800" y="5715000"/>
            <a:ext cx="1143000" cy="366712"/>
          </a:xfrm>
          <a:prstGeom prst="rect">
            <a:avLst/>
          </a:prstGeom>
          <a:solidFill>
            <a:schemeClr val="accent6">
              <a:lumMod val="75000"/>
            </a:schemeClr>
          </a:solidFill>
          <a:ln w="9525">
            <a:noFill/>
            <a:miter lim="800000"/>
            <a:headEnd/>
            <a:tailEnd/>
          </a:ln>
        </p:spPr>
        <p:txBody>
          <a:bodyPr wrap="square">
            <a:spAutoFit/>
          </a:bodyPr>
          <a:lstStyle/>
          <a:p>
            <a:pPr algn="ctr"/>
            <a:r>
              <a:rPr lang="en-US" dirty="0" smtClean="0">
                <a:solidFill>
                  <a:schemeClr val="bg1"/>
                </a:solidFill>
                <a:latin typeface="Trebuchet MS" pitchFamily="34" charset="0"/>
              </a:rPr>
              <a:t>Seasonal</a:t>
            </a:r>
            <a:endParaRPr lang="en-US" dirty="0">
              <a:solidFill>
                <a:schemeClr val="bg1"/>
              </a:solidFill>
              <a:latin typeface="Trebuchet MS" pitchFamily="34" charset="0"/>
            </a:endParaRPr>
          </a:p>
        </p:txBody>
      </p:sp>
      <p:sp>
        <p:nvSpPr>
          <p:cNvPr id="41" name="patt/var moving"/>
          <p:cNvSpPr txBox="1">
            <a:spLocks noChangeArrowheads="1"/>
          </p:cNvSpPr>
          <p:nvPr/>
        </p:nvSpPr>
        <p:spPr bwMode="auto">
          <a:xfrm>
            <a:off x="6629400" y="5715000"/>
            <a:ext cx="1143000" cy="366712"/>
          </a:xfrm>
          <a:prstGeom prst="rect">
            <a:avLst/>
          </a:prstGeom>
          <a:solidFill>
            <a:schemeClr val="accent6">
              <a:lumMod val="75000"/>
            </a:schemeClr>
          </a:solidFill>
          <a:ln w="9525">
            <a:noFill/>
            <a:miter lim="800000"/>
            <a:headEnd/>
            <a:tailEnd/>
          </a:ln>
        </p:spPr>
        <p:txBody>
          <a:bodyPr wrap="square">
            <a:spAutoFit/>
          </a:bodyPr>
          <a:lstStyle/>
          <a:p>
            <a:pPr algn="ctr"/>
            <a:r>
              <a:rPr lang="en-US" dirty="0" smtClean="0">
                <a:solidFill>
                  <a:schemeClr val="bg1"/>
                </a:solidFill>
                <a:latin typeface="Trebuchet MS" pitchFamily="34" charset="0"/>
              </a:rPr>
              <a:t>Pattern</a:t>
            </a:r>
            <a:endParaRPr lang="en-US" dirty="0">
              <a:solidFill>
                <a:schemeClr val="bg1"/>
              </a:solidFill>
              <a:latin typeface="Trebuchet MS" pitchFamily="34" charset="0"/>
            </a:endParaRPr>
          </a:p>
        </p:txBody>
      </p:sp>
      <p:sp>
        <p:nvSpPr>
          <p:cNvPr id="50" name="green text"/>
          <p:cNvSpPr/>
          <p:nvPr/>
        </p:nvSpPr>
        <p:spPr>
          <a:xfrm>
            <a:off x="5181600" y="4876800"/>
            <a:ext cx="3429000" cy="609600"/>
          </a:xfrm>
          <a:prstGeom prst="roundRect">
            <a:avLst/>
          </a:prstGeom>
          <a:solidFill>
            <a:srgbClr val="70AC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smtClean="0"/>
              <a:t>Next, let’s look at each year, 2006, 2007 &amp; 2008, individually.</a:t>
            </a:r>
            <a:endParaRPr lang="en-US" dirty="0"/>
          </a:p>
        </p:txBody>
      </p:sp>
      <p:sp>
        <p:nvSpPr>
          <p:cNvPr id="32" name="progress text"/>
          <p:cNvSpPr txBox="1"/>
          <p:nvPr/>
        </p:nvSpPr>
        <p:spPr>
          <a:xfrm>
            <a:off x="1066800" y="6553200"/>
            <a:ext cx="2209800" cy="369332"/>
          </a:xfrm>
          <a:prstGeom prst="rect">
            <a:avLst/>
          </a:prstGeom>
          <a:noFill/>
        </p:spPr>
        <p:txBody>
          <a:bodyPr wrap="square" rtlCol="0">
            <a:spAutoFit/>
          </a:bodyPr>
          <a:lstStyle/>
          <a:p>
            <a:r>
              <a:rPr lang="en-US" dirty="0" smtClean="0">
                <a:latin typeface="Trebuchet MS" pitchFamily="34" charset="0"/>
              </a:rPr>
              <a:t>Progress: 2/11</a:t>
            </a:r>
            <a:endParaRPr lang="en-US" dirty="0">
              <a:latin typeface="Trebuchet MS" pitchFamily="34" charset="0"/>
            </a:endParaRPr>
          </a:p>
        </p:txBody>
      </p:sp>
      <p:sp>
        <p:nvSpPr>
          <p:cNvPr id="60447" name="2nd text"/>
          <p:cNvSpPr txBox="1">
            <a:spLocks noChangeArrowheads="1"/>
          </p:cNvSpPr>
          <p:nvPr/>
        </p:nvSpPr>
        <p:spPr bwMode="auto">
          <a:xfrm>
            <a:off x="6400800" y="3485864"/>
            <a:ext cx="2612408" cy="1191816"/>
          </a:xfrm>
          <a:prstGeom prst="wedgeRoundRectCallout">
            <a:avLst>
              <a:gd name="adj1" fmla="val 25850"/>
              <a:gd name="adj2" fmla="val -66535"/>
              <a:gd name="adj3" fmla="val 16667"/>
            </a:avLst>
          </a:prstGeom>
          <a:solidFill>
            <a:schemeClr val="accent5">
              <a:lumMod val="75000"/>
            </a:schemeClr>
          </a:solidFill>
          <a:ln w="9525">
            <a:noFill/>
            <a:miter lim="800000"/>
            <a:headEnd/>
            <a:tailEnd/>
          </a:ln>
        </p:spPr>
        <p:txBody>
          <a:bodyPr wrap="square">
            <a:spAutoFit/>
          </a:bodyPr>
          <a:lstStyle/>
          <a:p>
            <a:r>
              <a:rPr lang="en-US" sz="1600" dirty="0" smtClean="0">
                <a:solidFill>
                  <a:srgbClr val="FFFFFF"/>
                </a:solidFill>
                <a:latin typeface="Trebuchet MS" pitchFamily="34" charset="0"/>
              </a:rPr>
              <a:t>In the Bay, the summer season has the highest salinity and the winter season has the lowest.</a:t>
            </a:r>
            <a:endParaRPr lang="en-US" sz="1600" dirty="0">
              <a:solidFill>
                <a:srgbClr val="FFFFFF"/>
              </a:solidFill>
              <a:latin typeface="Trebuchet MS" pitchFamily="34" charset="0"/>
            </a:endParaRPr>
          </a:p>
        </p:txBody>
      </p:sp>
      <p:sp>
        <p:nvSpPr>
          <p:cNvPr id="60448" name="1st text"/>
          <p:cNvSpPr txBox="1">
            <a:spLocks noChangeArrowheads="1"/>
          </p:cNvSpPr>
          <p:nvPr/>
        </p:nvSpPr>
        <p:spPr bwMode="auto">
          <a:xfrm>
            <a:off x="6553200" y="2057400"/>
            <a:ext cx="2438400" cy="1191816"/>
          </a:xfrm>
          <a:prstGeom prst="wedgeRoundRectCallout">
            <a:avLst>
              <a:gd name="adj1" fmla="val 27793"/>
              <a:gd name="adj2" fmla="val -74550"/>
              <a:gd name="adj3" fmla="val 16667"/>
            </a:avLst>
          </a:prstGeom>
          <a:solidFill>
            <a:schemeClr val="accent5">
              <a:lumMod val="75000"/>
            </a:schemeClr>
          </a:solidFill>
          <a:ln w="9525">
            <a:noFill/>
            <a:miter lim="800000"/>
            <a:headEnd/>
            <a:tailEnd/>
          </a:ln>
        </p:spPr>
        <p:txBody>
          <a:bodyPr wrap="square">
            <a:spAutoFit/>
          </a:bodyPr>
          <a:lstStyle/>
          <a:p>
            <a:r>
              <a:rPr lang="en-US" sz="1600" dirty="0" smtClean="0">
                <a:solidFill>
                  <a:schemeClr val="bg1"/>
                </a:solidFill>
                <a:latin typeface="Trebuchet MS" pitchFamily="34" charset="0"/>
              </a:rPr>
              <a:t>This graph shows me the predictable </a:t>
            </a:r>
            <a:r>
              <a:rPr lang="en-US" sz="1600" u="sng" dirty="0" smtClean="0">
                <a:solidFill>
                  <a:schemeClr val="bg1"/>
                </a:solidFill>
                <a:effectLst>
                  <a:outerShdw blurRad="38100" dist="38100" dir="2700000" algn="tl">
                    <a:srgbClr val="000000">
                      <a:alpha val="43137"/>
                    </a:srgbClr>
                  </a:outerShdw>
                </a:effectLst>
                <a:latin typeface="Trebuchet MS" pitchFamily="34" charset="0"/>
              </a:rPr>
              <a:t>seasonal pattern</a:t>
            </a:r>
            <a:r>
              <a:rPr lang="en-US" sz="1600" dirty="0" smtClean="0">
                <a:solidFill>
                  <a:schemeClr val="bg1"/>
                </a:solidFill>
                <a:latin typeface="Trebuchet MS" pitchFamily="34" charset="0"/>
              </a:rPr>
              <a:t> of salinity in the Bay.</a:t>
            </a:r>
            <a:endParaRPr lang="en-US" sz="1600" dirty="0">
              <a:solidFill>
                <a:schemeClr val="bg1"/>
              </a:solidFill>
              <a:latin typeface="Trebuchet MS" pitchFamily="34" charset="0"/>
            </a:endParaRPr>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4" presetClass="path" presetSubtype="0" accel="50000" decel="50000" fill="hold" grpId="0" nodeType="withEffect">
                                  <p:stCondLst>
                                    <p:cond delay="0"/>
                                  </p:stCondLst>
                                  <p:childTnLst>
                                    <p:animMotion origin="layout" path="M -3.33333E-6 1.81314E-6 L 0.22917 -0.69265 " pathEditMode="relative" rAng="0" ptsTypes="AA">
                                      <p:cBhvr>
                                        <p:cTn id="6" dur="1000" fill="hold"/>
                                        <p:tgtEl>
                                          <p:spTgt spid="40"/>
                                        </p:tgtEl>
                                        <p:attrNameLst>
                                          <p:attrName>ppt_x</p:attrName>
                                          <p:attrName>ppt_y</p:attrName>
                                        </p:attrNameLst>
                                      </p:cBhvr>
                                      <p:rCtr x="11500" y="-34600"/>
                                    </p:animMotion>
                                  </p:childTnLst>
                                </p:cTn>
                              </p:par>
                              <p:par>
                                <p:cTn id="7" presetID="64" presetClass="path" presetSubtype="0" accel="50000" decel="50000" fill="hold" grpId="0" nodeType="withEffect">
                                  <p:stCondLst>
                                    <p:cond delay="0"/>
                                  </p:stCondLst>
                                  <p:childTnLst>
                                    <p:animMotion origin="layout" path="M 0 1.81314E-6 L -0.22083 -0.69265 " pathEditMode="relative" rAng="0" ptsTypes="AA">
                                      <p:cBhvr>
                                        <p:cTn id="8" dur="1000" fill="hold"/>
                                        <p:tgtEl>
                                          <p:spTgt spid="41"/>
                                        </p:tgtEl>
                                        <p:attrNameLst>
                                          <p:attrName>ppt_x</p:attrName>
                                          <p:attrName>ppt_y</p:attrName>
                                        </p:attrNameLst>
                                      </p:cBhvr>
                                      <p:rCtr x="-11000" y="-34600"/>
                                    </p:animMotion>
                                  </p:childTnLst>
                                </p:cTn>
                              </p:par>
                              <p:par>
                                <p:cTn id="9" presetID="30" presetClass="emph" presetSubtype="0" fill="hold" grpId="0" nodeType="withEffect">
                                  <p:stCondLst>
                                    <p:cond delay="0"/>
                                  </p:stCondLst>
                                  <p:childTnLst>
                                    <p:animClr clrSpc="hsl" dir="cw">
                                      <p:cBhvr override="childStyle">
                                        <p:cTn id="10" dur="2000" fill="hold"/>
                                        <p:tgtEl>
                                          <p:spTgt spid="26"/>
                                        </p:tgtEl>
                                        <p:attrNameLst>
                                          <p:attrName>style.color</p:attrName>
                                        </p:attrNameLst>
                                      </p:cBhvr>
                                      <p:by>
                                        <p:hsl h="0" s="12549" l="25098"/>
                                      </p:by>
                                    </p:animClr>
                                    <p:animClr clrSpc="hsl" dir="cw">
                                      <p:cBhvr>
                                        <p:cTn id="11" dur="2000" fill="hold"/>
                                        <p:tgtEl>
                                          <p:spTgt spid="26"/>
                                        </p:tgtEl>
                                        <p:attrNameLst>
                                          <p:attrName>fillcolor</p:attrName>
                                        </p:attrNameLst>
                                      </p:cBhvr>
                                      <p:by>
                                        <p:hsl h="0" s="12549" l="25098"/>
                                      </p:by>
                                    </p:animClr>
                                    <p:animClr clrSpc="hsl" dir="cw">
                                      <p:cBhvr>
                                        <p:cTn id="12" dur="2000" fill="hold"/>
                                        <p:tgtEl>
                                          <p:spTgt spid="26"/>
                                        </p:tgtEl>
                                        <p:attrNameLst>
                                          <p:attrName>stroke.color</p:attrName>
                                        </p:attrNameLst>
                                      </p:cBhvr>
                                      <p:by>
                                        <p:hsl h="0" s="12549" l="25098"/>
                                      </p:by>
                                    </p:animClr>
                                    <p:set>
                                      <p:cBhvr>
                                        <p:cTn id="13" dur="2000" fill="hold"/>
                                        <p:tgtEl>
                                          <p:spTgt spid="26"/>
                                        </p:tgtEl>
                                        <p:attrNameLst>
                                          <p:attrName>fill.type</p:attrName>
                                        </p:attrNameLst>
                                      </p:cBhvr>
                                      <p:to>
                                        <p:strVal val="solid"/>
                                      </p:to>
                                    </p:set>
                                  </p:childTnLst>
                                </p:cTn>
                              </p:par>
                              <p:par>
                                <p:cTn id="14" presetID="30" presetClass="emph" presetSubtype="0" fill="hold" grpId="0" nodeType="withEffect">
                                  <p:stCondLst>
                                    <p:cond delay="0"/>
                                  </p:stCondLst>
                                  <p:childTnLst>
                                    <p:animClr clrSpc="hsl" dir="cw">
                                      <p:cBhvr override="childStyle">
                                        <p:cTn id="15" dur="2000" fill="hold"/>
                                        <p:tgtEl>
                                          <p:spTgt spid="27"/>
                                        </p:tgtEl>
                                        <p:attrNameLst>
                                          <p:attrName>style.color</p:attrName>
                                        </p:attrNameLst>
                                      </p:cBhvr>
                                      <p:by>
                                        <p:hsl h="0" s="12549" l="25098"/>
                                      </p:by>
                                    </p:animClr>
                                    <p:animClr clrSpc="hsl" dir="cw">
                                      <p:cBhvr>
                                        <p:cTn id="16" dur="2000" fill="hold"/>
                                        <p:tgtEl>
                                          <p:spTgt spid="27"/>
                                        </p:tgtEl>
                                        <p:attrNameLst>
                                          <p:attrName>fillcolor</p:attrName>
                                        </p:attrNameLst>
                                      </p:cBhvr>
                                      <p:by>
                                        <p:hsl h="0" s="12549" l="25098"/>
                                      </p:by>
                                    </p:animClr>
                                    <p:animClr clrSpc="hsl" dir="cw">
                                      <p:cBhvr>
                                        <p:cTn id="17" dur="2000" fill="hold"/>
                                        <p:tgtEl>
                                          <p:spTgt spid="27"/>
                                        </p:tgtEl>
                                        <p:attrNameLst>
                                          <p:attrName>stroke.color</p:attrName>
                                        </p:attrNameLst>
                                      </p:cBhvr>
                                      <p:by>
                                        <p:hsl h="0" s="12549" l="25098"/>
                                      </p:by>
                                    </p:animClr>
                                    <p:set>
                                      <p:cBhvr>
                                        <p:cTn id="18" dur="2000" fill="hold"/>
                                        <p:tgtEl>
                                          <p:spTgt spid="27"/>
                                        </p:tgtEl>
                                        <p:attrNameLst>
                                          <p:attrName>fill.type</p:attrName>
                                        </p:attrNameLst>
                                      </p:cBhvr>
                                      <p:to>
                                        <p:strVal val="solid"/>
                                      </p:to>
                                    </p:set>
                                  </p:childTnLst>
                                </p:cTn>
                              </p:par>
                              <p:par>
                                <p:cTn id="19" presetID="34" presetClass="entr" presetSubtype="0" fill="hold" grpId="0" nodeType="withEffect">
                                  <p:stCondLst>
                                    <p:cond delay="4000"/>
                                  </p:stCondLst>
                                  <p:childTnLst>
                                    <p:set>
                                      <p:cBhvr>
                                        <p:cTn id="20" dur="1" fill="hold">
                                          <p:stCondLst>
                                            <p:cond delay="0"/>
                                          </p:stCondLst>
                                        </p:cTn>
                                        <p:tgtEl>
                                          <p:spTgt spid="60447"/>
                                        </p:tgtEl>
                                        <p:attrNameLst>
                                          <p:attrName>style.visibility</p:attrName>
                                        </p:attrNameLst>
                                      </p:cBhvr>
                                      <p:to>
                                        <p:strVal val="visible"/>
                                      </p:to>
                                    </p:set>
                                    <p:anim from="(-#ppt_w/2)" to="(#ppt_x)" calcmode="lin" valueType="num">
                                      <p:cBhvr>
                                        <p:cTn id="21" dur="600" fill="hold">
                                          <p:stCondLst>
                                            <p:cond delay="0"/>
                                          </p:stCondLst>
                                        </p:cTn>
                                        <p:tgtEl>
                                          <p:spTgt spid="60447"/>
                                        </p:tgtEl>
                                        <p:attrNameLst>
                                          <p:attrName>ppt_x</p:attrName>
                                        </p:attrNameLst>
                                      </p:cBhvr>
                                    </p:anim>
                                    <p:anim from="0" to="-1.0" calcmode="lin" valueType="num">
                                      <p:cBhvr>
                                        <p:cTn id="22" dur="200" decel="50000" autoRev="1" fill="hold">
                                          <p:stCondLst>
                                            <p:cond delay="600"/>
                                          </p:stCondLst>
                                        </p:cTn>
                                        <p:tgtEl>
                                          <p:spTgt spid="60447"/>
                                        </p:tgtEl>
                                        <p:attrNameLst>
                                          <p:attrName>xshear</p:attrName>
                                        </p:attrNameLst>
                                      </p:cBhvr>
                                    </p:anim>
                                    <p:animScale>
                                      <p:cBhvr>
                                        <p:cTn id="23" dur="200" decel="100000" autoRev="1" fill="hold">
                                          <p:stCondLst>
                                            <p:cond delay="600"/>
                                          </p:stCondLst>
                                        </p:cTn>
                                        <p:tgtEl>
                                          <p:spTgt spid="60447"/>
                                        </p:tgtEl>
                                      </p:cBhvr>
                                      <p:from x="100000" y="100000"/>
                                      <p:to x="80000" y="100000"/>
                                    </p:animScale>
                                    <p:anim by="(#ppt_h/3+#ppt_w*0.1)" calcmode="lin" valueType="num">
                                      <p:cBhvr additive="sum">
                                        <p:cTn id="24" dur="200" decel="100000" autoRev="1" fill="hold">
                                          <p:stCondLst>
                                            <p:cond delay="600"/>
                                          </p:stCondLst>
                                        </p:cTn>
                                        <p:tgtEl>
                                          <p:spTgt spid="60447"/>
                                        </p:tgtEl>
                                        <p:attrNameLst>
                                          <p:attrName>ppt_x</p:attrName>
                                        </p:attrNameLst>
                                      </p:cBhvr>
                                    </p:anim>
                                  </p:childTnLst>
                                </p:cTn>
                              </p:par>
                              <p:par>
                                <p:cTn id="25" presetID="34" presetClass="entr" presetSubtype="0" fill="hold" grpId="0" nodeType="withEffect">
                                  <p:stCondLst>
                                    <p:cond delay="1500"/>
                                  </p:stCondLst>
                                  <p:childTnLst>
                                    <p:set>
                                      <p:cBhvr>
                                        <p:cTn id="26" dur="1" fill="hold">
                                          <p:stCondLst>
                                            <p:cond delay="0"/>
                                          </p:stCondLst>
                                        </p:cTn>
                                        <p:tgtEl>
                                          <p:spTgt spid="60448"/>
                                        </p:tgtEl>
                                        <p:attrNameLst>
                                          <p:attrName>style.visibility</p:attrName>
                                        </p:attrNameLst>
                                      </p:cBhvr>
                                      <p:to>
                                        <p:strVal val="visible"/>
                                      </p:to>
                                    </p:set>
                                    <p:anim from="(-#ppt_w/2)" to="(#ppt_x)" calcmode="lin" valueType="num">
                                      <p:cBhvr>
                                        <p:cTn id="27" dur="600" fill="hold">
                                          <p:stCondLst>
                                            <p:cond delay="0"/>
                                          </p:stCondLst>
                                        </p:cTn>
                                        <p:tgtEl>
                                          <p:spTgt spid="60448"/>
                                        </p:tgtEl>
                                        <p:attrNameLst>
                                          <p:attrName>ppt_x</p:attrName>
                                        </p:attrNameLst>
                                      </p:cBhvr>
                                    </p:anim>
                                    <p:anim from="0" to="-1.0" calcmode="lin" valueType="num">
                                      <p:cBhvr>
                                        <p:cTn id="28" dur="200" decel="50000" autoRev="1" fill="hold">
                                          <p:stCondLst>
                                            <p:cond delay="600"/>
                                          </p:stCondLst>
                                        </p:cTn>
                                        <p:tgtEl>
                                          <p:spTgt spid="60448"/>
                                        </p:tgtEl>
                                        <p:attrNameLst>
                                          <p:attrName>xshear</p:attrName>
                                        </p:attrNameLst>
                                      </p:cBhvr>
                                    </p:anim>
                                    <p:animScale>
                                      <p:cBhvr>
                                        <p:cTn id="29" dur="200" decel="100000" autoRev="1" fill="hold">
                                          <p:stCondLst>
                                            <p:cond delay="600"/>
                                          </p:stCondLst>
                                        </p:cTn>
                                        <p:tgtEl>
                                          <p:spTgt spid="60448"/>
                                        </p:tgtEl>
                                      </p:cBhvr>
                                      <p:from x="100000" y="100000"/>
                                      <p:to x="80000" y="100000"/>
                                    </p:animScale>
                                    <p:anim by="(#ppt_h/3+#ppt_w*0.1)" calcmode="lin" valueType="num">
                                      <p:cBhvr additive="sum">
                                        <p:cTn id="30" dur="200" decel="100000" autoRev="1" fill="hold">
                                          <p:stCondLst>
                                            <p:cond delay="600"/>
                                          </p:stCondLst>
                                        </p:cTn>
                                        <p:tgtEl>
                                          <p:spTgt spid="60448"/>
                                        </p:tgtEl>
                                        <p:attrNameLst>
                                          <p:attrName>ppt_x</p:attrName>
                                        </p:attrNameLst>
                                      </p:cBhvr>
                                    </p:anim>
                                  </p:childTnLst>
                                </p:cTn>
                              </p:par>
                              <p:par>
                                <p:cTn id="31" presetID="37" presetClass="entr" presetSubtype="0" fill="hold" grpId="0" nodeType="withEffect">
                                  <p:stCondLst>
                                    <p:cond delay="8000"/>
                                  </p:stCondLst>
                                  <p:childTnLst>
                                    <p:set>
                                      <p:cBhvr>
                                        <p:cTn id="32" dur="1" fill="hold">
                                          <p:stCondLst>
                                            <p:cond delay="0"/>
                                          </p:stCondLst>
                                        </p:cTn>
                                        <p:tgtEl>
                                          <p:spTgt spid="17"/>
                                        </p:tgtEl>
                                        <p:attrNameLst>
                                          <p:attrName>style.visibility</p:attrName>
                                        </p:attrNameLst>
                                      </p:cBhvr>
                                      <p:to>
                                        <p:strVal val="visible"/>
                                      </p:to>
                                    </p:set>
                                    <p:animEffect transition="in" filter="fade">
                                      <p:cBhvr>
                                        <p:cTn id="33" dur="1000"/>
                                        <p:tgtEl>
                                          <p:spTgt spid="17"/>
                                        </p:tgtEl>
                                      </p:cBhvr>
                                    </p:animEffect>
                                    <p:anim calcmode="lin" valueType="num">
                                      <p:cBhvr>
                                        <p:cTn id="34" dur="1000" fill="hold"/>
                                        <p:tgtEl>
                                          <p:spTgt spid="17"/>
                                        </p:tgtEl>
                                        <p:attrNameLst>
                                          <p:attrName>ppt_x</p:attrName>
                                        </p:attrNameLst>
                                      </p:cBhvr>
                                      <p:tavLst>
                                        <p:tav tm="0">
                                          <p:val>
                                            <p:strVal val="#ppt_x"/>
                                          </p:val>
                                        </p:tav>
                                        <p:tav tm="100000">
                                          <p:val>
                                            <p:strVal val="#ppt_x"/>
                                          </p:val>
                                        </p:tav>
                                      </p:tavLst>
                                    </p:anim>
                                    <p:anim calcmode="lin" valueType="num">
                                      <p:cBhvr>
                                        <p:cTn id="35" dur="900" decel="100000" fill="hold"/>
                                        <p:tgtEl>
                                          <p:spTgt spid="17"/>
                                        </p:tgtEl>
                                        <p:attrNameLst>
                                          <p:attrName>ppt_y</p:attrName>
                                        </p:attrNameLst>
                                      </p:cBhvr>
                                      <p:tavLst>
                                        <p:tav tm="0">
                                          <p:val>
                                            <p:strVal val="#ppt_y+1"/>
                                          </p:val>
                                        </p:tav>
                                        <p:tav tm="100000">
                                          <p:val>
                                            <p:strVal val="#ppt_y-.03"/>
                                          </p:val>
                                        </p:tav>
                                      </p:tavLst>
                                    </p:anim>
                                    <p:anim calcmode="lin" valueType="num">
                                      <p:cBhvr>
                                        <p:cTn id="36" dur="100" accel="100000" fill="hold">
                                          <p:stCondLst>
                                            <p:cond delay="900"/>
                                          </p:stCondLst>
                                        </p:cTn>
                                        <p:tgtEl>
                                          <p:spTgt spid="17"/>
                                        </p:tgtEl>
                                        <p:attrNameLst>
                                          <p:attrName>ppt_y</p:attrName>
                                        </p:attrNameLst>
                                      </p:cBhvr>
                                      <p:tavLst>
                                        <p:tav tm="0">
                                          <p:val>
                                            <p:strVal val="#ppt_y-.03"/>
                                          </p:val>
                                        </p:tav>
                                        <p:tav tm="100000">
                                          <p:val>
                                            <p:strVal val="#ppt_y"/>
                                          </p:val>
                                        </p:tav>
                                      </p:tavLst>
                                    </p:anim>
                                  </p:childTnLst>
                                </p:cTn>
                              </p:par>
                              <p:par>
                                <p:cTn id="37" presetID="9" presetClass="entr" presetSubtype="0" fill="hold" nodeType="withEffect">
                                  <p:stCondLst>
                                    <p:cond delay="1500"/>
                                  </p:stCondLst>
                                  <p:childTnLst>
                                    <p:set>
                                      <p:cBhvr>
                                        <p:cTn id="38" dur="1" fill="hold">
                                          <p:stCondLst>
                                            <p:cond delay="0"/>
                                          </p:stCondLst>
                                        </p:cTn>
                                        <p:tgtEl>
                                          <p:spTgt spid="29"/>
                                        </p:tgtEl>
                                        <p:attrNameLst>
                                          <p:attrName>style.visibility</p:attrName>
                                        </p:attrNameLst>
                                      </p:cBhvr>
                                      <p:to>
                                        <p:strVal val="visible"/>
                                      </p:to>
                                    </p:set>
                                    <p:animEffect transition="in" filter="dissolve">
                                      <p:cBhvr>
                                        <p:cTn id="39" dur="500"/>
                                        <p:tgtEl>
                                          <p:spTgt spid="29"/>
                                        </p:tgtEl>
                                      </p:cBhvr>
                                    </p:animEffect>
                                  </p:childTnLst>
                                </p:cTn>
                              </p:par>
                              <p:par>
                                <p:cTn id="40" presetID="9" presetClass="entr" presetSubtype="0" fill="hold" nodeType="withEffect">
                                  <p:stCondLst>
                                    <p:cond delay="1500"/>
                                  </p:stCondLst>
                                  <p:childTnLst>
                                    <p:set>
                                      <p:cBhvr>
                                        <p:cTn id="41" dur="1" fill="hold">
                                          <p:stCondLst>
                                            <p:cond delay="0"/>
                                          </p:stCondLst>
                                        </p:cTn>
                                        <p:tgtEl>
                                          <p:spTgt spid="46"/>
                                        </p:tgtEl>
                                        <p:attrNameLst>
                                          <p:attrName>style.visibility</p:attrName>
                                        </p:attrNameLst>
                                      </p:cBhvr>
                                      <p:to>
                                        <p:strVal val="visible"/>
                                      </p:to>
                                    </p:set>
                                    <p:animEffect transition="in" filter="dissolve">
                                      <p:cBhvr>
                                        <p:cTn id="42" dur="500"/>
                                        <p:tgtEl>
                                          <p:spTgt spid="46"/>
                                        </p:tgtEl>
                                      </p:cBhvr>
                                    </p:animEffect>
                                  </p:childTnLst>
                                </p:cTn>
                              </p:par>
                              <p:par>
                                <p:cTn id="43" presetID="42" presetClass="entr" presetSubtype="0" fill="hold" grpId="0" nodeType="withEffect">
                                  <p:stCondLst>
                                    <p:cond delay="5000"/>
                                  </p:stCondLst>
                                  <p:childTnLst>
                                    <p:set>
                                      <p:cBhvr>
                                        <p:cTn id="44" dur="1" fill="hold">
                                          <p:stCondLst>
                                            <p:cond delay="0"/>
                                          </p:stCondLst>
                                        </p:cTn>
                                        <p:tgtEl>
                                          <p:spTgt spid="47"/>
                                        </p:tgtEl>
                                        <p:attrNameLst>
                                          <p:attrName>style.visibility</p:attrName>
                                        </p:attrNameLst>
                                      </p:cBhvr>
                                      <p:to>
                                        <p:strVal val="visible"/>
                                      </p:to>
                                    </p:set>
                                    <p:animEffect transition="in" filter="fade">
                                      <p:cBhvr>
                                        <p:cTn id="45" dur="1000"/>
                                        <p:tgtEl>
                                          <p:spTgt spid="47"/>
                                        </p:tgtEl>
                                      </p:cBhvr>
                                    </p:animEffect>
                                    <p:anim calcmode="lin" valueType="num">
                                      <p:cBhvr>
                                        <p:cTn id="46" dur="1000" fill="hold"/>
                                        <p:tgtEl>
                                          <p:spTgt spid="47"/>
                                        </p:tgtEl>
                                        <p:attrNameLst>
                                          <p:attrName>ppt_x</p:attrName>
                                        </p:attrNameLst>
                                      </p:cBhvr>
                                      <p:tavLst>
                                        <p:tav tm="0">
                                          <p:val>
                                            <p:strVal val="#ppt_x"/>
                                          </p:val>
                                        </p:tav>
                                        <p:tav tm="100000">
                                          <p:val>
                                            <p:strVal val="#ppt_x"/>
                                          </p:val>
                                        </p:tav>
                                      </p:tavLst>
                                    </p:anim>
                                    <p:anim calcmode="lin" valueType="num">
                                      <p:cBhvr>
                                        <p:cTn id="47" dur="1000" fill="hold"/>
                                        <p:tgtEl>
                                          <p:spTgt spid="47"/>
                                        </p:tgtEl>
                                        <p:attrNameLst>
                                          <p:attrName>ppt_y</p:attrName>
                                        </p:attrNameLst>
                                      </p:cBhvr>
                                      <p:tavLst>
                                        <p:tav tm="0">
                                          <p:val>
                                            <p:strVal val="#ppt_y+.1"/>
                                          </p:val>
                                        </p:tav>
                                        <p:tav tm="100000">
                                          <p:val>
                                            <p:strVal val="#ppt_y"/>
                                          </p:val>
                                        </p:tav>
                                      </p:tavLst>
                                    </p:anim>
                                  </p:childTnLst>
                                </p:cTn>
                              </p:par>
                              <p:par>
                                <p:cTn id="48" presetID="42" presetClass="entr" presetSubtype="0" fill="hold" grpId="0" nodeType="withEffect">
                                  <p:stCondLst>
                                    <p:cond delay="5000"/>
                                  </p:stCondLst>
                                  <p:childTnLst>
                                    <p:set>
                                      <p:cBhvr>
                                        <p:cTn id="49" dur="1" fill="hold">
                                          <p:stCondLst>
                                            <p:cond delay="0"/>
                                          </p:stCondLst>
                                        </p:cTn>
                                        <p:tgtEl>
                                          <p:spTgt spid="31"/>
                                        </p:tgtEl>
                                        <p:attrNameLst>
                                          <p:attrName>style.visibility</p:attrName>
                                        </p:attrNameLst>
                                      </p:cBhvr>
                                      <p:to>
                                        <p:strVal val="visible"/>
                                      </p:to>
                                    </p:set>
                                    <p:animEffect transition="in" filter="fade">
                                      <p:cBhvr>
                                        <p:cTn id="50" dur="1000"/>
                                        <p:tgtEl>
                                          <p:spTgt spid="31"/>
                                        </p:tgtEl>
                                      </p:cBhvr>
                                    </p:animEffect>
                                    <p:anim calcmode="lin" valueType="num">
                                      <p:cBhvr>
                                        <p:cTn id="51" dur="1000" fill="hold"/>
                                        <p:tgtEl>
                                          <p:spTgt spid="31"/>
                                        </p:tgtEl>
                                        <p:attrNameLst>
                                          <p:attrName>ppt_x</p:attrName>
                                        </p:attrNameLst>
                                      </p:cBhvr>
                                      <p:tavLst>
                                        <p:tav tm="0">
                                          <p:val>
                                            <p:strVal val="#ppt_x"/>
                                          </p:val>
                                        </p:tav>
                                        <p:tav tm="100000">
                                          <p:val>
                                            <p:strVal val="#ppt_x"/>
                                          </p:val>
                                        </p:tav>
                                      </p:tavLst>
                                    </p:anim>
                                    <p:anim calcmode="lin" valueType="num">
                                      <p:cBhvr>
                                        <p:cTn id="52" dur="1000" fill="hold"/>
                                        <p:tgtEl>
                                          <p:spTgt spid="31"/>
                                        </p:tgtEl>
                                        <p:attrNameLst>
                                          <p:attrName>ppt_y</p:attrName>
                                        </p:attrNameLst>
                                      </p:cBhvr>
                                      <p:tavLst>
                                        <p:tav tm="0">
                                          <p:val>
                                            <p:strVal val="#ppt_y+.1"/>
                                          </p:val>
                                        </p:tav>
                                        <p:tav tm="100000">
                                          <p:val>
                                            <p:strVal val="#ppt_y"/>
                                          </p:val>
                                        </p:tav>
                                      </p:tavLst>
                                    </p:anim>
                                  </p:childTnLst>
                                </p:cTn>
                              </p:par>
                              <p:par>
                                <p:cTn id="53" presetID="47" presetClass="entr" presetSubtype="0" fill="hold" grpId="0" nodeType="withEffect">
                                  <p:stCondLst>
                                    <p:cond delay="5500"/>
                                  </p:stCondLst>
                                  <p:childTnLst>
                                    <p:set>
                                      <p:cBhvr>
                                        <p:cTn id="54" dur="1" fill="hold">
                                          <p:stCondLst>
                                            <p:cond delay="0"/>
                                          </p:stCondLst>
                                        </p:cTn>
                                        <p:tgtEl>
                                          <p:spTgt spid="48"/>
                                        </p:tgtEl>
                                        <p:attrNameLst>
                                          <p:attrName>style.visibility</p:attrName>
                                        </p:attrNameLst>
                                      </p:cBhvr>
                                      <p:to>
                                        <p:strVal val="visible"/>
                                      </p:to>
                                    </p:set>
                                    <p:animEffect transition="in" filter="fade">
                                      <p:cBhvr>
                                        <p:cTn id="55" dur="1000"/>
                                        <p:tgtEl>
                                          <p:spTgt spid="48"/>
                                        </p:tgtEl>
                                      </p:cBhvr>
                                    </p:animEffect>
                                    <p:anim calcmode="lin" valueType="num">
                                      <p:cBhvr>
                                        <p:cTn id="56" dur="1000" fill="hold"/>
                                        <p:tgtEl>
                                          <p:spTgt spid="48"/>
                                        </p:tgtEl>
                                        <p:attrNameLst>
                                          <p:attrName>ppt_x</p:attrName>
                                        </p:attrNameLst>
                                      </p:cBhvr>
                                      <p:tavLst>
                                        <p:tav tm="0">
                                          <p:val>
                                            <p:strVal val="#ppt_x"/>
                                          </p:val>
                                        </p:tav>
                                        <p:tav tm="100000">
                                          <p:val>
                                            <p:strVal val="#ppt_x"/>
                                          </p:val>
                                        </p:tav>
                                      </p:tavLst>
                                    </p:anim>
                                    <p:anim calcmode="lin" valueType="num">
                                      <p:cBhvr>
                                        <p:cTn id="57" dur="1000" fill="hold"/>
                                        <p:tgtEl>
                                          <p:spTgt spid="48"/>
                                        </p:tgtEl>
                                        <p:attrNameLst>
                                          <p:attrName>ppt_y</p:attrName>
                                        </p:attrNameLst>
                                      </p:cBhvr>
                                      <p:tavLst>
                                        <p:tav tm="0">
                                          <p:val>
                                            <p:strVal val="#ppt_y-.1"/>
                                          </p:val>
                                        </p:tav>
                                        <p:tav tm="100000">
                                          <p:val>
                                            <p:strVal val="#ppt_y"/>
                                          </p:val>
                                        </p:tav>
                                      </p:tavLst>
                                    </p:anim>
                                  </p:childTnLst>
                                </p:cTn>
                              </p:par>
                              <p:par>
                                <p:cTn id="58" presetID="47" presetClass="entr" presetSubtype="0" fill="hold" grpId="0" nodeType="withEffect">
                                  <p:stCondLst>
                                    <p:cond delay="5500"/>
                                  </p:stCondLst>
                                  <p:childTnLst>
                                    <p:set>
                                      <p:cBhvr>
                                        <p:cTn id="59" dur="1" fill="hold">
                                          <p:stCondLst>
                                            <p:cond delay="0"/>
                                          </p:stCondLst>
                                        </p:cTn>
                                        <p:tgtEl>
                                          <p:spTgt spid="30"/>
                                        </p:tgtEl>
                                        <p:attrNameLst>
                                          <p:attrName>style.visibility</p:attrName>
                                        </p:attrNameLst>
                                      </p:cBhvr>
                                      <p:to>
                                        <p:strVal val="visible"/>
                                      </p:to>
                                    </p:set>
                                    <p:animEffect transition="in" filter="fade">
                                      <p:cBhvr>
                                        <p:cTn id="60" dur="1000"/>
                                        <p:tgtEl>
                                          <p:spTgt spid="30"/>
                                        </p:tgtEl>
                                      </p:cBhvr>
                                    </p:animEffect>
                                    <p:anim calcmode="lin" valueType="num">
                                      <p:cBhvr>
                                        <p:cTn id="61" dur="1000" fill="hold"/>
                                        <p:tgtEl>
                                          <p:spTgt spid="30"/>
                                        </p:tgtEl>
                                        <p:attrNameLst>
                                          <p:attrName>ppt_x</p:attrName>
                                        </p:attrNameLst>
                                      </p:cBhvr>
                                      <p:tavLst>
                                        <p:tav tm="0">
                                          <p:val>
                                            <p:strVal val="#ppt_x"/>
                                          </p:val>
                                        </p:tav>
                                        <p:tav tm="100000">
                                          <p:val>
                                            <p:strVal val="#ppt_x"/>
                                          </p:val>
                                        </p:tav>
                                      </p:tavLst>
                                    </p:anim>
                                    <p:anim calcmode="lin" valueType="num">
                                      <p:cBhvr>
                                        <p:cTn id="62" dur="1000" fill="hold"/>
                                        <p:tgtEl>
                                          <p:spTgt spid="30"/>
                                        </p:tgtEl>
                                        <p:attrNameLst>
                                          <p:attrName>ppt_y</p:attrName>
                                        </p:attrNameLst>
                                      </p:cBhvr>
                                      <p:tavLst>
                                        <p:tav tm="0">
                                          <p:val>
                                            <p:strVal val="#ppt_y-.1"/>
                                          </p:val>
                                        </p:tav>
                                        <p:tav tm="100000">
                                          <p:val>
                                            <p:strVal val="#ppt_y"/>
                                          </p:val>
                                        </p:tav>
                                      </p:tavLst>
                                    </p:anim>
                                  </p:childTnLst>
                                </p:cTn>
                              </p:par>
                              <p:par>
                                <p:cTn id="63" presetID="47" presetClass="entr" presetSubtype="0" fill="hold" grpId="0" nodeType="withEffect">
                                  <p:stCondLst>
                                    <p:cond delay="5500"/>
                                  </p:stCondLst>
                                  <p:childTnLst>
                                    <p:set>
                                      <p:cBhvr>
                                        <p:cTn id="64" dur="1" fill="hold">
                                          <p:stCondLst>
                                            <p:cond delay="0"/>
                                          </p:stCondLst>
                                        </p:cTn>
                                        <p:tgtEl>
                                          <p:spTgt spid="49"/>
                                        </p:tgtEl>
                                        <p:attrNameLst>
                                          <p:attrName>style.visibility</p:attrName>
                                        </p:attrNameLst>
                                      </p:cBhvr>
                                      <p:to>
                                        <p:strVal val="visible"/>
                                      </p:to>
                                    </p:set>
                                    <p:animEffect transition="in" filter="fade">
                                      <p:cBhvr>
                                        <p:cTn id="65" dur="1000"/>
                                        <p:tgtEl>
                                          <p:spTgt spid="49"/>
                                        </p:tgtEl>
                                      </p:cBhvr>
                                    </p:animEffect>
                                    <p:anim calcmode="lin" valueType="num">
                                      <p:cBhvr>
                                        <p:cTn id="66" dur="1000" fill="hold"/>
                                        <p:tgtEl>
                                          <p:spTgt spid="49"/>
                                        </p:tgtEl>
                                        <p:attrNameLst>
                                          <p:attrName>ppt_x</p:attrName>
                                        </p:attrNameLst>
                                      </p:cBhvr>
                                      <p:tavLst>
                                        <p:tav tm="0">
                                          <p:val>
                                            <p:strVal val="#ppt_x"/>
                                          </p:val>
                                        </p:tav>
                                        <p:tav tm="100000">
                                          <p:val>
                                            <p:strVal val="#ppt_x"/>
                                          </p:val>
                                        </p:tav>
                                      </p:tavLst>
                                    </p:anim>
                                    <p:anim calcmode="lin" valueType="num">
                                      <p:cBhvr>
                                        <p:cTn id="67" dur="1000" fill="hold"/>
                                        <p:tgtEl>
                                          <p:spTgt spid="49"/>
                                        </p:tgtEl>
                                        <p:attrNameLst>
                                          <p:attrName>ppt_y</p:attrName>
                                        </p:attrNameLst>
                                      </p:cBhvr>
                                      <p:tavLst>
                                        <p:tav tm="0">
                                          <p:val>
                                            <p:strVal val="#ppt_y-.1"/>
                                          </p:val>
                                        </p:tav>
                                        <p:tav tm="100000">
                                          <p:val>
                                            <p:strVal val="#ppt_y"/>
                                          </p:val>
                                        </p:tav>
                                      </p:tavLst>
                                    </p:anim>
                                  </p:childTnLst>
                                </p:cTn>
                              </p:par>
                              <p:par>
                                <p:cTn id="68" presetID="47" presetClass="entr" presetSubtype="0" fill="hold" grpId="0" nodeType="withEffect">
                                  <p:stCondLst>
                                    <p:cond delay="5500"/>
                                  </p:stCondLst>
                                  <p:childTnLst>
                                    <p:set>
                                      <p:cBhvr>
                                        <p:cTn id="69" dur="1" fill="hold">
                                          <p:stCondLst>
                                            <p:cond delay="0"/>
                                          </p:stCondLst>
                                        </p:cTn>
                                        <p:tgtEl>
                                          <p:spTgt spid="42"/>
                                        </p:tgtEl>
                                        <p:attrNameLst>
                                          <p:attrName>style.visibility</p:attrName>
                                        </p:attrNameLst>
                                      </p:cBhvr>
                                      <p:to>
                                        <p:strVal val="visible"/>
                                      </p:to>
                                    </p:set>
                                    <p:animEffect transition="in" filter="fade">
                                      <p:cBhvr>
                                        <p:cTn id="70" dur="1000"/>
                                        <p:tgtEl>
                                          <p:spTgt spid="42"/>
                                        </p:tgtEl>
                                      </p:cBhvr>
                                    </p:animEffect>
                                    <p:anim calcmode="lin" valueType="num">
                                      <p:cBhvr>
                                        <p:cTn id="71" dur="1000" fill="hold"/>
                                        <p:tgtEl>
                                          <p:spTgt spid="42"/>
                                        </p:tgtEl>
                                        <p:attrNameLst>
                                          <p:attrName>ppt_x</p:attrName>
                                        </p:attrNameLst>
                                      </p:cBhvr>
                                      <p:tavLst>
                                        <p:tav tm="0">
                                          <p:val>
                                            <p:strVal val="#ppt_x"/>
                                          </p:val>
                                        </p:tav>
                                        <p:tav tm="100000">
                                          <p:val>
                                            <p:strVal val="#ppt_x"/>
                                          </p:val>
                                        </p:tav>
                                      </p:tavLst>
                                    </p:anim>
                                    <p:anim calcmode="lin" valueType="num">
                                      <p:cBhvr>
                                        <p:cTn id="72" dur="1000" fill="hold"/>
                                        <p:tgtEl>
                                          <p:spTgt spid="42"/>
                                        </p:tgtEl>
                                        <p:attrNameLst>
                                          <p:attrName>ppt_y</p:attrName>
                                        </p:attrNameLst>
                                      </p:cBhvr>
                                      <p:tavLst>
                                        <p:tav tm="0">
                                          <p:val>
                                            <p:strVal val="#ppt_y-.1"/>
                                          </p:val>
                                        </p:tav>
                                        <p:tav tm="100000">
                                          <p:val>
                                            <p:strVal val="#ppt_y"/>
                                          </p:val>
                                        </p:tav>
                                      </p:tavLst>
                                    </p:anim>
                                  </p:childTnLst>
                                </p:cTn>
                              </p:par>
                              <p:par>
                                <p:cTn id="73" presetID="9" presetClass="entr" presetSubtype="0" fill="hold" grpId="0" nodeType="withEffect">
                                  <p:stCondLst>
                                    <p:cond delay="7700"/>
                                  </p:stCondLst>
                                  <p:childTnLst>
                                    <p:set>
                                      <p:cBhvr>
                                        <p:cTn id="74" dur="1" fill="hold">
                                          <p:stCondLst>
                                            <p:cond delay="0"/>
                                          </p:stCondLst>
                                        </p:cTn>
                                        <p:tgtEl>
                                          <p:spTgt spid="50"/>
                                        </p:tgtEl>
                                        <p:attrNameLst>
                                          <p:attrName>style.visibility</p:attrName>
                                        </p:attrNameLst>
                                      </p:cBhvr>
                                      <p:to>
                                        <p:strVal val="visible"/>
                                      </p:to>
                                    </p:set>
                                    <p:animEffect transition="in" filter="dissolve">
                                      <p:cBhvr>
                                        <p:cTn id="75"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17" grpId="0" animBg="1"/>
      <p:bldP spid="30" grpId="0" animBg="1"/>
      <p:bldP spid="31" grpId="0"/>
      <p:bldP spid="42" grpId="0" animBg="1"/>
      <p:bldP spid="47" grpId="0" animBg="1"/>
      <p:bldP spid="48" grpId="0" animBg="1"/>
      <p:bldP spid="49" grpId="0" animBg="1"/>
      <p:bldP spid="27" grpId="0" animBg="1"/>
      <p:bldP spid="40" grpId="0" animBg="1"/>
      <p:bldP spid="41" grpId="0" animBg="1"/>
      <p:bldP spid="50" grpId="0" animBg="1"/>
      <p:bldP spid="60447" grpId="0" animBg="1"/>
      <p:bldP spid="60448" grpId="0" animBg="1"/>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cstate="print"/>
          <a:srcRect l="602" t="1265" r="1092" b="1404"/>
          <a:stretch>
            <a:fillRect/>
          </a:stretch>
        </p:blipFill>
        <p:spPr bwMode="auto">
          <a:xfrm>
            <a:off x="1878205" y="4677508"/>
            <a:ext cx="2597499" cy="1868993"/>
          </a:xfrm>
          <a:prstGeom prst="rect">
            <a:avLst/>
          </a:prstGeom>
          <a:noFill/>
          <a:ln w="9525">
            <a:noFill/>
            <a:miter lim="800000"/>
            <a:headEnd/>
            <a:tailEnd/>
          </a:ln>
          <a:effectLst/>
        </p:spPr>
      </p:pic>
      <p:pic>
        <p:nvPicPr>
          <p:cNvPr id="1029" name="Picture 5"/>
          <p:cNvPicPr>
            <a:picLocks noChangeAspect="1" noChangeArrowheads="1"/>
          </p:cNvPicPr>
          <p:nvPr/>
        </p:nvPicPr>
        <p:blipFill>
          <a:blip r:embed="rId4" cstate="print"/>
          <a:srcRect l="695" t="1988" r="1022" b="1584"/>
          <a:stretch>
            <a:fillRect/>
          </a:stretch>
        </p:blipFill>
        <p:spPr bwMode="auto">
          <a:xfrm>
            <a:off x="1860804" y="2810955"/>
            <a:ext cx="2596896" cy="1851660"/>
          </a:xfrm>
          <a:prstGeom prst="rect">
            <a:avLst/>
          </a:prstGeom>
          <a:noFill/>
          <a:ln w="9525">
            <a:noFill/>
            <a:miter lim="800000"/>
            <a:headEnd/>
            <a:tailEnd/>
          </a:ln>
          <a:effectLst/>
        </p:spPr>
      </p:pic>
      <p:pic>
        <p:nvPicPr>
          <p:cNvPr id="1028" name="Picture 4"/>
          <p:cNvPicPr>
            <a:picLocks noChangeAspect="1" noChangeArrowheads="1"/>
          </p:cNvPicPr>
          <p:nvPr/>
        </p:nvPicPr>
        <p:blipFill>
          <a:blip r:embed="rId5" cstate="print"/>
          <a:srcRect l="1038" r="506" b="2630"/>
          <a:stretch>
            <a:fillRect/>
          </a:stretch>
        </p:blipFill>
        <p:spPr bwMode="auto">
          <a:xfrm>
            <a:off x="1856232" y="900228"/>
            <a:ext cx="2601468" cy="1869744"/>
          </a:xfrm>
          <a:prstGeom prst="rect">
            <a:avLst/>
          </a:prstGeom>
          <a:ln>
            <a:noFill/>
          </a:ln>
          <a:effectLst/>
        </p:spPr>
      </p:pic>
      <p:sp>
        <p:nvSpPr>
          <p:cNvPr id="22" name="Action Button: Home 21">
            <a:hlinkClick r:id="" action="ppaction://hlinkshowjump?jump=firstslide" highlightClick="1"/>
          </p:cNvPr>
          <p:cNvSpPr/>
          <p:nvPr/>
        </p:nvSpPr>
        <p:spPr>
          <a:xfrm>
            <a:off x="8543925" y="6400800"/>
            <a:ext cx="574675" cy="457200"/>
          </a:xfrm>
          <a:prstGeom prst="actionButtonHome">
            <a:avLst/>
          </a:prstGeom>
          <a:gradFill flip="none" rotWithShape="1">
            <a:gsLst>
              <a:gs pos="0">
                <a:srgbClr val="FFEFD1"/>
              </a:gs>
              <a:gs pos="64999">
                <a:srgbClr val="F0EBD5"/>
              </a:gs>
              <a:gs pos="100000">
                <a:srgbClr val="D1C39F"/>
              </a:gs>
            </a:gsLst>
            <a:lin ang="5400000" scaled="1"/>
            <a:tileRect/>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23" name="Action Button: Beginning 22">
            <a:hlinkClick r:id="rId6" action="ppaction://hlinksldjump" highlightClick="1"/>
          </p:cNvPr>
          <p:cNvSpPr/>
          <p:nvPr/>
        </p:nvSpPr>
        <p:spPr>
          <a:xfrm>
            <a:off x="8077200" y="6400800"/>
            <a:ext cx="457200" cy="457200"/>
          </a:xfrm>
          <a:prstGeom prst="actionButtonBeginning">
            <a:avLst/>
          </a:prstGeom>
          <a:gradFill>
            <a:gsLst>
              <a:gs pos="0">
                <a:srgbClr val="FFEFD1"/>
              </a:gs>
              <a:gs pos="64999">
                <a:srgbClr val="F0EBD5"/>
              </a:gs>
              <a:gs pos="100000">
                <a:srgbClr val="D1C39F"/>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17" name="Action Button: Custom 16">
            <a:hlinkClick r:id="rId7" action="ppaction://hlinksldjump" highlightClick="1"/>
          </p:cNvPr>
          <p:cNvSpPr/>
          <p:nvPr/>
        </p:nvSpPr>
        <p:spPr>
          <a:xfrm>
            <a:off x="5638800" y="6309360"/>
            <a:ext cx="2377440" cy="548640"/>
          </a:xfrm>
          <a:prstGeom prst="actionButtonBlank">
            <a:avLst/>
          </a:prstGeom>
          <a:solidFill>
            <a:srgbClr val="C00000"/>
          </a:solidFill>
          <a:ln>
            <a:no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600" dirty="0" smtClean="0">
                <a:latin typeface="Trebuchet MS" pitchFamily="34" charset="0"/>
              </a:rPr>
              <a:t>Touch here to continue</a:t>
            </a:r>
          </a:p>
        </p:txBody>
      </p:sp>
      <p:sp>
        <p:nvSpPr>
          <p:cNvPr id="24" name="Rectangle 23"/>
          <p:cNvSpPr/>
          <p:nvPr/>
        </p:nvSpPr>
        <p:spPr>
          <a:xfrm>
            <a:off x="0" y="0"/>
            <a:ext cx="9144000" cy="838200"/>
          </a:xfrm>
          <a:prstGeom prst="rect">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r>
              <a:rPr lang="en-US" sz="4400" dirty="0" smtClean="0">
                <a:latin typeface="Trebuchet MS" pitchFamily="34" charset="0"/>
              </a:rPr>
              <a:t>How To Read LOBO Data</a:t>
            </a:r>
            <a:endParaRPr lang="en-US" sz="4400" dirty="0">
              <a:latin typeface="Trebuchet MS" pitchFamily="34" charset="0"/>
            </a:endParaRPr>
          </a:p>
        </p:txBody>
      </p:sp>
      <p:sp>
        <p:nvSpPr>
          <p:cNvPr id="33" name="Flowchart: Delay 32"/>
          <p:cNvSpPr/>
          <p:nvPr/>
        </p:nvSpPr>
        <p:spPr>
          <a:xfrm>
            <a:off x="0" y="0"/>
            <a:ext cx="1752600" cy="6858000"/>
          </a:xfrm>
          <a:prstGeom prst="flowChartDelay">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34" name="TextBox 33">
            <a:hlinkClick r:id="rId8" action="ppaction://hlinksldjump"/>
          </p:cNvPr>
          <p:cNvSpPr txBox="1"/>
          <p:nvPr/>
        </p:nvSpPr>
        <p:spPr>
          <a:xfrm>
            <a:off x="0" y="609600"/>
            <a:ext cx="1371600" cy="8382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Build </a:t>
            </a:r>
            <a:r>
              <a:rPr lang="en-US" sz="1600" dirty="0" smtClean="0">
                <a:solidFill>
                  <a:schemeClr val="accent1">
                    <a:lumMod val="75000"/>
                  </a:schemeClr>
                </a:solidFill>
                <a:latin typeface="Trebuchet MS" pitchFamily="34" charset="0"/>
                <a:cs typeface="+mn-cs"/>
              </a:rPr>
              <a:t>A </a:t>
            </a:r>
            <a:r>
              <a:rPr lang="en-US" sz="1600" dirty="0">
                <a:solidFill>
                  <a:schemeClr val="accent1">
                    <a:lumMod val="75000"/>
                  </a:schemeClr>
                </a:solidFill>
                <a:latin typeface="Trebuchet MS" pitchFamily="34" charset="0"/>
                <a:cs typeface="+mn-cs"/>
              </a:rPr>
              <a:t>G</a:t>
            </a:r>
            <a:r>
              <a:rPr lang="en-US" sz="1600" dirty="0" smtClean="0">
                <a:solidFill>
                  <a:schemeClr val="accent1">
                    <a:lumMod val="75000"/>
                  </a:schemeClr>
                </a:solidFill>
                <a:latin typeface="Trebuchet MS" pitchFamily="34" charset="0"/>
                <a:cs typeface="+mn-cs"/>
              </a:rPr>
              <a:t>raph </a:t>
            </a:r>
            <a:endParaRPr lang="en-US" sz="1600" dirty="0">
              <a:solidFill>
                <a:schemeClr val="accent1">
                  <a:lumMod val="75000"/>
                </a:schemeClr>
              </a:solidFill>
              <a:latin typeface="Trebuchet MS" pitchFamily="34" charset="0"/>
              <a:cs typeface="+mn-cs"/>
            </a:endParaRP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1)</a:t>
            </a:r>
            <a:endParaRPr lang="en-US" sz="1600" dirty="0">
              <a:solidFill>
                <a:schemeClr val="accent1">
                  <a:lumMod val="75000"/>
                </a:schemeClr>
              </a:solidFill>
              <a:latin typeface="Trebuchet MS" pitchFamily="34" charset="0"/>
              <a:cs typeface="+mn-cs"/>
            </a:endParaRPr>
          </a:p>
        </p:txBody>
      </p:sp>
      <p:sp>
        <p:nvSpPr>
          <p:cNvPr id="35" name="TextBox 34">
            <a:hlinkClick r:id="rId9" action="ppaction://hlinksldjump"/>
          </p:cNvPr>
          <p:cNvSpPr txBox="1"/>
          <p:nvPr/>
        </p:nvSpPr>
        <p:spPr>
          <a:xfrm>
            <a:off x="0" y="2743200"/>
            <a:ext cx="1554480" cy="1066800"/>
          </a:xfrm>
          <a:prstGeom prst="roundRect">
            <a:avLst/>
          </a:prstGeom>
          <a:solidFill>
            <a:schemeClr val="accent5">
              <a:lumMod val="40000"/>
              <a:lumOff val="60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Read LOBO Graphs </a:t>
            </a:r>
            <a:r>
              <a:rPr lang="en-US" sz="1600" dirty="0" smtClean="0">
                <a:solidFill>
                  <a:schemeClr val="accent1">
                    <a:lumMod val="75000"/>
                  </a:schemeClr>
                </a:solidFill>
                <a:latin typeface="Trebuchet MS" pitchFamily="34" charset="0"/>
                <a:cs typeface="+mn-cs"/>
              </a:rPr>
              <a:t>   (Level 3)</a:t>
            </a:r>
            <a:endParaRPr lang="en-US" sz="1600" dirty="0">
              <a:solidFill>
                <a:schemeClr val="accent1">
                  <a:lumMod val="75000"/>
                </a:schemeClr>
              </a:solidFill>
              <a:latin typeface="Trebuchet MS" pitchFamily="34" charset="0"/>
              <a:cs typeface="+mn-cs"/>
            </a:endParaRPr>
          </a:p>
        </p:txBody>
      </p:sp>
      <p:sp>
        <p:nvSpPr>
          <p:cNvPr id="36" name="TextBox 35">
            <a:hlinkClick r:id="rId10" action="ppaction://hlinksldjump"/>
          </p:cNvPr>
          <p:cNvSpPr txBox="1"/>
          <p:nvPr/>
        </p:nvSpPr>
        <p:spPr>
          <a:xfrm>
            <a:off x="0" y="3953470"/>
            <a:ext cx="1447800" cy="99953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LOBO Data Match-up</a:t>
            </a:r>
            <a:endParaRPr lang="en-US" sz="1600" dirty="0">
              <a:solidFill>
                <a:schemeClr val="accent1">
                  <a:lumMod val="75000"/>
                </a:schemeClr>
              </a:solidFill>
              <a:latin typeface="Trebuchet MS" pitchFamily="34" charset="0"/>
              <a:cs typeface="+mn-cs"/>
            </a:endParaRP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4)</a:t>
            </a:r>
            <a:endParaRPr lang="en-US" sz="1600" dirty="0">
              <a:solidFill>
                <a:schemeClr val="accent1">
                  <a:lumMod val="75000"/>
                </a:schemeClr>
              </a:solidFill>
              <a:latin typeface="Trebuchet MS" pitchFamily="34" charset="0"/>
              <a:cs typeface="+mn-cs"/>
            </a:endParaRPr>
          </a:p>
        </p:txBody>
      </p:sp>
      <p:sp>
        <p:nvSpPr>
          <p:cNvPr id="37" name="TextBox 36">
            <a:hlinkClick r:id="rId11" action="ppaction://hlinksldjump"/>
          </p:cNvPr>
          <p:cNvSpPr txBox="1"/>
          <p:nvPr/>
        </p:nvSpPr>
        <p:spPr>
          <a:xfrm>
            <a:off x="0" y="5105400"/>
            <a:ext cx="1371600" cy="11430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Test Your LOBO Abilities</a:t>
            </a: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5)</a:t>
            </a:r>
            <a:endParaRPr lang="en-US" sz="1600" dirty="0">
              <a:solidFill>
                <a:schemeClr val="accent1">
                  <a:lumMod val="75000"/>
                </a:schemeClr>
              </a:solidFill>
              <a:latin typeface="Trebuchet MS" pitchFamily="34" charset="0"/>
              <a:cs typeface="+mn-cs"/>
            </a:endParaRPr>
          </a:p>
        </p:txBody>
      </p:sp>
      <p:sp>
        <p:nvSpPr>
          <p:cNvPr id="38" name="TextBox 37">
            <a:hlinkClick r:id="rId12" action="ppaction://hlinksldjump"/>
          </p:cNvPr>
          <p:cNvSpPr txBox="1"/>
          <p:nvPr/>
        </p:nvSpPr>
        <p:spPr>
          <a:xfrm>
            <a:off x="0" y="1600200"/>
            <a:ext cx="1447800" cy="9906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Interpret Graphs</a:t>
            </a: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2)</a:t>
            </a:r>
            <a:endParaRPr lang="en-US" sz="1600" dirty="0">
              <a:solidFill>
                <a:schemeClr val="accent1">
                  <a:lumMod val="75000"/>
                </a:schemeClr>
              </a:solidFill>
              <a:latin typeface="Trebuchet MS" pitchFamily="34" charset="0"/>
              <a:cs typeface="+mn-cs"/>
            </a:endParaRPr>
          </a:p>
        </p:txBody>
      </p:sp>
      <p:pic>
        <p:nvPicPr>
          <p:cNvPr id="28" name="crab" descr="dungeness - Copy.jpg"/>
          <p:cNvPicPr>
            <a:picLocks noChangeAspect="1"/>
          </p:cNvPicPr>
          <p:nvPr/>
        </p:nvPicPr>
        <p:blipFill>
          <a:blip r:embed="rId13" cstate="print"/>
          <a:stretch>
            <a:fillRect/>
          </a:stretch>
        </p:blipFill>
        <p:spPr>
          <a:xfrm>
            <a:off x="7575550" y="914400"/>
            <a:ext cx="1568450" cy="941070"/>
          </a:xfrm>
          <a:prstGeom prst="rect">
            <a:avLst/>
          </a:prstGeom>
        </p:spPr>
      </p:pic>
      <p:sp>
        <p:nvSpPr>
          <p:cNvPr id="60448" name="green text"/>
          <p:cNvSpPr txBox="1">
            <a:spLocks noChangeArrowheads="1"/>
          </p:cNvSpPr>
          <p:nvPr/>
        </p:nvSpPr>
        <p:spPr bwMode="auto">
          <a:xfrm>
            <a:off x="4800600" y="4452699"/>
            <a:ext cx="4114800" cy="919401"/>
          </a:xfrm>
          <a:prstGeom prst="roundRect">
            <a:avLst/>
          </a:prstGeom>
          <a:solidFill>
            <a:srgbClr val="70AC2E"/>
          </a:solidFill>
          <a:ln w="9525">
            <a:noFill/>
            <a:miter lim="800000"/>
            <a:headEnd/>
            <a:tailEnd/>
          </a:ln>
        </p:spPr>
        <p:txBody>
          <a:bodyPr wrap="square">
            <a:spAutoFit/>
          </a:bodyPr>
          <a:lstStyle/>
          <a:p>
            <a:r>
              <a:rPr lang="en-US" sz="1600" dirty="0" smtClean="0">
                <a:solidFill>
                  <a:schemeClr val="bg1"/>
                </a:solidFill>
                <a:latin typeface="Trebuchet MS" pitchFamily="34" charset="0"/>
              </a:rPr>
              <a:t>Can you find three months that have an approximate difference of 3 PSU or more between years?</a:t>
            </a:r>
            <a:endParaRPr lang="en-US" sz="1600" dirty="0">
              <a:solidFill>
                <a:schemeClr val="bg1"/>
              </a:solidFill>
              <a:latin typeface="Trebuchet MS" pitchFamily="34" charset="0"/>
            </a:endParaRPr>
          </a:p>
        </p:txBody>
      </p:sp>
      <p:sp>
        <p:nvSpPr>
          <p:cNvPr id="29" name="large border"/>
          <p:cNvSpPr/>
          <p:nvPr/>
        </p:nvSpPr>
        <p:spPr>
          <a:xfrm>
            <a:off x="1828800" y="914400"/>
            <a:ext cx="2667000" cy="56388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0" name="small border"/>
          <p:cNvSpPr/>
          <p:nvPr/>
        </p:nvSpPr>
        <p:spPr>
          <a:xfrm>
            <a:off x="1828800" y="2782329"/>
            <a:ext cx="2667000" cy="1880287"/>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9" name="TextBox 38">
            <a:hlinkClick r:id="rId14" action="ppaction://hlinksldjump"/>
          </p:cNvPr>
          <p:cNvSpPr txBox="1"/>
          <p:nvPr/>
        </p:nvSpPr>
        <p:spPr>
          <a:xfrm>
            <a:off x="0" y="6324600"/>
            <a:ext cx="914400" cy="5334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More info</a:t>
            </a:r>
            <a:endParaRPr lang="en-US" sz="1600" dirty="0">
              <a:solidFill>
                <a:schemeClr val="accent1">
                  <a:lumMod val="75000"/>
                </a:schemeClr>
              </a:solidFill>
              <a:latin typeface="Trebuchet MS" pitchFamily="34" charset="0"/>
              <a:cs typeface="+mn-cs"/>
            </a:endParaRPr>
          </a:p>
        </p:txBody>
      </p:sp>
      <p:sp>
        <p:nvSpPr>
          <p:cNvPr id="27" name="2nd text box"/>
          <p:cNvSpPr txBox="1">
            <a:spLocks noChangeArrowheads="1"/>
          </p:cNvSpPr>
          <p:nvPr/>
        </p:nvSpPr>
        <p:spPr bwMode="auto">
          <a:xfrm>
            <a:off x="4648200" y="3352800"/>
            <a:ext cx="4343400" cy="646986"/>
          </a:xfrm>
          <a:prstGeom prst="wedgeRoundRectCallout">
            <a:avLst>
              <a:gd name="adj1" fmla="val 25850"/>
              <a:gd name="adj2" fmla="val -66535"/>
              <a:gd name="adj3" fmla="val 16667"/>
            </a:avLst>
          </a:prstGeom>
          <a:solidFill>
            <a:schemeClr val="accent5">
              <a:lumMod val="75000"/>
            </a:schemeClr>
          </a:solidFill>
          <a:ln w="9525">
            <a:noFill/>
            <a:miter lim="800000"/>
            <a:headEnd/>
            <a:tailEnd/>
          </a:ln>
        </p:spPr>
        <p:txBody>
          <a:bodyPr wrap="square">
            <a:spAutoFit/>
          </a:bodyPr>
          <a:lstStyle/>
          <a:p>
            <a:r>
              <a:rPr lang="en-US" sz="1600" dirty="0" smtClean="0">
                <a:solidFill>
                  <a:schemeClr val="bg1"/>
                </a:solidFill>
                <a:latin typeface="Trebuchet MS" pitchFamily="34" charset="0"/>
              </a:rPr>
              <a:t>Does each year look exactly like the previous </a:t>
            </a:r>
            <a:r>
              <a:rPr lang="en-US" sz="1600" u="sng" dirty="0" smtClean="0">
                <a:solidFill>
                  <a:schemeClr val="bg1"/>
                </a:solidFill>
                <a:effectLst>
                  <a:outerShdw blurRad="38100" dist="38100" dir="2700000" algn="tl">
                    <a:srgbClr val="000000">
                      <a:alpha val="43137"/>
                    </a:srgbClr>
                  </a:outerShdw>
                </a:effectLst>
                <a:latin typeface="Trebuchet MS" pitchFamily="34" charset="0"/>
              </a:rPr>
              <a:t>seasonal pattern</a:t>
            </a:r>
            <a:r>
              <a:rPr lang="en-US" sz="1600" dirty="0" smtClean="0">
                <a:solidFill>
                  <a:schemeClr val="bg1"/>
                </a:solidFill>
                <a:latin typeface="Trebuchet MS" pitchFamily="34" charset="0"/>
              </a:rPr>
              <a:t> graph?</a:t>
            </a:r>
            <a:endParaRPr lang="en-US" sz="1600" dirty="0">
              <a:solidFill>
                <a:schemeClr val="bg1"/>
              </a:solidFill>
              <a:latin typeface="Trebuchet MS" pitchFamily="34" charset="0"/>
            </a:endParaRPr>
          </a:p>
        </p:txBody>
      </p:sp>
      <p:sp>
        <p:nvSpPr>
          <p:cNvPr id="60423" name="1st text box"/>
          <p:cNvSpPr txBox="1">
            <a:spLocks noChangeArrowheads="1"/>
          </p:cNvSpPr>
          <p:nvPr/>
        </p:nvSpPr>
        <p:spPr bwMode="auto">
          <a:xfrm>
            <a:off x="4648200" y="1905000"/>
            <a:ext cx="4343400" cy="1191816"/>
          </a:xfrm>
          <a:prstGeom prst="wedgeRoundRectCallout">
            <a:avLst>
              <a:gd name="adj1" fmla="val 30298"/>
              <a:gd name="adj2" fmla="val -67809"/>
              <a:gd name="adj3" fmla="val 16667"/>
            </a:avLst>
          </a:prstGeom>
          <a:solidFill>
            <a:schemeClr val="accent5">
              <a:lumMod val="75000"/>
            </a:schemeClr>
          </a:solidFill>
          <a:ln w="9525">
            <a:noFill/>
            <a:miter lim="800000"/>
            <a:headEnd/>
            <a:tailEnd/>
          </a:ln>
        </p:spPr>
        <p:txBody>
          <a:bodyPr wrap="square">
            <a:spAutoFit/>
          </a:bodyPr>
          <a:lstStyle/>
          <a:p>
            <a:r>
              <a:rPr lang="en-US" sz="1600" dirty="0" smtClean="0">
                <a:solidFill>
                  <a:schemeClr val="bg1"/>
                </a:solidFill>
                <a:latin typeface="Trebuchet MS" pitchFamily="34" charset="0"/>
              </a:rPr>
              <a:t>We don’t have data for some months since LOBO was not in the water during those times, but we can still compare what we do have.</a:t>
            </a:r>
            <a:endParaRPr lang="en-US" sz="1600" dirty="0">
              <a:solidFill>
                <a:schemeClr val="bg1"/>
              </a:solidFill>
              <a:latin typeface="Trebuchet MS" pitchFamily="34" charset="0"/>
            </a:endParaRPr>
          </a:p>
        </p:txBody>
      </p:sp>
      <p:sp>
        <p:nvSpPr>
          <p:cNvPr id="25" name="progress text"/>
          <p:cNvSpPr txBox="1"/>
          <p:nvPr/>
        </p:nvSpPr>
        <p:spPr>
          <a:xfrm>
            <a:off x="1066800" y="6553200"/>
            <a:ext cx="2209800" cy="369332"/>
          </a:xfrm>
          <a:prstGeom prst="rect">
            <a:avLst/>
          </a:prstGeom>
          <a:noFill/>
        </p:spPr>
        <p:txBody>
          <a:bodyPr wrap="square" rtlCol="0">
            <a:spAutoFit/>
          </a:bodyPr>
          <a:lstStyle/>
          <a:p>
            <a:r>
              <a:rPr lang="en-US" dirty="0" smtClean="0">
                <a:latin typeface="Trebuchet MS" pitchFamily="34" charset="0"/>
              </a:rPr>
              <a:t>Progress : 3/11</a:t>
            </a:r>
            <a:endParaRPr lang="en-US" dirty="0">
              <a:latin typeface="Trebuchet MS" pitchFamily="34" charset="0"/>
            </a:endParaRPr>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4" presetClass="entr" presetSubtype="0" fill="hold" nodeType="withEffect">
                                  <p:stCondLst>
                                    <p:cond delay="500"/>
                                  </p:stCondLst>
                                  <p:childTnLst>
                                    <p:set>
                                      <p:cBhvr>
                                        <p:cTn id="6" dur="1" fill="hold">
                                          <p:stCondLst>
                                            <p:cond delay="0"/>
                                          </p:stCondLst>
                                        </p:cTn>
                                        <p:tgtEl>
                                          <p:spTgt spid="28"/>
                                        </p:tgtEl>
                                        <p:attrNameLst>
                                          <p:attrName>style.visibility</p:attrName>
                                        </p:attrNameLst>
                                      </p:cBhvr>
                                      <p:to>
                                        <p:strVal val="visible"/>
                                      </p:to>
                                    </p:set>
                                    <p:anim from="(-#ppt_w/2)" to="(#ppt_x)" calcmode="lin" valueType="num">
                                      <p:cBhvr>
                                        <p:cTn id="7" dur="600" fill="hold">
                                          <p:stCondLst>
                                            <p:cond delay="0"/>
                                          </p:stCondLst>
                                        </p:cTn>
                                        <p:tgtEl>
                                          <p:spTgt spid="28"/>
                                        </p:tgtEl>
                                        <p:attrNameLst>
                                          <p:attrName>ppt_x</p:attrName>
                                        </p:attrNameLst>
                                      </p:cBhvr>
                                    </p:anim>
                                    <p:anim from="0" to="-1.0" calcmode="lin" valueType="num">
                                      <p:cBhvr>
                                        <p:cTn id="8" dur="200" decel="50000" autoRev="1" fill="hold">
                                          <p:stCondLst>
                                            <p:cond delay="600"/>
                                          </p:stCondLst>
                                        </p:cTn>
                                        <p:tgtEl>
                                          <p:spTgt spid="28"/>
                                        </p:tgtEl>
                                        <p:attrNameLst>
                                          <p:attrName>xshear</p:attrName>
                                        </p:attrNameLst>
                                      </p:cBhvr>
                                    </p:anim>
                                    <p:animScale>
                                      <p:cBhvr>
                                        <p:cTn id="9" dur="200" decel="100000" autoRev="1" fill="hold">
                                          <p:stCondLst>
                                            <p:cond delay="600"/>
                                          </p:stCondLst>
                                        </p:cTn>
                                        <p:tgtEl>
                                          <p:spTgt spid="28"/>
                                        </p:tgtEl>
                                      </p:cBhvr>
                                      <p:from x="100000" y="100000"/>
                                      <p:to x="80000" y="100000"/>
                                    </p:animScale>
                                    <p:anim by="(#ppt_h/3+#ppt_w*0.1)" calcmode="lin" valueType="num">
                                      <p:cBhvr additive="sum">
                                        <p:cTn id="10" dur="200" decel="100000" autoRev="1" fill="hold">
                                          <p:stCondLst>
                                            <p:cond delay="600"/>
                                          </p:stCondLst>
                                        </p:cTn>
                                        <p:tgtEl>
                                          <p:spTgt spid="28"/>
                                        </p:tgtEl>
                                        <p:attrNameLst>
                                          <p:attrName>ppt_x</p:attrName>
                                        </p:attrNameLst>
                                      </p:cBhvr>
                                    </p:anim>
                                  </p:childTnLst>
                                </p:cTn>
                              </p:par>
                              <p:par>
                                <p:cTn id="11" presetID="34" presetClass="entr" presetSubtype="0" fill="hold" grpId="0" nodeType="withEffect">
                                  <p:stCondLst>
                                    <p:cond delay="500"/>
                                  </p:stCondLst>
                                  <p:childTnLst>
                                    <p:set>
                                      <p:cBhvr>
                                        <p:cTn id="12" dur="1" fill="hold">
                                          <p:stCondLst>
                                            <p:cond delay="0"/>
                                          </p:stCondLst>
                                        </p:cTn>
                                        <p:tgtEl>
                                          <p:spTgt spid="60423"/>
                                        </p:tgtEl>
                                        <p:attrNameLst>
                                          <p:attrName>style.visibility</p:attrName>
                                        </p:attrNameLst>
                                      </p:cBhvr>
                                      <p:to>
                                        <p:strVal val="visible"/>
                                      </p:to>
                                    </p:set>
                                    <p:anim from="(-#ppt_w/2)" to="(#ppt_x)" calcmode="lin" valueType="num">
                                      <p:cBhvr>
                                        <p:cTn id="13" dur="600" fill="hold">
                                          <p:stCondLst>
                                            <p:cond delay="0"/>
                                          </p:stCondLst>
                                        </p:cTn>
                                        <p:tgtEl>
                                          <p:spTgt spid="60423"/>
                                        </p:tgtEl>
                                        <p:attrNameLst>
                                          <p:attrName>ppt_x</p:attrName>
                                        </p:attrNameLst>
                                      </p:cBhvr>
                                    </p:anim>
                                    <p:anim from="0" to="-1.0" calcmode="lin" valueType="num">
                                      <p:cBhvr>
                                        <p:cTn id="14" dur="200" decel="50000" autoRev="1" fill="hold">
                                          <p:stCondLst>
                                            <p:cond delay="600"/>
                                          </p:stCondLst>
                                        </p:cTn>
                                        <p:tgtEl>
                                          <p:spTgt spid="60423"/>
                                        </p:tgtEl>
                                        <p:attrNameLst>
                                          <p:attrName>xshear</p:attrName>
                                        </p:attrNameLst>
                                      </p:cBhvr>
                                    </p:anim>
                                    <p:animScale>
                                      <p:cBhvr>
                                        <p:cTn id="15" dur="200" decel="100000" autoRev="1" fill="hold">
                                          <p:stCondLst>
                                            <p:cond delay="600"/>
                                          </p:stCondLst>
                                        </p:cTn>
                                        <p:tgtEl>
                                          <p:spTgt spid="60423"/>
                                        </p:tgtEl>
                                      </p:cBhvr>
                                      <p:from x="100000" y="100000"/>
                                      <p:to x="80000" y="100000"/>
                                    </p:animScale>
                                    <p:anim by="(#ppt_h/3+#ppt_w*0.1)" calcmode="lin" valueType="num">
                                      <p:cBhvr additive="sum">
                                        <p:cTn id="16" dur="200" decel="100000" autoRev="1" fill="hold">
                                          <p:stCondLst>
                                            <p:cond delay="600"/>
                                          </p:stCondLst>
                                        </p:cTn>
                                        <p:tgtEl>
                                          <p:spTgt spid="60423"/>
                                        </p:tgtEl>
                                        <p:attrNameLst>
                                          <p:attrName>ppt_x</p:attrName>
                                        </p:attrNameLst>
                                      </p:cBhvr>
                                    </p:anim>
                                  </p:childTnLst>
                                </p:cTn>
                              </p:par>
                              <p:par>
                                <p:cTn id="17" presetID="9" presetClass="entr" presetSubtype="0" fill="hold" grpId="0" nodeType="withEffect">
                                  <p:stCondLst>
                                    <p:cond delay="7000"/>
                                  </p:stCondLst>
                                  <p:childTnLst>
                                    <p:set>
                                      <p:cBhvr>
                                        <p:cTn id="18" dur="1" fill="hold">
                                          <p:stCondLst>
                                            <p:cond delay="0"/>
                                          </p:stCondLst>
                                        </p:cTn>
                                        <p:tgtEl>
                                          <p:spTgt spid="60448"/>
                                        </p:tgtEl>
                                        <p:attrNameLst>
                                          <p:attrName>style.visibility</p:attrName>
                                        </p:attrNameLst>
                                      </p:cBhvr>
                                      <p:to>
                                        <p:strVal val="visible"/>
                                      </p:to>
                                    </p:set>
                                    <p:animEffect transition="in" filter="dissolve">
                                      <p:cBhvr>
                                        <p:cTn id="19" dur="500"/>
                                        <p:tgtEl>
                                          <p:spTgt spid="60448"/>
                                        </p:tgtEl>
                                      </p:cBhvr>
                                    </p:animEffect>
                                  </p:childTnLst>
                                </p:cTn>
                              </p:par>
                              <p:par>
                                <p:cTn id="20" presetID="37" presetClass="entr" presetSubtype="0" fill="hold" grpId="0" nodeType="withEffect">
                                  <p:stCondLst>
                                    <p:cond delay="9000"/>
                                  </p:stCondLst>
                                  <p:childTnLst>
                                    <p:set>
                                      <p:cBhvr>
                                        <p:cTn id="21" dur="1" fill="hold">
                                          <p:stCondLst>
                                            <p:cond delay="0"/>
                                          </p:stCondLst>
                                        </p:cTn>
                                        <p:tgtEl>
                                          <p:spTgt spid="17"/>
                                        </p:tgtEl>
                                        <p:attrNameLst>
                                          <p:attrName>style.visibility</p:attrName>
                                        </p:attrNameLst>
                                      </p:cBhvr>
                                      <p:to>
                                        <p:strVal val="visible"/>
                                      </p:to>
                                    </p:set>
                                    <p:animEffect transition="in" filter="fade">
                                      <p:cBhvr>
                                        <p:cTn id="22" dur="1000"/>
                                        <p:tgtEl>
                                          <p:spTgt spid="17"/>
                                        </p:tgtEl>
                                      </p:cBhvr>
                                    </p:animEffect>
                                    <p:anim calcmode="lin" valueType="num">
                                      <p:cBhvr>
                                        <p:cTn id="23" dur="1000" fill="hold"/>
                                        <p:tgtEl>
                                          <p:spTgt spid="17"/>
                                        </p:tgtEl>
                                        <p:attrNameLst>
                                          <p:attrName>ppt_x</p:attrName>
                                        </p:attrNameLst>
                                      </p:cBhvr>
                                      <p:tavLst>
                                        <p:tav tm="0">
                                          <p:val>
                                            <p:strVal val="#ppt_x"/>
                                          </p:val>
                                        </p:tav>
                                        <p:tav tm="100000">
                                          <p:val>
                                            <p:strVal val="#ppt_x"/>
                                          </p:val>
                                        </p:tav>
                                      </p:tavLst>
                                    </p:anim>
                                    <p:anim calcmode="lin" valueType="num">
                                      <p:cBhvr>
                                        <p:cTn id="24" dur="900" decel="100000" fill="hold"/>
                                        <p:tgtEl>
                                          <p:spTgt spid="17"/>
                                        </p:tgtEl>
                                        <p:attrNameLst>
                                          <p:attrName>ppt_y</p:attrName>
                                        </p:attrNameLst>
                                      </p:cBhvr>
                                      <p:tavLst>
                                        <p:tav tm="0">
                                          <p:val>
                                            <p:strVal val="#ppt_y+1"/>
                                          </p:val>
                                        </p:tav>
                                        <p:tav tm="100000">
                                          <p:val>
                                            <p:strVal val="#ppt_y-.03"/>
                                          </p:val>
                                        </p:tav>
                                      </p:tavLst>
                                    </p:anim>
                                    <p:anim calcmode="lin" valueType="num">
                                      <p:cBhvr>
                                        <p:cTn id="25" dur="100" accel="100000" fill="hold">
                                          <p:stCondLst>
                                            <p:cond delay="900"/>
                                          </p:stCondLst>
                                        </p:cTn>
                                        <p:tgtEl>
                                          <p:spTgt spid="17"/>
                                        </p:tgtEl>
                                        <p:attrNameLst>
                                          <p:attrName>ppt_y</p:attrName>
                                        </p:attrNameLst>
                                      </p:cBhvr>
                                      <p:tavLst>
                                        <p:tav tm="0">
                                          <p:val>
                                            <p:strVal val="#ppt_y-.03"/>
                                          </p:val>
                                        </p:tav>
                                        <p:tav tm="100000">
                                          <p:val>
                                            <p:strVal val="#ppt_y"/>
                                          </p:val>
                                        </p:tav>
                                      </p:tavLst>
                                    </p:anim>
                                  </p:childTnLst>
                                </p:cTn>
                              </p:par>
                              <p:par>
                                <p:cTn id="26" presetID="34" presetClass="entr" presetSubtype="0" fill="hold" grpId="0" nodeType="withEffect">
                                  <p:stCondLst>
                                    <p:cond delay="3000"/>
                                  </p:stCondLst>
                                  <p:childTnLst>
                                    <p:set>
                                      <p:cBhvr>
                                        <p:cTn id="27" dur="1" fill="hold">
                                          <p:stCondLst>
                                            <p:cond delay="0"/>
                                          </p:stCondLst>
                                        </p:cTn>
                                        <p:tgtEl>
                                          <p:spTgt spid="27"/>
                                        </p:tgtEl>
                                        <p:attrNameLst>
                                          <p:attrName>style.visibility</p:attrName>
                                        </p:attrNameLst>
                                      </p:cBhvr>
                                      <p:to>
                                        <p:strVal val="visible"/>
                                      </p:to>
                                    </p:set>
                                    <p:anim from="(-#ppt_w/2)" to="(#ppt_x)" calcmode="lin" valueType="num">
                                      <p:cBhvr>
                                        <p:cTn id="28" dur="600" fill="hold">
                                          <p:stCondLst>
                                            <p:cond delay="0"/>
                                          </p:stCondLst>
                                        </p:cTn>
                                        <p:tgtEl>
                                          <p:spTgt spid="27"/>
                                        </p:tgtEl>
                                        <p:attrNameLst>
                                          <p:attrName>ppt_x</p:attrName>
                                        </p:attrNameLst>
                                      </p:cBhvr>
                                    </p:anim>
                                    <p:anim from="0" to="-1.0" calcmode="lin" valueType="num">
                                      <p:cBhvr>
                                        <p:cTn id="29" dur="200" decel="50000" autoRev="1" fill="hold">
                                          <p:stCondLst>
                                            <p:cond delay="600"/>
                                          </p:stCondLst>
                                        </p:cTn>
                                        <p:tgtEl>
                                          <p:spTgt spid="27"/>
                                        </p:tgtEl>
                                        <p:attrNameLst>
                                          <p:attrName>xshear</p:attrName>
                                        </p:attrNameLst>
                                      </p:cBhvr>
                                    </p:anim>
                                    <p:animScale>
                                      <p:cBhvr>
                                        <p:cTn id="30" dur="200" decel="100000" autoRev="1" fill="hold">
                                          <p:stCondLst>
                                            <p:cond delay="600"/>
                                          </p:stCondLst>
                                        </p:cTn>
                                        <p:tgtEl>
                                          <p:spTgt spid="27"/>
                                        </p:tgtEl>
                                      </p:cBhvr>
                                      <p:from x="100000" y="100000"/>
                                      <p:to x="80000" y="100000"/>
                                    </p:animScale>
                                    <p:anim by="(#ppt_h/3+#ppt_w*0.1)" calcmode="lin" valueType="num">
                                      <p:cBhvr additive="sum">
                                        <p:cTn id="31" dur="200" decel="100000" autoRev="1" fill="hold">
                                          <p:stCondLst>
                                            <p:cond delay="600"/>
                                          </p:stCondLst>
                                        </p:cTn>
                                        <p:tgtEl>
                                          <p:spTgt spid="27"/>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60448" grpId="0" animBg="1"/>
      <p:bldP spid="27" grpId="0" animBg="1"/>
      <p:bldP spid="60423" grpId="0" animBg="1"/>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 name="2008"/>
          <p:cNvPicPr>
            <a:picLocks noChangeAspect="1" noChangeArrowheads="1"/>
          </p:cNvPicPr>
          <p:nvPr/>
        </p:nvPicPr>
        <p:blipFill>
          <a:blip r:embed="rId3" cstate="print"/>
          <a:srcRect l="602" t="1265" r="1092" b="1404"/>
          <a:stretch>
            <a:fillRect/>
          </a:stretch>
        </p:blipFill>
        <p:spPr bwMode="auto">
          <a:xfrm>
            <a:off x="1878205" y="4677508"/>
            <a:ext cx="2597499" cy="1868993"/>
          </a:xfrm>
          <a:prstGeom prst="rect">
            <a:avLst/>
          </a:prstGeom>
          <a:noFill/>
          <a:ln w="9525">
            <a:noFill/>
            <a:miter lim="800000"/>
            <a:headEnd/>
            <a:tailEnd/>
          </a:ln>
          <a:effectLst/>
        </p:spPr>
      </p:pic>
      <p:pic>
        <p:nvPicPr>
          <p:cNvPr id="1029" name="2007"/>
          <p:cNvPicPr>
            <a:picLocks noChangeAspect="1" noChangeArrowheads="1"/>
          </p:cNvPicPr>
          <p:nvPr/>
        </p:nvPicPr>
        <p:blipFill>
          <a:blip r:embed="rId4" cstate="print"/>
          <a:srcRect l="695" t="1988" r="1022" b="1584"/>
          <a:stretch>
            <a:fillRect/>
          </a:stretch>
        </p:blipFill>
        <p:spPr bwMode="auto">
          <a:xfrm>
            <a:off x="1860804" y="2810955"/>
            <a:ext cx="2596896" cy="1851660"/>
          </a:xfrm>
          <a:prstGeom prst="rect">
            <a:avLst/>
          </a:prstGeom>
          <a:noFill/>
          <a:ln w="9525">
            <a:noFill/>
            <a:miter lim="800000"/>
            <a:headEnd/>
            <a:tailEnd/>
          </a:ln>
          <a:effectLst/>
        </p:spPr>
      </p:pic>
      <p:pic>
        <p:nvPicPr>
          <p:cNvPr id="1028" name="2006"/>
          <p:cNvPicPr>
            <a:picLocks noChangeAspect="1" noChangeArrowheads="1"/>
          </p:cNvPicPr>
          <p:nvPr/>
        </p:nvPicPr>
        <p:blipFill>
          <a:blip r:embed="rId5" cstate="print"/>
          <a:srcRect l="1038" r="506" b="2630"/>
          <a:stretch>
            <a:fillRect/>
          </a:stretch>
        </p:blipFill>
        <p:spPr bwMode="auto">
          <a:xfrm>
            <a:off x="1856232" y="900228"/>
            <a:ext cx="2601468" cy="1869744"/>
          </a:xfrm>
          <a:prstGeom prst="rect">
            <a:avLst/>
          </a:prstGeom>
          <a:noFill/>
          <a:ln w="9525">
            <a:noFill/>
            <a:miter lim="800000"/>
            <a:headEnd/>
            <a:tailEnd/>
          </a:ln>
          <a:effectLst/>
        </p:spPr>
      </p:pic>
      <p:sp>
        <p:nvSpPr>
          <p:cNvPr id="22" name="Action Button: Home 21">
            <a:hlinkClick r:id="" action="ppaction://hlinkshowjump?jump=firstslide" highlightClick="1"/>
          </p:cNvPr>
          <p:cNvSpPr/>
          <p:nvPr/>
        </p:nvSpPr>
        <p:spPr>
          <a:xfrm>
            <a:off x="8543925" y="6400800"/>
            <a:ext cx="574675" cy="457200"/>
          </a:xfrm>
          <a:prstGeom prst="actionButtonHome">
            <a:avLst/>
          </a:prstGeom>
          <a:gradFill flip="none" rotWithShape="1">
            <a:gsLst>
              <a:gs pos="0">
                <a:srgbClr val="FFEFD1"/>
              </a:gs>
              <a:gs pos="64999">
                <a:srgbClr val="F0EBD5"/>
              </a:gs>
              <a:gs pos="100000">
                <a:srgbClr val="D1C39F"/>
              </a:gs>
            </a:gsLst>
            <a:lin ang="5400000" scaled="1"/>
            <a:tileRect/>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23" name="Action Button: Beginning 22">
            <a:hlinkClick r:id="rId6" action="ppaction://hlinksldjump" highlightClick="1"/>
          </p:cNvPr>
          <p:cNvSpPr/>
          <p:nvPr/>
        </p:nvSpPr>
        <p:spPr>
          <a:xfrm>
            <a:off x="8077200" y="6400800"/>
            <a:ext cx="457200" cy="457200"/>
          </a:xfrm>
          <a:prstGeom prst="actionButtonBeginning">
            <a:avLst/>
          </a:prstGeom>
          <a:gradFill>
            <a:gsLst>
              <a:gs pos="0">
                <a:srgbClr val="FFEFD1"/>
              </a:gs>
              <a:gs pos="64999">
                <a:srgbClr val="F0EBD5"/>
              </a:gs>
              <a:gs pos="100000">
                <a:srgbClr val="D1C39F"/>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17" name="Action Button: Custom 16">
            <a:hlinkClick r:id="rId7" action="ppaction://hlinksldjump" highlightClick="1"/>
          </p:cNvPr>
          <p:cNvSpPr/>
          <p:nvPr/>
        </p:nvSpPr>
        <p:spPr>
          <a:xfrm>
            <a:off x="5638800" y="6309360"/>
            <a:ext cx="2377440" cy="548640"/>
          </a:xfrm>
          <a:prstGeom prst="actionButtonBlank">
            <a:avLst/>
          </a:prstGeom>
          <a:solidFill>
            <a:srgbClr val="C00000"/>
          </a:solidFill>
          <a:ln>
            <a:no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600" dirty="0" smtClean="0">
                <a:latin typeface="Trebuchet MS" pitchFamily="34" charset="0"/>
              </a:rPr>
              <a:t>Touch here to see if you are correct</a:t>
            </a:r>
          </a:p>
        </p:txBody>
      </p:sp>
      <p:sp>
        <p:nvSpPr>
          <p:cNvPr id="24" name="Rectangle 23"/>
          <p:cNvSpPr/>
          <p:nvPr/>
        </p:nvSpPr>
        <p:spPr>
          <a:xfrm>
            <a:off x="0" y="0"/>
            <a:ext cx="9144000" cy="838200"/>
          </a:xfrm>
          <a:prstGeom prst="rect">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r>
              <a:rPr lang="en-US" sz="4400" dirty="0" smtClean="0">
                <a:latin typeface="Trebuchet MS" pitchFamily="34" charset="0"/>
              </a:rPr>
              <a:t>How To Read LOBO Data</a:t>
            </a:r>
            <a:endParaRPr lang="en-US" sz="4400" dirty="0">
              <a:latin typeface="Trebuchet MS" pitchFamily="34" charset="0"/>
            </a:endParaRPr>
          </a:p>
        </p:txBody>
      </p:sp>
      <p:sp>
        <p:nvSpPr>
          <p:cNvPr id="33" name="Flowchart: Delay 32"/>
          <p:cNvSpPr/>
          <p:nvPr/>
        </p:nvSpPr>
        <p:spPr>
          <a:xfrm>
            <a:off x="0" y="0"/>
            <a:ext cx="1752600" cy="6858000"/>
          </a:xfrm>
          <a:prstGeom prst="flowChartDelay">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34" name="TextBox 33">
            <a:hlinkClick r:id="rId8" action="ppaction://hlinksldjump"/>
          </p:cNvPr>
          <p:cNvSpPr txBox="1"/>
          <p:nvPr/>
        </p:nvSpPr>
        <p:spPr>
          <a:xfrm>
            <a:off x="0" y="609600"/>
            <a:ext cx="1371600" cy="8382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Build </a:t>
            </a:r>
            <a:r>
              <a:rPr lang="en-US" sz="1600" dirty="0" smtClean="0">
                <a:solidFill>
                  <a:schemeClr val="accent1">
                    <a:lumMod val="75000"/>
                  </a:schemeClr>
                </a:solidFill>
                <a:latin typeface="Trebuchet MS" pitchFamily="34" charset="0"/>
                <a:cs typeface="+mn-cs"/>
              </a:rPr>
              <a:t>A </a:t>
            </a:r>
            <a:r>
              <a:rPr lang="en-US" sz="1600" dirty="0">
                <a:solidFill>
                  <a:schemeClr val="accent1">
                    <a:lumMod val="75000"/>
                  </a:schemeClr>
                </a:solidFill>
                <a:latin typeface="Trebuchet MS" pitchFamily="34" charset="0"/>
                <a:cs typeface="+mn-cs"/>
              </a:rPr>
              <a:t>G</a:t>
            </a:r>
            <a:r>
              <a:rPr lang="en-US" sz="1600" dirty="0" smtClean="0">
                <a:solidFill>
                  <a:schemeClr val="accent1">
                    <a:lumMod val="75000"/>
                  </a:schemeClr>
                </a:solidFill>
                <a:latin typeface="Trebuchet MS" pitchFamily="34" charset="0"/>
                <a:cs typeface="+mn-cs"/>
              </a:rPr>
              <a:t>raph </a:t>
            </a:r>
            <a:endParaRPr lang="en-US" sz="1600" dirty="0">
              <a:solidFill>
                <a:schemeClr val="accent1">
                  <a:lumMod val="75000"/>
                </a:schemeClr>
              </a:solidFill>
              <a:latin typeface="Trebuchet MS" pitchFamily="34" charset="0"/>
              <a:cs typeface="+mn-cs"/>
            </a:endParaRP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1)</a:t>
            </a:r>
            <a:endParaRPr lang="en-US" sz="1600" dirty="0">
              <a:solidFill>
                <a:schemeClr val="accent1">
                  <a:lumMod val="75000"/>
                </a:schemeClr>
              </a:solidFill>
              <a:latin typeface="Trebuchet MS" pitchFamily="34" charset="0"/>
              <a:cs typeface="+mn-cs"/>
            </a:endParaRPr>
          </a:p>
        </p:txBody>
      </p:sp>
      <p:sp>
        <p:nvSpPr>
          <p:cNvPr id="35" name="TextBox 34">
            <a:hlinkClick r:id="rId9" action="ppaction://hlinksldjump"/>
          </p:cNvPr>
          <p:cNvSpPr txBox="1"/>
          <p:nvPr/>
        </p:nvSpPr>
        <p:spPr>
          <a:xfrm>
            <a:off x="0" y="2743200"/>
            <a:ext cx="1554480" cy="1066800"/>
          </a:xfrm>
          <a:prstGeom prst="roundRect">
            <a:avLst/>
          </a:prstGeom>
          <a:solidFill>
            <a:schemeClr val="accent5">
              <a:lumMod val="40000"/>
              <a:lumOff val="60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Read LOBO Graphs </a:t>
            </a:r>
            <a:r>
              <a:rPr lang="en-US" sz="1600" dirty="0" smtClean="0">
                <a:solidFill>
                  <a:schemeClr val="accent1">
                    <a:lumMod val="75000"/>
                  </a:schemeClr>
                </a:solidFill>
                <a:latin typeface="Trebuchet MS" pitchFamily="34" charset="0"/>
                <a:cs typeface="+mn-cs"/>
              </a:rPr>
              <a:t>   (Level 3)</a:t>
            </a:r>
            <a:endParaRPr lang="en-US" sz="1600" dirty="0">
              <a:solidFill>
                <a:schemeClr val="accent1">
                  <a:lumMod val="75000"/>
                </a:schemeClr>
              </a:solidFill>
              <a:latin typeface="Trebuchet MS" pitchFamily="34" charset="0"/>
              <a:cs typeface="+mn-cs"/>
            </a:endParaRPr>
          </a:p>
        </p:txBody>
      </p:sp>
      <p:sp>
        <p:nvSpPr>
          <p:cNvPr id="36" name="TextBox 35">
            <a:hlinkClick r:id="rId10" action="ppaction://hlinksldjump"/>
          </p:cNvPr>
          <p:cNvSpPr txBox="1"/>
          <p:nvPr/>
        </p:nvSpPr>
        <p:spPr>
          <a:xfrm>
            <a:off x="0" y="3953470"/>
            <a:ext cx="1447800" cy="99953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LOBO Data Match-up</a:t>
            </a:r>
            <a:endParaRPr lang="en-US" sz="1600" dirty="0">
              <a:solidFill>
                <a:schemeClr val="accent1">
                  <a:lumMod val="75000"/>
                </a:schemeClr>
              </a:solidFill>
              <a:latin typeface="Trebuchet MS" pitchFamily="34" charset="0"/>
              <a:cs typeface="+mn-cs"/>
            </a:endParaRP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4)</a:t>
            </a:r>
            <a:endParaRPr lang="en-US" sz="1600" dirty="0">
              <a:solidFill>
                <a:schemeClr val="accent1">
                  <a:lumMod val="75000"/>
                </a:schemeClr>
              </a:solidFill>
              <a:latin typeface="Trebuchet MS" pitchFamily="34" charset="0"/>
              <a:cs typeface="+mn-cs"/>
            </a:endParaRPr>
          </a:p>
        </p:txBody>
      </p:sp>
      <p:sp>
        <p:nvSpPr>
          <p:cNvPr id="37" name="TextBox 36">
            <a:hlinkClick r:id="rId11" action="ppaction://hlinksldjump"/>
          </p:cNvPr>
          <p:cNvSpPr txBox="1"/>
          <p:nvPr/>
        </p:nvSpPr>
        <p:spPr>
          <a:xfrm>
            <a:off x="0" y="5105400"/>
            <a:ext cx="1371600" cy="11430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Test Your LOBO Abilities</a:t>
            </a: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5)</a:t>
            </a:r>
            <a:endParaRPr lang="en-US" sz="1600" dirty="0">
              <a:solidFill>
                <a:schemeClr val="accent1">
                  <a:lumMod val="75000"/>
                </a:schemeClr>
              </a:solidFill>
              <a:latin typeface="Trebuchet MS" pitchFamily="34" charset="0"/>
              <a:cs typeface="+mn-cs"/>
            </a:endParaRPr>
          </a:p>
        </p:txBody>
      </p:sp>
      <p:sp>
        <p:nvSpPr>
          <p:cNvPr id="38" name="TextBox 37">
            <a:hlinkClick r:id="rId12" action="ppaction://hlinksldjump"/>
          </p:cNvPr>
          <p:cNvSpPr txBox="1"/>
          <p:nvPr/>
        </p:nvSpPr>
        <p:spPr>
          <a:xfrm>
            <a:off x="0" y="1600200"/>
            <a:ext cx="1447800" cy="9906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Interpret Graphs</a:t>
            </a: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2)</a:t>
            </a:r>
            <a:endParaRPr lang="en-US" sz="1600" dirty="0">
              <a:solidFill>
                <a:schemeClr val="accent1">
                  <a:lumMod val="75000"/>
                </a:schemeClr>
              </a:solidFill>
              <a:latin typeface="Trebuchet MS" pitchFamily="34" charset="0"/>
              <a:cs typeface="+mn-cs"/>
            </a:endParaRPr>
          </a:p>
        </p:txBody>
      </p:sp>
      <p:sp>
        <p:nvSpPr>
          <p:cNvPr id="39" name="TextBox 38">
            <a:hlinkClick r:id="rId13" action="ppaction://hlinksldjump"/>
          </p:cNvPr>
          <p:cNvSpPr txBox="1"/>
          <p:nvPr/>
        </p:nvSpPr>
        <p:spPr>
          <a:xfrm>
            <a:off x="0" y="6324600"/>
            <a:ext cx="914400" cy="5334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More info</a:t>
            </a:r>
            <a:endParaRPr lang="en-US" sz="1600" dirty="0">
              <a:solidFill>
                <a:schemeClr val="accent1">
                  <a:lumMod val="75000"/>
                </a:schemeClr>
              </a:solidFill>
              <a:latin typeface="Trebuchet MS" pitchFamily="34" charset="0"/>
              <a:cs typeface="+mn-cs"/>
            </a:endParaRPr>
          </a:p>
        </p:txBody>
      </p:sp>
      <p:sp>
        <p:nvSpPr>
          <p:cNvPr id="29" name="large border"/>
          <p:cNvSpPr/>
          <p:nvPr/>
        </p:nvSpPr>
        <p:spPr>
          <a:xfrm>
            <a:off x="1828800" y="914400"/>
            <a:ext cx="2667000" cy="56388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0" name="sm border"/>
          <p:cNvSpPr/>
          <p:nvPr/>
        </p:nvSpPr>
        <p:spPr>
          <a:xfrm>
            <a:off x="1828800" y="2782329"/>
            <a:ext cx="2667000" cy="1880287"/>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1" name="sea-hrly"/>
          <p:cNvSpPr txBox="1">
            <a:spLocks noChangeArrowheads="1"/>
          </p:cNvSpPr>
          <p:nvPr/>
        </p:nvSpPr>
        <p:spPr bwMode="auto">
          <a:xfrm>
            <a:off x="4572000" y="5448300"/>
            <a:ext cx="4572000" cy="369332"/>
          </a:xfrm>
          <a:prstGeom prst="rect">
            <a:avLst/>
          </a:prstGeom>
          <a:solidFill>
            <a:schemeClr val="accent6">
              <a:lumMod val="75000"/>
            </a:schemeClr>
          </a:solidFill>
          <a:ln w="9525">
            <a:noFill/>
            <a:miter lim="800000"/>
            <a:headEnd/>
            <a:tailEnd/>
          </a:ln>
        </p:spPr>
        <p:txBody>
          <a:bodyPr wrap="square">
            <a:spAutoFit/>
          </a:bodyPr>
          <a:lstStyle/>
          <a:p>
            <a:pPr algn="ctr"/>
            <a:r>
              <a:rPr lang="en-US" dirty="0" smtClean="0">
                <a:solidFill>
                  <a:schemeClr val="bg1"/>
                </a:solidFill>
                <a:latin typeface="Trebuchet MS" pitchFamily="34" charset="0"/>
              </a:rPr>
              <a:t>Seasonal </a:t>
            </a:r>
            <a:r>
              <a:rPr lang="en-US" dirty="0" smtClean="0">
                <a:solidFill>
                  <a:schemeClr val="bg1"/>
                </a:solidFill>
                <a:latin typeface="Trebuchet MS" pitchFamily="34" charset="0"/>
                <a:sym typeface="Wingdings"/>
              </a:rPr>
              <a:t></a:t>
            </a:r>
            <a:r>
              <a:rPr lang="en-US" dirty="0" smtClean="0">
                <a:solidFill>
                  <a:schemeClr val="bg1"/>
                </a:solidFill>
                <a:latin typeface="Trebuchet MS" pitchFamily="34" charset="0"/>
              </a:rPr>
              <a:t> Monthly </a:t>
            </a:r>
            <a:r>
              <a:rPr lang="en-US" dirty="0" smtClean="0">
                <a:solidFill>
                  <a:schemeClr val="bg1"/>
                </a:solidFill>
                <a:latin typeface="Trebuchet MS" pitchFamily="34" charset="0"/>
                <a:sym typeface="Wingdings"/>
              </a:rPr>
              <a:t> </a:t>
            </a:r>
            <a:r>
              <a:rPr lang="en-US" dirty="0" smtClean="0">
                <a:solidFill>
                  <a:schemeClr val="bg1"/>
                </a:solidFill>
                <a:latin typeface="Trebuchet MS" pitchFamily="34" charset="0"/>
              </a:rPr>
              <a:t>Daily </a:t>
            </a:r>
            <a:r>
              <a:rPr lang="en-US" dirty="0" smtClean="0">
                <a:solidFill>
                  <a:schemeClr val="bg1"/>
                </a:solidFill>
                <a:latin typeface="Trebuchet MS" pitchFamily="34" charset="0"/>
                <a:sym typeface="Wingdings"/>
              </a:rPr>
              <a:t> </a:t>
            </a:r>
            <a:r>
              <a:rPr lang="en-US" dirty="0" smtClean="0">
                <a:solidFill>
                  <a:schemeClr val="bg1"/>
                </a:solidFill>
                <a:latin typeface="Trebuchet MS" pitchFamily="34" charset="0"/>
              </a:rPr>
              <a:t>Tidal </a:t>
            </a:r>
            <a:r>
              <a:rPr lang="en-US" dirty="0" smtClean="0">
                <a:solidFill>
                  <a:schemeClr val="bg1"/>
                </a:solidFill>
                <a:latin typeface="Trebuchet MS" pitchFamily="34" charset="0"/>
                <a:sym typeface="Wingdings"/>
              </a:rPr>
              <a:t> </a:t>
            </a:r>
            <a:r>
              <a:rPr lang="en-US" dirty="0" smtClean="0">
                <a:solidFill>
                  <a:schemeClr val="bg1"/>
                </a:solidFill>
                <a:latin typeface="Trebuchet MS" pitchFamily="34" charset="0"/>
              </a:rPr>
              <a:t>Hourly</a:t>
            </a:r>
            <a:endParaRPr lang="en-US" dirty="0">
              <a:solidFill>
                <a:schemeClr val="bg1"/>
              </a:solidFill>
              <a:latin typeface="Trebuchet MS" pitchFamily="34" charset="0"/>
            </a:endParaRPr>
          </a:p>
        </p:txBody>
      </p:sp>
      <p:sp>
        <p:nvSpPr>
          <p:cNvPr id="32" name="patt/var"/>
          <p:cNvSpPr txBox="1">
            <a:spLocks noChangeArrowheads="1"/>
          </p:cNvSpPr>
          <p:nvPr/>
        </p:nvSpPr>
        <p:spPr bwMode="auto">
          <a:xfrm>
            <a:off x="6629400" y="5867400"/>
            <a:ext cx="2514600" cy="369332"/>
          </a:xfrm>
          <a:prstGeom prst="rect">
            <a:avLst/>
          </a:prstGeom>
          <a:solidFill>
            <a:schemeClr val="accent6">
              <a:lumMod val="75000"/>
            </a:schemeClr>
          </a:solidFill>
          <a:ln w="9525">
            <a:noFill/>
            <a:miter lim="800000"/>
            <a:headEnd/>
            <a:tailEnd/>
          </a:ln>
        </p:spPr>
        <p:txBody>
          <a:bodyPr wrap="square">
            <a:spAutoFit/>
          </a:bodyPr>
          <a:lstStyle/>
          <a:p>
            <a:pPr algn="ctr"/>
            <a:r>
              <a:rPr lang="en-US" dirty="0" smtClean="0">
                <a:solidFill>
                  <a:schemeClr val="bg1"/>
                </a:solidFill>
                <a:latin typeface="Trebuchet MS" pitchFamily="34" charset="0"/>
              </a:rPr>
              <a:t>Pattern </a:t>
            </a:r>
            <a:r>
              <a:rPr lang="en-US" dirty="0" smtClean="0">
                <a:solidFill>
                  <a:schemeClr val="bg1"/>
                </a:solidFill>
                <a:latin typeface="Trebuchet MS" pitchFamily="34" charset="0"/>
                <a:sym typeface="Wingdings"/>
              </a:rPr>
              <a:t> </a:t>
            </a:r>
            <a:r>
              <a:rPr lang="en-US" dirty="0" smtClean="0">
                <a:solidFill>
                  <a:schemeClr val="bg1"/>
                </a:solidFill>
                <a:latin typeface="Trebuchet MS" pitchFamily="34" charset="0"/>
              </a:rPr>
              <a:t>Variation</a:t>
            </a:r>
            <a:endParaRPr lang="en-US" dirty="0">
              <a:solidFill>
                <a:schemeClr val="bg1"/>
              </a:solidFill>
              <a:latin typeface="Trebuchet MS" pitchFamily="34" charset="0"/>
            </a:endParaRPr>
          </a:p>
        </p:txBody>
      </p:sp>
      <p:sp>
        <p:nvSpPr>
          <p:cNvPr id="40" name="Left Arrow 39"/>
          <p:cNvSpPr/>
          <p:nvPr/>
        </p:nvSpPr>
        <p:spPr>
          <a:xfrm rot="5400000">
            <a:off x="1758397" y="5805449"/>
            <a:ext cx="939799" cy="109191"/>
          </a:xfrm>
          <a:prstGeom prst="leftArrow">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1" name="Left Arrow 40"/>
          <p:cNvSpPr/>
          <p:nvPr/>
        </p:nvSpPr>
        <p:spPr>
          <a:xfrm rot="5400000">
            <a:off x="1795978" y="3975167"/>
            <a:ext cx="824527" cy="109191"/>
          </a:xfrm>
          <a:prstGeom prst="leftArrow">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2" name="Left Arrow 41"/>
          <p:cNvSpPr/>
          <p:nvPr/>
        </p:nvSpPr>
        <p:spPr>
          <a:xfrm rot="5400000">
            <a:off x="3614753" y="3788680"/>
            <a:ext cx="1205531" cy="109191"/>
          </a:xfrm>
          <a:prstGeom prst="leftArrow">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3" name="Left Arrow 42"/>
          <p:cNvSpPr/>
          <p:nvPr/>
        </p:nvSpPr>
        <p:spPr>
          <a:xfrm rot="5400000">
            <a:off x="3781407" y="2102037"/>
            <a:ext cx="840153" cy="109191"/>
          </a:xfrm>
          <a:prstGeom prst="leftArrow">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4" name="Left Arrow 43"/>
          <p:cNvSpPr/>
          <p:nvPr/>
        </p:nvSpPr>
        <p:spPr>
          <a:xfrm rot="5400000">
            <a:off x="3653446" y="5695088"/>
            <a:ext cx="1152211" cy="109191"/>
          </a:xfrm>
          <a:prstGeom prst="leftArrow">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6" name="Left Arrow 45"/>
          <p:cNvSpPr/>
          <p:nvPr/>
        </p:nvSpPr>
        <p:spPr>
          <a:xfrm rot="5400000">
            <a:off x="3892077" y="5741210"/>
            <a:ext cx="1076011" cy="109191"/>
          </a:xfrm>
          <a:prstGeom prst="leftArrow">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7" name="Left Arrow 46"/>
          <p:cNvSpPr/>
          <p:nvPr/>
        </p:nvSpPr>
        <p:spPr>
          <a:xfrm rot="5400000">
            <a:off x="3921833" y="3889755"/>
            <a:ext cx="990609" cy="109191"/>
          </a:xfrm>
          <a:prstGeom prst="leftArrow">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8" name="Left Arrow 47"/>
          <p:cNvSpPr/>
          <p:nvPr/>
        </p:nvSpPr>
        <p:spPr>
          <a:xfrm rot="5400000">
            <a:off x="3947840" y="2071959"/>
            <a:ext cx="900309" cy="109191"/>
          </a:xfrm>
          <a:prstGeom prst="leftArrow">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7" name="green text"/>
          <p:cNvSpPr txBox="1">
            <a:spLocks noChangeArrowheads="1"/>
          </p:cNvSpPr>
          <p:nvPr/>
        </p:nvSpPr>
        <p:spPr bwMode="auto">
          <a:xfrm>
            <a:off x="4800600" y="4262199"/>
            <a:ext cx="4114800" cy="919401"/>
          </a:xfrm>
          <a:prstGeom prst="roundRect">
            <a:avLst/>
          </a:prstGeom>
          <a:solidFill>
            <a:srgbClr val="70AC2E"/>
          </a:solidFill>
          <a:ln w="9525">
            <a:noFill/>
            <a:miter lim="800000"/>
            <a:headEnd/>
            <a:tailEnd/>
          </a:ln>
        </p:spPr>
        <p:txBody>
          <a:bodyPr wrap="square">
            <a:spAutoFit/>
          </a:bodyPr>
          <a:lstStyle/>
          <a:p>
            <a:r>
              <a:rPr lang="en-US" sz="1600" dirty="0" smtClean="0">
                <a:solidFill>
                  <a:schemeClr val="bg1"/>
                </a:solidFill>
                <a:latin typeface="Trebuchet MS" pitchFamily="34" charset="0"/>
              </a:rPr>
              <a:t>(Mentally) Choose one word from EACH of the orange boxes below that you think best describes these graphs.</a:t>
            </a:r>
            <a:endParaRPr lang="en-US" sz="1600" dirty="0">
              <a:solidFill>
                <a:schemeClr val="bg1"/>
              </a:solidFill>
              <a:latin typeface="Trebuchet MS" pitchFamily="34" charset="0"/>
            </a:endParaRPr>
          </a:p>
        </p:txBody>
      </p:sp>
      <p:pic>
        <p:nvPicPr>
          <p:cNvPr id="28" name="crab" descr="dungeness - Copy.jpg"/>
          <p:cNvPicPr>
            <a:picLocks noChangeAspect="1"/>
          </p:cNvPicPr>
          <p:nvPr/>
        </p:nvPicPr>
        <p:blipFill>
          <a:blip r:embed="rId14" cstate="print"/>
          <a:stretch>
            <a:fillRect/>
          </a:stretch>
        </p:blipFill>
        <p:spPr>
          <a:xfrm>
            <a:off x="7575550" y="914400"/>
            <a:ext cx="1568450" cy="941070"/>
          </a:xfrm>
          <a:prstGeom prst="rect">
            <a:avLst/>
          </a:prstGeom>
        </p:spPr>
      </p:pic>
      <p:sp>
        <p:nvSpPr>
          <p:cNvPr id="60423" name="1st text"/>
          <p:cNvSpPr txBox="1">
            <a:spLocks noChangeArrowheads="1"/>
          </p:cNvSpPr>
          <p:nvPr/>
        </p:nvSpPr>
        <p:spPr bwMode="auto">
          <a:xfrm>
            <a:off x="5181600" y="1905000"/>
            <a:ext cx="3768435" cy="919401"/>
          </a:xfrm>
          <a:prstGeom prst="wedgeRoundRectCallout">
            <a:avLst>
              <a:gd name="adj1" fmla="val 29659"/>
              <a:gd name="adj2" fmla="val -71683"/>
              <a:gd name="adj3" fmla="val 16667"/>
            </a:avLst>
          </a:prstGeom>
          <a:solidFill>
            <a:schemeClr val="accent5">
              <a:lumMod val="75000"/>
            </a:schemeClr>
          </a:solidFill>
          <a:ln w="9525">
            <a:noFill/>
            <a:miter lim="800000"/>
            <a:headEnd/>
            <a:tailEnd/>
          </a:ln>
        </p:spPr>
        <p:txBody>
          <a:bodyPr wrap="square">
            <a:spAutoFit/>
          </a:bodyPr>
          <a:lstStyle/>
          <a:p>
            <a:r>
              <a:rPr lang="en-US" sz="1600" dirty="0" smtClean="0">
                <a:solidFill>
                  <a:schemeClr val="bg1"/>
                </a:solidFill>
                <a:latin typeface="Trebuchet MS" pitchFamily="34" charset="0"/>
              </a:rPr>
              <a:t>I can see that each year is different, especially when comparing January, November and December.</a:t>
            </a:r>
            <a:endParaRPr lang="en-US" sz="1600" dirty="0">
              <a:solidFill>
                <a:schemeClr val="bg1"/>
              </a:solidFill>
              <a:latin typeface="Trebuchet MS" pitchFamily="34" charset="0"/>
            </a:endParaRPr>
          </a:p>
        </p:txBody>
      </p:sp>
      <p:sp>
        <p:nvSpPr>
          <p:cNvPr id="60447" name="2nd text"/>
          <p:cNvSpPr txBox="1">
            <a:spLocks noChangeArrowheads="1"/>
          </p:cNvSpPr>
          <p:nvPr/>
        </p:nvSpPr>
        <p:spPr bwMode="auto">
          <a:xfrm>
            <a:off x="5188530" y="3042999"/>
            <a:ext cx="3803070" cy="919401"/>
          </a:xfrm>
          <a:prstGeom prst="wedgeRoundRectCallout">
            <a:avLst>
              <a:gd name="adj1" fmla="val 25850"/>
              <a:gd name="adj2" fmla="val -66535"/>
              <a:gd name="adj3" fmla="val 16667"/>
            </a:avLst>
          </a:prstGeom>
          <a:solidFill>
            <a:schemeClr val="accent5">
              <a:lumMod val="75000"/>
            </a:schemeClr>
          </a:solidFill>
          <a:ln w="9525">
            <a:noFill/>
            <a:miter lim="800000"/>
            <a:headEnd/>
            <a:tailEnd/>
          </a:ln>
        </p:spPr>
        <p:txBody>
          <a:bodyPr wrap="square">
            <a:spAutoFit/>
          </a:bodyPr>
          <a:lstStyle/>
          <a:p>
            <a:r>
              <a:rPr lang="en-US" sz="1600" dirty="0" smtClean="0">
                <a:solidFill>
                  <a:schemeClr val="bg1"/>
                </a:solidFill>
                <a:latin typeface="Trebuchet MS" pitchFamily="34" charset="0"/>
              </a:rPr>
              <a:t>Using this information, do you think you can classify what these graphs represent from the words below?</a:t>
            </a:r>
            <a:endParaRPr lang="en-US" sz="1600" dirty="0">
              <a:solidFill>
                <a:schemeClr val="bg1"/>
              </a:solidFill>
              <a:latin typeface="Trebuchet MS" pitchFamily="34" charset="0"/>
            </a:endParaRPr>
          </a:p>
        </p:txBody>
      </p:sp>
      <p:sp>
        <p:nvSpPr>
          <p:cNvPr id="49" name="progress text"/>
          <p:cNvSpPr txBox="1"/>
          <p:nvPr/>
        </p:nvSpPr>
        <p:spPr>
          <a:xfrm>
            <a:off x="1066800" y="6553200"/>
            <a:ext cx="2286000" cy="369332"/>
          </a:xfrm>
          <a:prstGeom prst="rect">
            <a:avLst/>
          </a:prstGeom>
          <a:noFill/>
        </p:spPr>
        <p:txBody>
          <a:bodyPr wrap="square" rtlCol="0">
            <a:spAutoFit/>
          </a:bodyPr>
          <a:lstStyle/>
          <a:p>
            <a:r>
              <a:rPr lang="en-US" dirty="0" smtClean="0">
                <a:latin typeface="Trebuchet MS" pitchFamily="34" charset="0"/>
              </a:rPr>
              <a:t>Progress : 4/11</a:t>
            </a:r>
            <a:endParaRPr lang="en-US" dirty="0">
              <a:latin typeface="Trebuchet MS" pitchFamily="34" charset="0"/>
            </a:endParaRPr>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4" presetClass="entr" presetSubtype="0" fill="hold" grpId="0" nodeType="withEffect">
                                  <p:stCondLst>
                                    <p:cond delay="0"/>
                                  </p:stCondLst>
                                  <p:childTnLst>
                                    <p:set>
                                      <p:cBhvr>
                                        <p:cTn id="6" dur="1" fill="hold">
                                          <p:stCondLst>
                                            <p:cond delay="0"/>
                                          </p:stCondLst>
                                        </p:cTn>
                                        <p:tgtEl>
                                          <p:spTgt spid="60423"/>
                                        </p:tgtEl>
                                        <p:attrNameLst>
                                          <p:attrName>style.visibility</p:attrName>
                                        </p:attrNameLst>
                                      </p:cBhvr>
                                      <p:to>
                                        <p:strVal val="visible"/>
                                      </p:to>
                                    </p:set>
                                    <p:anim from="(-#ppt_w/2)" to="(#ppt_x)" calcmode="lin" valueType="num">
                                      <p:cBhvr>
                                        <p:cTn id="7" dur="600" fill="hold">
                                          <p:stCondLst>
                                            <p:cond delay="0"/>
                                          </p:stCondLst>
                                        </p:cTn>
                                        <p:tgtEl>
                                          <p:spTgt spid="60423"/>
                                        </p:tgtEl>
                                        <p:attrNameLst>
                                          <p:attrName>ppt_x</p:attrName>
                                        </p:attrNameLst>
                                      </p:cBhvr>
                                    </p:anim>
                                    <p:anim from="0" to="-1.0" calcmode="lin" valueType="num">
                                      <p:cBhvr>
                                        <p:cTn id="8" dur="200" decel="50000" autoRev="1" fill="hold">
                                          <p:stCondLst>
                                            <p:cond delay="600"/>
                                          </p:stCondLst>
                                        </p:cTn>
                                        <p:tgtEl>
                                          <p:spTgt spid="60423"/>
                                        </p:tgtEl>
                                        <p:attrNameLst>
                                          <p:attrName>xshear</p:attrName>
                                        </p:attrNameLst>
                                      </p:cBhvr>
                                    </p:anim>
                                    <p:animScale>
                                      <p:cBhvr>
                                        <p:cTn id="9" dur="200" decel="100000" autoRev="1" fill="hold">
                                          <p:stCondLst>
                                            <p:cond delay="600"/>
                                          </p:stCondLst>
                                        </p:cTn>
                                        <p:tgtEl>
                                          <p:spTgt spid="60423"/>
                                        </p:tgtEl>
                                      </p:cBhvr>
                                      <p:from x="100000" y="100000"/>
                                      <p:to x="80000" y="100000"/>
                                    </p:animScale>
                                    <p:anim by="(#ppt_h/3+#ppt_w*0.1)" calcmode="lin" valueType="num">
                                      <p:cBhvr additive="sum">
                                        <p:cTn id="10" dur="200" decel="100000" autoRev="1" fill="hold">
                                          <p:stCondLst>
                                            <p:cond delay="600"/>
                                          </p:stCondLst>
                                        </p:cTn>
                                        <p:tgtEl>
                                          <p:spTgt spid="60423"/>
                                        </p:tgtEl>
                                        <p:attrNameLst>
                                          <p:attrName>ppt_x</p:attrName>
                                        </p:attrNameLst>
                                      </p:cBhvr>
                                    </p:anim>
                                  </p:childTnLst>
                                </p:cTn>
                              </p:par>
                              <p:par>
                                <p:cTn id="11" presetID="42" presetClass="entr" presetSubtype="0" fill="hold" grpId="0" nodeType="withEffect">
                                  <p:stCondLst>
                                    <p:cond delay="500"/>
                                  </p:stCondLst>
                                  <p:childTnLst>
                                    <p:set>
                                      <p:cBhvr>
                                        <p:cTn id="12" dur="1" fill="hold">
                                          <p:stCondLst>
                                            <p:cond delay="0"/>
                                          </p:stCondLst>
                                        </p:cTn>
                                        <p:tgtEl>
                                          <p:spTgt spid="41"/>
                                        </p:tgtEl>
                                        <p:attrNameLst>
                                          <p:attrName>style.visibility</p:attrName>
                                        </p:attrNameLst>
                                      </p:cBhvr>
                                      <p:to>
                                        <p:strVal val="visible"/>
                                      </p:to>
                                    </p:set>
                                    <p:animEffect transition="in" filter="fade">
                                      <p:cBhvr>
                                        <p:cTn id="13" dur="1000"/>
                                        <p:tgtEl>
                                          <p:spTgt spid="41"/>
                                        </p:tgtEl>
                                      </p:cBhvr>
                                    </p:animEffect>
                                    <p:anim calcmode="lin" valueType="num">
                                      <p:cBhvr>
                                        <p:cTn id="14" dur="1000" fill="hold"/>
                                        <p:tgtEl>
                                          <p:spTgt spid="41"/>
                                        </p:tgtEl>
                                        <p:attrNameLst>
                                          <p:attrName>ppt_x</p:attrName>
                                        </p:attrNameLst>
                                      </p:cBhvr>
                                      <p:tavLst>
                                        <p:tav tm="0">
                                          <p:val>
                                            <p:strVal val="#ppt_x"/>
                                          </p:val>
                                        </p:tav>
                                        <p:tav tm="100000">
                                          <p:val>
                                            <p:strVal val="#ppt_x"/>
                                          </p:val>
                                        </p:tav>
                                      </p:tavLst>
                                    </p:anim>
                                    <p:anim calcmode="lin" valueType="num">
                                      <p:cBhvr>
                                        <p:cTn id="15" dur="1000" fill="hold"/>
                                        <p:tgtEl>
                                          <p:spTgt spid="41"/>
                                        </p:tgtEl>
                                        <p:attrNameLst>
                                          <p:attrName>ppt_y</p:attrName>
                                        </p:attrNameLst>
                                      </p:cBhvr>
                                      <p:tavLst>
                                        <p:tav tm="0">
                                          <p:val>
                                            <p:strVal val="#ppt_y+.1"/>
                                          </p:val>
                                        </p:tav>
                                        <p:tav tm="100000">
                                          <p:val>
                                            <p:strVal val="#ppt_y"/>
                                          </p:val>
                                        </p:tav>
                                      </p:tavLst>
                                    </p:anim>
                                  </p:childTnLst>
                                </p:cTn>
                              </p:par>
                              <p:par>
                                <p:cTn id="16" presetID="42" presetClass="entr" presetSubtype="0" fill="hold" grpId="0" nodeType="withEffect">
                                  <p:stCondLst>
                                    <p:cond delay="500"/>
                                  </p:stCondLst>
                                  <p:childTnLst>
                                    <p:set>
                                      <p:cBhvr>
                                        <p:cTn id="17" dur="1" fill="hold">
                                          <p:stCondLst>
                                            <p:cond delay="0"/>
                                          </p:stCondLst>
                                        </p:cTn>
                                        <p:tgtEl>
                                          <p:spTgt spid="40"/>
                                        </p:tgtEl>
                                        <p:attrNameLst>
                                          <p:attrName>style.visibility</p:attrName>
                                        </p:attrNameLst>
                                      </p:cBhvr>
                                      <p:to>
                                        <p:strVal val="visible"/>
                                      </p:to>
                                    </p:set>
                                    <p:animEffect transition="in" filter="fade">
                                      <p:cBhvr>
                                        <p:cTn id="18" dur="1000"/>
                                        <p:tgtEl>
                                          <p:spTgt spid="40"/>
                                        </p:tgtEl>
                                      </p:cBhvr>
                                    </p:animEffect>
                                    <p:anim calcmode="lin" valueType="num">
                                      <p:cBhvr>
                                        <p:cTn id="19" dur="1000" fill="hold"/>
                                        <p:tgtEl>
                                          <p:spTgt spid="40"/>
                                        </p:tgtEl>
                                        <p:attrNameLst>
                                          <p:attrName>ppt_x</p:attrName>
                                        </p:attrNameLst>
                                      </p:cBhvr>
                                      <p:tavLst>
                                        <p:tav tm="0">
                                          <p:val>
                                            <p:strVal val="#ppt_x"/>
                                          </p:val>
                                        </p:tav>
                                        <p:tav tm="100000">
                                          <p:val>
                                            <p:strVal val="#ppt_x"/>
                                          </p:val>
                                        </p:tav>
                                      </p:tavLst>
                                    </p:anim>
                                    <p:anim calcmode="lin" valueType="num">
                                      <p:cBhvr>
                                        <p:cTn id="20" dur="1000" fill="hold"/>
                                        <p:tgtEl>
                                          <p:spTgt spid="40"/>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1000"/>
                                  </p:stCondLst>
                                  <p:childTnLst>
                                    <p:set>
                                      <p:cBhvr>
                                        <p:cTn id="22" dur="1" fill="hold">
                                          <p:stCondLst>
                                            <p:cond delay="0"/>
                                          </p:stCondLst>
                                        </p:cTn>
                                        <p:tgtEl>
                                          <p:spTgt spid="43"/>
                                        </p:tgtEl>
                                        <p:attrNameLst>
                                          <p:attrName>style.visibility</p:attrName>
                                        </p:attrNameLst>
                                      </p:cBhvr>
                                      <p:to>
                                        <p:strVal val="visible"/>
                                      </p:to>
                                    </p:set>
                                    <p:animEffect transition="in" filter="fade">
                                      <p:cBhvr>
                                        <p:cTn id="23" dur="1000"/>
                                        <p:tgtEl>
                                          <p:spTgt spid="43"/>
                                        </p:tgtEl>
                                      </p:cBhvr>
                                    </p:animEffect>
                                    <p:anim calcmode="lin" valueType="num">
                                      <p:cBhvr>
                                        <p:cTn id="24" dur="1000" fill="hold"/>
                                        <p:tgtEl>
                                          <p:spTgt spid="43"/>
                                        </p:tgtEl>
                                        <p:attrNameLst>
                                          <p:attrName>ppt_x</p:attrName>
                                        </p:attrNameLst>
                                      </p:cBhvr>
                                      <p:tavLst>
                                        <p:tav tm="0">
                                          <p:val>
                                            <p:strVal val="#ppt_x"/>
                                          </p:val>
                                        </p:tav>
                                        <p:tav tm="100000">
                                          <p:val>
                                            <p:strVal val="#ppt_x"/>
                                          </p:val>
                                        </p:tav>
                                      </p:tavLst>
                                    </p:anim>
                                    <p:anim calcmode="lin" valueType="num">
                                      <p:cBhvr>
                                        <p:cTn id="25" dur="1000" fill="hold"/>
                                        <p:tgtEl>
                                          <p:spTgt spid="43"/>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1000"/>
                                  </p:stCondLst>
                                  <p:childTnLst>
                                    <p:set>
                                      <p:cBhvr>
                                        <p:cTn id="27" dur="1" fill="hold">
                                          <p:stCondLst>
                                            <p:cond delay="0"/>
                                          </p:stCondLst>
                                        </p:cTn>
                                        <p:tgtEl>
                                          <p:spTgt spid="42"/>
                                        </p:tgtEl>
                                        <p:attrNameLst>
                                          <p:attrName>style.visibility</p:attrName>
                                        </p:attrNameLst>
                                      </p:cBhvr>
                                      <p:to>
                                        <p:strVal val="visible"/>
                                      </p:to>
                                    </p:set>
                                    <p:animEffect transition="in" filter="fade">
                                      <p:cBhvr>
                                        <p:cTn id="28" dur="1000"/>
                                        <p:tgtEl>
                                          <p:spTgt spid="42"/>
                                        </p:tgtEl>
                                      </p:cBhvr>
                                    </p:animEffect>
                                    <p:anim calcmode="lin" valueType="num">
                                      <p:cBhvr>
                                        <p:cTn id="29" dur="1000" fill="hold"/>
                                        <p:tgtEl>
                                          <p:spTgt spid="42"/>
                                        </p:tgtEl>
                                        <p:attrNameLst>
                                          <p:attrName>ppt_x</p:attrName>
                                        </p:attrNameLst>
                                      </p:cBhvr>
                                      <p:tavLst>
                                        <p:tav tm="0">
                                          <p:val>
                                            <p:strVal val="#ppt_x"/>
                                          </p:val>
                                        </p:tav>
                                        <p:tav tm="100000">
                                          <p:val>
                                            <p:strVal val="#ppt_x"/>
                                          </p:val>
                                        </p:tav>
                                      </p:tavLst>
                                    </p:anim>
                                    <p:anim calcmode="lin" valueType="num">
                                      <p:cBhvr>
                                        <p:cTn id="30" dur="1000" fill="hold"/>
                                        <p:tgtEl>
                                          <p:spTgt spid="42"/>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1000"/>
                                  </p:stCondLst>
                                  <p:childTnLst>
                                    <p:set>
                                      <p:cBhvr>
                                        <p:cTn id="32" dur="1" fill="hold">
                                          <p:stCondLst>
                                            <p:cond delay="0"/>
                                          </p:stCondLst>
                                        </p:cTn>
                                        <p:tgtEl>
                                          <p:spTgt spid="44"/>
                                        </p:tgtEl>
                                        <p:attrNameLst>
                                          <p:attrName>style.visibility</p:attrName>
                                        </p:attrNameLst>
                                      </p:cBhvr>
                                      <p:to>
                                        <p:strVal val="visible"/>
                                      </p:to>
                                    </p:set>
                                    <p:animEffect transition="in" filter="fade">
                                      <p:cBhvr>
                                        <p:cTn id="33" dur="1000"/>
                                        <p:tgtEl>
                                          <p:spTgt spid="44"/>
                                        </p:tgtEl>
                                      </p:cBhvr>
                                    </p:animEffect>
                                    <p:anim calcmode="lin" valueType="num">
                                      <p:cBhvr>
                                        <p:cTn id="34" dur="1000" fill="hold"/>
                                        <p:tgtEl>
                                          <p:spTgt spid="44"/>
                                        </p:tgtEl>
                                        <p:attrNameLst>
                                          <p:attrName>ppt_x</p:attrName>
                                        </p:attrNameLst>
                                      </p:cBhvr>
                                      <p:tavLst>
                                        <p:tav tm="0">
                                          <p:val>
                                            <p:strVal val="#ppt_x"/>
                                          </p:val>
                                        </p:tav>
                                        <p:tav tm="100000">
                                          <p:val>
                                            <p:strVal val="#ppt_x"/>
                                          </p:val>
                                        </p:tav>
                                      </p:tavLst>
                                    </p:anim>
                                    <p:anim calcmode="lin" valueType="num">
                                      <p:cBhvr>
                                        <p:cTn id="35" dur="1000" fill="hold"/>
                                        <p:tgtEl>
                                          <p:spTgt spid="44"/>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1500"/>
                                  </p:stCondLst>
                                  <p:childTnLst>
                                    <p:set>
                                      <p:cBhvr>
                                        <p:cTn id="37" dur="1" fill="hold">
                                          <p:stCondLst>
                                            <p:cond delay="0"/>
                                          </p:stCondLst>
                                        </p:cTn>
                                        <p:tgtEl>
                                          <p:spTgt spid="46"/>
                                        </p:tgtEl>
                                        <p:attrNameLst>
                                          <p:attrName>style.visibility</p:attrName>
                                        </p:attrNameLst>
                                      </p:cBhvr>
                                      <p:to>
                                        <p:strVal val="visible"/>
                                      </p:to>
                                    </p:set>
                                    <p:animEffect transition="in" filter="fade">
                                      <p:cBhvr>
                                        <p:cTn id="38" dur="1000"/>
                                        <p:tgtEl>
                                          <p:spTgt spid="46"/>
                                        </p:tgtEl>
                                      </p:cBhvr>
                                    </p:animEffect>
                                    <p:anim calcmode="lin" valueType="num">
                                      <p:cBhvr>
                                        <p:cTn id="39" dur="1000" fill="hold"/>
                                        <p:tgtEl>
                                          <p:spTgt spid="46"/>
                                        </p:tgtEl>
                                        <p:attrNameLst>
                                          <p:attrName>ppt_x</p:attrName>
                                        </p:attrNameLst>
                                      </p:cBhvr>
                                      <p:tavLst>
                                        <p:tav tm="0">
                                          <p:val>
                                            <p:strVal val="#ppt_x"/>
                                          </p:val>
                                        </p:tav>
                                        <p:tav tm="100000">
                                          <p:val>
                                            <p:strVal val="#ppt_x"/>
                                          </p:val>
                                        </p:tav>
                                      </p:tavLst>
                                    </p:anim>
                                    <p:anim calcmode="lin" valueType="num">
                                      <p:cBhvr>
                                        <p:cTn id="40" dur="1000" fill="hold"/>
                                        <p:tgtEl>
                                          <p:spTgt spid="46"/>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1500"/>
                                  </p:stCondLst>
                                  <p:childTnLst>
                                    <p:set>
                                      <p:cBhvr>
                                        <p:cTn id="42" dur="1" fill="hold">
                                          <p:stCondLst>
                                            <p:cond delay="0"/>
                                          </p:stCondLst>
                                        </p:cTn>
                                        <p:tgtEl>
                                          <p:spTgt spid="47"/>
                                        </p:tgtEl>
                                        <p:attrNameLst>
                                          <p:attrName>style.visibility</p:attrName>
                                        </p:attrNameLst>
                                      </p:cBhvr>
                                      <p:to>
                                        <p:strVal val="visible"/>
                                      </p:to>
                                    </p:set>
                                    <p:animEffect transition="in" filter="fade">
                                      <p:cBhvr>
                                        <p:cTn id="43" dur="1000"/>
                                        <p:tgtEl>
                                          <p:spTgt spid="47"/>
                                        </p:tgtEl>
                                      </p:cBhvr>
                                    </p:animEffect>
                                    <p:anim calcmode="lin" valueType="num">
                                      <p:cBhvr>
                                        <p:cTn id="44" dur="1000" fill="hold"/>
                                        <p:tgtEl>
                                          <p:spTgt spid="47"/>
                                        </p:tgtEl>
                                        <p:attrNameLst>
                                          <p:attrName>ppt_x</p:attrName>
                                        </p:attrNameLst>
                                      </p:cBhvr>
                                      <p:tavLst>
                                        <p:tav tm="0">
                                          <p:val>
                                            <p:strVal val="#ppt_x"/>
                                          </p:val>
                                        </p:tav>
                                        <p:tav tm="100000">
                                          <p:val>
                                            <p:strVal val="#ppt_x"/>
                                          </p:val>
                                        </p:tav>
                                      </p:tavLst>
                                    </p:anim>
                                    <p:anim calcmode="lin" valueType="num">
                                      <p:cBhvr>
                                        <p:cTn id="45" dur="1000" fill="hold"/>
                                        <p:tgtEl>
                                          <p:spTgt spid="47"/>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1500"/>
                                  </p:stCondLst>
                                  <p:childTnLst>
                                    <p:set>
                                      <p:cBhvr>
                                        <p:cTn id="47" dur="1" fill="hold">
                                          <p:stCondLst>
                                            <p:cond delay="0"/>
                                          </p:stCondLst>
                                        </p:cTn>
                                        <p:tgtEl>
                                          <p:spTgt spid="48"/>
                                        </p:tgtEl>
                                        <p:attrNameLst>
                                          <p:attrName>style.visibility</p:attrName>
                                        </p:attrNameLst>
                                      </p:cBhvr>
                                      <p:to>
                                        <p:strVal val="visible"/>
                                      </p:to>
                                    </p:set>
                                    <p:animEffect transition="in" filter="fade">
                                      <p:cBhvr>
                                        <p:cTn id="48" dur="1000"/>
                                        <p:tgtEl>
                                          <p:spTgt spid="48"/>
                                        </p:tgtEl>
                                      </p:cBhvr>
                                    </p:animEffect>
                                    <p:anim calcmode="lin" valueType="num">
                                      <p:cBhvr>
                                        <p:cTn id="49" dur="1000" fill="hold"/>
                                        <p:tgtEl>
                                          <p:spTgt spid="48"/>
                                        </p:tgtEl>
                                        <p:attrNameLst>
                                          <p:attrName>ppt_x</p:attrName>
                                        </p:attrNameLst>
                                      </p:cBhvr>
                                      <p:tavLst>
                                        <p:tav tm="0">
                                          <p:val>
                                            <p:strVal val="#ppt_x"/>
                                          </p:val>
                                        </p:tav>
                                        <p:tav tm="100000">
                                          <p:val>
                                            <p:strVal val="#ppt_x"/>
                                          </p:val>
                                        </p:tav>
                                      </p:tavLst>
                                    </p:anim>
                                    <p:anim calcmode="lin" valueType="num">
                                      <p:cBhvr>
                                        <p:cTn id="50" dur="1000" fill="hold"/>
                                        <p:tgtEl>
                                          <p:spTgt spid="48"/>
                                        </p:tgtEl>
                                        <p:attrNameLst>
                                          <p:attrName>ppt_y</p:attrName>
                                        </p:attrNameLst>
                                      </p:cBhvr>
                                      <p:tavLst>
                                        <p:tav tm="0">
                                          <p:val>
                                            <p:strVal val="#ppt_y+.1"/>
                                          </p:val>
                                        </p:tav>
                                        <p:tav tm="100000">
                                          <p:val>
                                            <p:strVal val="#ppt_y"/>
                                          </p:val>
                                        </p:tav>
                                      </p:tavLst>
                                    </p:anim>
                                  </p:childTnLst>
                                </p:cTn>
                              </p:par>
                              <p:par>
                                <p:cTn id="51" presetID="34" presetClass="entr" presetSubtype="0" fill="hold" grpId="0" nodeType="withEffect">
                                  <p:stCondLst>
                                    <p:cond delay="3000"/>
                                  </p:stCondLst>
                                  <p:childTnLst>
                                    <p:set>
                                      <p:cBhvr>
                                        <p:cTn id="52" dur="1" fill="hold">
                                          <p:stCondLst>
                                            <p:cond delay="0"/>
                                          </p:stCondLst>
                                        </p:cTn>
                                        <p:tgtEl>
                                          <p:spTgt spid="60447"/>
                                        </p:tgtEl>
                                        <p:attrNameLst>
                                          <p:attrName>style.visibility</p:attrName>
                                        </p:attrNameLst>
                                      </p:cBhvr>
                                      <p:to>
                                        <p:strVal val="visible"/>
                                      </p:to>
                                    </p:set>
                                    <p:anim from="(-#ppt_w/2)" to="(#ppt_x)" calcmode="lin" valueType="num">
                                      <p:cBhvr>
                                        <p:cTn id="53" dur="600" fill="hold">
                                          <p:stCondLst>
                                            <p:cond delay="0"/>
                                          </p:stCondLst>
                                        </p:cTn>
                                        <p:tgtEl>
                                          <p:spTgt spid="60447"/>
                                        </p:tgtEl>
                                        <p:attrNameLst>
                                          <p:attrName>ppt_x</p:attrName>
                                        </p:attrNameLst>
                                      </p:cBhvr>
                                    </p:anim>
                                    <p:anim from="0" to="-1.0" calcmode="lin" valueType="num">
                                      <p:cBhvr>
                                        <p:cTn id="54" dur="200" decel="50000" autoRev="1" fill="hold">
                                          <p:stCondLst>
                                            <p:cond delay="600"/>
                                          </p:stCondLst>
                                        </p:cTn>
                                        <p:tgtEl>
                                          <p:spTgt spid="60447"/>
                                        </p:tgtEl>
                                        <p:attrNameLst>
                                          <p:attrName>xshear</p:attrName>
                                        </p:attrNameLst>
                                      </p:cBhvr>
                                    </p:anim>
                                    <p:animScale>
                                      <p:cBhvr>
                                        <p:cTn id="55" dur="200" decel="100000" autoRev="1" fill="hold">
                                          <p:stCondLst>
                                            <p:cond delay="600"/>
                                          </p:stCondLst>
                                        </p:cTn>
                                        <p:tgtEl>
                                          <p:spTgt spid="60447"/>
                                        </p:tgtEl>
                                      </p:cBhvr>
                                      <p:from x="100000" y="100000"/>
                                      <p:to x="80000" y="100000"/>
                                    </p:animScale>
                                    <p:anim by="(#ppt_h/3+#ppt_w*0.1)" calcmode="lin" valueType="num">
                                      <p:cBhvr additive="sum">
                                        <p:cTn id="56" dur="200" decel="100000" autoRev="1" fill="hold">
                                          <p:stCondLst>
                                            <p:cond delay="600"/>
                                          </p:stCondLst>
                                        </p:cTn>
                                        <p:tgtEl>
                                          <p:spTgt spid="60447"/>
                                        </p:tgtEl>
                                        <p:attrNameLst>
                                          <p:attrName>ppt_x</p:attrName>
                                        </p:attrNameLst>
                                      </p:cBhvr>
                                    </p:anim>
                                  </p:childTnLst>
                                </p:cTn>
                              </p:par>
                              <p:par>
                                <p:cTn id="57" presetID="37" presetClass="entr" presetSubtype="0" fill="hold" grpId="0" nodeType="withEffect">
                                  <p:stCondLst>
                                    <p:cond delay="6000"/>
                                  </p:stCondLst>
                                  <p:childTnLst>
                                    <p:set>
                                      <p:cBhvr>
                                        <p:cTn id="58" dur="1" fill="hold">
                                          <p:stCondLst>
                                            <p:cond delay="0"/>
                                          </p:stCondLst>
                                        </p:cTn>
                                        <p:tgtEl>
                                          <p:spTgt spid="17"/>
                                        </p:tgtEl>
                                        <p:attrNameLst>
                                          <p:attrName>style.visibility</p:attrName>
                                        </p:attrNameLst>
                                      </p:cBhvr>
                                      <p:to>
                                        <p:strVal val="visible"/>
                                      </p:to>
                                    </p:set>
                                    <p:animEffect transition="in" filter="fade">
                                      <p:cBhvr>
                                        <p:cTn id="59" dur="1000"/>
                                        <p:tgtEl>
                                          <p:spTgt spid="17"/>
                                        </p:tgtEl>
                                      </p:cBhvr>
                                    </p:animEffect>
                                    <p:anim calcmode="lin" valueType="num">
                                      <p:cBhvr>
                                        <p:cTn id="60" dur="1000" fill="hold"/>
                                        <p:tgtEl>
                                          <p:spTgt spid="17"/>
                                        </p:tgtEl>
                                        <p:attrNameLst>
                                          <p:attrName>ppt_x</p:attrName>
                                        </p:attrNameLst>
                                      </p:cBhvr>
                                      <p:tavLst>
                                        <p:tav tm="0">
                                          <p:val>
                                            <p:strVal val="#ppt_x"/>
                                          </p:val>
                                        </p:tav>
                                        <p:tav tm="100000">
                                          <p:val>
                                            <p:strVal val="#ppt_x"/>
                                          </p:val>
                                        </p:tav>
                                      </p:tavLst>
                                    </p:anim>
                                    <p:anim calcmode="lin" valueType="num">
                                      <p:cBhvr>
                                        <p:cTn id="61" dur="900" decel="100000" fill="hold"/>
                                        <p:tgtEl>
                                          <p:spTgt spid="17"/>
                                        </p:tgtEl>
                                        <p:attrNameLst>
                                          <p:attrName>ppt_y</p:attrName>
                                        </p:attrNameLst>
                                      </p:cBhvr>
                                      <p:tavLst>
                                        <p:tav tm="0">
                                          <p:val>
                                            <p:strVal val="#ppt_y+1"/>
                                          </p:val>
                                        </p:tav>
                                        <p:tav tm="100000">
                                          <p:val>
                                            <p:strVal val="#ppt_y-.03"/>
                                          </p:val>
                                        </p:tav>
                                      </p:tavLst>
                                    </p:anim>
                                    <p:anim calcmode="lin" valueType="num">
                                      <p:cBhvr>
                                        <p:cTn id="62" dur="100" accel="100000" fill="hold">
                                          <p:stCondLst>
                                            <p:cond delay="900"/>
                                          </p:stCondLst>
                                        </p:cTn>
                                        <p:tgtEl>
                                          <p:spTgt spid="17"/>
                                        </p:tgtEl>
                                        <p:attrNameLst>
                                          <p:attrName>ppt_y</p:attrName>
                                        </p:attrNameLst>
                                      </p:cBhvr>
                                      <p:tavLst>
                                        <p:tav tm="0">
                                          <p:val>
                                            <p:strVal val="#ppt_y-.03"/>
                                          </p:val>
                                        </p:tav>
                                        <p:tav tm="100000">
                                          <p:val>
                                            <p:strVal val="#ppt_y"/>
                                          </p:val>
                                        </p:tav>
                                      </p:tavLst>
                                    </p:anim>
                                  </p:childTnLst>
                                </p:cTn>
                              </p:par>
                              <p:par>
                                <p:cTn id="63" presetID="9" presetClass="entr" presetSubtype="0" fill="hold" grpId="0" nodeType="withEffect">
                                  <p:stCondLst>
                                    <p:cond delay="5000"/>
                                  </p:stCondLst>
                                  <p:childTnLst>
                                    <p:set>
                                      <p:cBhvr>
                                        <p:cTn id="64" dur="1" fill="hold">
                                          <p:stCondLst>
                                            <p:cond delay="0"/>
                                          </p:stCondLst>
                                        </p:cTn>
                                        <p:tgtEl>
                                          <p:spTgt spid="27"/>
                                        </p:tgtEl>
                                        <p:attrNameLst>
                                          <p:attrName>style.visibility</p:attrName>
                                        </p:attrNameLst>
                                      </p:cBhvr>
                                      <p:to>
                                        <p:strVal val="visible"/>
                                      </p:to>
                                    </p:set>
                                    <p:animEffect transition="in" filter="dissolve">
                                      <p:cBhvr>
                                        <p:cTn id="65" dur="500"/>
                                        <p:tgtEl>
                                          <p:spTgt spid="27"/>
                                        </p:tgtEl>
                                      </p:cBhvr>
                                    </p:animEffect>
                                  </p:childTnLst>
                                </p:cTn>
                              </p:par>
                              <p:par>
                                <p:cTn id="66" presetID="9" presetClass="entr" presetSubtype="0" fill="hold" grpId="0" nodeType="withEffect">
                                  <p:stCondLst>
                                    <p:cond delay="5000"/>
                                  </p:stCondLst>
                                  <p:childTnLst>
                                    <p:set>
                                      <p:cBhvr>
                                        <p:cTn id="67" dur="1" fill="hold">
                                          <p:stCondLst>
                                            <p:cond delay="0"/>
                                          </p:stCondLst>
                                        </p:cTn>
                                        <p:tgtEl>
                                          <p:spTgt spid="31"/>
                                        </p:tgtEl>
                                        <p:attrNameLst>
                                          <p:attrName>style.visibility</p:attrName>
                                        </p:attrNameLst>
                                      </p:cBhvr>
                                      <p:to>
                                        <p:strVal val="visible"/>
                                      </p:to>
                                    </p:set>
                                    <p:animEffect transition="in" filter="dissolve">
                                      <p:cBhvr>
                                        <p:cTn id="68" dur="500"/>
                                        <p:tgtEl>
                                          <p:spTgt spid="31"/>
                                        </p:tgtEl>
                                      </p:cBhvr>
                                    </p:animEffect>
                                  </p:childTnLst>
                                </p:cTn>
                              </p:par>
                              <p:par>
                                <p:cTn id="69" presetID="9" presetClass="entr" presetSubtype="0" fill="hold" grpId="0" nodeType="withEffect">
                                  <p:stCondLst>
                                    <p:cond delay="5000"/>
                                  </p:stCondLst>
                                  <p:childTnLst>
                                    <p:set>
                                      <p:cBhvr>
                                        <p:cTn id="70" dur="1" fill="hold">
                                          <p:stCondLst>
                                            <p:cond delay="0"/>
                                          </p:stCondLst>
                                        </p:cTn>
                                        <p:tgtEl>
                                          <p:spTgt spid="32"/>
                                        </p:tgtEl>
                                        <p:attrNameLst>
                                          <p:attrName>style.visibility</p:attrName>
                                        </p:attrNameLst>
                                      </p:cBhvr>
                                      <p:to>
                                        <p:strVal val="visible"/>
                                      </p:to>
                                    </p:set>
                                    <p:animEffect transition="in" filter="dissolve">
                                      <p:cBhvr>
                                        <p:cTn id="71"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31" grpId="0" animBg="1"/>
      <p:bldP spid="32" grpId="0" animBg="1"/>
      <p:bldP spid="40" grpId="0" animBg="1"/>
      <p:bldP spid="41" grpId="0" animBg="1"/>
      <p:bldP spid="42" grpId="0" animBg="1"/>
      <p:bldP spid="43" grpId="0" animBg="1"/>
      <p:bldP spid="44" grpId="0" animBg="1"/>
      <p:bldP spid="46" grpId="0" animBg="1"/>
      <p:bldP spid="47" grpId="0" animBg="1"/>
      <p:bldP spid="48" grpId="0" animBg="1"/>
      <p:bldP spid="27" grpId="0" animBg="1"/>
      <p:bldP spid="60423" grpId="0" animBg="1"/>
      <p:bldP spid="60447" grpId="0" animBg="1"/>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 name="2008"/>
          <p:cNvPicPr>
            <a:picLocks noChangeAspect="1" noChangeArrowheads="1"/>
          </p:cNvPicPr>
          <p:nvPr/>
        </p:nvPicPr>
        <p:blipFill>
          <a:blip r:embed="rId3" cstate="print"/>
          <a:srcRect l="602" t="1265" r="1092" b="1404"/>
          <a:stretch>
            <a:fillRect/>
          </a:stretch>
        </p:blipFill>
        <p:spPr bwMode="auto">
          <a:xfrm>
            <a:off x="1878205" y="4677508"/>
            <a:ext cx="2597499" cy="1868993"/>
          </a:xfrm>
          <a:prstGeom prst="rect">
            <a:avLst/>
          </a:prstGeom>
          <a:noFill/>
          <a:ln w="9525">
            <a:noFill/>
            <a:miter lim="800000"/>
            <a:headEnd/>
            <a:tailEnd/>
          </a:ln>
          <a:effectLst/>
        </p:spPr>
      </p:pic>
      <p:pic>
        <p:nvPicPr>
          <p:cNvPr id="1029" name="2007"/>
          <p:cNvPicPr>
            <a:picLocks noChangeAspect="1" noChangeArrowheads="1"/>
          </p:cNvPicPr>
          <p:nvPr/>
        </p:nvPicPr>
        <p:blipFill>
          <a:blip r:embed="rId4" cstate="print"/>
          <a:srcRect l="695" t="1988" r="1022" b="1584"/>
          <a:stretch>
            <a:fillRect/>
          </a:stretch>
        </p:blipFill>
        <p:spPr bwMode="auto">
          <a:xfrm>
            <a:off x="1860804" y="2810955"/>
            <a:ext cx="2596896" cy="1851660"/>
          </a:xfrm>
          <a:prstGeom prst="rect">
            <a:avLst/>
          </a:prstGeom>
          <a:noFill/>
          <a:ln w="9525">
            <a:noFill/>
            <a:miter lim="800000"/>
            <a:headEnd/>
            <a:tailEnd/>
          </a:ln>
          <a:effectLst/>
        </p:spPr>
      </p:pic>
      <p:pic>
        <p:nvPicPr>
          <p:cNvPr id="1028" name="2006"/>
          <p:cNvPicPr>
            <a:picLocks noChangeAspect="1" noChangeArrowheads="1"/>
          </p:cNvPicPr>
          <p:nvPr/>
        </p:nvPicPr>
        <p:blipFill>
          <a:blip r:embed="rId5" cstate="print"/>
          <a:srcRect l="1038" r="506" b="2630"/>
          <a:stretch>
            <a:fillRect/>
          </a:stretch>
        </p:blipFill>
        <p:spPr bwMode="auto">
          <a:xfrm>
            <a:off x="1856232" y="900228"/>
            <a:ext cx="2601468" cy="1869744"/>
          </a:xfrm>
          <a:prstGeom prst="rect">
            <a:avLst/>
          </a:prstGeom>
          <a:noFill/>
          <a:ln w="9525">
            <a:noFill/>
            <a:miter lim="800000"/>
            <a:headEnd/>
            <a:tailEnd/>
          </a:ln>
          <a:effectLst/>
        </p:spPr>
      </p:pic>
      <p:sp>
        <p:nvSpPr>
          <p:cNvPr id="22" name="Action Button: Home 21">
            <a:hlinkClick r:id="" action="ppaction://hlinkshowjump?jump=firstslide" highlightClick="1"/>
          </p:cNvPr>
          <p:cNvSpPr/>
          <p:nvPr/>
        </p:nvSpPr>
        <p:spPr>
          <a:xfrm>
            <a:off x="8543925" y="6400800"/>
            <a:ext cx="574675" cy="457200"/>
          </a:xfrm>
          <a:prstGeom prst="actionButtonHome">
            <a:avLst/>
          </a:prstGeom>
          <a:gradFill flip="none" rotWithShape="1">
            <a:gsLst>
              <a:gs pos="0">
                <a:srgbClr val="FFEFD1"/>
              </a:gs>
              <a:gs pos="64999">
                <a:srgbClr val="F0EBD5"/>
              </a:gs>
              <a:gs pos="100000">
                <a:srgbClr val="D1C39F"/>
              </a:gs>
            </a:gsLst>
            <a:lin ang="5400000" scaled="1"/>
            <a:tileRect/>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23" name="Action Button: Beginning 22">
            <a:hlinkClick r:id="rId6" action="ppaction://hlinksldjump" highlightClick="1"/>
          </p:cNvPr>
          <p:cNvSpPr/>
          <p:nvPr/>
        </p:nvSpPr>
        <p:spPr>
          <a:xfrm>
            <a:off x="8077200" y="6400800"/>
            <a:ext cx="457200" cy="457200"/>
          </a:xfrm>
          <a:prstGeom prst="actionButtonBeginning">
            <a:avLst/>
          </a:prstGeom>
          <a:gradFill>
            <a:gsLst>
              <a:gs pos="0">
                <a:srgbClr val="FFEFD1"/>
              </a:gs>
              <a:gs pos="64999">
                <a:srgbClr val="F0EBD5"/>
              </a:gs>
              <a:gs pos="100000">
                <a:srgbClr val="D1C39F"/>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17" name="Action Button: Custom 16">
            <a:hlinkClick r:id="rId7" action="ppaction://hlinksldjump" highlightClick="1"/>
          </p:cNvPr>
          <p:cNvSpPr/>
          <p:nvPr/>
        </p:nvSpPr>
        <p:spPr>
          <a:xfrm>
            <a:off x="5638800" y="6309360"/>
            <a:ext cx="2377440" cy="548640"/>
          </a:xfrm>
          <a:prstGeom prst="actionButtonBlank">
            <a:avLst/>
          </a:prstGeom>
          <a:solidFill>
            <a:srgbClr val="C00000"/>
          </a:solidFill>
          <a:ln>
            <a:no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600" dirty="0" smtClean="0">
                <a:latin typeface="Trebuchet MS" pitchFamily="34" charset="0"/>
              </a:rPr>
              <a:t>Touch here to continue</a:t>
            </a:r>
          </a:p>
        </p:txBody>
      </p:sp>
      <p:sp>
        <p:nvSpPr>
          <p:cNvPr id="24" name="Rectangle 23"/>
          <p:cNvSpPr/>
          <p:nvPr/>
        </p:nvSpPr>
        <p:spPr>
          <a:xfrm>
            <a:off x="0" y="0"/>
            <a:ext cx="9144000" cy="838200"/>
          </a:xfrm>
          <a:prstGeom prst="rect">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r>
              <a:rPr lang="en-US" sz="4400" dirty="0" smtClean="0">
                <a:latin typeface="Trebuchet MS" pitchFamily="34" charset="0"/>
              </a:rPr>
              <a:t>How To Read LOBO Data</a:t>
            </a:r>
            <a:endParaRPr lang="en-US" sz="4400" dirty="0">
              <a:latin typeface="Trebuchet MS" pitchFamily="34" charset="0"/>
            </a:endParaRPr>
          </a:p>
        </p:txBody>
      </p:sp>
      <p:sp>
        <p:nvSpPr>
          <p:cNvPr id="33" name="Flowchart: Delay 32"/>
          <p:cNvSpPr/>
          <p:nvPr/>
        </p:nvSpPr>
        <p:spPr>
          <a:xfrm>
            <a:off x="0" y="0"/>
            <a:ext cx="1752600" cy="6858000"/>
          </a:xfrm>
          <a:prstGeom prst="flowChartDelay">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34" name="TextBox 33">
            <a:hlinkClick r:id="rId8" action="ppaction://hlinksldjump"/>
          </p:cNvPr>
          <p:cNvSpPr txBox="1"/>
          <p:nvPr/>
        </p:nvSpPr>
        <p:spPr>
          <a:xfrm>
            <a:off x="0" y="609600"/>
            <a:ext cx="1371600" cy="8382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Build </a:t>
            </a:r>
            <a:r>
              <a:rPr lang="en-US" sz="1600" dirty="0" smtClean="0">
                <a:solidFill>
                  <a:schemeClr val="accent1">
                    <a:lumMod val="75000"/>
                  </a:schemeClr>
                </a:solidFill>
                <a:latin typeface="Trebuchet MS" pitchFamily="34" charset="0"/>
                <a:cs typeface="+mn-cs"/>
              </a:rPr>
              <a:t>A </a:t>
            </a:r>
            <a:r>
              <a:rPr lang="en-US" sz="1600" dirty="0">
                <a:solidFill>
                  <a:schemeClr val="accent1">
                    <a:lumMod val="75000"/>
                  </a:schemeClr>
                </a:solidFill>
                <a:latin typeface="Trebuchet MS" pitchFamily="34" charset="0"/>
                <a:cs typeface="+mn-cs"/>
              </a:rPr>
              <a:t>G</a:t>
            </a:r>
            <a:r>
              <a:rPr lang="en-US" sz="1600" dirty="0" smtClean="0">
                <a:solidFill>
                  <a:schemeClr val="accent1">
                    <a:lumMod val="75000"/>
                  </a:schemeClr>
                </a:solidFill>
                <a:latin typeface="Trebuchet MS" pitchFamily="34" charset="0"/>
                <a:cs typeface="+mn-cs"/>
              </a:rPr>
              <a:t>raph </a:t>
            </a:r>
            <a:endParaRPr lang="en-US" sz="1600" dirty="0">
              <a:solidFill>
                <a:schemeClr val="accent1">
                  <a:lumMod val="75000"/>
                </a:schemeClr>
              </a:solidFill>
              <a:latin typeface="Trebuchet MS" pitchFamily="34" charset="0"/>
              <a:cs typeface="+mn-cs"/>
            </a:endParaRP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1)</a:t>
            </a:r>
            <a:endParaRPr lang="en-US" sz="1600" dirty="0">
              <a:solidFill>
                <a:schemeClr val="accent1">
                  <a:lumMod val="75000"/>
                </a:schemeClr>
              </a:solidFill>
              <a:latin typeface="Trebuchet MS" pitchFamily="34" charset="0"/>
              <a:cs typeface="+mn-cs"/>
            </a:endParaRPr>
          </a:p>
        </p:txBody>
      </p:sp>
      <p:sp>
        <p:nvSpPr>
          <p:cNvPr id="35" name="TextBox 34">
            <a:hlinkClick r:id="rId9" action="ppaction://hlinksldjump"/>
          </p:cNvPr>
          <p:cNvSpPr txBox="1"/>
          <p:nvPr/>
        </p:nvSpPr>
        <p:spPr>
          <a:xfrm>
            <a:off x="0" y="2743200"/>
            <a:ext cx="1554480" cy="1066800"/>
          </a:xfrm>
          <a:prstGeom prst="roundRect">
            <a:avLst/>
          </a:prstGeom>
          <a:solidFill>
            <a:schemeClr val="accent5">
              <a:lumMod val="40000"/>
              <a:lumOff val="60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Read LOBO Graphs </a:t>
            </a:r>
            <a:r>
              <a:rPr lang="en-US" sz="1600" dirty="0" smtClean="0">
                <a:solidFill>
                  <a:schemeClr val="accent1">
                    <a:lumMod val="75000"/>
                  </a:schemeClr>
                </a:solidFill>
                <a:latin typeface="Trebuchet MS" pitchFamily="34" charset="0"/>
                <a:cs typeface="+mn-cs"/>
              </a:rPr>
              <a:t>   (Level 3)</a:t>
            </a:r>
            <a:endParaRPr lang="en-US" sz="1600" dirty="0">
              <a:solidFill>
                <a:schemeClr val="accent1">
                  <a:lumMod val="75000"/>
                </a:schemeClr>
              </a:solidFill>
              <a:latin typeface="Trebuchet MS" pitchFamily="34" charset="0"/>
              <a:cs typeface="+mn-cs"/>
            </a:endParaRPr>
          </a:p>
        </p:txBody>
      </p:sp>
      <p:sp>
        <p:nvSpPr>
          <p:cNvPr id="36" name="TextBox 35">
            <a:hlinkClick r:id="rId10" action="ppaction://hlinksldjump"/>
          </p:cNvPr>
          <p:cNvSpPr txBox="1"/>
          <p:nvPr/>
        </p:nvSpPr>
        <p:spPr>
          <a:xfrm>
            <a:off x="0" y="3953470"/>
            <a:ext cx="1447800" cy="99953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LOBO Data Match-up</a:t>
            </a:r>
            <a:endParaRPr lang="en-US" sz="1600" dirty="0">
              <a:solidFill>
                <a:schemeClr val="accent1">
                  <a:lumMod val="75000"/>
                </a:schemeClr>
              </a:solidFill>
              <a:latin typeface="Trebuchet MS" pitchFamily="34" charset="0"/>
              <a:cs typeface="+mn-cs"/>
            </a:endParaRP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4)</a:t>
            </a:r>
            <a:endParaRPr lang="en-US" sz="1600" dirty="0">
              <a:solidFill>
                <a:schemeClr val="accent1">
                  <a:lumMod val="75000"/>
                </a:schemeClr>
              </a:solidFill>
              <a:latin typeface="Trebuchet MS" pitchFamily="34" charset="0"/>
              <a:cs typeface="+mn-cs"/>
            </a:endParaRPr>
          </a:p>
        </p:txBody>
      </p:sp>
      <p:sp>
        <p:nvSpPr>
          <p:cNvPr id="37" name="TextBox 36">
            <a:hlinkClick r:id="rId11" action="ppaction://hlinksldjump"/>
          </p:cNvPr>
          <p:cNvSpPr txBox="1"/>
          <p:nvPr/>
        </p:nvSpPr>
        <p:spPr>
          <a:xfrm>
            <a:off x="0" y="5105400"/>
            <a:ext cx="1371600" cy="11430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Test Your LOBO Abilities</a:t>
            </a: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5)</a:t>
            </a:r>
            <a:endParaRPr lang="en-US" sz="1600" dirty="0">
              <a:solidFill>
                <a:schemeClr val="accent1">
                  <a:lumMod val="75000"/>
                </a:schemeClr>
              </a:solidFill>
              <a:latin typeface="Trebuchet MS" pitchFamily="34" charset="0"/>
              <a:cs typeface="+mn-cs"/>
            </a:endParaRPr>
          </a:p>
        </p:txBody>
      </p:sp>
      <p:sp>
        <p:nvSpPr>
          <p:cNvPr id="38" name="TextBox 37">
            <a:hlinkClick r:id="rId12" action="ppaction://hlinksldjump"/>
          </p:cNvPr>
          <p:cNvSpPr txBox="1"/>
          <p:nvPr/>
        </p:nvSpPr>
        <p:spPr>
          <a:xfrm>
            <a:off x="0" y="1600200"/>
            <a:ext cx="1447800" cy="9906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Interpret Graphs</a:t>
            </a: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2)</a:t>
            </a:r>
            <a:endParaRPr lang="en-US" sz="1600" dirty="0">
              <a:solidFill>
                <a:schemeClr val="accent1">
                  <a:lumMod val="75000"/>
                </a:schemeClr>
              </a:solidFill>
              <a:latin typeface="Trebuchet MS" pitchFamily="34" charset="0"/>
              <a:cs typeface="+mn-cs"/>
            </a:endParaRPr>
          </a:p>
        </p:txBody>
      </p:sp>
      <p:sp>
        <p:nvSpPr>
          <p:cNvPr id="39" name="TextBox 38">
            <a:hlinkClick r:id="rId13" action="ppaction://hlinksldjump"/>
          </p:cNvPr>
          <p:cNvSpPr txBox="1"/>
          <p:nvPr/>
        </p:nvSpPr>
        <p:spPr>
          <a:xfrm>
            <a:off x="0" y="6324600"/>
            <a:ext cx="914400" cy="5334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More info</a:t>
            </a:r>
            <a:endParaRPr lang="en-US" sz="1600" dirty="0">
              <a:solidFill>
                <a:schemeClr val="accent1">
                  <a:lumMod val="75000"/>
                </a:schemeClr>
              </a:solidFill>
              <a:latin typeface="Trebuchet MS" pitchFamily="34" charset="0"/>
              <a:cs typeface="+mn-cs"/>
            </a:endParaRPr>
          </a:p>
        </p:txBody>
      </p:sp>
      <p:pic>
        <p:nvPicPr>
          <p:cNvPr id="28" name="crab" descr="dungeness - Copy.jpg"/>
          <p:cNvPicPr>
            <a:picLocks noChangeAspect="1"/>
          </p:cNvPicPr>
          <p:nvPr/>
        </p:nvPicPr>
        <p:blipFill>
          <a:blip r:embed="rId14" cstate="print"/>
          <a:stretch>
            <a:fillRect/>
          </a:stretch>
        </p:blipFill>
        <p:spPr>
          <a:xfrm>
            <a:off x="7575550" y="914400"/>
            <a:ext cx="1568450" cy="941070"/>
          </a:xfrm>
          <a:prstGeom prst="rect">
            <a:avLst/>
          </a:prstGeom>
        </p:spPr>
      </p:pic>
      <p:sp>
        <p:nvSpPr>
          <p:cNvPr id="29" name="lg border"/>
          <p:cNvSpPr/>
          <p:nvPr/>
        </p:nvSpPr>
        <p:spPr>
          <a:xfrm>
            <a:off x="1828800" y="914400"/>
            <a:ext cx="2667000" cy="56388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0" name="sm border"/>
          <p:cNvSpPr/>
          <p:nvPr/>
        </p:nvSpPr>
        <p:spPr>
          <a:xfrm>
            <a:off x="1828800" y="2782329"/>
            <a:ext cx="2667000" cy="1880287"/>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1" name="sea-hrly"/>
          <p:cNvSpPr txBox="1">
            <a:spLocks noChangeArrowheads="1"/>
          </p:cNvSpPr>
          <p:nvPr/>
        </p:nvSpPr>
        <p:spPr bwMode="auto">
          <a:xfrm>
            <a:off x="4572000" y="5448300"/>
            <a:ext cx="4572000" cy="369332"/>
          </a:xfrm>
          <a:prstGeom prst="rect">
            <a:avLst/>
          </a:prstGeom>
          <a:solidFill>
            <a:schemeClr val="accent6">
              <a:lumMod val="75000"/>
            </a:schemeClr>
          </a:solidFill>
          <a:ln w="9525">
            <a:noFill/>
            <a:miter lim="800000"/>
            <a:headEnd/>
            <a:tailEnd/>
          </a:ln>
        </p:spPr>
        <p:txBody>
          <a:bodyPr wrap="square">
            <a:spAutoFit/>
          </a:bodyPr>
          <a:lstStyle/>
          <a:p>
            <a:pPr algn="ctr"/>
            <a:r>
              <a:rPr lang="en-US" dirty="0" smtClean="0">
                <a:solidFill>
                  <a:schemeClr val="bg1"/>
                </a:solidFill>
                <a:latin typeface="Trebuchet MS" pitchFamily="34" charset="0"/>
              </a:rPr>
              <a:t>Seasonal </a:t>
            </a:r>
            <a:r>
              <a:rPr lang="en-US" dirty="0" smtClean="0">
                <a:solidFill>
                  <a:schemeClr val="bg1"/>
                </a:solidFill>
                <a:latin typeface="Trebuchet MS" pitchFamily="34" charset="0"/>
                <a:sym typeface="Wingdings"/>
              </a:rPr>
              <a:t></a:t>
            </a:r>
            <a:r>
              <a:rPr lang="en-US" dirty="0" smtClean="0">
                <a:solidFill>
                  <a:schemeClr val="bg1"/>
                </a:solidFill>
                <a:latin typeface="Trebuchet MS" pitchFamily="34" charset="0"/>
              </a:rPr>
              <a:t> Monthly </a:t>
            </a:r>
            <a:r>
              <a:rPr lang="en-US" dirty="0" smtClean="0">
                <a:solidFill>
                  <a:schemeClr val="bg1"/>
                </a:solidFill>
                <a:latin typeface="Trebuchet MS" pitchFamily="34" charset="0"/>
                <a:sym typeface="Wingdings"/>
              </a:rPr>
              <a:t> </a:t>
            </a:r>
            <a:r>
              <a:rPr lang="en-US" dirty="0" smtClean="0">
                <a:solidFill>
                  <a:schemeClr val="bg1"/>
                </a:solidFill>
                <a:latin typeface="Trebuchet MS" pitchFamily="34" charset="0"/>
              </a:rPr>
              <a:t>Daily </a:t>
            </a:r>
            <a:r>
              <a:rPr lang="en-US" dirty="0" smtClean="0">
                <a:solidFill>
                  <a:schemeClr val="bg1"/>
                </a:solidFill>
                <a:latin typeface="Trebuchet MS" pitchFamily="34" charset="0"/>
                <a:sym typeface="Wingdings"/>
              </a:rPr>
              <a:t> </a:t>
            </a:r>
            <a:r>
              <a:rPr lang="en-US" dirty="0" smtClean="0">
                <a:solidFill>
                  <a:schemeClr val="bg1"/>
                </a:solidFill>
                <a:latin typeface="Trebuchet MS" pitchFamily="34" charset="0"/>
              </a:rPr>
              <a:t>Tidal </a:t>
            </a:r>
            <a:r>
              <a:rPr lang="en-US" dirty="0" smtClean="0">
                <a:solidFill>
                  <a:schemeClr val="bg1"/>
                </a:solidFill>
                <a:latin typeface="Trebuchet MS" pitchFamily="34" charset="0"/>
                <a:sym typeface="Wingdings"/>
              </a:rPr>
              <a:t> </a:t>
            </a:r>
            <a:r>
              <a:rPr lang="en-US" dirty="0" smtClean="0">
                <a:solidFill>
                  <a:schemeClr val="bg1"/>
                </a:solidFill>
                <a:latin typeface="Trebuchet MS" pitchFamily="34" charset="0"/>
              </a:rPr>
              <a:t>Hourly</a:t>
            </a:r>
            <a:endParaRPr lang="en-US" dirty="0">
              <a:solidFill>
                <a:schemeClr val="bg1"/>
              </a:solidFill>
              <a:latin typeface="Trebuchet MS" pitchFamily="34" charset="0"/>
            </a:endParaRPr>
          </a:p>
        </p:txBody>
      </p:sp>
      <p:sp>
        <p:nvSpPr>
          <p:cNvPr id="32" name="patt/var"/>
          <p:cNvSpPr txBox="1">
            <a:spLocks noChangeArrowheads="1"/>
          </p:cNvSpPr>
          <p:nvPr/>
        </p:nvSpPr>
        <p:spPr bwMode="auto">
          <a:xfrm>
            <a:off x="6629400" y="5867400"/>
            <a:ext cx="2514600" cy="369332"/>
          </a:xfrm>
          <a:prstGeom prst="rect">
            <a:avLst/>
          </a:prstGeom>
          <a:solidFill>
            <a:schemeClr val="accent6">
              <a:lumMod val="75000"/>
            </a:schemeClr>
          </a:solidFill>
          <a:ln w="9525">
            <a:noFill/>
            <a:miter lim="800000"/>
            <a:headEnd/>
            <a:tailEnd/>
          </a:ln>
        </p:spPr>
        <p:txBody>
          <a:bodyPr wrap="square">
            <a:spAutoFit/>
          </a:bodyPr>
          <a:lstStyle/>
          <a:p>
            <a:pPr algn="ctr"/>
            <a:r>
              <a:rPr lang="en-US" dirty="0" smtClean="0">
                <a:solidFill>
                  <a:schemeClr val="bg1"/>
                </a:solidFill>
                <a:latin typeface="Trebuchet MS" pitchFamily="34" charset="0"/>
              </a:rPr>
              <a:t>Pattern </a:t>
            </a:r>
            <a:r>
              <a:rPr lang="en-US" dirty="0" smtClean="0">
                <a:solidFill>
                  <a:schemeClr val="bg1"/>
                </a:solidFill>
                <a:latin typeface="Trebuchet MS" pitchFamily="34" charset="0"/>
                <a:sym typeface="Wingdings"/>
              </a:rPr>
              <a:t> </a:t>
            </a:r>
            <a:r>
              <a:rPr lang="en-US" dirty="0" smtClean="0">
                <a:solidFill>
                  <a:schemeClr val="bg1"/>
                </a:solidFill>
                <a:latin typeface="Trebuchet MS" pitchFamily="34" charset="0"/>
              </a:rPr>
              <a:t>Variation</a:t>
            </a:r>
            <a:endParaRPr lang="en-US" dirty="0">
              <a:solidFill>
                <a:schemeClr val="bg1"/>
              </a:solidFill>
              <a:latin typeface="Trebuchet MS" pitchFamily="34" charset="0"/>
            </a:endParaRPr>
          </a:p>
        </p:txBody>
      </p:sp>
      <p:sp>
        <p:nvSpPr>
          <p:cNvPr id="49" name="monthly moving"/>
          <p:cNvSpPr txBox="1">
            <a:spLocks noChangeArrowheads="1"/>
          </p:cNvSpPr>
          <p:nvPr/>
        </p:nvSpPr>
        <p:spPr bwMode="auto">
          <a:xfrm>
            <a:off x="5736608" y="5451144"/>
            <a:ext cx="990600" cy="369332"/>
          </a:xfrm>
          <a:prstGeom prst="rect">
            <a:avLst/>
          </a:prstGeom>
          <a:solidFill>
            <a:schemeClr val="accent6">
              <a:lumMod val="75000"/>
            </a:schemeClr>
          </a:solidFill>
          <a:ln w="9525">
            <a:noFill/>
            <a:miter lim="800000"/>
            <a:headEnd/>
            <a:tailEnd/>
          </a:ln>
        </p:spPr>
        <p:txBody>
          <a:bodyPr wrap="square">
            <a:spAutoFit/>
          </a:bodyPr>
          <a:lstStyle/>
          <a:p>
            <a:pPr algn="ctr"/>
            <a:r>
              <a:rPr lang="en-US" dirty="0" smtClean="0">
                <a:solidFill>
                  <a:schemeClr val="bg1"/>
                </a:solidFill>
                <a:latin typeface="Trebuchet MS" pitchFamily="34" charset="0"/>
              </a:rPr>
              <a:t>Monthly</a:t>
            </a:r>
            <a:endParaRPr lang="en-US" dirty="0">
              <a:solidFill>
                <a:schemeClr val="bg1"/>
              </a:solidFill>
              <a:latin typeface="Trebuchet MS" pitchFamily="34" charset="0"/>
            </a:endParaRPr>
          </a:p>
        </p:txBody>
      </p:sp>
      <p:sp>
        <p:nvSpPr>
          <p:cNvPr id="50" name="var moving"/>
          <p:cNvSpPr txBox="1">
            <a:spLocks noChangeArrowheads="1"/>
          </p:cNvSpPr>
          <p:nvPr/>
        </p:nvSpPr>
        <p:spPr bwMode="auto">
          <a:xfrm>
            <a:off x="7924800" y="5867400"/>
            <a:ext cx="1219200" cy="369332"/>
          </a:xfrm>
          <a:prstGeom prst="rect">
            <a:avLst/>
          </a:prstGeom>
          <a:solidFill>
            <a:schemeClr val="accent6">
              <a:lumMod val="75000"/>
            </a:schemeClr>
          </a:solidFill>
          <a:ln w="9525">
            <a:noFill/>
            <a:miter lim="800000"/>
            <a:headEnd/>
            <a:tailEnd/>
          </a:ln>
        </p:spPr>
        <p:txBody>
          <a:bodyPr wrap="square">
            <a:spAutoFit/>
          </a:bodyPr>
          <a:lstStyle/>
          <a:p>
            <a:pPr algn="ctr"/>
            <a:r>
              <a:rPr lang="en-US" dirty="0" smtClean="0">
                <a:solidFill>
                  <a:schemeClr val="bg1"/>
                </a:solidFill>
                <a:latin typeface="Trebuchet MS" pitchFamily="34" charset="0"/>
              </a:rPr>
              <a:t>Variation</a:t>
            </a:r>
            <a:endParaRPr lang="en-US" dirty="0">
              <a:solidFill>
                <a:schemeClr val="bg1"/>
              </a:solidFill>
              <a:latin typeface="Trebuchet MS" pitchFamily="34" charset="0"/>
            </a:endParaRPr>
          </a:p>
        </p:txBody>
      </p:sp>
      <p:sp>
        <p:nvSpPr>
          <p:cNvPr id="27" name="2nd green text"/>
          <p:cNvSpPr txBox="1">
            <a:spLocks noChangeArrowheads="1"/>
          </p:cNvSpPr>
          <p:nvPr/>
        </p:nvSpPr>
        <p:spPr bwMode="auto">
          <a:xfrm>
            <a:off x="4876800" y="4441895"/>
            <a:ext cx="4114800" cy="919401"/>
          </a:xfrm>
          <a:prstGeom prst="roundRect">
            <a:avLst/>
          </a:prstGeom>
          <a:solidFill>
            <a:srgbClr val="70AC2E"/>
          </a:solidFill>
          <a:ln w="9525">
            <a:noFill/>
            <a:miter lim="800000"/>
            <a:headEnd/>
            <a:tailEnd/>
          </a:ln>
        </p:spPr>
        <p:txBody>
          <a:bodyPr wrap="square">
            <a:spAutoFit/>
          </a:bodyPr>
          <a:lstStyle/>
          <a:p>
            <a:r>
              <a:rPr lang="en-US" sz="1600" dirty="0" smtClean="0">
                <a:solidFill>
                  <a:schemeClr val="bg1"/>
                </a:solidFill>
                <a:latin typeface="Trebuchet MS" pitchFamily="34" charset="0"/>
              </a:rPr>
              <a:t>Can you predict what the graphs will look like if we graph the average salinity for each DAY instead of each MONTH?</a:t>
            </a:r>
            <a:endParaRPr lang="en-US" sz="1600" dirty="0">
              <a:solidFill>
                <a:schemeClr val="bg1"/>
              </a:solidFill>
              <a:latin typeface="Trebuchet MS" pitchFamily="34" charset="0"/>
            </a:endParaRPr>
          </a:p>
        </p:txBody>
      </p:sp>
      <p:sp>
        <p:nvSpPr>
          <p:cNvPr id="60423" name="1st text box"/>
          <p:cNvSpPr txBox="1">
            <a:spLocks noChangeArrowheads="1"/>
          </p:cNvSpPr>
          <p:nvPr/>
        </p:nvSpPr>
        <p:spPr bwMode="auto">
          <a:xfrm>
            <a:off x="5943600" y="1828800"/>
            <a:ext cx="3048000" cy="646986"/>
          </a:xfrm>
          <a:prstGeom prst="wedgeRoundRectCallout">
            <a:avLst>
              <a:gd name="adj1" fmla="val 23864"/>
              <a:gd name="adj2" fmla="val -76136"/>
              <a:gd name="adj3" fmla="val 16667"/>
            </a:avLst>
          </a:prstGeom>
          <a:solidFill>
            <a:schemeClr val="accent5">
              <a:lumMod val="75000"/>
            </a:schemeClr>
          </a:solidFill>
          <a:ln w="9525">
            <a:noFill/>
            <a:miter lim="800000"/>
            <a:headEnd/>
            <a:tailEnd/>
          </a:ln>
        </p:spPr>
        <p:txBody>
          <a:bodyPr wrap="square">
            <a:spAutoFit/>
          </a:bodyPr>
          <a:lstStyle/>
          <a:p>
            <a:r>
              <a:rPr lang="en-US" sz="1600" dirty="0" smtClean="0">
                <a:solidFill>
                  <a:schemeClr val="bg1"/>
                </a:solidFill>
                <a:latin typeface="Trebuchet MS" pitchFamily="34" charset="0"/>
              </a:rPr>
              <a:t>I consider these graphs to show me </a:t>
            </a:r>
            <a:r>
              <a:rPr lang="en-US" sz="1600" u="sng" dirty="0" smtClean="0">
                <a:solidFill>
                  <a:schemeClr val="bg1"/>
                </a:solidFill>
                <a:effectLst>
                  <a:outerShdw blurRad="38100" dist="38100" dir="2700000" algn="tl">
                    <a:srgbClr val="000000">
                      <a:alpha val="43137"/>
                    </a:srgbClr>
                  </a:outerShdw>
                </a:effectLst>
                <a:latin typeface="Trebuchet MS" pitchFamily="34" charset="0"/>
              </a:rPr>
              <a:t>monthly variation</a:t>
            </a:r>
            <a:r>
              <a:rPr lang="en-US" sz="1600" dirty="0" smtClean="0">
                <a:solidFill>
                  <a:schemeClr val="bg1"/>
                </a:solidFill>
                <a:latin typeface="Trebuchet MS" pitchFamily="34" charset="0"/>
              </a:rPr>
              <a:t>.</a:t>
            </a:r>
            <a:endParaRPr lang="en-US" sz="1600" dirty="0">
              <a:solidFill>
                <a:schemeClr val="bg1"/>
              </a:solidFill>
              <a:latin typeface="Trebuchet MS" pitchFamily="34" charset="0"/>
            </a:endParaRPr>
          </a:p>
        </p:txBody>
      </p:sp>
      <p:sp>
        <p:nvSpPr>
          <p:cNvPr id="60447" name="2nd text box"/>
          <p:cNvSpPr txBox="1">
            <a:spLocks noChangeArrowheads="1"/>
          </p:cNvSpPr>
          <p:nvPr/>
        </p:nvSpPr>
        <p:spPr bwMode="auto">
          <a:xfrm>
            <a:off x="5181600" y="2667000"/>
            <a:ext cx="3810000" cy="919401"/>
          </a:xfrm>
          <a:prstGeom prst="wedgeRoundRectCallout">
            <a:avLst>
              <a:gd name="adj1" fmla="val 25850"/>
              <a:gd name="adj2" fmla="val -66535"/>
              <a:gd name="adj3" fmla="val 16667"/>
            </a:avLst>
          </a:prstGeom>
          <a:solidFill>
            <a:schemeClr val="accent5">
              <a:lumMod val="75000"/>
            </a:schemeClr>
          </a:solidFill>
          <a:ln w="9525">
            <a:noFill/>
            <a:miter lim="800000"/>
            <a:headEnd/>
            <a:tailEnd/>
          </a:ln>
        </p:spPr>
        <p:txBody>
          <a:bodyPr wrap="square">
            <a:spAutoFit/>
          </a:bodyPr>
          <a:lstStyle/>
          <a:p>
            <a:pPr>
              <a:tabLst>
                <a:tab pos="182880" algn="l"/>
              </a:tabLst>
            </a:pPr>
            <a:r>
              <a:rPr lang="en-US" sz="1600" dirty="0" smtClean="0">
                <a:solidFill>
                  <a:schemeClr val="bg1"/>
                </a:solidFill>
                <a:latin typeface="Trebuchet MS" pitchFamily="34" charset="0"/>
              </a:rPr>
              <a:t>We can still see the </a:t>
            </a:r>
            <a:r>
              <a:rPr lang="en-US" sz="1600" u="sng" dirty="0" smtClean="0">
                <a:solidFill>
                  <a:schemeClr val="bg1"/>
                </a:solidFill>
                <a:effectLst>
                  <a:outerShdw blurRad="38100" dist="38100" dir="2700000" algn="tl">
                    <a:srgbClr val="000000">
                      <a:alpha val="43137"/>
                    </a:srgbClr>
                  </a:outerShdw>
                </a:effectLst>
                <a:latin typeface="Trebuchet MS" pitchFamily="34" charset="0"/>
              </a:rPr>
              <a:t>seasonal pattern</a:t>
            </a:r>
            <a:r>
              <a:rPr lang="en-US" sz="1600" dirty="0" smtClean="0">
                <a:solidFill>
                  <a:schemeClr val="bg1"/>
                </a:solidFill>
                <a:latin typeface="Trebuchet MS" pitchFamily="34" charset="0"/>
              </a:rPr>
              <a:t>, but superimposed over it is the </a:t>
            </a:r>
            <a:r>
              <a:rPr lang="en-US" sz="1600" u="sng" dirty="0" smtClean="0">
                <a:solidFill>
                  <a:schemeClr val="bg1"/>
                </a:solidFill>
                <a:effectLst>
                  <a:outerShdw blurRad="38100" dist="38100" dir="2700000" algn="tl">
                    <a:srgbClr val="000000">
                      <a:alpha val="43137"/>
                    </a:srgbClr>
                  </a:outerShdw>
                </a:effectLst>
                <a:latin typeface="Trebuchet MS" pitchFamily="34" charset="0"/>
              </a:rPr>
              <a:t>monthly variation</a:t>
            </a:r>
            <a:r>
              <a:rPr lang="en-US" sz="1600" dirty="0" smtClean="0">
                <a:solidFill>
                  <a:schemeClr val="bg1"/>
                </a:solidFill>
                <a:latin typeface="Trebuchet MS" pitchFamily="34" charset="0"/>
              </a:rPr>
              <a:t> during each year. </a:t>
            </a:r>
            <a:endParaRPr lang="en-US" sz="1600" dirty="0">
              <a:solidFill>
                <a:schemeClr val="bg1"/>
              </a:solidFill>
              <a:latin typeface="Trebuchet MS" pitchFamily="34" charset="0"/>
            </a:endParaRPr>
          </a:p>
        </p:txBody>
      </p:sp>
      <p:sp>
        <p:nvSpPr>
          <p:cNvPr id="53" name="1st green text"/>
          <p:cNvSpPr txBox="1">
            <a:spLocks noChangeArrowheads="1"/>
          </p:cNvSpPr>
          <p:nvPr/>
        </p:nvSpPr>
        <p:spPr bwMode="auto">
          <a:xfrm>
            <a:off x="5410200" y="3696414"/>
            <a:ext cx="3200400" cy="646986"/>
          </a:xfrm>
          <a:prstGeom prst="roundRect">
            <a:avLst/>
          </a:prstGeom>
          <a:solidFill>
            <a:srgbClr val="70AC2E"/>
          </a:solidFill>
          <a:ln w="9525">
            <a:noFill/>
            <a:miter lim="800000"/>
            <a:headEnd/>
            <a:tailEnd/>
          </a:ln>
        </p:spPr>
        <p:txBody>
          <a:bodyPr wrap="square">
            <a:spAutoFit/>
          </a:bodyPr>
          <a:lstStyle/>
          <a:p>
            <a:r>
              <a:rPr lang="en-US" sz="1600" dirty="0" smtClean="0">
                <a:solidFill>
                  <a:schemeClr val="bg1"/>
                </a:solidFill>
                <a:latin typeface="Trebuchet MS" pitchFamily="34" charset="0"/>
              </a:rPr>
              <a:t>What do you think causes these changes from year to year?</a:t>
            </a:r>
            <a:endParaRPr lang="en-US" sz="1600" dirty="0">
              <a:solidFill>
                <a:schemeClr val="bg1"/>
              </a:solidFill>
              <a:latin typeface="Trebuchet MS" pitchFamily="34" charset="0"/>
            </a:endParaRPr>
          </a:p>
        </p:txBody>
      </p:sp>
      <p:sp>
        <p:nvSpPr>
          <p:cNvPr id="40" name="progress"/>
          <p:cNvSpPr txBox="1"/>
          <p:nvPr/>
        </p:nvSpPr>
        <p:spPr>
          <a:xfrm>
            <a:off x="1066800" y="6553200"/>
            <a:ext cx="2133600" cy="369332"/>
          </a:xfrm>
          <a:prstGeom prst="rect">
            <a:avLst/>
          </a:prstGeom>
          <a:noFill/>
        </p:spPr>
        <p:txBody>
          <a:bodyPr wrap="square" rtlCol="0">
            <a:spAutoFit/>
          </a:bodyPr>
          <a:lstStyle/>
          <a:p>
            <a:r>
              <a:rPr lang="en-US" dirty="0" smtClean="0">
                <a:latin typeface="Trebuchet MS" pitchFamily="34" charset="0"/>
              </a:rPr>
              <a:t>Progress : 5/11</a:t>
            </a:r>
            <a:endParaRPr lang="en-US" dirty="0">
              <a:latin typeface="Trebuchet MS" pitchFamily="34" charset="0"/>
            </a:endParaRPr>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4" presetClass="entr" presetSubtype="0" fill="hold" grpId="0" nodeType="withEffect">
                                  <p:stCondLst>
                                    <p:cond delay="1500"/>
                                  </p:stCondLst>
                                  <p:childTnLst>
                                    <p:set>
                                      <p:cBhvr>
                                        <p:cTn id="6" dur="1" fill="hold">
                                          <p:stCondLst>
                                            <p:cond delay="0"/>
                                          </p:stCondLst>
                                        </p:cTn>
                                        <p:tgtEl>
                                          <p:spTgt spid="60423"/>
                                        </p:tgtEl>
                                        <p:attrNameLst>
                                          <p:attrName>style.visibility</p:attrName>
                                        </p:attrNameLst>
                                      </p:cBhvr>
                                      <p:to>
                                        <p:strVal val="visible"/>
                                      </p:to>
                                    </p:set>
                                    <p:anim from="(-#ppt_w/2)" to="(#ppt_x)" calcmode="lin" valueType="num">
                                      <p:cBhvr>
                                        <p:cTn id="7" dur="600" fill="hold">
                                          <p:stCondLst>
                                            <p:cond delay="0"/>
                                          </p:stCondLst>
                                        </p:cTn>
                                        <p:tgtEl>
                                          <p:spTgt spid="60423"/>
                                        </p:tgtEl>
                                        <p:attrNameLst>
                                          <p:attrName>ppt_x</p:attrName>
                                        </p:attrNameLst>
                                      </p:cBhvr>
                                    </p:anim>
                                    <p:anim from="0" to="-1.0" calcmode="lin" valueType="num">
                                      <p:cBhvr>
                                        <p:cTn id="8" dur="200" decel="50000" autoRev="1" fill="hold">
                                          <p:stCondLst>
                                            <p:cond delay="600"/>
                                          </p:stCondLst>
                                        </p:cTn>
                                        <p:tgtEl>
                                          <p:spTgt spid="60423"/>
                                        </p:tgtEl>
                                        <p:attrNameLst>
                                          <p:attrName>xshear</p:attrName>
                                        </p:attrNameLst>
                                      </p:cBhvr>
                                    </p:anim>
                                    <p:animScale>
                                      <p:cBhvr>
                                        <p:cTn id="9" dur="200" decel="100000" autoRev="1" fill="hold">
                                          <p:stCondLst>
                                            <p:cond delay="600"/>
                                          </p:stCondLst>
                                        </p:cTn>
                                        <p:tgtEl>
                                          <p:spTgt spid="60423"/>
                                        </p:tgtEl>
                                      </p:cBhvr>
                                      <p:from x="100000" y="100000"/>
                                      <p:to x="80000" y="100000"/>
                                    </p:animScale>
                                    <p:anim by="(#ppt_h/3+#ppt_w*0.1)" calcmode="lin" valueType="num">
                                      <p:cBhvr additive="sum">
                                        <p:cTn id="10" dur="200" decel="100000" autoRev="1" fill="hold">
                                          <p:stCondLst>
                                            <p:cond delay="600"/>
                                          </p:stCondLst>
                                        </p:cTn>
                                        <p:tgtEl>
                                          <p:spTgt spid="60423"/>
                                        </p:tgtEl>
                                        <p:attrNameLst>
                                          <p:attrName>ppt_x</p:attrName>
                                        </p:attrNameLst>
                                      </p:cBhvr>
                                    </p:anim>
                                  </p:childTnLst>
                                </p:cTn>
                              </p:par>
                              <p:par>
                                <p:cTn id="11" presetID="34" presetClass="entr" presetSubtype="0" fill="hold" grpId="0" nodeType="withEffect">
                                  <p:stCondLst>
                                    <p:cond delay="4000"/>
                                  </p:stCondLst>
                                  <p:childTnLst>
                                    <p:set>
                                      <p:cBhvr>
                                        <p:cTn id="12" dur="1" fill="hold">
                                          <p:stCondLst>
                                            <p:cond delay="0"/>
                                          </p:stCondLst>
                                        </p:cTn>
                                        <p:tgtEl>
                                          <p:spTgt spid="60447"/>
                                        </p:tgtEl>
                                        <p:attrNameLst>
                                          <p:attrName>style.visibility</p:attrName>
                                        </p:attrNameLst>
                                      </p:cBhvr>
                                      <p:to>
                                        <p:strVal val="visible"/>
                                      </p:to>
                                    </p:set>
                                    <p:anim from="(-#ppt_w/2)" to="(#ppt_x)" calcmode="lin" valueType="num">
                                      <p:cBhvr>
                                        <p:cTn id="13" dur="600" fill="hold">
                                          <p:stCondLst>
                                            <p:cond delay="0"/>
                                          </p:stCondLst>
                                        </p:cTn>
                                        <p:tgtEl>
                                          <p:spTgt spid="60447"/>
                                        </p:tgtEl>
                                        <p:attrNameLst>
                                          <p:attrName>ppt_x</p:attrName>
                                        </p:attrNameLst>
                                      </p:cBhvr>
                                    </p:anim>
                                    <p:anim from="0" to="-1.0" calcmode="lin" valueType="num">
                                      <p:cBhvr>
                                        <p:cTn id="14" dur="200" decel="50000" autoRev="1" fill="hold">
                                          <p:stCondLst>
                                            <p:cond delay="600"/>
                                          </p:stCondLst>
                                        </p:cTn>
                                        <p:tgtEl>
                                          <p:spTgt spid="60447"/>
                                        </p:tgtEl>
                                        <p:attrNameLst>
                                          <p:attrName>xshear</p:attrName>
                                        </p:attrNameLst>
                                      </p:cBhvr>
                                    </p:anim>
                                    <p:animScale>
                                      <p:cBhvr>
                                        <p:cTn id="15" dur="200" decel="100000" autoRev="1" fill="hold">
                                          <p:stCondLst>
                                            <p:cond delay="600"/>
                                          </p:stCondLst>
                                        </p:cTn>
                                        <p:tgtEl>
                                          <p:spTgt spid="60447"/>
                                        </p:tgtEl>
                                      </p:cBhvr>
                                      <p:from x="100000" y="100000"/>
                                      <p:to x="80000" y="100000"/>
                                    </p:animScale>
                                    <p:anim by="(#ppt_h/3+#ppt_w*0.1)" calcmode="lin" valueType="num">
                                      <p:cBhvr additive="sum">
                                        <p:cTn id="16" dur="200" decel="100000" autoRev="1" fill="hold">
                                          <p:stCondLst>
                                            <p:cond delay="600"/>
                                          </p:stCondLst>
                                        </p:cTn>
                                        <p:tgtEl>
                                          <p:spTgt spid="60447"/>
                                        </p:tgtEl>
                                        <p:attrNameLst>
                                          <p:attrName>ppt_x</p:attrName>
                                        </p:attrNameLst>
                                      </p:cBhvr>
                                    </p:anim>
                                  </p:childTnLst>
                                </p:cTn>
                              </p:par>
                              <p:par>
                                <p:cTn id="17" presetID="37" presetClass="entr" presetSubtype="0" fill="hold" grpId="0" nodeType="withEffect">
                                  <p:stCondLst>
                                    <p:cond delay="9000"/>
                                  </p:stCondLst>
                                  <p:childTnLst>
                                    <p:set>
                                      <p:cBhvr>
                                        <p:cTn id="18" dur="1" fill="hold">
                                          <p:stCondLst>
                                            <p:cond delay="0"/>
                                          </p:stCondLst>
                                        </p:cTn>
                                        <p:tgtEl>
                                          <p:spTgt spid="17"/>
                                        </p:tgtEl>
                                        <p:attrNameLst>
                                          <p:attrName>style.visibility</p:attrName>
                                        </p:attrNameLst>
                                      </p:cBhvr>
                                      <p:to>
                                        <p:strVal val="visible"/>
                                      </p:to>
                                    </p:set>
                                    <p:animEffect transition="in" filter="fade">
                                      <p:cBhvr>
                                        <p:cTn id="19" dur="1000"/>
                                        <p:tgtEl>
                                          <p:spTgt spid="17"/>
                                        </p:tgtEl>
                                      </p:cBhvr>
                                    </p:animEffect>
                                    <p:anim calcmode="lin" valueType="num">
                                      <p:cBhvr>
                                        <p:cTn id="20" dur="1000" fill="hold"/>
                                        <p:tgtEl>
                                          <p:spTgt spid="17"/>
                                        </p:tgtEl>
                                        <p:attrNameLst>
                                          <p:attrName>ppt_x</p:attrName>
                                        </p:attrNameLst>
                                      </p:cBhvr>
                                      <p:tavLst>
                                        <p:tav tm="0">
                                          <p:val>
                                            <p:strVal val="#ppt_x"/>
                                          </p:val>
                                        </p:tav>
                                        <p:tav tm="100000">
                                          <p:val>
                                            <p:strVal val="#ppt_x"/>
                                          </p:val>
                                        </p:tav>
                                      </p:tavLst>
                                    </p:anim>
                                    <p:anim calcmode="lin" valueType="num">
                                      <p:cBhvr>
                                        <p:cTn id="21" dur="900" decel="100000" fill="hold"/>
                                        <p:tgtEl>
                                          <p:spTgt spid="17"/>
                                        </p:tgtEl>
                                        <p:attrNameLst>
                                          <p:attrName>ppt_y</p:attrName>
                                        </p:attrNameLst>
                                      </p:cBhvr>
                                      <p:tavLst>
                                        <p:tav tm="0">
                                          <p:val>
                                            <p:strVal val="#ppt_y+1"/>
                                          </p:val>
                                        </p:tav>
                                        <p:tav tm="100000">
                                          <p:val>
                                            <p:strVal val="#ppt_y-.03"/>
                                          </p:val>
                                        </p:tav>
                                      </p:tavLst>
                                    </p:anim>
                                    <p:anim calcmode="lin" valueType="num">
                                      <p:cBhvr>
                                        <p:cTn id="22" dur="100" accel="100000" fill="hold">
                                          <p:stCondLst>
                                            <p:cond delay="900"/>
                                          </p:stCondLst>
                                        </p:cTn>
                                        <p:tgtEl>
                                          <p:spTgt spid="17"/>
                                        </p:tgtEl>
                                        <p:attrNameLst>
                                          <p:attrName>ppt_y</p:attrName>
                                        </p:attrNameLst>
                                      </p:cBhvr>
                                      <p:tavLst>
                                        <p:tav tm="0">
                                          <p:val>
                                            <p:strVal val="#ppt_y-.03"/>
                                          </p:val>
                                        </p:tav>
                                        <p:tav tm="100000">
                                          <p:val>
                                            <p:strVal val="#ppt_y"/>
                                          </p:val>
                                        </p:tav>
                                      </p:tavLst>
                                    </p:anim>
                                  </p:childTnLst>
                                </p:cTn>
                              </p:par>
                              <p:par>
                                <p:cTn id="23" presetID="9" presetClass="entr" presetSubtype="0" fill="hold" grpId="0" nodeType="withEffect">
                                  <p:stCondLst>
                                    <p:cond delay="8000"/>
                                  </p:stCondLst>
                                  <p:childTnLst>
                                    <p:set>
                                      <p:cBhvr>
                                        <p:cTn id="24" dur="1" fill="hold">
                                          <p:stCondLst>
                                            <p:cond delay="0"/>
                                          </p:stCondLst>
                                        </p:cTn>
                                        <p:tgtEl>
                                          <p:spTgt spid="27"/>
                                        </p:tgtEl>
                                        <p:attrNameLst>
                                          <p:attrName>style.visibility</p:attrName>
                                        </p:attrNameLst>
                                      </p:cBhvr>
                                      <p:to>
                                        <p:strVal val="visible"/>
                                      </p:to>
                                    </p:set>
                                    <p:animEffect transition="in" filter="dissolve">
                                      <p:cBhvr>
                                        <p:cTn id="25" dur="500"/>
                                        <p:tgtEl>
                                          <p:spTgt spid="27"/>
                                        </p:tgtEl>
                                      </p:cBhvr>
                                    </p:animEffect>
                                  </p:childTnLst>
                                </p:cTn>
                              </p:par>
                              <p:par>
                                <p:cTn id="26" presetID="30" presetClass="emph" presetSubtype="0" fill="hold" grpId="0" nodeType="withEffect">
                                  <p:stCondLst>
                                    <p:cond delay="0"/>
                                  </p:stCondLst>
                                  <p:childTnLst>
                                    <p:animClr clrSpc="hsl" dir="cw">
                                      <p:cBhvr override="childStyle">
                                        <p:cTn id="27" dur="1000" fill="hold"/>
                                        <p:tgtEl>
                                          <p:spTgt spid="31"/>
                                        </p:tgtEl>
                                        <p:attrNameLst>
                                          <p:attrName>style.color</p:attrName>
                                        </p:attrNameLst>
                                      </p:cBhvr>
                                      <p:by>
                                        <p:hsl h="0" s="12549" l="25098"/>
                                      </p:by>
                                    </p:animClr>
                                    <p:animClr clrSpc="hsl" dir="cw">
                                      <p:cBhvr>
                                        <p:cTn id="28" dur="1000" fill="hold"/>
                                        <p:tgtEl>
                                          <p:spTgt spid="31"/>
                                        </p:tgtEl>
                                        <p:attrNameLst>
                                          <p:attrName>fillcolor</p:attrName>
                                        </p:attrNameLst>
                                      </p:cBhvr>
                                      <p:by>
                                        <p:hsl h="0" s="12549" l="25098"/>
                                      </p:by>
                                    </p:animClr>
                                    <p:animClr clrSpc="hsl" dir="cw">
                                      <p:cBhvr>
                                        <p:cTn id="29" dur="1000" fill="hold"/>
                                        <p:tgtEl>
                                          <p:spTgt spid="31"/>
                                        </p:tgtEl>
                                        <p:attrNameLst>
                                          <p:attrName>stroke.color</p:attrName>
                                        </p:attrNameLst>
                                      </p:cBhvr>
                                      <p:by>
                                        <p:hsl h="0" s="12549" l="25098"/>
                                      </p:by>
                                    </p:animClr>
                                    <p:set>
                                      <p:cBhvr>
                                        <p:cTn id="30" dur="1000" fill="hold"/>
                                        <p:tgtEl>
                                          <p:spTgt spid="31"/>
                                        </p:tgtEl>
                                        <p:attrNameLst>
                                          <p:attrName>fill.type</p:attrName>
                                        </p:attrNameLst>
                                      </p:cBhvr>
                                      <p:to>
                                        <p:strVal val="solid"/>
                                      </p:to>
                                    </p:set>
                                  </p:childTnLst>
                                </p:cTn>
                              </p:par>
                              <p:par>
                                <p:cTn id="31" presetID="30" presetClass="emph" presetSubtype="0" fill="hold" grpId="0" nodeType="withEffect">
                                  <p:stCondLst>
                                    <p:cond delay="0"/>
                                  </p:stCondLst>
                                  <p:childTnLst>
                                    <p:animClr clrSpc="hsl" dir="cw">
                                      <p:cBhvr override="childStyle">
                                        <p:cTn id="32" dur="1000" fill="hold"/>
                                        <p:tgtEl>
                                          <p:spTgt spid="32"/>
                                        </p:tgtEl>
                                        <p:attrNameLst>
                                          <p:attrName>style.color</p:attrName>
                                        </p:attrNameLst>
                                      </p:cBhvr>
                                      <p:by>
                                        <p:hsl h="0" s="12549" l="25098"/>
                                      </p:by>
                                    </p:animClr>
                                    <p:animClr clrSpc="hsl" dir="cw">
                                      <p:cBhvr>
                                        <p:cTn id="33" dur="1000" fill="hold"/>
                                        <p:tgtEl>
                                          <p:spTgt spid="32"/>
                                        </p:tgtEl>
                                        <p:attrNameLst>
                                          <p:attrName>fillcolor</p:attrName>
                                        </p:attrNameLst>
                                      </p:cBhvr>
                                      <p:by>
                                        <p:hsl h="0" s="12549" l="25098"/>
                                      </p:by>
                                    </p:animClr>
                                    <p:animClr clrSpc="hsl" dir="cw">
                                      <p:cBhvr>
                                        <p:cTn id="34" dur="1000" fill="hold"/>
                                        <p:tgtEl>
                                          <p:spTgt spid="32"/>
                                        </p:tgtEl>
                                        <p:attrNameLst>
                                          <p:attrName>stroke.color</p:attrName>
                                        </p:attrNameLst>
                                      </p:cBhvr>
                                      <p:by>
                                        <p:hsl h="0" s="12549" l="25098"/>
                                      </p:by>
                                    </p:animClr>
                                    <p:set>
                                      <p:cBhvr>
                                        <p:cTn id="35" dur="1000" fill="hold"/>
                                        <p:tgtEl>
                                          <p:spTgt spid="32"/>
                                        </p:tgtEl>
                                        <p:attrNameLst>
                                          <p:attrName>fill.type</p:attrName>
                                        </p:attrNameLst>
                                      </p:cBhvr>
                                      <p:to>
                                        <p:strVal val="solid"/>
                                      </p:to>
                                    </p:set>
                                  </p:childTnLst>
                                </p:cTn>
                              </p:par>
                              <p:par>
                                <p:cTn id="36" presetID="64" presetClass="path" presetSubtype="0" accel="50000" decel="50000" fill="hold" grpId="0" nodeType="withEffect">
                                  <p:stCondLst>
                                    <p:cond delay="0"/>
                                  </p:stCondLst>
                                  <p:childTnLst>
                                    <p:animMotion origin="layout" path="M 2.77778E-6 9.25069E-7 L -0.12327 -0.66559 " pathEditMode="relative" rAng="0" ptsTypes="AA">
                                      <p:cBhvr>
                                        <p:cTn id="37" dur="1000" fill="hold"/>
                                        <p:tgtEl>
                                          <p:spTgt spid="49"/>
                                        </p:tgtEl>
                                        <p:attrNameLst>
                                          <p:attrName>ppt_x</p:attrName>
                                          <p:attrName>ppt_y</p:attrName>
                                        </p:attrNameLst>
                                      </p:cBhvr>
                                      <p:rCtr x="-6200" y="-33300"/>
                                    </p:animMotion>
                                  </p:childTnLst>
                                </p:cTn>
                              </p:par>
                              <p:par>
                                <p:cTn id="38" presetID="64" presetClass="path" presetSubtype="0" accel="50000" decel="50000" fill="hold" grpId="0" nodeType="withEffect">
                                  <p:stCondLst>
                                    <p:cond delay="0"/>
                                  </p:stCondLst>
                                  <p:childTnLst>
                                    <p:animMotion origin="layout" path="M -3.33333E-6 -1.11933E-6 L -0.25833 -0.72618 " pathEditMode="relative" rAng="0" ptsTypes="AA">
                                      <p:cBhvr>
                                        <p:cTn id="39" dur="1000" fill="hold"/>
                                        <p:tgtEl>
                                          <p:spTgt spid="50"/>
                                        </p:tgtEl>
                                        <p:attrNameLst>
                                          <p:attrName>ppt_x</p:attrName>
                                          <p:attrName>ppt_y</p:attrName>
                                        </p:attrNameLst>
                                      </p:cBhvr>
                                      <p:rCtr x="-12900" y="-36300"/>
                                    </p:animMotion>
                                  </p:childTnLst>
                                </p:cTn>
                              </p:par>
                              <p:par>
                                <p:cTn id="40" presetID="9" presetClass="entr" presetSubtype="0" fill="hold" grpId="0" nodeType="withEffect">
                                  <p:stCondLst>
                                    <p:cond delay="6000"/>
                                  </p:stCondLst>
                                  <p:childTnLst>
                                    <p:set>
                                      <p:cBhvr>
                                        <p:cTn id="41" dur="1" fill="hold">
                                          <p:stCondLst>
                                            <p:cond delay="0"/>
                                          </p:stCondLst>
                                        </p:cTn>
                                        <p:tgtEl>
                                          <p:spTgt spid="53"/>
                                        </p:tgtEl>
                                        <p:attrNameLst>
                                          <p:attrName>style.visibility</p:attrName>
                                        </p:attrNameLst>
                                      </p:cBhvr>
                                      <p:to>
                                        <p:strVal val="visible"/>
                                      </p:to>
                                    </p:set>
                                    <p:animEffect transition="in" filter="dissolve">
                                      <p:cBhvr>
                                        <p:cTn id="42"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31" grpId="0" animBg="1"/>
      <p:bldP spid="32" grpId="0" animBg="1"/>
      <p:bldP spid="49" grpId="0" animBg="1"/>
      <p:bldP spid="50" grpId="0" animBg="1"/>
      <p:bldP spid="27" grpId="0" animBg="1"/>
      <p:bldP spid="60423" grpId="0" animBg="1"/>
      <p:bldP spid="60447" grpId="0" animBg="1"/>
      <p:bldP spid="53" grpId="0" animBg="1"/>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2006"/>
          <p:cNvPicPr>
            <a:picLocks noChangeAspect="1" noChangeArrowheads="1"/>
          </p:cNvPicPr>
          <p:nvPr/>
        </p:nvPicPr>
        <p:blipFill>
          <a:blip r:embed="rId3" cstate="print"/>
          <a:srcRect l="1016" t="2263" r="1016" b="1570"/>
          <a:stretch>
            <a:fillRect/>
          </a:stretch>
        </p:blipFill>
        <p:spPr bwMode="auto">
          <a:xfrm>
            <a:off x="1828800" y="923321"/>
            <a:ext cx="2587083" cy="1846642"/>
          </a:xfrm>
          <a:prstGeom prst="rect">
            <a:avLst/>
          </a:prstGeom>
          <a:noFill/>
          <a:ln w="9525">
            <a:noFill/>
            <a:miter lim="800000"/>
            <a:headEnd/>
            <a:tailEnd/>
          </a:ln>
          <a:effectLst/>
        </p:spPr>
      </p:pic>
      <p:sp>
        <p:nvSpPr>
          <p:cNvPr id="22" name="Action Button: Home 21">
            <a:hlinkClick r:id="" action="ppaction://hlinkshowjump?jump=firstslide" highlightClick="1"/>
          </p:cNvPr>
          <p:cNvSpPr/>
          <p:nvPr/>
        </p:nvSpPr>
        <p:spPr>
          <a:xfrm>
            <a:off x="8547717" y="6400800"/>
            <a:ext cx="574675" cy="457200"/>
          </a:xfrm>
          <a:prstGeom prst="actionButtonHome">
            <a:avLst/>
          </a:prstGeom>
          <a:gradFill flip="none" rotWithShape="1">
            <a:gsLst>
              <a:gs pos="0">
                <a:srgbClr val="FFEFD1"/>
              </a:gs>
              <a:gs pos="64999">
                <a:srgbClr val="F0EBD5"/>
              </a:gs>
              <a:gs pos="100000">
                <a:srgbClr val="D1C39F"/>
              </a:gs>
            </a:gsLst>
            <a:lin ang="5400000" scaled="1"/>
            <a:tileRect/>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23" name="Action Button: Beginning 22">
            <a:hlinkClick r:id="rId4" action="ppaction://hlinksldjump" highlightClick="1"/>
          </p:cNvPr>
          <p:cNvSpPr/>
          <p:nvPr/>
        </p:nvSpPr>
        <p:spPr>
          <a:xfrm>
            <a:off x="8080992" y="6400800"/>
            <a:ext cx="457200" cy="457200"/>
          </a:xfrm>
          <a:prstGeom prst="actionButtonBeginning">
            <a:avLst/>
          </a:prstGeom>
          <a:gradFill>
            <a:gsLst>
              <a:gs pos="0">
                <a:srgbClr val="FFEFD1"/>
              </a:gs>
              <a:gs pos="64999">
                <a:srgbClr val="F0EBD5"/>
              </a:gs>
              <a:gs pos="100000">
                <a:srgbClr val="D1C39F"/>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21" name="TextBox 34"/>
          <p:cNvSpPr txBox="1">
            <a:spLocks noChangeArrowheads="1"/>
          </p:cNvSpPr>
          <p:nvPr/>
        </p:nvSpPr>
        <p:spPr bwMode="auto">
          <a:xfrm>
            <a:off x="5181600" y="4953000"/>
            <a:ext cx="3352800" cy="919401"/>
          </a:xfrm>
          <a:prstGeom prst="roundRect">
            <a:avLst/>
          </a:prstGeom>
          <a:solidFill>
            <a:srgbClr val="70AC2E"/>
          </a:solidFill>
          <a:ln w="9525">
            <a:noFill/>
            <a:miter lim="800000"/>
            <a:headEnd/>
            <a:tailEnd/>
          </a:ln>
        </p:spPr>
        <p:txBody>
          <a:bodyPr wrap="square">
            <a:spAutoFit/>
          </a:bodyPr>
          <a:lstStyle/>
          <a:p>
            <a:r>
              <a:rPr lang="en-US" sz="1600" dirty="0" smtClean="0">
                <a:solidFill>
                  <a:schemeClr val="bg1"/>
                </a:solidFill>
                <a:latin typeface="Trebuchet MS" pitchFamily="34" charset="0"/>
              </a:rPr>
              <a:t>Can you find 4 time periods when the season in the Bay switched between summer or winter?</a:t>
            </a:r>
            <a:endParaRPr lang="en-US" sz="1600" dirty="0">
              <a:solidFill>
                <a:schemeClr val="bg1"/>
              </a:solidFill>
              <a:latin typeface="Trebuchet MS" pitchFamily="34" charset="0"/>
            </a:endParaRPr>
          </a:p>
        </p:txBody>
      </p:sp>
      <p:sp>
        <p:nvSpPr>
          <p:cNvPr id="33" name="Action Button: Custom 32">
            <a:hlinkClick r:id="rId5" action="ppaction://hlinksldjump" highlightClick="1"/>
          </p:cNvPr>
          <p:cNvSpPr/>
          <p:nvPr/>
        </p:nvSpPr>
        <p:spPr>
          <a:xfrm>
            <a:off x="5638800" y="6279380"/>
            <a:ext cx="2377440" cy="548640"/>
          </a:xfrm>
          <a:prstGeom prst="actionButtonBlank">
            <a:avLst/>
          </a:prstGeom>
          <a:solidFill>
            <a:srgbClr val="C00000"/>
          </a:solidFill>
          <a:ln>
            <a:no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latin typeface="Trebuchet MS" pitchFamily="34" charset="0"/>
              </a:rPr>
              <a:t>Touch here to continue</a:t>
            </a:r>
            <a:endParaRPr lang="en-US" sz="1600" dirty="0">
              <a:latin typeface="Trebuchet MS" pitchFamily="34" charset="0"/>
            </a:endParaRPr>
          </a:p>
        </p:txBody>
      </p:sp>
      <p:sp>
        <p:nvSpPr>
          <p:cNvPr id="24" name="Rectangle 23"/>
          <p:cNvSpPr/>
          <p:nvPr/>
        </p:nvSpPr>
        <p:spPr>
          <a:xfrm>
            <a:off x="0" y="0"/>
            <a:ext cx="9144000" cy="838200"/>
          </a:xfrm>
          <a:prstGeom prst="rect">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r>
              <a:rPr lang="en-US" sz="4400" dirty="0" smtClean="0">
                <a:latin typeface="Trebuchet MS" pitchFamily="34" charset="0"/>
              </a:rPr>
              <a:t>How To Read LOBO Data</a:t>
            </a:r>
            <a:endParaRPr lang="en-US" sz="4400" dirty="0">
              <a:latin typeface="Trebuchet MS" pitchFamily="34" charset="0"/>
            </a:endParaRPr>
          </a:p>
        </p:txBody>
      </p:sp>
      <p:sp>
        <p:nvSpPr>
          <p:cNvPr id="39" name="Flowchart: Delay 38"/>
          <p:cNvSpPr/>
          <p:nvPr/>
        </p:nvSpPr>
        <p:spPr>
          <a:xfrm>
            <a:off x="0" y="0"/>
            <a:ext cx="1752600" cy="6858000"/>
          </a:xfrm>
          <a:prstGeom prst="flowChartDelay">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40" name="TextBox 39">
            <a:hlinkClick r:id="rId6" action="ppaction://hlinksldjump"/>
          </p:cNvPr>
          <p:cNvSpPr txBox="1"/>
          <p:nvPr/>
        </p:nvSpPr>
        <p:spPr>
          <a:xfrm>
            <a:off x="0" y="609600"/>
            <a:ext cx="1371600" cy="8382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Build </a:t>
            </a:r>
            <a:r>
              <a:rPr lang="en-US" sz="1600" dirty="0" smtClean="0">
                <a:solidFill>
                  <a:schemeClr val="accent1">
                    <a:lumMod val="75000"/>
                  </a:schemeClr>
                </a:solidFill>
                <a:latin typeface="Trebuchet MS" pitchFamily="34" charset="0"/>
                <a:cs typeface="+mn-cs"/>
              </a:rPr>
              <a:t>A </a:t>
            </a:r>
            <a:r>
              <a:rPr lang="en-US" sz="1600" dirty="0">
                <a:solidFill>
                  <a:schemeClr val="accent1">
                    <a:lumMod val="75000"/>
                  </a:schemeClr>
                </a:solidFill>
                <a:latin typeface="Trebuchet MS" pitchFamily="34" charset="0"/>
                <a:cs typeface="+mn-cs"/>
              </a:rPr>
              <a:t>G</a:t>
            </a:r>
            <a:r>
              <a:rPr lang="en-US" sz="1600" dirty="0" smtClean="0">
                <a:solidFill>
                  <a:schemeClr val="accent1">
                    <a:lumMod val="75000"/>
                  </a:schemeClr>
                </a:solidFill>
                <a:latin typeface="Trebuchet MS" pitchFamily="34" charset="0"/>
                <a:cs typeface="+mn-cs"/>
              </a:rPr>
              <a:t>raph </a:t>
            </a:r>
            <a:endParaRPr lang="en-US" sz="1600" dirty="0">
              <a:solidFill>
                <a:schemeClr val="accent1">
                  <a:lumMod val="75000"/>
                </a:schemeClr>
              </a:solidFill>
              <a:latin typeface="Trebuchet MS" pitchFamily="34" charset="0"/>
              <a:cs typeface="+mn-cs"/>
            </a:endParaRP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1)</a:t>
            </a:r>
            <a:endParaRPr lang="en-US" sz="1600" dirty="0">
              <a:solidFill>
                <a:schemeClr val="accent1">
                  <a:lumMod val="75000"/>
                </a:schemeClr>
              </a:solidFill>
              <a:latin typeface="Trebuchet MS" pitchFamily="34" charset="0"/>
              <a:cs typeface="+mn-cs"/>
            </a:endParaRPr>
          </a:p>
        </p:txBody>
      </p:sp>
      <p:sp>
        <p:nvSpPr>
          <p:cNvPr id="42" name="TextBox 41">
            <a:hlinkClick r:id="rId7" action="ppaction://hlinksldjump"/>
          </p:cNvPr>
          <p:cNvSpPr txBox="1"/>
          <p:nvPr/>
        </p:nvSpPr>
        <p:spPr>
          <a:xfrm>
            <a:off x="0" y="2743200"/>
            <a:ext cx="1554480" cy="1066800"/>
          </a:xfrm>
          <a:prstGeom prst="roundRect">
            <a:avLst/>
          </a:prstGeom>
          <a:solidFill>
            <a:schemeClr val="accent5">
              <a:lumMod val="40000"/>
              <a:lumOff val="60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Read LOBO Graphs </a:t>
            </a:r>
            <a:r>
              <a:rPr lang="en-US" sz="1600" dirty="0" smtClean="0">
                <a:solidFill>
                  <a:schemeClr val="accent1">
                    <a:lumMod val="75000"/>
                  </a:schemeClr>
                </a:solidFill>
                <a:latin typeface="Trebuchet MS" pitchFamily="34" charset="0"/>
                <a:cs typeface="+mn-cs"/>
              </a:rPr>
              <a:t>   (Level 3)</a:t>
            </a:r>
            <a:endParaRPr lang="en-US" sz="1600" dirty="0">
              <a:solidFill>
                <a:schemeClr val="accent1">
                  <a:lumMod val="75000"/>
                </a:schemeClr>
              </a:solidFill>
              <a:latin typeface="Trebuchet MS" pitchFamily="34" charset="0"/>
              <a:cs typeface="+mn-cs"/>
            </a:endParaRPr>
          </a:p>
        </p:txBody>
      </p:sp>
      <p:sp>
        <p:nvSpPr>
          <p:cNvPr id="43" name="TextBox 42">
            <a:hlinkClick r:id="rId8" action="ppaction://hlinksldjump"/>
          </p:cNvPr>
          <p:cNvSpPr txBox="1"/>
          <p:nvPr/>
        </p:nvSpPr>
        <p:spPr>
          <a:xfrm>
            <a:off x="0" y="3953470"/>
            <a:ext cx="1447800" cy="99953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LOBO Data Match-up</a:t>
            </a:r>
            <a:endParaRPr lang="en-US" sz="1600" dirty="0">
              <a:solidFill>
                <a:schemeClr val="accent1">
                  <a:lumMod val="75000"/>
                </a:schemeClr>
              </a:solidFill>
              <a:latin typeface="Trebuchet MS" pitchFamily="34" charset="0"/>
              <a:cs typeface="+mn-cs"/>
            </a:endParaRP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4)</a:t>
            </a:r>
            <a:endParaRPr lang="en-US" sz="1600" dirty="0">
              <a:solidFill>
                <a:schemeClr val="accent1">
                  <a:lumMod val="75000"/>
                </a:schemeClr>
              </a:solidFill>
              <a:latin typeface="Trebuchet MS" pitchFamily="34" charset="0"/>
              <a:cs typeface="+mn-cs"/>
            </a:endParaRPr>
          </a:p>
        </p:txBody>
      </p:sp>
      <p:sp>
        <p:nvSpPr>
          <p:cNvPr id="44" name="TextBox 43">
            <a:hlinkClick r:id="rId9" action="ppaction://hlinksldjump"/>
          </p:cNvPr>
          <p:cNvSpPr txBox="1"/>
          <p:nvPr/>
        </p:nvSpPr>
        <p:spPr>
          <a:xfrm>
            <a:off x="0" y="5105400"/>
            <a:ext cx="1371600" cy="11430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Test Your LOBO Abilities</a:t>
            </a: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5)</a:t>
            </a:r>
            <a:endParaRPr lang="en-US" sz="1600" dirty="0">
              <a:solidFill>
                <a:schemeClr val="accent1">
                  <a:lumMod val="75000"/>
                </a:schemeClr>
              </a:solidFill>
              <a:latin typeface="Trebuchet MS" pitchFamily="34" charset="0"/>
              <a:cs typeface="+mn-cs"/>
            </a:endParaRPr>
          </a:p>
        </p:txBody>
      </p:sp>
      <p:sp>
        <p:nvSpPr>
          <p:cNvPr id="45" name="TextBox 44">
            <a:hlinkClick r:id="rId10" action="ppaction://hlinksldjump"/>
          </p:cNvPr>
          <p:cNvSpPr txBox="1"/>
          <p:nvPr/>
        </p:nvSpPr>
        <p:spPr>
          <a:xfrm>
            <a:off x="0" y="1600200"/>
            <a:ext cx="1447800" cy="9906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Interpret Graphs</a:t>
            </a: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2)</a:t>
            </a:r>
            <a:endParaRPr lang="en-US" sz="1600" dirty="0">
              <a:solidFill>
                <a:schemeClr val="accent1">
                  <a:lumMod val="75000"/>
                </a:schemeClr>
              </a:solidFill>
              <a:latin typeface="Trebuchet MS" pitchFamily="34" charset="0"/>
              <a:cs typeface="+mn-cs"/>
            </a:endParaRPr>
          </a:p>
        </p:txBody>
      </p:sp>
      <p:sp>
        <p:nvSpPr>
          <p:cNvPr id="46" name="TextBox 45">
            <a:hlinkClick r:id="rId11" action="ppaction://hlinksldjump"/>
          </p:cNvPr>
          <p:cNvSpPr txBox="1"/>
          <p:nvPr/>
        </p:nvSpPr>
        <p:spPr>
          <a:xfrm>
            <a:off x="0" y="6324600"/>
            <a:ext cx="914400" cy="5334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More info</a:t>
            </a:r>
            <a:endParaRPr lang="en-US" sz="1600" dirty="0">
              <a:solidFill>
                <a:schemeClr val="accent1">
                  <a:lumMod val="75000"/>
                </a:schemeClr>
              </a:solidFill>
              <a:latin typeface="Trebuchet MS" pitchFamily="34" charset="0"/>
              <a:cs typeface="+mn-cs"/>
            </a:endParaRPr>
          </a:p>
        </p:txBody>
      </p:sp>
      <p:pic>
        <p:nvPicPr>
          <p:cNvPr id="2051" name="2007"/>
          <p:cNvPicPr>
            <a:picLocks noChangeAspect="1" noChangeArrowheads="1"/>
          </p:cNvPicPr>
          <p:nvPr/>
        </p:nvPicPr>
        <p:blipFill>
          <a:blip r:embed="rId12" cstate="print"/>
          <a:srcRect l="1001" t="1161" r="699" b="2215"/>
          <a:stretch>
            <a:fillRect/>
          </a:stretch>
        </p:blipFill>
        <p:spPr bwMode="auto">
          <a:xfrm>
            <a:off x="1828800" y="2792798"/>
            <a:ext cx="2595856" cy="1855402"/>
          </a:xfrm>
          <a:prstGeom prst="rect">
            <a:avLst/>
          </a:prstGeom>
          <a:noFill/>
          <a:ln w="9525">
            <a:noFill/>
            <a:miter lim="800000"/>
            <a:headEnd/>
            <a:tailEnd/>
          </a:ln>
          <a:effectLst/>
        </p:spPr>
      </p:pic>
      <p:pic>
        <p:nvPicPr>
          <p:cNvPr id="1026" name="2008"/>
          <p:cNvPicPr>
            <a:picLocks noChangeAspect="1" noChangeArrowheads="1"/>
          </p:cNvPicPr>
          <p:nvPr/>
        </p:nvPicPr>
        <p:blipFill>
          <a:blip r:embed="rId13" cstate="print"/>
          <a:srcRect r="906"/>
          <a:stretch>
            <a:fillRect/>
          </a:stretch>
        </p:blipFill>
        <p:spPr bwMode="auto">
          <a:xfrm>
            <a:off x="1828800" y="4648200"/>
            <a:ext cx="2618306" cy="1920240"/>
          </a:xfrm>
          <a:prstGeom prst="rect">
            <a:avLst/>
          </a:prstGeom>
          <a:noFill/>
          <a:ln w="9525">
            <a:noFill/>
            <a:miter lim="800000"/>
            <a:headEnd/>
            <a:tailEnd/>
          </a:ln>
          <a:effectLst/>
        </p:spPr>
      </p:pic>
      <p:sp>
        <p:nvSpPr>
          <p:cNvPr id="26" name="lg border"/>
          <p:cNvSpPr/>
          <p:nvPr/>
        </p:nvSpPr>
        <p:spPr>
          <a:xfrm>
            <a:off x="1828800" y="914400"/>
            <a:ext cx="2667000" cy="56388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7" name="sm border"/>
          <p:cNvSpPr/>
          <p:nvPr/>
        </p:nvSpPr>
        <p:spPr>
          <a:xfrm>
            <a:off x="1828800" y="2782329"/>
            <a:ext cx="2667000" cy="1880287"/>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2" name="crab" descr="dungeness - Copy.jpg"/>
          <p:cNvPicPr>
            <a:picLocks noChangeAspect="1"/>
          </p:cNvPicPr>
          <p:nvPr/>
        </p:nvPicPr>
        <p:blipFill>
          <a:blip r:embed="rId14" cstate="print"/>
          <a:stretch>
            <a:fillRect/>
          </a:stretch>
        </p:blipFill>
        <p:spPr>
          <a:xfrm>
            <a:off x="7575550" y="914400"/>
            <a:ext cx="1568450" cy="941070"/>
          </a:xfrm>
          <a:prstGeom prst="rect">
            <a:avLst/>
          </a:prstGeom>
        </p:spPr>
      </p:pic>
      <p:sp>
        <p:nvSpPr>
          <p:cNvPr id="25" name="1st green text"/>
          <p:cNvSpPr txBox="1">
            <a:spLocks noChangeArrowheads="1"/>
          </p:cNvSpPr>
          <p:nvPr/>
        </p:nvSpPr>
        <p:spPr bwMode="auto">
          <a:xfrm>
            <a:off x="5105400" y="4114800"/>
            <a:ext cx="3581400" cy="646986"/>
          </a:xfrm>
          <a:prstGeom prst="roundRect">
            <a:avLst/>
          </a:prstGeom>
          <a:solidFill>
            <a:srgbClr val="70AC2E"/>
          </a:solidFill>
          <a:ln w="9525">
            <a:noFill/>
            <a:miter lim="800000"/>
            <a:headEnd/>
            <a:tailEnd/>
          </a:ln>
        </p:spPr>
        <p:txBody>
          <a:bodyPr wrap="square">
            <a:spAutoFit/>
          </a:bodyPr>
          <a:lstStyle/>
          <a:p>
            <a:r>
              <a:rPr lang="en-US" sz="1600" dirty="0" smtClean="0">
                <a:solidFill>
                  <a:schemeClr val="bg1"/>
                </a:solidFill>
                <a:latin typeface="Trebuchet MS" pitchFamily="34" charset="0"/>
              </a:rPr>
              <a:t>What do you think is characteristic of a change in seasons for salinity?   </a:t>
            </a:r>
            <a:endParaRPr lang="en-US" sz="1600" dirty="0">
              <a:solidFill>
                <a:schemeClr val="bg1"/>
              </a:solidFill>
              <a:latin typeface="Trebuchet MS" pitchFamily="34" charset="0"/>
            </a:endParaRPr>
          </a:p>
        </p:txBody>
      </p:sp>
      <p:sp>
        <p:nvSpPr>
          <p:cNvPr id="61446" name="1st text box"/>
          <p:cNvSpPr txBox="1">
            <a:spLocks noChangeArrowheads="1"/>
          </p:cNvSpPr>
          <p:nvPr/>
        </p:nvSpPr>
        <p:spPr bwMode="auto">
          <a:xfrm>
            <a:off x="5105400" y="1828800"/>
            <a:ext cx="3886200" cy="646986"/>
          </a:xfrm>
          <a:prstGeom prst="wedgeRoundRectCallout">
            <a:avLst>
              <a:gd name="adj1" fmla="val 21729"/>
              <a:gd name="adj2" fmla="val -74629"/>
              <a:gd name="adj3" fmla="val 16667"/>
            </a:avLst>
          </a:prstGeom>
          <a:solidFill>
            <a:schemeClr val="accent5">
              <a:lumMod val="75000"/>
            </a:schemeClr>
          </a:solidFill>
          <a:ln w="9525">
            <a:noFill/>
            <a:miter lim="800000"/>
            <a:headEnd/>
            <a:tailEnd/>
          </a:ln>
        </p:spPr>
        <p:txBody>
          <a:bodyPr wrap="square">
            <a:spAutoFit/>
          </a:bodyPr>
          <a:lstStyle/>
          <a:p>
            <a:r>
              <a:rPr lang="en-US" sz="1600" dirty="0" smtClean="0">
                <a:solidFill>
                  <a:schemeClr val="bg1"/>
                </a:solidFill>
                <a:latin typeface="Trebuchet MS" pitchFamily="34" charset="0"/>
              </a:rPr>
              <a:t>Are these daily averaged graphs similar or different to what you predicted?</a:t>
            </a:r>
            <a:endParaRPr lang="en-US" sz="1600" dirty="0">
              <a:solidFill>
                <a:schemeClr val="bg1"/>
              </a:solidFill>
              <a:latin typeface="Trebuchet MS" pitchFamily="34" charset="0"/>
            </a:endParaRPr>
          </a:p>
        </p:txBody>
      </p:sp>
      <p:sp>
        <p:nvSpPr>
          <p:cNvPr id="20" name="2nd text box"/>
          <p:cNvSpPr txBox="1">
            <a:spLocks noChangeArrowheads="1"/>
          </p:cNvSpPr>
          <p:nvPr/>
        </p:nvSpPr>
        <p:spPr bwMode="auto">
          <a:xfrm>
            <a:off x="4724400" y="2667000"/>
            <a:ext cx="4267200" cy="919401"/>
          </a:xfrm>
          <a:prstGeom prst="wedgeRoundRectCallout">
            <a:avLst>
              <a:gd name="adj1" fmla="val 24833"/>
              <a:gd name="adj2" fmla="val -68601"/>
              <a:gd name="adj3" fmla="val 16667"/>
            </a:avLst>
          </a:prstGeom>
          <a:solidFill>
            <a:schemeClr val="accent5">
              <a:lumMod val="75000"/>
            </a:schemeClr>
          </a:solidFill>
          <a:ln w="9525">
            <a:noFill/>
            <a:miter lim="800000"/>
            <a:headEnd/>
            <a:tailEnd/>
          </a:ln>
        </p:spPr>
        <p:txBody>
          <a:bodyPr wrap="square">
            <a:spAutoFit/>
          </a:bodyPr>
          <a:lstStyle/>
          <a:p>
            <a:r>
              <a:rPr lang="en-US" sz="1600" dirty="0" smtClean="0">
                <a:solidFill>
                  <a:schemeClr val="bg1"/>
                </a:solidFill>
                <a:latin typeface="Trebuchet MS" pitchFamily="34" charset="0"/>
              </a:rPr>
              <a:t>Having salinity graphed for each day tells us a lot more information.  For instance, I can see fairly distinct season changes.</a:t>
            </a:r>
            <a:endParaRPr lang="en-US" sz="1600" dirty="0">
              <a:solidFill>
                <a:schemeClr val="bg1"/>
              </a:solidFill>
              <a:latin typeface="Trebuchet MS" pitchFamily="34" charset="0"/>
            </a:endParaRPr>
          </a:p>
        </p:txBody>
      </p:sp>
      <p:sp>
        <p:nvSpPr>
          <p:cNvPr id="28" name="progress"/>
          <p:cNvSpPr txBox="1"/>
          <p:nvPr/>
        </p:nvSpPr>
        <p:spPr>
          <a:xfrm>
            <a:off x="1066800" y="6553200"/>
            <a:ext cx="2057400" cy="369332"/>
          </a:xfrm>
          <a:prstGeom prst="rect">
            <a:avLst/>
          </a:prstGeom>
          <a:noFill/>
        </p:spPr>
        <p:txBody>
          <a:bodyPr wrap="square" rtlCol="0">
            <a:spAutoFit/>
          </a:bodyPr>
          <a:lstStyle/>
          <a:p>
            <a:r>
              <a:rPr lang="en-US" dirty="0" smtClean="0">
                <a:latin typeface="Trebuchet MS" pitchFamily="34" charset="0"/>
              </a:rPr>
              <a:t>Progress : 6/11</a:t>
            </a:r>
            <a:endParaRPr lang="en-US" dirty="0">
              <a:latin typeface="Trebuchet MS" pitchFamily="34" charset="0"/>
            </a:endParaRPr>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4" presetClass="entr" presetSubtype="0" fill="hold" grpId="0" nodeType="withEffect">
                                  <p:stCondLst>
                                    <p:cond delay="0"/>
                                  </p:stCondLst>
                                  <p:childTnLst>
                                    <p:set>
                                      <p:cBhvr>
                                        <p:cTn id="6" dur="1" fill="hold">
                                          <p:stCondLst>
                                            <p:cond delay="0"/>
                                          </p:stCondLst>
                                        </p:cTn>
                                        <p:tgtEl>
                                          <p:spTgt spid="61446"/>
                                        </p:tgtEl>
                                        <p:attrNameLst>
                                          <p:attrName>style.visibility</p:attrName>
                                        </p:attrNameLst>
                                      </p:cBhvr>
                                      <p:to>
                                        <p:strVal val="visible"/>
                                      </p:to>
                                    </p:set>
                                    <p:anim from="(-#ppt_w/2)" to="(#ppt_x)" calcmode="lin" valueType="num">
                                      <p:cBhvr>
                                        <p:cTn id="7" dur="600" fill="hold">
                                          <p:stCondLst>
                                            <p:cond delay="0"/>
                                          </p:stCondLst>
                                        </p:cTn>
                                        <p:tgtEl>
                                          <p:spTgt spid="61446"/>
                                        </p:tgtEl>
                                        <p:attrNameLst>
                                          <p:attrName>ppt_x</p:attrName>
                                        </p:attrNameLst>
                                      </p:cBhvr>
                                    </p:anim>
                                    <p:anim from="0" to="-1.0" calcmode="lin" valueType="num">
                                      <p:cBhvr>
                                        <p:cTn id="8" dur="200" decel="50000" autoRev="1" fill="hold">
                                          <p:stCondLst>
                                            <p:cond delay="600"/>
                                          </p:stCondLst>
                                        </p:cTn>
                                        <p:tgtEl>
                                          <p:spTgt spid="61446"/>
                                        </p:tgtEl>
                                        <p:attrNameLst>
                                          <p:attrName>xshear</p:attrName>
                                        </p:attrNameLst>
                                      </p:cBhvr>
                                    </p:anim>
                                    <p:animScale>
                                      <p:cBhvr>
                                        <p:cTn id="9" dur="200" decel="100000" autoRev="1" fill="hold">
                                          <p:stCondLst>
                                            <p:cond delay="600"/>
                                          </p:stCondLst>
                                        </p:cTn>
                                        <p:tgtEl>
                                          <p:spTgt spid="61446"/>
                                        </p:tgtEl>
                                      </p:cBhvr>
                                      <p:from x="100000" y="100000"/>
                                      <p:to x="80000" y="100000"/>
                                    </p:animScale>
                                    <p:anim by="(#ppt_h/3+#ppt_w*0.1)" calcmode="lin" valueType="num">
                                      <p:cBhvr additive="sum">
                                        <p:cTn id="10" dur="200" decel="100000" autoRev="1" fill="hold">
                                          <p:stCondLst>
                                            <p:cond delay="600"/>
                                          </p:stCondLst>
                                        </p:cTn>
                                        <p:tgtEl>
                                          <p:spTgt spid="61446"/>
                                        </p:tgtEl>
                                        <p:attrNameLst>
                                          <p:attrName>ppt_x</p:attrName>
                                        </p:attrNameLst>
                                      </p:cBhvr>
                                    </p:anim>
                                  </p:childTnLst>
                                </p:cTn>
                              </p:par>
                              <p:par>
                                <p:cTn id="11" presetID="34" presetClass="entr" presetSubtype="0" fill="hold" grpId="0" nodeType="withEffect">
                                  <p:stCondLst>
                                    <p:cond delay="2000"/>
                                  </p:stCondLst>
                                  <p:childTnLst>
                                    <p:set>
                                      <p:cBhvr>
                                        <p:cTn id="12" dur="1" fill="hold">
                                          <p:stCondLst>
                                            <p:cond delay="0"/>
                                          </p:stCondLst>
                                        </p:cTn>
                                        <p:tgtEl>
                                          <p:spTgt spid="20"/>
                                        </p:tgtEl>
                                        <p:attrNameLst>
                                          <p:attrName>style.visibility</p:attrName>
                                        </p:attrNameLst>
                                      </p:cBhvr>
                                      <p:to>
                                        <p:strVal val="visible"/>
                                      </p:to>
                                    </p:set>
                                    <p:anim from="(-#ppt_w/2)" to="(#ppt_x)" calcmode="lin" valueType="num">
                                      <p:cBhvr>
                                        <p:cTn id="13" dur="600" fill="hold">
                                          <p:stCondLst>
                                            <p:cond delay="0"/>
                                          </p:stCondLst>
                                        </p:cTn>
                                        <p:tgtEl>
                                          <p:spTgt spid="20"/>
                                        </p:tgtEl>
                                        <p:attrNameLst>
                                          <p:attrName>ppt_x</p:attrName>
                                        </p:attrNameLst>
                                      </p:cBhvr>
                                    </p:anim>
                                    <p:anim from="0" to="-1.0" calcmode="lin" valueType="num">
                                      <p:cBhvr>
                                        <p:cTn id="14" dur="200" decel="50000" autoRev="1" fill="hold">
                                          <p:stCondLst>
                                            <p:cond delay="600"/>
                                          </p:stCondLst>
                                        </p:cTn>
                                        <p:tgtEl>
                                          <p:spTgt spid="20"/>
                                        </p:tgtEl>
                                        <p:attrNameLst>
                                          <p:attrName>xshear</p:attrName>
                                        </p:attrNameLst>
                                      </p:cBhvr>
                                    </p:anim>
                                    <p:animScale>
                                      <p:cBhvr>
                                        <p:cTn id="15" dur="200" decel="100000" autoRev="1" fill="hold">
                                          <p:stCondLst>
                                            <p:cond delay="600"/>
                                          </p:stCondLst>
                                        </p:cTn>
                                        <p:tgtEl>
                                          <p:spTgt spid="20"/>
                                        </p:tgtEl>
                                      </p:cBhvr>
                                      <p:from x="100000" y="100000"/>
                                      <p:to x="80000" y="100000"/>
                                    </p:animScale>
                                    <p:anim by="(#ppt_h/3+#ppt_w*0.1)" calcmode="lin" valueType="num">
                                      <p:cBhvr additive="sum">
                                        <p:cTn id="16" dur="200" decel="100000" autoRev="1" fill="hold">
                                          <p:stCondLst>
                                            <p:cond delay="600"/>
                                          </p:stCondLst>
                                        </p:cTn>
                                        <p:tgtEl>
                                          <p:spTgt spid="20"/>
                                        </p:tgtEl>
                                        <p:attrNameLst>
                                          <p:attrName>ppt_x</p:attrName>
                                        </p:attrNameLst>
                                      </p:cBhvr>
                                    </p:anim>
                                  </p:childTnLst>
                                </p:cTn>
                              </p:par>
                              <p:par>
                                <p:cTn id="17" presetID="9" presetClass="entr" presetSubtype="0" fill="hold" grpId="0" nodeType="withEffect">
                                  <p:stCondLst>
                                    <p:cond delay="6000"/>
                                  </p:stCondLst>
                                  <p:childTnLst>
                                    <p:set>
                                      <p:cBhvr>
                                        <p:cTn id="18" dur="1" fill="hold">
                                          <p:stCondLst>
                                            <p:cond delay="0"/>
                                          </p:stCondLst>
                                        </p:cTn>
                                        <p:tgtEl>
                                          <p:spTgt spid="21"/>
                                        </p:tgtEl>
                                        <p:attrNameLst>
                                          <p:attrName>style.visibility</p:attrName>
                                        </p:attrNameLst>
                                      </p:cBhvr>
                                      <p:to>
                                        <p:strVal val="visible"/>
                                      </p:to>
                                    </p:set>
                                    <p:animEffect transition="in" filter="dissolve">
                                      <p:cBhvr>
                                        <p:cTn id="19" dur="1000"/>
                                        <p:tgtEl>
                                          <p:spTgt spid="21"/>
                                        </p:tgtEl>
                                      </p:cBhvr>
                                    </p:animEffect>
                                  </p:childTnLst>
                                </p:cTn>
                              </p:par>
                              <p:par>
                                <p:cTn id="20" presetID="37" presetClass="entr" presetSubtype="0" fill="hold" grpId="0" nodeType="withEffect">
                                  <p:stCondLst>
                                    <p:cond delay="7400"/>
                                  </p:stCondLst>
                                  <p:childTnLst>
                                    <p:set>
                                      <p:cBhvr>
                                        <p:cTn id="21" dur="1" fill="hold">
                                          <p:stCondLst>
                                            <p:cond delay="0"/>
                                          </p:stCondLst>
                                        </p:cTn>
                                        <p:tgtEl>
                                          <p:spTgt spid="33"/>
                                        </p:tgtEl>
                                        <p:attrNameLst>
                                          <p:attrName>style.visibility</p:attrName>
                                        </p:attrNameLst>
                                      </p:cBhvr>
                                      <p:to>
                                        <p:strVal val="visible"/>
                                      </p:to>
                                    </p:set>
                                    <p:animEffect transition="in" filter="fade">
                                      <p:cBhvr>
                                        <p:cTn id="22" dur="1000"/>
                                        <p:tgtEl>
                                          <p:spTgt spid="33"/>
                                        </p:tgtEl>
                                      </p:cBhvr>
                                    </p:animEffect>
                                    <p:anim calcmode="lin" valueType="num">
                                      <p:cBhvr>
                                        <p:cTn id="23" dur="1000" fill="hold"/>
                                        <p:tgtEl>
                                          <p:spTgt spid="33"/>
                                        </p:tgtEl>
                                        <p:attrNameLst>
                                          <p:attrName>ppt_x</p:attrName>
                                        </p:attrNameLst>
                                      </p:cBhvr>
                                      <p:tavLst>
                                        <p:tav tm="0">
                                          <p:val>
                                            <p:strVal val="#ppt_x"/>
                                          </p:val>
                                        </p:tav>
                                        <p:tav tm="100000">
                                          <p:val>
                                            <p:strVal val="#ppt_x"/>
                                          </p:val>
                                        </p:tav>
                                      </p:tavLst>
                                    </p:anim>
                                    <p:anim calcmode="lin" valueType="num">
                                      <p:cBhvr>
                                        <p:cTn id="24" dur="900" decel="100000" fill="hold"/>
                                        <p:tgtEl>
                                          <p:spTgt spid="33"/>
                                        </p:tgtEl>
                                        <p:attrNameLst>
                                          <p:attrName>ppt_y</p:attrName>
                                        </p:attrNameLst>
                                      </p:cBhvr>
                                      <p:tavLst>
                                        <p:tav tm="0">
                                          <p:val>
                                            <p:strVal val="#ppt_y+1"/>
                                          </p:val>
                                        </p:tav>
                                        <p:tav tm="100000">
                                          <p:val>
                                            <p:strVal val="#ppt_y-.03"/>
                                          </p:val>
                                        </p:tav>
                                      </p:tavLst>
                                    </p:anim>
                                    <p:anim calcmode="lin" valueType="num">
                                      <p:cBhvr>
                                        <p:cTn id="25" dur="100" accel="100000" fill="hold">
                                          <p:stCondLst>
                                            <p:cond delay="900"/>
                                          </p:stCondLst>
                                        </p:cTn>
                                        <p:tgtEl>
                                          <p:spTgt spid="33"/>
                                        </p:tgtEl>
                                        <p:attrNameLst>
                                          <p:attrName>ppt_y</p:attrName>
                                        </p:attrNameLst>
                                      </p:cBhvr>
                                      <p:tavLst>
                                        <p:tav tm="0">
                                          <p:val>
                                            <p:strVal val="#ppt_y-.03"/>
                                          </p:val>
                                        </p:tav>
                                        <p:tav tm="100000">
                                          <p:val>
                                            <p:strVal val="#ppt_y"/>
                                          </p:val>
                                        </p:tav>
                                      </p:tavLst>
                                    </p:anim>
                                  </p:childTnLst>
                                </p:cTn>
                              </p:par>
                              <p:par>
                                <p:cTn id="26" presetID="9" presetClass="entr" presetSubtype="0" fill="hold" grpId="0" nodeType="withEffect">
                                  <p:stCondLst>
                                    <p:cond delay="4000"/>
                                  </p:stCondLst>
                                  <p:childTnLst>
                                    <p:set>
                                      <p:cBhvr>
                                        <p:cTn id="27" dur="1" fill="hold">
                                          <p:stCondLst>
                                            <p:cond delay="0"/>
                                          </p:stCondLst>
                                        </p:cTn>
                                        <p:tgtEl>
                                          <p:spTgt spid="25"/>
                                        </p:tgtEl>
                                        <p:attrNameLst>
                                          <p:attrName>style.visibility</p:attrName>
                                        </p:attrNameLst>
                                      </p:cBhvr>
                                      <p:to>
                                        <p:strVal val="visible"/>
                                      </p:to>
                                    </p:set>
                                    <p:animEffect transition="in" filter="dissolve">
                                      <p:cBhvr>
                                        <p:cTn id="28" dur="10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33" grpId="0" animBg="1"/>
      <p:bldP spid="25" grpId="0" animBg="1"/>
      <p:bldP spid="61446" grpId="0" animBg="1"/>
      <p:bldP spid="20" grpId="0" animBg="1"/>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23"/>
          <p:cNvSpPr/>
          <p:nvPr/>
        </p:nvSpPr>
        <p:spPr>
          <a:xfrm>
            <a:off x="0" y="0"/>
            <a:ext cx="9144000" cy="838200"/>
          </a:xfrm>
          <a:prstGeom prst="rect">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r>
              <a:rPr lang="en-US" sz="4400" dirty="0" smtClean="0">
                <a:latin typeface="Trebuchet MS" pitchFamily="34" charset="0"/>
              </a:rPr>
              <a:t>How To Read LOBO Data</a:t>
            </a:r>
            <a:endParaRPr lang="en-US" sz="4400" dirty="0">
              <a:latin typeface="Trebuchet MS" pitchFamily="34" charset="0"/>
            </a:endParaRPr>
          </a:p>
        </p:txBody>
      </p:sp>
      <p:pic>
        <p:nvPicPr>
          <p:cNvPr id="26" name="2006"/>
          <p:cNvPicPr>
            <a:picLocks noChangeAspect="1" noChangeArrowheads="1"/>
          </p:cNvPicPr>
          <p:nvPr/>
        </p:nvPicPr>
        <p:blipFill>
          <a:blip r:embed="rId3" cstate="print"/>
          <a:srcRect l="1016" t="2263" r="1016" b="1570"/>
          <a:stretch>
            <a:fillRect/>
          </a:stretch>
        </p:blipFill>
        <p:spPr bwMode="auto">
          <a:xfrm>
            <a:off x="1828800" y="923321"/>
            <a:ext cx="2587083" cy="1846642"/>
          </a:xfrm>
          <a:prstGeom prst="rect">
            <a:avLst/>
          </a:prstGeom>
          <a:noFill/>
          <a:ln w="9525">
            <a:noFill/>
            <a:miter lim="800000"/>
            <a:headEnd/>
            <a:tailEnd/>
          </a:ln>
          <a:effectLst/>
        </p:spPr>
      </p:pic>
      <p:pic>
        <p:nvPicPr>
          <p:cNvPr id="27" name="2007"/>
          <p:cNvPicPr>
            <a:picLocks noChangeAspect="1" noChangeArrowheads="1"/>
          </p:cNvPicPr>
          <p:nvPr/>
        </p:nvPicPr>
        <p:blipFill>
          <a:blip r:embed="rId4" cstate="print"/>
          <a:srcRect l="1001" t="1161" r="699" b="2215"/>
          <a:stretch>
            <a:fillRect/>
          </a:stretch>
        </p:blipFill>
        <p:spPr bwMode="auto">
          <a:xfrm>
            <a:off x="1828800" y="2792798"/>
            <a:ext cx="2595856" cy="1855402"/>
          </a:xfrm>
          <a:prstGeom prst="rect">
            <a:avLst/>
          </a:prstGeom>
          <a:noFill/>
          <a:ln w="9525">
            <a:noFill/>
            <a:miter lim="800000"/>
            <a:headEnd/>
            <a:tailEnd/>
          </a:ln>
          <a:effectLst/>
        </p:spPr>
      </p:pic>
      <p:pic>
        <p:nvPicPr>
          <p:cNvPr id="38" name="2008"/>
          <p:cNvPicPr>
            <a:picLocks noChangeAspect="1" noChangeArrowheads="1"/>
          </p:cNvPicPr>
          <p:nvPr/>
        </p:nvPicPr>
        <p:blipFill>
          <a:blip r:embed="rId5" cstate="print"/>
          <a:srcRect r="906"/>
          <a:stretch>
            <a:fillRect/>
          </a:stretch>
        </p:blipFill>
        <p:spPr bwMode="auto">
          <a:xfrm>
            <a:off x="1828800" y="4648200"/>
            <a:ext cx="2618306" cy="1920240"/>
          </a:xfrm>
          <a:prstGeom prst="rect">
            <a:avLst/>
          </a:prstGeom>
          <a:noFill/>
          <a:ln w="9525">
            <a:noFill/>
            <a:miter lim="800000"/>
            <a:headEnd/>
            <a:tailEnd/>
          </a:ln>
          <a:effectLst/>
        </p:spPr>
      </p:pic>
      <p:sp>
        <p:nvSpPr>
          <p:cNvPr id="41" name="lg border"/>
          <p:cNvSpPr/>
          <p:nvPr/>
        </p:nvSpPr>
        <p:spPr>
          <a:xfrm>
            <a:off x="1828800" y="914400"/>
            <a:ext cx="2667000" cy="56388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7" name="sm border"/>
          <p:cNvSpPr/>
          <p:nvPr/>
        </p:nvSpPr>
        <p:spPr>
          <a:xfrm>
            <a:off x="1828800" y="2782329"/>
            <a:ext cx="2667000" cy="1880287"/>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2" name="crab" descr="dungeness - Copy.jpg"/>
          <p:cNvPicPr>
            <a:picLocks noChangeAspect="1"/>
          </p:cNvPicPr>
          <p:nvPr/>
        </p:nvPicPr>
        <p:blipFill>
          <a:blip r:embed="rId6" cstate="print"/>
          <a:stretch>
            <a:fillRect/>
          </a:stretch>
        </p:blipFill>
        <p:spPr>
          <a:xfrm>
            <a:off x="7575550" y="914400"/>
            <a:ext cx="1568450" cy="941070"/>
          </a:xfrm>
          <a:prstGeom prst="rect">
            <a:avLst/>
          </a:prstGeom>
        </p:spPr>
      </p:pic>
      <p:sp>
        <p:nvSpPr>
          <p:cNvPr id="22" name="Action Button: Home 21">
            <a:hlinkClick r:id="" action="ppaction://hlinkshowjump?jump=firstslide" highlightClick="1"/>
          </p:cNvPr>
          <p:cNvSpPr/>
          <p:nvPr/>
        </p:nvSpPr>
        <p:spPr>
          <a:xfrm>
            <a:off x="8547717" y="6400800"/>
            <a:ext cx="574675" cy="457200"/>
          </a:xfrm>
          <a:prstGeom prst="actionButtonHome">
            <a:avLst/>
          </a:prstGeom>
          <a:gradFill flip="none" rotWithShape="1">
            <a:gsLst>
              <a:gs pos="0">
                <a:srgbClr val="FFEFD1"/>
              </a:gs>
              <a:gs pos="64999">
                <a:srgbClr val="F0EBD5"/>
              </a:gs>
              <a:gs pos="100000">
                <a:srgbClr val="D1C39F"/>
              </a:gs>
            </a:gsLst>
            <a:lin ang="5400000" scaled="1"/>
            <a:tileRect/>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23" name="Action Button: Beginning 22">
            <a:hlinkClick r:id="rId7" action="ppaction://hlinksldjump" highlightClick="1"/>
          </p:cNvPr>
          <p:cNvSpPr/>
          <p:nvPr/>
        </p:nvSpPr>
        <p:spPr>
          <a:xfrm>
            <a:off x="8080992" y="6400800"/>
            <a:ext cx="457200" cy="457200"/>
          </a:xfrm>
          <a:prstGeom prst="actionButtonBeginning">
            <a:avLst/>
          </a:prstGeom>
          <a:gradFill>
            <a:gsLst>
              <a:gs pos="0">
                <a:srgbClr val="FFEFD1"/>
              </a:gs>
              <a:gs pos="64999">
                <a:srgbClr val="F0EBD5"/>
              </a:gs>
              <a:gs pos="100000">
                <a:srgbClr val="D1C39F"/>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33" name="Action Button: Custom 32">
            <a:hlinkClick r:id="rId8" action="ppaction://hlinksldjump" highlightClick="1"/>
          </p:cNvPr>
          <p:cNvSpPr/>
          <p:nvPr/>
        </p:nvSpPr>
        <p:spPr>
          <a:xfrm>
            <a:off x="5638800" y="6279380"/>
            <a:ext cx="2377440" cy="548640"/>
          </a:xfrm>
          <a:prstGeom prst="actionButtonBlank">
            <a:avLst/>
          </a:prstGeom>
          <a:solidFill>
            <a:srgbClr val="C00000"/>
          </a:solidFill>
          <a:ln>
            <a:no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latin typeface="Trebuchet MS" pitchFamily="34" charset="0"/>
              </a:rPr>
              <a:t>Touch here to continue</a:t>
            </a:r>
            <a:endParaRPr lang="en-US" sz="1600" dirty="0">
              <a:latin typeface="Trebuchet MS" pitchFamily="34" charset="0"/>
            </a:endParaRPr>
          </a:p>
        </p:txBody>
      </p:sp>
      <p:sp>
        <p:nvSpPr>
          <p:cNvPr id="39" name="Flowchart: Delay 38"/>
          <p:cNvSpPr/>
          <p:nvPr/>
        </p:nvSpPr>
        <p:spPr>
          <a:xfrm>
            <a:off x="0" y="0"/>
            <a:ext cx="1752600" cy="6858000"/>
          </a:xfrm>
          <a:prstGeom prst="flowChartDelay">
            <a:avLst/>
          </a:prstGeom>
          <a:scene3d>
            <a:camera prst="orthographicFront">
              <a:rot lat="0" lon="0" rev="0"/>
            </a:camera>
            <a:lightRig rig="threePt" dir="t">
              <a:rot lat="0" lon="0" rev="1200000"/>
            </a:lightRig>
          </a:scene3d>
          <a:sp3d>
            <a:bevelT/>
          </a:sp3d>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42" name="TextBox 41">
            <a:hlinkClick r:id="rId9" action="ppaction://hlinksldjump"/>
          </p:cNvPr>
          <p:cNvSpPr txBox="1"/>
          <p:nvPr/>
        </p:nvSpPr>
        <p:spPr>
          <a:xfrm>
            <a:off x="0" y="2743200"/>
            <a:ext cx="1554480" cy="1066800"/>
          </a:xfrm>
          <a:prstGeom prst="roundRect">
            <a:avLst/>
          </a:prstGeom>
          <a:solidFill>
            <a:schemeClr val="accent5">
              <a:lumMod val="40000"/>
              <a:lumOff val="60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Read LOBO Graphs </a:t>
            </a:r>
            <a:r>
              <a:rPr lang="en-US" sz="1600" dirty="0" smtClean="0">
                <a:solidFill>
                  <a:schemeClr val="accent1">
                    <a:lumMod val="75000"/>
                  </a:schemeClr>
                </a:solidFill>
                <a:latin typeface="Trebuchet MS" pitchFamily="34" charset="0"/>
                <a:cs typeface="+mn-cs"/>
              </a:rPr>
              <a:t>   (Level 3)</a:t>
            </a:r>
            <a:endParaRPr lang="en-US" sz="1600" dirty="0">
              <a:solidFill>
                <a:schemeClr val="accent1">
                  <a:lumMod val="75000"/>
                </a:schemeClr>
              </a:solidFill>
              <a:latin typeface="Trebuchet MS" pitchFamily="34" charset="0"/>
              <a:cs typeface="+mn-cs"/>
            </a:endParaRPr>
          </a:p>
        </p:txBody>
      </p:sp>
      <p:sp>
        <p:nvSpPr>
          <p:cNvPr id="43" name="TextBox 42">
            <a:hlinkClick r:id="rId10" action="ppaction://hlinksldjump"/>
          </p:cNvPr>
          <p:cNvSpPr txBox="1"/>
          <p:nvPr/>
        </p:nvSpPr>
        <p:spPr>
          <a:xfrm>
            <a:off x="0" y="3953470"/>
            <a:ext cx="1447800" cy="99953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LOBO Data Match-up</a:t>
            </a:r>
            <a:endParaRPr lang="en-US" sz="1600" dirty="0">
              <a:solidFill>
                <a:schemeClr val="accent1">
                  <a:lumMod val="75000"/>
                </a:schemeClr>
              </a:solidFill>
              <a:latin typeface="Trebuchet MS" pitchFamily="34" charset="0"/>
              <a:cs typeface="+mn-cs"/>
            </a:endParaRP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4)</a:t>
            </a:r>
            <a:endParaRPr lang="en-US" sz="1600" dirty="0">
              <a:solidFill>
                <a:schemeClr val="accent1">
                  <a:lumMod val="75000"/>
                </a:schemeClr>
              </a:solidFill>
              <a:latin typeface="Trebuchet MS" pitchFamily="34" charset="0"/>
              <a:cs typeface="+mn-cs"/>
            </a:endParaRPr>
          </a:p>
        </p:txBody>
      </p:sp>
      <p:sp>
        <p:nvSpPr>
          <p:cNvPr id="44" name="TextBox 43">
            <a:hlinkClick r:id="rId11" action="ppaction://hlinksldjump"/>
          </p:cNvPr>
          <p:cNvSpPr txBox="1"/>
          <p:nvPr/>
        </p:nvSpPr>
        <p:spPr>
          <a:xfrm>
            <a:off x="0" y="5105400"/>
            <a:ext cx="1371600" cy="11430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Test Your LOBO Abilities</a:t>
            </a: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5)</a:t>
            </a:r>
            <a:endParaRPr lang="en-US" sz="1600" dirty="0">
              <a:solidFill>
                <a:schemeClr val="accent1">
                  <a:lumMod val="75000"/>
                </a:schemeClr>
              </a:solidFill>
              <a:latin typeface="Trebuchet MS" pitchFamily="34" charset="0"/>
              <a:cs typeface="+mn-cs"/>
            </a:endParaRPr>
          </a:p>
        </p:txBody>
      </p:sp>
      <p:sp>
        <p:nvSpPr>
          <p:cNvPr id="45" name="TextBox 44">
            <a:hlinkClick r:id="rId12" action="ppaction://hlinksldjump"/>
          </p:cNvPr>
          <p:cNvSpPr txBox="1"/>
          <p:nvPr/>
        </p:nvSpPr>
        <p:spPr>
          <a:xfrm>
            <a:off x="0" y="1600200"/>
            <a:ext cx="1447800" cy="9906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Interpret Graphs</a:t>
            </a: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2)</a:t>
            </a:r>
            <a:endParaRPr lang="en-US" sz="1600" dirty="0">
              <a:solidFill>
                <a:schemeClr val="accent1">
                  <a:lumMod val="75000"/>
                </a:schemeClr>
              </a:solidFill>
              <a:latin typeface="Trebuchet MS" pitchFamily="34" charset="0"/>
              <a:cs typeface="+mn-cs"/>
            </a:endParaRPr>
          </a:p>
        </p:txBody>
      </p:sp>
      <p:sp>
        <p:nvSpPr>
          <p:cNvPr id="46" name="TextBox 45">
            <a:hlinkClick r:id="rId13" action="ppaction://hlinksldjump"/>
          </p:cNvPr>
          <p:cNvSpPr txBox="1"/>
          <p:nvPr/>
        </p:nvSpPr>
        <p:spPr>
          <a:xfrm>
            <a:off x="0" y="6324600"/>
            <a:ext cx="914400" cy="5334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More info</a:t>
            </a:r>
            <a:endParaRPr lang="en-US" sz="1600" dirty="0">
              <a:solidFill>
                <a:schemeClr val="accent1">
                  <a:lumMod val="75000"/>
                </a:schemeClr>
              </a:solidFill>
              <a:latin typeface="Trebuchet MS" pitchFamily="34" charset="0"/>
              <a:cs typeface="+mn-cs"/>
            </a:endParaRPr>
          </a:p>
        </p:txBody>
      </p:sp>
      <p:sp>
        <p:nvSpPr>
          <p:cNvPr id="28" name="grey4"/>
          <p:cNvSpPr/>
          <p:nvPr/>
        </p:nvSpPr>
        <p:spPr>
          <a:xfrm>
            <a:off x="4010890" y="1143000"/>
            <a:ext cx="152400" cy="1447800"/>
          </a:xfrm>
          <a:prstGeom prst="rect">
            <a:avLst/>
          </a:prstGeom>
          <a:solidFill>
            <a:schemeClr val="bg1">
              <a:lumMod val="65000"/>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9" name="grey 3"/>
          <p:cNvSpPr/>
          <p:nvPr/>
        </p:nvSpPr>
        <p:spPr>
          <a:xfrm>
            <a:off x="4061690" y="3048000"/>
            <a:ext cx="228600" cy="1397000"/>
          </a:xfrm>
          <a:prstGeom prst="rect">
            <a:avLst/>
          </a:prstGeom>
          <a:solidFill>
            <a:schemeClr val="bg1">
              <a:lumMod val="65000"/>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0" name="grey 2"/>
          <p:cNvSpPr/>
          <p:nvPr/>
        </p:nvSpPr>
        <p:spPr>
          <a:xfrm>
            <a:off x="2867890" y="4876800"/>
            <a:ext cx="228600" cy="1447800"/>
          </a:xfrm>
          <a:prstGeom prst="rect">
            <a:avLst/>
          </a:prstGeom>
          <a:solidFill>
            <a:schemeClr val="bg1">
              <a:lumMod val="65000"/>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1446" name="1st text box"/>
          <p:cNvSpPr txBox="1">
            <a:spLocks noChangeArrowheads="1"/>
          </p:cNvSpPr>
          <p:nvPr/>
        </p:nvSpPr>
        <p:spPr bwMode="auto">
          <a:xfrm>
            <a:off x="4572000" y="1752600"/>
            <a:ext cx="4191000" cy="1191816"/>
          </a:xfrm>
          <a:prstGeom prst="wedgeRoundRectCallout">
            <a:avLst>
              <a:gd name="adj1" fmla="val 34103"/>
              <a:gd name="adj2" fmla="val -65468"/>
              <a:gd name="adj3" fmla="val 16667"/>
            </a:avLst>
          </a:prstGeom>
          <a:solidFill>
            <a:schemeClr val="accent5">
              <a:lumMod val="75000"/>
            </a:schemeClr>
          </a:solidFill>
          <a:ln w="9525">
            <a:noFill/>
            <a:miter lim="800000"/>
            <a:headEnd/>
            <a:tailEnd/>
          </a:ln>
        </p:spPr>
        <p:txBody>
          <a:bodyPr wrap="square">
            <a:spAutoFit/>
          </a:bodyPr>
          <a:lstStyle/>
          <a:p>
            <a:r>
              <a:rPr lang="en-US" sz="1600" dirty="0" smtClean="0">
                <a:solidFill>
                  <a:schemeClr val="bg1"/>
                </a:solidFill>
                <a:latin typeface="Trebuchet MS" pitchFamily="34" charset="0"/>
              </a:rPr>
              <a:t>This is when I see winter started:</a:t>
            </a:r>
          </a:p>
          <a:p>
            <a:pPr>
              <a:buFont typeface="Arial" pitchFamily="34" charset="0"/>
              <a:buChar char="•"/>
            </a:pPr>
            <a:r>
              <a:rPr lang="en-US" sz="1600" dirty="0" smtClean="0">
                <a:solidFill>
                  <a:schemeClr val="bg1"/>
                </a:solidFill>
                <a:latin typeface="Trebuchet MS" pitchFamily="34" charset="0"/>
              </a:rPr>
              <a:t> 2006: early November </a:t>
            </a:r>
          </a:p>
          <a:p>
            <a:pPr>
              <a:buFont typeface="Arial" pitchFamily="34" charset="0"/>
              <a:buChar char="•"/>
            </a:pPr>
            <a:r>
              <a:rPr lang="en-US" sz="1600" dirty="0" smtClean="0">
                <a:solidFill>
                  <a:schemeClr val="bg1"/>
                </a:solidFill>
                <a:latin typeface="Trebuchet MS" pitchFamily="34" charset="0"/>
              </a:rPr>
              <a:t> 2007: mid to late November </a:t>
            </a:r>
          </a:p>
          <a:p>
            <a:pPr>
              <a:buFont typeface="Arial" pitchFamily="34" charset="0"/>
              <a:buChar char="•"/>
            </a:pPr>
            <a:r>
              <a:rPr lang="en-US" sz="1600" dirty="0" smtClean="0">
                <a:solidFill>
                  <a:schemeClr val="bg1"/>
                </a:solidFill>
                <a:latin typeface="Trebuchet MS" pitchFamily="34" charset="0"/>
              </a:rPr>
              <a:t> 2008: early November to late December</a:t>
            </a:r>
          </a:p>
        </p:txBody>
      </p:sp>
      <p:sp>
        <p:nvSpPr>
          <p:cNvPr id="51" name="grey"/>
          <p:cNvSpPr/>
          <p:nvPr/>
        </p:nvSpPr>
        <p:spPr>
          <a:xfrm>
            <a:off x="4038600" y="4876800"/>
            <a:ext cx="404090" cy="1447800"/>
          </a:xfrm>
          <a:prstGeom prst="rect">
            <a:avLst/>
          </a:prstGeom>
          <a:solidFill>
            <a:schemeClr val="bg1">
              <a:lumMod val="65000"/>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3" name="2nd text box"/>
          <p:cNvSpPr txBox="1">
            <a:spLocks noChangeArrowheads="1"/>
          </p:cNvSpPr>
          <p:nvPr/>
        </p:nvSpPr>
        <p:spPr bwMode="auto">
          <a:xfrm>
            <a:off x="4572000" y="3124200"/>
            <a:ext cx="4191000" cy="646986"/>
          </a:xfrm>
          <a:prstGeom prst="wedgeRoundRectCallout">
            <a:avLst>
              <a:gd name="adj1" fmla="val 21729"/>
              <a:gd name="adj2" fmla="val -74629"/>
              <a:gd name="adj3" fmla="val 16667"/>
            </a:avLst>
          </a:prstGeom>
          <a:solidFill>
            <a:schemeClr val="accent5">
              <a:lumMod val="75000"/>
            </a:schemeClr>
          </a:solidFill>
          <a:ln w="9525">
            <a:noFill/>
            <a:miter lim="800000"/>
            <a:headEnd/>
            <a:tailEnd/>
          </a:ln>
        </p:spPr>
        <p:txBody>
          <a:bodyPr wrap="square">
            <a:spAutoFit/>
          </a:bodyPr>
          <a:lstStyle/>
          <a:p>
            <a:r>
              <a:rPr lang="en-US" sz="1600" dirty="0" smtClean="0">
                <a:solidFill>
                  <a:schemeClr val="bg1"/>
                </a:solidFill>
                <a:latin typeface="Trebuchet MS" pitchFamily="34" charset="0"/>
              </a:rPr>
              <a:t>This is when I see summer began:</a:t>
            </a:r>
          </a:p>
          <a:p>
            <a:pPr>
              <a:buFont typeface="Arial" pitchFamily="34" charset="0"/>
              <a:buChar char="•"/>
            </a:pPr>
            <a:r>
              <a:rPr lang="en-US" sz="1600" dirty="0" smtClean="0">
                <a:solidFill>
                  <a:schemeClr val="bg1"/>
                </a:solidFill>
                <a:latin typeface="Trebuchet MS" pitchFamily="34" charset="0"/>
              </a:rPr>
              <a:t> 2008: mid-May</a:t>
            </a:r>
            <a:endParaRPr lang="en-US" sz="1600" dirty="0">
              <a:solidFill>
                <a:schemeClr val="bg1"/>
              </a:solidFill>
              <a:latin typeface="Trebuchet MS" pitchFamily="34" charset="0"/>
            </a:endParaRPr>
          </a:p>
        </p:txBody>
      </p:sp>
      <p:sp>
        <p:nvSpPr>
          <p:cNvPr id="57" name="1st green box"/>
          <p:cNvSpPr txBox="1">
            <a:spLocks noChangeArrowheads="1"/>
          </p:cNvSpPr>
          <p:nvPr/>
        </p:nvSpPr>
        <p:spPr bwMode="auto">
          <a:xfrm>
            <a:off x="4876800" y="4114800"/>
            <a:ext cx="3810000" cy="374571"/>
          </a:xfrm>
          <a:prstGeom prst="roundRect">
            <a:avLst/>
          </a:prstGeom>
          <a:solidFill>
            <a:srgbClr val="70AC2E"/>
          </a:solidFill>
          <a:ln w="9525">
            <a:noFill/>
            <a:miter lim="800000"/>
            <a:headEnd/>
            <a:tailEnd/>
          </a:ln>
        </p:spPr>
        <p:txBody>
          <a:bodyPr wrap="square">
            <a:spAutoFit/>
          </a:bodyPr>
          <a:lstStyle/>
          <a:p>
            <a:r>
              <a:rPr lang="en-US" sz="1600" dirty="0" smtClean="0">
                <a:solidFill>
                  <a:schemeClr val="bg1"/>
                </a:solidFill>
                <a:latin typeface="Trebuchet MS" pitchFamily="34" charset="0"/>
              </a:rPr>
              <a:t>Do you still see the </a:t>
            </a:r>
            <a:r>
              <a:rPr lang="en-US" sz="1600" u="sng" dirty="0" smtClean="0">
                <a:solidFill>
                  <a:schemeClr val="bg1"/>
                </a:solidFill>
                <a:effectLst>
                  <a:outerShdw blurRad="38100" dist="38100" dir="2700000" algn="tl">
                    <a:srgbClr val="000000">
                      <a:alpha val="43137"/>
                    </a:srgbClr>
                  </a:outerShdw>
                </a:effectLst>
                <a:latin typeface="Trebuchet MS" pitchFamily="34" charset="0"/>
              </a:rPr>
              <a:t>seasonal pattern</a:t>
            </a:r>
            <a:r>
              <a:rPr lang="en-US" sz="1600" dirty="0" smtClean="0">
                <a:solidFill>
                  <a:schemeClr val="bg1"/>
                </a:solidFill>
                <a:latin typeface="Trebuchet MS" pitchFamily="34" charset="0"/>
              </a:rPr>
              <a:t>?</a:t>
            </a:r>
            <a:endParaRPr lang="en-US" sz="1600" dirty="0">
              <a:solidFill>
                <a:schemeClr val="bg1"/>
              </a:solidFill>
              <a:latin typeface="Trebuchet MS" pitchFamily="34" charset="0"/>
            </a:endParaRPr>
          </a:p>
        </p:txBody>
      </p:sp>
      <p:sp>
        <p:nvSpPr>
          <p:cNvPr id="58" name="2nd green box"/>
          <p:cNvSpPr txBox="1">
            <a:spLocks noChangeArrowheads="1"/>
          </p:cNvSpPr>
          <p:nvPr/>
        </p:nvSpPr>
        <p:spPr bwMode="auto">
          <a:xfrm>
            <a:off x="5029200" y="4800600"/>
            <a:ext cx="3505200" cy="919401"/>
          </a:xfrm>
          <a:prstGeom prst="roundRect">
            <a:avLst/>
          </a:prstGeom>
          <a:solidFill>
            <a:srgbClr val="70AC2E"/>
          </a:solidFill>
          <a:ln w="9525">
            <a:noFill/>
            <a:miter lim="800000"/>
            <a:headEnd/>
            <a:tailEnd/>
          </a:ln>
        </p:spPr>
        <p:txBody>
          <a:bodyPr wrap="square">
            <a:spAutoFit/>
          </a:bodyPr>
          <a:lstStyle/>
          <a:p>
            <a:r>
              <a:rPr lang="en-US" sz="1600" dirty="0" smtClean="0">
                <a:solidFill>
                  <a:schemeClr val="bg1"/>
                </a:solidFill>
                <a:latin typeface="Trebuchet MS" pitchFamily="34" charset="0"/>
              </a:rPr>
              <a:t>Can you see anything else, besides higher or lower salinity, that distinguishes the seasons?</a:t>
            </a:r>
            <a:endParaRPr lang="en-US" sz="1600" dirty="0">
              <a:solidFill>
                <a:schemeClr val="bg1"/>
              </a:solidFill>
              <a:latin typeface="Trebuchet MS" pitchFamily="34" charset="0"/>
            </a:endParaRPr>
          </a:p>
        </p:txBody>
      </p:sp>
      <p:sp>
        <p:nvSpPr>
          <p:cNvPr id="40" name="L1">
            <a:hlinkClick r:id="rId14" action="ppaction://hlinksldjump"/>
          </p:cNvPr>
          <p:cNvSpPr txBox="1"/>
          <p:nvPr/>
        </p:nvSpPr>
        <p:spPr>
          <a:xfrm>
            <a:off x="0" y="609600"/>
            <a:ext cx="1371600" cy="8382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Build </a:t>
            </a:r>
            <a:r>
              <a:rPr lang="en-US" sz="1600" dirty="0" smtClean="0">
                <a:solidFill>
                  <a:schemeClr val="accent1">
                    <a:lumMod val="75000"/>
                  </a:schemeClr>
                </a:solidFill>
                <a:latin typeface="Trebuchet MS" pitchFamily="34" charset="0"/>
                <a:cs typeface="+mn-cs"/>
              </a:rPr>
              <a:t>A </a:t>
            </a:r>
            <a:r>
              <a:rPr lang="en-US" sz="1600" dirty="0">
                <a:solidFill>
                  <a:schemeClr val="accent1">
                    <a:lumMod val="75000"/>
                  </a:schemeClr>
                </a:solidFill>
                <a:latin typeface="Trebuchet MS" pitchFamily="34" charset="0"/>
                <a:cs typeface="+mn-cs"/>
              </a:rPr>
              <a:t>G</a:t>
            </a:r>
            <a:r>
              <a:rPr lang="en-US" sz="1600" dirty="0" smtClean="0">
                <a:solidFill>
                  <a:schemeClr val="accent1">
                    <a:lumMod val="75000"/>
                  </a:schemeClr>
                </a:solidFill>
                <a:latin typeface="Trebuchet MS" pitchFamily="34" charset="0"/>
                <a:cs typeface="+mn-cs"/>
              </a:rPr>
              <a:t>raph </a:t>
            </a:r>
            <a:endParaRPr lang="en-US" sz="1600" dirty="0">
              <a:solidFill>
                <a:schemeClr val="accent1">
                  <a:lumMod val="75000"/>
                </a:schemeClr>
              </a:solidFill>
              <a:latin typeface="Trebuchet MS" pitchFamily="34" charset="0"/>
              <a:cs typeface="+mn-cs"/>
            </a:endParaRP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1)</a:t>
            </a:r>
            <a:endParaRPr lang="en-US" sz="1600" dirty="0">
              <a:solidFill>
                <a:schemeClr val="accent1">
                  <a:lumMod val="75000"/>
                </a:schemeClr>
              </a:solidFill>
              <a:latin typeface="Trebuchet MS" pitchFamily="34" charset="0"/>
              <a:cs typeface="+mn-cs"/>
            </a:endParaRPr>
          </a:p>
        </p:txBody>
      </p:sp>
      <p:sp>
        <p:nvSpPr>
          <p:cNvPr id="31" name="progress"/>
          <p:cNvSpPr txBox="1"/>
          <p:nvPr/>
        </p:nvSpPr>
        <p:spPr>
          <a:xfrm>
            <a:off x="1066800" y="6553200"/>
            <a:ext cx="2362200" cy="369332"/>
          </a:xfrm>
          <a:prstGeom prst="rect">
            <a:avLst/>
          </a:prstGeom>
          <a:noFill/>
        </p:spPr>
        <p:txBody>
          <a:bodyPr wrap="square" rtlCol="0">
            <a:spAutoFit/>
          </a:bodyPr>
          <a:lstStyle/>
          <a:p>
            <a:r>
              <a:rPr lang="en-US" dirty="0" smtClean="0">
                <a:latin typeface="Trebuchet MS" pitchFamily="34" charset="0"/>
              </a:rPr>
              <a:t>Progress : 7/11</a:t>
            </a:r>
            <a:endParaRPr lang="en-US" dirty="0">
              <a:latin typeface="Trebuchet MS" pitchFamily="34" charset="0"/>
            </a:endParaRPr>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1000"/>
                                  </p:stCondLst>
                                  <p:childTnLst>
                                    <p:set>
                                      <p:cBhvr>
                                        <p:cTn id="6" dur="1" fill="hold">
                                          <p:stCondLst>
                                            <p:cond delay="0"/>
                                          </p:stCondLst>
                                        </p:cTn>
                                        <p:tgtEl>
                                          <p:spTgt spid="28"/>
                                        </p:tgtEl>
                                        <p:attrNameLst>
                                          <p:attrName>style.visibility</p:attrName>
                                        </p:attrNameLst>
                                      </p:cBhvr>
                                      <p:to>
                                        <p:strVal val="visible"/>
                                      </p:to>
                                    </p:set>
                                    <p:animEffect transition="in" filter="dissolve">
                                      <p:cBhvr>
                                        <p:cTn id="7" dur="1000"/>
                                        <p:tgtEl>
                                          <p:spTgt spid="28"/>
                                        </p:tgtEl>
                                      </p:cBhvr>
                                    </p:animEffect>
                                  </p:childTnLst>
                                </p:cTn>
                              </p:par>
                              <p:par>
                                <p:cTn id="8" presetID="9" presetClass="entr" presetSubtype="0" fill="hold" grpId="0" nodeType="withEffect">
                                  <p:stCondLst>
                                    <p:cond delay="1000"/>
                                  </p:stCondLst>
                                  <p:childTnLst>
                                    <p:set>
                                      <p:cBhvr>
                                        <p:cTn id="9" dur="1" fill="hold">
                                          <p:stCondLst>
                                            <p:cond delay="0"/>
                                          </p:stCondLst>
                                        </p:cTn>
                                        <p:tgtEl>
                                          <p:spTgt spid="29"/>
                                        </p:tgtEl>
                                        <p:attrNameLst>
                                          <p:attrName>style.visibility</p:attrName>
                                        </p:attrNameLst>
                                      </p:cBhvr>
                                      <p:to>
                                        <p:strVal val="visible"/>
                                      </p:to>
                                    </p:set>
                                    <p:animEffect transition="in" filter="dissolve">
                                      <p:cBhvr>
                                        <p:cTn id="10" dur="1000"/>
                                        <p:tgtEl>
                                          <p:spTgt spid="29"/>
                                        </p:tgtEl>
                                      </p:cBhvr>
                                    </p:animEffect>
                                  </p:childTnLst>
                                </p:cTn>
                              </p:par>
                              <p:par>
                                <p:cTn id="11" presetID="9" presetClass="entr" presetSubtype="0" fill="hold" grpId="0" nodeType="withEffect">
                                  <p:stCondLst>
                                    <p:cond delay="5000"/>
                                  </p:stCondLst>
                                  <p:childTnLst>
                                    <p:set>
                                      <p:cBhvr>
                                        <p:cTn id="12" dur="1" fill="hold">
                                          <p:stCondLst>
                                            <p:cond delay="0"/>
                                          </p:stCondLst>
                                        </p:cTn>
                                        <p:tgtEl>
                                          <p:spTgt spid="30"/>
                                        </p:tgtEl>
                                        <p:attrNameLst>
                                          <p:attrName>style.visibility</p:attrName>
                                        </p:attrNameLst>
                                      </p:cBhvr>
                                      <p:to>
                                        <p:strVal val="visible"/>
                                      </p:to>
                                    </p:set>
                                    <p:animEffect transition="in" filter="dissolve">
                                      <p:cBhvr>
                                        <p:cTn id="13" dur="1000"/>
                                        <p:tgtEl>
                                          <p:spTgt spid="30"/>
                                        </p:tgtEl>
                                      </p:cBhvr>
                                    </p:animEffect>
                                  </p:childTnLst>
                                </p:cTn>
                              </p:par>
                              <p:par>
                                <p:cTn id="14" presetID="34" presetClass="entr" presetSubtype="0" fill="hold" grpId="0" nodeType="withEffect">
                                  <p:stCondLst>
                                    <p:cond delay="0"/>
                                  </p:stCondLst>
                                  <p:childTnLst>
                                    <p:set>
                                      <p:cBhvr>
                                        <p:cTn id="15" dur="1" fill="hold">
                                          <p:stCondLst>
                                            <p:cond delay="0"/>
                                          </p:stCondLst>
                                        </p:cTn>
                                        <p:tgtEl>
                                          <p:spTgt spid="61446"/>
                                        </p:tgtEl>
                                        <p:attrNameLst>
                                          <p:attrName>style.visibility</p:attrName>
                                        </p:attrNameLst>
                                      </p:cBhvr>
                                      <p:to>
                                        <p:strVal val="visible"/>
                                      </p:to>
                                    </p:set>
                                    <p:anim from="(-#ppt_w/2)" to="(#ppt_x)" calcmode="lin" valueType="num">
                                      <p:cBhvr>
                                        <p:cTn id="16" dur="600" fill="hold">
                                          <p:stCondLst>
                                            <p:cond delay="0"/>
                                          </p:stCondLst>
                                        </p:cTn>
                                        <p:tgtEl>
                                          <p:spTgt spid="61446"/>
                                        </p:tgtEl>
                                        <p:attrNameLst>
                                          <p:attrName>ppt_x</p:attrName>
                                        </p:attrNameLst>
                                      </p:cBhvr>
                                    </p:anim>
                                    <p:anim from="0" to="-1.0" calcmode="lin" valueType="num">
                                      <p:cBhvr>
                                        <p:cTn id="17" dur="200" decel="50000" autoRev="1" fill="hold">
                                          <p:stCondLst>
                                            <p:cond delay="600"/>
                                          </p:stCondLst>
                                        </p:cTn>
                                        <p:tgtEl>
                                          <p:spTgt spid="61446"/>
                                        </p:tgtEl>
                                        <p:attrNameLst>
                                          <p:attrName>xshear</p:attrName>
                                        </p:attrNameLst>
                                      </p:cBhvr>
                                    </p:anim>
                                    <p:animScale>
                                      <p:cBhvr>
                                        <p:cTn id="18" dur="200" decel="100000" autoRev="1" fill="hold">
                                          <p:stCondLst>
                                            <p:cond delay="600"/>
                                          </p:stCondLst>
                                        </p:cTn>
                                        <p:tgtEl>
                                          <p:spTgt spid="61446"/>
                                        </p:tgtEl>
                                      </p:cBhvr>
                                      <p:from x="100000" y="100000"/>
                                      <p:to x="80000" y="100000"/>
                                    </p:animScale>
                                    <p:anim by="(#ppt_h/3+#ppt_w*0.1)" calcmode="lin" valueType="num">
                                      <p:cBhvr additive="sum">
                                        <p:cTn id="19" dur="200" decel="100000" autoRev="1" fill="hold">
                                          <p:stCondLst>
                                            <p:cond delay="600"/>
                                          </p:stCondLst>
                                        </p:cTn>
                                        <p:tgtEl>
                                          <p:spTgt spid="61446"/>
                                        </p:tgtEl>
                                        <p:attrNameLst>
                                          <p:attrName>ppt_x</p:attrName>
                                        </p:attrNameLst>
                                      </p:cBhvr>
                                    </p:anim>
                                  </p:childTnLst>
                                </p:cTn>
                              </p:par>
                              <p:par>
                                <p:cTn id="20" presetID="37" presetClass="entr" presetSubtype="0" fill="hold" grpId="0" nodeType="withEffect">
                                  <p:stCondLst>
                                    <p:cond delay="10000"/>
                                  </p:stCondLst>
                                  <p:childTnLst>
                                    <p:set>
                                      <p:cBhvr>
                                        <p:cTn id="21" dur="1" fill="hold">
                                          <p:stCondLst>
                                            <p:cond delay="0"/>
                                          </p:stCondLst>
                                        </p:cTn>
                                        <p:tgtEl>
                                          <p:spTgt spid="33"/>
                                        </p:tgtEl>
                                        <p:attrNameLst>
                                          <p:attrName>style.visibility</p:attrName>
                                        </p:attrNameLst>
                                      </p:cBhvr>
                                      <p:to>
                                        <p:strVal val="visible"/>
                                      </p:to>
                                    </p:set>
                                    <p:animEffect transition="in" filter="fade">
                                      <p:cBhvr>
                                        <p:cTn id="22" dur="1000"/>
                                        <p:tgtEl>
                                          <p:spTgt spid="33"/>
                                        </p:tgtEl>
                                      </p:cBhvr>
                                    </p:animEffect>
                                    <p:anim calcmode="lin" valueType="num">
                                      <p:cBhvr>
                                        <p:cTn id="23" dur="1000" fill="hold"/>
                                        <p:tgtEl>
                                          <p:spTgt spid="33"/>
                                        </p:tgtEl>
                                        <p:attrNameLst>
                                          <p:attrName>ppt_x</p:attrName>
                                        </p:attrNameLst>
                                      </p:cBhvr>
                                      <p:tavLst>
                                        <p:tav tm="0">
                                          <p:val>
                                            <p:strVal val="#ppt_x"/>
                                          </p:val>
                                        </p:tav>
                                        <p:tav tm="100000">
                                          <p:val>
                                            <p:strVal val="#ppt_x"/>
                                          </p:val>
                                        </p:tav>
                                      </p:tavLst>
                                    </p:anim>
                                    <p:anim calcmode="lin" valueType="num">
                                      <p:cBhvr>
                                        <p:cTn id="24" dur="900" decel="100000" fill="hold"/>
                                        <p:tgtEl>
                                          <p:spTgt spid="33"/>
                                        </p:tgtEl>
                                        <p:attrNameLst>
                                          <p:attrName>ppt_y</p:attrName>
                                        </p:attrNameLst>
                                      </p:cBhvr>
                                      <p:tavLst>
                                        <p:tav tm="0">
                                          <p:val>
                                            <p:strVal val="#ppt_y+1"/>
                                          </p:val>
                                        </p:tav>
                                        <p:tav tm="100000">
                                          <p:val>
                                            <p:strVal val="#ppt_y-.03"/>
                                          </p:val>
                                        </p:tav>
                                      </p:tavLst>
                                    </p:anim>
                                    <p:anim calcmode="lin" valueType="num">
                                      <p:cBhvr>
                                        <p:cTn id="25" dur="100" accel="100000" fill="hold">
                                          <p:stCondLst>
                                            <p:cond delay="900"/>
                                          </p:stCondLst>
                                        </p:cTn>
                                        <p:tgtEl>
                                          <p:spTgt spid="33"/>
                                        </p:tgtEl>
                                        <p:attrNameLst>
                                          <p:attrName>ppt_y</p:attrName>
                                        </p:attrNameLst>
                                      </p:cBhvr>
                                      <p:tavLst>
                                        <p:tav tm="0">
                                          <p:val>
                                            <p:strVal val="#ppt_y-.03"/>
                                          </p:val>
                                        </p:tav>
                                        <p:tav tm="100000">
                                          <p:val>
                                            <p:strVal val="#ppt_y"/>
                                          </p:val>
                                        </p:tav>
                                      </p:tavLst>
                                    </p:anim>
                                  </p:childTnLst>
                                </p:cTn>
                              </p:par>
                              <p:par>
                                <p:cTn id="26" presetID="9" presetClass="entr" presetSubtype="0" fill="hold" grpId="0" nodeType="withEffect">
                                  <p:stCondLst>
                                    <p:cond delay="1000"/>
                                  </p:stCondLst>
                                  <p:childTnLst>
                                    <p:set>
                                      <p:cBhvr>
                                        <p:cTn id="27" dur="1" fill="hold">
                                          <p:stCondLst>
                                            <p:cond delay="0"/>
                                          </p:stCondLst>
                                        </p:cTn>
                                        <p:tgtEl>
                                          <p:spTgt spid="51"/>
                                        </p:tgtEl>
                                        <p:attrNameLst>
                                          <p:attrName>style.visibility</p:attrName>
                                        </p:attrNameLst>
                                      </p:cBhvr>
                                      <p:to>
                                        <p:strVal val="visible"/>
                                      </p:to>
                                    </p:set>
                                    <p:animEffect transition="in" filter="dissolve">
                                      <p:cBhvr>
                                        <p:cTn id="28" dur="1000"/>
                                        <p:tgtEl>
                                          <p:spTgt spid="51"/>
                                        </p:tgtEl>
                                      </p:cBhvr>
                                    </p:animEffect>
                                  </p:childTnLst>
                                </p:cTn>
                              </p:par>
                              <p:par>
                                <p:cTn id="29" presetID="34" presetClass="entr" presetSubtype="0" fill="hold" grpId="0" nodeType="withEffect">
                                  <p:stCondLst>
                                    <p:cond delay="4000"/>
                                  </p:stCondLst>
                                  <p:childTnLst>
                                    <p:set>
                                      <p:cBhvr>
                                        <p:cTn id="30" dur="1" fill="hold">
                                          <p:stCondLst>
                                            <p:cond delay="0"/>
                                          </p:stCondLst>
                                        </p:cTn>
                                        <p:tgtEl>
                                          <p:spTgt spid="53"/>
                                        </p:tgtEl>
                                        <p:attrNameLst>
                                          <p:attrName>style.visibility</p:attrName>
                                        </p:attrNameLst>
                                      </p:cBhvr>
                                      <p:to>
                                        <p:strVal val="visible"/>
                                      </p:to>
                                    </p:set>
                                    <p:anim from="(-#ppt_w/2)" to="(#ppt_x)" calcmode="lin" valueType="num">
                                      <p:cBhvr>
                                        <p:cTn id="31" dur="600" fill="hold">
                                          <p:stCondLst>
                                            <p:cond delay="0"/>
                                          </p:stCondLst>
                                        </p:cTn>
                                        <p:tgtEl>
                                          <p:spTgt spid="53"/>
                                        </p:tgtEl>
                                        <p:attrNameLst>
                                          <p:attrName>ppt_x</p:attrName>
                                        </p:attrNameLst>
                                      </p:cBhvr>
                                    </p:anim>
                                    <p:anim from="0" to="-1.0" calcmode="lin" valueType="num">
                                      <p:cBhvr>
                                        <p:cTn id="32" dur="200" decel="50000" autoRev="1" fill="hold">
                                          <p:stCondLst>
                                            <p:cond delay="600"/>
                                          </p:stCondLst>
                                        </p:cTn>
                                        <p:tgtEl>
                                          <p:spTgt spid="53"/>
                                        </p:tgtEl>
                                        <p:attrNameLst>
                                          <p:attrName>xshear</p:attrName>
                                        </p:attrNameLst>
                                      </p:cBhvr>
                                    </p:anim>
                                    <p:animScale>
                                      <p:cBhvr>
                                        <p:cTn id="33" dur="200" decel="100000" autoRev="1" fill="hold">
                                          <p:stCondLst>
                                            <p:cond delay="600"/>
                                          </p:stCondLst>
                                        </p:cTn>
                                        <p:tgtEl>
                                          <p:spTgt spid="53"/>
                                        </p:tgtEl>
                                      </p:cBhvr>
                                      <p:from x="100000" y="100000"/>
                                      <p:to x="80000" y="100000"/>
                                    </p:animScale>
                                    <p:anim by="(#ppt_h/3+#ppt_w*0.1)" calcmode="lin" valueType="num">
                                      <p:cBhvr additive="sum">
                                        <p:cTn id="34" dur="200" decel="100000" autoRev="1" fill="hold">
                                          <p:stCondLst>
                                            <p:cond delay="600"/>
                                          </p:stCondLst>
                                        </p:cTn>
                                        <p:tgtEl>
                                          <p:spTgt spid="53"/>
                                        </p:tgtEl>
                                        <p:attrNameLst>
                                          <p:attrName>ppt_x</p:attrName>
                                        </p:attrNameLst>
                                      </p:cBhvr>
                                    </p:anim>
                                  </p:childTnLst>
                                </p:cTn>
                              </p:par>
                              <p:par>
                                <p:cTn id="35" presetID="9" presetClass="entr" presetSubtype="0" fill="hold" grpId="0" nodeType="withEffect">
                                  <p:stCondLst>
                                    <p:cond delay="7500"/>
                                  </p:stCondLst>
                                  <p:childTnLst>
                                    <p:set>
                                      <p:cBhvr>
                                        <p:cTn id="36" dur="1" fill="hold">
                                          <p:stCondLst>
                                            <p:cond delay="0"/>
                                          </p:stCondLst>
                                        </p:cTn>
                                        <p:tgtEl>
                                          <p:spTgt spid="57"/>
                                        </p:tgtEl>
                                        <p:attrNameLst>
                                          <p:attrName>style.visibility</p:attrName>
                                        </p:attrNameLst>
                                      </p:cBhvr>
                                      <p:to>
                                        <p:strVal val="visible"/>
                                      </p:to>
                                    </p:set>
                                    <p:animEffect transition="in" filter="dissolve">
                                      <p:cBhvr>
                                        <p:cTn id="37" dur="1000"/>
                                        <p:tgtEl>
                                          <p:spTgt spid="57"/>
                                        </p:tgtEl>
                                      </p:cBhvr>
                                    </p:animEffect>
                                  </p:childTnLst>
                                </p:cTn>
                              </p:par>
                              <p:par>
                                <p:cTn id="38" presetID="9" presetClass="entr" presetSubtype="0" fill="hold" grpId="0" nodeType="withEffect">
                                  <p:stCondLst>
                                    <p:cond delay="8500"/>
                                  </p:stCondLst>
                                  <p:childTnLst>
                                    <p:set>
                                      <p:cBhvr>
                                        <p:cTn id="39" dur="1" fill="hold">
                                          <p:stCondLst>
                                            <p:cond delay="0"/>
                                          </p:stCondLst>
                                        </p:cTn>
                                        <p:tgtEl>
                                          <p:spTgt spid="58"/>
                                        </p:tgtEl>
                                        <p:attrNameLst>
                                          <p:attrName>style.visibility</p:attrName>
                                        </p:attrNameLst>
                                      </p:cBhvr>
                                      <p:to>
                                        <p:strVal val="visible"/>
                                      </p:to>
                                    </p:set>
                                    <p:animEffect transition="in" filter="dissolve">
                                      <p:cBhvr>
                                        <p:cTn id="40" dur="10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28" grpId="0" animBg="1"/>
      <p:bldP spid="29" grpId="0" animBg="1"/>
      <p:bldP spid="30" grpId="0" animBg="1"/>
      <p:bldP spid="61446" grpId="0" animBg="1"/>
      <p:bldP spid="51" grpId="0" animBg="1"/>
      <p:bldP spid="53" grpId="0" animBg="1"/>
      <p:bldP spid="57" grpId="0" animBg="1"/>
      <p:bldP spid="58" grpId="0" animBg="1"/>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2007"/>
          <p:cNvPicPr>
            <a:picLocks noChangeAspect="1" noChangeArrowheads="1"/>
          </p:cNvPicPr>
          <p:nvPr/>
        </p:nvPicPr>
        <p:blipFill>
          <a:blip r:embed="rId3" cstate="print"/>
          <a:srcRect r="617"/>
          <a:stretch>
            <a:fillRect/>
          </a:stretch>
        </p:blipFill>
        <p:spPr bwMode="auto">
          <a:xfrm>
            <a:off x="1828800" y="2774470"/>
            <a:ext cx="2624447" cy="1920240"/>
          </a:xfrm>
          <a:prstGeom prst="rect">
            <a:avLst/>
          </a:prstGeom>
          <a:noFill/>
          <a:ln w="9525">
            <a:noFill/>
            <a:miter lim="800000"/>
            <a:headEnd/>
            <a:tailEnd/>
          </a:ln>
          <a:effectLst/>
        </p:spPr>
      </p:pic>
      <p:pic>
        <p:nvPicPr>
          <p:cNvPr id="3076" name="2006"/>
          <p:cNvPicPr>
            <a:picLocks noChangeAspect="1" noChangeArrowheads="1"/>
          </p:cNvPicPr>
          <p:nvPr/>
        </p:nvPicPr>
        <p:blipFill>
          <a:blip r:embed="rId4" cstate="print"/>
          <a:srcRect r="617" b="2422"/>
          <a:stretch>
            <a:fillRect/>
          </a:stretch>
        </p:blipFill>
        <p:spPr bwMode="auto">
          <a:xfrm>
            <a:off x="1828800" y="899160"/>
            <a:ext cx="2624447" cy="1873728"/>
          </a:xfrm>
          <a:prstGeom prst="rect">
            <a:avLst/>
          </a:prstGeom>
          <a:noFill/>
          <a:ln w="9525">
            <a:noFill/>
            <a:miter lim="800000"/>
            <a:headEnd/>
            <a:tailEnd/>
          </a:ln>
          <a:effectLst/>
        </p:spPr>
      </p:pic>
      <p:pic>
        <p:nvPicPr>
          <p:cNvPr id="1026" name="2008"/>
          <p:cNvPicPr>
            <a:picLocks noChangeAspect="1" noChangeArrowheads="1"/>
          </p:cNvPicPr>
          <p:nvPr/>
        </p:nvPicPr>
        <p:blipFill>
          <a:blip r:embed="rId5" cstate="print"/>
          <a:srcRect r="674"/>
          <a:stretch>
            <a:fillRect/>
          </a:stretch>
        </p:blipFill>
        <p:spPr bwMode="auto">
          <a:xfrm>
            <a:off x="1828800" y="4648200"/>
            <a:ext cx="2624447" cy="1920240"/>
          </a:xfrm>
          <a:prstGeom prst="rect">
            <a:avLst/>
          </a:prstGeom>
          <a:noFill/>
          <a:ln w="9525">
            <a:noFill/>
            <a:miter lim="800000"/>
            <a:headEnd/>
            <a:tailEnd/>
          </a:ln>
          <a:effectLst/>
        </p:spPr>
      </p:pic>
      <p:sp>
        <p:nvSpPr>
          <p:cNvPr id="30" name="lg border"/>
          <p:cNvSpPr/>
          <p:nvPr/>
        </p:nvSpPr>
        <p:spPr>
          <a:xfrm>
            <a:off x="1828800" y="914400"/>
            <a:ext cx="2667000" cy="56388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1" name="sm border"/>
          <p:cNvSpPr/>
          <p:nvPr/>
        </p:nvSpPr>
        <p:spPr>
          <a:xfrm>
            <a:off x="1828800" y="2782329"/>
            <a:ext cx="2667000" cy="1880287"/>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2" name="crab" descr="dungeness - Copy.jpg"/>
          <p:cNvPicPr>
            <a:picLocks noChangeAspect="1"/>
          </p:cNvPicPr>
          <p:nvPr/>
        </p:nvPicPr>
        <p:blipFill>
          <a:blip r:embed="rId6" cstate="print"/>
          <a:stretch>
            <a:fillRect/>
          </a:stretch>
        </p:blipFill>
        <p:spPr>
          <a:xfrm>
            <a:off x="7575550" y="914400"/>
            <a:ext cx="1568450" cy="941070"/>
          </a:xfrm>
          <a:prstGeom prst="rect">
            <a:avLst/>
          </a:prstGeom>
        </p:spPr>
      </p:pic>
      <p:sp>
        <p:nvSpPr>
          <p:cNvPr id="22" name="Action Button: Home 21">
            <a:hlinkClick r:id="" action="ppaction://hlinkshowjump?jump=firstslide" highlightClick="1"/>
          </p:cNvPr>
          <p:cNvSpPr/>
          <p:nvPr/>
        </p:nvSpPr>
        <p:spPr>
          <a:xfrm>
            <a:off x="8547717" y="6400800"/>
            <a:ext cx="574675" cy="457200"/>
          </a:xfrm>
          <a:prstGeom prst="actionButtonHome">
            <a:avLst/>
          </a:prstGeom>
          <a:gradFill flip="none" rotWithShape="1">
            <a:gsLst>
              <a:gs pos="0">
                <a:srgbClr val="FFEFD1"/>
              </a:gs>
              <a:gs pos="64999">
                <a:srgbClr val="F0EBD5"/>
              </a:gs>
              <a:gs pos="100000">
                <a:srgbClr val="D1C39F"/>
              </a:gs>
            </a:gsLst>
            <a:lin ang="5400000" scaled="1"/>
            <a:tileRect/>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23" name="Action Button: Beginning 22">
            <a:hlinkClick r:id="rId7" action="ppaction://hlinksldjump" highlightClick="1"/>
          </p:cNvPr>
          <p:cNvSpPr/>
          <p:nvPr/>
        </p:nvSpPr>
        <p:spPr>
          <a:xfrm>
            <a:off x="8080992" y="6400800"/>
            <a:ext cx="457200" cy="457200"/>
          </a:xfrm>
          <a:prstGeom prst="actionButtonBeginning">
            <a:avLst/>
          </a:prstGeom>
          <a:gradFill>
            <a:gsLst>
              <a:gs pos="0">
                <a:srgbClr val="FFEFD1"/>
              </a:gs>
              <a:gs pos="64999">
                <a:srgbClr val="F0EBD5"/>
              </a:gs>
              <a:gs pos="100000">
                <a:srgbClr val="D1C39F"/>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61446" name="1st text"/>
          <p:cNvSpPr txBox="1">
            <a:spLocks noChangeArrowheads="1"/>
          </p:cNvSpPr>
          <p:nvPr/>
        </p:nvSpPr>
        <p:spPr bwMode="auto">
          <a:xfrm>
            <a:off x="4724400" y="1981200"/>
            <a:ext cx="4343400" cy="919401"/>
          </a:xfrm>
          <a:prstGeom prst="wedgeRoundRectCallout">
            <a:avLst>
              <a:gd name="adj1" fmla="val 21729"/>
              <a:gd name="adj2" fmla="val -74629"/>
              <a:gd name="adj3" fmla="val 16667"/>
            </a:avLst>
          </a:prstGeom>
          <a:solidFill>
            <a:schemeClr val="accent5">
              <a:lumMod val="75000"/>
            </a:schemeClr>
          </a:solidFill>
          <a:ln w="9525">
            <a:noFill/>
            <a:miter lim="800000"/>
            <a:headEnd/>
            <a:tailEnd/>
          </a:ln>
        </p:spPr>
        <p:txBody>
          <a:bodyPr wrap="square">
            <a:spAutoFit/>
          </a:bodyPr>
          <a:lstStyle/>
          <a:p>
            <a:r>
              <a:rPr lang="en-US" sz="1600" dirty="0" smtClean="0">
                <a:solidFill>
                  <a:schemeClr val="bg1"/>
                </a:solidFill>
                <a:latin typeface="Trebuchet MS" pitchFamily="34" charset="0"/>
              </a:rPr>
              <a:t>I can see that summer salinity (yellow), is more consistent, or changes less from day to day, than salinity in the winter (grey).</a:t>
            </a:r>
            <a:endParaRPr lang="en-US" sz="1600" dirty="0">
              <a:solidFill>
                <a:schemeClr val="bg1"/>
              </a:solidFill>
              <a:latin typeface="Trebuchet MS" pitchFamily="34" charset="0"/>
            </a:endParaRPr>
          </a:p>
        </p:txBody>
      </p:sp>
      <p:sp>
        <p:nvSpPr>
          <p:cNvPr id="33" name="Action Button: Custom 32">
            <a:hlinkClick r:id="rId8" action="ppaction://hlinksldjump" highlightClick="1"/>
          </p:cNvPr>
          <p:cNvSpPr/>
          <p:nvPr/>
        </p:nvSpPr>
        <p:spPr>
          <a:xfrm>
            <a:off x="5638800" y="6279380"/>
            <a:ext cx="2377440" cy="548640"/>
          </a:xfrm>
          <a:prstGeom prst="actionButtonBlank">
            <a:avLst/>
          </a:prstGeom>
          <a:solidFill>
            <a:srgbClr val="C00000"/>
          </a:solidFill>
          <a:ln>
            <a:no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latin typeface="Trebuchet MS" pitchFamily="34" charset="0"/>
              </a:rPr>
              <a:t>Touch here to continue</a:t>
            </a:r>
            <a:endParaRPr lang="en-US" sz="1600" dirty="0">
              <a:latin typeface="Trebuchet MS" pitchFamily="34" charset="0"/>
            </a:endParaRPr>
          </a:p>
        </p:txBody>
      </p:sp>
      <p:sp>
        <p:nvSpPr>
          <p:cNvPr id="24" name="Rectangle 23"/>
          <p:cNvSpPr/>
          <p:nvPr/>
        </p:nvSpPr>
        <p:spPr>
          <a:xfrm>
            <a:off x="0" y="0"/>
            <a:ext cx="9144000" cy="838200"/>
          </a:xfrm>
          <a:prstGeom prst="rect">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r>
              <a:rPr lang="en-US" sz="4400" dirty="0" smtClean="0">
                <a:latin typeface="Trebuchet MS" pitchFamily="34" charset="0"/>
              </a:rPr>
              <a:t>How To Read LOBO Data</a:t>
            </a:r>
            <a:endParaRPr lang="en-US" sz="4400" dirty="0">
              <a:latin typeface="Trebuchet MS" pitchFamily="34" charset="0"/>
            </a:endParaRPr>
          </a:p>
        </p:txBody>
      </p:sp>
      <p:sp>
        <p:nvSpPr>
          <p:cNvPr id="39" name="Flowchart: Delay 38"/>
          <p:cNvSpPr/>
          <p:nvPr/>
        </p:nvSpPr>
        <p:spPr>
          <a:xfrm>
            <a:off x="0" y="0"/>
            <a:ext cx="1752600" cy="6858000"/>
          </a:xfrm>
          <a:prstGeom prst="flowChartDelay">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40" name="TextBox 39">
            <a:hlinkClick r:id="rId9" action="ppaction://hlinksldjump"/>
          </p:cNvPr>
          <p:cNvSpPr txBox="1"/>
          <p:nvPr/>
        </p:nvSpPr>
        <p:spPr>
          <a:xfrm>
            <a:off x="0" y="609600"/>
            <a:ext cx="1371600" cy="8382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Build </a:t>
            </a:r>
            <a:r>
              <a:rPr lang="en-US" sz="1600" dirty="0" smtClean="0">
                <a:solidFill>
                  <a:schemeClr val="accent1">
                    <a:lumMod val="75000"/>
                  </a:schemeClr>
                </a:solidFill>
                <a:latin typeface="Trebuchet MS" pitchFamily="34" charset="0"/>
                <a:cs typeface="+mn-cs"/>
              </a:rPr>
              <a:t>A </a:t>
            </a:r>
            <a:r>
              <a:rPr lang="en-US" sz="1600" dirty="0">
                <a:solidFill>
                  <a:schemeClr val="accent1">
                    <a:lumMod val="75000"/>
                  </a:schemeClr>
                </a:solidFill>
                <a:latin typeface="Trebuchet MS" pitchFamily="34" charset="0"/>
                <a:cs typeface="+mn-cs"/>
              </a:rPr>
              <a:t>G</a:t>
            </a:r>
            <a:r>
              <a:rPr lang="en-US" sz="1600" dirty="0" smtClean="0">
                <a:solidFill>
                  <a:schemeClr val="accent1">
                    <a:lumMod val="75000"/>
                  </a:schemeClr>
                </a:solidFill>
                <a:latin typeface="Trebuchet MS" pitchFamily="34" charset="0"/>
                <a:cs typeface="+mn-cs"/>
              </a:rPr>
              <a:t>raph </a:t>
            </a:r>
            <a:endParaRPr lang="en-US" sz="1600" dirty="0">
              <a:solidFill>
                <a:schemeClr val="accent1">
                  <a:lumMod val="75000"/>
                </a:schemeClr>
              </a:solidFill>
              <a:latin typeface="Trebuchet MS" pitchFamily="34" charset="0"/>
              <a:cs typeface="+mn-cs"/>
            </a:endParaRP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1)</a:t>
            </a:r>
            <a:endParaRPr lang="en-US" sz="1600" dirty="0">
              <a:solidFill>
                <a:schemeClr val="accent1">
                  <a:lumMod val="75000"/>
                </a:schemeClr>
              </a:solidFill>
              <a:latin typeface="Trebuchet MS" pitchFamily="34" charset="0"/>
              <a:cs typeface="+mn-cs"/>
            </a:endParaRPr>
          </a:p>
        </p:txBody>
      </p:sp>
      <p:sp>
        <p:nvSpPr>
          <p:cNvPr id="42" name="TextBox 41">
            <a:hlinkClick r:id="rId10" action="ppaction://hlinksldjump"/>
          </p:cNvPr>
          <p:cNvSpPr txBox="1"/>
          <p:nvPr/>
        </p:nvSpPr>
        <p:spPr>
          <a:xfrm>
            <a:off x="0" y="2743200"/>
            <a:ext cx="1554480" cy="1066800"/>
          </a:xfrm>
          <a:prstGeom prst="roundRect">
            <a:avLst/>
          </a:prstGeom>
          <a:solidFill>
            <a:schemeClr val="accent5">
              <a:lumMod val="40000"/>
              <a:lumOff val="60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Read LOBO Graphs </a:t>
            </a:r>
            <a:r>
              <a:rPr lang="en-US" sz="1600" dirty="0" smtClean="0">
                <a:solidFill>
                  <a:schemeClr val="accent1">
                    <a:lumMod val="75000"/>
                  </a:schemeClr>
                </a:solidFill>
                <a:latin typeface="Trebuchet MS" pitchFamily="34" charset="0"/>
                <a:cs typeface="+mn-cs"/>
              </a:rPr>
              <a:t>   (Level 3)</a:t>
            </a:r>
            <a:endParaRPr lang="en-US" sz="1600" dirty="0">
              <a:solidFill>
                <a:schemeClr val="accent1">
                  <a:lumMod val="75000"/>
                </a:schemeClr>
              </a:solidFill>
              <a:latin typeface="Trebuchet MS" pitchFamily="34" charset="0"/>
              <a:cs typeface="+mn-cs"/>
            </a:endParaRPr>
          </a:p>
        </p:txBody>
      </p:sp>
      <p:sp>
        <p:nvSpPr>
          <p:cNvPr id="43" name="TextBox 42">
            <a:hlinkClick r:id="rId11" action="ppaction://hlinksldjump"/>
          </p:cNvPr>
          <p:cNvSpPr txBox="1"/>
          <p:nvPr/>
        </p:nvSpPr>
        <p:spPr>
          <a:xfrm>
            <a:off x="0" y="3953470"/>
            <a:ext cx="1447800" cy="99953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LOBO Data Match-up</a:t>
            </a:r>
            <a:endParaRPr lang="en-US" sz="1600" dirty="0">
              <a:solidFill>
                <a:schemeClr val="accent1">
                  <a:lumMod val="75000"/>
                </a:schemeClr>
              </a:solidFill>
              <a:latin typeface="Trebuchet MS" pitchFamily="34" charset="0"/>
              <a:cs typeface="+mn-cs"/>
            </a:endParaRP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4)</a:t>
            </a:r>
            <a:endParaRPr lang="en-US" sz="1600" dirty="0">
              <a:solidFill>
                <a:schemeClr val="accent1">
                  <a:lumMod val="75000"/>
                </a:schemeClr>
              </a:solidFill>
              <a:latin typeface="Trebuchet MS" pitchFamily="34" charset="0"/>
              <a:cs typeface="+mn-cs"/>
            </a:endParaRPr>
          </a:p>
        </p:txBody>
      </p:sp>
      <p:sp>
        <p:nvSpPr>
          <p:cNvPr id="44" name="TextBox 43">
            <a:hlinkClick r:id="rId12" action="ppaction://hlinksldjump"/>
          </p:cNvPr>
          <p:cNvSpPr txBox="1"/>
          <p:nvPr/>
        </p:nvSpPr>
        <p:spPr>
          <a:xfrm>
            <a:off x="0" y="5105400"/>
            <a:ext cx="1371600" cy="11430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Test Your LOBO Abilities</a:t>
            </a: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5)</a:t>
            </a:r>
            <a:endParaRPr lang="en-US" sz="1600" dirty="0">
              <a:solidFill>
                <a:schemeClr val="accent1">
                  <a:lumMod val="75000"/>
                </a:schemeClr>
              </a:solidFill>
              <a:latin typeface="Trebuchet MS" pitchFamily="34" charset="0"/>
              <a:cs typeface="+mn-cs"/>
            </a:endParaRPr>
          </a:p>
        </p:txBody>
      </p:sp>
      <p:sp>
        <p:nvSpPr>
          <p:cNvPr id="45" name="TextBox 44">
            <a:hlinkClick r:id="rId13" action="ppaction://hlinksldjump"/>
          </p:cNvPr>
          <p:cNvSpPr txBox="1"/>
          <p:nvPr/>
        </p:nvSpPr>
        <p:spPr>
          <a:xfrm>
            <a:off x="0" y="1600200"/>
            <a:ext cx="1447800" cy="9906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Interpret Graphs</a:t>
            </a: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2)</a:t>
            </a:r>
            <a:endParaRPr lang="en-US" sz="1600" dirty="0">
              <a:solidFill>
                <a:schemeClr val="accent1">
                  <a:lumMod val="75000"/>
                </a:schemeClr>
              </a:solidFill>
              <a:latin typeface="Trebuchet MS" pitchFamily="34" charset="0"/>
              <a:cs typeface="+mn-cs"/>
            </a:endParaRPr>
          </a:p>
        </p:txBody>
      </p:sp>
      <p:sp>
        <p:nvSpPr>
          <p:cNvPr id="46" name="TextBox 45">
            <a:hlinkClick r:id="rId14" action="ppaction://hlinksldjump"/>
          </p:cNvPr>
          <p:cNvSpPr txBox="1"/>
          <p:nvPr/>
        </p:nvSpPr>
        <p:spPr>
          <a:xfrm>
            <a:off x="0" y="6324600"/>
            <a:ext cx="914400" cy="5334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More info</a:t>
            </a:r>
            <a:endParaRPr lang="en-US" sz="1600" dirty="0">
              <a:solidFill>
                <a:schemeClr val="accent1">
                  <a:lumMod val="75000"/>
                </a:schemeClr>
              </a:solidFill>
              <a:latin typeface="Trebuchet MS" pitchFamily="34" charset="0"/>
              <a:cs typeface="+mn-cs"/>
            </a:endParaRPr>
          </a:p>
        </p:txBody>
      </p:sp>
      <p:sp>
        <p:nvSpPr>
          <p:cNvPr id="34" name="green text"/>
          <p:cNvSpPr txBox="1">
            <a:spLocks noChangeArrowheads="1"/>
          </p:cNvSpPr>
          <p:nvPr/>
        </p:nvSpPr>
        <p:spPr bwMode="auto">
          <a:xfrm>
            <a:off x="4800600" y="4262199"/>
            <a:ext cx="4114800" cy="919401"/>
          </a:xfrm>
          <a:prstGeom prst="roundRect">
            <a:avLst/>
          </a:prstGeom>
          <a:solidFill>
            <a:srgbClr val="70AC2E"/>
          </a:solidFill>
          <a:ln w="9525">
            <a:noFill/>
            <a:miter lim="800000"/>
            <a:headEnd/>
            <a:tailEnd/>
          </a:ln>
        </p:spPr>
        <p:txBody>
          <a:bodyPr wrap="square">
            <a:spAutoFit/>
          </a:bodyPr>
          <a:lstStyle/>
          <a:p>
            <a:r>
              <a:rPr lang="en-US" sz="1600" dirty="0" smtClean="0">
                <a:solidFill>
                  <a:schemeClr val="bg1"/>
                </a:solidFill>
                <a:latin typeface="Trebuchet MS" pitchFamily="34" charset="0"/>
              </a:rPr>
              <a:t>(Mentally) Choose one word from EACH of the orange boxes below that you think best describes these graphs.</a:t>
            </a:r>
            <a:endParaRPr lang="en-US" sz="1600" dirty="0">
              <a:solidFill>
                <a:schemeClr val="bg1"/>
              </a:solidFill>
              <a:latin typeface="Trebuchet MS" pitchFamily="34" charset="0"/>
            </a:endParaRPr>
          </a:p>
        </p:txBody>
      </p:sp>
      <p:sp>
        <p:nvSpPr>
          <p:cNvPr id="35" name="sea-hrly"/>
          <p:cNvSpPr txBox="1">
            <a:spLocks noChangeArrowheads="1"/>
          </p:cNvSpPr>
          <p:nvPr/>
        </p:nvSpPr>
        <p:spPr bwMode="auto">
          <a:xfrm>
            <a:off x="4572000" y="5448300"/>
            <a:ext cx="4572000" cy="369332"/>
          </a:xfrm>
          <a:prstGeom prst="rect">
            <a:avLst/>
          </a:prstGeom>
          <a:solidFill>
            <a:schemeClr val="accent6">
              <a:lumMod val="75000"/>
            </a:schemeClr>
          </a:solidFill>
          <a:ln w="9525">
            <a:noFill/>
            <a:miter lim="800000"/>
            <a:headEnd/>
            <a:tailEnd/>
          </a:ln>
        </p:spPr>
        <p:txBody>
          <a:bodyPr wrap="square">
            <a:spAutoFit/>
          </a:bodyPr>
          <a:lstStyle/>
          <a:p>
            <a:pPr algn="ctr"/>
            <a:r>
              <a:rPr lang="en-US" dirty="0" smtClean="0">
                <a:solidFill>
                  <a:schemeClr val="bg1"/>
                </a:solidFill>
                <a:latin typeface="Trebuchet MS" pitchFamily="34" charset="0"/>
              </a:rPr>
              <a:t>Seasonal </a:t>
            </a:r>
            <a:r>
              <a:rPr lang="en-US" dirty="0" smtClean="0">
                <a:solidFill>
                  <a:schemeClr val="bg1"/>
                </a:solidFill>
                <a:latin typeface="Trebuchet MS" pitchFamily="34" charset="0"/>
                <a:sym typeface="Wingdings"/>
              </a:rPr>
              <a:t></a:t>
            </a:r>
            <a:r>
              <a:rPr lang="en-US" dirty="0" smtClean="0">
                <a:solidFill>
                  <a:schemeClr val="bg1"/>
                </a:solidFill>
                <a:latin typeface="Trebuchet MS" pitchFamily="34" charset="0"/>
              </a:rPr>
              <a:t> Monthly </a:t>
            </a:r>
            <a:r>
              <a:rPr lang="en-US" dirty="0" smtClean="0">
                <a:solidFill>
                  <a:schemeClr val="bg1"/>
                </a:solidFill>
                <a:latin typeface="Trebuchet MS" pitchFamily="34" charset="0"/>
                <a:sym typeface="Wingdings"/>
              </a:rPr>
              <a:t> </a:t>
            </a:r>
            <a:r>
              <a:rPr lang="en-US" dirty="0" smtClean="0">
                <a:solidFill>
                  <a:schemeClr val="bg1"/>
                </a:solidFill>
                <a:latin typeface="Trebuchet MS" pitchFamily="34" charset="0"/>
              </a:rPr>
              <a:t>Daily </a:t>
            </a:r>
            <a:r>
              <a:rPr lang="en-US" dirty="0" smtClean="0">
                <a:solidFill>
                  <a:schemeClr val="bg1"/>
                </a:solidFill>
                <a:latin typeface="Trebuchet MS" pitchFamily="34" charset="0"/>
                <a:sym typeface="Wingdings"/>
              </a:rPr>
              <a:t> </a:t>
            </a:r>
            <a:r>
              <a:rPr lang="en-US" dirty="0" smtClean="0">
                <a:solidFill>
                  <a:schemeClr val="bg1"/>
                </a:solidFill>
                <a:latin typeface="Trebuchet MS" pitchFamily="34" charset="0"/>
              </a:rPr>
              <a:t>Tidal </a:t>
            </a:r>
            <a:r>
              <a:rPr lang="en-US" dirty="0" smtClean="0">
                <a:solidFill>
                  <a:schemeClr val="bg1"/>
                </a:solidFill>
                <a:latin typeface="Trebuchet MS" pitchFamily="34" charset="0"/>
                <a:sym typeface="Wingdings"/>
              </a:rPr>
              <a:t> </a:t>
            </a:r>
            <a:r>
              <a:rPr lang="en-US" dirty="0" smtClean="0">
                <a:solidFill>
                  <a:schemeClr val="bg1"/>
                </a:solidFill>
                <a:latin typeface="Trebuchet MS" pitchFamily="34" charset="0"/>
              </a:rPr>
              <a:t>Hourly</a:t>
            </a:r>
            <a:endParaRPr lang="en-US" dirty="0">
              <a:solidFill>
                <a:schemeClr val="bg1"/>
              </a:solidFill>
              <a:latin typeface="Trebuchet MS" pitchFamily="34" charset="0"/>
            </a:endParaRPr>
          </a:p>
        </p:txBody>
      </p:sp>
      <p:sp>
        <p:nvSpPr>
          <p:cNvPr id="36" name="patt/var"/>
          <p:cNvSpPr txBox="1">
            <a:spLocks noChangeArrowheads="1"/>
          </p:cNvSpPr>
          <p:nvPr/>
        </p:nvSpPr>
        <p:spPr bwMode="auto">
          <a:xfrm>
            <a:off x="6629400" y="5867400"/>
            <a:ext cx="2514600" cy="369332"/>
          </a:xfrm>
          <a:prstGeom prst="rect">
            <a:avLst/>
          </a:prstGeom>
          <a:solidFill>
            <a:schemeClr val="accent6">
              <a:lumMod val="75000"/>
            </a:schemeClr>
          </a:solidFill>
          <a:ln w="9525">
            <a:noFill/>
            <a:miter lim="800000"/>
            <a:headEnd/>
            <a:tailEnd/>
          </a:ln>
        </p:spPr>
        <p:txBody>
          <a:bodyPr wrap="square">
            <a:spAutoFit/>
          </a:bodyPr>
          <a:lstStyle/>
          <a:p>
            <a:pPr algn="ctr"/>
            <a:r>
              <a:rPr lang="en-US" dirty="0" smtClean="0">
                <a:solidFill>
                  <a:schemeClr val="bg1"/>
                </a:solidFill>
                <a:latin typeface="Trebuchet MS" pitchFamily="34" charset="0"/>
              </a:rPr>
              <a:t>Pattern </a:t>
            </a:r>
            <a:r>
              <a:rPr lang="en-US" dirty="0" smtClean="0">
                <a:solidFill>
                  <a:schemeClr val="bg1"/>
                </a:solidFill>
                <a:latin typeface="Trebuchet MS" pitchFamily="34" charset="0"/>
                <a:sym typeface="Wingdings"/>
              </a:rPr>
              <a:t> </a:t>
            </a:r>
            <a:r>
              <a:rPr lang="en-US" dirty="0" smtClean="0">
                <a:solidFill>
                  <a:schemeClr val="bg1"/>
                </a:solidFill>
                <a:latin typeface="Trebuchet MS" pitchFamily="34" charset="0"/>
              </a:rPr>
              <a:t>Variation</a:t>
            </a:r>
            <a:endParaRPr lang="en-US" dirty="0">
              <a:solidFill>
                <a:schemeClr val="bg1"/>
              </a:solidFill>
              <a:latin typeface="Trebuchet MS" pitchFamily="34" charset="0"/>
            </a:endParaRPr>
          </a:p>
        </p:txBody>
      </p:sp>
      <p:sp>
        <p:nvSpPr>
          <p:cNvPr id="37" name="2nd text"/>
          <p:cNvSpPr txBox="1">
            <a:spLocks noChangeArrowheads="1"/>
          </p:cNvSpPr>
          <p:nvPr/>
        </p:nvSpPr>
        <p:spPr bwMode="auto">
          <a:xfrm>
            <a:off x="4724400" y="3124200"/>
            <a:ext cx="4267200" cy="919401"/>
          </a:xfrm>
          <a:prstGeom prst="wedgeRoundRectCallout">
            <a:avLst>
              <a:gd name="adj1" fmla="val 25850"/>
              <a:gd name="adj2" fmla="val -66535"/>
              <a:gd name="adj3" fmla="val 16667"/>
            </a:avLst>
          </a:prstGeom>
          <a:solidFill>
            <a:schemeClr val="accent5">
              <a:lumMod val="75000"/>
            </a:schemeClr>
          </a:solidFill>
          <a:ln w="9525">
            <a:noFill/>
            <a:miter lim="800000"/>
            <a:headEnd/>
            <a:tailEnd/>
          </a:ln>
        </p:spPr>
        <p:txBody>
          <a:bodyPr wrap="square">
            <a:spAutoFit/>
          </a:bodyPr>
          <a:lstStyle/>
          <a:p>
            <a:r>
              <a:rPr lang="en-US" sz="1600" dirty="0" smtClean="0">
                <a:solidFill>
                  <a:schemeClr val="bg1"/>
                </a:solidFill>
                <a:latin typeface="Trebuchet MS" pitchFamily="34" charset="0"/>
              </a:rPr>
              <a:t>Using this information, do you think you can classify what these graphs represent from the words below?</a:t>
            </a:r>
            <a:endParaRPr lang="en-US" sz="1600" dirty="0">
              <a:solidFill>
                <a:schemeClr val="bg1"/>
              </a:solidFill>
              <a:latin typeface="Trebuchet MS" pitchFamily="34" charset="0"/>
            </a:endParaRPr>
          </a:p>
        </p:txBody>
      </p:sp>
      <p:sp>
        <p:nvSpPr>
          <p:cNvPr id="25" name="TextBox 24"/>
          <p:cNvSpPr txBox="1"/>
          <p:nvPr/>
        </p:nvSpPr>
        <p:spPr>
          <a:xfrm>
            <a:off x="1066800" y="6553200"/>
            <a:ext cx="1752600" cy="369332"/>
          </a:xfrm>
          <a:prstGeom prst="rect">
            <a:avLst/>
          </a:prstGeom>
          <a:noFill/>
        </p:spPr>
        <p:txBody>
          <a:bodyPr wrap="square" rtlCol="0">
            <a:spAutoFit/>
          </a:bodyPr>
          <a:lstStyle/>
          <a:p>
            <a:r>
              <a:rPr lang="en-US" dirty="0" smtClean="0">
                <a:latin typeface="Trebuchet MS" pitchFamily="34" charset="0"/>
              </a:rPr>
              <a:t>Progress: 8/11</a:t>
            </a:r>
            <a:endParaRPr lang="en-US" dirty="0">
              <a:latin typeface="Trebuchet MS" pitchFamily="34" charset="0"/>
            </a:endParaRPr>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4" presetClass="entr" presetSubtype="0" fill="hold" grpId="0" nodeType="withEffect">
                                  <p:stCondLst>
                                    <p:cond delay="0"/>
                                  </p:stCondLst>
                                  <p:childTnLst>
                                    <p:set>
                                      <p:cBhvr>
                                        <p:cTn id="6" dur="1" fill="hold">
                                          <p:stCondLst>
                                            <p:cond delay="0"/>
                                          </p:stCondLst>
                                        </p:cTn>
                                        <p:tgtEl>
                                          <p:spTgt spid="61446"/>
                                        </p:tgtEl>
                                        <p:attrNameLst>
                                          <p:attrName>style.visibility</p:attrName>
                                        </p:attrNameLst>
                                      </p:cBhvr>
                                      <p:to>
                                        <p:strVal val="visible"/>
                                      </p:to>
                                    </p:set>
                                    <p:anim from="(-#ppt_w/2)" to="(#ppt_x)" calcmode="lin" valueType="num">
                                      <p:cBhvr>
                                        <p:cTn id="7" dur="600" fill="hold">
                                          <p:stCondLst>
                                            <p:cond delay="0"/>
                                          </p:stCondLst>
                                        </p:cTn>
                                        <p:tgtEl>
                                          <p:spTgt spid="61446"/>
                                        </p:tgtEl>
                                        <p:attrNameLst>
                                          <p:attrName>ppt_x</p:attrName>
                                        </p:attrNameLst>
                                      </p:cBhvr>
                                    </p:anim>
                                    <p:anim from="0" to="-1.0" calcmode="lin" valueType="num">
                                      <p:cBhvr>
                                        <p:cTn id="8" dur="200" decel="50000" autoRev="1" fill="hold">
                                          <p:stCondLst>
                                            <p:cond delay="600"/>
                                          </p:stCondLst>
                                        </p:cTn>
                                        <p:tgtEl>
                                          <p:spTgt spid="61446"/>
                                        </p:tgtEl>
                                        <p:attrNameLst>
                                          <p:attrName>xshear</p:attrName>
                                        </p:attrNameLst>
                                      </p:cBhvr>
                                    </p:anim>
                                    <p:animScale>
                                      <p:cBhvr>
                                        <p:cTn id="9" dur="200" decel="100000" autoRev="1" fill="hold">
                                          <p:stCondLst>
                                            <p:cond delay="600"/>
                                          </p:stCondLst>
                                        </p:cTn>
                                        <p:tgtEl>
                                          <p:spTgt spid="61446"/>
                                        </p:tgtEl>
                                      </p:cBhvr>
                                      <p:from x="100000" y="100000"/>
                                      <p:to x="80000" y="100000"/>
                                    </p:animScale>
                                    <p:anim by="(#ppt_h/3+#ppt_w*0.1)" calcmode="lin" valueType="num">
                                      <p:cBhvr additive="sum">
                                        <p:cTn id="10" dur="200" decel="100000" autoRev="1" fill="hold">
                                          <p:stCondLst>
                                            <p:cond delay="600"/>
                                          </p:stCondLst>
                                        </p:cTn>
                                        <p:tgtEl>
                                          <p:spTgt spid="61446"/>
                                        </p:tgtEl>
                                        <p:attrNameLst>
                                          <p:attrName>ppt_x</p:attrName>
                                        </p:attrNameLst>
                                      </p:cBhvr>
                                    </p:anim>
                                  </p:childTnLst>
                                </p:cTn>
                              </p:par>
                              <p:par>
                                <p:cTn id="11" presetID="37" presetClass="entr" presetSubtype="0" fill="hold" grpId="0" nodeType="withEffect">
                                  <p:stCondLst>
                                    <p:cond delay="6000"/>
                                  </p:stCondLst>
                                  <p:childTnLst>
                                    <p:set>
                                      <p:cBhvr>
                                        <p:cTn id="12" dur="1" fill="hold">
                                          <p:stCondLst>
                                            <p:cond delay="0"/>
                                          </p:stCondLst>
                                        </p:cTn>
                                        <p:tgtEl>
                                          <p:spTgt spid="33"/>
                                        </p:tgtEl>
                                        <p:attrNameLst>
                                          <p:attrName>style.visibility</p:attrName>
                                        </p:attrNameLst>
                                      </p:cBhvr>
                                      <p:to>
                                        <p:strVal val="visible"/>
                                      </p:to>
                                    </p:set>
                                    <p:animEffect transition="in" filter="fade">
                                      <p:cBhvr>
                                        <p:cTn id="13" dur="1000"/>
                                        <p:tgtEl>
                                          <p:spTgt spid="33"/>
                                        </p:tgtEl>
                                      </p:cBhvr>
                                    </p:animEffect>
                                    <p:anim calcmode="lin" valueType="num">
                                      <p:cBhvr>
                                        <p:cTn id="14" dur="1000" fill="hold"/>
                                        <p:tgtEl>
                                          <p:spTgt spid="33"/>
                                        </p:tgtEl>
                                        <p:attrNameLst>
                                          <p:attrName>ppt_x</p:attrName>
                                        </p:attrNameLst>
                                      </p:cBhvr>
                                      <p:tavLst>
                                        <p:tav tm="0">
                                          <p:val>
                                            <p:strVal val="#ppt_x"/>
                                          </p:val>
                                        </p:tav>
                                        <p:tav tm="100000">
                                          <p:val>
                                            <p:strVal val="#ppt_x"/>
                                          </p:val>
                                        </p:tav>
                                      </p:tavLst>
                                    </p:anim>
                                    <p:anim calcmode="lin" valueType="num">
                                      <p:cBhvr>
                                        <p:cTn id="15" dur="900" decel="100000" fill="hold"/>
                                        <p:tgtEl>
                                          <p:spTgt spid="33"/>
                                        </p:tgtEl>
                                        <p:attrNameLst>
                                          <p:attrName>ppt_y</p:attrName>
                                        </p:attrNameLst>
                                      </p:cBhvr>
                                      <p:tavLst>
                                        <p:tav tm="0">
                                          <p:val>
                                            <p:strVal val="#ppt_y+1"/>
                                          </p:val>
                                        </p:tav>
                                        <p:tav tm="100000">
                                          <p:val>
                                            <p:strVal val="#ppt_y-.03"/>
                                          </p:val>
                                        </p:tav>
                                      </p:tavLst>
                                    </p:anim>
                                    <p:anim calcmode="lin" valueType="num">
                                      <p:cBhvr>
                                        <p:cTn id="16" dur="100" accel="100000" fill="hold">
                                          <p:stCondLst>
                                            <p:cond delay="900"/>
                                          </p:stCondLst>
                                        </p:cTn>
                                        <p:tgtEl>
                                          <p:spTgt spid="33"/>
                                        </p:tgtEl>
                                        <p:attrNameLst>
                                          <p:attrName>ppt_y</p:attrName>
                                        </p:attrNameLst>
                                      </p:cBhvr>
                                      <p:tavLst>
                                        <p:tav tm="0">
                                          <p:val>
                                            <p:strVal val="#ppt_y-.03"/>
                                          </p:val>
                                        </p:tav>
                                        <p:tav tm="100000">
                                          <p:val>
                                            <p:strVal val="#ppt_y"/>
                                          </p:val>
                                        </p:tav>
                                      </p:tavLst>
                                    </p:anim>
                                  </p:childTnLst>
                                </p:cTn>
                              </p:par>
                              <p:par>
                                <p:cTn id="17" presetID="9" presetClass="entr" presetSubtype="0" fill="hold" grpId="0" nodeType="withEffect">
                                  <p:stCondLst>
                                    <p:cond delay="4500"/>
                                  </p:stCondLst>
                                  <p:childTnLst>
                                    <p:set>
                                      <p:cBhvr>
                                        <p:cTn id="18" dur="1" fill="hold">
                                          <p:stCondLst>
                                            <p:cond delay="0"/>
                                          </p:stCondLst>
                                        </p:cTn>
                                        <p:tgtEl>
                                          <p:spTgt spid="34"/>
                                        </p:tgtEl>
                                        <p:attrNameLst>
                                          <p:attrName>style.visibility</p:attrName>
                                        </p:attrNameLst>
                                      </p:cBhvr>
                                      <p:to>
                                        <p:strVal val="visible"/>
                                      </p:to>
                                    </p:set>
                                    <p:animEffect transition="in" filter="dissolve">
                                      <p:cBhvr>
                                        <p:cTn id="19" dur="1000"/>
                                        <p:tgtEl>
                                          <p:spTgt spid="34"/>
                                        </p:tgtEl>
                                      </p:cBhvr>
                                    </p:animEffect>
                                  </p:childTnLst>
                                </p:cTn>
                              </p:par>
                              <p:par>
                                <p:cTn id="20" presetID="9" presetClass="entr" presetSubtype="0" fill="hold" grpId="0" nodeType="withEffect">
                                  <p:stCondLst>
                                    <p:cond delay="4500"/>
                                  </p:stCondLst>
                                  <p:childTnLst>
                                    <p:set>
                                      <p:cBhvr>
                                        <p:cTn id="21" dur="1" fill="hold">
                                          <p:stCondLst>
                                            <p:cond delay="0"/>
                                          </p:stCondLst>
                                        </p:cTn>
                                        <p:tgtEl>
                                          <p:spTgt spid="35"/>
                                        </p:tgtEl>
                                        <p:attrNameLst>
                                          <p:attrName>style.visibility</p:attrName>
                                        </p:attrNameLst>
                                      </p:cBhvr>
                                      <p:to>
                                        <p:strVal val="visible"/>
                                      </p:to>
                                    </p:set>
                                    <p:animEffect transition="in" filter="dissolve">
                                      <p:cBhvr>
                                        <p:cTn id="22" dur="1000"/>
                                        <p:tgtEl>
                                          <p:spTgt spid="35"/>
                                        </p:tgtEl>
                                      </p:cBhvr>
                                    </p:animEffect>
                                  </p:childTnLst>
                                </p:cTn>
                              </p:par>
                              <p:par>
                                <p:cTn id="23" presetID="9" presetClass="entr" presetSubtype="0" fill="hold" grpId="0" nodeType="withEffect">
                                  <p:stCondLst>
                                    <p:cond delay="4500"/>
                                  </p:stCondLst>
                                  <p:childTnLst>
                                    <p:set>
                                      <p:cBhvr>
                                        <p:cTn id="24" dur="1" fill="hold">
                                          <p:stCondLst>
                                            <p:cond delay="0"/>
                                          </p:stCondLst>
                                        </p:cTn>
                                        <p:tgtEl>
                                          <p:spTgt spid="36"/>
                                        </p:tgtEl>
                                        <p:attrNameLst>
                                          <p:attrName>style.visibility</p:attrName>
                                        </p:attrNameLst>
                                      </p:cBhvr>
                                      <p:to>
                                        <p:strVal val="visible"/>
                                      </p:to>
                                    </p:set>
                                    <p:animEffect transition="in" filter="dissolve">
                                      <p:cBhvr>
                                        <p:cTn id="25" dur="1000"/>
                                        <p:tgtEl>
                                          <p:spTgt spid="36"/>
                                        </p:tgtEl>
                                      </p:cBhvr>
                                    </p:animEffect>
                                  </p:childTnLst>
                                </p:cTn>
                              </p:par>
                              <p:par>
                                <p:cTn id="26" presetID="34" presetClass="entr" presetSubtype="0" fill="hold" grpId="0" nodeType="withEffect">
                                  <p:stCondLst>
                                    <p:cond delay="3000"/>
                                  </p:stCondLst>
                                  <p:childTnLst>
                                    <p:set>
                                      <p:cBhvr>
                                        <p:cTn id="27" dur="1" fill="hold">
                                          <p:stCondLst>
                                            <p:cond delay="0"/>
                                          </p:stCondLst>
                                        </p:cTn>
                                        <p:tgtEl>
                                          <p:spTgt spid="37"/>
                                        </p:tgtEl>
                                        <p:attrNameLst>
                                          <p:attrName>style.visibility</p:attrName>
                                        </p:attrNameLst>
                                      </p:cBhvr>
                                      <p:to>
                                        <p:strVal val="visible"/>
                                      </p:to>
                                    </p:set>
                                    <p:anim from="(-#ppt_w/2)" to="(#ppt_x)" calcmode="lin" valueType="num">
                                      <p:cBhvr>
                                        <p:cTn id="28" dur="600" fill="hold">
                                          <p:stCondLst>
                                            <p:cond delay="0"/>
                                          </p:stCondLst>
                                        </p:cTn>
                                        <p:tgtEl>
                                          <p:spTgt spid="37"/>
                                        </p:tgtEl>
                                        <p:attrNameLst>
                                          <p:attrName>ppt_x</p:attrName>
                                        </p:attrNameLst>
                                      </p:cBhvr>
                                    </p:anim>
                                    <p:anim from="0" to="-1.0" calcmode="lin" valueType="num">
                                      <p:cBhvr>
                                        <p:cTn id="29" dur="200" decel="50000" autoRev="1" fill="hold">
                                          <p:stCondLst>
                                            <p:cond delay="600"/>
                                          </p:stCondLst>
                                        </p:cTn>
                                        <p:tgtEl>
                                          <p:spTgt spid="37"/>
                                        </p:tgtEl>
                                        <p:attrNameLst>
                                          <p:attrName>xshear</p:attrName>
                                        </p:attrNameLst>
                                      </p:cBhvr>
                                    </p:anim>
                                    <p:animScale>
                                      <p:cBhvr>
                                        <p:cTn id="30" dur="200" decel="100000" autoRev="1" fill="hold">
                                          <p:stCondLst>
                                            <p:cond delay="600"/>
                                          </p:stCondLst>
                                        </p:cTn>
                                        <p:tgtEl>
                                          <p:spTgt spid="37"/>
                                        </p:tgtEl>
                                      </p:cBhvr>
                                      <p:from x="100000" y="100000"/>
                                      <p:to x="80000" y="100000"/>
                                    </p:animScale>
                                    <p:anim by="(#ppt_h/3+#ppt_w*0.1)" calcmode="lin" valueType="num">
                                      <p:cBhvr additive="sum">
                                        <p:cTn id="31" dur="200" decel="100000" autoRev="1" fill="hold">
                                          <p:stCondLst>
                                            <p:cond delay="600"/>
                                          </p:stCondLst>
                                        </p:cTn>
                                        <p:tgtEl>
                                          <p:spTgt spid="37"/>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46" grpId="0" animBg="1"/>
      <p:bldP spid="33" grpId="0" animBg="1"/>
      <p:bldP spid="34" grpId="0" animBg="1"/>
      <p:bldP spid="35" grpId="0" animBg="1"/>
      <p:bldP spid="36" grpId="0" animBg="1"/>
      <p:bldP spid="37"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Rectangle 40"/>
          <p:cNvSpPr/>
          <p:nvPr/>
        </p:nvSpPr>
        <p:spPr>
          <a:xfrm>
            <a:off x="0" y="0"/>
            <a:ext cx="9144000" cy="838200"/>
          </a:xfrm>
          <a:prstGeom prst="rect">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r>
              <a:rPr lang="en-US" sz="4400" dirty="0" smtClean="0">
                <a:latin typeface="Trebuchet MS" pitchFamily="34" charset="0"/>
              </a:rPr>
              <a:t>How To Build A Graph</a:t>
            </a:r>
            <a:endParaRPr lang="en-US" sz="4400" dirty="0">
              <a:latin typeface="Trebuchet MS" pitchFamily="34" charset="0"/>
            </a:endParaRPr>
          </a:p>
        </p:txBody>
      </p:sp>
      <p:sp>
        <p:nvSpPr>
          <p:cNvPr id="4" name="Action Button: Home 3">
            <a:hlinkClick r:id="" action="ppaction://hlinkshowjump?jump=firstslide" highlightClick="1"/>
          </p:cNvPr>
          <p:cNvSpPr/>
          <p:nvPr/>
        </p:nvSpPr>
        <p:spPr>
          <a:xfrm>
            <a:off x="8555677" y="6400800"/>
            <a:ext cx="574675" cy="457200"/>
          </a:xfrm>
          <a:prstGeom prst="actionButtonHome">
            <a:avLst/>
          </a:prstGeom>
          <a:gradFill flip="none" rotWithShape="1">
            <a:gsLst>
              <a:gs pos="0">
                <a:srgbClr val="FFEFD1"/>
              </a:gs>
              <a:gs pos="64999">
                <a:srgbClr val="F0EBD5"/>
              </a:gs>
              <a:gs pos="100000">
                <a:srgbClr val="D1C39F"/>
              </a:gs>
            </a:gsLst>
            <a:lin ang="5400000" scaled="1"/>
            <a:tileRect/>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5" name="Action Button: Beginning 4">
            <a:hlinkClick r:id="rId3" action="ppaction://hlinksldjump" highlightClick="1"/>
          </p:cNvPr>
          <p:cNvSpPr/>
          <p:nvPr/>
        </p:nvSpPr>
        <p:spPr>
          <a:xfrm>
            <a:off x="8088952" y="6400800"/>
            <a:ext cx="457200" cy="457200"/>
          </a:xfrm>
          <a:prstGeom prst="actionButtonBeginning">
            <a:avLst/>
          </a:prstGeom>
          <a:gradFill>
            <a:gsLst>
              <a:gs pos="0">
                <a:srgbClr val="FFEFD1"/>
              </a:gs>
              <a:gs pos="64999">
                <a:srgbClr val="F0EBD5"/>
              </a:gs>
              <a:gs pos="100000">
                <a:srgbClr val="D1C39F"/>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grpSp>
        <p:nvGrpSpPr>
          <p:cNvPr id="2" name="Group 27"/>
          <p:cNvGrpSpPr>
            <a:grpSpLocks/>
          </p:cNvGrpSpPr>
          <p:nvPr/>
        </p:nvGrpSpPr>
        <p:grpSpPr bwMode="auto">
          <a:xfrm>
            <a:off x="2438400" y="2438400"/>
            <a:ext cx="6170613" cy="773109"/>
            <a:chOff x="2438400" y="2705401"/>
            <a:chExt cx="6171126" cy="773596"/>
          </a:xfrm>
        </p:grpSpPr>
        <p:cxnSp>
          <p:nvCxnSpPr>
            <p:cNvPr id="16" name="Straight Connector 15"/>
            <p:cNvCxnSpPr/>
            <p:nvPr/>
          </p:nvCxnSpPr>
          <p:spPr>
            <a:xfrm>
              <a:off x="2819432" y="3277257"/>
              <a:ext cx="5334443" cy="1589"/>
            </a:xfrm>
            <a:prstGeom prst="line">
              <a:avLst/>
            </a:prstGeom>
            <a:ln w="38100"/>
          </p:spPr>
          <p:style>
            <a:lnRef idx="1">
              <a:schemeClr val="dk1"/>
            </a:lnRef>
            <a:fillRef idx="0">
              <a:schemeClr val="dk1"/>
            </a:fillRef>
            <a:effectRef idx="0">
              <a:schemeClr val="dk1"/>
            </a:effectRef>
            <a:fontRef idx="minor">
              <a:schemeClr val="tx1"/>
            </a:fontRef>
          </p:style>
        </p:cxnSp>
        <p:cxnSp>
          <p:nvCxnSpPr>
            <p:cNvPr id="18" name="Straight Connector 17"/>
            <p:cNvCxnSpPr/>
            <p:nvPr/>
          </p:nvCxnSpPr>
          <p:spPr>
            <a:xfrm rot="5400000">
              <a:off x="2628019" y="3276463"/>
              <a:ext cx="381240" cy="1587"/>
            </a:xfrm>
            <a:prstGeom prst="line">
              <a:avLst/>
            </a:prstGeom>
            <a:ln w="38100"/>
          </p:spPr>
          <p:style>
            <a:lnRef idx="1">
              <a:schemeClr val="dk1"/>
            </a:lnRef>
            <a:fillRef idx="0">
              <a:schemeClr val="dk1"/>
            </a:fillRef>
            <a:effectRef idx="0">
              <a:schemeClr val="dk1"/>
            </a:effectRef>
            <a:fontRef idx="minor">
              <a:schemeClr val="tx1"/>
            </a:fontRef>
          </p:style>
        </p:cxnSp>
        <p:cxnSp>
          <p:nvCxnSpPr>
            <p:cNvPr id="19" name="Straight Connector 18"/>
            <p:cNvCxnSpPr/>
            <p:nvPr/>
          </p:nvCxnSpPr>
          <p:spPr>
            <a:xfrm rot="5400000">
              <a:off x="7987864" y="3287583"/>
              <a:ext cx="381240" cy="1587"/>
            </a:xfrm>
            <a:prstGeom prst="line">
              <a:avLst/>
            </a:prstGeom>
            <a:ln w="38100"/>
          </p:spPr>
          <p:style>
            <a:lnRef idx="1">
              <a:schemeClr val="dk1"/>
            </a:lnRef>
            <a:fillRef idx="0">
              <a:schemeClr val="dk1"/>
            </a:fillRef>
            <a:effectRef idx="0">
              <a:schemeClr val="dk1"/>
            </a:effectRef>
            <a:fontRef idx="minor">
              <a:schemeClr val="tx1"/>
            </a:fontRef>
          </p:style>
        </p:cxnSp>
        <p:cxnSp>
          <p:nvCxnSpPr>
            <p:cNvPr id="20" name="Straight Connector 19"/>
            <p:cNvCxnSpPr/>
            <p:nvPr/>
          </p:nvCxnSpPr>
          <p:spPr>
            <a:xfrm rot="5400000">
              <a:off x="5371447" y="3287583"/>
              <a:ext cx="381240" cy="1587"/>
            </a:xfrm>
            <a:prstGeom prst="line">
              <a:avLst/>
            </a:prstGeom>
            <a:ln w="28575"/>
          </p:spPr>
          <p:style>
            <a:lnRef idx="1">
              <a:schemeClr val="dk1"/>
            </a:lnRef>
            <a:fillRef idx="0">
              <a:schemeClr val="dk1"/>
            </a:fillRef>
            <a:effectRef idx="0">
              <a:schemeClr val="dk1"/>
            </a:effectRef>
            <a:fontRef idx="minor">
              <a:schemeClr val="tx1"/>
            </a:fontRef>
          </p:style>
        </p:cxnSp>
        <p:cxnSp>
          <p:nvCxnSpPr>
            <p:cNvPr id="21" name="Straight Connector 20"/>
            <p:cNvCxnSpPr/>
            <p:nvPr/>
          </p:nvCxnSpPr>
          <p:spPr>
            <a:xfrm rot="5400000">
              <a:off x="3923527" y="3276463"/>
              <a:ext cx="381240" cy="1587"/>
            </a:xfrm>
            <a:prstGeom prst="line">
              <a:avLst/>
            </a:prstGeom>
            <a:ln w="28575"/>
          </p:spPr>
          <p:style>
            <a:lnRef idx="1">
              <a:schemeClr val="dk1"/>
            </a:lnRef>
            <a:fillRef idx="0">
              <a:schemeClr val="dk1"/>
            </a:fillRef>
            <a:effectRef idx="0">
              <a:schemeClr val="dk1"/>
            </a:effectRef>
            <a:fontRef idx="minor">
              <a:schemeClr val="tx1"/>
            </a:fontRef>
          </p:style>
        </p:cxnSp>
        <p:cxnSp>
          <p:nvCxnSpPr>
            <p:cNvPr id="22" name="Straight Connector 21"/>
            <p:cNvCxnSpPr/>
            <p:nvPr/>
          </p:nvCxnSpPr>
          <p:spPr>
            <a:xfrm rot="5400000">
              <a:off x="6668542" y="3287583"/>
              <a:ext cx="381240" cy="1588"/>
            </a:xfrm>
            <a:prstGeom prst="line">
              <a:avLst/>
            </a:prstGeom>
            <a:ln w="28575"/>
          </p:spPr>
          <p:style>
            <a:lnRef idx="1">
              <a:schemeClr val="dk1"/>
            </a:lnRef>
            <a:fillRef idx="0">
              <a:schemeClr val="dk1"/>
            </a:fillRef>
            <a:effectRef idx="0">
              <a:schemeClr val="dk1"/>
            </a:effectRef>
            <a:fontRef idx="minor">
              <a:schemeClr val="tx1"/>
            </a:fontRef>
          </p:style>
        </p:cxnSp>
        <p:sp>
          <p:nvSpPr>
            <p:cNvPr id="3112" name="TextBox 22"/>
            <p:cNvSpPr txBox="1">
              <a:spLocks noChangeArrowheads="1"/>
            </p:cNvSpPr>
            <p:nvPr/>
          </p:nvSpPr>
          <p:spPr bwMode="auto">
            <a:xfrm>
              <a:off x="2438400" y="2705401"/>
              <a:ext cx="762000" cy="369333"/>
            </a:xfrm>
            <a:prstGeom prst="rect">
              <a:avLst/>
            </a:prstGeom>
            <a:noFill/>
            <a:ln w="9525">
              <a:noFill/>
              <a:miter lim="800000"/>
              <a:headEnd/>
              <a:tailEnd/>
            </a:ln>
          </p:spPr>
          <p:txBody>
            <a:bodyPr>
              <a:spAutoFit/>
            </a:bodyPr>
            <a:lstStyle/>
            <a:p>
              <a:pPr algn="ctr"/>
              <a:r>
                <a:rPr lang="en-US" dirty="0">
                  <a:latin typeface="Trebuchet MS" pitchFamily="34" charset="0"/>
                </a:rPr>
                <a:t>0 psu</a:t>
              </a:r>
            </a:p>
          </p:txBody>
        </p:sp>
        <p:sp>
          <p:nvSpPr>
            <p:cNvPr id="3113" name="TextBox 23"/>
            <p:cNvSpPr txBox="1">
              <a:spLocks noChangeArrowheads="1"/>
            </p:cNvSpPr>
            <p:nvPr/>
          </p:nvSpPr>
          <p:spPr bwMode="auto">
            <a:xfrm>
              <a:off x="5142963" y="2705401"/>
              <a:ext cx="838200" cy="369333"/>
            </a:xfrm>
            <a:prstGeom prst="rect">
              <a:avLst/>
            </a:prstGeom>
            <a:noFill/>
            <a:ln w="9525">
              <a:noFill/>
              <a:miter lim="800000"/>
              <a:headEnd/>
              <a:tailEnd/>
            </a:ln>
          </p:spPr>
          <p:txBody>
            <a:bodyPr>
              <a:spAutoFit/>
            </a:bodyPr>
            <a:lstStyle/>
            <a:p>
              <a:pPr algn="ctr"/>
              <a:r>
                <a:rPr lang="en-US" dirty="0">
                  <a:latin typeface="Trebuchet MS" pitchFamily="34" charset="0"/>
                </a:rPr>
                <a:t>20 psu</a:t>
              </a:r>
            </a:p>
          </p:txBody>
        </p:sp>
        <p:sp>
          <p:nvSpPr>
            <p:cNvPr id="3114" name="TextBox 24"/>
            <p:cNvSpPr txBox="1">
              <a:spLocks noChangeArrowheads="1"/>
            </p:cNvSpPr>
            <p:nvPr/>
          </p:nvSpPr>
          <p:spPr bwMode="auto">
            <a:xfrm>
              <a:off x="6438363" y="2705401"/>
              <a:ext cx="838200" cy="369333"/>
            </a:xfrm>
            <a:prstGeom prst="rect">
              <a:avLst/>
            </a:prstGeom>
            <a:noFill/>
            <a:ln w="9525">
              <a:noFill/>
              <a:miter lim="800000"/>
              <a:headEnd/>
              <a:tailEnd/>
            </a:ln>
          </p:spPr>
          <p:txBody>
            <a:bodyPr>
              <a:spAutoFit/>
            </a:bodyPr>
            <a:lstStyle/>
            <a:p>
              <a:pPr algn="ctr"/>
              <a:r>
                <a:rPr lang="en-US" dirty="0">
                  <a:latin typeface="Trebuchet MS" pitchFamily="34" charset="0"/>
                </a:rPr>
                <a:t>30 psu</a:t>
              </a:r>
            </a:p>
          </p:txBody>
        </p:sp>
        <p:sp>
          <p:nvSpPr>
            <p:cNvPr id="3115" name="TextBox 25"/>
            <p:cNvSpPr txBox="1">
              <a:spLocks noChangeArrowheads="1"/>
            </p:cNvSpPr>
            <p:nvPr/>
          </p:nvSpPr>
          <p:spPr bwMode="auto">
            <a:xfrm>
              <a:off x="7771326" y="2705401"/>
              <a:ext cx="838200" cy="369333"/>
            </a:xfrm>
            <a:prstGeom prst="rect">
              <a:avLst/>
            </a:prstGeom>
            <a:noFill/>
            <a:ln w="9525">
              <a:noFill/>
              <a:miter lim="800000"/>
              <a:headEnd/>
              <a:tailEnd/>
            </a:ln>
          </p:spPr>
          <p:txBody>
            <a:bodyPr>
              <a:spAutoFit/>
            </a:bodyPr>
            <a:lstStyle/>
            <a:p>
              <a:pPr algn="ctr"/>
              <a:r>
                <a:rPr lang="en-US" dirty="0">
                  <a:latin typeface="Trebuchet MS" pitchFamily="34" charset="0"/>
                </a:rPr>
                <a:t>40 psu</a:t>
              </a:r>
            </a:p>
          </p:txBody>
        </p:sp>
        <p:sp>
          <p:nvSpPr>
            <p:cNvPr id="3116" name="TextBox 26"/>
            <p:cNvSpPr txBox="1">
              <a:spLocks noChangeArrowheads="1"/>
            </p:cNvSpPr>
            <p:nvPr/>
          </p:nvSpPr>
          <p:spPr bwMode="auto">
            <a:xfrm>
              <a:off x="3682284" y="2705401"/>
              <a:ext cx="838200" cy="369333"/>
            </a:xfrm>
            <a:prstGeom prst="rect">
              <a:avLst/>
            </a:prstGeom>
            <a:noFill/>
            <a:ln w="9525">
              <a:noFill/>
              <a:miter lim="800000"/>
              <a:headEnd/>
              <a:tailEnd/>
            </a:ln>
          </p:spPr>
          <p:txBody>
            <a:bodyPr>
              <a:spAutoFit/>
            </a:bodyPr>
            <a:lstStyle/>
            <a:p>
              <a:pPr algn="ctr"/>
              <a:r>
                <a:rPr lang="en-US" dirty="0">
                  <a:latin typeface="Trebuchet MS" pitchFamily="34" charset="0"/>
                </a:rPr>
                <a:t>10 psu</a:t>
              </a:r>
            </a:p>
          </p:txBody>
        </p:sp>
      </p:grpSp>
      <p:pic>
        <p:nvPicPr>
          <p:cNvPr id="3098" name="Picture 29" descr="black.jpg"/>
          <p:cNvPicPr>
            <a:picLocks noChangeAspect="1"/>
          </p:cNvPicPr>
          <p:nvPr/>
        </p:nvPicPr>
        <p:blipFill>
          <a:blip r:embed="rId4" cstate="print"/>
          <a:stretch>
            <a:fillRect/>
          </a:stretch>
        </p:blipFill>
        <p:spPr bwMode="auto">
          <a:xfrm>
            <a:off x="2590800" y="4953000"/>
            <a:ext cx="1371600" cy="1371600"/>
          </a:xfrm>
          <a:prstGeom prst="rect">
            <a:avLst/>
          </a:prstGeom>
          <a:noFill/>
          <a:ln w="9525">
            <a:noFill/>
            <a:miter lim="800000"/>
            <a:headEnd/>
            <a:tailEnd/>
          </a:ln>
        </p:spPr>
      </p:pic>
      <p:sp>
        <p:nvSpPr>
          <p:cNvPr id="31" name="Rounded Rectangular Callout 30"/>
          <p:cNvSpPr/>
          <p:nvPr/>
        </p:nvSpPr>
        <p:spPr>
          <a:xfrm>
            <a:off x="4114800" y="3810000"/>
            <a:ext cx="3048000" cy="914400"/>
          </a:xfrm>
          <a:prstGeom prst="wedgeRoundRectCallout">
            <a:avLst>
              <a:gd name="adj1" fmla="val -59528"/>
              <a:gd name="adj2" fmla="val 103807"/>
              <a:gd name="adj3" fmla="val 16667"/>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dirty="0" smtClean="0">
                <a:latin typeface="Trebuchet MS" pitchFamily="34" charset="0"/>
              </a:rPr>
              <a:t>The </a:t>
            </a:r>
            <a:r>
              <a:rPr lang="en-US" dirty="0">
                <a:latin typeface="Trebuchet MS" pitchFamily="34" charset="0"/>
              </a:rPr>
              <a:t>average salinity of the Pacific Ocean is 35 psu!</a:t>
            </a:r>
          </a:p>
        </p:txBody>
      </p:sp>
      <p:sp>
        <p:nvSpPr>
          <p:cNvPr id="32" name="Action Button: Custom 31">
            <a:hlinkClick r:id="rId5" action="ppaction://hlinksldjump" highlightClick="1"/>
          </p:cNvPr>
          <p:cNvSpPr/>
          <p:nvPr/>
        </p:nvSpPr>
        <p:spPr>
          <a:xfrm>
            <a:off x="5638800" y="6324600"/>
            <a:ext cx="2377440" cy="548640"/>
          </a:xfrm>
          <a:prstGeom prst="actionButtonBlank">
            <a:avLst/>
          </a:prstGeom>
          <a:solidFill>
            <a:srgbClr val="C00000"/>
          </a:solidFill>
          <a:ln>
            <a:no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600" dirty="0" smtClean="0">
                <a:latin typeface="Trebuchet MS" pitchFamily="34" charset="0"/>
              </a:rPr>
              <a:t>Touch here </a:t>
            </a:r>
            <a:r>
              <a:rPr lang="en-US" sz="1600" dirty="0">
                <a:latin typeface="Trebuchet MS" pitchFamily="34" charset="0"/>
              </a:rPr>
              <a:t>to </a:t>
            </a:r>
            <a:r>
              <a:rPr lang="en-US" sz="1600" dirty="0" smtClean="0">
                <a:latin typeface="Trebuchet MS" pitchFamily="34" charset="0"/>
              </a:rPr>
              <a:t>continue</a:t>
            </a:r>
            <a:endParaRPr lang="en-US" sz="1600" dirty="0">
              <a:latin typeface="Trebuchet MS" pitchFamily="34" charset="0"/>
            </a:endParaRPr>
          </a:p>
        </p:txBody>
      </p:sp>
      <p:grpSp>
        <p:nvGrpSpPr>
          <p:cNvPr id="3" name="Group 32"/>
          <p:cNvGrpSpPr>
            <a:grpSpLocks/>
          </p:cNvGrpSpPr>
          <p:nvPr/>
        </p:nvGrpSpPr>
        <p:grpSpPr bwMode="auto">
          <a:xfrm>
            <a:off x="6934200" y="838200"/>
            <a:ext cx="1600200" cy="1524000"/>
            <a:chOff x="6934200" y="838200"/>
            <a:chExt cx="1600200" cy="1524000"/>
          </a:xfrm>
        </p:grpSpPr>
        <p:sp>
          <p:nvSpPr>
            <p:cNvPr id="3103" name="TextBox 37"/>
            <p:cNvSpPr txBox="1">
              <a:spLocks noChangeArrowheads="1"/>
            </p:cNvSpPr>
            <p:nvPr/>
          </p:nvSpPr>
          <p:spPr bwMode="auto">
            <a:xfrm>
              <a:off x="6934200" y="1438275"/>
              <a:ext cx="1600200" cy="923925"/>
            </a:xfrm>
            <a:prstGeom prst="rect">
              <a:avLst/>
            </a:prstGeom>
            <a:noFill/>
            <a:ln w="9525">
              <a:noFill/>
              <a:miter lim="800000"/>
              <a:headEnd/>
              <a:tailEnd/>
            </a:ln>
          </p:spPr>
          <p:txBody>
            <a:bodyPr>
              <a:spAutoFit/>
            </a:bodyPr>
            <a:lstStyle/>
            <a:p>
              <a:r>
                <a:rPr lang="en-US" dirty="0">
                  <a:latin typeface="Trebuchet MS" pitchFamily="34" charset="0"/>
                </a:rPr>
                <a:t>Pacific Ocean</a:t>
              </a:r>
            </a:p>
            <a:p>
              <a:r>
                <a:rPr lang="en-US" dirty="0">
                  <a:latin typeface="Trebuchet MS" pitchFamily="34" charset="0"/>
                </a:rPr>
                <a:t>Entire Year</a:t>
              </a:r>
            </a:p>
            <a:p>
              <a:r>
                <a:rPr lang="en-US" dirty="0">
                  <a:latin typeface="Trebuchet MS" pitchFamily="34" charset="0"/>
                </a:rPr>
                <a:t>35 psu</a:t>
              </a:r>
            </a:p>
          </p:txBody>
        </p:sp>
        <p:sp>
          <p:nvSpPr>
            <p:cNvPr id="43" name="5-Point Star 42"/>
            <p:cNvSpPr/>
            <p:nvPr/>
          </p:nvSpPr>
          <p:spPr>
            <a:xfrm>
              <a:off x="7467600" y="914400"/>
              <a:ext cx="457200" cy="482600"/>
            </a:xfrm>
            <a:prstGeom prst="star5">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latin typeface="Trebuchet MS" pitchFamily="34" charset="0"/>
                </a:rPr>
                <a:t>O</a:t>
              </a:r>
            </a:p>
          </p:txBody>
        </p:sp>
        <p:sp>
          <p:nvSpPr>
            <p:cNvPr id="49" name="Rectangle 48"/>
            <p:cNvSpPr/>
            <p:nvPr/>
          </p:nvSpPr>
          <p:spPr>
            <a:xfrm>
              <a:off x="6934200" y="838200"/>
              <a:ext cx="1600200" cy="15240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grpSp>
      <p:sp>
        <p:nvSpPr>
          <p:cNvPr id="52" name="5-Point Star 51"/>
          <p:cNvSpPr/>
          <p:nvPr/>
        </p:nvSpPr>
        <p:spPr>
          <a:xfrm>
            <a:off x="7315200" y="2743200"/>
            <a:ext cx="457200" cy="482600"/>
          </a:xfrm>
          <a:prstGeom prst="star5">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latin typeface="Trebuchet MS" pitchFamily="34" charset="0"/>
              </a:rPr>
              <a:t>O</a:t>
            </a:r>
          </a:p>
        </p:txBody>
      </p:sp>
      <p:sp>
        <p:nvSpPr>
          <p:cNvPr id="40" name="Oval Callout 39"/>
          <p:cNvSpPr/>
          <p:nvPr/>
        </p:nvSpPr>
        <p:spPr>
          <a:xfrm>
            <a:off x="1905000" y="4114800"/>
            <a:ext cx="1905000" cy="609600"/>
          </a:xfrm>
          <a:prstGeom prst="wedgeEllipseCallout">
            <a:avLst>
              <a:gd name="adj1" fmla="val 16823"/>
              <a:gd name="adj2" fmla="val 117328"/>
            </a:avLst>
          </a:prstGeom>
          <a:solidFill>
            <a:srgbClr val="33CC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smtClean="0">
                <a:latin typeface="Trebuchet MS" pitchFamily="34" charset="0"/>
              </a:rPr>
              <a:t>Great!</a:t>
            </a:r>
            <a:endParaRPr lang="en-US" sz="2000" dirty="0">
              <a:latin typeface="Trebuchet MS" pitchFamily="34" charset="0"/>
            </a:endParaRPr>
          </a:p>
        </p:txBody>
      </p:sp>
      <p:sp>
        <p:nvSpPr>
          <p:cNvPr id="42" name="Flowchart: Delay 41"/>
          <p:cNvSpPr/>
          <p:nvPr/>
        </p:nvSpPr>
        <p:spPr>
          <a:xfrm>
            <a:off x="0" y="0"/>
            <a:ext cx="1752600" cy="6858000"/>
          </a:xfrm>
          <a:prstGeom prst="flowChartDelay">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44" name="TextBox 43">
            <a:hlinkClick r:id="rId6" action="ppaction://hlinksldjump"/>
          </p:cNvPr>
          <p:cNvSpPr txBox="1"/>
          <p:nvPr/>
        </p:nvSpPr>
        <p:spPr>
          <a:xfrm>
            <a:off x="0" y="609600"/>
            <a:ext cx="1371600" cy="838200"/>
          </a:xfrm>
          <a:prstGeom prst="roundRect">
            <a:avLst/>
          </a:prstGeom>
          <a:solidFill>
            <a:schemeClr val="accent5">
              <a:lumMod val="40000"/>
              <a:lumOff val="60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Build </a:t>
            </a:r>
            <a:r>
              <a:rPr lang="en-US" sz="1600" dirty="0" smtClean="0">
                <a:solidFill>
                  <a:schemeClr val="accent1">
                    <a:lumMod val="75000"/>
                  </a:schemeClr>
                </a:solidFill>
                <a:latin typeface="Trebuchet MS" pitchFamily="34" charset="0"/>
                <a:cs typeface="+mn-cs"/>
              </a:rPr>
              <a:t>A </a:t>
            </a:r>
            <a:r>
              <a:rPr lang="en-US" sz="1600" dirty="0">
                <a:solidFill>
                  <a:schemeClr val="accent1">
                    <a:lumMod val="75000"/>
                  </a:schemeClr>
                </a:solidFill>
                <a:latin typeface="Trebuchet MS" pitchFamily="34" charset="0"/>
                <a:cs typeface="+mn-cs"/>
              </a:rPr>
              <a:t>G</a:t>
            </a:r>
            <a:r>
              <a:rPr lang="en-US" sz="1600" dirty="0" smtClean="0">
                <a:solidFill>
                  <a:schemeClr val="accent1">
                    <a:lumMod val="75000"/>
                  </a:schemeClr>
                </a:solidFill>
                <a:latin typeface="Trebuchet MS" pitchFamily="34" charset="0"/>
                <a:cs typeface="+mn-cs"/>
              </a:rPr>
              <a:t>raph </a:t>
            </a:r>
            <a:endParaRPr lang="en-US" sz="1600" dirty="0">
              <a:solidFill>
                <a:schemeClr val="accent1">
                  <a:lumMod val="75000"/>
                </a:schemeClr>
              </a:solidFill>
              <a:latin typeface="Trebuchet MS" pitchFamily="34" charset="0"/>
              <a:cs typeface="+mn-cs"/>
            </a:endParaRP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1)</a:t>
            </a:r>
            <a:endParaRPr lang="en-US" sz="1600" dirty="0">
              <a:solidFill>
                <a:schemeClr val="accent1">
                  <a:lumMod val="75000"/>
                </a:schemeClr>
              </a:solidFill>
              <a:latin typeface="Trebuchet MS" pitchFamily="34" charset="0"/>
              <a:cs typeface="+mn-cs"/>
            </a:endParaRPr>
          </a:p>
        </p:txBody>
      </p:sp>
      <p:sp>
        <p:nvSpPr>
          <p:cNvPr id="45" name="TextBox 44">
            <a:hlinkClick r:id="rId7" action="ppaction://hlinksldjump"/>
          </p:cNvPr>
          <p:cNvSpPr txBox="1"/>
          <p:nvPr/>
        </p:nvSpPr>
        <p:spPr>
          <a:xfrm>
            <a:off x="0" y="2743200"/>
            <a:ext cx="1554480" cy="10668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Read LOBO Graphs </a:t>
            </a:r>
            <a:r>
              <a:rPr lang="en-US" sz="1600" dirty="0" smtClean="0">
                <a:solidFill>
                  <a:schemeClr val="accent1">
                    <a:lumMod val="75000"/>
                  </a:schemeClr>
                </a:solidFill>
                <a:latin typeface="Trebuchet MS" pitchFamily="34" charset="0"/>
                <a:cs typeface="+mn-cs"/>
              </a:rPr>
              <a:t>   (Level 3)</a:t>
            </a:r>
            <a:endParaRPr lang="en-US" sz="1600" dirty="0">
              <a:solidFill>
                <a:schemeClr val="accent1">
                  <a:lumMod val="75000"/>
                </a:schemeClr>
              </a:solidFill>
              <a:latin typeface="Trebuchet MS" pitchFamily="34" charset="0"/>
              <a:cs typeface="+mn-cs"/>
            </a:endParaRPr>
          </a:p>
        </p:txBody>
      </p:sp>
      <p:sp>
        <p:nvSpPr>
          <p:cNvPr id="46" name="TextBox 45">
            <a:hlinkClick r:id="rId8" action="ppaction://hlinksldjump"/>
          </p:cNvPr>
          <p:cNvSpPr txBox="1"/>
          <p:nvPr/>
        </p:nvSpPr>
        <p:spPr>
          <a:xfrm>
            <a:off x="0" y="3953470"/>
            <a:ext cx="1447800" cy="99953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LOBO Data Match-up</a:t>
            </a:r>
            <a:endParaRPr lang="en-US" sz="1600" dirty="0">
              <a:solidFill>
                <a:schemeClr val="accent1">
                  <a:lumMod val="75000"/>
                </a:schemeClr>
              </a:solidFill>
              <a:latin typeface="Trebuchet MS" pitchFamily="34" charset="0"/>
              <a:cs typeface="+mn-cs"/>
            </a:endParaRP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4)</a:t>
            </a:r>
            <a:endParaRPr lang="en-US" sz="1600" dirty="0">
              <a:solidFill>
                <a:schemeClr val="accent1">
                  <a:lumMod val="75000"/>
                </a:schemeClr>
              </a:solidFill>
              <a:latin typeface="Trebuchet MS" pitchFamily="34" charset="0"/>
              <a:cs typeface="+mn-cs"/>
            </a:endParaRPr>
          </a:p>
        </p:txBody>
      </p:sp>
      <p:sp>
        <p:nvSpPr>
          <p:cNvPr id="47" name="TextBox 46">
            <a:hlinkClick r:id="rId9" action="ppaction://hlinksldjump"/>
          </p:cNvPr>
          <p:cNvSpPr txBox="1"/>
          <p:nvPr/>
        </p:nvSpPr>
        <p:spPr>
          <a:xfrm>
            <a:off x="0" y="5105400"/>
            <a:ext cx="1371600" cy="11430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Test Your LOBO Abilities</a:t>
            </a: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5)</a:t>
            </a:r>
            <a:endParaRPr lang="en-US" sz="1600" dirty="0">
              <a:solidFill>
                <a:schemeClr val="accent1">
                  <a:lumMod val="75000"/>
                </a:schemeClr>
              </a:solidFill>
              <a:latin typeface="Trebuchet MS" pitchFamily="34" charset="0"/>
              <a:cs typeface="+mn-cs"/>
            </a:endParaRPr>
          </a:p>
        </p:txBody>
      </p:sp>
      <p:sp>
        <p:nvSpPr>
          <p:cNvPr id="48" name="TextBox 47">
            <a:hlinkClick r:id="rId10" action="ppaction://hlinksldjump"/>
          </p:cNvPr>
          <p:cNvSpPr txBox="1"/>
          <p:nvPr/>
        </p:nvSpPr>
        <p:spPr>
          <a:xfrm>
            <a:off x="0" y="1600200"/>
            <a:ext cx="1447800" cy="9906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Interpret Graphs</a:t>
            </a: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2)</a:t>
            </a:r>
            <a:endParaRPr lang="en-US" sz="1600" dirty="0">
              <a:solidFill>
                <a:schemeClr val="accent1">
                  <a:lumMod val="75000"/>
                </a:schemeClr>
              </a:solidFill>
              <a:latin typeface="Trebuchet MS" pitchFamily="34" charset="0"/>
              <a:cs typeface="+mn-cs"/>
            </a:endParaRPr>
          </a:p>
        </p:txBody>
      </p:sp>
      <p:sp>
        <p:nvSpPr>
          <p:cNvPr id="50" name="TextBox 49">
            <a:hlinkClick r:id="rId11" action="ppaction://hlinksldjump"/>
          </p:cNvPr>
          <p:cNvSpPr txBox="1"/>
          <p:nvPr/>
        </p:nvSpPr>
        <p:spPr>
          <a:xfrm>
            <a:off x="0" y="6324600"/>
            <a:ext cx="914400" cy="5334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More info</a:t>
            </a:r>
            <a:endParaRPr lang="en-US" sz="1600" dirty="0">
              <a:solidFill>
                <a:schemeClr val="accent1">
                  <a:lumMod val="75000"/>
                </a:schemeClr>
              </a:solidFill>
              <a:latin typeface="Trebuchet MS" pitchFamily="34" charset="0"/>
              <a:cs typeface="+mn-cs"/>
            </a:endParaRPr>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1000"/>
                                  </p:stCondLst>
                                  <p:childTnLst>
                                    <p:set>
                                      <p:cBhvr>
                                        <p:cTn id="6" dur="1" fill="hold">
                                          <p:stCondLst>
                                            <p:cond delay="0"/>
                                          </p:stCondLst>
                                        </p:cTn>
                                        <p:tgtEl>
                                          <p:spTgt spid="52"/>
                                        </p:tgtEl>
                                        <p:attrNameLst>
                                          <p:attrName>style.visibility</p:attrName>
                                        </p:attrNameLst>
                                      </p:cBhvr>
                                      <p:to>
                                        <p:strVal val="visible"/>
                                      </p:to>
                                    </p:set>
                                    <p:animEffect transition="in" filter="wipe(down)">
                                      <p:cBhvr>
                                        <p:cTn id="7" dur="580">
                                          <p:stCondLst>
                                            <p:cond delay="0"/>
                                          </p:stCondLst>
                                        </p:cTn>
                                        <p:tgtEl>
                                          <p:spTgt spid="52"/>
                                        </p:tgtEl>
                                      </p:cBhvr>
                                    </p:animEffect>
                                    <p:anim calcmode="lin" valueType="num">
                                      <p:cBhvr>
                                        <p:cTn id="8" dur="1822" tmFilter="0,0; 0.14,0.36; 0.43,0.73; 0.71,0.91; 1.0,1.0">
                                          <p:stCondLst>
                                            <p:cond delay="0"/>
                                          </p:stCondLst>
                                        </p:cTn>
                                        <p:tgtEl>
                                          <p:spTgt spid="5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5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5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5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52"/>
                                        </p:tgtEl>
                                        <p:attrNameLst>
                                          <p:attrName>ppt_y</p:attrName>
                                        </p:attrNameLst>
                                      </p:cBhvr>
                                      <p:tavLst>
                                        <p:tav tm="0" fmla="#ppt_y-sin(pi*$)/81">
                                          <p:val>
                                            <p:fltVal val="0"/>
                                          </p:val>
                                        </p:tav>
                                        <p:tav tm="100000">
                                          <p:val>
                                            <p:fltVal val="1"/>
                                          </p:val>
                                        </p:tav>
                                      </p:tavLst>
                                    </p:anim>
                                    <p:animScale>
                                      <p:cBhvr>
                                        <p:cTn id="13" dur="26">
                                          <p:stCondLst>
                                            <p:cond delay="650"/>
                                          </p:stCondLst>
                                        </p:cTn>
                                        <p:tgtEl>
                                          <p:spTgt spid="52"/>
                                        </p:tgtEl>
                                      </p:cBhvr>
                                      <p:to x="100000" y="60000"/>
                                    </p:animScale>
                                    <p:animScale>
                                      <p:cBhvr>
                                        <p:cTn id="14" dur="166" decel="50000">
                                          <p:stCondLst>
                                            <p:cond delay="676"/>
                                          </p:stCondLst>
                                        </p:cTn>
                                        <p:tgtEl>
                                          <p:spTgt spid="52"/>
                                        </p:tgtEl>
                                      </p:cBhvr>
                                      <p:to x="100000" y="100000"/>
                                    </p:animScale>
                                    <p:animScale>
                                      <p:cBhvr>
                                        <p:cTn id="15" dur="26">
                                          <p:stCondLst>
                                            <p:cond delay="1312"/>
                                          </p:stCondLst>
                                        </p:cTn>
                                        <p:tgtEl>
                                          <p:spTgt spid="52"/>
                                        </p:tgtEl>
                                      </p:cBhvr>
                                      <p:to x="100000" y="80000"/>
                                    </p:animScale>
                                    <p:animScale>
                                      <p:cBhvr>
                                        <p:cTn id="16" dur="166" decel="50000">
                                          <p:stCondLst>
                                            <p:cond delay="1338"/>
                                          </p:stCondLst>
                                        </p:cTn>
                                        <p:tgtEl>
                                          <p:spTgt spid="52"/>
                                        </p:tgtEl>
                                      </p:cBhvr>
                                      <p:to x="100000" y="100000"/>
                                    </p:animScale>
                                    <p:animScale>
                                      <p:cBhvr>
                                        <p:cTn id="17" dur="26">
                                          <p:stCondLst>
                                            <p:cond delay="1642"/>
                                          </p:stCondLst>
                                        </p:cTn>
                                        <p:tgtEl>
                                          <p:spTgt spid="52"/>
                                        </p:tgtEl>
                                      </p:cBhvr>
                                      <p:to x="100000" y="90000"/>
                                    </p:animScale>
                                    <p:animScale>
                                      <p:cBhvr>
                                        <p:cTn id="18" dur="166" decel="50000">
                                          <p:stCondLst>
                                            <p:cond delay="1668"/>
                                          </p:stCondLst>
                                        </p:cTn>
                                        <p:tgtEl>
                                          <p:spTgt spid="52"/>
                                        </p:tgtEl>
                                      </p:cBhvr>
                                      <p:to x="100000" y="100000"/>
                                    </p:animScale>
                                    <p:animScale>
                                      <p:cBhvr>
                                        <p:cTn id="19" dur="26">
                                          <p:stCondLst>
                                            <p:cond delay="1808"/>
                                          </p:stCondLst>
                                        </p:cTn>
                                        <p:tgtEl>
                                          <p:spTgt spid="52"/>
                                        </p:tgtEl>
                                      </p:cBhvr>
                                      <p:to x="100000" y="95000"/>
                                    </p:animScale>
                                    <p:animScale>
                                      <p:cBhvr>
                                        <p:cTn id="20" dur="166" decel="50000">
                                          <p:stCondLst>
                                            <p:cond delay="1834"/>
                                          </p:stCondLst>
                                        </p:cTn>
                                        <p:tgtEl>
                                          <p:spTgt spid="52"/>
                                        </p:tgtEl>
                                      </p:cBhvr>
                                      <p:to x="100000" y="100000"/>
                                    </p:animScale>
                                  </p:childTnLst>
                                </p:cTn>
                              </p:par>
                              <p:par>
                                <p:cTn id="21" presetID="47" presetClass="entr" presetSubtype="0" fill="hold" nodeType="with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fade">
                                      <p:cBhvr>
                                        <p:cTn id="23" dur="1000"/>
                                        <p:tgtEl>
                                          <p:spTgt spid="3"/>
                                        </p:tgtEl>
                                      </p:cBhvr>
                                    </p:animEffect>
                                    <p:anim calcmode="lin" valueType="num">
                                      <p:cBhvr>
                                        <p:cTn id="24" dur="1000" fill="hold"/>
                                        <p:tgtEl>
                                          <p:spTgt spid="3"/>
                                        </p:tgtEl>
                                        <p:attrNameLst>
                                          <p:attrName>ppt_x</p:attrName>
                                        </p:attrNameLst>
                                      </p:cBhvr>
                                      <p:tavLst>
                                        <p:tav tm="0">
                                          <p:val>
                                            <p:strVal val="#ppt_x"/>
                                          </p:val>
                                        </p:tav>
                                        <p:tav tm="100000">
                                          <p:val>
                                            <p:strVal val="#ppt_x"/>
                                          </p:val>
                                        </p:tav>
                                      </p:tavLst>
                                    </p:anim>
                                    <p:anim calcmode="lin" valueType="num">
                                      <p:cBhvr>
                                        <p:cTn id="25" dur="1000" fill="hold"/>
                                        <p:tgtEl>
                                          <p:spTgt spid="3"/>
                                        </p:tgtEl>
                                        <p:attrNameLst>
                                          <p:attrName>ppt_y</p:attrName>
                                        </p:attrNameLst>
                                      </p:cBhvr>
                                      <p:tavLst>
                                        <p:tav tm="0">
                                          <p:val>
                                            <p:strVal val="#ppt_y-.1"/>
                                          </p:val>
                                        </p:tav>
                                        <p:tav tm="100000">
                                          <p:val>
                                            <p:strVal val="#ppt_y"/>
                                          </p:val>
                                        </p:tav>
                                      </p:tavLst>
                                    </p:anim>
                                  </p:childTnLst>
                                </p:cTn>
                              </p:par>
                              <p:par>
                                <p:cTn id="26" presetID="34" presetClass="entr" presetSubtype="0" fill="hold" grpId="0" nodeType="withEffect">
                                  <p:stCondLst>
                                    <p:cond delay="2000"/>
                                  </p:stCondLst>
                                  <p:childTnLst>
                                    <p:set>
                                      <p:cBhvr>
                                        <p:cTn id="27" dur="1" fill="hold">
                                          <p:stCondLst>
                                            <p:cond delay="0"/>
                                          </p:stCondLst>
                                        </p:cTn>
                                        <p:tgtEl>
                                          <p:spTgt spid="31"/>
                                        </p:tgtEl>
                                        <p:attrNameLst>
                                          <p:attrName>style.visibility</p:attrName>
                                        </p:attrNameLst>
                                      </p:cBhvr>
                                      <p:to>
                                        <p:strVal val="visible"/>
                                      </p:to>
                                    </p:set>
                                    <p:anim from="(-#ppt_w/2)" to="(#ppt_x)" calcmode="lin" valueType="num">
                                      <p:cBhvr>
                                        <p:cTn id="28" dur="600" fill="hold">
                                          <p:stCondLst>
                                            <p:cond delay="0"/>
                                          </p:stCondLst>
                                        </p:cTn>
                                        <p:tgtEl>
                                          <p:spTgt spid="31"/>
                                        </p:tgtEl>
                                        <p:attrNameLst>
                                          <p:attrName>ppt_x</p:attrName>
                                        </p:attrNameLst>
                                      </p:cBhvr>
                                    </p:anim>
                                    <p:anim from="0" to="-1.0" calcmode="lin" valueType="num">
                                      <p:cBhvr>
                                        <p:cTn id="29" dur="200" decel="50000" autoRev="1" fill="hold">
                                          <p:stCondLst>
                                            <p:cond delay="600"/>
                                          </p:stCondLst>
                                        </p:cTn>
                                        <p:tgtEl>
                                          <p:spTgt spid="31"/>
                                        </p:tgtEl>
                                        <p:attrNameLst>
                                          <p:attrName>xshear</p:attrName>
                                        </p:attrNameLst>
                                      </p:cBhvr>
                                    </p:anim>
                                    <p:animScale>
                                      <p:cBhvr>
                                        <p:cTn id="30" dur="200" decel="100000" autoRev="1" fill="hold">
                                          <p:stCondLst>
                                            <p:cond delay="600"/>
                                          </p:stCondLst>
                                        </p:cTn>
                                        <p:tgtEl>
                                          <p:spTgt spid="31"/>
                                        </p:tgtEl>
                                      </p:cBhvr>
                                      <p:from x="100000" y="100000"/>
                                      <p:to x="80000" y="100000"/>
                                    </p:animScale>
                                    <p:anim by="(#ppt_h/3+#ppt_w*0.1)" calcmode="lin" valueType="num">
                                      <p:cBhvr additive="sum">
                                        <p:cTn id="31" dur="200" decel="100000" autoRev="1" fill="hold">
                                          <p:stCondLst>
                                            <p:cond delay="600"/>
                                          </p:stCondLst>
                                        </p:cTn>
                                        <p:tgtEl>
                                          <p:spTgt spid="31"/>
                                        </p:tgtEl>
                                        <p:attrNameLst>
                                          <p:attrName>ppt_x</p:attrName>
                                        </p:attrNameLst>
                                      </p:cBhvr>
                                    </p:anim>
                                  </p:childTnLst>
                                </p:cTn>
                              </p:par>
                              <p:par>
                                <p:cTn id="32" presetID="37" presetClass="entr" presetSubtype="0" fill="hold" grpId="0" nodeType="withEffect">
                                  <p:stCondLst>
                                    <p:cond delay="2000"/>
                                  </p:stCondLst>
                                  <p:childTnLst>
                                    <p:set>
                                      <p:cBhvr>
                                        <p:cTn id="33" dur="1" fill="hold">
                                          <p:stCondLst>
                                            <p:cond delay="0"/>
                                          </p:stCondLst>
                                        </p:cTn>
                                        <p:tgtEl>
                                          <p:spTgt spid="32"/>
                                        </p:tgtEl>
                                        <p:attrNameLst>
                                          <p:attrName>style.visibility</p:attrName>
                                        </p:attrNameLst>
                                      </p:cBhvr>
                                      <p:to>
                                        <p:strVal val="visible"/>
                                      </p:to>
                                    </p:set>
                                    <p:animEffect transition="in" filter="fade">
                                      <p:cBhvr>
                                        <p:cTn id="34" dur="1000"/>
                                        <p:tgtEl>
                                          <p:spTgt spid="32"/>
                                        </p:tgtEl>
                                      </p:cBhvr>
                                    </p:animEffect>
                                    <p:anim calcmode="lin" valueType="num">
                                      <p:cBhvr>
                                        <p:cTn id="35" dur="1000" fill="hold"/>
                                        <p:tgtEl>
                                          <p:spTgt spid="32"/>
                                        </p:tgtEl>
                                        <p:attrNameLst>
                                          <p:attrName>ppt_x</p:attrName>
                                        </p:attrNameLst>
                                      </p:cBhvr>
                                      <p:tavLst>
                                        <p:tav tm="0">
                                          <p:val>
                                            <p:strVal val="#ppt_x"/>
                                          </p:val>
                                        </p:tav>
                                        <p:tav tm="100000">
                                          <p:val>
                                            <p:strVal val="#ppt_x"/>
                                          </p:val>
                                        </p:tav>
                                      </p:tavLst>
                                    </p:anim>
                                    <p:anim calcmode="lin" valueType="num">
                                      <p:cBhvr>
                                        <p:cTn id="36" dur="900" decel="100000" fill="hold"/>
                                        <p:tgtEl>
                                          <p:spTgt spid="32"/>
                                        </p:tgtEl>
                                        <p:attrNameLst>
                                          <p:attrName>ppt_y</p:attrName>
                                        </p:attrNameLst>
                                      </p:cBhvr>
                                      <p:tavLst>
                                        <p:tav tm="0">
                                          <p:val>
                                            <p:strVal val="#ppt_y+1"/>
                                          </p:val>
                                        </p:tav>
                                        <p:tav tm="100000">
                                          <p:val>
                                            <p:strVal val="#ppt_y-.03"/>
                                          </p:val>
                                        </p:tav>
                                      </p:tavLst>
                                    </p:anim>
                                    <p:anim calcmode="lin" valueType="num">
                                      <p:cBhvr>
                                        <p:cTn id="37" dur="100" accel="100000" fill="hold">
                                          <p:stCondLst>
                                            <p:cond delay="900"/>
                                          </p:stCondLst>
                                        </p:cTn>
                                        <p:tgtEl>
                                          <p:spTgt spid="32"/>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2" grpId="0" animBg="1"/>
      <p:bldP spid="52" grpId="0" animBg="1"/>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2007"/>
          <p:cNvPicPr>
            <a:picLocks noChangeAspect="1" noChangeArrowheads="1"/>
          </p:cNvPicPr>
          <p:nvPr/>
        </p:nvPicPr>
        <p:blipFill>
          <a:blip r:embed="rId3" cstate="print"/>
          <a:srcRect r="617"/>
          <a:stretch>
            <a:fillRect/>
          </a:stretch>
        </p:blipFill>
        <p:spPr bwMode="auto">
          <a:xfrm>
            <a:off x="1828800" y="2774470"/>
            <a:ext cx="2624447" cy="1920240"/>
          </a:xfrm>
          <a:prstGeom prst="rect">
            <a:avLst/>
          </a:prstGeom>
          <a:noFill/>
          <a:ln w="9525">
            <a:noFill/>
            <a:miter lim="800000"/>
            <a:headEnd/>
            <a:tailEnd/>
          </a:ln>
          <a:effectLst/>
        </p:spPr>
      </p:pic>
      <p:pic>
        <p:nvPicPr>
          <p:cNvPr id="3076" name="2006"/>
          <p:cNvPicPr>
            <a:picLocks noChangeAspect="1" noChangeArrowheads="1"/>
          </p:cNvPicPr>
          <p:nvPr/>
        </p:nvPicPr>
        <p:blipFill>
          <a:blip r:embed="rId4" cstate="print"/>
          <a:srcRect r="617" b="2422"/>
          <a:stretch>
            <a:fillRect/>
          </a:stretch>
        </p:blipFill>
        <p:spPr bwMode="auto">
          <a:xfrm>
            <a:off x="1828800" y="899160"/>
            <a:ext cx="2624447" cy="1873728"/>
          </a:xfrm>
          <a:prstGeom prst="rect">
            <a:avLst/>
          </a:prstGeom>
          <a:noFill/>
          <a:ln w="9525">
            <a:noFill/>
            <a:miter lim="800000"/>
            <a:headEnd/>
            <a:tailEnd/>
          </a:ln>
          <a:effectLst/>
        </p:spPr>
      </p:pic>
      <p:pic>
        <p:nvPicPr>
          <p:cNvPr id="1026" name="2008"/>
          <p:cNvPicPr>
            <a:picLocks noChangeAspect="1" noChangeArrowheads="1"/>
          </p:cNvPicPr>
          <p:nvPr/>
        </p:nvPicPr>
        <p:blipFill>
          <a:blip r:embed="rId5" cstate="print"/>
          <a:srcRect r="674"/>
          <a:stretch>
            <a:fillRect/>
          </a:stretch>
        </p:blipFill>
        <p:spPr bwMode="auto">
          <a:xfrm>
            <a:off x="1828800" y="4648200"/>
            <a:ext cx="2624447" cy="1920240"/>
          </a:xfrm>
          <a:prstGeom prst="rect">
            <a:avLst/>
          </a:prstGeom>
          <a:noFill/>
          <a:ln w="9525">
            <a:noFill/>
            <a:miter lim="800000"/>
            <a:headEnd/>
            <a:tailEnd/>
          </a:ln>
          <a:effectLst/>
        </p:spPr>
      </p:pic>
      <p:sp>
        <p:nvSpPr>
          <p:cNvPr id="30" name="lg border"/>
          <p:cNvSpPr/>
          <p:nvPr/>
        </p:nvSpPr>
        <p:spPr>
          <a:xfrm>
            <a:off x="1828800" y="914400"/>
            <a:ext cx="2667000" cy="56388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1" name="sm border"/>
          <p:cNvSpPr/>
          <p:nvPr/>
        </p:nvSpPr>
        <p:spPr>
          <a:xfrm>
            <a:off x="1828800" y="2782329"/>
            <a:ext cx="2667000" cy="1880287"/>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2" name="Picture 31" descr="dungeness - Copy.jpg"/>
          <p:cNvPicPr>
            <a:picLocks noChangeAspect="1"/>
          </p:cNvPicPr>
          <p:nvPr/>
        </p:nvPicPr>
        <p:blipFill>
          <a:blip r:embed="rId6" cstate="print"/>
          <a:stretch>
            <a:fillRect/>
          </a:stretch>
        </p:blipFill>
        <p:spPr>
          <a:xfrm>
            <a:off x="7575550" y="1219200"/>
            <a:ext cx="1568450" cy="941070"/>
          </a:xfrm>
          <a:prstGeom prst="rect">
            <a:avLst/>
          </a:prstGeom>
        </p:spPr>
      </p:pic>
      <p:sp>
        <p:nvSpPr>
          <p:cNvPr id="22" name="Action Button: Home 21">
            <a:hlinkClick r:id="" action="ppaction://hlinkshowjump?jump=firstslide" highlightClick="1"/>
          </p:cNvPr>
          <p:cNvSpPr/>
          <p:nvPr/>
        </p:nvSpPr>
        <p:spPr>
          <a:xfrm>
            <a:off x="8547717" y="6400800"/>
            <a:ext cx="574675" cy="457200"/>
          </a:xfrm>
          <a:prstGeom prst="actionButtonHome">
            <a:avLst/>
          </a:prstGeom>
          <a:gradFill flip="none" rotWithShape="1">
            <a:gsLst>
              <a:gs pos="0">
                <a:srgbClr val="FFEFD1"/>
              </a:gs>
              <a:gs pos="64999">
                <a:srgbClr val="F0EBD5"/>
              </a:gs>
              <a:gs pos="100000">
                <a:srgbClr val="D1C39F"/>
              </a:gs>
            </a:gsLst>
            <a:lin ang="5400000" scaled="1"/>
            <a:tileRect/>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23" name="Action Button: Beginning 22">
            <a:hlinkClick r:id="rId7" action="ppaction://hlinksldjump" highlightClick="1"/>
          </p:cNvPr>
          <p:cNvSpPr/>
          <p:nvPr/>
        </p:nvSpPr>
        <p:spPr>
          <a:xfrm>
            <a:off x="8080992" y="6400800"/>
            <a:ext cx="457200" cy="457200"/>
          </a:xfrm>
          <a:prstGeom prst="actionButtonBeginning">
            <a:avLst/>
          </a:prstGeom>
          <a:gradFill>
            <a:gsLst>
              <a:gs pos="0">
                <a:srgbClr val="FFEFD1"/>
              </a:gs>
              <a:gs pos="64999">
                <a:srgbClr val="F0EBD5"/>
              </a:gs>
              <a:gs pos="100000">
                <a:srgbClr val="D1C39F"/>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61446" name="TextBox 34"/>
          <p:cNvSpPr txBox="1">
            <a:spLocks noChangeArrowheads="1"/>
          </p:cNvSpPr>
          <p:nvPr/>
        </p:nvSpPr>
        <p:spPr bwMode="auto">
          <a:xfrm>
            <a:off x="4724400" y="2286000"/>
            <a:ext cx="4343400" cy="646986"/>
          </a:xfrm>
          <a:prstGeom prst="wedgeRoundRectCallout">
            <a:avLst>
              <a:gd name="adj1" fmla="val 21729"/>
              <a:gd name="adj2" fmla="val -74629"/>
              <a:gd name="adj3" fmla="val 16667"/>
            </a:avLst>
          </a:prstGeom>
          <a:solidFill>
            <a:schemeClr val="accent5">
              <a:lumMod val="75000"/>
            </a:schemeClr>
          </a:solidFill>
          <a:ln w="9525">
            <a:noFill/>
            <a:miter lim="800000"/>
            <a:headEnd/>
            <a:tailEnd/>
          </a:ln>
        </p:spPr>
        <p:txBody>
          <a:bodyPr wrap="square">
            <a:spAutoFit/>
          </a:bodyPr>
          <a:lstStyle/>
          <a:p>
            <a:r>
              <a:rPr lang="en-US" sz="1600" dirty="0" smtClean="0">
                <a:solidFill>
                  <a:schemeClr val="bg1"/>
                </a:solidFill>
                <a:latin typeface="Trebuchet MS" pitchFamily="34" charset="0"/>
              </a:rPr>
              <a:t>I consider these graphs to show me </a:t>
            </a:r>
            <a:r>
              <a:rPr lang="en-US" sz="1600" u="sng" dirty="0" smtClean="0">
                <a:solidFill>
                  <a:schemeClr val="bg1"/>
                </a:solidFill>
                <a:effectLst>
                  <a:outerShdw blurRad="38100" dist="38100" dir="2700000" algn="tl">
                    <a:srgbClr val="000000">
                      <a:alpha val="43137"/>
                    </a:srgbClr>
                  </a:outerShdw>
                </a:effectLst>
                <a:latin typeface="Trebuchet MS" pitchFamily="34" charset="0"/>
              </a:rPr>
              <a:t>daily variation</a:t>
            </a:r>
            <a:r>
              <a:rPr lang="en-US" sz="1600" dirty="0" smtClean="0">
                <a:solidFill>
                  <a:schemeClr val="bg1"/>
                </a:solidFill>
                <a:latin typeface="Trebuchet MS" pitchFamily="34" charset="0"/>
              </a:rPr>
              <a:t> overlying the </a:t>
            </a:r>
            <a:r>
              <a:rPr lang="en-US" sz="1600" u="sng" dirty="0" smtClean="0">
                <a:solidFill>
                  <a:schemeClr val="bg1"/>
                </a:solidFill>
                <a:effectLst>
                  <a:outerShdw blurRad="38100" dist="38100" dir="2700000" algn="tl">
                    <a:srgbClr val="000000">
                      <a:alpha val="43137"/>
                    </a:srgbClr>
                  </a:outerShdw>
                </a:effectLst>
                <a:latin typeface="Trebuchet MS" pitchFamily="34" charset="0"/>
              </a:rPr>
              <a:t>seasonal pattern</a:t>
            </a:r>
            <a:r>
              <a:rPr lang="en-US" sz="1600" dirty="0" smtClean="0">
                <a:solidFill>
                  <a:schemeClr val="bg1"/>
                </a:solidFill>
                <a:latin typeface="Trebuchet MS" pitchFamily="34" charset="0"/>
              </a:rPr>
              <a:t>.</a:t>
            </a:r>
            <a:endParaRPr lang="en-US" sz="1600" dirty="0">
              <a:solidFill>
                <a:schemeClr val="bg1"/>
              </a:solidFill>
              <a:latin typeface="Trebuchet MS" pitchFamily="34" charset="0"/>
            </a:endParaRPr>
          </a:p>
        </p:txBody>
      </p:sp>
      <p:sp>
        <p:nvSpPr>
          <p:cNvPr id="21" name="TextBox 34"/>
          <p:cNvSpPr txBox="1">
            <a:spLocks noChangeArrowheads="1"/>
          </p:cNvSpPr>
          <p:nvPr/>
        </p:nvSpPr>
        <p:spPr bwMode="auto">
          <a:xfrm>
            <a:off x="4724400" y="3200400"/>
            <a:ext cx="4191000" cy="646986"/>
          </a:xfrm>
          <a:prstGeom prst="roundRect">
            <a:avLst/>
          </a:prstGeom>
          <a:solidFill>
            <a:srgbClr val="70AC2E"/>
          </a:solidFill>
          <a:ln w="9525">
            <a:noFill/>
            <a:miter lim="800000"/>
            <a:headEnd/>
            <a:tailEnd/>
          </a:ln>
        </p:spPr>
        <p:txBody>
          <a:bodyPr wrap="square">
            <a:spAutoFit/>
          </a:bodyPr>
          <a:lstStyle/>
          <a:p>
            <a:r>
              <a:rPr lang="en-US" sz="1600" dirty="0" smtClean="0">
                <a:solidFill>
                  <a:schemeClr val="bg1"/>
                </a:solidFill>
                <a:latin typeface="Trebuchet MS" pitchFamily="34" charset="0"/>
              </a:rPr>
              <a:t>Do you have any guesses as to what causes the </a:t>
            </a:r>
            <a:r>
              <a:rPr lang="en-US" sz="1600" u="sng" dirty="0" smtClean="0">
                <a:solidFill>
                  <a:schemeClr val="bg1"/>
                </a:solidFill>
                <a:effectLst>
                  <a:outerShdw blurRad="38100" dist="38100" dir="2700000" algn="tl">
                    <a:srgbClr val="000000">
                      <a:alpha val="43137"/>
                    </a:srgbClr>
                  </a:outerShdw>
                </a:effectLst>
                <a:latin typeface="Trebuchet MS" pitchFamily="34" charset="0"/>
              </a:rPr>
              <a:t>daily variation</a:t>
            </a:r>
            <a:r>
              <a:rPr lang="en-US" sz="1600" dirty="0" smtClean="0">
                <a:solidFill>
                  <a:schemeClr val="bg1"/>
                </a:solidFill>
                <a:latin typeface="Trebuchet MS" pitchFamily="34" charset="0"/>
              </a:rPr>
              <a:t> in the Bay’s salinity?</a:t>
            </a:r>
            <a:endParaRPr lang="en-US" sz="1600" dirty="0">
              <a:solidFill>
                <a:schemeClr val="bg1"/>
              </a:solidFill>
              <a:latin typeface="Trebuchet MS" pitchFamily="34" charset="0"/>
            </a:endParaRPr>
          </a:p>
        </p:txBody>
      </p:sp>
      <p:sp>
        <p:nvSpPr>
          <p:cNvPr id="33" name="Action Button: Custom 32">
            <a:hlinkClick r:id="rId8" action="ppaction://hlinksldjump" highlightClick="1"/>
          </p:cNvPr>
          <p:cNvSpPr/>
          <p:nvPr/>
        </p:nvSpPr>
        <p:spPr>
          <a:xfrm>
            <a:off x="5638800" y="6279380"/>
            <a:ext cx="2377440" cy="548640"/>
          </a:xfrm>
          <a:prstGeom prst="actionButtonBlank">
            <a:avLst/>
          </a:prstGeom>
          <a:solidFill>
            <a:srgbClr val="C00000"/>
          </a:solidFill>
          <a:ln>
            <a:no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latin typeface="Trebuchet MS" pitchFamily="34" charset="0"/>
              </a:rPr>
              <a:t>Touch here to continue</a:t>
            </a:r>
            <a:endParaRPr lang="en-US" sz="1600" dirty="0">
              <a:latin typeface="Trebuchet MS" pitchFamily="34" charset="0"/>
            </a:endParaRPr>
          </a:p>
        </p:txBody>
      </p:sp>
      <p:sp>
        <p:nvSpPr>
          <p:cNvPr id="24" name="Rectangle 23"/>
          <p:cNvSpPr/>
          <p:nvPr/>
        </p:nvSpPr>
        <p:spPr>
          <a:xfrm>
            <a:off x="0" y="0"/>
            <a:ext cx="9144000" cy="838200"/>
          </a:xfrm>
          <a:prstGeom prst="rect">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r>
              <a:rPr lang="en-US" sz="4400" dirty="0" smtClean="0">
                <a:latin typeface="Trebuchet MS" pitchFamily="34" charset="0"/>
              </a:rPr>
              <a:t>How To Read LOBO Data</a:t>
            </a:r>
            <a:endParaRPr lang="en-US" sz="4400" dirty="0">
              <a:latin typeface="Trebuchet MS" pitchFamily="34" charset="0"/>
            </a:endParaRPr>
          </a:p>
        </p:txBody>
      </p:sp>
      <p:sp>
        <p:nvSpPr>
          <p:cNvPr id="39" name="Flowchart: Delay 38"/>
          <p:cNvSpPr/>
          <p:nvPr/>
        </p:nvSpPr>
        <p:spPr>
          <a:xfrm>
            <a:off x="0" y="0"/>
            <a:ext cx="1752600" cy="6858000"/>
          </a:xfrm>
          <a:prstGeom prst="flowChartDelay">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40" name="TextBox 39">
            <a:hlinkClick r:id="rId9" action="ppaction://hlinksldjump"/>
          </p:cNvPr>
          <p:cNvSpPr txBox="1"/>
          <p:nvPr/>
        </p:nvSpPr>
        <p:spPr>
          <a:xfrm>
            <a:off x="0" y="609600"/>
            <a:ext cx="1371600" cy="8382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Build </a:t>
            </a:r>
            <a:r>
              <a:rPr lang="en-US" sz="1600" dirty="0" smtClean="0">
                <a:solidFill>
                  <a:schemeClr val="accent1">
                    <a:lumMod val="75000"/>
                  </a:schemeClr>
                </a:solidFill>
                <a:latin typeface="Trebuchet MS" pitchFamily="34" charset="0"/>
                <a:cs typeface="+mn-cs"/>
              </a:rPr>
              <a:t>A </a:t>
            </a:r>
            <a:r>
              <a:rPr lang="en-US" sz="1600" dirty="0">
                <a:solidFill>
                  <a:schemeClr val="accent1">
                    <a:lumMod val="75000"/>
                  </a:schemeClr>
                </a:solidFill>
                <a:latin typeface="Trebuchet MS" pitchFamily="34" charset="0"/>
                <a:cs typeface="+mn-cs"/>
              </a:rPr>
              <a:t>G</a:t>
            </a:r>
            <a:r>
              <a:rPr lang="en-US" sz="1600" dirty="0" smtClean="0">
                <a:solidFill>
                  <a:schemeClr val="accent1">
                    <a:lumMod val="75000"/>
                  </a:schemeClr>
                </a:solidFill>
                <a:latin typeface="Trebuchet MS" pitchFamily="34" charset="0"/>
                <a:cs typeface="+mn-cs"/>
              </a:rPr>
              <a:t>raph </a:t>
            </a:r>
            <a:endParaRPr lang="en-US" sz="1600" dirty="0">
              <a:solidFill>
                <a:schemeClr val="accent1">
                  <a:lumMod val="75000"/>
                </a:schemeClr>
              </a:solidFill>
              <a:latin typeface="Trebuchet MS" pitchFamily="34" charset="0"/>
              <a:cs typeface="+mn-cs"/>
            </a:endParaRP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1)</a:t>
            </a:r>
            <a:endParaRPr lang="en-US" sz="1600" dirty="0">
              <a:solidFill>
                <a:schemeClr val="accent1">
                  <a:lumMod val="75000"/>
                </a:schemeClr>
              </a:solidFill>
              <a:latin typeface="Trebuchet MS" pitchFamily="34" charset="0"/>
              <a:cs typeface="+mn-cs"/>
            </a:endParaRPr>
          </a:p>
        </p:txBody>
      </p:sp>
      <p:sp>
        <p:nvSpPr>
          <p:cNvPr id="42" name="TextBox 41">
            <a:hlinkClick r:id="rId10" action="ppaction://hlinksldjump"/>
          </p:cNvPr>
          <p:cNvSpPr txBox="1"/>
          <p:nvPr/>
        </p:nvSpPr>
        <p:spPr>
          <a:xfrm>
            <a:off x="0" y="2743200"/>
            <a:ext cx="1554480" cy="1066800"/>
          </a:xfrm>
          <a:prstGeom prst="roundRect">
            <a:avLst/>
          </a:prstGeom>
          <a:solidFill>
            <a:schemeClr val="accent5">
              <a:lumMod val="40000"/>
              <a:lumOff val="60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Read LOBO Graphs </a:t>
            </a:r>
            <a:r>
              <a:rPr lang="en-US" sz="1600" dirty="0" smtClean="0">
                <a:solidFill>
                  <a:schemeClr val="accent1">
                    <a:lumMod val="75000"/>
                  </a:schemeClr>
                </a:solidFill>
                <a:latin typeface="Trebuchet MS" pitchFamily="34" charset="0"/>
                <a:cs typeface="+mn-cs"/>
              </a:rPr>
              <a:t>   (Level 3)</a:t>
            </a:r>
            <a:endParaRPr lang="en-US" sz="1600" dirty="0">
              <a:solidFill>
                <a:schemeClr val="accent1">
                  <a:lumMod val="75000"/>
                </a:schemeClr>
              </a:solidFill>
              <a:latin typeface="Trebuchet MS" pitchFamily="34" charset="0"/>
              <a:cs typeface="+mn-cs"/>
            </a:endParaRPr>
          </a:p>
        </p:txBody>
      </p:sp>
      <p:sp>
        <p:nvSpPr>
          <p:cNvPr id="43" name="TextBox 42">
            <a:hlinkClick r:id="rId11" action="ppaction://hlinksldjump"/>
          </p:cNvPr>
          <p:cNvSpPr txBox="1"/>
          <p:nvPr/>
        </p:nvSpPr>
        <p:spPr>
          <a:xfrm>
            <a:off x="0" y="3953470"/>
            <a:ext cx="1447800" cy="99953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LOBO Data Match-up</a:t>
            </a:r>
            <a:endParaRPr lang="en-US" sz="1600" dirty="0">
              <a:solidFill>
                <a:schemeClr val="accent1">
                  <a:lumMod val="75000"/>
                </a:schemeClr>
              </a:solidFill>
              <a:latin typeface="Trebuchet MS" pitchFamily="34" charset="0"/>
              <a:cs typeface="+mn-cs"/>
            </a:endParaRP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4)</a:t>
            </a:r>
            <a:endParaRPr lang="en-US" sz="1600" dirty="0">
              <a:solidFill>
                <a:schemeClr val="accent1">
                  <a:lumMod val="75000"/>
                </a:schemeClr>
              </a:solidFill>
              <a:latin typeface="Trebuchet MS" pitchFamily="34" charset="0"/>
              <a:cs typeface="+mn-cs"/>
            </a:endParaRPr>
          </a:p>
        </p:txBody>
      </p:sp>
      <p:sp>
        <p:nvSpPr>
          <p:cNvPr id="44" name="TextBox 43">
            <a:hlinkClick r:id="rId12" action="ppaction://hlinksldjump"/>
          </p:cNvPr>
          <p:cNvSpPr txBox="1"/>
          <p:nvPr/>
        </p:nvSpPr>
        <p:spPr>
          <a:xfrm>
            <a:off x="0" y="5105400"/>
            <a:ext cx="1371600" cy="11430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Test Your LOBO Abilities</a:t>
            </a: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5)</a:t>
            </a:r>
            <a:endParaRPr lang="en-US" sz="1600" dirty="0">
              <a:solidFill>
                <a:schemeClr val="accent1">
                  <a:lumMod val="75000"/>
                </a:schemeClr>
              </a:solidFill>
              <a:latin typeface="Trebuchet MS" pitchFamily="34" charset="0"/>
              <a:cs typeface="+mn-cs"/>
            </a:endParaRPr>
          </a:p>
        </p:txBody>
      </p:sp>
      <p:sp>
        <p:nvSpPr>
          <p:cNvPr id="45" name="TextBox 44">
            <a:hlinkClick r:id="rId13" action="ppaction://hlinksldjump"/>
          </p:cNvPr>
          <p:cNvSpPr txBox="1"/>
          <p:nvPr/>
        </p:nvSpPr>
        <p:spPr>
          <a:xfrm>
            <a:off x="0" y="1600200"/>
            <a:ext cx="1447800" cy="9906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Interpret Graphs</a:t>
            </a: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2)</a:t>
            </a:r>
            <a:endParaRPr lang="en-US" sz="1600" dirty="0">
              <a:solidFill>
                <a:schemeClr val="accent1">
                  <a:lumMod val="75000"/>
                </a:schemeClr>
              </a:solidFill>
              <a:latin typeface="Trebuchet MS" pitchFamily="34" charset="0"/>
              <a:cs typeface="+mn-cs"/>
            </a:endParaRPr>
          </a:p>
        </p:txBody>
      </p:sp>
      <p:sp>
        <p:nvSpPr>
          <p:cNvPr id="46" name="TextBox 45">
            <a:hlinkClick r:id="rId14" action="ppaction://hlinksldjump"/>
          </p:cNvPr>
          <p:cNvSpPr txBox="1"/>
          <p:nvPr/>
        </p:nvSpPr>
        <p:spPr>
          <a:xfrm>
            <a:off x="0" y="6324600"/>
            <a:ext cx="914400" cy="5334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More info</a:t>
            </a:r>
            <a:endParaRPr lang="en-US" sz="1600" dirty="0">
              <a:solidFill>
                <a:schemeClr val="accent1">
                  <a:lumMod val="75000"/>
                </a:schemeClr>
              </a:solidFill>
              <a:latin typeface="Trebuchet MS" pitchFamily="34" charset="0"/>
              <a:cs typeface="+mn-cs"/>
            </a:endParaRPr>
          </a:p>
        </p:txBody>
      </p:sp>
      <p:sp>
        <p:nvSpPr>
          <p:cNvPr id="27" name="TextBox 31"/>
          <p:cNvSpPr txBox="1">
            <a:spLocks noChangeArrowheads="1"/>
          </p:cNvSpPr>
          <p:nvPr/>
        </p:nvSpPr>
        <p:spPr bwMode="auto">
          <a:xfrm>
            <a:off x="4572000" y="5448300"/>
            <a:ext cx="4572000" cy="369332"/>
          </a:xfrm>
          <a:prstGeom prst="rect">
            <a:avLst/>
          </a:prstGeom>
          <a:solidFill>
            <a:schemeClr val="accent6">
              <a:lumMod val="75000"/>
            </a:schemeClr>
          </a:solidFill>
          <a:ln w="9525">
            <a:noFill/>
            <a:miter lim="800000"/>
            <a:headEnd/>
            <a:tailEnd/>
          </a:ln>
        </p:spPr>
        <p:txBody>
          <a:bodyPr wrap="square">
            <a:spAutoFit/>
          </a:bodyPr>
          <a:lstStyle/>
          <a:p>
            <a:pPr algn="ctr"/>
            <a:r>
              <a:rPr lang="en-US" dirty="0" smtClean="0">
                <a:solidFill>
                  <a:schemeClr val="bg1"/>
                </a:solidFill>
                <a:latin typeface="Trebuchet MS" pitchFamily="34" charset="0"/>
              </a:rPr>
              <a:t>Seasonal </a:t>
            </a:r>
            <a:r>
              <a:rPr lang="en-US" dirty="0" smtClean="0">
                <a:solidFill>
                  <a:schemeClr val="bg1"/>
                </a:solidFill>
                <a:latin typeface="Trebuchet MS" pitchFamily="34" charset="0"/>
                <a:sym typeface="Wingdings"/>
              </a:rPr>
              <a:t></a:t>
            </a:r>
            <a:r>
              <a:rPr lang="en-US" dirty="0" smtClean="0">
                <a:solidFill>
                  <a:schemeClr val="bg1"/>
                </a:solidFill>
                <a:latin typeface="Trebuchet MS" pitchFamily="34" charset="0"/>
              </a:rPr>
              <a:t> Monthly </a:t>
            </a:r>
            <a:r>
              <a:rPr lang="en-US" dirty="0" smtClean="0">
                <a:solidFill>
                  <a:schemeClr val="bg1"/>
                </a:solidFill>
                <a:latin typeface="Trebuchet MS" pitchFamily="34" charset="0"/>
                <a:sym typeface="Wingdings"/>
              </a:rPr>
              <a:t> </a:t>
            </a:r>
            <a:r>
              <a:rPr lang="en-US" dirty="0" smtClean="0">
                <a:solidFill>
                  <a:schemeClr val="bg1"/>
                </a:solidFill>
                <a:latin typeface="Trebuchet MS" pitchFamily="34" charset="0"/>
              </a:rPr>
              <a:t>Daily </a:t>
            </a:r>
            <a:r>
              <a:rPr lang="en-US" dirty="0" smtClean="0">
                <a:solidFill>
                  <a:schemeClr val="bg1"/>
                </a:solidFill>
                <a:latin typeface="Trebuchet MS" pitchFamily="34" charset="0"/>
                <a:sym typeface="Wingdings"/>
              </a:rPr>
              <a:t> </a:t>
            </a:r>
            <a:r>
              <a:rPr lang="en-US" dirty="0" smtClean="0">
                <a:solidFill>
                  <a:schemeClr val="bg1"/>
                </a:solidFill>
                <a:latin typeface="Trebuchet MS" pitchFamily="34" charset="0"/>
              </a:rPr>
              <a:t>Tidal </a:t>
            </a:r>
            <a:r>
              <a:rPr lang="en-US" dirty="0" smtClean="0">
                <a:solidFill>
                  <a:schemeClr val="bg1"/>
                </a:solidFill>
                <a:latin typeface="Trebuchet MS" pitchFamily="34" charset="0"/>
                <a:sym typeface="Wingdings"/>
              </a:rPr>
              <a:t> </a:t>
            </a:r>
            <a:r>
              <a:rPr lang="en-US" dirty="0" smtClean="0">
                <a:solidFill>
                  <a:schemeClr val="bg1"/>
                </a:solidFill>
                <a:latin typeface="Trebuchet MS" pitchFamily="34" charset="0"/>
              </a:rPr>
              <a:t>Hourly</a:t>
            </a:r>
            <a:endParaRPr lang="en-US" dirty="0">
              <a:solidFill>
                <a:schemeClr val="bg1"/>
              </a:solidFill>
              <a:latin typeface="Trebuchet MS" pitchFamily="34" charset="0"/>
            </a:endParaRPr>
          </a:p>
        </p:txBody>
      </p:sp>
      <p:sp>
        <p:nvSpPr>
          <p:cNvPr id="28" name="TextBox 27"/>
          <p:cNvSpPr txBox="1">
            <a:spLocks noChangeArrowheads="1"/>
          </p:cNvSpPr>
          <p:nvPr/>
        </p:nvSpPr>
        <p:spPr bwMode="auto">
          <a:xfrm>
            <a:off x="6629400" y="5867400"/>
            <a:ext cx="2514600" cy="369332"/>
          </a:xfrm>
          <a:prstGeom prst="rect">
            <a:avLst/>
          </a:prstGeom>
          <a:solidFill>
            <a:schemeClr val="accent6">
              <a:lumMod val="75000"/>
            </a:schemeClr>
          </a:solidFill>
          <a:ln w="9525">
            <a:noFill/>
            <a:miter lim="800000"/>
            <a:headEnd/>
            <a:tailEnd/>
          </a:ln>
        </p:spPr>
        <p:txBody>
          <a:bodyPr wrap="square">
            <a:spAutoFit/>
          </a:bodyPr>
          <a:lstStyle/>
          <a:p>
            <a:pPr algn="ctr"/>
            <a:r>
              <a:rPr lang="en-US" dirty="0" smtClean="0">
                <a:solidFill>
                  <a:schemeClr val="bg1"/>
                </a:solidFill>
                <a:latin typeface="Trebuchet MS" pitchFamily="34" charset="0"/>
              </a:rPr>
              <a:t>Pattern </a:t>
            </a:r>
            <a:r>
              <a:rPr lang="en-US" dirty="0" smtClean="0">
                <a:solidFill>
                  <a:schemeClr val="bg1"/>
                </a:solidFill>
                <a:latin typeface="Trebuchet MS" pitchFamily="34" charset="0"/>
                <a:sym typeface="Wingdings"/>
              </a:rPr>
              <a:t> </a:t>
            </a:r>
            <a:r>
              <a:rPr lang="en-US" dirty="0" smtClean="0">
                <a:solidFill>
                  <a:schemeClr val="bg1"/>
                </a:solidFill>
                <a:latin typeface="Trebuchet MS" pitchFamily="34" charset="0"/>
              </a:rPr>
              <a:t>Variation</a:t>
            </a:r>
            <a:endParaRPr lang="en-US" dirty="0">
              <a:solidFill>
                <a:schemeClr val="bg1"/>
              </a:solidFill>
              <a:latin typeface="Trebuchet MS" pitchFamily="34" charset="0"/>
            </a:endParaRPr>
          </a:p>
        </p:txBody>
      </p:sp>
      <p:sp>
        <p:nvSpPr>
          <p:cNvPr id="29" name="TextBox 31"/>
          <p:cNvSpPr txBox="1">
            <a:spLocks noChangeArrowheads="1"/>
          </p:cNvSpPr>
          <p:nvPr/>
        </p:nvSpPr>
        <p:spPr bwMode="auto">
          <a:xfrm>
            <a:off x="6629400" y="5421868"/>
            <a:ext cx="914400" cy="369332"/>
          </a:xfrm>
          <a:prstGeom prst="rect">
            <a:avLst/>
          </a:prstGeom>
          <a:solidFill>
            <a:schemeClr val="accent6">
              <a:lumMod val="75000"/>
            </a:schemeClr>
          </a:solidFill>
          <a:ln w="9525">
            <a:noFill/>
            <a:miter lim="800000"/>
            <a:headEnd/>
            <a:tailEnd/>
          </a:ln>
        </p:spPr>
        <p:txBody>
          <a:bodyPr wrap="square">
            <a:spAutoFit/>
          </a:bodyPr>
          <a:lstStyle/>
          <a:p>
            <a:pPr algn="ctr"/>
            <a:r>
              <a:rPr lang="en-US" dirty="0" smtClean="0">
                <a:solidFill>
                  <a:schemeClr val="bg1"/>
                </a:solidFill>
                <a:latin typeface="Trebuchet MS" pitchFamily="34" charset="0"/>
              </a:rPr>
              <a:t>Daily</a:t>
            </a:r>
            <a:endParaRPr lang="en-US" dirty="0">
              <a:solidFill>
                <a:schemeClr val="bg1"/>
              </a:solidFill>
              <a:latin typeface="Trebuchet MS" pitchFamily="34" charset="0"/>
            </a:endParaRPr>
          </a:p>
        </p:txBody>
      </p:sp>
      <p:sp>
        <p:nvSpPr>
          <p:cNvPr id="34" name="TextBox 33"/>
          <p:cNvSpPr txBox="1">
            <a:spLocks noChangeArrowheads="1"/>
          </p:cNvSpPr>
          <p:nvPr/>
        </p:nvSpPr>
        <p:spPr bwMode="auto">
          <a:xfrm>
            <a:off x="7848600" y="5879068"/>
            <a:ext cx="1295400" cy="369332"/>
          </a:xfrm>
          <a:prstGeom prst="rect">
            <a:avLst/>
          </a:prstGeom>
          <a:solidFill>
            <a:schemeClr val="accent6">
              <a:lumMod val="75000"/>
            </a:schemeClr>
          </a:solidFill>
          <a:ln w="9525">
            <a:noFill/>
            <a:miter lim="800000"/>
            <a:headEnd/>
            <a:tailEnd/>
          </a:ln>
        </p:spPr>
        <p:txBody>
          <a:bodyPr wrap="square">
            <a:spAutoFit/>
          </a:bodyPr>
          <a:lstStyle/>
          <a:p>
            <a:pPr algn="ctr"/>
            <a:r>
              <a:rPr lang="en-US" dirty="0" smtClean="0">
                <a:solidFill>
                  <a:schemeClr val="bg1"/>
                </a:solidFill>
                <a:latin typeface="Trebuchet MS" pitchFamily="34" charset="0"/>
              </a:rPr>
              <a:t>Variation</a:t>
            </a:r>
            <a:endParaRPr lang="en-US" dirty="0">
              <a:solidFill>
                <a:schemeClr val="bg1"/>
              </a:solidFill>
              <a:latin typeface="Trebuchet MS" pitchFamily="34" charset="0"/>
            </a:endParaRPr>
          </a:p>
        </p:txBody>
      </p:sp>
      <p:sp>
        <p:nvSpPr>
          <p:cNvPr id="25" name="TextBox 24"/>
          <p:cNvSpPr txBox="1"/>
          <p:nvPr/>
        </p:nvSpPr>
        <p:spPr>
          <a:xfrm>
            <a:off x="1066800" y="6553200"/>
            <a:ext cx="1752600" cy="369332"/>
          </a:xfrm>
          <a:prstGeom prst="rect">
            <a:avLst/>
          </a:prstGeom>
          <a:noFill/>
        </p:spPr>
        <p:txBody>
          <a:bodyPr wrap="square" rtlCol="0">
            <a:spAutoFit/>
          </a:bodyPr>
          <a:lstStyle/>
          <a:p>
            <a:r>
              <a:rPr lang="en-US" dirty="0" smtClean="0">
                <a:latin typeface="Trebuchet MS" pitchFamily="34" charset="0"/>
              </a:rPr>
              <a:t>Progress : 9/11</a:t>
            </a:r>
            <a:endParaRPr lang="en-US" dirty="0">
              <a:latin typeface="Trebuchet MS" pitchFamily="34" charset="0"/>
            </a:endParaRPr>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4" presetClass="entr" presetSubtype="0" fill="hold" grpId="0" nodeType="withEffect">
                                  <p:stCondLst>
                                    <p:cond delay="1100"/>
                                  </p:stCondLst>
                                  <p:childTnLst>
                                    <p:set>
                                      <p:cBhvr>
                                        <p:cTn id="6" dur="1" fill="hold">
                                          <p:stCondLst>
                                            <p:cond delay="0"/>
                                          </p:stCondLst>
                                        </p:cTn>
                                        <p:tgtEl>
                                          <p:spTgt spid="61446"/>
                                        </p:tgtEl>
                                        <p:attrNameLst>
                                          <p:attrName>style.visibility</p:attrName>
                                        </p:attrNameLst>
                                      </p:cBhvr>
                                      <p:to>
                                        <p:strVal val="visible"/>
                                      </p:to>
                                    </p:set>
                                    <p:anim from="(-#ppt_w/2)" to="(#ppt_x)" calcmode="lin" valueType="num">
                                      <p:cBhvr>
                                        <p:cTn id="7" dur="600" fill="hold">
                                          <p:stCondLst>
                                            <p:cond delay="0"/>
                                          </p:stCondLst>
                                        </p:cTn>
                                        <p:tgtEl>
                                          <p:spTgt spid="61446"/>
                                        </p:tgtEl>
                                        <p:attrNameLst>
                                          <p:attrName>ppt_x</p:attrName>
                                        </p:attrNameLst>
                                      </p:cBhvr>
                                    </p:anim>
                                    <p:anim from="0" to="-1.0" calcmode="lin" valueType="num">
                                      <p:cBhvr>
                                        <p:cTn id="8" dur="200" decel="50000" autoRev="1" fill="hold">
                                          <p:stCondLst>
                                            <p:cond delay="600"/>
                                          </p:stCondLst>
                                        </p:cTn>
                                        <p:tgtEl>
                                          <p:spTgt spid="61446"/>
                                        </p:tgtEl>
                                        <p:attrNameLst>
                                          <p:attrName>xshear</p:attrName>
                                        </p:attrNameLst>
                                      </p:cBhvr>
                                    </p:anim>
                                    <p:animScale>
                                      <p:cBhvr>
                                        <p:cTn id="9" dur="200" decel="100000" autoRev="1" fill="hold">
                                          <p:stCondLst>
                                            <p:cond delay="600"/>
                                          </p:stCondLst>
                                        </p:cTn>
                                        <p:tgtEl>
                                          <p:spTgt spid="61446"/>
                                        </p:tgtEl>
                                      </p:cBhvr>
                                      <p:from x="100000" y="100000"/>
                                      <p:to x="80000" y="100000"/>
                                    </p:animScale>
                                    <p:anim by="(#ppt_h/3+#ppt_w*0.1)" calcmode="lin" valueType="num">
                                      <p:cBhvr additive="sum">
                                        <p:cTn id="10" dur="200" decel="100000" autoRev="1" fill="hold">
                                          <p:stCondLst>
                                            <p:cond delay="600"/>
                                          </p:stCondLst>
                                        </p:cTn>
                                        <p:tgtEl>
                                          <p:spTgt spid="61446"/>
                                        </p:tgtEl>
                                        <p:attrNameLst>
                                          <p:attrName>ppt_x</p:attrName>
                                        </p:attrNameLst>
                                      </p:cBhvr>
                                    </p:anim>
                                  </p:childTnLst>
                                </p:cTn>
                              </p:par>
                              <p:par>
                                <p:cTn id="11" presetID="9" presetClass="entr" presetSubtype="0" fill="hold" grpId="0" nodeType="withEffect">
                                  <p:stCondLst>
                                    <p:cond delay="3000"/>
                                  </p:stCondLst>
                                  <p:childTnLst>
                                    <p:set>
                                      <p:cBhvr>
                                        <p:cTn id="12" dur="1" fill="hold">
                                          <p:stCondLst>
                                            <p:cond delay="0"/>
                                          </p:stCondLst>
                                        </p:cTn>
                                        <p:tgtEl>
                                          <p:spTgt spid="21"/>
                                        </p:tgtEl>
                                        <p:attrNameLst>
                                          <p:attrName>style.visibility</p:attrName>
                                        </p:attrNameLst>
                                      </p:cBhvr>
                                      <p:to>
                                        <p:strVal val="visible"/>
                                      </p:to>
                                    </p:set>
                                    <p:animEffect transition="in" filter="dissolve">
                                      <p:cBhvr>
                                        <p:cTn id="13" dur="500"/>
                                        <p:tgtEl>
                                          <p:spTgt spid="21"/>
                                        </p:tgtEl>
                                      </p:cBhvr>
                                    </p:animEffect>
                                  </p:childTnLst>
                                </p:cTn>
                              </p:par>
                              <p:par>
                                <p:cTn id="14" presetID="37" presetClass="entr" presetSubtype="0" fill="hold" grpId="0" nodeType="withEffect">
                                  <p:stCondLst>
                                    <p:cond delay="5000"/>
                                  </p:stCondLst>
                                  <p:childTnLst>
                                    <p:set>
                                      <p:cBhvr>
                                        <p:cTn id="15" dur="1" fill="hold">
                                          <p:stCondLst>
                                            <p:cond delay="0"/>
                                          </p:stCondLst>
                                        </p:cTn>
                                        <p:tgtEl>
                                          <p:spTgt spid="33"/>
                                        </p:tgtEl>
                                        <p:attrNameLst>
                                          <p:attrName>style.visibility</p:attrName>
                                        </p:attrNameLst>
                                      </p:cBhvr>
                                      <p:to>
                                        <p:strVal val="visible"/>
                                      </p:to>
                                    </p:set>
                                    <p:animEffect transition="in" filter="fade">
                                      <p:cBhvr>
                                        <p:cTn id="16" dur="1000"/>
                                        <p:tgtEl>
                                          <p:spTgt spid="33"/>
                                        </p:tgtEl>
                                      </p:cBhvr>
                                    </p:animEffect>
                                    <p:anim calcmode="lin" valueType="num">
                                      <p:cBhvr>
                                        <p:cTn id="17" dur="1000" fill="hold"/>
                                        <p:tgtEl>
                                          <p:spTgt spid="33"/>
                                        </p:tgtEl>
                                        <p:attrNameLst>
                                          <p:attrName>ppt_x</p:attrName>
                                        </p:attrNameLst>
                                      </p:cBhvr>
                                      <p:tavLst>
                                        <p:tav tm="0">
                                          <p:val>
                                            <p:strVal val="#ppt_x"/>
                                          </p:val>
                                        </p:tav>
                                        <p:tav tm="100000">
                                          <p:val>
                                            <p:strVal val="#ppt_x"/>
                                          </p:val>
                                        </p:tav>
                                      </p:tavLst>
                                    </p:anim>
                                    <p:anim calcmode="lin" valueType="num">
                                      <p:cBhvr>
                                        <p:cTn id="18" dur="900" decel="100000" fill="hold"/>
                                        <p:tgtEl>
                                          <p:spTgt spid="33"/>
                                        </p:tgtEl>
                                        <p:attrNameLst>
                                          <p:attrName>ppt_y</p:attrName>
                                        </p:attrNameLst>
                                      </p:cBhvr>
                                      <p:tavLst>
                                        <p:tav tm="0">
                                          <p:val>
                                            <p:strVal val="#ppt_y+1"/>
                                          </p:val>
                                        </p:tav>
                                        <p:tav tm="100000">
                                          <p:val>
                                            <p:strVal val="#ppt_y-.03"/>
                                          </p:val>
                                        </p:tav>
                                      </p:tavLst>
                                    </p:anim>
                                    <p:anim calcmode="lin" valueType="num">
                                      <p:cBhvr>
                                        <p:cTn id="19" dur="100" accel="100000" fill="hold">
                                          <p:stCondLst>
                                            <p:cond delay="900"/>
                                          </p:stCondLst>
                                        </p:cTn>
                                        <p:tgtEl>
                                          <p:spTgt spid="33"/>
                                        </p:tgtEl>
                                        <p:attrNameLst>
                                          <p:attrName>ppt_y</p:attrName>
                                        </p:attrNameLst>
                                      </p:cBhvr>
                                      <p:tavLst>
                                        <p:tav tm="0">
                                          <p:val>
                                            <p:strVal val="#ppt_y-.03"/>
                                          </p:val>
                                        </p:tav>
                                        <p:tav tm="100000">
                                          <p:val>
                                            <p:strVal val="#ppt_y"/>
                                          </p:val>
                                        </p:tav>
                                      </p:tavLst>
                                    </p:anim>
                                  </p:childTnLst>
                                </p:cTn>
                              </p:par>
                              <p:par>
                                <p:cTn id="20" presetID="30" presetClass="emph" presetSubtype="0" fill="hold" grpId="0" nodeType="withEffect">
                                  <p:stCondLst>
                                    <p:cond delay="0"/>
                                  </p:stCondLst>
                                  <p:childTnLst>
                                    <p:animClr clrSpc="hsl" dir="cw">
                                      <p:cBhvr override="childStyle">
                                        <p:cTn id="21" dur="1000" fill="hold"/>
                                        <p:tgtEl>
                                          <p:spTgt spid="27"/>
                                        </p:tgtEl>
                                        <p:attrNameLst>
                                          <p:attrName>style.color</p:attrName>
                                        </p:attrNameLst>
                                      </p:cBhvr>
                                      <p:by>
                                        <p:hsl h="0" s="12549" l="25098"/>
                                      </p:by>
                                    </p:animClr>
                                    <p:animClr clrSpc="hsl" dir="cw">
                                      <p:cBhvr>
                                        <p:cTn id="22" dur="1000" fill="hold"/>
                                        <p:tgtEl>
                                          <p:spTgt spid="27"/>
                                        </p:tgtEl>
                                        <p:attrNameLst>
                                          <p:attrName>fillcolor</p:attrName>
                                        </p:attrNameLst>
                                      </p:cBhvr>
                                      <p:by>
                                        <p:hsl h="0" s="12549" l="25098"/>
                                      </p:by>
                                    </p:animClr>
                                    <p:animClr clrSpc="hsl" dir="cw">
                                      <p:cBhvr>
                                        <p:cTn id="23" dur="1000" fill="hold"/>
                                        <p:tgtEl>
                                          <p:spTgt spid="27"/>
                                        </p:tgtEl>
                                        <p:attrNameLst>
                                          <p:attrName>stroke.color</p:attrName>
                                        </p:attrNameLst>
                                      </p:cBhvr>
                                      <p:by>
                                        <p:hsl h="0" s="12549" l="25098"/>
                                      </p:by>
                                    </p:animClr>
                                    <p:set>
                                      <p:cBhvr>
                                        <p:cTn id="24" dur="1000" fill="hold"/>
                                        <p:tgtEl>
                                          <p:spTgt spid="27"/>
                                        </p:tgtEl>
                                        <p:attrNameLst>
                                          <p:attrName>fill.type</p:attrName>
                                        </p:attrNameLst>
                                      </p:cBhvr>
                                      <p:to>
                                        <p:strVal val="solid"/>
                                      </p:to>
                                    </p:set>
                                  </p:childTnLst>
                                </p:cTn>
                              </p:par>
                              <p:par>
                                <p:cTn id="25" presetID="30" presetClass="emph" presetSubtype="0" fill="hold" grpId="0" nodeType="withEffect">
                                  <p:stCondLst>
                                    <p:cond delay="0"/>
                                  </p:stCondLst>
                                  <p:childTnLst>
                                    <p:animClr clrSpc="hsl" dir="cw">
                                      <p:cBhvr override="childStyle">
                                        <p:cTn id="26" dur="1000" fill="hold"/>
                                        <p:tgtEl>
                                          <p:spTgt spid="28"/>
                                        </p:tgtEl>
                                        <p:attrNameLst>
                                          <p:attrName>style.color</p:attrName>
                                        </p:attrNameLst>
                                      </p:cBhvr>
                                      <p:by>
                                        <p:hsl h="0" s="12549" l="25098"/>
                                      </p:by>
                                    </p:animClr>
                                    <p:animClr clrSpc="hsl" dir="cw">
                                      <p:cBhvr>
                                        <p:cTn id="27" dur="1000" fill="hold"/>
                                        <p:tgtEl>
                                          <p:spTgt spid="28"/>
                                        </p:tgtEl>
                                        <p:attrNameLst>
                                          <p:attrName>fillcolor</p:attrName>
                                        </p:attrNameLst>
                                      </p:cBhvr>
                                      <p:by>
                                        <p:hsl h="0" s="12549" l="25098"/>
                                      </p:by>
                                    </p:animClr>
                                    <p:animClr clrSpc="hsl" dir="cw">
                                      <p:cBhvr>
                                        <p:cTn id="28" dur="1000" fill="hold"/>
                                        <p:tgtEl>
                                          <p:spTgt spid="28"/>
                                        </p:tgtEl>
                                        <p:attrNameLst>
                                          <p:attrName>stroke.color</p:attrName>
                                        </p:attrNameLst>
                                      </p:cBhvr>
                                      <p:by>
                                        <p:hsl h="0" s="12549" l="25098"/>
                                      </p:by>
                                    </p:animClr>
                                    <p:set>
                                      <p:cBhvr>
                                        <p:cTn id="29" dur="1000" fill="hold"/>
                                        <p:tgtEl>
                                          <p:spTgt spid="28"/>
                                        </p:tgtEl>
                                        <p:attrNameLst>
                                          <p:attrName>fill.type</p:attrName>
                                        </p:attrNameLst>
                                      </p:cBhvr>
                                      <p:to>
                                        <p:strVal val="solid"/>
                                      </p:to>
                                    </p:set>
                                  </p:childTnLst>
                                </p:cTn>
                              </p:par>
                              <p:par>
                                <p:cTn id="30" presetID="64" presetClass="path" presetSubtype="0" accel="50000" decel="50000" fill="hold" grpId="0" nodeType="withEffect">
                                  <p:stCondLst>
                                    <p:cond delay="0"/>
                                  </p:stCondLst>
                                  <p:childTnLst>
                                    <p:animMotion origin="layout" path="M 0 -4.99537E-6 L -0.20833 -0.66119 " pathEditMode="relative" rAng="0" ptsTypes="AA">
                                      <p:cBhvr>
                                        <p:cTn id="31" dur="1000" fill="hold"/>
                                        <p:tgtEl>
                                          <p:spTgt spid="29"/>
                                        </p:tgtEl>
                                        <p:attrNameLst>
                                          <p:attrName>ppt_x</p:attrName>
                                          <p:attrName>ppt_y</p:attrName>
                                        </p:attrNameLst>
                                      </p:cBhvr>
                                      <p:rCtr x="-10400" y="-33100"/>
                                    </p:animMotion>
                                  </p:childTnLst>
                                </p:cTn>
                              </p:par>
                              <p:par>
                                <p:cTn id="32" presetID="64" presetClass="path" presetSubtype="0" accel="50000" decel="50000" fill="hold" grpId="0" nodeType="withEffect">
                                  <p:stCondLst>
                                    <p:cond delay="0"/>
                                  </p:stCondLst>
                                  <p:childTnLst>
                                    <p:animMotion origin="layout" path="M 3.33333E-6 9.25069E-9 L -0.2625 -0.7278 " pathEditMode="relative" rAng="0" ptsTypes="AA">
                                      <p:cBhvr>
                                        <p:cTn id="33" dur="1000" fill="hold"/>
                                        <p:tgtEl>
                                          <p:spTgt spid="34"/>
                                        </p:tgtEl>
                                        <p:attrNameLst>
                                          <p:attrName>ppt_x</p:attrName>
                                          <p:attrName>ppt_y</p:attrName>
                                        </p:attrNameLst>
                                      </p:cBhvr>
                                      <p:rCtr x="-13100" y="-3640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46" grpId="0" animBg="1"/>
      <p:bldP spid="21" grpId="0" animBg="1"/>
      <p:bldP spid="33" grpId="0" animBg="1"/>
      <p:bldP spid="27" grpId="0" animBg="1"/>
      <p:bldP spid="28" grpId="0" animBg="1"/>
      <p:bldP spid="29" grpId="0" animBg="1"/>
      <p:bldP spid="34" grpId="0" animBg="1"/>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reain14"/>
          <p:cNvSpPr/>
          <p:nvPr/>
        </p:nvSpPr>
        <p:spPr bwMode="auto">
          <a:xfrm rot="18899983">
            <a:off x="5827083" y="3449935"/>
            <a:ext cx="171167" cy="172392"/>
          </a:xfrm>
          <a:prstGeom prst="teardrop">
            <a:avLst>
              <a:gd name="adj" fmla="val 127719"/>
            </a:avLst>
          </a:prstGeom>
          <a:solidFill>
            <a:srgbClr val="00B0F0"/>
          </a:solidFill>
          <a:ln>
            <a:noFill/>
          </a:ln>
          <a:scene3d>
            <a:camera prst="orthographicFront"/>
            <a:lightRig rig="threePt" dir="t"/>
          </a:scene3d>
          <a:sp3d>
            <a:bevelT/>
            <a:bevelB w="1270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400" dirty="0">
              <a:latin typeface="Trebuchet MS" pitchFamily="34" charset="0"/>
            </a:endParaRPr>
          </a:p>
        </p:txBody>
      </p:sp>
      <p:sp>
        <p:nvSpPr>
          <p:cNvPr id="67" name="rain13"/>
          <p:cNvSpPr/>
          <p:nvPr/>
        </p:nvSpPr>
        <p:spPr bwMode="auto">
          <a:xfrm rot="18899983">
            <a:off x="6131883" y="3297535"/>
            <a:ext cx="171167" cy="172392"/>
          </a:xfrm>
          <a:prstGeom prst="teardrop">
            <a:avLst>
              <a:gd name="adj" fmla="val 127719"/>
            </a:avLst>
          </a:prstGeom>
          <a:solidFill>
            <a:srgbClr val="00B0F0"/>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400" dirty="0">
              <a:latin typeface="Trebuchet MS" pitchFamily="34" charset="0"/>
            </a:endParaRPr>
          </a:p>
        </p:txBody>
      </p:sp>
      <p:sp>
        <p:nvSpPr>
          <p:cNvPr id="69" name="rain12"/>
          <p:cNvSpPr/>
          <p:nvPr/>
        </p:nvSpPr>
        <p:spPr bwMode="auto">
          <a:xfrm rot="18899983">
            <a:off x="6360483" y="3159471"/>
            <a:ext cx="171167" cy="172392"/>
          </a:xfrm>
          <a:prstGeom prst="teardrop">
            <a:avLst>
              <a:gd name="adj" fmla="val 127719"/>
            </a:avLst>
          </a:prstGeom>
          <a:solidFill>
            <a:srgbClr val="00B0F0"/>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400" dirty="0">
              <a:latin typeface="Trebuchet MS" pitchFamily="34" charset="0"/>
            </a:endParaRPr>
          </a:p>
        </p:txBody>
      </p:sp>
      <p:sp>
        <p:nvSpPr>
          <p:cNvPr id="70" name="rain11"/>
          <p:cNvSpPr/>
          <p:nvPr/>
        </p:nvSpPr>
        <p:spPr bwMode="auto">
          <a:xfrm rot="18899983">
            <a:off x="5217483" y="3297537"/>
            <a:ext cx="171167" cy="172392"/>
          </a:xfrm>
          <a:prstGeom prst="teardrop">
            <a:avLst>
              <a:gd name="adj" fmla="val 127719"/>
            </a:avLst>
          </a:prstGeom>
          <a:solidFill>
            <a:srgbClr val="00B0F0"/>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400" dirty="0">
              <a:latin typeface="Trebuchet MS" pitchFamily="34" charset="0"/>
            </a:endParaRPr>
          </a:p>
        </p:txBody>
      </p:sp>
      <p:sp>
        <p:nvSpPr>
          <p:cNvPr id="71" name="rain10"/>
          <p:cNvSpPr/>
          <p:nvPr/>
        </p:nvSpPr>
        <p:spPr bwMode="auto">
          <a:xfrm rot="18899983">
            <a:off x="7122483" y="3449937"/>
            <a:ext cx="171167" cy="172392"/>
          </a:xfrm>
          <a:prstGeom prst="teardrop">
            <a:avLst>
              <a:gd name="adj" fmla="val 127719"/>
            </a:avLst>
          </a:prstGeom>
          <a:solidFill>
            <a:srgbClr val="00B0F0"/>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400" dirty="0">
              <a:latin typeface="Trebuchet MS" pitchFamily="34" charset="0"/>
            </a:endParaRPr>
          </a:p>
        </p:txBody>
      </p:sp>
      <p:sp>
        <p:nvSpPr>
          <p:cNvPr id="72" name="rain9"/>
          <p:cNvSpPr/>
          <p:nvPr/>
        </p:nvSpPr>
        <p:spPr bwMode="auto">
          <a:xfrm rot="18899983">
            <a:off x="6955750" y="3221335"/>
            <a:ext cx="171167" cy="172392"/>
          </a:xfrm>
          <a:prstGeom prst="teardrop">
            <a:avLst>
              <a:gd name="adj" fmla="val 127719"/>
            </a:avLst>
          </a:prstGeom>
          <a:solidFill>
            <a:srgbClr val="00B0F0"/>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400" dirty="0">
              <a:latin typeface="Trebuchet MS" pitchFamily="34" charset="0"/>
            </a:endParaRPr>
          </a:p>
        </p:txBody>
      </p:sp>
      <p:sp>
        <p:nvSpPr>
          <p:cNvPr id="73" name="rain8"/>
          <p:cNvSpPr/>
          <p:nvPr/>
        </p:nvSpPr>
        <p:spPr bwMode="auto">
          <a:xfrm rot="18899983">
            <a:off x="5369883" y="3083270"/>
            <a:ext cx="171167" cy="172392"/>
          </a:xfrm>
          <a:prstGeom prst="teardrop">
            <a:avLst>
              <a:gd name="adj" fmla="val 127719"/>
            </a:avLst>
          </a:prstGeom>
          <a:solidFill>
            <a:srgbClr val="00B0F0"/>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400" dirty="0">
              <a:latin typeface="Trebuchet MS" pitchFamily="34" charset="0"/>
            </a:endParaRPr>
          </a:p>
        </p:txBody>
      </p:sp>
      <p:sp>
        <p:nvSpPr>
          <p:cNvPr id="74" name="rain7"/>
          <p:cNvSpPr/>
          <p:nvPr/>
        </p:nvSpPr>
        <p:spPr bwMode="auto">
          <a:xfrm rot="18899983">
            <a:off x="7274883" y="3145135"/>
            <a:ext cx="171167" cy="172392"/>
          </a:xfrm>
          <a:prstGeom prst="teardrop">
            <a:avLst>
              <a:gd name="adj" fmla="val 127719"/>
            </a:avLst>
          </a:prstGeom>
          <a:solidFill>
            <a:srgbClr val="00B0F0"/>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400" dirty="0">
              <a:latin typeface="Trebuchet MS" pitchFamily="34" charset="0"/>
            </a:endParaRPr>
          </a:p>
        </p:txBody>
      </p:sp>
      <p:sp>
        <p:nvSpPr>
          <p:cNvPr id="75" name="rain6"/>
          <p:cNvSpPr/>
          <p:nvPr/>
        </p:nvSpPr>
        <p:spPr bwMode="auto">
          <a:xfrm rot="18899983">
            <a:off x="5965150" y="3159470"/>
            <a:ext cx="171167" cy="172392"/>
          </a:xfrm>
          <a:prstGeom prst="teardrop">
            <a:avLst>
              <a:gd name="adj" fmla="val 127719"/>
            </a:avLst>
          </a:prstGeom>
          <a:solidFill>
            <a:srgbClr val="00B0F0"/>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400" dirty="0">
              <a:latin typeface="Trebuchet MS" pitchFamily="34" charset="0"/>
            </a:endParaRPr>
          </a:p>
        </p:txBody>
      </p:sp>
      <p:sp>
        <p:nvSpPr>
          <p:cNvPr id="76" name="rain5"/>
          <p:cNvSpPr/>
          <p:nvPr/>
        </p:nvSpPr>
        <p:spPr bwMode="auto">
          <a:xfrm rot="18899983">
            <a:off x="5674684" y="3159471"/>
            <a:ext cx="171167" cy="172392"/>
          </a:xfrm>
          <a:prstGeom prst="teardrop">
            <a:avLst>
              <a:gd name="adj" fmla="val 127719"/>
            </a:avLst>
          </a:prstGeom>
          <a:solidFill>
            <a:srgbClr val="00B0F0"/>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400" dirty="0">
              <a:latin typeface="Trebuchet MS" pitchFamily="34" charset="0"/>
            </a:endParaRPr>
          </a:p>
        </p:txBody>
      </p:sp>
      <p:sp>
        <p:nvSpPr>
          <p:cNvPr id="81" name="rain4"/>
          <p:cNvSpPr/>
          <p:nvPr/>
        </p:nvSpPr>
        <p:spPr bwMode="auto">
          <a:xfrm rot="18899983">
            <a:off x="6665282" y="3235670"/>
            <a:ext cx="171167" cy="172392"/>
          </a:xfrm>
          <a:prstGeom prst="teardrop">
            <a:avLst>
              <a:gd name="adj" fmla="val 127719"/>
            </a:avLst>
          </a:prstGeom>
          <a:solidFill>
            <a:srgbClr val="00B0F0"/>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400" dirty="0">
              <a:latin typeface="Trebuchet MS" pitchFamily="34" charset="0"/>
            </a:endParaRPr>
          </a:p>
        </p:txBody>
      </p:sp>
      <p:sp>
        <p:nvSpPr>
          <p:cNvPr id="82" name="rain3"/>
          <p:cNvSpPr/>
          <p:nvPr/>
        </p:nvSpPr>
        <p:spPr bwMode="auto">
          <a:xfrm rot="18899983">
            <a:off x="6893882" y="3526137"/>
            <a:ext cx="171167" cy="172392"/>
          </a:xfrm>
          <a:prstGeom prst="teardrop">
            <a:avLst>
              <a:gd name="adj" fmla="val 127719"/>
            </a:avLst>
          </a:prstGeom>
          <a:solidFill>
            <a:srgbClr val="00B0F0"/>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400" dirty="0">
              <a:latin typeface="Trebuchet MS" pitchFamily="34" charset="0"/>
            </a:endParaRPr>
          </a:p>
        </p:txBody>
      </p:sp>
      <p:sp>
        <p:nvSpPr>
          <p:cNvPr id="83" name="rain2"/>
          <p:cNvSpPr/>
          <p:nvPr/>
        </p:nvSpPr>
        <p:spPr bwMode="auto">
          <a:xfrm rot="18899983">
            <a:off x="5522284" y="3388071"/>
            <a:ext cx="171167" cy="172392"/>
          </a:xfrm>
          <a:prstGeom prst="teardrop">
            <a:avLst>
              <a:gd name="adj" fmla="val 127719"/>
            </a:avLst>
          </a:prstGeom>
          <a:solidFill>
            <a:srgbClr val="00B0F0"/>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400" dirty="0">
              <a:latin typeface="Trebuchet MS" pitchFamily="34" charset="0"/>
            </a:endParaRPr>
          </a:p>
        </p:txBody>
      </p:sp>
      <p:sp>
        <p:nvSpPr>
          <p:cNvPr id="84" name="rain 1"/>
          <p:cNvSpPr/>
          <p:nvPr/>
        </p:nvSpPr>
        <p:spPr bwMode="auto">
          <a:xfrm rot="18899983">
            <a:off x="6512883" y="3449937"/>
            <a:ext cx="171167" cy="172392"/>
          </a:xfrm>
          <a:prstGeom prst="teardrop">
            <a:avLst>
              <a:gd name="adj" fmla="val 127719"/>
            </a:avLst>
          </a:prstGeom>
          <a:solidFill>
            <a:srgbClr val="00B0F0"/>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400" dirty="0">
              <a:latin typeface="Trebuchet MS" pitchFamily="34" charset="0"/>
            </a:endParaRPr>
          </a:p>
        </p:txBody>
      </p:sp>
      <p:grpSp>
        <p:nvGrpSpPr>
          <p:cNvPr id="53" name="3D model"/>
          <p:cNvGrpSpPr/>
          <p:nvPr/>
        </p:nvGrpSpPr>
        <p:grpSpPr>
          <a:xfrm>
            <a:off x="1905000" y="3962400"/>
            <a:ext cx="5627914" cy="1685656"/>
            <a:chOff x="1828800" y="4526571"/>
            <a:chExt cx="6542314" cy="1685656"/>
          </a:xfrm>
        </p:grpSpPr>
        <p:sp>
          <p:nvSpPr>
            <p:cNvPr id="51" name="dirt box"/>
            <p:cNvSpPr/>
            <p:nvPr/>
          </p:nvSpPr>
          <p:spPr>
            <a:xfrm>
              <a:off x="1853170" y="4612027"/>
              <a:ext cx="6517944" cy="1600200"/>
            </a:xfrm>
            <a:prstGeom prst="rect">
              <a:avLst/>
            </a:prstGeom>
            <a:solidFill>
              <a:srgbClr val="663300"/>
            </a:solidFill>
            <a:ln>
              <a:noFill/>
            </a:ln>
            <a:scene3d>
              <a:camera prst="isometricOffAxis2Left">
                <a:rot lat="600000" lon="600000" rev="60000"/>
              </a:camera>
              <a:lightRig rig="threePt" dir="t"/>
            </a:scene3d>
            <a:sp3d extrusionH="13970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ocean box"/>
            <p:cNvSpPr/>
            <p:nvPr/>
          </p:nvSpPr>
          <p:spPr>
            <a:xfrm flipV="1">
              <a:off x="1886530" y="4526571"/>
              <a:ext cx="1904999" cy="1578592"/>
            </a:xfrm>
            <a:prstGeom prst="snip1Rect">
              <a:avLst>
                <a:gd name="adj" fmla="val 50000"/>
              </a:avLst>
            </a:prstGeom>
            <a:gradFill flip="none" rotWithShape="1">
              <a:gsLst>
                <a:gs pos="0">
                  <a:srgbClr val="000066"/>
                </a:gs>
                <a:gs pos="100000">
                  <a:srgbClr val="0033CC"/>
                </a:gs>
              </a:gsLst>
              <a:lin ang="2700000" scaled="1"/>
              <a:tileRect/>
            </a:gradFill>
            <a:ln>
              <a:noFill/>
            </a:ln>
            <a:scene3d>
              <a:camera prst="isometricOffAxis2Left">
                <a:rot lat="600000" lon="600000" rev="60000"/>
              </a:camera>
              <a:lightRig rig="flood" dir="t"/>
            </a:scene3d>
            <a:sp3d extrusionH="1397000">
              <a:extrusionClr>
                <a:srgbClr val="0099FF"/>
              </a:extrusionClr>
              <a:contourClr>
                <a:schemeClr val="bg1"/>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 name="est box"/>
            <p:cNvSpPr/>
            <p:nvPr/>
          </p:nvSpPr>
          <p:spPr>
            <a:xfrm flipV="1">
              <a:off x="3750811" y="4557255"/>
              <a:ext cx="2826872" cy="798576"/>
            </a:xfrm>
            <a:prstGeom prst="snip1Rect">
              <a:avLst>
                <a:gd name="adj" fmla="val 50000"/>
              </a:avLst>
            </a:prstGeom>
            <a:gradFill flip="none" rotWithShape="1">
              <a:gsLst>
                <a:gs pos="0">
                  <a:srgbClr val="0033CC"/>
                </a:gs>
                <a:gs pos="100000">
                  <a:srgbClr val="00B0F0"/>
                </a:gs>
              </a:gsLst>
              <a:lin ang="0" scaled="1"/>
              <a:tileRect/>
            </a:gradFill>
            <a:ln>
              <a:noFill/>
            </a:ln>
            <a:scene3d>
              <a:camera prst="isometricOffAxis2Left">
                <a:rot lat="600000" lon="599998" rev="60000"/>
              </a:camera>
              <a:lightRig rig="flood" dir="t"/>
            </a:scene3d>
            <a:sp3d extrusionH="1397000">
              <a:extrusionClr>
                <a:srgbClr val="0099FF"/>
              </a:extrusionClr>
              <a:contourClr>
                <a:schemeClr val="bg1"/>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8" name="river box"/>
            <p:cNvSpPr/>
            <p:nvPr/>
          </p:nvSpPr>
          <p:spPr>
            <a:xfrm flipV="1">
              <a:off x="6525038" y="4588892"/>
              <a:ext cx="1798919" cy="404004"/>
            </a:xfrm>
            <a:prstGeom prst="snip1Rect">
              <a:avLst>
                <a:gd name="adj" fmla="val 0"/>
              </a:avLst>
            </a:prstGeom>
            <a:gradFill flip="none" rotWithShape="1">
              <a:gsLst>
                <a:gs pos="0">
                  <a:srgbClr val="00B0F0"/>
                </a:gs>
                <a:gs pos="100000">
                  <a:srgbClr val="CCECFF"/>
                </a:gs>
              </a:gsLst>
              <a:lin ang="0" scaled="1"/>
              <a:tileRect/>
            </a:gradFill>
            <a:ln>
              <a:noFill/>
            </a:ln>
            <a:scene3d>
              <a:camera prst="isometricLeftDown">
                <a:rot lat="600000" lon="600000" rev="60000"/>
              </a:camera>
              <a:lightRig rig="flood" dir="t"/>
            </a:scene3d>
            <a:sp3d extrusionH="1397000">
              <a:extrusionClr>
                <a:srgbClr val="0099FF"/>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1" name="river text"/>
            <p:cNvSpPr txBox="1"/>
            <p:nvPr/>
          </p:nvSpPr>
          <p:spPr>
            <a:xfrm>
              <a:off x="6477000" y="4735071"/>
              <a:ext cx="1219200" cy="307777"/>
            </a:xfrm>
            <a:prstGeom prst="rect">
              <a:avLst/>
            </a:prstGeom>
            <a:noFill/>
          </p:spPr>
          <p:txBody>
            <a:bodyPr wrap="square" rtlCol="0">
              <a:spAutoFit/>
            </a:bodyPr>
            <a:lstStyle/>
            <a:p>
              <a:r>
                <a:rPr lang="en-US" sz="1400" dirty="0" smtClean="0">
                  <a:solidFill>
                    <a:schemeClr val="bg1"/>
                  </a:solidFill>
                  <a:latin typeface="Trebuchet MS" pitchFamily="34" charset="0"/>
                </a:rPr>
                <a:t>River</a:t>
              </a:r>
              <a:endParaRPr lang="en-US" sz="1400" dirty="0">
                <a:solidFill>
                  <a:schemeClr val="bg1"/>
                </a:solidFill>
                <a:latin typeface="Trebuchet MS" pitchFamily="34" charset="0"/>
              </a:endParaRPr>
            </a:p>
          </p:txBody>
        </p:sp>
        <p:sp>
          <p:nvSpPr>
            <p:cNvPr id="29" name="ocean text"/>
            <p:cNvSpPr txBox="1"/>
            <p:nvPr/>
          </p:nvSpPr>
          <p:spPr>
            <a:xfrm>
              <a:off x="1828800" y="5788223"/>
              <a:ext cx="1219200" cy="307777"/>
            </a:xfrm>
            <a:prstGeom prst="rect">
              <a:avLst/>
            </a:prstGeom>
            <a:noFill/>
          </p:spPr>
          <p:txBody>
            <a:bodyPr wrap="square" rtlCol="0">
              <a:spAutoFit/>
            </a:bodyPr>
            <a:lstStyle/>
            <a:p>
              <a:r>
                <a:rPr lang="en-US" sz="1400" dirty="0" smtClean="0">
                  <a:solidFill>
                    <a:schemeClr val="bg1"/>
                  </a:solidFill>
                  <a:latin typeface="Trebuchet MS" pitchFamily="34" charset="0"/>
                </a:rPr>
                <a:t>Ocean</a:t>
              </a:r>
              <a:endParaRPr lang="en-US" sz="1400" dirty="0">
                <a:solidFill>
                  <a:schemeClr val="bg1"/>
                </a:solidFill>
                <a:latin typeface="Trebuchet MS" pitchFamily="34" charset="0"/>
              </a:endParaRPr>
            </a:p>
          </p:txBody>
        </p:sp>
        <p:sp>
          <p:nvSpPr>
            <p:cNvPr id="30" name="est text"/>
            <p:cNvSpPr txBox="1"/>
            <p:nvPr/>
          </p:nvSpPr>
          <p:spPr>
            <a:xfrm>
              <a:off x="3733800" y="5102423"/>
              <a:ext cx="1219200" cy="307777"/>
            </a:xfrm>
            <a:prstGeom prst="rect">
              <a:avLst/>
            </a:prstGeom>
            <a:noFill/>
          </p:spPr>
          <p:txBody>
            <a:bodyPr wrap="square" rtlCol="0">
              <a:spAutoFit/>
            </a:bodyPr>
            <a:lstStyle/>
            <a:p>
              <a:r>
                <a:rPr lang="en-US" sz="1400" dirty="0" smtClean="0">
                  <a:solidFill>
                    <a:schemeClr val="bg1"/>
                  </a:solidFill>
                  <a:latin typeface="Trebuchet MS" pitchFamily="34" charset="0"/>
                </a:rPr>
                <a:t>Estuary</a:t>
              </a:r>
              <a:endParaRPr lang="en-US" sz="1400" dirty="0">
                <a:solidFill>
                  <a:schemeClr val="bg1"/>
                </a:solidFill>
                <a:latin typeface="Trebuchet MS" pitchFamily="34" charset="0"/>
              </a:endParaRPr>
            </a:p>
          </p:txBody>
        </p:sp>
      </p:grpSp>
      <p:pic>
        <p:nvPicPr>
          <p:cNvPr id="32" name="crab pic" descr="dungeness - Copy.jpg"/>
          <p:cNvPicPr>
            <a:picLocks noChangeAspect="1"/>
          </p:cNvPicPr>
          <p:nvPr/>
        </p:nvPicPr>
        <p:blipFill>
          <a:blip r:embed="rId3" cstate="print"/>
          <a:stretch>
            <a:fillRect/>
          </a:stretch>
        </p:blipFill>
        <p:spPr>
          <a:xfrm>
            <a:off x="7575550" y="914400"/>
            <a:ext cx="1568450" cy="941070"/>
          </a:xfrm>
          <a:prstGeom prst="rect">
            <a:avLst/>
          </a:prstGeom>
        </p:spPr>
      </p:pic>
      <p:sp>
        <p:nvSpPr>
          <p:cNvPr id="20" name="1st text box"/>
          <p:cNvSpPr txBox="1">
            <a:spLocks noChangeArrowheads="1"/>
          </p:cNvSpPr>
          <p:nvPr/>
        </p:nvSpPr>
        <p:spPr bwMode="auto">
          <a:xfrm>
            <a:off x="1828800" y="1290399"/>
            <a:ext cx="5410200" cy="919401"/>
          </a:xfrm>
          <a:prstGeom prst="wedgeRoundRectCallout">
            <a:avLst>
              <a:gd name="adj1" fmla="val 55928"/>
              <a:gd name="adj2" fmla="val -24303"/>
              <a:gd name="adj3" fmla="val 16667"/>
            </a:avLst>
          </a:prstGeom>
          <a:solidFill>
            <a:schemeClr val="accent5">
              <a:lumMod val="75000"/>
            </a:schemeClr>
          </a:solidFill>
          <a:ln w="9525">
            <a:noFill/>
            <a:miter lim="800000"/>
            <a:headEnd/>
            <a:tailEnd/>
          </a:ln>
        </p:spPr>
        <p:txBody>
          <a:bodyPr wrap="square">
            <a:spAutoFit/>
          </a:bodyPr>
          <a:lstStyle/>
          <a:p>
            <a:r>
              <a:rPr lang="en-US" sz="1600" dirty="0" smtClean="0">
                <a:solidFill>
                  <a:schemeClr val="bg1"/>
                </a:solidFill>
                <a:latin typeface="Trebuchet MS" pitchFamily="34" charset="0"/>
              </a:rPr>
              <a:t>A storm drops rain on the river and watershed, which increases the river’s water volume and discharge into the Bay.  </a:t>
            </a:r>
            <a:endParaRPr lang="en-US" sz="1600" dirty="0">
              <a:solidFill>
                <a:schemeClr val="bg1"/>
              </a:solidFill>
              <a:latin typeface="Trebuchet MS" pitchFamily="34" charset="0"/>
            </a:endParaRPr>
          </a:p>
        </p:txBody>
      </p:sp>
      <p:sp>
        <p:nvSpPr>
          <p:cNvPr id="24" name="title bar"/>
          <p:cNvSpPr/>
          <p:nvPr/>
        </p:nvSpPr>
        <p:spPr>
          <a:xfrm>
            <a:off x="0" y="0"/>
            <a:ext cx="9144000" cy="838200"/>
          </a:xfrm>
          <a:prstGeom prst="rect">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r>
              <a:rPr lang="en-US" sz="4400" dirty="0" smtClean="0">
                <a:latin typeface="Trebuchet MS" pitchFamily="34" charset="0"/>
              </a:rPr>
              <a:t>How To Read LOBO Data</a:t>
            </a:r>
            <a:endParaRPr lang="en-US" sz="4400" dirty="0">
              <a:latin typeface="Trebuchet MS" pitchFamily="34" charset="0"/>
            </a:endParaRPr>
          </a:p>
        </p:txBody>
      </p:sp>
      <p:sp>
        <p:nvSpPr>
          <p:cNvPr id="39" name="side bar"/>
          <p:cNvSpPr/>
          <p:nvPr/>
        </p:nvSpPr>
        <p:spPr>
          <a:xfrm>
            <a:off x="0" y="0"/>
            <a:ext cx="1752600" cy="6858000"/>
          </a:xfrm>
          <a:prstGeom prst="flowChartDelay">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40" name="L1">
            <a:hlinkClick r:id="rId4" action="ppaction://hlinksldjump"/>
          </p:cNvPr>
          <p:cNvSpPr txBox="1"/>
          <p:nvPr/>
        </p:nvSpPr>
        <p:spPr>
          <a:xfrm>
            <a:off x="0" y="609600"/>
            <a:ext cx="1371600" cy="8382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Build </a:t>
            </a:r>
            <a:r>
              <a:rPr lang="en-US" sz="1600" dirty="0" smtClean="0">
                <a:solidFill>
                  <a:schemeClr val="accent1">
                    <a:lumMod val="75000"/>
                  </a:schemeClr>
                </a:solidFill>
                <a:latin typeface="Trebuchet MS" pitchFamily="34" charset="0"/>
                <a:cs typeface="+mn-cs"/>
              </a:rPr>
              <a:t>A </a:t>
            </a:r>
            <a:r>
              <a:rPr lang="en-US" sz="1600" dirty="0">
                <a:solidFill>
                  <a:schemeClr val="accent1">
                    <a:lumMod val="75000"/>
                  </a:schemeClr>
                </a:solidFill>
                <a:latin typeface="Trebuchet MS" pitchFamily="34" charset="0"/>
                <a:cs typeface="+mn-cs"/>
              </a:rPr>
              <a:t>G</a:t>
            </a:r>
            <a:r>
              <a:rPr lang="en-US" sz="1600" dirty="0" smtClean="0">
                <a:solidFill>
                  <a:schemeClr val="accent1">
                    <a:lumMod val="75000"/>
                  </a:schemeClr>
                </a:solidFill>
                <a:latin typeface="Trebuchet MS" pitchFamily="34" charset="0"/>
                <a:cs typeface="+mn-cs"/>
              </a:rPr>
              <a:t>raph </a:t>
            </a:r>
            <a:endParaRPr lang="en-US" sz="1600" dirty="0">
              <a:solidFill>
                <a:schemeClr val="accent1">
                  <a:lumMod val="75000"/>
                </a:schemeClr>
              </a:solidFill>
              <a:latin typeface="Trebuchet MS" pitchFamily="34" charset="0"/>
              <a:cs typeface="+mn-cs"/>
            </a:endParaRP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1)</a:t>
            </a:r>
            <a:endParaRPr lang="en-US" sz="1600" dirty="0">
              <a:solidFill>
                <a:schemeClr val="accent1">
                  <a:lumMod val="75000"/>
                </a:schemeClr>
              </a:solidFill>
              <a:latin typeface="Trebuchet MS" pitchFamily="34" charset="0"/>
              <a:cs typeface="+mn-cs"/>
            </a:endParaRPr>
          </a:p>
        </p:txBody>
      </p:sp>
      <p:sp>
        <p:nvSpPr>
          <p:cNvPr id="42" name="L3">
            <a:hlinkClick r:id="rId5" action="ppaction://hlinksldjump"/>
          </p:cNvPr>
          <p:cNvSpPr txBox="1"/>
          <p:nvPr/>
        </p:nvSpPr>
        <p:spPr>
          <a:xfrm>
            <a:off x="0" y="2743200"/>
            <a:ext cx="1554480" cy="1066800"/>
          </a:xfrm>
          <a:prstGeom prst="roundRect">
            <a:avLst/>
          </a:prstGeom>
          <a:solidFill>
            <a:schemeClr val="accent5">
              <a:lumMod val="40000"/>
              <a:lumOff val="60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Read LOBO Graphs </a:t>
            </a:r>
            <a:r>
              <a:rPr lang="en-US" sz="1600" dirty="0" smtClean="0">
                <a:solidFill>
                  <a:schemeClr val="accent1">
                    <a:lumMod val="75000"/>
                  </a:schemeClr>
                </a:solidFill>
                <a:latin typeface="Trebuchet MS" pitchFamily="34" charset="0"/>
                <a:cs typeface="+mn-cs"/>
              </a:rPr>
              <a:t>   (Level 3)</a:t>
            </a:r>
            <a:endParaRPr lang="en-US" sz="1600" dirty="0">
              <a:solidFill>
                <a:schemeClr val="accent1">
                  <a:lumMod val="75000"/>
                </a:schemeClr>
              </a:solidFill>
              <a:latin typeface="Trebuchet MS" pitchFamily="34" charset="0"/>
              <a:cs typeface="+mn-cs"/>
            </a:endParaRPr>
          </a:p>
        </p:txBody>
      </p:sp>
      <p:sp>
        <p:nvSpPr>
          <p:cNvPr id="43" name="L4">
            <a:hlinkClick r:id="rId6" action="ppaction://hlinksldjump"/>
          </p:cNvPr>
          <p:cNvSpPr txBox="1"/>
          <p:nvPr/>
        </p:nvSpPr>
        <p:spPr>
          <a:xfrm>
            <a:off x="0" y="3953470"/>
            <a:ext cx="1447800" cy="99953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LOBO Data Match-up</a:t>
            </a:r>
            <a:endParaRPr lang="en-US" sz="1600" dirty="0">
              <a:solidFill>
                <a:schemeClr val="accent1">
                  <a:lumMod val="75000"/>
                </a:schemeClr>
              </a:solidFill>
              <a:latin typeface="Trebuchet MS" pitchFamily="34" charset="0"/>
              <a:cs typeface="+mn-cs"/>
            </a:endParaRP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4)</a:t>
            </a:r>
            <a:endParaRPr lang="en-US" sz="1600" dirty="0">
              <a:solidFill>
                <a:schemeClr val="accent1">
                  <a:lumMod val="75000"/>
                </a:schemeClr>
              </a:solidFill>
              <a:latin typeface="Trebuchet MS" pitchFamily="34" charset="0"/>
              <a:cs typeface="+mn-cs"/>
            </a:endParaRPr>
          </a:p>
        </p:txBody>
      </p:sp>
      <p:sp>
        <p:nvSpPr>
          <p:cNvPr id="44" name="L5">
            <a:hlinkClick r:id="rId7" action="ppaction://hlinksldjump"/>
          </p:cNvPr>
          <p:cNvSpPr txBox="1"/>
          <p:nvPr/>
        </p:nvSpPr>
        <p:spPr>
          <a:xfrm>
            <a:off x="0" y="5105400"/>
            <a:ext cx="1371600" cy="11430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Test Your LOBO Abilities</a:t>
            </a: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5)</a:t>
            </a:r>
            <a:endParaRPr lang="en-US" sz="1600" dirty="0">
              <a:solidFill>
                <a:schemeClr val="accent1">
                  <a:lumMod val="75000"/>
                </a:schemeClr>
              </a:solidFill>
              <a:latin typeface="Trebuchet MS" pitchFamily="34" charset="0"/>
              <a:cs typeface="+mn-cs"/>
            </a:endParaRPr>
          </a:p>
        </p:txBody>
      </p:sp>
      <p:sp>
        <p:nvSpPr>
          <p:cNvPr id="45" name="L2">
            <a:hlinkClick r:id="rId8" action="ppaction://hlinksldjump"/>
          </p:cNvPr>
          <p:cNvSpPr txBox="1"/>
          <p:nvPr/>
        </p:nvSpPr>
        <p:spPr>
          <a:xfrm>
            <a:off x="0" y="1600200"/>
            <a:ext cx="1447800" cy="9906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Interpret Graphs</a:t>
            </a: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2)</a:t>
            </a:r>
            <a:endParaRPr lang="en-US" sz="1600" dirty="0">
              <a:solidFill>
                <a:schemeClr val="accent1">
                  <a:lumMod val="75000"/>
                </a:schemeClr>
              </a:solidFill>
              <a:latin typeface="Trebuchet MS" pitchFamily="34" charset="0"/>
              <a:cs typeface="+mn-cs"/>
            </a:endParaRPr>
          </a:p>
        </p:txBody>
      </p:sp>
      <p:sp>
        <p:nvSpPr>
          <p:cNvPr id="46" name="Hlep">
            <a:hlinkClick r:id="rId9" action="ppaction://hlinksldjump"/>
          </p:cNvPr>
          <p:cNvSpPr txBox="1"/>
          <p:nvPr/>
        </p:nvSpPr>
        <p:spPr>
          <a:xfrm>
            <a:off x="0" y="6324600"/>
            <a:ext cx="914400" cy="5334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More info</a:t>
            </a:r>
            <a:endParaRPr lang="en-US" sz="1600" dirty="0">
              <a:solidFill>
                <a:schemeClr val="accent1">
                  <a:lumMod val="75000"/>
                </a:schemeClr>
              </a:solidFill>
              <a:latin typeface="Trebuchet MS" pitchFamily="34" charset="0"/>
              <a:cs typeface="+mn-cs"/>
            </a:endParaRPr>
          </a:p>
        </p:txBody>
      </p:sp>
      <p:sp>
        <p:nvSpPr>
          <p:cNvPr id="57" name="cloud"/>
          <p:cNvSpPr/>
          <p:nvPr/>
        </p:nvSpPr>
        <p:spPr bwMode="auto">
          <a:xfrm>
            <a:off x="4953000" y="2286000"/>
            <a:ext cx="2895600" cy="762000"/>
          </a:xfrm>
          <a:prstGeom prst="cloud">
            <a:avLst/>
          </a:prstGeom>
          <a:solidFill>
            <a:schemeClr val="bg1">
              <a:lumMod val="75000"/>
            </a:schemeClr>
          </a:solidFill>
          <a:ln>
            <a:solidFill>
              <a:schemeClr val="bg1">
                <a:lumMod val="50000"/>
              </a:schemeClr>
            </a:solidFill>
          </a:ln>
          <a:scene3d>
            <a:camera prst="orthographicFront"/>
            <a:lightRig rig="threePt" dir="t"/>
          </a:scene3d>
          <a:sp3d prstMaterial="softEdge">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2000" b="1" dirty="0">
              <a:latin typeface="Trebuchet MS" pitchFamily="34" charset="0"/>
            </a:endParaRPr>
          </a:p>
        </p:txBody>
      </p:sp>
      <p:grpSp>
        <p:nvGrpSpPr>
          <p:cNvPr id="56" name="freshwater arrow"/>
          <p:cNvGrpSpPr/>
          <p:nvPr/>
        </p:nvGrpSpPr>
        <p:grpSpPr>
          <a:xfrm>
            <a:off x="6096000" y="3657600"/>
            <a:ext cx="1600200" cy="609600"/>
            <a:chOff x="3264408" y="1752600"/>
            <a:chExt cx="1536192" cy="685800"/>
          </a:xfrm>
        </p:grpSpPr>
        <p:sp>
          <p:nvSpPr>
            <p:cNvPr id="37" name="arrow"/>
            <p:cNvSpPr/>
            <p:nvPr/>
          </p:nvSpPr>
          <p:spPr>
            <a:xfrm rot="10800000">
              <a:off x="3264408" y="1752600"/>
              <a:ext cx="1536192" cy="685800"/>
            </a:xfrm>
            <a:prstGeom prst="stripedRightArrow">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4" name="text"/>
            <p:cNvSpPr txBox="1"/>
            <p:nvPr/>
          </p:nvSpPr>
          <p:spPr>
            <a:xfrm>
              <a:off x="3483864" y="1905000"/>
              <a:ext cx="1301496" cy="380873"/>
            </a:xfrm>
            <a:prstGeom prst="rect">
              <a:avLst/>
            </a:prstGeom>
            <a:noFill/>
          </p:spPr>
          <p:txBody>
            <a:bodyPr wrap="square" rtlCol="0">
              <a:spAutoFit/>
            </a:bodyPr>
            <a:lstStyle/>
            <a:p>
              <a:r>
                <a:rPr lang="en-US" sz="1600" b="1" dirty="0" smtClean="0">
                  <a:solidFill>
                    <a:srgbClr val="0033CC"/>
                  </a:solidFill>
                  <a:latin typeface="Trebuchet MS" pitchFamily="34" charset="0"/>
                </a:rPr>
                <a:t>Fresh water</a:t>
              </a:r>
              <a:endParaRPr lang="en-US" sz="1600" b="1" dirty="0">
                <a:solidFill>
                  <a:srgbClr val="0033CC"/>
                </a:solidFill>
                <a:latin typeface="Trebuchet MS" pitchFamily="34" charset="0"/>
              </a:endParaRPr>
            </a:p>
          </p:txBody>
        </p:sp>
      </p:grpSp>
      <p:sp>
        <p:nvSpPr>
          <p:cNvPr id="64" name="salinity arrow"/>
          <p:cNvSpPr txBox="1"/>
          <p:nvPr/>
        </p:nvSpPr>
        <p:spPr>
          <a:xfrm>
            <a:off x="4267200" y="3779044"/>
            <a:ext cx="1066800" cy="411956"/>
          </a:xfrm>
          <a:prstGeom prst="leftArrow">
            <a:avLst>
              <a:gd name="adj1" fmla="val 60911"/>
              <a:gd name="adj2" fmla="val 50000"/>
            </a:avLst>
          </a:prstGeom>
          <a:solidFill>
            <a:srgbClr val="FF6600"/>
          </a:solidFill>
        </p:spPr>
        <p:txBody>
          <a:bodyPr wrap="square" rtlCol="0" anchor="ctr">
            <a:spAutoFit/>
          </a:bodyPr>
          <a:lstStyle/>
          <a:p>
            <a:pPr algn="ctr"/>
            <a:r>
              <a:rPr lang="en-US" sz="1400" dirty="0" smtClean="0">
                <a:solidFill>
                  <a:schemeClr val="bg1"/>
                </a:solidFill>
                <a:latin typeface="Trebuchet MS" pitchFamily="34" charset="0"/>
              </a:rPr>
              <a:t>Salinity</a:t>
            </a:r>
            <a:endParaRPr lang="en-US" sz="1400" dirty="0">
              <a:solidFill>
                <a:schemeClr val="bg1"/>
              </a:solidFill>
              <a:latin typeface="Trebuchet MS" pitchFamily="34" charset="0"/>
            </a:endParaRPr>
          </a:p>
        </p:txBody>
      </p:sp>
      <p:sp>
        <p:nvSpPr>
          <p:cNvPr id="68" name="2nd text box"/>
          <p:cNvSpPr txBox="1">
            <a:spLocks noChangeArrowheads="1"/>
          </p:cNvSpPr>
          <p:nvPr/>
        </p:nvSpPr>
        <p:spPr bwMode="auto">
          <a:xfrm>
            <a:off x="1905000" y="1295400"/>
            <a:ext cx="5334000" cy="646986"/>
          </a:xfrm>
          <a:prstGeom prst="wedgeRoundRectCallout">
            <a:avLst>
              <a:gd name="adj1" fmla="val 55928"/>
              <a:gd name="adj2" fmla="val -24303"/>
              <a:gd name="adj3" fmla="val 16667"/>
            </a:avLst>
          </a:prstGeom>
          <a:solidFill>
            <a:schemeClr val="accent5">
              <a:lumMod val="75000"/>
            </a:schemeClr>
          </a:solidFill>
          <a:ln w="9525">
            <a:noFill/>
            <a:miter lim="800000"/>
            <a:headEnd/>
            <a:tailEnd/>
          </a:ln>
        </p:spPr>
        <p:txBody>
          <a:bodyPr wrap="square">
            <a:spAutoFit/>
          </a:bodyPr>
          <a:lstStyle/>
          <a:p>
            <a:r>
              <a:rPr lang="en-US" sz="1600" dirty="0" smtClean="0">
                <a:solidFill>
                  <a:schemeClr val="bg1"/>
                </a:solidFill>
                <a:latin typeface="Trebuchet MS" pitchFamily="34" charset="0"/>
              </a:rPr>
              <a:t>The large influx of freshwater into the Bay lowers the salinity during the storm.</a:t>
            </a:r>
            <a:endParaRPr lang="en-US" sz="1600" dirty="0">
              <a:solidFill>
                <a:schemeClr val="bg1"/>
              </a:solidFill>
              <a:latin typeface="Trebuchet MS" pitchFamily="34" charset="0"/>
            </a:endParaRPr>
          </a:p>
        </p:txBody>
      </p:sp>
      <p:sp>
        <p:nvSpPr>
          <p:cNvPr id="77" name="3rd text box"/>
          <p:cNvSpPr txBox="1">
            <a:spLocks noChangeArrowheads="1"/>
          </p:cNvSpPr>
          <p:nvPr/>
        </p:nvSpPr>
        <p:spPr bwMode="auto">
          <a:xfrm>
            <a:off x="1752600" y="1295400"/>
            <a:ext cx="5562600" cy="646986"/>
          </a:xfrm>
          <a:prstGeom prst="wedgeRoundRectCallout">
            <a:avLst>
              <a:gd name="adj1" fmla="val 55928"/>
              <a:gd name="adj2" fmla="val -24303"/>
              <a:gd name="adj3" fmla="val 16667"/>
            </a:avLst>
          </a:prstGeom>
          <a:solidFill>
            <a:schemeClr val="accent5">
              <a:lumMod val="75000"/>
            </a:schemeClr>
          </a:solidFill>
          <a:ln w="9525">
            <a:noFill/>
            <a:miter lim="800000"/>
            <a:headEnd/>
            <a:tailEnd/>
          </a:ln>
        </p:spPr>
        <p:txBody>
          <a:bodyPr wrap="square">
            <a:spAutoFit/>
          </a:bodyPr>
          <a:lstStyle/>
          <a:p>
            <a:r>
              <a:rPr lang="en-US" sz="1600" dirty="0" smtClean="0">
                <a:solidFill>
                  <a:schemeClr val="bg1"/>
                </a:solidFill>
                <a:latin typeface="Trebuchet MS" pitchFamily="34" charset="0"/>
              </a:rPr>
              <a:t>After the storm, the salinity will gradually increase as the river height subsides back to normal.</a:t>
            </a:r>
            <a:endParaRPr lang="en-US" sz="1600" dirty="0">
              <a:solidFill>
                <a:schemeClr val="bg1"/>
              </a:solidFill>
              <a:latin typeface="Trebuchet MS" pitchFamily="34" charset="0"/>
            </a:endParaRPr>
          </a:p>
        </p:txBody>
      </p:sp>
      <p:sp>
        <p:nvSpPr>
          <p:cNvPr id="80" name="storms text box"/>
          <p:cNvSpPr txBox="1">
            <a:spLocks noChangeArrowheads="1"/>
          </p:cNvSpPr>
          <p:nvPr/>
        </p:nvSpPr>
        <p:spPr bwMode="auto">
          <a:xfrm>
            <a:off x="3352800" y="878541"/>
            <a:ext cx="3124200" cy="369332"/>
          </a:xfrm>
          <a:prstGeom prst="rect">
            <a:avLst/>
          </a:prstGeom>
          <a:solidFill>
            <a:schemeClr val="accent6">
              <a:lumMod val="75000"/>
            </a:schemeClr>
          </a:solidFill>
          <a:ln w="9525">
            <a:noFill/>
            <a:miter lim="800000"/>
            <a:headEnd/>
            <a:tailEnd/>
          </a:ln>
        </p:spPr>
        <p:txBody>
          <a:bodyPr wrap="square">
            <a:spAutoFit/>
          </a:bodyPr>
          <a:lstStyle/>
          <a:p>
            <a:pPr algn="ctr"/>
            <a:r>
              <a:rPr lang="en-US" dirty="0" smtClean="0">
                <a:solidFill>
                  <a:schemeClr val="bg1"/>
                </a:solidFill>
                <a:latin typeface="Trebuchet MS" pitchFamily="34" charset="0"/>
              </a:rPr>
              <a:t>Daily Variation: Storms!</a:t>
            </a:r>
            <a:endParaRPr lang="en-US" dirty="0">
              <a:solidFill>
                <a:schemeClr val="bg1"/>
              </a:solidFill>
              <a:latin typeface="Trebuchet MS" pitchFamily="34" charset="0"/>
            </a:endParaRPr>
          </a:p>
        </p:txBody>
      </p:sp>
      <p:sp>
        <p:nvSpPr>
          <p:cNvPr id="58" name="progress text"/>
          <p:cNvSpPr txBox="1"/>
          <p:nvPr/>
        </p:nvSpPr>
        <p:spPr>
          <a:xfrm>
            <a:off x="1066800" y="6553200"/>
            <a:ext cx="2286000" cy="369332"/>
          </a:xfrm>
          <a:prstGeom prst="rect">
            <a:avLst/>
          </a:prstGeom>
          <a:noFill/>
        </p:spPr>
        <p:txBody>
          <a:bodyPr wrap="square" rtlCol="0">
            <a:spAutoFit/>
          </a:bodyPr>
          <a:lstStyle/>
          <a:p>
            <a:r>
              <a:rPr lang="en-US" dirty="0" smtClean="0">
                <a:latin typeface="Trebuchet MS" pitchFamily="34" charset="0"/>
              </a:rPr>
              <a:t>Progress : 10/11</a:t>
            </a:r>
            <a:endParaRPr lang="en-US" dirty="0">
              <a:latin typeface="Trebuchet MS" pitchFamily="34" charset="0"/>
            </a:endParaRPr>
          </a:p>
        </p:txBody>
      </p:sp>
      <p:sp>
        <p:nvSpPr>
          <p:cNvPr id="79" name="river ani fill"/>
          <p:cNvSpPr/>
          <p:nvPr/>
        </p:nvSpPr>
        <p:spPr>
          <a:xfrm>
            <a:off x="7010400" y="4495800"/>
            <a:ext cx="2030104" cy="1524000"/>
          </a:xfrm>
          <a:prstGeom prst="roundRect">
            <a:avLst/>
          </a:prstGeom>
          <a:solidFill>
            <a:schemeClr val="bg1">
              <a:alpha val="6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8" name="river ani title"/>
          <p:cNvSpPr txBox="1"/>
          <p:nvPr/>
        </p:nvSpPr>
        <p:spPr>
          <a:xfrm>
            <a:off x="7072952" y="4614446"/>
            <a:ext cx="1905000" cy="338554"/>
          </a:xfrm>
          <a:prstGeom prst="rect">
            <a:avLst/>
          </a:prstGeom>
          <a:solidFill>
            <a:srgbClr val="FFFF00"/>
          </a:solidFill>
          <a:effectLst>
            <a:softEdge rad="63500"/>
          </a:effectLst>
        </p:spPr>
        <p:txBody>
          <a:bodyPr wrap="square" rtlCol="0">
            <a:spAutoFit/>
          </a:bodyPr>
          <a:lstStyle/>
          <a:p>
            <a:r>
              <a:rPr lang="en-US" sz="1600" b="1" dirty="0" smtClean="0">
                <a:solidFill>
                  <a:srgbClr val="0033CC"/>
                </a:solidFill>
                <a:latin typeface="Trebuchet MS" pitchFamily="34" charset="0"/>
              </a:rPr>
              <a:t>River water level</a:t>
            </a:r>
            <a:endParaRPr lang="en-US" sz="1600" b="1" dirty="0">
              <a:solidFill>
                <a:srgbClr val="0033CC"/>
              </a:solidFill>
              <a:latin typeface="Trebuchet MS" pitchFamily="34" charset="0"/>
            </a:endParaRPr>
          </a:p>
        </p:txBody>
      </p:sp>
      <p:sp>
        <p:nvSpPr>
          <p:cNvPr id="63" name="river ani water"/>
          <p:cNvSpPr/>
          <p:nvPr/>
        </p:nvSpPr>
        <p:spPr>
          <a:xfrm rot="16200000">
            <a:off x="7668552" y="5298392"/>
            <a:ext cx="685799" cy="1061816"/>
          </a:xfrm>
          <a:prstGeom prst="rect">
            <a:avLst/>
          </a:prstGeom>
          <a:solidFill>
            <a:srgbClr val="339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river ani white box"/>
          <p:cNvSpPr/>
          <p:nvPr/>
        </p:nvSpPr>
        <p:spPr>
          <a:xfrm>
            <a:off x="7268568" y="5715000"/>
            <a:ext cx="1524000" cy="9144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endParaRPr lang="en-US" sz="1400" b="1" dirty="0">
              <a:solidFill>
                <a:schemeClr val="tx2"/>
              </a:solidFill>
              <a:latin typeface="Trebuchet MS" pitchFamily="34" charset="0"/>
            </a:endParaRPr>
          </a:p>
        </p:txBody>
      </p:sp>
      <p:pic>
        <p:nvPicPr>
          <p:cNvPr id="1027" name="river ani banks"/>
          <p:cNvPicPr>
            <a:picLocks noChangeAspect="1" noChangeArrowheads="1"/>
          </p:cNvPicPr>
          <p:nvPr/>
        </p:nvPicPr>
        <p:blipFill>
          <a:blip r:embed="rId10" cstate="print"/>
          <a:srcRect l="23771" r="23594"/>
          <a:stretch>
            <a:fillRect/>
          </a:stretch>
        </p:blipFill>
        <p:spPr bwMode="auto">
          <a:xfrm>
            <a:off x="7399360" y="4953000"/>
            <a:ext cx="1225425" cy="796362"/>
          </a:xfrm>
          <a:prstGeom prst="rect">
            <a:avLst/>
          </a:prstGeom>
          <a:noFill/>
          <a:ln w="9525">
            <a:noFill/>
            <a:miter lim="800000"/>
            <a:headEnd/>
            <a:tailEnd/>
          </a:ln>
          <a:effectLst/>
        </p:spPr>
      </p:pic>
      <p:sp>
        <p:nvSpPr>
          <p:cNvPr id="33" name="continue button">
            <a:hlinkClick r:id="rId11" action="ppaction://hlinksldjump" highlightClick="1"/>
          </p:cNvPr>
          <p:cNvSpPr/>
          <p:nvPr/>
        </p:nvSpPr>
        <p:spPr>
          <a:xfrm>
            <a:off x="5638800" y="6279380"/>
            <a:ext cx="2377440" cy="548640"/>
          </a:xfrm>
          <a:prstGeom prst="actionButtonBlank">
            <a:avLst/>
          </a:prstGeom>
          <a:solidFill>
            <a:srgbClr val="C00000"/>
          </a:solidFill>
          <a:ln>
            <a:no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latin typeface="Trebuchet MS" pitchFamily="34" charset="0"/>
              </a:rPr>
              <a:t>Touch here to continue</a:t>
            </a:r>
            <a:endParaRPr lang="en-US" sz="1600" dirty="0">
              <a:latin typeface="Trebuchet MS" pitchFamily="34" charset="0"/>
            </a:endParaRPr>
          </a:p>
        </p:txBody>
      </p:sp>
      <p:sp>
        <p:nvSpPr>
          <p:cNvPr id="59" name="river ani outline"/>
          <p:cNvSpPr/>
          <p:nvPr/>
        </p:nvSpPr>
        <p:spPr>
          <a:xfrm>
            <a:off x="7037696" y="4495800"/>
            <a:ext cx="2030104" cy="1524000"/>
          </a:xfrm>
          <a:prstGeom prst="roundRect">
            <a:avLst/>
          </a:prstGeom>
          <a:noFill/>
          <a:ln>
            <a:solidFill>
              <a:srgbClr val="99CCFF"/>
            </a:solidFill>
          </a:ln>
          <a:effectLst>
            <a:glow rad="635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home button">
            <a:hlinkClick r:id="" action="ppaction://hlinkshowjump?jump=firstslide" highlightClick="1"/>
          </p:cNvPr>
          <p:cNvSpPr/>
          <p:nvPr/>
        </p:nvSpPr>
        <p:spPr>
          <a:xfrm>
            <a:off x="8547717" y="6400800"/>
            <a:ext cx="574675" cy="457200"/>
          </a:xfrm>
          <a:prstGeom prst="actionButtonHome">
            <a:avLst/>
          </a:prstGeom>
          <a:gradFill flip="none" rotWithShape="1">
            <a:gsLst>
              <a:gs pos="0">
                <a:srgbClr val="FFEFD1"/>
              </a:gs>
              <a:gs pos="64999">
                <a:srgbClr val="F0EBD5"/>
              </a:gs>
              <a:gs pos="100000">
                <a:srgbClr val="D1C39F"/>
              </a:gs>
            </a:gsLst>
            <a:lin ang="5400000" scaled="1"/>
            <a:tileRect/>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23" name="back button">
            <a:hlinkClick r:id="rId12" action="ppaction://hlinksldjump" highlightClick="1"/>
          </p:cNvPr>
          <p:cNvSpPr/>
          <p:nvPr/>
        </p:nvSpPr>
        <p:spPr>
          <a:xfrm>
            <a:off x="8080992" y="6400800"/>
            <a:ext cx="457200" cy="457200"/>
          </a:xfrm>
          <a:prstGeom prst="actionButtonBeginning">
            <a:avLst/>
          </a:prstGeom>
          <a:gradFill>
            <a:gsLst>
              <a:gs pos="0">
                <a:srgbClr val="FFEFD1"/>
              </a:gs>
              <a:gs pos="64999">
                <a:srgbClr val="F0EBD5"/>
              </a:gs>
              <a:gs pos="100000">
                <a:srgbClr val="D1C39F"/>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60" name="sal ani fill"/>
          <p:cNvSpPr/>
          <p:nvPr/>
        </p:nvSpPr>
        <p:spPr>
          <a:xfrm>
            <a:off x="3048000" y="4953000"/>
            <a:ext cx="2362200" cy="1828800"/>
          </a:xfrm>
          <a:prstGeom prst="roundRect">
            <a:avLst/>
          </a:prstGeom>
          <a:solidFill>
            <a:schemeClr val="bg1">
              <a:alpha val="6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sal ani outline"/>
          <p:cNvSpPr/>
          <p:nvPr/>
        </p:nvSpPr>
        <p:spPr>
          <a:xfrm>
            <a:off x="3075296" y="4953000"/>
            <a:ext cx="2334904" cy="1828800"/>
          </a:xfrm>
          <a:prstGeom prst="roundRect">
            <a:avLst/>
          </a:prstGeom>
          <a:noFill/>
          <a:ln>
            <a:solidFill>
              <a:srgbClr val="99CCFF"/>
            </a:solidFill>
          </a:ln>
          <a:effectLst>
            <a:glow rad="635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sal ani title"/>
          <p:cNvSpPr txBox="1"/>
          <p:nvPr/>
        </p:nvSpPr>
        <p:spPr>
          <a:xfrm>
            <a:off x="3429000" y="5001904"/>
            <a:ext cx="1676400" cy="338554"/>
          </a:xfrm>
          <a:prstGeom prst="rect">
            <a:avLst/>
          </a:prstGeom>
          <a:solidFill>
            <a:srgbClr val="FFFF00"/>
          </a:solidFill>
          <a:effectLst>
            <a:softEdge rad="63500"/>
          </a:effectLst>
        </p:spPr>
        <p:txBody>
          <a:bodyPr wrap="square" rtlCol="0">
            <a:spAutoFit/>
          </a:bodyPr>
          <a:lstStyle/>
          <a:p>
            <a:r>
              <a:rPr lang="en-US" sz="1600" b="1" dirty="0" smtClean="0">
                <a:solidFill>
                  <a:srgbClr val="0033CC"/>
                </a:solidFill>
                <a:latin typeface="Trebuchet MS" pitchFamily="34" charset="0"/>
              </a:rPr>
              <a:t>Estuary salinity</a:t>
            </a:r>
            <a:endParaRPr lang="en-US" sz="1600" b="1" dirty="0">
              <a:solidFill>
                <a:srgbClr val="0033CC"/>
              </a:solidFill>
              <a:latin typeface="Trebuchet MS" pitchFamily="34" charset="0"/>
            </a:endParaRPr>
          </a:p>
        </p:txBody>
      </p:sp>
      <p:graphicFrame>
        <p:nvGraphicFramePr>
          <p:cNvPr id="55" name="salinity graph"/>
          <p:cNvGraphicFramePr>
            <a:graphicFrameLocks noGrp="1"/>
          </p:cNvGraphicFramePr>
          <p:nvPr/>
        </p:nvGraphicFramePr>
        <p:xfrm>
          <a:off x="2971800" y="4927455"/>
          <a:ext cx="2587770" cy="1930545"/>
        </p:xfrm>
        <a:graphic>
          <a:graphicData uri="http://schemas.openxmlformats.org/drawingml/2006/chart">
            <c:chart xmlns:c="http://schemas.openxmlformats.org/drawingml/2006/chart" xmlns:r="http://schemas.openxmlformats.org/officeDocument/2006/relationships" r:id="rId13"/>
          </a:graphicData>
        </a:graphic>
      </p:graphicFrame>
      <p:sp>
        <p:nvSpPr>
          <p:cNvPr id="85" name="sal graph reveal box"/>
          <p:cNvSpPr/>
          <p:nvPr/>
        </p:nvSpPr>
        <p:spPr>
          <a:xfrm>
            <a:off x="3678742" y="5357340"/>
            <a:ext cx="1579057" cy="9483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80"/>
                                        </p:tgtEl>
                                        <p:attrNameLst>
                                          <p:attrName>style.visibility</p:attrName>
                                        </p:attrNameLst>
                                      </p:cBhvr>
                                      <p:to>
                                        <p:strVal val="visible"/>
                                      </p:to>
                                    </p:set>
                                    <p:animEffect transition="in" filter="dissolve">
                                      <p:cBhvr>
                                        <p:cTn id="7" dur="500"/>
                                        <p:tgtEl>
                                          <p:spTgt spid="80"/>
                                        </p:tgtEl>
                                      </p:cBhvr>
                                    </p:animEffect>
                                  </p:childTnLst>
                                </p:cTn>
                              </p:par>
                              <p:par>
                                <p:cTn id="8" presetID="34" presetClass="entr" presetSubtype="0" fill="hold" grpId="0" nodeType="withEffect">
                                  <p:stCondLst>
                                    <p:cond delay="0"/>
                                  </p:stCondLst>
                                  <p:childTnLst>
                                    <p:set>
                                      <p:cBhvr>
                                        <p:cTn id="9" dur="1" fill="hold">
                                          <p:stCondLst>
                                            <p:cond delay="0"/>
                                          </p:stCondLst>
                                        </p:cTn>
                                        <p:tgtEl>
                                          <p:spTgt spid="20"/>
                                        </p:tgtEl>
                                        <p:attrNameLst>
                                          <p:attrName>style.visibility</p:attrName>
                                        </p:attrNameLst>
                                      </p:cBhvr>
                                      <p:to>
                                        <p:strVal val="visible"/>
                                      </p:to>
                                    </p:set>
                                    <p:anim from="(-#ppt_w/2)" to="(#ppt_x)" calcmode="lin" valueType="num">
                                      <p:cBhvr>
                                        <p:cTn id="10" dur="600" fill="hold">
                                          <p:stCondLst>
                                            <p:cond delay="0"/>
                                          </p:stCondLst>
                                        </p:cTn>
                                        <p:tgtEl>
                                          <p:spTgt spid="20"/>
                                        </p:tgtEl>
                                        <p:attrNameLst>
                                          <p:attrName>ppt_x</p:attrName>
                                        </p:attrNameLst>
                                      </p:cBhvr>
                                    </p:anim>
                                    <p:anim from="0" to="-1.0" calcmode="lin" valueType="num">
                                      <p:cBhvr>
                                        <p:cTn id="11" dur="200" decel="50000" autoRev="1" fill="hold">
                                          <p:stCondLst>
                                            <p:cond delay="600"/>
                                          </p:stCondLst>
                                        </p:cTn>
                                        <p:tgtEl>
                                          <p:spTgt spid="20"/>
                                        </p:tgtEl>
                                        <p:attrNameLst>
                                          <p:attrName>xshear</p:attrName>
                                        </p:attrNameLst>
                                      </p:cBhvr>
                                    </p:anim>
                                    <p:animScale>
                                      <p:cBhvr>
                                        <p:cTn id="12" dur="200" decel="100000" autoRev="1" fill="hold">
                                          <p:stCondLst>
                                            <p:cond delay="600"/>
                                          </p:stCondLst>
                                        </p:cTn>
                                        <p:tgtEl>
                                          <p:spTgt spid="20"/>
                                        </p:tgtEl>
                                      </p:cBhvr>
                                      <p:from x="100000" y="100000"/>
                                      <p:to x="80000" y="100000"/>
                                    </p:animScale>
                                    <p:anim by="(#ppt_h/3+#ppt_w*0.1)" calcmode="lin" valueType="num">
                                      <p:cBhvr additive="sum">
                                        <p:cTn id="13" dur="200" decel="100000" autoRev="1" fill="hold">
                                          <p:stCondLst>
                                            <p:cond delay="600"/>
                                          </p:stCondLst>
                                        </p:cTn>
                                        <p:tgtEl>
                                          <p:spTgt spid="20"/>
                                        </p:tgtEl>
                                        <p:attrNameLst>
                                          <p:attrName>ppt_x</p:attrName>
                                        </p:attrNameLst>
                                      </p:cBhvr>
                                    </p:anim>
                                  </p:childTnLst>
                                </p:cTn>
                              </p:par>
                              <p:par>
                                <p:cTn id="14" presetID="42" presetClass="path" presetSubtype="0" repeatCount="10000" accel="50000" decel="50000" fill="hold" grpId="0" nodeType="withEffect">
                                  <p:stCondLst>
                                    <p:cond delay="0"/>
                                  </p:stCondLst>
                                  <p:childTnLst>
                                    <p:animMotion origin="layout" path="M 2.22222E-6 7.40741E-7 L 0.00035 0.06366 " pathEditMode="relative" rAng="0" ptsTypes="AA">
                                      <p:cBhvr>
                                        <p:cTn id="15" dur="1900" fill="hold"/>
                                        <p:tgtEl>
                                          <p:spTgt spid="66"/>
                                        </p:tgtEl>
                                        <p:attrNameLst>
                                          <p:attrName>ppt_x</p:attrName>
                                          <p:attrName>ppt_y</p:attrName>
                                        </p:attrNameLst>
                                      </p:cBhvr>
                                      <p:rCtr x="0" y="32"/>
                                    </p:animMotion>
                                  </p:childTnLst>
                                </p:cTn>
                              </p:par>
                              <p:par>
                                <p:cTn id="16" presetID="42" presetClass="path" presetSubtype="0" repeatCount="10000" accel="50000" decel="50000" fill="hold" grpId="0" nodeType="withEffect">
                                  <p:stCondLst>
                                    <p:cond delay="0"/>
                                  </p:stCondLst>
                                  <p:childTnLst>
                                    <p:animMotion origin="layout" path="M -1.11111E-6 2.96296E-6 L -0.00173 0.07569 " pathEditMode="relative" rAng="0" ptsTypes="AA">
                                      <p:cBhvr>
                                        <p:cTn id="17" dur="2100" fill="hold"/>
                                        <p:tgtEl>
                                          <p:spTgt spid="67"/>
                                        </p:tgtEl>
                                        <p:attrNameLst>
                                          <p:attrName>ppt_x</p:attrName>
                                          <p:attrName>ppt_y</p:attrName>
                                        </p:attrNameLst>
                                      </p:cBhvr>
                                      <p:rCtr x="-1" y="38"/>
                                    </p:animMotion>
                                  </p:childTnLst>
                                </p:cTn>
                              </p:par>
                              <p:par>
                                <p:cTn id="18" presetID="42" presetClass="path" presetSubtype="0" repeatCount="10000" accel="50000" decel="50000" fill="hold" grpId="0" nodeType="withEffect">
                                  <p:stCondLst>
                                    <p:cond delay="0"/>
                                  </p:stCondLst>
                                  <p:childTnLst>
                                    <p:animMotion origin="layout" path="M -1.11111E-6 1.85185E-6 L -0.0026 0.10671 " pathEditMode="relative" rAng="0" ptsTypes="AA">
                                      <p:cBhvr>
                                        <p:cTn id="19" dur="2000" fill="hold"/>
                                        <p:tgtEl>
                                          <p:spTgt spid="69"/>
                                        </p:tgtEl>
                                        <p:attrNameLst>
                                          <p:attrName>ppt_x</p:attrName>
                                          <p:attrName>ppt_y</p:attrName>
                                        </p:attrNameLst>
                                      </p:cBhvr>
                                      <p:rCtr x="-1" y="53"/>
                                    </p:animMotion>
                                  </p:childTnLst>
                                </p:cTn>
                              </p:par>
                              <p:par>
                                <p:cTn id="20" presetID="42" presetClass="path" presetSubtype="0" repeatCount="10000" accel="50000" decel="50000" fill="hold" grpId="0" nodeType="withEffect">
                                  <p:stCondLst>
                                    <p:cond delay="200"/>
                                  </p:stCondLst>
                                  <p:childTnLst>
                                    <p:animMotion origin="layout" path="M -1.11111E-6 2.96296E-6 L 0.00035 0.07685 " pathEditMode="relative" rAng="0" ptsTypes="AA">
                                      <p:cBhvr>
                                        <p:cTn id="21" dur="1800" fill="hold"/>
                                        <p:tgtEl>
                                          <p:spTgt spid="70"/>
                                        </p:tgtEl>
                                        <p:attrNameLst>
                                          <p:attrName>ppt_x</p:attrName>
                                          <p:attrName>ppt_y</p:attrName>
                                        </p:attrNameLst>
                                      </p:cBhvr>
                                      <p:rCtr x="0" y="38"/>
                                    </p:animMotion>
                                  </p:childTnLst>
                                </p:cTn>
                              </p:par>
                              <p:par>
                                <p:cTn id="22" presetID="42" presetClass="path" presetSubtype="0" repeatCount="10000" accel="50000" decel="50000" fill="hold" grpId="0" nodeType="withEffect">
                                  <p:stCondLst>
                                    <p:cond delay="200"/>
                                  </p:stCondLst>
                                  <p:childTnLst>
                                    <p:animMotion origin="layout" path="M -4.44444E-6 7.40741E-7 L -0.00329 0.05648 " pathEditMode="relative" rAng="0" ptsTypes="AA">
                                      <p:cBhvr>
                                        <p:cTn id="23" dur="2000" fill="hold"/>
                                        <p:tgtEl>
                                          <p:spTgt spid="71"/>
                                        </p:tgtEl>
                                        <p:attrNameLst>
                                          <p:attrName>ppt_x</p:attrName>
                                          <p:attrName>ppt_y</p:attrName>
                                        </p:attrNameLst>
                                      </p:cBhvr>
                                      <p:rCtr x="-2" y="28"/>
                                    </p:animMotion>
                                  </p:childTnLst>
                                </p:cTn>
                              </p:par>
                              <p:par>
                                <p:cTn id="24" presetID="42" presetClass="path" presetSubtype="0" repeatCount="10000" accel="50000" decel="50000" fill="hold" grpId="0" nodeType="withEffect">
                                  <p:stCondLst>
                                    <p:cond delay="200"/>
                                  </p:stCondLst>
                                  <p:childTnLst>
                                    <p:animMotion origin="layout" path="M -4.44444E-6 4.07407E-6 L 0.00434 0.09583 " pathEditMode="relative" rAng="0" ptsTypes="AA">
                                      <p:cBhvr>
                                        <p:cTn id="25" dur="1900" fill="hold"/>
                                        <p:tgtEl>
                                          <p:spTgt spid="72"/>
                                        </p:tgtEl>
                                        <p:attrNameLst>
                                          <p:attrName>ppt_x</p:attrName>
                                          <p:attrName>ppt_y</p:attrName>
                                        </p:attrNameLst>
                                      </p:cBhvr>
                                      <p:rCtr x="2" y="48"/>
                                    </p:animMotion>
                                  </p:childTnLst>
                                </p:cTn>
                              </p:par>
                              <p:par>
                                <p:cTn id="26" presetID="42" presetClass="path" presetSubtype="0" repeatCount="10000" accel="50000" decel="50000" fill="hold" grpId="0" nodeType="withEffect">
                                  <p:stCondLst>
                                    <p:cond delay="400"/>
                                  </p:stCondLst>
                                  <p:childTnLst>
                                    <p:animMotion origin="layout" path="M 2.22222E-6 2.96296E-6 L 0.00052 0.11898 " pathEditMode="relative" rAng="0" ptsTypes="AA">
                                      <p:cBhvr>
                                        <p:cTn id="27" dur="2200" fill="hold"/>
                                        <p:tgtEl>
                                          <p:spTgt spid="73"/>
                                        </p:tgtEl>
                                        <p:attrNameLst>
                                          <p:attrName>ppt_x</p:attrName>
                                          <p:attrName>ppt_y</p:attrName>
                                        </p:attrNameLst>
                                      </p:cBhvr>
                                      <p:rCtr x="0" y="59"/>
                                    </p:animMotion>
                                  </p:childTnLst>
                                </p:cTn>
                              </p:par>
                              <p:par>
                                <p:cTn id="28" presetID="42" presetClass="path" presetSubtype="0" repeatCount="10000" accel="50000" decel="50000" fill="hold" grpId="0" nodeType="withEffect">
                                  <p:stCondLst>
                                    <p:cond delay="400"/>
                                  </p:stCondLst>
                                  <p:childTnLst>
                                    <p:animMotion origin="layout" path="M -1.11111E-6 -4.81481E-6 L -0.00017 0.10093 " pathEditMode="relative" rAng="0" ptsTypes="AA">
                                      <p:cBhvr>
                                        <p:cTn id="29" dur="2100" fill="hold"/>
                                        <p:tgtEl>
                                          <p:spTgt spid="74"/>
                                        </p:tgtEl>
                                        <p:attrNameLst>
                                          <p:attrName>ppt_x</p:attrName>
                                          <p:attrName>ppt_y</p:attrName>
                                        </p:attrNameLst>
                                      </p:cBhvr>
                                      <p:rCtr x="0" y="50"/>
                                    </p:animMotion>
                                  </p:childTnLst>
                                </p:cTn>
                              </p:par>
                              <p:par>
                                <p:cTn id="30" presetID="42" presetClass="path" presetSubtype="0" repeatCount="10000" accel="50000" decel="50000" fill="hold" grpId="0" nodeType="withEffect">
                                  <p:stCondLst>
                                    <p:cond delay="600"/>
                                  </p:stCondLst>
                                  <p:childTnLst>
                                    <p:animMotion origin="layout" path="M -1.11111E-6 1.85185E-6 L 0.00035 0.11088 " pathEditMode="relative" rAng="0" ptsTypes="AA">
                                      <p:cBhvr>
                                        <p:cTn id="31" dur="1700" fill="hold"/>
                                        <p:tgtEl>
                                          <p:spTgt spid="75"/>
                                        </p:tgtEl>
                                        <p:attrNameLst>
                                          <p:attrName>ppt_x</p:attrName>
                                          <p:attrName>ppt_y</p:attrName>
                                        </p:attrNameLst>
                                      </p:cBhvr>
                                      <p:rCtr x="0" y="55"/>
                                    </p:animMotion>
                                  </p:childTnLst>
                                </p:cTn>
                              </p:par>
                              <p:par>
                                <p:cTn id="32" presetID="42" presetClass="path" presetSubtype="0" repeatCount="10000" accel="50000" decel="50000" fill="hold" grpId="0" nodeType="withEffect">
                                  <p:stCondLst>
                                    <p:cond delay="600"/>
                                  </p:stCondLst>
                                  <p:childTnLst>
                                    <p:animMotion origin="layout" path="M -1.11111E-6 1.85185E-6 L -0.00104 0.10879 " pathEditMode="relative" rAng="0" ptsTypes="AA">
                                      <p:cBhvr>
                                        <p:cTn id="33" dur="2000" fill="hold"/>
                                        <p:tgtEl>
                                          <p:spTgt spid="76"/>
                                        </p:tgtEl>
                                        <p:attrNameLst>
                                          <p:attrName>ppt_x</p:attrName>
                                          <p:attrName>ppt_y</p:attrName>
                                        </p:attrNameLst>
                                      </p:cBhvr>
                                      <p:rCtr x="-1" y="54"/>
                                    </p:animMotion>
                                  </p:childTnLst>
                                </p:cTn>
                              </p:par>
                              <p:par>
                                <p:cTn id="34" presetID="42" presetClass="path" presetSubtype="0" repeatCount="10000" accel="50000" decel="50000" fill="hold" grpId="0" nodeType="withEffect">
                                  <p:stCondLst>
                                    <p:cond delay="600"/>
                                  </p:stCondLst>
                                  <p:childTnLst>
                                    <p:animMotion origin="layout" path="M -4.44444E-6 7.40741E-7 L 0.00122 0.08287 " pathEditMode="relative" rAng="0" ptsTypes="AA">
                                      <p:cBhvr>
                                        <p:cTn id="35" dur="2200" fill="hold"/>
                                        <p:tgtEl>
                                          <p:spTgt spid="81"/>
                                        </p:tgtEl>
                                        <p:attrNameLst>
                                          <p:attrName>ppt_x</p:attrName>
                                          <p:attrName>ppt_y</p:attrName>
                                        </p:attrNameLst>
                                      </p:cBhvr>
                                      <p:rCtr x="1" y="41"/>
                                    </p:animMotion>
                                  </p:childTnLst>
                                </p:cTn>
                              </p:par>
                              <p:par>
                                <p:cTn id="36" presetID="42" presetClass="path" presetSubtype="0" repeatCount="10000" accel="50000" decel="50000" fill="hold" grpId="0" nodeType="withEffect">
                                  <p:stCondLst>
                                    <p:cond delay="600"/>
                                  </p:stCondLst>
                                  <p:childTnLst>
                                    <p:animMotion origin="layout" path="M -4.44444E-6 -3.7037E-7 L 0.00035 0.04653 " pathEditMode="relative" rAng="0" ptsTypes="AA">
                                      <p:cBhvr>
                                        <p:cTn id="37" dur="2100" fill="hold"/>
                                        <p:tgtEl>
                                          <p:spTgt spid="82"/>
                                        </p:tgtEl>
                                        <p:attrNameLst>
                                          <p:attrName>ppt_x</p:attrName>
                                          <p:attrName>ppt_y</p:attrName>
                                        </p:attrNameLst>
                                      </p:cBhvr>
                                      <p:rCtr x="0" y="23"/>
                                    </p:animMotion>
                                  </p:childTnLst>
                                </p:cTn>
                              </p:par>
                              <p:par>
                                <p:cTn id="38" presetID="42" presetClass="path" presetSubtype="0" repeatCount="10000" accel="50000" decel="50000" fill="hold" grpId="0" nodeType="withEffect">
                                  <p:stCondLst>
                                    <p:cond delay="800"/>
                                  </p:stCondLst>
                                  <p:childTnLst>
                                    <p:animMotion origin="layout" path="M -4.44444E-6 -1.48148E-6 L -0.00069 0.07593 " pathEditMode="relative" rAng="0" ptsTypes="AA">
                                      <p:cBhvr>
                                        <p:cTn id="39" dur="1900" fill="hold"/>
                                        <p:tgtEl>
                                          <p:spTgt spid="83"/>
                                        </p:tgtEl>
                                        <p:attrNameLst>
                                          <p:attrName>ppt_x</p:attrName>
                                          <p:attrName>ppt_y</p:attrName>
                                        </p:attrNameLst>
                                      </p:cBhvr>
                                      <p:rCtr x="0" y="38"/>
                                    </p:animMotion>
                                  </p:childTnLst>
                                </p:cTn>
                              </p:par>
                              <p:par>
                                <p:cTn id="40" presetID="42" presetClass="path" presetSubtype="0" repeatCount="10000" accel="50000" decel="50000" fill="hold" grpId="0" nodeType="withEffect">
                                  <p:stCondLst>
                                    <p:cond delay="800"/>
                                  </p:stCondLst>
                                  <p:childTnLst>
                                    <p:animMotion origin="layout" path="M 2.22222E-6 7.40741E-7 L -0.00174 0.05741 " pathEditMode="relative" rAng="0" ptsTypes="AA">
                                      <p:cBhvr>
                                        <p:cTn id="41" dur="2000" fill="hold"/>
                                        <p:tgtEl>
                                          <p:spTgt spid="84"/>
                                        </p:tgtEl>
                                        <p:attrNameLst>
                                          <p:attrName>ppt_x</p:attrName>
                                          <p:attrName>ppt_y</p:attrName>
                                        </p:attrNameLst>
                                      </p:cBhvr>
                                      <p:rCtr x="-1" y="29"/>
                                    </p:animMotion>
                                  </p:childTnLst>
                                </p:cTn>
                              </p:par>
                              <p:par>
                                <p:cTn id="42" presetID="6" presetClass="emph" presetSubtype="0" fill="hold" nodeType="withEffect">
                                  <p:stCondLst>
                                    <p:cond delay="5000"/>
                                  </p:stCondLst>
                                  <p:childTnLst>
                                    <p:animScale>
                                      <p:cBhvr>
                                        <p:cTn id="43" dur="2000" fill="hold"/>
                                        <p:tgtEl>
                                          <p:spTgt spid="56"/>
                                        </p:tgtEl>
                                      </p:cBhvr>
                                      <p:by x="150000" y="100000"/>
                                    </p:animScale>
                                  </p:childTnLst>
                                </p:cTn>
                              </p:par>
                              <p:par>
                                <p:cTn id="44" presetID="64" presetClass="path" presetSubtype="0" accel="50000" decel="50000" fill="hold" grpId="0" nodeType="withEffect">
                                  <p:stCondLst>
                                    <p:cond delay="2000"/>
                                  </p:stCondLst>
                                  <p:childTnLst>
                                    <p:animMotion origin="layout" path="M -2.77778E-7 -8.14061E-7 L -0.00017 -0.06707 " pathEditMode="relative" rAng="0" ptsTypes="AA">
                                      <p:cBhvr>
                                        <p:cTn id="45" dur="5000" fill="hold"/>
                                        <p:tgtEl>
                                          <p:spTgt spid="63"/>
                                        </p:tgtEl>
                                        <p:attrNameLst>
                                          <p:attrName>ppt_x</p:attrName>
                                          <p:attrName>ppt_y</p:attrName>
                                        </p:attrNameLst>
                                      </p:cBhvr>
                                      <p:rCtr x="0" y="-34"/>
                                    </p:animMotion>
                                  </p:childTnLst>
                                </p:cTn>
                              </p:par>
                              <p:par>
                                <p:cTn id="46" presetID="10" presetClass="exit" presetSubtype="0" fill="hold" grpId="1" nodeType="withEffect">
                                  <p:stCondLst>
                                    <p:cond delay="9000"/>
                                  </p:stCondLst>
                                  <p:childTnLst>
                                    <p:animEffect transition="out" filter="fade">
                                      <p:cBhvr>
                                        <p:cTn id="47" dur="1000"/>
                                        <p:tgtEl>
                                          <p:spTgt spid="20"/>
                                        </p:tgtEl>
                                      </p:cBhvr>
                                    </p:animEffect>
                                    <p:set>
                                      <p:cBhvr>
                                        <p:cTn id="48" dur="1" fill="hold">
                                          <p:stCondLst>
                                            <p:cond delay="999"/>
                                          </p:stCondLst>
                                        </p:cTn>
                                        <p:tgtEl>
                                          <p:spTgt spid="20"/>
                                        </p:tgtEl>
                                        <p:attrNameLst>
                                          <p:attrName>style.visibility</p:attrName>
                                        </p:attrNameLst>
                                      </p:cBhvr>
                                      <p:to>
                                        <p:strVal val="hidden"/>
                                      </p:to>
                                    </p:set>
                                  </p:childTnLst>
                                </p:cTn>
                              </p:par>
                              <p:par>
                                <p:cTn id="49" presetID="34" presetClass="entr" presetSubtype="0" fill="hold" grpId="0" nodeType="withEffect">
                                  <p:stCondLst>
                                    <p:cond delay="9000"/>
                                  </p:stCondLst>
                                  <p:childTnLst>
                                    <p:set>
                                      <p:cBhvr>
                                        <p:cTn id="50" dur="1" fill="hold">
                                          <p:stCondLst>
                                            <p:cond delay="0"/>
                                          </p:stCondLst>
                                        </p:cTn>
                                        <p:tgtEl>
                                          <p:spTgt spid="68"/>
                                        </p:tgtEl>
                                        <p:attrNameLst>
                                          <p:attrName>style.visibility</p:attrName>
                                        </p:attrNameLst>
                                      </p:cBhvr>
                                      <p:to>
                                        <p:strVal val="visible"/>
                                      </p:to>
                                    </p:set>
                                    <p:anim from="(-#ppt_w/2)" to="(#ppt_x)" calcmode="lin" valueType="num">
                                      <p:cBhvr>
                                        <p:cTn id="51" dur="600" fill="hold">
                                          <p:stCondLst>
                                            <p:cond delay="0"/>
                                          </p:stCondLst>
                                        </p:cTn>
                                        <p:tgtEl>
                                          <p:spTgt spid="68"/>
                                        </p:tgtEl>
                                        <p:attrNameLst>
                                          <p:attrName>ppt_x</p:attrName>
                                        </p:attrNameLst>
                                      </p:cBhvr>
                                    </p:anim>
                                    <p:anim from="0" to="-1.0" calcmode="lin" valueType="num">
                                      <p:cBhvr>
                                        <p:cTn id="52" dur="200" decel="50000" autoRev="1" fill="hold">
                                          <p:stCondLst>
                                            <p:cond delay="600"/>
                                          </p:stCondLst>
                                        </p:cTn>
                                        <p:tgtEl>
                                          <p:spTgt spid="68"/>
                                        </p:tgtEl>
                                        <p:attrNameLst>
                                          <p:attrName>xshear</p:attrName>
                                        </p:attrNameLst>
                                      </p:cBhvr>
                                    </p:anim>
                                    <p:animScale>
                                      <p:cBhvr>
                                        <p:cTn id="53" dur="200" decel="100000" autoRev="1" fill="hold">
                                          <p:stCondLst>
                                            <p:cond delay="600"/>
                                          </p:stCondLst>
                                        </p:cTn>
                                        <p:tgtEl>
                                          <p:spTgt spid="68"/>
                                        </p:tgtEl>
                                      </p:cBhvr>
                                      <p:from x="100000" y="100000"/>
                                      <p:to x="80000" y="100000"/>
                                    </p:animScale>
                                    <p:anim by="(#ppt_h/3+#ppt_w*0.1)" calcmode="lin" valueType="num">
                                      <p:cBhvr additive="sum">
                                        <p:cTn id="54" dur="200" decel="100000" autoRev="1" fill="hold">
                                          <p:stCondLst>
                                            <p:cond delay="600"/>
                                          </p:stCondLst>
                                        </p:cTn>
                                        <p:tgtEl>
                                          <p:spTgt spid="68"/>
                                        </p:tgtEl>
                                        <p:attrNameLst>
                                          <p:attrName>ppt_x</p:attrName>
                                        </p:attrNameLst>
                                      </p:cBhvr>
                                    </p:anim>
                                  </p:childTnLst>
                                </p:cTn>
                              </p:par>
                              <p:par>
                                <p:cTn id="55" presetID="9" presetClass="entr" presetSubtype="0" fill="hold" grpId="2" nodeType="withEffect">
                                  <p:stCondLst>
                                    <p:cond delay="10000"/>
                                  </p:stCondLst>
                                  <p:childTnLst>
                                    <p:set>
                                      <p:cBhvr>
                                        <p:cTn id="56" dur="1" fill="hold">
                                          <p:stCondLst>
                                            <p:cond delay="0"/>
                                          </p:stCondLst>
                                        </p:cTn>
                                        <p:tgtEl>
                                          <p:spTgt spid="64"/>
                                        </p:tgtEl>
                                        <p:attrNameLst>
                                          <p:attrName>style.visibility</p:attrName>
                                        </p:attrNameLst>
                                      </p:cBhvr>
                                      <p:to>
                                        <p:strVal val="visible"/>
                                      </p:to>
                                    </p:set>
                                    <p:animEffect transition="in" filter="dissolve">
                                      <p:cBhvr>
                                        <p:cTn id="57" dur="500"/>
                                        <p:tgtEl>
                                          <p:spTgt spid="64"/>
                                        </p:tgtEl>
                                      </p:cBhvr>
                                    </p:animEffect>
                                  </p:childTnLst>
                                </p:cTn>
                              </p:par>
                              <p:par>
                                <p:cTn id="58" presetID="9" presetClass="entr" presetSubtype="0" fill="hold" grpId="1" nodeType="withEffect">
                                  <p:stCondLst>
                                    <p:cond delay="10000"/>
                                  </p:stCondLst>
                                  <p:childTnLst>
                                    <p:set>
                                      <p:cBhvr>
                                        <p:cTn id="59" dur="1" fill="hold">
                                          <p:stCondLst>
                                            <p:cond delay="0"/>
                                          </p:stCondLst>
                                        </p:cTn>
                                        <p:tgtEl>
                                          <p:spTgt spid="85"/>
                                        </p:tgtEl>
                                        <p:attrNameLst>
                                          <p:attrName>style.visibility</p:attrName>
                                        </p:attrNameLst>
                                      </p:cBhvr>
                                      <p:to>
                                        <p:strVal val="visible"/>
                                      </p:to>
                                    </p:set>
                                    <p:animEffect transition="in" filter="dissolve">
                                      <p:cBhvr>
                                        <p:cTn id="60" dur="500"/>
                                        <p:tgtEl>
                                          <p:spTgt spid="85"/>
                                        </p:tgtEl>
                                      </p:cBhvr>
                                    </p:animEffect>
                                  </p:childTnLst>
                                </p:cTn>
                              </p:par>
                              <p:par>
                                <p:cTn id="61" presetID="9" presetClass="entr" presetSubtype="0" fill="hold" grpId="0" nodeType="withEffect">
                                  <p:stCondLst>
                                    <p:cond delay="10000"/>
                                  </p:stCondLst>
                                  <p:childTnLst>
                                    <p:set>
                                      <p:cBhvr>
                                        <p:cTn id="62" dur="1" fill="hold">
                                          <p:stCondLst>
                                            <p:cond delay="0"/>
                                          </p:stCondLst>
                                        </p:cTn>
                                        <p:tgtEl>
                                          <p:spTgt spid="55"/>
                                        </p:tgtEl>
                                        <p:attrNameLst>
                                          <p:attrName>style.visibility</p:attrName>
                                        </p:attrNameLst>
                                      </p:cBhvr>
                                      <p:to>
                                        <p:strVal val="visible"/>
                                      </p:to>
                                    </p:set>
                                    <p:animEffect transition="in" filter="dissolve">
                                      <p:cBhvr>
                                        <p:cTn id="63" dur="500"/>
                                        <p:tgtEl>
                                          <p:spTgt spid="55"/>
                                        </p:tgtEl>
                                      </p:cBhvr>
                                    </p:animEffect>
                                  </p:childTnLst>
                                </p:cTn>
                              </p:par>
                              <p:par>
                                <p:cTn id="64" presetID="9" presetClass="entr" presetSubtype="0" fill="hold" grpId="0" nodeType="withEffect">
                                  <p:stCondLst>
                                    <p:cond delay="10000"/>
                                  </p:stCondLst>
                                  <p:childTnLst>
                                    <p:set>
                                      <p:cBhvr>
                                        <p:cTn id="65" dur="1" fill="hold">
                                          <p:stCondLst>
                                            <p:cond delay="0"/>
                                          </p:stCondLst>
                                        </p:cTn>
                                        <p:tgtEl>
                                          <p:spTgt spid="62"/>
                                        </p:tgtEl>
                                        <p:attrNameLst>
                                          <p:attrName>style.visibility</p:attrName>
                                        </p:attrNameLst>
                                      </p:cBhvr>
                                      <p:to>
                                        <p:strVal val="visible"/>
                                      </p:to>
                                    </p:set>
                                    <p:animEffect transition="in" filter="dissolve">
                                      <p:cBhvr>
                                        <p:cTn id="66" dur="500"/>
                                        <p:tgtEl>
                                          <p:spTgt spid="62"/>
                                        </p:tgtEl>
                                      </p:cBhvr>
                                    </p:animEffect>
                                  </p:childTnLst>
                                </p:cTn>
                              </p:par>
                              <p:par>
                                <p:cTn id="67" presetID="9" presetClass="entr" presetSubtype="0" fill="hold" grpId="0" nodeType="withEffect">
                                  <p:stCondLst>
                                    <p:cond delay="10000"/>
                                  </p:stCondLst>
                                  <p:childTnLst>
                                    <p:set>
                                      <p:cBhvr>
                                        <p:cTn id="68" dur="1" fill="hold">
                                          <p:stCondLst>
                                            <p:cond delay="0"/>
                                          </p:stCondLst>
                                        </p:cTn>
                                        <p:tgtEl>
                                          <p:spTgt spid="61"/>
                                        </p:tgtEl>
                                        <p:attrNameLst>
                                          <p:attrName>style.visibility</p:attrName>
                                        </p:attrNameLst>
                                      </p:cBhvr>
                                      <p:to>
                                        <p:strVal val="visible"/>
                                      </p:to>
                                    </p:set>
                                    <p:animEffect transition="in" filter="dissolve">
                                      <p:cBhvr>
                                        <p:cTn id="69" dur="500"/>
                                        <p:tgtEl>
                                          <p:spTgt spid="61"/>
                                        </p:tgtEl>
                                      </p:cBhvr>
                                    </p:animEffect>
                                  </p:childTnLst>
                                </p:cTn>
                              </p:par>
                              <p:par>
                                <p:cTn id="70" presetID="9" presetClass="entr" presetSubtype="0" fill="hold" grpId="0" nodeType="withEffect">
                                  <p:stCondLst>
                                    <p:cond delay="10000"/>
                                  </p:stCondLst>
                                  <p:childTnLst>
                                    <p:set>
                                      <p:cBhvr>
                                        <p:cTn id="71" dur="1" fill="hold">
                                          <p:stCondLst>
                                            <p:cond delay="0"/>
                                          </p:stCondLst>
                                        </p:cTn>
                                        <p:tgtEl>
                                          <p:spTgt spid="60"/>
                                        </p:tgtEl>
                                        <p:attrNameLst>
                                          <p:attrName>style.visibility</p:attrName>
                                        </p:attrNameLst>
                                      </p:cBhvr>
                                      <p:to>
                                        <p:strVal val="visible"/>
                                      </p:to>
                                    </p:set>
                                    <p:animEffect transition="in" filter="dissolve">
                                      <p:cBhvr>
                                        <p:cTn id="72" dur="500"/>
                                        <p:tgtEl>
                                          <p:spTgt spid="60"/>
                                        </p:tgtEl>
                                      </p:cBhvr>
                                    </p:animEffect>
                                  </p:childTnLst>
                                </p:cTn>
                              </p:par>
                              <p:par>
                                <p:cTn id="73" presetID="8" presetClass="emph" presetSubtype="0" fill="hold" grpId="0" nodeType="withEffect">
                                  <p:stCondLst>
                                    <p:cond delay="11000"/>
                                  </p:stCondLst>
                                  <p:childTnLst>
                                    <p:animRot by="-5400000">
                                      <p:cBhvr>
                                        <p:cTn id="74" dur="2000" fill="hold"/>
                                        <p:tgtEl>
                                          <p:spTgt spid="64"/>
                                        </p:tgtEl>
                                        <p:attrNameLst>
                                          <p:attrName>r</p:attrName>
                                        </p:attrNameLst>
                                      </p:cBhvr>
                                    </p:animRot>
                                  </p:childTnLst>
                                </p:cTn>
                              </p:par>
                              <p:par>
                                <p:cTn id="75" presetID="22" presetClass="exit" presetSubtype="8" fill="hold" grpId="0" nodeType="withEffect">
                                  <p:stCondLst>
                                    <p:cond delay="11000"/>
                                  </p:stCondLst>
                                  <p:childTnLst>
                                    <p:animEffect transition="out" filter="wipe(left)">
                                      <p:cBhvr>
                                        <p:cTn id="76" dur="16000"/>
                                        <p:tgtEl>
                                          <p:spTgt spid="85"/>
                                        </p:tgtEl>
                                      </p:cBhvr>
                                    </p:animEffect>
                                    <p:set>
                                      <p:cBhvr>
                                        <p:cTn id="77" dur="1" fill="hold">
                                          <p:stCondLst>
                                            <p:cond delay="15999"/>
                                          </p:stCondLst>
                                        </p:cTn>
                                        <p:tgtEl>
                                          <p:spTgt spid="85"/>
                                        </p:tgtEl>
                                        <p:attrNameLst>
                                          <p:attrName>style.visibility</p:attrName>
                                        </p:attrNameLst>
                                      </p:cBhvr>
                                      <p:to>
                                        <p:strVal val="hidden"/>
                                      </p:to>
                                    </p:set>
                                  </p:childTnLst>
                                </p:cTn>
                              </p:par>
                              <p:par>
                                <p:cTn id="78" presetID="42" presetClass="path" presetSubtype="0" accel="50000" decel="50000" fill="hold" grpId="1" nodeType="withEffect">
                                  <p:stCondLst>
                                    <p:cond delay="13000"/>
                                  </p:stCondLst>
                                  <p:childTnLst>
                                    <p:animMotion origin="layout" path="M 0 4.45883E-6 L 0 0.05874 " pathEditMode="relative" rAng="0" ptsTypes="AA">
                                      <p:cBhvr>
                                        <p:cTn id="79" dur="2000" fill="hold"/>
                                        <p:tgtEl>
                                          <p:spTgt spid="64"/>
                                        </p:tgtEl>
                                        <p:attrNameLst>
                                          <p:attrName>ppt_x</p:attrName>
                                          <p:attrName>ppt_y</p:attrName>
                                        </p:attrNameLst>
                                      </p:cBhvr>
                                      <p:rCtr x="0" y="29"/>
                                    </p:animMotion>
                                  </p:childTnLst>
                                </p:cTn>
                              </p:par>
                              <p:par>
                                <p:cTn id="80" presetID="10" presetClass="exit" presetSubtype="0" fill="hold" grpId="1" nodeType="withEffect">
                                  <p:stCondLst>
                                    <p:cond delay="16000"/>
                                  </p:stCondLst>
                                  <p:childTnLst>
                                    <p:animEffect transition="out" filter="fade">
                                      <p:cBhvr>
                                        <p:cTn id="81" dur="1000"/>
                                        <p:tgtEl>
                                          <p:spTgt spid="68"/>
                                        </p:tgtEl>
                                      </p:cBhvr>
                                    </p:animEffect>
                                    <p:set>
                                      <p:cBhvr>
                                        <p:cTn id="82" dur="1" fill="hold">
                                          <p:stCondLst>
                                            <p:cond delay="999"/>
                                          </p:stCondLst>
                                        </p:cTn>
                                        <p:tgtEl>
                                          <p:spTgt spid="68"/>
                                        </p:tgtEl>
                                        <p:attrNameLst>
                                          <p:attrName>style.visibility</p:attrName>
                                        </p:attrNameLst>
                                      </p:cBhvr>
                                      <p:to>
                                        <p:strVal val="hidden"/>
                                      </p:to>
                                    </p:set>
                                  </p:childTnLst>
                                </p:cTn>
                              </p:par>
                              <p:par>
                                <p:cTn id="83" presetID="34" presetClass="entr" presetSubtype="0" fill="hold" grpId="0" nodeType="withEffect">
                                  <p:stCondLst>
                                    <p:cond delay="16000"/>
                                  </p:stCondLst>
                                  <p:childTnLst>
                                    <p:set>
                                      <p:cBhvr>
                                        <p:cTn id="84" dur="1" fill="hold">
                                          <p:stCondLst>
                                            <p:cond delay="0"/>
                                          </p:stCondLst>
                                        </p:cTn>
                                        <p:tgtEl>
                                          <p:spTgt spid="77"/>
                                        </p:tgtEl>
                                        <p:attrNameLst>
                                          <p:attrName>style.visibility</p:attrName>
                                        </p:attrNameLst>
                                      </p:cBhvr>
                                      <p:to>
                                        <p:strVal val="visible"/>
                                      </p:to>
                                    </p:set>
                                    <p:anim from="(-#ppt_w/2)" to="(#ppt_x)" calcmode="lin" valueType="num">
                                      <p:cBhvr>
                                        <p:cTn id="85" dur="600" fill="hold">
                                          <p:stCondLst>
                                            <p:cond delay="0"/>
                                          </p:stCondLst>
                                        </p:cTn>
                                        <p:tgtEl>
                                          <p:spTgt spid="77"/>
                                        </p:tgtEl>
                                        <p:attrNameLst>
                                          <p:attrName>ppt_x</p:attrName>
                                        </p:attrNameLst>
                                      </p:cBhvr>
                                    </p:anim>
                                    <p:anim from="0" to="-1.0" calcmode="lin" valueType="num">
                                      <p:cBhvr>
                                        <p:cTn id="86" dur="200" decel="50000" autoRev="1" fill="hold">
                                          <p:stCondLst>
                                            <p:cond delay="600"/>
                                          </p:stCondLst>
                                        </p:cTn>
                                        <p:tgtEl>
                                          <p:spTgt spid="77"/>
                                        </p:tgtEl>
                                        <p:attrNameLst>
                                          <p:attrName>xshear</p:attrName>
                                        </p:attrNameLst>
                                      </p:cBhvr>
                                    </p:anim>
                                    <p:animScale>
                                      <p:cBhvr>
                                        <p:cTn id="87" dur="200" decel="100000" autoRev="1" fill="hold">
                                          <p:stCondLst>
                                            <p:cond delay="600"/>
                                          </p:stCondLst>
                                        </p:cTn>
                                        <p:tgtEl>
                                          <p:spTgt spid="77"/>
                                        </p:tgtEl>
                                      </p:cBhvr>
                                      <p:from x="100000" y="100000"/>
                                      <p:to x="80000" y="100000"/>
                                    </p:animScale>
                                    <p:anim by="(#ppt_h/3+#ppt_w*0.1)" calcmode="lin" valueType="num">
                                      <p:cBhvr additive="sum">
                                        <p:cTn id="88" dur="200" decel="100000" autoRev="1" fill="hold">
                                          <p:stCondLst>
                                            <p:cond delay="600"/>
                                          </p:stCondLst>
                                        </p:cTn>
                                        <p:tgtEl>
                                          <p:spTgt spid="77"/>
                                        </p:tgtEl>
                                        <p:attrNameLst>
                                          <p:attrName>ppt_x</p:attrName>
                                        </p:attrNameLst>
                                      </p:cBhvr>
                                    </p:anim>
                                  </p:childTnLst>
                                </p:cTn>
                              </p:par>
                              <p:par>
                                <p:cTn id="89" presetID="1" presetClass="exit" presetSubtype="0" fill="hold" grpId="1" nodeType="withEffect">
                                  <p:stCondLst>
                                    <p:cond delay="16500"/>
                                  </p:stCondLst>
                                  <p:childTnLst>
                                    <p:set>
                                      <p:cBhvr>
                                        <p:cTn id="90" dur="1" fill="hold">
                                          <p:stCondLst>
                                            <p:cond delay="0"/>
                                          </p:stCondLst>
                                        </p:cTn>
                                        <p:tgtEl>
                                          <p:spTgt spid="66"/>
                                        </p:tgtEl>
                                        <p:attrNameLst>
                                          <p:attrName>style.visibility</p:attrName>
                                        </p:attrNameLst>
                                      </p:cBhvr>
                                      <p:to>
                                        <p:strVal val="hidden"/>
                                      </p:to>
                                    </p:set>
                                  </p:childTnLst>
                                </p:cTn>
                              </p:par>
                              <p:par>
                                <p:cTn id="91" presetID="1" presetClass="exit" presetSubtype="0" fill="hold" grpId="1" nodeType="withEffect">
                                  <p:stCondLst>
                                    <p:cond delay="19000"/>
                                  </p:stCondLst>
                                  <p:childTnLst>
                                    <p:set>
                                      <p:cBhvr>
                                        <p:cTn id="92" dur="1" fill="hold">
                                          <p:stCondLst>
                                            <p:cond delay="0"/>
                                          </p:stCondLst>
                                        </p:cTn>
                                        <p:tgtEl>
                                          <p:spTgt spid="67"/>
                                        </p:tgtEl>
                                        <p:attrNameLst>
                                          <p:attrName>style.visibility</p:attrName>
                                        </p:attrNameLst>
                                      </p:cBhvr>
                                      <p:to>
                                        <p:strVal val="hidden"/>
                                      </p:to>
                                    </p:set>
                                  </p:childTnLst>
                                </p:cTn>
                              </p:par>
                              <p:par>
                                <p:cTn id="93" presetID="1" presetClass="exit" presetSubtype="0" fill="hold" grpId="1" nodeType="withEffect">
                                  <p:stCondLst>
                                    <p:cond delay="19000"/>
                                  </p:stCondLst>
                                  <p:childTnLst>
                                    <p:set>
                                      <p:cBhvr>
                                        <p:cTn id="94" dur="1" fill="hold">
                                          <p:stCondLst>
                                            <p:cond delay="0"/>
                                          </p:stCondLst>
                                        </p:cTn>
                                        <p:tgtEl>
                                          <p:spTgt spid="69"/>
                                        </p:tgtEl>
                                        <p:attrNameLst>
                                          <p:attrName>style.visibility</p:attrName>
                                        </p:attrNameLst>
                                      </p:cBhvr>
                                      <p:to>
                                        <p:strVal val="hidden"/>
                                      </p:to>
                                    </p:set>
                                  </p:childTnLst>
                                </p:cTn>
                              </p:par>
                              <p:par>
                                <p:cTn id="95" presetID="1" presetClass="exit" presetSubtype="0" fill="hold" grpId="1" nodeType="withEffect">
                                  <p:stCondLst>
                                    <p:cond delay="16500"/>
                                  </p:stCondLst>
                                  <p:childTnLst>
                                    <p:set>
                                      <p:cBhvr>
                                        <p:cTn id="96" dur="1" fill="hold">
                                          <p:stCondLst>
                                            <p:cond delay="0"/>
                                          </p:stCondLst>
                                        </p:cTn>
                                        <p:tgtEl>
                                          <p:spTgt spid="70"/>
                                        </p:tgtEl>
                                        <p:attrNameLst>
                                          <p:attrName>style.visibility</p:attrName>
                                        </p:attrNameLst>
                                      </p:cBhvr>
                                      <p:to>
                                        <p:strVal val="hidden"/>
                                      </p:to>
                                    </p:set>
                                  </p:childTnLst>
                                </p:cTn>
                              </p:par>
                              <p:par>
                                <p:cTn id="97" presetID="1" presetClass="exit" presetSubtype="0" fill="hold" grpId="1" nodeType="withEffect">
                                  <p:stCondLst>
                                    <p:cond delay="16500"/>
                                  </p:stCondLst>
                                  <p:childTnLst>
                                    <p:set>
                                      <p:cBhvr>
                                        <p:cTn id="98" dur="1" fill="hold">
                                          <p:stCondLst>
                                            <p:cond delay="0"/>
                                          </p:stCondLst>
                                        </p:cTn>
                                        <p:tgtEl>
                                          <p:spTgt spid="71"/>
                                        </p:tgtEl>
                                        <p:attrNameLst>
                                          <p:attrName>style.visibility</p:attrName>
                                        </p:attrNameLst>
                                      </p:cBhvr>
                                      <p:to>
                                        <p:strVal val="hidden"/>
                                      </p:to>
                                    </p:set>
                                  </p:childTnLst>
                                </p:cTn>
                              </p:par>
                              <p:par>
                                <p:cTn id="99" presetID="1" presetClass="exit" presetSubtype="0" fill="hold" grpId="1" nodeType="withEffect">
                                  <p:stCondLst>
                                    <p:cond delay="19100"/>
                                  </p:stCondLst>
                                  <p:childTnLst>
                                    <p:set>
                                      <p:cBhvr>
                                        <p:cTn id="100" dur="1" fill="hold">
                                          <p:stCondLst>
                                            <p:cond delay="0"/>
                                          </p:stCondLst>
                                        </p:cTn>
                                        <p:tgtEl>
                                          <p:spTgt spid="72"/>
                                        </p:tgtEl>
                                        <p:attrNameLst>
                                          <p:attrName>style.visibility</p:attrName>
                                        </p:attrNameLst>
                                      </p:cBhvr>
                                      <p:to>
                                        <p:strVal val="hidden"/>
                                      </p:to>
                                    </p:set>
                                  </p:childTnLst>
                                </p:cTn>
                              </p:par>
                              <p:par>
                                <p:cTn id="101" presetID="1" presetClass="exit" presetSubtype="0" fill="hold" grpId="1" nodeType="withEffect">
                                  <p:stCondLst>
                                    <p:cond delay="16600"/>
                                  </p:stCondLst>
                                  <p:childTnLst>
                                    <p:set>
                                      <p:cBhvr>
                                        <p:cTn id="102" dur="1" fill="hold">
                                          <p:stCondLst>
                                            <p:cond delay="0"/>
                                          </p:stCondLst>
                                        </p:cTn>
                                        <p:tgtEl>
                                          <p:spTgt spid="73"/>
                                        </p:tgtEl>
                                        <p:attrNameLst>
                                          <p:attrName>style.visibility</p:attrName>
                                        </p:attrNameLst>
                                      </p:cBhvr>
                                      <p:to>
                                        <p:strVal val="hidden"/>
                                      </p:to>
                                    </p:set>
                                  </p:childTnLst>
                                </p:cTn>
                              </p:par>
                              <p:par>
                                <p:cTn id="103" presetID="1" presetClass="exit" presetSubtype="0" fill="hold" grpId="1" nodeType="withEffect">
                                  <p:stCondLst>
                                    <p:cond delay="19000"/>
                                  </p:stCondLst>
                                  <p:childTnLst>
                                    <p:set>
                                      <p:cBhvr>
                                        <p:cTn id="104" dur="1" fill="hold">
                                          <p:stCondLst>
                                            <p:cond delay="0"/>
                                          </p:stCondLst>
                                        </p:cTn>
                                        <p:tgtEl>
                                          <p:spTgt spid="74"/>
                                        </p:tgtEl>
                                        <p:attrNameLst>
                                          <p:attrName>style.visibility</p:attrName>
                                        </p:attrNameLst>
                                      </p:cBhvr>
                                      <p:to>
                                        <p:strVal val="hidden"/>
                                      </p:to>
                                    </p:set>
                                  </p:childTnLst>
                                </p:cTn>
                              </p:par>
                              <p:par>
                                <p:cTn id="105" presetID="1" presetClass="exit" presetSubtype="0" fill="hold" grpId="1" nodeType="withEffect">
                                  <p:stCondLst>
                                    <p:cond delay="16300"/>
                                  </p:stCondLst>
                                  <p:childTnLst>
                                    <p:set>
                                      <p:cBhvr>
                                        <p:cTn id="106" dur="1" fill="hold">
                                          <p:stCondLst>
                                            <p:cond delay="0"/>
                                          </p:stCondLst>
                                        </p:cTn>
                                        <p:tgtEl>
                                          <p:spTgt spid="75"/>
                                        </p:tgtEl>
                                        <p:attrNameLst>
                                          <p:attrName>style.visibility</p:attrName>
                                        </p:attrNameLst>
                                      </p:cBhvr>
                                      <p:to>
                                        <p:strVal val="hidden"/>
                                      </p:to>
                                    </p:set>
                                  </p:childTnLst>
                                </p:cTn>
                              </p:par>
                              <p:par>
                                <p:cTn id="107" presetID="1" presetClass="exit" presetSubtype="0" fill="hold" grpId="1" nodeType="withEffect">
                                  <p:stCondLst>
                                    <p:cond delay="19200"/>
                                  </p:stCondLst>
                                  <p:childTnLst>
                                    <p:set>
                                      <p:cBhvr>
                                        <p:cTn id="108" dur="1" fill="hold">
                                          <p:stCondLst>
                                            <p:cond delay="0"/>
                                          </p:stCondLst>
                                        </p:cTn>
                                        <p:tgtEl>
                                          <p:spTgt spid="76"/>
                                        </p:tgtEl>
                                        <p:attrNameLst>
                                          <p:attrName>style.visibility</p:attrName>
                                        </p:attrNameLst>
                                      </p:cBhvr>
                                      <p:to>
                                        <p:strVal val="hidden"/>
                                      </p:to>
                                    </p:set>
                                  </p:childTnLst>
                                </p:cTn>
                              </p:par>
                              <p:par>
                                <p:cTn id="109" presetID="1" presetClass="exit" presetSubtype="0" fill="hold" grpId="1" nodeType="withEffect">
                                  <p:stCondLst>
                                    <p:cond delay="16600"/>
                                  </p:stCondLst>
                                  <p:childTnLst>
                                    <p:set>
                                      <p:cBhvr>
                                        <p:cTn id="110" dur="1" fill="hold">
                                          <p:stCondLst>
                                            <p:cond delay="0"/>
                                          </p:stCondLst>
                                        </p:cTn>
                                        <p:tgtEl>
                                          <p:spTgt spid="81"/>
                                        </p:tgtEl>
                                        <p:attrNameLst>
                                          <p:attrName>style.visibility</p:attrName>
                                        </p:attrNameLst>
                                      </p:cBhvr>
                                      <p:to>
                                        <p:strVal val="hidden"/>
                                      </p:to>
                                    </p:set>
                                  </p:childTnLst>
                                </p:cTn>
                              </p:par>
                              <p:par>
                                <p:cTn id="111" presetID="1" presetClass="exit" presetSubtype="0" fill="hold" grpId="1" nodeType="withEffect">
                                  <p:stCondLst>
                                    <p:cond delay="19200"/>
                                  </p:stCondLst>
                                  <p:childTnLst>
                                    <p:set>
                                      <p:cBhvr>
                                        <p:cTn id="112" dur="1" fill="hold">
                                          <p:stCondLst>
                                            <p:cond delay="0"/>
                                          </p:stCondLst>
                                        </p:cTn>
                                        <p:tgtEl>
                                          <p:spTgt spid="82"/>
                                        </p:tgtEl>
                                        <p:attrNameLst>
                                          <p:attrName>style.visibility</p:attrName>
                                        </p:attrNameLst>
                                      </p:cBhvr>
                                      <p:to>
                                        <p:strVal val="hidden"/>
                                      </p:to>
                                    </p:set>
                                  </p:childTnLst>
                                </p:cTn>
                              </p:par>
                              <p:par>
                                <p:cTn id="113" presetID="1" presetClass="exit" presetSubtype="0" fill="hold" grpId="1" nodeType="withEffect">
                                  <p:stCondLst>
                                    <p:cond delay="16600"/>
                                  </p:stCondLst>
                                  <p:childTnLst>
                                    <p:set>
                                      <p:cBhvr>
                                        <p:cTn id="114" dur="1" fill="hold">
                                          <p:stCondLst>
                                            <p:cond delay="0"/>
                                          </p:stCondLst>
                                        </p:cTn>
                                        <p:tgtEl>
                                          <p:spTgt spid="83"/>
                                        </p:tgtEl>
                                        <p:attrNameLst>
                                          <p:attrName>style.visibility</p:attrName>
                                        </p:attrNameLst>
                                      </p:cBhvr>
                                      <p:to>
                                        <p:strVal val="hidden"/>
                                      </p:to>
                                    </p:set>
                                  </p:childTnLst>
                                </p:cTn>
                              </p:par>
                              <p:par>
                                <p:cTn id="115" presetID="1" presetClass="exit" presetSubtype="0" fill="hold" grpId="1" nodeType="withEffect">
                                  <p:stCondLst>
                                    <p:cond delay="19200"/>
                                  </p:stCondLst>
                                  <p:childTnLst>
                                    <p:set>
                                      <p:cBhvr>
                                        <p:cTn id="116" dur="1" fill="hold">
                                          <p:stCondLst>
                                            <p:cond delay="0"/>
                                          </p:stCondLst>
                                        </p:cTn>
                                        <p:tgtEl>
                                          <p:spTgt spid="84"/>
                                        </p:tgtEl>
                                        <p:attrNameLst>
                                          <p:attrName>style.visibility</p:attrName>
                                        </p:attrNameLst>
                                      </p:cBhvr>
                                      <p:to>
                                        <p:strVal val="hidden"/>
                                      </p:to>
                                    </p:set>
                                  </p:childTnLst>
                                </p:cTn>
                              </p:par>
                              <p:par>
                                <p:cTn id="117" presetID="42" presetClass="path" presetSubtype="0" accel="50000" decel="50000" fill="hold" grpId="1" nodeType="withEffect">
                                  <p:stCondLst>
                                    <p:cond delay="19500"/>
                                  </p:stCondLst>
                                  <p:childTnLst>
                                    <p:animMotion origin="layout" path="M -0.00017 -0.06707 L -0.00034 0.00555 " pathEditMode="relative" rAng="0" ptsTypes="AA">
                                      <p:cBhvr>
                                        <p:cTn id="118" dur="5000" fill="hold"/>
                                        <p:tgtEl>
                                          <p:spTgt spid="63"/>
                                        </p:tgtEl>
                                        <p:attrNameLst>
                                          <p:attrName>ppt_x</p:attrName>
                                          <p:attrName>ppt_y</p:attrName>
                                        </p:attrNameLst>
                                      </p:cBhvr>
                                      <p:rCtr x="0" y="36"/>
                                    </p:animMotion>
                                  </p:childTnLst>
                                </p:cTn>
                              </p:par>
                              <p:par>
                                <p:cTn id="119" presetID="8" presetClass="emph" presetSubtype="0" fill="hold" grpId="3" nodeType="withEffect">
                                  <p:stCondLst>
                                    <p:cond delay="21000"/>
                                  </p:stCondLst>
                                  <p:childTnLst>
                                    <p:animRot by="10800000">
                                      <p:cBhvr>
                                        <p:cTn id="120" dur="3000" fill="hold"/>
                                        <p:tgtEl>
                                          <p:spTgt spid="64"/>
                                        </p:tgtEl>
                                        <p:attrNameLst>
                                          <p:attrName>r</p:attrName>
                                        </p:attrNameLst>
                                      </p:cBhvr>
                                    </p:animRot>
                                  </p:childTnLst>
                                </p:cTn>
                              </p:par>
                              <p:par>
                                <p:cTn id="121" presetID="64" presetClass="path" presetSubtype="0" accel="50000" decel="50000" fill="hold" grpId="4" nodeType="withEffect">
                                  <p:stCondLst>
                                    <p:cond delay="24000"/>
                                  </p:stCondLst>
                                  <p:childTnLst>
                                    <p:animMotion origin="layout" path="M 0 0.05897 L 0 0.00347 " pathEditMode="relative" rAng="0" ptsTypes="AA">
                                      <p:cBhvr>
                                        <p:cTn id="122" dur="2000" fill="hold"/>
                                        <p:tgtEl>
                                          <p:spTgt spid="64"/>
                                        </p:tgtEl>
                                        <p:attrNameLst>
                                          <p:attrName>ppt_x</p:attrName>
                                          <p:attrName>ppt_y</p:attrName>
                                        </p:attrNameLst>
                                      </p:cBhvr>
                                      <p:rCtr x="0" y="-28"/>
                                    </p:animMotion>
                                  </p:childTnLst>
                                </p:cTn>
                              </p:par>
                              <p:par>
                                <p:cTn id="123" presetID="6" presetClass="emph" presetSubtype="0" fill="hold" nodeType="withEffect">
                                  <p:stCondLst>
                                    <p:cond delay="20500"/>
                                  </p:stCondLst>
                                  <p:childTnLst>
                                    <p:animScale>
                                      <p:cBhvr>
                                        <p:cTn id="124" dur="2000" fill="hold"/>
                                        <p:tgtEl>
                                          <p:spTgt spid="56"/>
                                        </p:tgtEl>
                                      </p:cBhvr>
                                      <p:by x="75000" y="100000"/>
                                    </p:animScale>
                                  </p:childTnLst>
                                </p:cTn>
                              </p:par>
                              <p:par>
                                <p:cTn id="125" presetID="37" presetClass="entr" presetSubtype="0" fill="hold" grpId="0" nodeType="withEffect">
                                  <p:stCondLst>
                                    <p:cond delay="24000"/>
                                  </p:stCondLst>
                                  <p:childTnLst>
                                    <p:set>
                                      <p:cBhvr>
                                        <p:cTn id="126" dur="1" fill="hold">
                                          <p:stCondLst>
                                            <p:cond delay="0"/>
                                          </p:stCondLst>
                                        </p:cTn>
                                        <p:tgtEl>
                                          <p:spTgt spid="33"/>
                                        </p:tgtEl>
                                        <p:attrNameLst>
                                          <p:attrName>style.visibility</p:attrName>
                                        </p:attrNameLst>
                                      </p:cBhvr>
                                      <p:to>
                                        <p:strVal val="visible"/>
                                      </p:to>
                                    </p:set>
                                    <p:animEffect transition="in" filter="fade">
                                      <p:cBhvr>
                                        <p:cTn id="127" dur="1000"/>
                                        <p:tgtEl>
                                          <p:spTgt spid="33"/>
                                        </p:tgtEl>
                                      </p:cBhvr>
                                    </p:animEffect>
                                    <p:anim calcmode="lin" valueType="num">
                                      <p:cBhvr>
                                        <p:cTn id="128" dur="1000" fill="hold"/>
                                        <p:tgtEl>
                                          <p:spTgt spid="33"/>
                                        </p:tgtEl>
                                        <p:attrNameLst>
                                          <p:attrName>ppt_x</p:attrName>
                                        </p:attrNameLst>
                                      </p:cBhvr>
                                      <p:tavLst>
                                        <p:tav tm="0">
                                          <p:val>
                                            <p:strVal val="#ppt_x"/>
                                          </p:val>
                                        </p:tav>
                                        <p:tav tm="100000">
                                          <p:val>
                                            <p:strVal val="#ppt_x"/>
                                          </p:val>
                                        </p:tav>
                                      </p:tavLst>
                                    </p:anim>
                                    <p:anim calcmode="lin" valueType="num">
                                      <p:cBhvr>
                                        <p:cTn id="129" dur="900" decel="100000" fill="hold"/>
                                        <p:tgtEl>
                                          <p:spTgt spid="33"/>
                                        </p:tgtEl>
                                        <p:attrNameLst>
                                          <p:attrName>ppt_y</p:attrName>
                                        </p:attrNameLst>
                                      </p:cBhvr>
                                      <p:tavLst>
                                        <p:tav tm="0">
                                          <p:val>
                                            <p:strVal val="#ppt_y+1"/>
                                          </p:val>
                                        </p:tav>
                                        <p:tav tm="100000">
                                          <p:val>
                                            <p:strVal val="#ppt_y-.03"/>
                                          </p:val>
                                        </p:tav>
                                      </p:tavLst>
                                    </p:anim>
                                    <p:anim calcmode="lin" valueType="num">
                                      <p:cBhvr>
                                        <p:cTn id="130" dur="100" accel="100000" fill="hold">
                                          <p:stCondLst>
                                            <p:cond delay="900"/>
                                          </p:stCondLst>
                                        </p:cTn>
                                        <p:tgtEl>
                                          <p:spTgt spid="33"/>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animBg="1"/>
      <p:bldP spid="66" grpId="1" animBg="1"/>
      <p:bldP spid="67" grpId="0" animBg="1"/>
      <p:bldP spid="67" grpId="1" animBg="1"/>
      <p:bldP spid="69" grpId="0" animBg="1"/>
      <p:bldP spid="69" grpId="1" animBg="1"/>
      <p:bldP spid="70" grpId="0" animBg="1"/>
      <p:bldP spid="70" grpId="1" animBg="1"/>
      <p:bldP spid="71" grpId="0" animBg="1"/>
      <p:bldP spid="71" grpId="1" animBg="1"/>
      <p:bldP spid="72" grpId="0" animBg="1"/>
      <p:bldP spid="72" grpId="1" animBg="1"/>
      <p:bldP spid="73" grpId="0" animBg="1"/>
      <p:bldP spid="73" grpId="1" animBg="1"/>
      <p:bldP spid="74" grpId="0" animBg="1"/>
      <p:bldP spid="74" grpId="1" animBg="1"/>
      <p:bldP spid="75" grpId="0" animBg="1"/>
      <p:bldP spid="75" grpId="1" animBg="1"/>
      <p:bldP spid="76" grpId="0" animBg="1"/>
      <p:bldP spid="76" grpId="1" animBg="1"/>
      <p:bldP spid="81" grpId="0" animBg="1"/>
      <p:bldP spid="81" grpId="1" animBg="1"/>
      <p:bldP spid="82" grpId="0" animBg="1"/>
      <p:bldP spid="82" grpId="1" animBg="1"/>
      <p:bldP spid="83" grpId="0" animBg="1"/>
      <p:bldP spid="83" grpId="1" animBg="1"/>
      <p:bldP spid="84" grpId="0" animBg="1"/>
      <p:bldP spid="84" grpId="1" animBg="1"/>
      <p:bldP spid="20" grpId="0" animBg="1"/>
      <p:bldP spid="20" grpId="1" animBg="1"/>
      <p:bldP spid="64" grpId="0" animBg="1"/>
      <p:bldP spid="64" grpId="1" animBg="1"/>
      <p:bldP spid="64" grpId="2" animBg="1"/>
      <p:bldP spid="64" grpId="3" animBg="1"/>
      <p:bldP spid="64" grpId="4" animBg="1"/>
      <p:bldP spid="68" grpId="0" animBg="1"/>
      <p:bldP spid="68" grpId="1" animBg="1"/>
      <p:bldP spid="77" grpId="0" animBg="1"/>
      <p:bldP spid="80" grpId="0" animBg="1"/>
      <p:bldP spid="63" grpId="0" animBg="1"/>
      <p:bldP spid="63" grpId="1" animBg="1"/>
      <p:bldP spid="33" grpId="0" animBg="1"/>
      <p:bldP spid="60" grpId="0" animBg="1"/>
      <p:bldP spid="61" grpId="0" animBg="1"/>
      <p:bldP spid="62" grpId="0" animBg="1"/>
      <p:bldGraphic spid="55" grpId="0">
        <p:bldAsOne/>
      </p:bldGraphic>
      <p:bldP spid="85" grpId="0" animBg="1"/>
      <p:bldP spid="85" grpId="1" animBg="1"/>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3" cstate="print"/>
          <a:srcRect r="617"/>
          <a:stretch>
            <a:fillRect/>
          </a:stretch>
        </p:blipFill>
        <p:spPr bwMode="auto">
          <a:xfrm>
            <a:off x="1828800" y="2774470"/>
            <a:ext cx="2624447" cy="1920240"/>
          </a:xfrm>
          <a:prstGeom prst="rect">
            <a:avLst/>
          </a:prstGeom>
          <a:noFill/>
          <a:ln w="9525">
            <a:noFill/>
            <a:miter lim="800000"/>
            <a:headEnd/>
            <a:tailEnd/>
          </a:ln>
          <a:effectLst/>
        </p:spPr>
      </p:pic>
      <p:pic>
        <p:nvPicPr>
          <p:cNvPr id="3076" name="Picture 4"/>
          <p:cNvPicPr>
            <a:picLocks noChangeAspect="1" noChangeArrowheads="1"/>
          </p:cNvPicPr>
          <p:nvPr/>
        </p:nvPicPr>
        <p:blipFill>
          <a:blip r:embed="rId4" cstate="print"/>
          <a:srcRect r="617" b="2422"/>
          <a:stretch>
            <a:fillRect/>
          </a:stretch>
        </p:blipFill>
        <p:spPr bwMode="auto">
          <a:xfrm>
            <a:off x="1828800" y="899160"/>
            <a:ext cx="2624447" cy="1873728"/>
          </a:xfrm>
          <a:prstGeom prst="rect">
            <a:avLst/>
          </a:prstGeom>
          <a:noFill/>
          <a:ln w="9525">
            <a:noFill/>
            <a:miter lim="800000"/>
            <a:headEnd/>
            <a:tailEnd/>
          </a:ln>
          <a:effectLst/>
        </p:spPr>
      </p:pic>
      <p:pic>
        <p:nvPicPr>
          <p:cNvPr id="1026" name="Picture 2"/>
          <p:cNvPicPr>
            <a:picLocks noChangeAspect="1" noChangeArrowheads="1"/>
          </p:cNvPicPr>
          <p:nvPr/>
        </p:nvPicPr>
        <p:blipFill>
          <a:blip r:embed="rId5" cstate="print"/>
          <a:srcRect r="674"/>
          <a:stretch>
            <a:fillRect/>
          </a:stretch>
        </p:blipFill>
        <p:spPr bwMode="auto">
          <a:xfrm>
            <a:off x="1828800" y="4648200"/>
            <a:ext cx="2624447" cy="1920240"/>
          </a:xfrm>
          <a:prstGeom prst="rect">
            <a:avLst/>
          </a:prstGeom>
          <a:noFill/>
          <a:ln w="9525">
            <a:noFill/>
            <a:miter lim="800000"/>
            <a:headEnd/>
            <a:tailEnd/>
          </a:ln>
          <a:effectLst/>
        </p:spPr>
      </p:pic>
      <p:sp>
        <p:nvSpPr>
          <p:cNvPr id="30" name="Rectangle 29"/>
          <p:cNvSpPr/>
          <p:nvPr/>
        </p:nvSpPr>
        <p:spPr>
          <a:xfrm>
            <a:off x="1828800" y="914400"/>
            <a:ext cx="2667000" cy="56388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1" name="Rectangle 30"/>
          <p:cNvSpPr/>
          <p:nvPr/>
        </p:nvSpPr>
        <p:spPr>
          <a:xfrm>
            <a:off x="1828800" y="2782329"/>
            <a:ext cx="2667000" cy="1880287"/>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2" name="Picture 31" descr="dungeness - Copy.jpg"/>
          <p:cNvPicPr>
            <a:picLocks noChangeAspect="1"/>
          </p:cNvPicPr>
          <p:nvPr/>
        </p:nvPicPr>
        <p:blipFill>
          <a:blip r:embed="rId6" cstate="print"/>
          <a:stretch>
            <a:fillRect/>
          </a:stretch>
        </p:blipFill>
        <p:spPr>
          <a:xfrm>
            <a:off x="7575550" y="914400"/>
            <a:ext cx="1568450" cy="941070"/>
          </a:xfrm>
          <a:prstGeom prst="rect">
            <a:avLst/>
          </a:prstGeom>
        </p:spPr>
      </p:pic>
      <p:sp>
        <p:nvSpPr>
          <p:cNvPr id="22" name="Action Button: Home 21">
            <a:hlinkClick r:id="" action="ppaction://hlinkshowjump?jump=firstslide" highlightClick="1"/>
          </p:cNvPr>
          <p:cNvSpPr/>
          <p:nvPr/>
        </p:nvSpPr>
        <p:spPr>
          <a:xfrm>
            <a:off x="8547717" y="6400800"/>
            <a:ext cx="574675" cy="457200"/>
          </a:xfrm>
          <a:prstGeom prst="actionButtonHome">
            <a:avLst/>
          </a:prstGeom>
          <a:gradFill flip="none" rotWithShape="1">
            <a:gsLst>
              <a:gs pos="0">
                <a:srgbClr val="FFEFD1"/>
              </a:gs>
              <a:gs pos="64999">
                <a:srgbClr val="F0EBD5"/>
              </a:gs>
              <a:gs pos="100000">
                <a:srgbClr val="D1C39F"/>
              </a:gs>
            </a:gsLst>
            <a:lin ang="5400000" scaled="1"/>
            <a:tileRect/>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23" name="Action Button: Beginning 22">
            <a:hlinkClick r:id="rId7" action="ppaction://hlinksldjump" highlightClick="1"/>
          </p:cNvPr>
          <p:cNvSpPr/>
          <p:nvPr/>
        </p:nvSpPr>
        <p:spPr>
          <a:xfrm>
            <a:off x="8080992" y="6400800"/>
            <a:ext cx="457200" cy="457200"/>
          </a:xfrm>
          <a:prstGeom prst="actionButtonBeginning">
            <a:avLst/>
          </a:prstGeom>
          <a:gradFill>
            <a:gsLst>
              <a:gs pos="0">
                <a:srgbClr val="FFEFD1"/>
              </a:gs>
              <a:gs pos="64999">
                <a:srgbClr val="F0EBD5"/>
              </a:gs>
              <a:gs pos="100000">
                <a:srgbClr val="D1C39F"/>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61446" name="TextBox 34"/>
          <p:cNvSpPr txBox="1">
            <a:spLocks noChangeArrowheads="1"/>
          </p:cNvSpPr>
          <p:nvPr/>
        </p:nvSpPr>
        <p:spPr bwMode="auto">
          <a:xfrm>
            <a:off x="4724400" y="1905000"/>
            <a:ext cx="4343400" cy="919401"/>
          </a:xfrm>
          <a:prstGeom prst="wedgeRoundRectCallout">
            <a:avLst>
              <a:gd name="adj1" fmla="val 21729"/>
              <a:gd name="adj2" fmla="val -74629"/>
              <a:gd name="adj3" fmla="val 16667"/>
            </a:avLst>
          </a:prstGeom>
          <a:solidFill>
            <a:schemeClr val="accent5">
              <a:lumMod val="75000"/>
            </a:schemeClr>
          </a:solidFill>
          <a:ln w="9525">
            <a:noFill/>
            <a:miter lim="800000"/>
            <a:headEnd/>
            <a:tailEnd/>
          </a:ln>
        </p:spPr>
        <p:txBody>
          <a:bodyPr wrap="square">
            <a:spAutoFit/>
          </a:bodyPr>
          <a:lstStyle/>
          <a:p>
            <a:r>
              <a:rPr lang="en-US" sz="1600" dirty="0" smtClean="0">
                <a:solidFill>
                  <a:schemeClr val="bg1"/>
                </a:solidFill>
                <a:latin typeface="Trebuchet MS" pitchFamily="34" charset="0"/>
              </a:rPr>
              <a:t>Storms during the winter explain:</a:t>
            </a:r>
          </a:p>
          <a:p>
            <a:pPr>
              <a:buFont typeface="Arial" pitchFamily="34" charset="0"/>
              <a:buChar char="•"/>
            </a:pPr>
            <a:r>
              <a:rPr lang="en-US" sz="1600" dirty="0" smtClean="0">
                <a:solidFill>
                  <a:schemeClr val="bg1"/>
                </a:solidFill>
                <a:latin typeface="Trebuchet MS" pitchFamily="34" charset="0"/>
              </a:rPr>
              <a:t> the </a:t>
            </a:r>
            <a:r>
              <a:rPr lang="en-US" sz="1600" u="sng" dirty="0" smtClean="0">
                <a:solidFill>
                  <a:schemeClr val="bg1"/>
                </a:solidFill>
                <a:effectLst>
                  <a:outerShdw blurRad="38100" dist="38100" dir="2700000" algn="tl">
                    <a:srgbClr val="000000">
                      <a:alpha val="43137"/>
                    </a:srgbClr>
                  </a:outerShdw>
                </a:effectLst>
                <a:latin typeface="Trebuchet MS" pitchFamily="34" charset="0"/>
              </a:rPr>
              <a:t>seasonal pattern</a:t>
            </a:r>
            <a:r>
              <a:rPr lang="en-US" sz="1600" dirty="0" smtClean="0">
                <a:solidFill>
                  <a:schemeClr val="bg1"/>
                </a:solidFill>
                <a:latin typeface="Trebuchet MS" pitchFamily="34" charset="0"/>
              </a:rPr>
              <a:t> of lower salinity</a:t>
            </a:r>
          </a:p>
          <a:p>
            <a:pPr>
              <a:buFont typeface="Arial" pitchFamily="34" charset="0"/>
              <a:buChar char="•"/>
            </a:pPr>
            <a:r>
              <a:rPr lang="en-US" sz="1600" dirty="0" smtClean="0">
                <a:solidFill>
                  <a:schemeClr val="bg1"/>
                </a:solidFill>
                <a:latin typeface="Trebuchet MS" pitchFamily="34" charset="0"/>
              </a:rPr>
              <a:t> the high </a:t>
            </a:r>
            <a:r>
              <a:rPr lang="en-US" sz="1600" u="sng" dirty="0" smtClean="0">
                <a:solidFill>
                  <a:schemeClr val="bg1"/>
                </a:solidFill>
                <a:effectLst>
                  <a:outerShdw blurRad="38100" dist="38100" dir="2700000" algn="tl">
                    <a:srgbClr val="000000">
                      <a:alpha val="43137"/>
                    </a:srgbClr>
                  </a:outerShdw>
                </a:effectLst>
                <a:latin typeface="Trebuchet MS" pitchFamily="34" charset="0"/>
              </a:rPr>
              <a:t>daily variability</a:t>
            </a:r>
            <a:r>
              <a:rPr lang="en-US" sz="1600" dirty="0" smtClean="0">
                <a:solidFill>
                  <a:schemeClr val="bg1"/>
                </a:solidFill>
                <a:latin typeface="Trebuchet MS" pitchFamily="34" charset="0"/>
              </a:rPr>
              <a:t> in salinity</a:t>
            </a:r>
            <a:endParaRPr lang="en-US" sz="1600" dirty="0">
              <a:solidFill>
                <a:schemeClr val="bg1"/>
              </a:solidFill>
              <a:latin typeface="Trebuchet MS" pitchFamily="34" charset="0"/>
            </a:endParaRPr>
          </a:p>
        </p:txBody>
      </p:sp>
      <p:sp>
        <p:nvSpPr>
          <p:cNvPr id="33" name="Action Button: Custom 32">
            <a:hlinkClick r:id="rId8" action="ppaction://hlinksldjump" highlightClick="1"/>
          </p:cNvPr>
          <p:cNvSpPr/>
          <p:nvPr/>
        </p:nvSpPr>
        <p:spPr>
          <a:xfrm>
            <a:off x="5638800" y="6279380"/>
            <a:ext cx="2377440" cy="548640"/>
          </a:xfrm>
          <a:prstGeom prst="actionButtonBlank">
            <a:avLst/>
          </a:prstGeom>
          <a:solidFill>
            <a:srgbClr val="C00000"/>
          </a:solidFill>
          <a:ln>
            <a:no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latin typeface="Trebuchet MS" pitchFamily="34" charset="0"/>
              </a:rPr>
              <a:t>Touch here to continue</a:t>
            </a:r>
            <a:endParaRPr lang="en-US" sz="1600" dirty="0">
              <a:latin typeface="Trebuchet MS" pitchFamily="34" charset="0"/>
            </a:endParaRPr>
          </a:p>
        </p:txBody>
      </p:sp>
      <p:sp>
        <p:nvSpPr>
          <p:cNvPr id="24" name="Rectangle 23"/>
          <p:cNvSpPr/>
          <p:nvPr/>
        </p:nvSpPr>
        <p:spPr>
          <a:xfrm>
            <a:off x="0" y="0"/>
            <a:ext cx="9144000" cy="838200"/>
          </a:xfrm>
          <a:prstGeom prst="rect">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r>
              <a:rPr lang="en-US" sz="4400" dirty="0" smtClean="0">
                <a:latin typeface="Trebuchet MS" pitchFamily="34" charset="0"/>
              </a:rPr>
              <a:t>How To Read LOBO Data</a:t>
            </a:r>
            <a:endParaRPr lang="en-US" sz="4400" dirty="0">
              <a:latin typeface="Trebuchet MS" pitchFamily="34" charset="0"/>
            </a:endParaRPr>
          </a:p>
        </p:txBody>
      </p:sp>
      <p:sp>
        <p:nvSpPr>
          <p:cNvPr id="39" name="Flowchart: Delay 38"/>
          <p:cNvSpPr/>
          <p:nvPr/>
        </p:nvSpPr>
        <p:spPr>
          <a:xfrm>
            <a:off x="0" y="0"/>
            <a:ext cx="1752600" cy="6858000"/>
          </a:xfrm>
          <a:prstGeom prst="flowChartDelay">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40" name="TextBox 39">
            <a:hlinkClick r:id="rId9" action="ppaction://hlinksldjump"/>
          </p:cNvPr>
          <p:cNvSpPr txBox="1"/>
          <p:nvPr/>
        </p:nvSpPr>
        <p:spPr>
          <a:xfrm>
            <a:off x="0" y="609600"/>
            <a:ext cx="1371600" cy="8382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Build </a:t>
            </a:r>
            <a:r>
              <a:rPr lang="en-US" sz="1600" dirty="0" smtClean="0">
                <a:solidFill>
                  <a:schemeClr val="accent1">
                    <a:lumMod val="75000"/>
                  </a:schemeClr>
                </a:solidFill>
                <a:latin typeface="Trebuchet MS" pitchFamily="34" charset="0"/>
                <a:cs typeface="+mn-cs"/>
              </a:rPr>
              <a:t>A </a:t>
            </a:r>
            <a:r>
              <a:rPr lang="en-US" sz="1600" dirty="0">
                <a:solidFill>
                  <a:schemeClr val="accent1">
                    <a:lumMod val="75000"/>
                  </a:schemeClr>
                </a:solidFill>
                <a:latin typeface="Trebuchet MS" pitchFamily="34" charset="0"/>
                <a:cs typeface="+mn-cs"/>
              </a:rPr>
              <a:t>G</a:t>
            </a:r>
            <a:r>
              <a:rPr lang="en-US" sz="1600" dirty="0" smtClean="0">
                <a:solidFill>
                  <a:schemeClr val="accent1">
                    <a:lumMod val="75000"/>
                  </a:schemeClr>
                </a:solidFill>
                <a:latin typeface="Trebuchet MS" pitchFamily="34" charset="0"/>
                <a:cs typeface="+mn-cs"/>
              </a:rPr>
              <a:t>raph </a:t>
            </a:r>
            <a:endParaRPr lang="en-US" sz="1600" dirty="0">
              <a:solidFill>
                <a:schemeClr val="accent1">
                  <a:lumMod val="75000"/>
                </a:schemeClr>
              </a:solidFill>
              <a:latin typeface="Trebuchet MS" pitchFamily="34" charset="0"/>
              <a:cs typeface="+mn-cs"/>
            </a:endParaRP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1)</a:t>
            </a:r>
            <a:endParaRPr lang="en-US" sz="1600" dirty="0">
              <a:solidFill>
                <a:schemeClr val="accent1">
                  <a:lumMod val="75000"/>
                </a:schemeClr>
              </a:solidFill>
              <a:latin typeface="Trebuchet MS" pitchFamily="34" charset="0"/>
              <a:cs typeface="+mn-cs"/>
            </a:endParaRPr>
          </a:p>
        </p:txBody>
      </p:sp>
      <p:sp>
        <p:nvSpPr>
          <p:cNvPr id="42" name="TextBox 41">
            <a:hlinkClick r:id="rId10" action="ppaction://hlinksldjump"/>
          </p:cNvPr>
          <p:cNvSpPr txBox="1"/>
          <p:nvPr/>
        </p:nvSpPr>
        <p:spPr>
          <a:xfrm>
            <a:off x="0" y="2743200"/>
            <a:ext cx="1554480" cy="1066800"/>
          </a:xfrm>
          <a:prstGeom prst="roundRect">
            <a:avLst/>
          </a:prstGeom>
          <a:solidFill>
            <a:schemeClr val="accent5">
              <a:lumMod val="40000"/>
              <a:lumOff val="60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Read LOBO Graphs </a:t>
            </a:r>
            <a:r>
              <a:rPr lang="en-US" sz="1600" dirty="0" smtClean="0">
                <a:solidFill>
                  <a:schemeClr val="accent1">
                    <a:lumMod val="75000"/>
                  </a:schemeClr>
                </a:solidFill>
                <a:latin typeface="Trebuchet MS" pitchFamily="34" charset="0"/>
                <a:cs typeface="+mn-cs"/>
              </a:rPr>
              <a:t>   (Level 3)</a:t>
            </a:r>
            <a:endParaRPr lang="en-US" sz="1600" dirty="0">
              <a:solidFill>
                <a:schemeClr val="accent1">
                  <a:lumMod val="75000"/>
                </a:schemeClr>
              </a:solidFill>
              <a:latin typeface="Trebuchet MS" pitchFamily="34" charset="0"/>
              <a:cs typeface="+mn-cs"/>
            </a:endParaRPr>
          </a:p>
        </p:txBody>
      </p:sp>
      <p:sp>
        <p:nvSpPr>
          <p:cNvPr id="43" name="TextBox 42">
            <a:hlinkClick r:id="rId11" action="ppaction://hlinksldjump"/>
          </p:cNvPr>
          <p:cNvSpPr txBox="1"/>
          <p:nvPr/>
        </p:nvSpPr>
        <p:spPr>
          <a:xfrm>
            <a:off x="0" y="3953470"/>
            <a:ext cx="1447800" cy="99953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LOBO Data Match-up</a:t>
            </a:r>
            <a:endParaRPr lang="en-US" sz="1600" dirty="0">
              <a:solidFill>
                <a:schemeClr val="accent1">
                  <a:lumMod val="75000"/>
                </a:schemeClr>
              </a:solidFill>
              <a:latin typeface="Trebuchet MS" pitchFamily="34" charset="0"/>
              <a:cs typeface="+mn-cs"/>
            </a:endParaRP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4)</a:t>
            </a:r>
            <a:endParaRPr lang="en-US" sz="1600" dirty="0">
              <a:solidFill>
                <a:schemeClr val="accent1">
                  <a:lumMod val="75000"/>
                </a:schemeClr>
              </a:solidFill>
              <a:latin typeface="Trebuchet MS" pitchFamily="34" charset="0"/>
              <a:cs typeface="+mn-cs"/>
            </a:endParaRPr>
          </a:p>
        </p:txBody>
      </p:sp>
      <p:sp>
        <p:nvSpPr>
          <p:cNvPr id="44" name="TextBox 43">
            <a:hlinkClick r:id="rId12" action="ppaction://hlinksldjump"/>
          </p:cNvPr>
          <p:cNvSpPr txBox="1"/>
          <p:nvPr/>
        </p:nvSpPr>
        <p:spPr>
          <a:xfrm>
            <a:off x="0" y="5105400"/>
            <a:ext cx="1371600" cy="11430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Test Your LOBO Abilities</a:t>
            </a: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5)</a:t>
            </a:r>
            <a:endParaRPr lang="en-US" sz="1600" dirty="0">
              <a:solidFill>
                <a:schemeClr val="accent1">
                  <a:lumMod val="75000"/>
                </a:schemeClr>
              </a:solidFill>
              <a:latin typeface="Trebuchet MS" pitchFamily="34" charset="0"/>
              <a:cs typeface="+mn-cs"/>
            </a:endParaRPr>
          </a:p>
        </p:txBody>
      </p:sp>
      <p:sp>
        <p:nvSpPr>
          <p:cNvPr id="45" name="TextBox 44">
            <a:hlinkClick r:id="rId13" action="ppaction://hlinksldjump"/>
          </p:cNvPr>
          <p:cNvSpPr txBox="1"/>
          <p:nvPr/>
        </p:nvSpPr>
        <p:spPr>
          <a:xfrm>
            <a:off x="0" y="1600200"/>
            <a:ext cx="1447800" cy="9906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Interpret Graphs</a:t>
            </a: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2)</a:t>
            </a:r>
            <a:endParaRPr lang="en-US" sz="1600" dirty="0">
              <a:solidFill>
                <a:schemeClr val="accent1">
                  <a:lumMod val="75000"/>
                </a:schemeClr>
              </a:solidFill>
              <a:latin typeface="Trebuchet MS" pitchFamily="34" charset="0"/>
              <a:cs typeface="+mn-cs"/>
            </a:endParaRPr>
          </a:p>
        </p:txBody>
      </p:sp>
      <p:sp>
        <p:nvSpPr>
          <p:cNvPr id="46" name="TextBox 45">
            <a:hlinkClick r:id="rId14" action="ppaction://hlinksldjump"/>
          </p:cNvPr>
          <p:cNvSpPr txBox="1"/>
          <p:nvPr/>
        </p:nvSpPr>
        <p:spPr>
          <a:xfrm>
            <a:off x="0" y="6324600"/>
            <a:ext cx="914400" cy="5334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More info</a:t>
            </a:r>
            <a:endParaRPr lang="en-US" sz="1600" dirty="0">
              <a:solidFill>
                <a:schemeClr val="accent1">
                  <a:lumMod val="75000"/>
                </a:schemeClr>
              </a:solidFill>
              <a:latin typeface="Trebuchet MS" pitchFamily="34" charset="0"/>
              <a:cs typeface="+mn-cs"/>
            </a:endParaRPr>
          </a:p>
        </p:txBody>
      </p:sp>
      <p:sp>
        <p:nvSpPr>
          <p:cNvPr id="25" name="TextBox 24"/>
          <p:cNvSpPr txBox="1"/>
          <p:nvPr/>
        </p:nvSpPr>
        <p:spPr>
          <a:xfrm>
            <a:off x="1066800" y="6553200"/>
            <a:ext cx="1905000" cy="369332"/>
          </a:xfrm>
          <a:prstGeom prst="rect">
            <a:avLst/>
          </a:prstGeom>
          <a:noFill/>
        </p:spPr>
        <p:txBody>
          <a:bodyPr wrap="square" rtlCol="0">
            <a:spAutoFit/>
          </a:bodyPr>
          <a:lstStyle/>
          <a:p>
            <a:r>
              <a:rPr lang="en-US" dirty="0" smtClean="0">
                <a:latin typeface="Trebuchet MS" pitchFamily="34" charset="0"/>
              </a:rPr>
              <a:t>Progress: 11/11</a:t>
            </a:r>
            <a:endParaRPr lang="en-US" dirty="0">
              <a:latin typeface="Trebuchet MS" pitchFamily="34" charset="0"/>
            </a:endParaRPr>
          </a:p>
        </p:txBody>
      </p:sp>
      <p:sp>
        <p:nvSpPr>
          <p:cNvPr id="26" name="TextBox 34"/>
          <p:cNvSpPr txBox="1">
            <a:spLocks noChangeArrowheads="1"/>
          </p:cNvSpPr>
          <p:nvPr/>
        </p:nvSpPr>
        <p:spPr bwMode="auto">
          <a:xfrm>
            <a:off x="4724400" y="3119199"/>
            <a:ext cx="4343400" cy="919401"/>
          </a:xfrm>
          <a:prstGeom prst="wedgeRoundRectCallout">
            <a:avLst>
              <a:gd name="adj1" fmla="val 21729"/>
              <a:gd name="adj2" fmla="val -74629"/>
              <a:gd name="adj3" fmla="val 16667"/>
            </a:avLst>
          </a:prstGeom>
          <a:solidFill>
            <a:schemeClr val="accent5">
              <a:lumMod val="75000"/>
            </a:schemeClr>
          </a:solidFill>
          <a:ln w="9525">
            <a:noFill/>
            <a:miter lim="800000"/>
            <a:headEnd/>
            <a:tailEnd/>
          </a:ln>
        </p:spPr>
        <p:txBody>
          <a:bodyPr wrap="square">
            <a:spAutoFit/>
          </a:bodyPr>
          <a:lstStyle/>
          <a:p>
            <a:r>
              <a:rPr lang="en-US" sz="1600" dirty="0" smtClean="0">
                <a:solidFill>
                  <a:schemeClr val="bg1"/>
                </a:solidFill>
                <a:latin typeface="Trebuchet MS" pitchFamily="34" charset="0"/>
              </a:rPr>
              <a:t>Infrequent rain during the summer explains:</a:t>
            </a:r>
          </a:p>
          <a:p>
            <a:pPr>
              <a:buFont typeface="Arial" pitchFamily="34" charset="0"/>
              <a:buChar char="•"/>
            </a:pPr>
            <a:r>
              <a:rPr lang="en-US" sz="1600" dirty="0" smtClean="0">
                <a:solidFill>
                  <a:schemeClr val="bg1"/>
                </a:solidFill>
                <a:latin typeface="Trebuchet MS" pitchFamily="34" charset="0"/>
              </a:rPr>
              <a:t> the </a:t>
            </a:r>
            <a:r>
              <a:rPr lang="en-US" sz="1600" u="sng" dirty="0" smtClean="0">
                <a:solidFill>
                  <a:schemeClr val="bg1"/>
                </a:solidFill>
                <a:effectLst>
                  <a:outerShdw blurRad="38100" dist="38100" dir="2700000" algn="tl">
                    <a:srgbClr val="000000">
                      <a:alpha val="43137"/>
                    </a:srgbClr>
                  </a:outerShdw>
                </a:effectLst>
                <a:latin typeface="Trebuchet MS" pitchFamily="34" charset="0"/>
              </a:rPr>
              <a:t>seasonal pattern</a:t>
            </a:r>
            <a:r>
              <a:rPr lang="en-US" sz="1600" dirty="0" smtClean="0">
                <a:solidFill>
                  <a:schemeClr val="bg1"/>
                </a:solidFill>
                <a:latin typeface="Trebuchet MS" pitchFamily="34" charset="0"/>
              </a:rPr>
              <a:t> of higher salinity</a:t>
            </a:r>
          </a:p>
          <a:p>
            <a:pPr>
              <a:buFont typeface="Arial" pitchFamily="34" charset="0"/>
              <a:buChar char="•"/>
            </a:pPr>
            <a:r>
              <a:rPr lang="en-US" sz="1600" dirty="0" smtClean="0">
                <a:solidFill>
                  <a:schemeClr val="bg1"/>
                </a:solidFill>
                <a:latin typeface="Trebuchet MS" pitchFamily="34" charset="0"/>
              </a:rPr>
              <a:t> the low </a:t>
            </a:r>
            <a:r>
              <a:rPr lang="en-US" sz="1600" u="sng" dirty="0" smtClean="0">
                <a:solidFill>
                  <a:schemeClr val="bg1"/>
                </a:solidFill>
                <a:effectLst>
                  <a:outerShdw blurRad="38100" dist="38100" dir="2700000" algn="tl">
                    <a:srgbClr val="000000">
                      <a:alpha val="43137"/>
                    </a:srgbClr>
                  </a:outerShdw>
                </a:effectLst>
                <a:latin typeface="Trebuchet MS" pitchFamily="34" charset="0"/>
              </a:rPr>
              <a:t>daily variability</a:t>
            </a:r>
            <a:r>
              <a:rPr lang="en-US" sz="1600" dirty="0" smtClean="0">
                <a:solidFill>
                  <a:schemeClr val="bg1"/>
                </a:solidFill>
                <a:latin typeface="Trebuchet MS" pitchFamily="34" charset="0"/>
              </a:rPr>
              <a:t> in salinity</a:t>
            </a:r>
            <a:endParaRPr lang="en-US" sz="1600" dirty="0">
              <a:solidFill>
                <a:schemeClr val="bg1"/>
              </a:solidFill>
              <a:latin typeface="Trebuchet MS" pitchFamily="34" charset="0"/>
            </a:endParaRPr>
          </a:p>
        </p:txBody>
      </p:sp>
      <p:sp>
        <p:nvSpPr>
          <p:cNvPr id="35" name="TextBox 34"/>
          <p:cNvSpPr txBox="1">
            <a:spLocks noChangeArrowheads="1"/>
          </p:cNvSpPr>
          <p:nvPr/>
        </p:nvSpPr>
        <p:spPr bwMode="auto">
          <a:xfrm>
            <a:off x="4724400" y="4338399"/>
            <a:ext cx="4280848" cy="919401"/>
          </a:xfrm>
          <a:prstGeom prst="wedgeRoundRectCallout">
            <a:avLst>
              <a:gd name="adj1" fmla="val 21729"/>
              <a:gd name="adj2" fmla="val -74629"/>
              <a:gd name="adj3" fmla="val 16667"/>
            </a:avLst>
          </a:prstGeom>
          <a:solidFill>
            <a:schemeClr val="accent5">
              <a:lumMod val="75000"/>
            </a:schemeClr>
          </a:solidFill>
          <a:ln w="9525">
            <a:noFill/>
            <a:miter lim="800000"/>
            <a:headEnd/>
            <a:tailEnd/>
          </a:ln>
        </p:spPr>
        <p:txBody>
          <a:bodyPr wrap="square">
            <a:spAutoFit/>
          </a:bodyPr>
          <a:lstStyle/>
          <a:p>
            <a:r>
              <a:rPr lang="en-US" sz="1600" dirty="0" smtClean="0">
                <a:solidFill>
                  <a:schemeClr val="bg1"/>
                </a:solidFill>
                <a:latin typeface="Trebuchet MS" pitchFamily="34" charset="0"/>
              </a:rPr>
              <a:t>But there is one more piece to the puzzle: what happens in the Bay over the course of one day.</a:t>
            </a:r>
            <a:endParaRPr lang="en-US" sz="1600" dirty="0">
              <a:solidFill>
                <a:schemeClr val="bg1"/>
              </a:solidFill>
              <a:latin typeface="Trebuchet MS" pitchFamily="34" charset="0"/>
            </a:endParaRPr>
          </a:p>
        </p:txBody>
      </p:sp>
      <p:sp>
        <p:nvSpPr>
          <p:cNvPr id="27" name="Rounded Rectangle 26"/>
          <p:cNvSpPr/>
          <p:nvPr/>
        </p:nvSpPr>
        <p:spPr>
          <a:xfrm>
            <a:off x="4876800" y="5410200"/>
            <a:ext cx="4038600" cy="685800"/>
          </a:xfrm>
          <a:prstGeom prst="roundRect">
            <a:avLst/>
          </a:prstGeom>
          <a:solidFill>
            <a:srgbClr val="70AC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latin typeface="Trebuchet MS" pitchFamily="34" charset="0"/>
              </a:rPr>
              <a:t>Can you think of anything that would change salinity during a 24 hour period? </a:t>
            </a:r>
            <a:endParaRPr lang="en-US" sz="1600" dirty="0">
              <a:latin typeface="Trebuchet MS" pitchFamily="34" charset="0"/>
            </a:endParaRPr>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4" presetClass="entr" presetSubtype="0" fill="hold" grpId="0" nodeType="withEffect">
                                  <p:stCondLst>
                                    <p:cond delay="0"/>
                                  </p:stCondLst>
                                  <p:childTnLst>
                                    <p:set>
                                      <p:cBhvr>
                                        <p:cTn id="6" dur="1" fill="hold">
                                          <p:stCondLst>
                                            <p:cond delay="0"/>
                                          </p:stCondLst>
                                        </p:cTn>
                                        <p:tgtEl>
                                          <p:spTgt spid="61446"/>
                                        </p:tgtEl>
                                        <p:attrNameLst>
                                          <p:attrName>style.visibility</p:attrName>
                                        </p:attrNameLst>
                                      </p:cBhvr>
                                      <p:to>
                                        <p:strVal val="visible"/>
                                      </p:to>
                                    </p:set>
                                    <p:anim from="(-#ppt_w/2)" to="(#ppt_x)" calcmode="lin" valueType="num">
                                      <p:cBhvr>
                                        <p:cTn id="7" dur="600" fill="hold">
                                          <p:stCondLst>
                                            <p:cond delay="0"/>
                                          </p:stCondLst>
                                        </p:cTn>
                                        <p:tgtEl>
                                          <p:spTgt spid="61446"/>
                                        </p:tgtEl>
                                        <p:attrNameLst>
                                          <p:attrName>ppt_x</p:attrName>
                                        </p:attrNameLst>
                                      </p:cBhvr>
                                    </p:anim>
                                    <p:anim from="0" to="-1.0" calcmode="lin" valueType="num">
                                      <p:cBhvr>
                                        <p:cTn id="8" dur="200" decel="50000" autoRev="1" fill="hold">
                                          <p:stCondLst>
                                            <p:cond delay="600"/>
                                          </p:stCondLst>
                                        </p:cTn>
                                        <p:tgtEl>
                                          <p:spTgt spid="61446"/>
                                        </p:tgtEl>
                                        <p:attrNameLst>
                                          <p:attrName>xshear</p:attrName>
                                        </p:attrNameLst>
                                      </p:cBhvr>
                                    </p:anim>
                                    <p:animScale>
                                      <p:cBhvr>
                                        <p:cTn id="9" dur="200" decel="100000" autoRev="1" fill="hold">
                                          <p:stCondLst>
                                            <p:cond delay="600"/>
                                          </p:stCondLst>
                                        </p:cTn>
                                        <p:tgtEl>
                                          <p:spTgt spid="61446"/>
                                        </p:tgtEl>
                                      </p:cBhvr>
                                      <p:from x="100000" y="100000"/>
                                      <p:to x="80000" y="100000"/>
                                    </p:animScale>
                                    <p:anim by="(#ppt_h/3+#ppt_w*0.1)" calcmode="lin" valueType="num">
                                      <p:cBhvr additive="sum">
                                        <p:cTn id="10" dur="200" decel="100000" autoRev="1" fill="hold">
                                          <p:stCondLst>
                                            <p:cond delay="600"/>
                                          </p:stCondLst>
                                        </p:cTn>
                                        <p:tgtEl>
                                          <p:spTgt spid="61446"/>
                                        </p:tgtEl>
                                        <p:attrNameLst>
                                          <p:attrName>ppt_x</p:attrName>
                                        </p:attrNameLst>
                                      </p:cBhvr>
                                    </p:anim>
                                  </p:childTnLst>
                                </p:cTn>
                              </p:par>
                              <p:par>
                                <p:cTn id="11" presetID="37" presetClass="entr" presetSubtype="0" fill="hold" grpId="0" nodeType="withEffect">
                                  <p:stCondLst>
                                    <p:cond delay="8000"/>
                                  </p:stCondLst>
                                  <p:childTnLst>
                                    <p:set>
                                      <p:cBhvr>
                                        <p:cTn id="12" dur="1" fill="hold">
                                          <p:stCondLst>
                                            <p:cond delay="0"/>
                                          </p:stCondLst>
                                        </p:cTn>
                                        <p:tgtEl>
                                          <p:spTgt spid="33"/>
                                        </p:tgtEl>
                                        <p:attrNameLst>
                                          <p:attrName>style.visibility</p:attrName>
                                        </p:attrNameLst>
                                      </p:cBhvr>
                                      <p:to>
                                        <p:strVal val="visible"/>
                                      </p:to>
                                    </p:set>
                                    <p:animEffect transition="in" filter="fade">
                                      <p:cBhvr>
                                        <p:cTn id="13" dur="1000"/>
                                        <p:tgtEl>
                                          <p:spTgt spid="33"/>
                                        </p:tgtEl>
                                      </p:cBhvr>
                                    </p:animEffect>
                                    <p:anim calcmode="lin" valueType="num">
                                      <p:cBhvr>
                                        <p:cTn id="14" dur="1000" fill="hold"/>
                                        <p:tgtEl>
                                          <p:spTgt spid="33"/>
                                        </p:tgtEl>
                                        <p:attrNameLst>
                                          <p:attrName>ppt_x</p:attrName>
                                        </p:attrNameLst>
                                      </p:cBhvr>
                                      <p:tavLst>
                                        <p:tav tm="0">
                                          <p:val>
                                            <p:strVal val="#ppt_x"/>
                                          </p:val>
                                        </p:tav>
                                        <p:tav tm="100000">
                                          <p:val>
                                            <p:strVal val="#ppt_x"/>
                                          </p:val>
                                        </p:tav>
                                      </p:tavLst>
                                    </p:anim>
                                    <p:anim calcmode="lin" valueType="num">
                                      <p:cBhvr>
                                        <p:cTn id="15" dur="900" decel="100000" fill="hold"/>
                                        <p:tgtEl>
                                          <p:spTgt spid="33"/>
                                        </p:tgtEl>
                                        <p:attrNameLst>
                                          <p:attrName>ppt_y</p:attrName>
                                        </p:attrNameLst>
                                      </p:cBhvr>
                                      <p:tavLst>
                                        <p:tav tm="0">
                                          <p:val>
                                            <p:strVal val="#ppt_y+1"/>
                                          </p:val>
                                        </p:tav>
                                        <p:tav tm="100000">
                                          <p:val>
                                            <p:strVal val="#ppt_y-.03"/>
                                          </p:val>
                                        </p:tav>
                                      </p:tavLst>
                                    </p:anim>
                                    <p:anim calcmode="lin" valueType="num">
                                      <p:cBhvr>
                                        <p:cTn id="16" dur="100" accel="100000" fill="hold">
                                          <p:stCondLst>
                                            <p:cond delay="900"/>
                                          </p:stCondLst>
                                        </p:cTn>
                                        <p:tgtEl>
                                          <p:spTgt spid="33"/>
                                        </p:tgtEl>
                                        <p:attrNameLst>
                                          <p:attrName>ppt_y</p:attrName>
                                        </p:attrNameLst>
                                      </p:cBhvr>
                                      <p:tavLst>
                                        <p:tav tm="0">
                                          <p:val>
                                            <p:strVal val="#ppt_y-.03"/>
                                          </p:val>
                                        </p:tav>
                                        <p:tav tm="100000">
                                          <p:val>
                                            <p:strVal val="#ppt_y"/>
                                          </p:val>
                                        </p:tav>
                                      </p:tavLst>
                                    </p:anim>
                                  </p:childTnLst>
                                </p:cTn>
                              </p:par>
                              <p:par>
                                <p:cTn id="17" presetID="34" presetClass="entr" presetSubtype="0" fill="hold" grpId="0" nodeType="withEffect">
                                  <p:stCondLst>
                                    <p:cond delay="2500"/>
                                  </p:stCondLst>
                                  <p:childTnLst>
                                    <p:set>
                                      <p:cBhvr>
                                        <p:cTn id="18" dur="1" fill="hold">
                                          <p:stCondLst>
                                            <p:cond delay="0"/>
                                          </p:stCondLst>
                                        </p:cTn>
                                        <p:tgtEl>
                                          <p:spTgt spid="26"/>
                                        </p:tgtEl>
                                        <p:attrNameLst>
                                          <p:attrName>style.visibility</p:attrName>
                                        </p:attrNameLst>
                                      </p:cBhvr>
                                      <p:to>
                                        <p:strVal val="visible"/>
                                      </p:to>
                                    </p:set>
                                    <p:anim from="(-#ppt_w/2)" to="(#ppt_x)" calcmode="lin" valueType="num">
                                      <p:cBhvr>
                                        <p:cTn id="19" dur="600" fill="hold">
                                          <p:stCondLst>
                                            <p:cond delay="0"/>
                                          </p:stCondLst>
                                        </p:cTn>
                                        <p:tgtEl>
                                          <p:spTgt spid="26"/>
                                        </p:tgtEl>
                                        <p:attrNameLst>
                                          <p:attrName>ppt_x</p:attrName>
                                        </p:attrNameLst>
                                      </p:cBhvr>
                                    </p:anim>
                                    <p:anim from="0" to="-1.0" calcmode="lin" valueType="num">
                                      <p:cBhvr>
                                        <p:cTn id="20" dur="200" decel="50000" autoRev="1" fill="hold">
                                          <p:stCondLst>
                                            <p:cond delay="600"/>
                                          </p:stCondLst>
                                        </p:cTn>
                                        <p:tgtEl>
                                          <p:spTgt spid="26"/>
                                        </p:tgtEl>
                                        <p:attrNameLst>
                                          <p:attrName>xshear</p:attrName>
                                        </p:attrNameLst>
                                      </p:cBhvr>
                                    </p:anim>
                                    <p:animScale>
                                      <p:cBhvr>
                                        <p:cTn id="21" dur="200" decel="100000" autoRev="1" fill="hold">
                                          <p:stCondLst>
                                            <p:cond delay="600"/>
                                          </p:stCondLst>
                                        </p:cTn>
                                        <p:tgtEl>
                                          <p:spTgt spid="26"/>
                                        </p:tgtEl>
                                      </p:cBhvr>
                                      <p:from x="100000" y="100000"/>
                                      <p:to x="80000" y="100000"/>
                                    </p:animScale>
                                    <p:anim by="(#ppt_h/3+#ppt_w*0.1)" calcmode="lin" valueType="num">
                                      <p:cBhvr additive="sum">
                                        <p:cTn id="22" dur="200" decel="100000" autoRev="1" fill="hold">
                                          <p:stCondLst>
                                            <p:cond delay="600"/>
                                          </p:stCondLst>
                                        </p:cTn>
                                        <p:tgtEl>
                                          <p:spTgt spid="26"/>
                                        </p:tgtEl>
                                        <p:attrNameLst>
                                          <p:attrName>ppt_x</p:attrName>
                                        </p:attrNameLst>
                                      </p:cBhvr>
                                    </p:anim>
                                  </p:childTnLst>
                                </p:cTn>
                              </p:par>
                              <p:par>
                                <p:cTn id="23" presetID="34" presetClass="entr" presetSubtype="0" fill="hold" grpId="0" nodeType="withEffect">
                                  <p:stCondLst>
                                    <p:cond delay="5000"/>
                                  </p:stCondLst>
                                  <p:childTnLst>
                                    <p:set>
                                      <p:cBhvr>
                                        <p:cTn id="24" dur="1" fill="hold">
                                          <p:stCondLst>
                                            <p:cond delay="0"/>
                                          </p:stCondLst>
                                        </p:cTn>
                                        <p:tgtEl>
                                          <p:spTgt spid="35"/>
                                        </p:tgtEl>
                                        <p:attrNameLst>
                                          <p:attrName>style.visibility</p:attrName>
                                        </p:attrNameLst>
                                      </p:cBhvr>
                                      <p:to>
                                        <p:strVal val="visible"/>
                                      </p:to>
                                    </p:set>
                                    <p:anim from="(-#ppt_w/2)" to="(#ppt_x)" calcmode="lin" valueType="num">
                                      <p:cBhvr>
                                        <p:cTn id="25" dur="600" fill="hold">
                                          <p:stCondLst>
                                            <p:cond delay="0"/>
                                          </p:stCondLst>
                                        </p:cTn>
                                        <p:tgtEl>
                                          <p:spTgt spid="35"/>
                                        </p:tgtEl>
                                        <p:attrNameLst>
                                          <p:attrName>ppt_x</p:attrName>
                                        </p:attrNameLst>
                                      </p:cBhvr>
                                    </p:anim>
                                    <p:anim from="0" to="-1.0" calcmode="lin" valueType="num">
                                      <p:cBhvr>
                                        <p:cTn id="26" dur="200" decel="50000" autoRev="1" fill="hold">
                                          <p:stCondLst>
                                            <p:cond delay="600"/>
                                          </p:stCondLst>
                                        </p:cTn>
                                        <p:tgtEl>
                                          <p:spTgt spid="35"/>
                                        </p:tgtEl>
                                        <p:attrNameLst>
                                          <p:attrName>xshear</p:attrName>
                                        </p:attrNameLst>
                                      </p:cBhvr>
                                    </p:anim>
                                    <p:animScale>
                                      <p:cBhvr>
                                        <p:cTn id="27" dur="200" decel="100000" autoRev="1" fill="hold">
                                          <p:stCondLst>
                                            <p:cond delay="600"/>
                                          </p:stCondLst>
                                        </p:cTn>
                                        <p:tgtEl>
                                          <p:spTgt spid="35"/>
                                        </p:tgtEl>
                                      </p:cBhvr>
                                      <p:from x="100000" y="100000"/>
                                      <p:to x="80000" y="100000"/>
                                    </p:animScale>
                                    <p:anim by="(#ppt_h/3+#ppt_w*0.1)" calcmode="lin" valueType="num">
                                      <p:cBhvr additive="sum">
                                        <p:cTn id="28" dur="200" decel="100000" autoRev="1" fill="hold">
                                          <p:stCondLst>
                                            <p:cond delay="600"/>
                                          </p:stCondLst>
                                        </p:cTn>
                                        <p:tgtEl>
                                          <p:spTgt spid="35"/>
                                        </p:tgtEl>
                                        <p:attrNameLst>
                                          <p:attrName>ppt_x</p:attrName>
                                        </p:attrNameLst>
                                      </p:cBhvr>
                                    </p:anim>
                                  </p:childTnLst>
                                </p:cTn>
                              </p:par>
                              <p:par>
                                <p:cTn id="29" presetID="9" presetClass="entr" presetSubtype="0" fill="hold" grpId="0" nodeType="withEffect">
                                  <p:stCondLst>
                                    <p:cond delay="7500"/>
                                  </p:stCondLst>
                                  <p:childTnLst>
                                    <p:set>
                                      <p:cBhvr>
                                        <p:cTn id="30" dur="1" fill="hold">
                                          <p:stCondLst>
                                            <p:cond delay="0"/>
                                          </p:stCondLst>
                                        </p:cTn>
                                        <p:tgtEl>
                                          <p:spTgt spid="27"/>
                                        </p:tgtEl>
                                        <p:attrNameLst>
                                          <p:attrName>style.visibility</p:attrName>
                                        </p:attrNameLst>
                                      </p:cBhvr>
                                      <p:to>
                                        <p:strVal val="visible"/>
                                      </p:to>
                                    </p:set>
                                    <p:animEffect transition="in" filter="dissolve">
                                      <p:cBhvr>
                                        <p:cTn id="31"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46" grpId="0" animBg="1"/>
      <p:bldP spid="33" grpId="0" animBg="1"/>
      <p:bldP spid="26" grpId="0" animBg="1"/>
      <p:bldP spid="35" grpId="0" animBg="1"/>
      <p:bldP spid="27" grpId="0" animBg="1"/>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water box"/>
          <p:cNvSpPr/>
          <p:nvPr/>
        </p:nvSpPr>
        <p:spPr>
          <a:xfrm>
            <a:off x="2971800" y="2057400"/>
            <a:ext cx="3581400" cy="1981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5" name="beach"/>
          <p:cNvGrpSpPr/>
          <p:nvPr/>
        </p:nvGrpSpPr>
        <p:grpSpPr>
          <a:xfrm>
            <a:off x="2601219" y="1447800"/>
            <a:ext cx="4001287" cy="2286000"/>
            <a:chOff x="2601219" y="1447800"/>
            <a:chExt cx="4001287" cy="2286000"/>
          </a:xfrm>
        </p:grpSpPr>
        <p:sp>
          <p:nvSpPr>
            <p:cNvPr id="31" name="triangle"/>
            <p:cNvSpPr/>
            <p:nvPr/>
          </p:nvSpPr>
          <p:spPr>
            <a:xfrm>
              <a:off x="2640106" y="1447800"/>
              <a:ext cx="3962400" cy="2286000"/>
            </a:xfrm>
            <a:prstGeom prst="rtTriangle">
              <a:avLst/>
            </a:prstGeom>
            <a:solidFill>
              <a:srgbClr val="CC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text"/>
            <p:cNvSpPr txBox="1"/>
            <p:nvPr/>
          </p:nvSpPr>
          <p:spPr>
            <a:xfrm rot="1840353">
              <a:off x="2601219" y="1728591"/>
              <a:ext cx="1219200" cy="369332"/>
            </a:xfrm>
            <a:prstGeom prst="rect">
              <a:avLst/>
            </a:prstGeom>
            <a:noFill/>
          </p:spPr>
          <p:txBody>
            <a:bodyPr wrap="square" rtlCol="0">
              <a:spAutoFit/>
            </a:bodyPr>
            <a:lstStyle/>
            <a:p>
              <a:r>
                <a:rPr lang="en-US" dirty="0" smtClean="0">
                  <a:solidFill>
                    <a:schemeClr val="bg1"/>
                  </a:solidFill>
                  <a:latin typeface="Trebuchet MS" pitchFamily="34" charset="0"/>
                </a:rPr>
                <a:t>Beach</a:t>
              </a:r>
              <a:endParaRPr lang="en-US" dirty="0">
                <a:solidFill>
                  <a:schemeClr val="bg1"/>
                </a:solidFill>
                <a:latin typeface="Trebuchet MS" pitchFamily="34" charset="0"/>
              </a:endParaRPr>
            </a:p>
          </p:txBody>
        </p:sp>
      </p:grpSp>
      <p:pic>
        <p:nvPicPr>
          <p:cNvPr id="32" name="crab pic" descr="dungeness - Copy.jpg"/>
          <p:cNvPicPr>
            <a:picLocks noChangeAspect="1"/>
          </p:cNvPicPr>
          <p:nvPr/>
        </p:nvPicPr>
        <p:blipFill>
          <a:blip r:embed="rId3" cstate="print"/>
          <a:stretch>
            <a:fillRect/>
          </a:stretch>
        </p:blipFill>
        <p:spPr>
          <a:xfrm>
            <a:off x="7575550" y="914400"/>
            <a:ext cx="1568450" cy="941070"/>
          </a:xfrm>
          <a:prstGeom prst="rect">
            <a:avLst/>
          </a:prstGeom>
        </p:spPr>
      </p:pic>
      <p:sp>
        <p:nvSpPr>
          <p:cNvPr id="22" name="home button">
            <a:hlinkClick r:id="" action="ppaction://hlinkshowjump?jump=firstslide" highlightClick="1"/>
          </p:cNvPr>
          <p:cNvSpPr/>
          <p:nvPr/>
        </p:nvSpPr>
        <p:spPr>
          <a:xfrm>
            <a:off x="8547717" y="6400800"/>
            <a:ext cx="574675" cy="457200"/>
          </a:xfrm>
          <a:prstGeom prst="actionButtonHome">
            <a:avLst/>
          </a:prstGeom>
          <a:gradFill flip="none" rotWithShape="1">
            <a:gsLst>
              <a:gs pos="0">
                <a:srgbClr val="FFEFD1"/>
              </a:gs>
              <a:gs pos="64999">
                <a:srgbClr val="F0EBD5"/>
              </a:gs>
              <a:gs pos="100000">
                <a:srgbClr val="D1C39F"/>
              </a:gs>
            </a:gsLst>
            <a:lin ang="5400000" scaled="1"/>
            <a:tileRect/>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23" name="back button">
            <a:hlinkClick r:id="rId4" action="ppaction://hlinksldjump" highlightClick="1"/>
          </p:cNvPr>
          <p:cNvSpPr/>
          <p:nvPr/>
        </p:nvSpPr>
        <p:spPr>
          <a:xfrm>
            <a:off x="8080992" y="6400800"/>
            <a:ext cx="457200" cy="457200"/>
          </a:xfrm>
          <a:prstGeom prst="actionButtonBeginning">
            <a:avLst/>
          </a:prstGeom>
          <a:gradFill>
            <a:gsLst>
              <a:gs pos="0">
                <a:srgbClr val="FFEFD1"/>
              </a:gs>
              <a:gs pos="64999">
                <a:srgbClr val="F0EBD5"/>
              </a:gs>
              <a:gs pos="100000">
                <a:srgbClr val="D1C39F"/>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33" name="continue button">
            <a:hlinkClick r:id="rId5" action="ppaction://hlinksldjump" highlightClick="1"/>
          </p:cNvPr>
          <p:cNvSpPr/>
          <p:nvPr/>
        </p:nvSpPr>
        <p:spPr>
          <a:xfrm>
            <a:off x="5638800" y="6279380"/>
            <a:ext cx="2377440" cy="548640"/>
          </a:xfrm>
          <a:prstGeom prst="actionButtonBlank">
            <a:avLst/>
          </a:prstGeom>
          <a:solidFill>
            <a:srgbClr val="C00000"/>
          </a:solidFill>
          <a:ln>
            <a:no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latin typeface="Trebuchet MS" pitchFamily="34" charset="0"/>
              </a:rPr>
              <a:t>Touch here to continue</a:t>
            </a:r>
            <a:endParaRPr lang="en-US" sz="1600" dirty="0">
              <a:latin typeface="Trebuchet MS" pitchFamily="34" charset="0"/>
            </a:endParaRPr>
          </a:p>
        </p:txBody>
      </p:sp>
      <p:sp>
        <p:nvSpPr>
          <p:cNvPr id="24" name="title bar"/>
          <p:cNvSpPr/>
          <p:nvPr/>
        </p:nvSpPr>
        <p:spPr>
          <a:xfrm>
            <a:off x="0" y="0"/>
            <a:ext cx="9144000" cy="838200"/>
          </a:xfrm>
          <a:prstGeom prst="rect">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r>
              <a:rPr lang="en-US" sz="4400" dirty="0" smtClean="0">
                <a:latin typeface="Trebuchet MS" pitchFamily="34" charset="0"/>
              </a:rPr>
              <a:t>How To Read LOBO Data</a:t>
            </a:r>
            <a:endParaRPr lang="en-US" sz="4400" dirty="0">
              <a:latin typeface="Trebuchet MS" pitchFamily="34" charset="0"/>
            </a:endParaRPr>
          </a:p>
        </p:txBody>
      </p:sp>
      <p:sp>
        <p:nvSpPr>
          <p:cNvPr id="39" name="side bar"/>
          <p:cNvSpPr/>
          <p:nvPr/>
        </p:nvSpPr>
        <p:spPr>
          <a:xfrm>
            <a:off x="0" y="0"/>
            <a:ext cx="1752600" cy="6858000"/>
          </a:xfrm>
          <a:prstGeom prst="flowChartDelay">
            <a:avLst/>
          </a:prstGeom>
          <a:scene3d>
            <a:camera prst="orthographicFront">
              <a:rot lat="0" lon="0" rev="0"/>
            </a:camera>
            <a:lightRig rig="threePt" dir="t">
              <a:rot lat="0" lon="0" rev="1200000"/>
            </a:lightRig>
          </a:scene3d>
          <a:sp3d>
            <a:bevelT/>
          </a:sp3d>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40" name="lvl 1">
            <a:hlinkClick r:id="rId6" action="ppaction://hlinksldjump"/>
          </p:cNvPr>
          <p:cNvSpPr txBox="1"/>
          <p:nvPr/>
        </p:nvSpPr>
        <p:spPr>
          <a:xfrm>
            <a:off x="0" y="609600"/>
            <a:ext cx="1371600" cy="8382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Build </a:t>
            </a:r>
            <a:r>
              <a:rPr lang="en-US" sz="1600" dirty="0" smtClean="0">
                <a:solidFill>
                  <a:schemeClr val="accent1">
                    <a:lumMod val="75000"/>
                  </a:schemeClr>
                </a:solidFill>
                <a:latin typeface="Trebuchet MS" pitchFamily="34" charset="0"/>
                <a:cs typeface="+mn-cs"/>
              </a:rPr>
              <a:t>A </a:t>
            </a:r>
            <a:r>
              <a:rPr lang="en-US" sz="1600" dirty="0">
                <a:solidFill>
                  <a:schemeClr val="accent1">
                    <a:lumMod val="75000"/>
                  </a:schemeClr>
                </a:solidFill>
                <a:latin typeface="Trebuchet MS" pitchFamily="34" charset="0"/>
                <a:cs typeface="+mn-cs"/>
              </a:rPr>
              <a:t>G</a:t>
            </a:r>
            <a:r>
              <a:rPr lang="en-US" sz="1600" dirty="0" smtClean="0">
                <a:solidFill>
                  <a:schemeClr val="accent1">
                    <a:lumMod val="75000"/>
                  </a:schemeClr>
                </a:solidFill>
                <a:latin typeface="Trebuchet MS" pitchFamily="34" charset="0"/>
                <a:cs typeface="+mn-cs"/>
              </a:rPr>
              <a:t>raph </a:t>
            </a:r>
            <a:endParaRPr lang="en-US" sz="1600" dirty="0">
              <a:solidFill>
                <a:schemeClr val="accent1">
                  <a:lumMod val="75000"/>
                </a:schemeClr>
              </a:solidFill>
              <a:latin typeface="Trebuchet MS" pitchFamily="34" charset="0"/>
              <a:cs typeface="+mn-cs"/>
            </a:endParaRP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1)</a:t>
            </a:r>
            <a:endParaRPr lang="en-US" sz="1600" dirty="0">
              <a:solidFill>
                <a:schemeClr val="accent1">
                  <a:lumMod val="75000"/>
                </a:schemeClr>
              </a:solidFill>
              <a:latin typeface="Trebuchet MS" pitchFamily="34" charset="0"/>
              <a:cs typeface="+mn-cs"/>
            </a:endParaRPr>
          </a:p>
        </p:txBody>
      </p:sp>
      <p:sp>
        <p:nvSpPr>
          <p:cNvPr id="42" name="lvl 3">
            <a:hlinkClick r:id="rId7" action="ppaction://hlinksldjump"/>
          </p:cNvPr>
          <p:cNvSpPr txBox="1"/>
          <p:nvPr/>
        </p:nvSpPr>
        <p:spPr>
          <a:xfrm>
            <a:off x="0" y="2743200"/>
            <a:ext cx="1554480" cy="1066800"/>
          </a:xfrm>
          <a:prstGeom prst="roundRect">
            <a:avLst/>
          </a:prstGeom>
          <a:solidFill>
            <a:schemeClr val="accent5">
              <a:lumMod val="40000"/>
              <a:lumOff val="60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Read LOBO Graphs </a:t>
            </a:r>
            <a:r>
              <a:rPr lang="en-US" sz="1600" dirty="0" smtClean="0">
                <a:solidFill>
                  <a:schemeClr val="accent1">
                    <a:lumMod val="75000"/>
                  </a:schemeClr>
                </a:solidFill>
                <a:latin typeface="Trebuchet MS" pitchFamily="34" charset="0"/>
                <a:cs typeface="+mn-cs"/>
              </a:rPr>
              <a:t>   (Level 3)</a:t>
            </a:r>
            <a:endParaRPr lang="en-US" sz="1600" dirty="0">
              <a:solidFill>
                <a:schemeClr val="accent1">
                  <a:lumMod val="75000"/>
                </a:schemeClr>
              </a:solidFill>
              <a:latin typeface="Trebuchet MS" pitchFamily="34" charset="0"/>
              <a:cs typeface="+mn-cs"/>
            </a:endParaRPr>
          </a:p>
        </p:txBody>
      </p:sp>
      <p:sp>
        <p:nvSpPr>
          <p:cNvPr id="43" name="lvl 4">
            <a:hlinkClick r:id="rId8" action="ppaction://hlinksldjump"/>
          </p:cNvPr>
          <p:cNvSpPr txBox="1"/>
          <p:nvPr/>
        </p:nvSpPr>
        <p:spPr>
          <a:xfrm>
            <a:off x="0" y="3953470"/>
            <a:ext cx="1447800" cy="99953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LOBO Data Match-up</a:t>
            </a:r>
            <a:endParaRPr lang="en-US" sz="1600" dirty="0">
              <a:solidFill>
                <a:schemeClr val="accent1">
                  <a:lumMod val="75000"/>
                </a:schemeClr>
              </a:solidFill>
              <a:latin typeface="Trebuchet MS" pitchFamily="34" charset="0"/>
              <a:cs typeface="+mn-cs"/>
            </a:endParaRP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4)</a:t>
            </a:r>
            <a:endParaRPr lang="en-US" sz="1600" dirty="0">
              <a:solidFill>
                <a:schemeClr val="accent1">
                  <a:lumMod val="75000"/>
                </a:schemeClr>
              </a:solidFill>
              <a:latin typeface="Trebuchet MS" pitchFamily="34" charset="0"/>
              <a:cs typeface="+mn-cs"/>
            </a:endParaRPr>
          </a:p>
        </p:txBody>
      </p:sp>
      <p:sp>
        <p:nvSpPr>
          <p:cNvPr id="44" name="lvl 5">
            <a:hlinkClick r:id="rId9" action="ppaction://hlinksldjump"/>
          </p:cNvPr>
          <p:cNvSpPr txBox="1"/>
          <p:nvPr/>
        </p:nvSpPr>
        <p:spPr>
          <a:xfrm>
            <a:off x="0" y="5105400"/>
            <a:ext cx="1371600" cy="11430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Test Your LOBO Abilities</a:t>
            </a: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5)</a:t>
            </a:r>
            <a:endParaRPr lang="en-US" sz="1600" dirty="0">
              <a:solidFill>
                <a:schemeClr val="accent1">
                  <a:lumMod val="75000"/>
                </a:schemeClr>
              </a:solidFill>
              <a:latin typeface="Trebuchet MS" pitchFamily="34" charset="0"/>
              <a:cs typeface="+mn-cs"/>
            </a:endParaRPr>
          </a:p>
        </p:txBody>
      </p:sp>
      <p:sp>
        <p:nvSpPr>
          <p:cNvPr id="45" name="lvl 2">
            <a:hlinkClick r:id="rId10" action="ppaction://hlinksldjump"/>
          </p:cNvPr>
          <p:cNvSpPr txBox="1"/>
          <p:nvPr/>
        </p:nvSpPr>
        <p:spPr>
          <a:xfrm>
            <a:off x="0" y="1600200"/>
            <a:ext cx="1447800" cy="9906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Interpret Graphs</a:t>
            </a: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2)</a:t>
            </a:r>
            <a:endParaRPr lang="en-US" sz="1600" dirty="0">
              <a:solidFill>
                <a:schemeClr val="accent1">
                  <a:lumMod val="75000"/>
                </a:schemeClr>
              </a:solidFill>
              <a:latin typeface="Trebuchet MS" pitchFamily="34" charset="0"/>
              <a:cs typeface="+mn-cs"/>
            </a:endParaRPr>
          </a:p>
        </p:txBody>
      </p:sp>
      <p:sp>
        <p:nvSpPr>
          <p:cNvPr id="46" name="help">
            <a:hlinkClick r:id="rId11" action="ppaction://hlinksldjump"/>
          </p:cNvPr>
          <p:cNvSpPr txBox="1"/>
          <p:nvPr/>
        </p:nvSpPr>
        <p:spPr>
          <a:xfrm>
            <a:off x="0" y="6324600"/>
            <a:ext cx="914400" cy="5334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More info</a:t>
            </a:r>
            <a:endParaRPr lang="en-US" sz="1600" dirty="0">
              <a:solidFill>
                <a:schemeClr val="accent1">
                  <a:lumMod val="75000"/>
                </a:schemeClr>
              </a:solidFill>
              <a:latin typeface="Trebuchet MS" pitchFamily="34" charset="0"/>
              <a:cs typeface="+mn-cs"/>
            </a:endParaRPr>
          </a:p>
        </p:txBody>
      </p:sp>
      <p:cxnSp>
        <p:nvCxnSpPr>
          <p:cNvPr id="36" name="0 tide level line"/>
          <p:cNvCxnSpPr/>
          <p:nvPr/>
        </p:nvCxnSpPr>
        <p:spPr>
          <a:xfrm>
            <a:off x="2590800" y="3150916"/>
            <a:ext cx="3951051" cy="1811"/>
          </a:xfrm>
          <a:prstGeom prst="line">
            <a:avLst/>
          </a:prstGeom>
          <a:ln w="19050">
            <a:solidFill>
              <a:schemeClr val="tx1">
                <a:lumMod val="50000"/>
                <a:lumOff val="50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61" name="white water blocking box"/>
          <p:cNvSpPr/>
          <p:nvPr/>
        </p:nvSpPr>
        <p:spPr>
          <a:xfrm>
            <a:off x="1981200" y="3733800"/>
            <a:ext cx="5486400" cy="2438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6" name="dashed water line"/>
          <p:cNvCxnSpPr/>
          <p:nvPr/>
        </p:nvCxnSpPr>
        <p:spPr>
          <a:xfrm rot="10800000">
            <a:off x="2590800" y="2070100"/>
            <a:ext cx="3949700" cy="1588"/>
          </a:xfrm>
          <a:prstGeom prst="line">
            <a:avLst/>
          </a:prstGeom>
          <a:ln w="38100">
            <a:solidFill>
              <a:schemeClr val="accent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53" name="red time line"/>
          <p:cNvCxnSpPr>
            <a:stCxn id="31" idx="2"/>
          </p:cNvCxnSpPr>
          <p:nvPr/>
        </p:nvCxnSpPr>
        <p:spPr>
          <a:xfrm rot="5400000" flipH="1">
            <a:off x="1505791" y="2599485"/>
            <a:ext cx="2266950" cy="1681"/>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35" name="green text box"/>
          <p:cNvSpPr/>
          <p:nvPr/>
        </p:nvSpPr>
        <p:spPr>
          <a:xfrm>
            <a:off x="2514600" y="5791200"/>
            <a:ext cx="6324600" cy="381000"/>
          </a:xfrm>
          <a:prstGeom prst="roundRect">
            <a:avLst/>
          </a:prstGeom>
          <a:solidFill>
            <a:srgbClr val="70AC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latin typeface="Trebuchet MS" pitchFamily="34" charset="0"/>
              </a:rPr>
              <a:t>In the Bay, do you know where the high tide water comes from?  </a:t>
            </a:r>
            <a:endParaRPr lang="en-US" sz="1600" dirty="0">
              <a:latin typeface="Trebuchet MS" pitchFamily="34" charset="0"/>
            </a:endParaRPr>
          </a:p>
        </p:txBody>
      </p:sp>
      <p:sp>
        <p:nvSpPr>
          <p:cNvPr id="28" name="3rd text box"/>
          <p:cNvSpPr/>
          <p:nvPr/>
        </p:nvSpPr>
        <p:spPr>
          <a:xfrm>
            <a:off x="3962400" y="4648200"/>
            <a:ext cx="5029200" cy="762000"/>
          </a:xfrm>
          <a:prstGeom prst="wedgeRoundRectCallout">
            <a:avLst>
              <a:gd name="adj1" fmla="val 26194"/>
              <a:gd name="adj2" fmla="val -69032"/>
              <a:gd name="adj3" fmla="val 16667"/>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600" dirty="0" smtClean="0">
                <a:latin typeface="Trebuchet MS" pitchFamily="34" charset="0"/>
              </a:rPr>
              <a:t>When animated, the red line moves as the day progresses, and the water level moves up and down the beach following the rising and falling tides.</a:t>
            </a:r>
            <a:endParaRPr lang="en-US" sz="1600" dirty="0">
              <a:latin typeface="Trebuchet MS" pitchFamily="34" charset="0"/>
            </a:endParaRPr>
          </a:p>
        </p:txBody>
      </p:sp>
      <p:graphicFrame>
        <p:nvGraphicFramePr>
          <p:cNvPr id="34" name="tide chart"/>
          <p:cNvGraphicFramePr>
            <a:graphicFrameLocks noGrp="1"/>
          </p:cNvGraphicFramePr>
          <p:nvPr/>
        </p:nvGraphicFramePr>
        <p:xfrm>
          <a:off x="1752600" y="914400"/>
          <a:ext cx="5105400" cy="3835545"/>
        </p:xfrm>
        <a:graphic>
          <a:graphicData uri="http://schemas.openxmlformats.org/drawingml/2006/chart">
            <c:chart xmlns:c="http://schemas.openxmlformats.org/drawingml/2006/chart" xmlns:r="http://schemas.openxmlformats.org/officeDocument/2006/relationships" r:id="rId12"/>
          </a:graphicData>
        </a:graphic>
      </p:graphicFrame>
      <p:sp>
        <p:nvSpPr>
          <p:cNvPr id="38" name="tide progress text"/>
          <p:cNvSpPr txBox="1"/>
          <p:nvPr/>
        </p:nvSpPr>
        <p:spPr>
          <a:xfrm>
            <a:off x="1066800" y="6553200"/>
            <a:ext cx="3429000" cy="369332"/>
          </a:xfrm>
          <a:prstGeom prst="rect">
            <a:avLst/>
          </a:prstGeom>
          <a:noFill/>
        </p:spPr>
        <p:txBody>
          <a:bodyPr wrap="square" rtlCol="0">
            <a:spAutoFit/>
          </a:bodyPr>
          <a:lstStyle/>
          <a:p>
            <a:r>
              <a:rPr lang="en-US" dirty="0" smtClean="0">
                <a:latin typeface="Trebuchet MS" pitchFamily="34" charset="0"/>
              </a:rPr>
              <a:t>Tide Progress: 1/4</a:t>
            </a:r>
            <a:endParaRPr lang="en-US" dirty="0">
              <a:latin typeface="Trebuchet MS" pitchFamily="34" charset="0"/>
            </a:endParaRPr>
          </a:p>
        </p:txBody>
      </p:sp>
      <p:sp>
        <p:nvSpPr>
          <p:cNvPr id="30" name="start ani button">
            <a:hlinkClick r:id="rId13" action="ppaction://hlinksldjump" highlightClick="1"/>
          </p:cNvPr>
          <p:cNvSpPr/>
          <p:nvPr/>
        </p:nvSpPr>
        <p:spPr>
          <a:xfrm>
            <a:off x="1752600" y="4343400"/>
            <a:ext cx="1984248" cy="530352"/>
          </a:xfrm>
          <a:prstGeom prst="roundRect">
            <a:avLst/>
          </a:prstGeom>
          <a:solidFill>
            <a:srgbClr val="C00000"/>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latin typeface="Trebuchet MS" pitchFamily="34" charset="0"/>
              </a:rPr>
              <a:t>Touch here to animate the tides!</a:t>
            </a:r>
            <a:endParaRPr lang="en-US" sz="1600" dirty="0">
              <a:latin typeface="Trebuchet MS" pitchFamily="34" charset="0"/>
            </a:endParaRPr>
          </a:p>
        </p:txBody>
      </p:sp>
      <p:sp>
        <p:nvSpPr>
          <p:cNvPr id="27" name="1st text box"/>
          <p:cNvSpPr/>
          <p:nvPr/>
        </p:nvSpPr>
        <p:spPr>
          <a:xfrm>
            <a:off x="7239000" y="1905000"/>
            <a:ext cx="1600200" cy="533400"/>
          </a:xfrm>
          <a:prstGeom prst="wedgeRoundRectCallout">
            <a:avLst>
              <a:gd name="adj1" fmla="val 26194"/>
              <a:gd name="adj2" fmla="val -69032"/>
              <a:gd name="adj3" fmla="val 16667"/>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latin typeface="Trebuchet MS" pitchFamily="34" charset="0"/>
              </a:rPr>
              <a:t>Tides!  </a:t>
            </a:r>
            <a:endParaRPr lang="en-US" sz="1600" dirty="0">
              <a:latin typeface="Trebuchet MS" pitchFamily="34" charset="0"/>
            </a:endParaRPr>
          </a:p>
        </p:txBody>
      </p:sp>
      <p:sp>
        <p:nvSpPr>
          <p:cNvPr id="29" name="2nd text box"/>
          <p:cNvSpPr/>
          <p:nvPr/>
        </p:nvSpPr>
        <p:spPr>
          <a:xfrm>
            <a:off x="6705600" y="2743200"/>
            <a:ext cx="2362200" cy="1447800"/>
          </a:xfrm>
          <a:prstGeom prst="wedgeRoundRectCallout">
            <a:avLst>
              <a:gd name="adj1" fmla="val 26194"/>
              <a:gd name="adj2" fmla="val -69032"/>
              <a:gd name="adj3" fmla="val 16667"/>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600" dirty="0" smtClean="0">
                <a:latin typeface="Trebuchet MS" pitchFamily="34" charset="0"/>
              </a:rPr>
              <a:t>In the Bay, there are two high tides and two low tides a day, as shown by the orange line.</a:t>
            </a:r>
            <a:endParaRPr lang="en-US" sz="1600" dirty="0">
              <a:latin typeface="Trebuchet MS" pitchFamily="34" charset="0"/>
            </a:endParaRPr>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4" presetClass="entr" presetSubtype="0"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 from="(-#ppt_w/2)" to="(#ppt_x)" calcmode="lin" valueType="num">
                                      <p:cBhvr>
                                        <p:cTn id="7" dur="600" fill="hold">
                                          <p:stCondLst>
                                            <p:cond delay="0"/>
                                          </p:stCondLst>
                                        </p:cTn>
                                        <p:tgtEl>
                                          <p:spTgt spid="27"/>
                                        </p:tgtEl>
                                        <p:attrNameLst>
                                          <p:attrName>ppt_x</p:attrName>
                                        </p:attrNameLst>
                                      </p:cBhvr>
                                    </p:anim>
                                    <p:anim from="0" to="-1.0" calcmode="lin" valueType="num">
                                      <p:cBhvr>
                                        <p:cTn id="8" dur="200" decel="50000" autoRev="1" fill="hold">
                                          <p:stCondLst>
                                            <p:cond delay="600"/>
                                          </p:stCondLst>
                                        </p:cTn>
                                        <p:tgtEl>
                                          <p:spTgt spid="27"/>
                                        </p:tgtEl>
                                        <p:attrNameLst>
                                          <p:attrName>xshear</p:attrName>
                                        </p:attrNameLst>
                                      </p:cBhvr>
                                    </p:anim>
                                    <p:animScale>
                                      <p:cBhvr>
                                        <p:cTn id="9" dur="200" decel="100000" autoRev="1" fill="hold">
                                          <p:stCondLst>
                                            <p:cond delay="600"/>
                                          </p:stCondLst>
                                        </p:cTn>
                                        <p:tgtEl>
                                          <p:spTgt spid="27"/>
                                        </p:tgtEl>
                                      </p:cBhvr>
                                      <p:from x="100000" y="100000"/>
                                      <p:to x="80000" y="100000"/>
                                    </p:animScale>
                                    <p:anim by="(#ppt_h/3+#ppt_w*0.1)" calcmode="lin" valueType="num">
                                      <p:cBhvr additive="sum">
                                        <p:cTn id="10" dur="200" decel="100000" autoRev="1" fill="hold">
                                          <p:stCondLst>
                                            <p:cond delay="600"/>
                                          </p:stCondLst>
                                        </p:cTn>
                                        <p:tgtEl>
                                          <p:spTgt spid="27"/>
                                        </p:tgtEl>
                                        <p:attrNameLst>
                                          <p:attrName>ppt_x</p:attrName>
                                        </p:attrNameLst>
                                      </p:cBhvr>
                                    </p:anim>
                                  </p:childTnLst>
                                </p:cTn>
                              </p:par>
                              <p:par>
                                <p:cTn id="11" presetID="34" presetClass="entr" presetSubtype="0" fill="hold" grpId="0" nodeType="withEffect">
                                  <p:stCondLst>
                                    <p:cond delay="2000"/>
                                  </p:stCondLst>
                                  <p:childTnLst>
                                    <p:set>
                                      <p:cBhvr>
                                        <p:cTn id="12" dur="1" fill="hold">
                                          <p:stCondLst>
                                            <p:cond delay="0"/>
                                          </p:stCondLst>
                                        </p:cTn>
                                        <p:tgtEl>
                                          <p:spTgt spid="29"/>
                                        </p:tgtEl>
                                        <p:attrNameLst>
                                          <p:attrName>style.visibility</p:attrName>
                                        </p:attrNameLst>
                                      </p:cBhvr>
                                      <p:to>
                                        <p:strVal val="visible"/>
                                      </p:to>
                                    </p:set>
                                    <p:anim from="(-#ppt_w/2)" to="(#ppt_x)" calcmode="lin" valueType="num">
                                      <p:cBhvr>
                                        <p:cTn id="13" dur="600" fill="hold">
                                          <p:stCondLst>
                                            <p:cond delay="0"/>
                                          </p:stCondLst>
                                        </p:cTn>
                                        <p:tgtEl>
                                          <p:spTgt spid="29"/>
                                        </p:tgtEl>
                                        <p:attrNameLst>
                                          <p:attrName>ppt_x</p:attrName>
                                        </p:attrNameLst>
                                      </p:cBhvr>
                                    </p:anim>
                                    <p:anim from="0" to="-1.0" calcmode="lin" valueType="num">
                                      <p:cBhvr>
                                        <p:cTn id="14" dur="200" decel="50000" autoRev="1" fill="hold">
                                          <p:stCondLst>
                                            <p:cond delay="600"/>
                                          </p:stCondLst>
                                        </p:cTn>
                                        <p:tgtEl>
                                          <p:spTgt spid="29"/>
                                        </p:tgtEl>
                                        <p:attrNameLst>
                                          <p:attrName>xshear</p:attrName>
                                        </p:attrNameLst>
                                      </p:cBhvr>
                                    </p:anim>
                                    <p:animScale>
                                      <p:cBhvr>
                                        <p:cTn id="15" dur="200" decel="100000" autoRev="1" fill="hold">
                                          <p:stCondLst>
                                            <p:cond delay="600"/>
                                          </p:stCondLst>
                                        </p:cTn>
                                        <p:tgtEl>
                                          <p:spTgt spid="29"/>
                                        </p:tgtEl>
                                      </p:cBhvr>
                                      <p:from x="100000" y="100000"/>
                                      <p:to x="80000" y="100000"/>
                                    </p:animScale>
                                    <p:anim by="(#ppt_h/3+#ppt_w*0.1)" calcmode="lin" valueType="num">
                                      <p:cBhvr additive="sum">
                                        <p:cTn id="16" dur="200" decel="100000" autoRev="1" fill="hold">
                                          <p:stCondLst>
                                            <p:cond delay="600"/>
                                          </p:stCondLst>
                                        </p:cTn>
                                        <p:tgtEl>
                                          <p:spTgt spid="29"/>
                                        </p:tgtEl>
                                        <p:attrNameLst>
                                          <p:attrName>ppt_x</p:attrName>
                                        </p:attrNameLst>
                                      </p:cBhvr>
                                    </p:anim>
                                  </p:childTnLst>
                                </p:cTn>
                              </p:par>
                              <p:par>
                                <p:cTn id="17" presetID="34" presetClass="entr" presetSubtype="0" fill="hold" grpId="0" nodeType="withEffect">
                                  <p:stCondLst>
                                    <p:cond delay="5000"/>
                                  </p:stCondLst>
                                  <p:childTnLst>
                                    <p:set>
                                      <p:cBhvr>
                                        <p:cTn id="18" dur="1" fill="hold">
                                          <p:stCondLst>
                                            <p:cond delay="0"/>
                                          </p:stCondLst>
                                        </p:cTn>
                                        <p:tgtEl>
                                          <p:spTgt spid="28"/>
                                        </p:tgtEl>
                                        <p:attrNameLst>
                                          <p:attrName>style.visibility</p:attrName>
                                        </p:attrNameLst>
                                      </p:cBhvr>
                                      <p:to>
                                        <p:strVal val="visible"/>
                                      </p:to>
                                    </p:set>
                                    <p:anim from="(-#ppt_w/2)" to="(#ppt_x)" calcmode="lin" valueType="num">
                                      <p:cBhvr>
                                        <p:cTn id="19" dur="600" fill="hold">
                                          <p:stCondLst>
                                            <p:cond delay="0"/>
                                          </p:stCondLst>
                                        </p:cTn>
                                        <p:tgtEl>
                                          <p:spTgt spid="28"/>
                                        </p:tgtEl>
                                        <p:attrNameLst>
                                          <p:attrName>ppt_x</p:attrName>
                                        </p:attrNameLst>
                                      </p:cBhvr>
                                    </p:anim>
                                    <p:anim from="0" to="-1.0" calcmode="lin" valueType="num">
                                      <p:cBhvr>
                                        <p:cTn id="20" dur="200" decel="50000" autoRev="1" fill="hold">
                                          <p:stCondLst>
                                            <p:cond delay="600"/>
                                          </p:stCondLst>
                                        </p:cTn>
                                        <p:tgtEl>
                                          <p:spTgt spid="28"/>
                                        </p:tgtEl>
                                        <p:attrNameLst>
                                          <p:attrName>xshear</p:attrName>
                                        </p:attrNameLst>
                                      </p:cBhvr>
                                    </p:anim>
                                    <p:animScale>
                                      <p:cBhvr>
                                        <p:cTn id="21" dur="200" decel="100000" autoRev="1" fill="hold">
                                          <p:stCondLst>
                                            <p:cond delay="600"/>
                                          </p:stCondLst>
                                        </p:cTn>
                                        <p:tgtEl>
                                          <p:spTgt spid="28"/>
                                        </p:tgtEl>
                                      </p:cBhvr>
                                      <p:from x="100000" y="100000"/>
                                      <p:to x="80000" y="100000"/>
                                    </p:animScale>
                                    <p:anim by="(#ppt_h/3+#ppt_w*0.1)" calcmode="lin" valueType="num">
                                      <p:cBhvr additive="sum">
                                        <p:cTn id="22" dur="200" decel="100000" autoRev="1" fill="hold">
                                          <p:stCondLst>
                                            <p:cond delay="600"/>
                                          </p:stCondLst>
                                        </p:cTn>
                                        <p:tgtEl>
                                          <p:spTgt spid="28"/>
                                        </p:tgtEl>
                                        <p:attrNameLst>
                                          <p:attrName>ppt_x</p:attrName>
                                        </p:attrNameLst>
                                      </p:cBhvr>
                                    </p:anim>
                                  </p:childTnLst>
                                </p:cTn>
                              </p:par>
                              <p:par>
                                <p:cTn id="23" presetID="37" presetClass="entr" presetSubtype="0" fill="hold" grpId="0" nodeType="withEffect">
                                  <p:stCondLst>
                                    <p:cond delay="6000"/>
                                  </p:stCondLst>
                                  <p:childTnLst>
                                    <p:set>
                                      <p:cBhvr>
                                        <p:cTn id="24" dur="1" fill="hold">
                                          <p:stCondLst>
                                            <p:cond delay="0"/>
                                          </p:stCondLst>
                                        </p:cTn>
                                        <p:tgtEl>
                                          <p:spTgt spid="30"/>
                                        </p:tgtEl>
                                        <p:attrNameLst>
                                          <p:attrName>style.visibility</p:attrName>
                                        </p:attrNameLst>
                                      </p:cBhvr>
                                      <p:to>
                                        <p:strVal val="visible"/>
                                      </p:to>
                                    </p:set>
                                    <p:animEffect transition="in" filter="fade">
                                      <p:cBhvr>
                                        <p:cTn id="25" dur="1000"/>
                                        <p:tgtEl>
                                          <p:spTgt spid="30"/>
                                        </p:tgtEl>
                                      </p:cBhvr>
                                    </p:animEffect>
                                    <p:anim calcmode="lin" valueType="num">
                                      <p:cBhvr>
                                        <p:cTn id="26" dur="1000" fill="hold"/>
                                        <p:tgtEl>
                                          <p:spTgt spid="30"/>
                                        </p:tgtEl>
                                        <p:attrNameLst>
                                          <p:attrName>ppt_x</p:attrName>
                                        </p:attrNameLst>
                                      </p:cBhvr>
                                      <p:tavLst>
                                        <p:tav tm="0">
                                          <p:val>
                                            <p:strVal val="#ppt_x"/>
                                          </p:val>
                                        </p:tav>
                                        <p:tav tm="100000">
                                          <p:val>
                                            <p:strVal val="#ppt_x"/>
                                          </p:val>
                                        </p:tav>
                                      </p:tavLst>
                                    </p:anim>
                                    <p:anim calcmode="lin" valueType="num">
                                      <p:cBhvr>
                                        <p:cTn id="27" dur="900" decel="100000" fill="hold"/>
                                        <p:tgtEl>
                                          <p:spTgt spid="30"/>
                                        </p:tgtEl>
                                        <p:attrNameLst>
                                          <p:attrName>ppt_y</p:attrName>
                                        </p:attrNameLst>
                                      </p:cBhvr>
                                      <p:tavLst>
                                        <p:tav tm="0">
                                          <p:val>
                                            <p:strVal val="#ppt_y+1"/>
                                          </p:val>
                                        </p:tav>
                                        <p:tav tm="100000">
                                          <p:val>
                                            <p:strVal val="#ppt_y-.03"/>
                                          </p:val>
                                        </p:tav>
                                      </p:tavLst>
                                    </p:anim>
                                    <p:anim calcmode="lin" valueType="num">
                                      <p:cBhvr>
                                        <p:cTn id="28" dur="100" accel="100000" fill="hold">
                                          <p:stCondLst>
                                            <p:cond delay="900"/>
                                          </p:stCondLst>
                                        </p:cTn>
                                        <p:tgtEl>
                                          <p:spTgt spid="30"/>
                                        </p:tgtEl>
                                        <p:attrNameLst>
                                          <p:attrName>ppt_y</p:attrName>
                                        </p:attrNameLst>
                                      </p:cBhvr>
                                      <p:tavLst>
                                        <p:tav tm="0">
                                          <p:val>
                                            <p:strVal val="#ppt_y-.03"/>
                                          </p:val>
                                        </p:tav>
                                        <p:tav tm="100000">
                                          <p:val>
                                            <p:strVal val="#ppt_y"/>
                                          </p:val>
                                        </p:tav>
                                      </p:tavLst>
                                    </p:anim>
                                  </p:childTnLst>
                                </p:cTn>
                              </p:par>
                              <p:par>
                                <p:cTn id="29" presetID="37" presetClass="entr" presetSubtype="0" fill="hold" grpId="0" nodeType="withEffect">
                                  <p:stCondLst>
                                    <p:cond delay="10500"/>
                                  </p:stCondLst>
                                  <p:childTnLst>
                                    <p:set>
                                      <p:cBhvr>
                                        <p:cTn id="30" dur="1" fill="hold">
                                          <p:stCondLst>
                                            <p:cond delay="0"/>
                                          </p:stCondLst>
                                        </p:cTn>
                                        <p:tgtEl>
                                          <p:spTgt spid="33"/>
                                        </p:tgtEl>
                                        <p:attrNameLst>
                                          <p:attrName>style.visibility</p:attrName>
                                        </p:attrNameLst>
                                      </p:cBhvr>
                                      <p:to>
                                        <p:strVal val="visible"/>
                                      </p:to>
                                    </p:set>
                                    <p:animEffect transition="in" filter="fade">
                                      <p:cBhvr>
                                        <p:cTn id="31" dur="1000"/>
                                        <p:tgtEl>
                                          <p:spTgt spid="33"/>
                                        </p:tgtEl>
                                      </p:cBhvr>
                                    </p:animEffect>
                                    <p:anim calcmode="lin" valueType="num">
                                      <p:cBhvr>
                                        <p:cTn id="32" dur="1000" fill="hold"/>
                                        <p:tgtEl>
                                          <p:spTgt spid="33"/>
                                        </p:tgtEl>
                                        <p:attrNameLst>
                                          <p:attrName>ppt_x</p:attrName>
                                        </p:attrNameLst>
                                      </p:cBhvr>
                                      <p:tavLst>
                                        <p:tav tm="0">
                                          <p:val>
                                            <p:strVal val="#ppt_x"/>
                                          </p:val>
                                        </p:tav>
                                        <p:tav tm="100000">
                                          <p:val>
                                            <p:strVal val="#ppt_x"/>
                                          </p:val>
                                        </p:tav>
                                      </p:tavLst>
                                    </p:anim>
                                    <p:anim calcmode="lin" valueType="num">
                                      <p:cBhvr>
                                        <p:cTn id="33" dur="900" decel="100000" fill="hold"/>
                                        <p:tgtEl>
                                          <p:spTgt spid="33"/>
                                        </p:tgtEl>
                                        <p:attrNameLst>
                                          <p:attrName>ppt_y</p:attrName>
                                        </p:attrNameLst>
                                      </p:cBhvr>
                                      <p:tavLst>
                                        <p:tav tm="0">
                                          <p:val>
                                            <p:strVal val="#ppt_y+1"/>
                                          </p:val>
                                        </p:tav>
                                        <p:tav tm="100000">
                                          <p:val>
                                            <p:strVal val="#ppt_y-.03"/>
                                          </p:val>
                                        </p:tav>
                                      </p:tavLst>
                                    </p:anim>
                                    <p:anim calcmode="lin" valueType="num">
                                      <p:cBhvr>
                                        <p:cTn id="34" dur="100" accel="100000" fill="hold">
                                          <p:stCondLst>
                                            <p:cond delay="900"/>
                                          </p:stCondLst>
                                        </p:cTn>
                                        <p:tgtEl>
                                          <p:spTgt spid="33"/>
                                        </p:tgtEl>
                                        <p:attrNameLst>
                                          <p:attrName>ppt_y</p:attrName>
                                        </p:attrNameLst>
                                      </p:cBhvr>
                                      <p:tavLst>
                                        <p:tav tm="0">
                                          <p:val>
                                            <p:strVal val="#ppt_y-.03"/>
                                          </p:val>
                                        </p:tav>
                                        <p:tav tm="100000">
                                          <p:val>
                                            <p:strVal val="#ppt_y"/>
                                          </p:val>
                                        </p:tav>
                                      </p:tavLst>
                                    </p:anim>
                                  </p:childTnLst>
                                </p:cTn>
                              </p:par>
                              <p:par>
                                <p:cTn id="35" presetID="9" presetClass="entr" presetSubtype="0" fill="hold" grpId="0" nodeType="withEffect">
                                  <p:stCondLst>
                                    <p:cond delay="8000"/>
                                  </p:stCondLst>
                                  <p:childTnLst>
                                    <p:set>
                                      <p:cBhvr>
                                        <p:cTn id="36" dur="1" fill="hold">
                                          <p:stCondLst>
                                            <p:cond delay="0"/>
                                          </p:stCondLst>
                                        </p:cTn>
                                        <p:tgtEl>
                                          <p:spTgt spid="35"/>
                                        </p:tgtEl>
                                        <p:attrNameLst>
                                          <p:attrName>style.visibility</p:attrName>
                                        </p:attrNameLst>
                                      </p:cBhvr>
                                      <p:to>
                                        <p:strVal val="visible"/>
                                      </p:to>
                                    </p:set>
                                    <p:animEffect transition="in" filter="dissolve">
                                      <p:cBhvr>
                                        <p:cTn id="37"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35" grpId="0" animBg="1"/>
      <p:bldP spid="28" grpId="0" animBg="1"/>
      <p:bldP spid="30" grpId="0" animBg="1"/>
      <p:bldP spid="27" grpId="0" animBg="1"/>
      <p:bldP spid="29" grpId="0" animBg="1"/>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water box"/>
          <p:cNvSpPr/>
          <p:nvPr/>
        </p:nvSpPr>
        <p:spPr>
          <a:xfrm>
            <a:off x="2971800" y="2057400"/>
            <a:ext cx="3581400" cy="1981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beach"/>
          <p:cNvGrpSpPr/>
          <p:nvPr/>
        </p:nvGrpSpPr>
        <p:grpSpPr>
          <a:xfrm>
            <a:off x="2601219" y="1447800"/>
            <a:ext cx="4001287" cy="2286000"/>
            <a:chOff x="2601219" y="1447800"/>
            <a:chExt cx="4001287" cy="2286000"/>
          </a:xfrm>
        </p:grpSpPr>
        <p:sp>
          <p:nvSpPr>
            <p:cNvPr id="31" name="triangle"/>
            <p:cNvSpPr/>
            <p:nvPr/>
          </p:nvSpPr>
          <p:spPr>
            <a:xfrm>
              <a:off x="2640106" y="1447800"/>
              <a:ext cx="3962400" cy="2286000"/>
            </a:xfrm>
            <a:prstGeom prst="rtTriangle">
              <a:avLst/>
            </a:prstGeom>
            <a:solidFill>
              <a:srgbClr val="CC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text"/>
            <p:cNvSpPr txBox="1"/>
            <p:nvPr/>
          </p:nvSpPr>
          <p:spPr>
            <a:xfrm rot="1840353">
              <a:off x="2601219" y="1728591"/>
              <a:ext cx="1219200" cy="369332"/>
            </a:xfrm>
            <a:prstGeom prst="rect">
              <a:avLst/>
            </a:prstGeom>
            <a:noFill/>
          </p:spPr>
          <p:txBody>
            <a:bodyPr wrap="square" rtlCol="0">
              <a:spAutoFit/>
            </a:bodyPr>
            <a:lstStyle/>
            <a:p>
              <a:r>
                <a:rPr lang="en-US" dirty="0" smtClean="0">
                  <a:solidFill>
                    <a:schemeClr val="bg1"/>
                  </a:solidFill>
                  <a:latin typeface="Trebuchet MS" pitchFamily="34" charset="0"/>
                </a:rPr>
                <a:t>Beach</a:t>
              </a:r>
              <a:endParaRPr lang="en-US" dirty="0">
                <a:solidFill>
                  <a:schemeClr val="bg1"/>
                </a:solidFill>
                <a:latin typeface="Trebuchet MS" pitchFamily="34" charset="0"/>
              </a:endParaRPr>
            </a:p>
          </p:txBody>
        </p:sp>
      </p:grpSp>
      <p:pic>
        <p:nvPicPr>
          <p:cNvPr id="32" name="crab pic" descr="dungeness - Copy.jpg"/>
          <p:cNvPicPr>
            <a:picLocks noChangeAspect="1"/>
          </p:cNvPicPr>
          <p:nvPr/>
        </p:nvPicPr>
        <p:blipFill>
          <a:blip r:embed="rId3" cstate="print"/>
          <a:stretch>
            <a:fillRect/>
          </a:stretch>
        </p:blipFill>
        <p:spPr>
          <a:xfrm>
            <a:off x="7575550" y="914400"/>
            <a:ext cx="1568450" cy="941070"/>
          </a:xfrm>
          <a:prstGeom prst="rect">
            <a:avLst/>
          </a:prstGeom>
        </p:spPr>
      </p:pic>
      <p:sp>
        <p:nvSpPr>
          <p:cNvPr id="22" name="home button">
            <a:hlinkClick r:id="" action="ppaction://hlinkshowjump?jump=firstslide" highlightClick="1"/>
          </p:cNvPr>
          <p:cNvSpPr/>
          <p:nvPr/>
        </p:nvSpPr>
        <p:spPr>
          <a:xfrm>
            <a:off x="8547717" y="6400800"/>
            <a:ext cx="574675" cy="457200"/>
          </a:xfrm>
          <a:prstGeom prst="actionButtonHome">
            <a:avLst/>
          </a:prstGeom>
          <a:gradFill flip="none" rotWithShape="1">
            <a:gsLst>
              <a:gs pos="0">
                <a:srgbClr val="FFEFD1"/>
              </a:gs>
              <a:gs pos="64999">
                <a:srgbClr val="F0EBD5"/>
              </a:gs>
              <a:gs pos="100000">
                <a:srgbClr val="D1C39F"/>
              </a:gs>
            </a:gsLst>
            <a:lin ang="5400000" scaled="1"/>
            <a:tileRect/>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23" name="back button">
            <a:hlinkClick r:id="rId4" action="ppaction://hlinksldjump" highlightClick="1"/>
          </p:cNvPr>
          <p:cNvSpPr/>
          <p:nvPr/>
        </p:nvSpPr>
        <p:spPr>
          <a:xfrm>
            <a:off x="8080992" y="6400800"/>
            <a:ext cx="457200" cy="457200"/>
          </a:xfrm>
          <a:prstGeom prst="actionButtonBeginning">
            <a:avLst/>
          </a:prstGeom>
          <a:gradFill>
            <a:gsLst>
              <a:gs pos="0">
                <a:srgbClr val="FFEFD1"/>
              </a:gs>
              <a:gs pos="64999">
                <a:srgbClr val="F0EBD5"/>
              </a:gs>
              <a:gs pos="100000">
                <a:srgbClr val="D1C39F"/>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33" name="continue button">
            <a:hlinkClick r:id="rId5" action="ppaction://hlinksldjump" highlightClick="1"/>
          </p:cNvPr>
          <p:cNvSpPr/>
          <p:nvPr/>
        </p:nvSpPr>
        <p:spPr>
          <a:xfrm>
            <a:off x="5638800" y="6279380"/>
            <a:ext cx="2377440" cy="548640"/>
          </a:xfrm>
          <a:prstGeom prst="actionButtonBlank">
            <a:avLst/>
          </a:prstGeom>
          <a:solidFill>
            <a:srgbClr val="C00000"/>
          </a:solidFill>
          <a:ln>
            <a:no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latin typeface="Trebuchet MS" pitchFamily="34" charset="0"/>
              </a:rPr>
              <a:t>Touch here to continue</a:t>
            </a:r>
            <a:endParaRPr lang="en-US" sz="1600" dirty="0">
              <a:latin typeface="Trebuchet MS" pitchFamily="34" charset="0"/>
            </a:endParaRPr>
          </a:p>
        </p:txBody>
      </p:sp>
      <p:sp>
        <p:nvSpPr>
          <p:cNvPr id="24" name="title bar"/>
          <p:cNvSpPr/>
          <p:nvPr/>
        </p:nvSpPr>
        <p:spPr>
          <a:xfrm>
            <a:off x="0" y="0"/>
            <a:ext cx="9144000" cy="838200"/>
          </a:xfrm>
          <a:prstGeom prst="rect">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r>
              <a:rPr lang="en-US" sz="4400" dirty="0" smtClean="0">
                <a:latin typeface="Trebuchet MS" pitchFamily="34" charset="0"/>
              </a:rPr>
              <a:t>How To Read LOBO Data</a:t>
            </a:r>
            <a:endParaRPr lang="en-US" sz="4400" dirty="0">
              <a:latin typeface="Trebuchet MS" pitchFamily="34" charset="0"/>
            </a:endParaRPr>
          </a:p>
        </p:txBody>
      </p:sp>
      <p:sp>
        <p:nvSpPr>
          <p:cNvPr id="39" name="side bar"/>
          <p:cNvSpPr/>
          <p:nvPr/>
        </p:nvSpPr>
        <p:spPr>
          <a:xfrm>
            <a:off x="0" y="0"/>
            <a:ext cx="1752600" cy="6858000"/>
          </a:xfrm>
          <a:prstGeom prst="flowChartDelay">
            <a:avLst/>
          </a:prstGeom>
          <a:scene3d>
            <a:camera prst="orthographicFront">
              <a:rot lat="0" lon="0" rev="0"/>
            </a:camera>
            <a:lightRig rig="threePt" dir="t">
              <a:rot lat="0" lon="0" rev="1200000"/>
            </a:lightRig>
          </a:scene3d>
          <a:sp3d>
            <a:bevelT/>
          </a:sp3d>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40" name="lvl 1">
            <a:hlinkClick r:id="rId6" action="ppaction://hlinksldjump"/>
          </p:cNvPr>
          <p:cNvSpPr txBox="1"/>
          <p:nvPr/>
        </p:nvSpPr>
        <p:spPr>
          <a:xfrm>
            <a:off x="0" y="609600"/>
            <a:ext cx="1371600" cy="8382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Build </a:t>
            </a:r>
            <a:r>
              <a:rPr lang="en-US" sz="1600" dirty="0" smtClean="0">
                <a:solidFill>
                  <a:schemeClr val="accent1">
                    <a:lumMod val="75000"/>
                  </a:schemeClr>
                </a:solidFill>
                <a:latin typeface="Trebuchet MS" pitchFamily="34" charset="0"/>
                <a:cs typeface="+mn-cs"/>
              </a:rPr>
              <a:t>A </a:t>
            </a:r>
            <a:r>
              <a:rPr lang="en-US" sz="1600" dirty="0">
                <a:solidFill>
                  <a:schemeClr val="accent1">
                    <a:lumMod val="75000"/>
                  </a:schemeClr>
                </a:solidFill>
                <a:latin typeface="Trebuchet MS" pitchFamily="34" charset="0"/>
                <a:cs typeface="+mn-cs"/>
              </a:rPr>
              <a:t>G</a:t>
            </a:r>
            <a:r>
              <a:rPr lang="en-US" sz="1600" dirty="0" smtClean="0">
                <a:solidFill>
                  <a:schemeClr val="accent1">
                    <a:lumMod val="75000"/>
                  </a:schemeClr>
                </a:solidFill>
                <a:latin typeface="Trebuchet MS" pitchFamily="34" charset="0"/>
                <a:cs typeface="+mn-cs"/>
              </a:rPr>
              <a:t>raph </a:t>
            </a:r>
            <a:endParaRPr lang="en-US" sz="1600" dirty="0">
              <a:solidFill>
                <a:schemeClr val="accent1">
                  <a:lumMod val="75000"/>
                </a:schemeClr>
              </a:solidFill>
              <a:latin typeface="Trebuchet MS" pitchFamily="34" charset="0"/>
              <a:cs typeface="+mn-cs"/>
            </a:endParaRP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1)</a:t>
            </a:r>
            <a:endParaRPr lang="en-US" sz="1600" dirty="0">
              <a:solidFill>
                <a:schemeClr val="accent1">
                  <a:lumMod val="75000"/>
                </a:schemeClr>
              </a:solidFill>
              <a:latin typeface="Trebuchet MS" pitchFamily="34" charset="0"/>
              <a:cs typeface="+mn-cs"/>
            </a:endParaRPr>
          </a:p>
        </p:txBody>
      </p:sp>
      <p:sp>
        <p:nvSpPr>
          <p:cNvPr id="42" name="lvl 3">
            <a:hlinkClick r:id="rId7" action="ppaction://hlinksldjump"/>
          </p:cNvPr>
          <p:cNvSpPr txBox="1"/>
          <p:nvPr/>
        </p:nvSpPr>
        <p:spPr>
          <a:xfrm>
            <a:off x="0" y="2743200"/>
            <a:ext cx="1554480" cy="1066800"/>
          </a:xfrm>
          <a:prstGeom prst="roundRect">
            <a:avLst/>
          </a:prstGeom>
          <a:solidFill>
            <a:schemeClr val="accent5">
              <a:lumMod val="40000"/>
              <a:lumOff val="60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Read LOBO Graphs </a:t>
            </a:r>
            <a:r>
              <a:rPr lang="en-US" sz="1600" dirty="0" smtClean="0">
                <a:solidFill>
                  <a:schemeClr val="accent1">
                    <a:lumMod val="75000"/>
                  </a:schemeClr>
                </a:solidFill>
                <a:latin typeface="Trebuchet MS" pitchFamily="34" charset="0"/>
                <a:cs typeface="+mn-cs"/>
              </a:rPr>
              <a:t>   (Level 3)</a:t>
            </a:r>
            <a:endParaRPr lang="en-US" sz="1600" dirty="0">
              <a:solidFill>
                <a:schemeClr val="accent1">
                  <a:lumMod val="75000"/>
                </a:schemeClr>
              </a:solidFill>
              <a:latin typeface="Trebuchet MS" pitchFamily="34" charset="0"/>
              <a:cs typeface="+mn-cs"/>
            </a:endParaRPr>
          </a:p>
        </p:txBody>
      </p:sp>
      <p:sp>
        <p:nvSpPr>
          <p:cNvPr id="43" name="lvl 4">
            <a:hlinkClick r:id="rId8" action="ppaction://hlinksldjump"/>
          </p:cNvPr>
          <p:cNvSpPr txBox="1"/>
          <p:nvPr/>
        </p:nvSpPr>
        <p:spPr>
          <a:xfrm>
            <a:off x="0" y="3953470"/>
            <a:ext cx="1447800" cy="99953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LOBO Data Match-up</a:t>
            </a:r>
            <a:endParaRPr lang="en-US" sz="1600" dirty="0">
              <a:solidFill>
                <a:schemeClr val="accent1">
                  <a:lumMod val="75000"/>
                </a:schemeClr>
              </a:solidFill>
              <a:latin typeface="Trebuchet MS" pitchFamily="34" charset="0"/>
              <a:cs typeface="+mn-cs"/>
            </a:endParaRP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4)</a:t>
            </a:r>
            <a:endParaRPr lang="en-US" sz="1600" dirty="0">
              <a:solidFill>
                <a:schemeClr val="accent1">
                  <a:lumMod val="75000"/>
                </a:schemeClr>
              </a:solidFill>
              <a:latin typeface="Trebuchet MS" pitchFamily="34" charset="0"/>
              <a:cs typeface="+mn-cs"/>
            </a:endParaRPr>
          </a:p>
        </p:txBody>
      </p:sp>
      <p:sp>
        <p:nvSpPr>
          <p:cNvPr id="44" name="lvl 5">
            <a:hlinkClick r:id="rId9" action="ppaction://hlinksldjump"/>
          </p:cNvPr>
          <p:cNvSpPr txBox="1"/>
          <p:nvPr/>
        </p:nvSpPr>
        <p:spPr>
          <a:xfrm>
            <a:off x="0" y="5105400"/>
            <a:ext cx="1371600" cy="11430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Test Your LOBO Abilities</a:t>
            </a: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5)</a:t>
            </a:r>
            <a:endParaRPr lang="en-US" sz="1600" dirty="0">
              <a:solidFill>
                <a:schemeClr val="accent1">
                  <a:lumMod val="75000"/>
                </a:schemeClr>
              </a:solidFill>
              <a:latin typeface="Trebuchet MS" pitchFamily="34" charset="0"/>
              <a:cs typeface="+mn-cs"/>
            </a:endParaRPr>
          </a:p>
        </p:txBody>
      </p:sp>
      <p:sp>
        <p:nvSpPr>
          <p:cNvPr id="45" name="lvl 2">
            <a:hlinkClick r:id="rId10" action="ppaction://hlinksldjump"/>
          </p:cNvPr>
          <p:cNvSpPr txBox="1"/>
          <p:nvPr/>
        </p:nvSpPr>
        <p:spPr>
          <a:xfrm>
            <a:off x="0" y="1600200"/>
            <a:ext cx="1447800" cy="9906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Interpret Graphs</a:t>
            </a: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2)</a:t>
            </a:r>
            <a:endParaRPr lang="en-US" sz="1600" dirty="0">
              <a:solidFill>
                <a:schemeClr val="accent1">
                  <a:lumMod val="75000"/>
                </a:schemeClr>
              </a:solidFill>
              <a:latin typeface="Trebuchet MS" pitchFamily="34" charset="0"/>
              <a:cs typeface="+mn-cs"/>
            </a:endParaRPr>
          </a:p>
        </p:txBody>
      </p:sp>
      <p:sp>
        <p:nvSpPr>
          <p:cNvPr id="46" name="help">
            <a:hlinkClick r:id="rId11" action="ppaction://hlinksldjump"/>
          </p:cNvPr>
          <p:cNvSpPr txBox="1"/>
          <p:nvPr/>
        </p:nvSpPr>
        <p:spPr>
          <a:xfrm>
            <a:off x="0" y="6324600"/>
            <a:ext cx="914400" cy="5334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More info</a:t>
            </a:r>
            <a:endParaRPr lang="en-US" sz="1600" dirty="0">
              <a:solidFill>
                <a:schemeClr val="accent1">
                  <a:lumMod val="75000"/>
                </a:schemeClr>
              </a:solidFill>
              <a:latin typeface="Trebuchet MS" pitchFamily="34" charset="0"/>
              <a:cs typeface="+mn-cs"/>
            </a:endParaRPr>
          </a:p>
        </p:txBody>
      </p:sp>
      <p:cxnSp>
        <p:nvCxnSpPr>
          <p:cNvPr id="36" name="0 tide level line"/>
          <p:cNvCxnSpPr/>
          <p:nvPr/>
        </p:nvCxnSpPr>
        <p:spPr>
          <a:xfrm>
            <a:off x="2590800" y="3150916"/>
            <a:ext cx="3951051" cy="1811"/>
          </a:xfrm>
          <a:prstGeom prst="line">
            <a:avLst/>
          </a:prstGeom>
          <a:ln w="19050">
            <a:solidFill>
              <a:schemeClr val="tx1">
                <a:lumMod val="50000"/>
                <a:lumOff val="50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61" name="white water blocking box"/>
          <p:cNvSpPr/>
          <p:nvPr/>
        </p:nvSpPr>
        <p:spPr>
          <a:xfrm>
            <a:off x="1981200" y="3733800"/>
            <a:ext cx="5486400" cy="2438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6" name="dashed water line"/>
          <p:cNvCxnSpPr/>
          <p:nvPr/>
        </p:nvCxnSpPr>
        <p:spPr>
          <a:xfrm rot="10800000">
            <a:off x="2590800" y="2070100"/>
            <a:ext cx="3949700" cy="1588"/>
          </a:xfrm>
          <a:prstGeom prst="line">
            <a:avLst/>
          </a:prstGeom>
          <a:ln w="38100">
            <a:solidFill>
              <a:schemeClr val="accent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53" name="red time line"/>
          <p:cNvCxnSpPr>
            <a:stCxn id="31" idx="2"/>
          </p:cNvCxnSpPr>
          <p:nvPr/>
        </p:nvCxnSpPr>
        <p:spPr>
          <a:xfrm rot="5400000" flipH="1">
            <a:off x="1505791" y="2599485"/>
            <a:ext cx="2266950" cy="1681"/>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35" name="green text box"/>
          <p:cNvSpPr/>
          <p:nvPr/>
        </p:nvSpPr>
        <p:spPr>
          <a:xfrm>
            <a:off x="2514600" y="5791200"/>
            <a:ext cx="6324600" cy="381000"/>
          </a:xfrm>
          <a:prstGeom prst="roundRect">
            <a:avLst/>
          </a:prstGeom>
          <a:solidFill>
            <a:srgbClr val="70AC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latin typeface="Trebuchet MS" pitchFamily="34" charset="0"/>
              </a:rPr>
              <a:t>In the Bay, do you know where the high tide water comes from?  </a:t>
            </a:r>
            <a:endParaRPr lang="en-US" sz="1600" dirty="0">
              <a:latin typeface="Trebuchet MS" pitchFamily="34" charset="0"/>
            </a:endParaRPr>
          </a:p>
        </p:txBody>
      </p:sp>
      <p:sp>
        <p:nvSpPr>
          <p:cNvPr id="28" name="3rd text box"/>
          <p:cNvSpPr/>
          <p:nvPr/>
        </p:nvSpPr>
        <p:spPr>
          <a:xfrm>
            <a:off x="3962400" y="4648200"/>
            <a:ext cx="5029200" cy="762000"/>
          </a:xfrm>
          <a:prstGeom prst="wedgeRoundRectCallout">
            <a:avLst>
              <a:gd name="adj1" fmla="val 26194"/>
              <a:gd name="adj2" fmla="val -69032"/>
              <a:gd name="adj3" fmla="val 16667"/>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600" dirty="0" smtClean="0">
                <a:latin typeface="Trebuchet MS" pitchFamily="34" charset="0"/>
              </a:rPr>
              <a:t>When animated, the red line moves as the day progresses, and the water level moves up and down the beach following the rising and falling tides.</a:t>
            </a:r>
            <a:endParaRPr lang="en-US" sz="1600" dirty="0">
              <a:latin typeface="Trebuchet MS" pitchFamily="34" charset="0"/>
            </a:endParaRPr>
          </a:p>
        </p:txBody>
      </p:sp>
      <p:graphicFrame>
        <p:nvGraphicFramePr>
          <p:cNvPr id="34" name="tide chart"/>
          <p:cNvGraphicFramePr>
            <a:graphicFrameLocks noGrp="1"/>
          </p:cNvGraphicFramePr>
          <p:nvPr/>
        </p:nvGraphicFramePr>
        <p:xfrm>
          <a:off x="1752600" y="914400"/>
          <a:ext cx="5105400" cy="3835545"/>
        </p:xfrm>
        <a:graphic>
          <a:graphicData uri="http://schemas.openxmlformats.org/drawingml/2006/chart">
            <c:chart xmlns:c="http://schemas.openxmlformats.org/drawingml/2006/chart" xmlns:r="http://schemas.openxmlformats.org/officeDocument/2006/relationships" r:id="rId12"/>
          </a:graphicData>
        </a:graphic>
      </p:graphicFrame>
      <p:sp>
        <p:nvSpPr>
          <p:cNvPr id="38" name="tide progress text"/>
          <p:cNvSpPr txBox="1"/>
          <p:nvPr/>
        </p:nvSpPr>
        <p:spPr>
          <a:xfrm>
            <a:off x="1066800" y="6553200"/>
            <a:ext cx="3429000" cy="369332"/>
          </a:xfrm>
          <a:prstGeom prst="rect">
            <a:avLst/>
          </a:prstGeom>
          <a:noFill/>
        </p:spPr>
        <p:txBody>
          <a:bodyPr wrap="square" rtlCol="0">
            <a:spAutoFit/>
          </a:bodyPr>
          <a:lstStyle/>
          <a:p>
            <a:r>
              <a:rPr lang="en-US" dirty="0" smtClean="0">
                <a:latin typeface="Trebuchet MS" pitchFamily="34" charset="0"/>
              </a:rPr>
              <a:t>Tide Progress: 1/4</a:t>
            </a:r>
            <a:endParaRPr lang="en-US" dirty="0">
              <a:latin typeface="Trebuchet MS" pitchFamily="34" charset="0"/>
            </a:endParaRPr>
          </a:p>
        </p:txBody>
      </p:sp>
      <p:sp>
        <p:nvSpPr>
          <p:cNvPr id="30" name="start ani button">
            <a:hlinkClick r:id="rId13" action="ppaction://hlinksldjump" highlightClick="1"/>
          </p:cNvPr>
          <p:cNvSpPr/>
          <p:nvPr/>
        </p:nvSpPr>
        <p:spPr>
          <a:xfrm>
            <a:off x="1752600" y="4343400"/>
            <a:ext cx="1984248" cy="530352"/>
          </a:xfrm>
          <a:prstGeom prst="roundRect">
            <a:avLst/>
          </a:prstGeom>
          <a:solidFill>
            <a:srgbClr val="C00000"/>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latin typeface="Trebuchet MS" pitchFamily="34" charset="0"/>
              </a:rPr>
              <a:t>Touch here to animate the tides!</a:t>
            </a:r>
            <a:endParaRPr lang="en-US" sz="1600" dirty="0">
              <a:latin typeface="Trebuchet MS" pitchFamily="34" charset="0"/>
            </a:endParaRPr>
          </a:p>
        </p:txBody>
      </p:sp>
      <p:sp>
        <p:nvSpPr>
          <p:cNvPr id="27" name="1st text box"/>
          <p:cNvSpPr/>
          <p:nvPr/>
        </p:nvSpPr>
        <p:spPr>
          <a:xfrm>
            <a:off x="7239000" y="1905000"/>
            <a:ext cx="1600200" cy="533400"/>
          </a:xfrm>
          <a:prstGeom prst="wedgeRoundRectCallout">
            <a:avLst>
              <a:gd name="adj1" fmla="val 26194"/>
              <a:gd name="adj2" fmla="val -69032"/>
              <a:gd name="adj3" fmla="val 16667"/>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latin typeface="Trebuchet MS" pitchFamily="34" charset="0"/>
              </a:rPr>
              <a:t>Tides!  </a:t>
            </a:r>
            <a:endParaRPr lang="en-US" sz="1600" dirty="0">
              <a:latin typeface="Trebuchet MS" pitchFamily="34" charset="0"/>
            </a:endParaRPr>
          </a:p>
        </p:txBody>
      </p:sp>
      <p:sp>
        <p:nvSpPr>
          <p:cNvPr id="29" name="2nd text box"/>
          <p:cNvSpPr/>
          <p:nvPr/>
        </p:nvSpPr>
        <p:spPr>
          <a:xfrm>
            <a:off x="6705600" y="2743200"/>
            <a:ext cx="2362200" cy="1447800"/>
          </a:xfrm>
          <a:prstGeom prst="wedgeRoundRectCallout">
            <a:avLst>
              <a:gd name="adj1" fmla="val 26194"/>
              <a:gd name="adj2" fmla="val -69032"/>
              <a:gd name="adj3" fmla="val 16667"/>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600" dirty="0" smtClean="0">
                <a:latin typeface="Trebuchet MS" pitchFamily="34" charset="0"/>
              </a:rPr>
              <a:t>In the Bay, there are two high tides and two low tides a day, as shown by the orange line.</a:t>
            </a:r>
            <a:endParaRPr lang="en-US" sz="1600" dirty="0">
              <a:latin typeface="Trebuchet MS" pitchFamily="34" charset="0"/>
            </a:endParaRPr>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grpId="0" nodeType="withEffect">
                                  <p:stCondLst>
                                    <p:cond delay="0"/>
                                  </p:stCondLst>
                                  <p:childTnLst>
                                    <p:animMotion origin="layout" path="M -3.33333E-6 -3.3025E-6 L -0.00069 0.20791 " pathEditMode="relative" rAng="0" ptsTypes="AA">
                                      <p:cBhvr>
                                        <p:cTn id="6" dur="5000" fill="hold"/>
                                        <p:tgtEl>
                                          <p:spTgt spid="49"/>
                                        </p:tgtEl>
                                        <p:attrNameLst>
                                          <p:attrName>ppt_x</p:attrName>
                                          <p:attrName>ppt_y</p:attrName>
                                        </p:attrNameLst>
                                      </p:cBhvr>
                                      <p:rCtr x="0" y="104"/>
                                    </p:animMotion>
                                  </p:childTnLst>
                                </p:cTn>
                              </p:par>
                              <p:par>
                                <p:cTn id="7" presetID="42" presetClass="path" presetSubtype="0" accel="50000" decel="50000" fill="hold" nodeType="withEffect">
                                  <p:stCondLst>
                                    <p:cond delay="0"/>
                                  </p:stCondLst>
                                  <p:childTnLst>
                                    <p:animMotion origin="layout" path="M 3.33333E-6 -0.00185 L 3.33333E-6 0.20741 " pathEditMode="relative" rAng="0" ptsTypes="AA">
                                      <p:cBhvr>
                                        <p:cTn id="8" dur="5000" fill="hold"/>
                                        <p:tgtEl>
                                          <p:spTgt spid="26"/>
                                        </p:tgtEl>
                                        <p:attrNameLst>
                                          <p:attrName>ppt_x</p:attrName>
                                          <p:attrName>ppt_y</p:attrName>
                                        </p:attrNameLst>
                                      </p:cBhvr>
                                      <p:rCtr x="0" y="105"/>
                                    </p:animMotion>
                                  </p:childTnLst>
                                </p:cTn>
                              </p:par>
                              <p:par>
                                <p:cTn id="9" presetID="63" presetClass="path" presetSubtype="0" accel="50000" decel="50000" fill="hold" nodeType="withEffect">
                                  <p:stCondLst>
                                    <p:cond delay="0"/>
                                  </p:stCondLst>
                                  <p:childTnLst>
                                    <p:animMotion origin="layout" path="M 4.72222E-6 3.33333E-6 L 0.09461 -0.00139 " pathEditMode="relative" rAng="0" ptsTypes="AA">
                                      <p:cBhvr>
                                        <p:cTn id="10" dur="5000" fill="hold"/>
                                        <p:tgtEl>
                                          <p:spTgt spid="53"/>
                                        </p:tgtEl>
                                        <p:attrNameLst>
                                          <p:attrName>ppt_x</p:attrName>
                                          <p:attrName>ppt_y</p:attrName>
                                        </p:attrNameLst>
                                      </p:cBhvr>
                                      <p:rCtr x="47" y="-1"/>
                                    </p:animMotion>
                                  </p:childTnLst>
                                </p:cTn>
                              </p:par>
                            </p:childTnLst>
                          </p:cTn>
                        </p:par>
                        <p:par>
                          <p:cTn id="11" fill="hold">
                            <p:stCondLst>
                              <p:cond delay="5000"/>
                            </p:stCondLst>
                            <p:childTnLst>
                              <p:par>
                                <p:cTn id="12" presetID="64" presetClass="path" presetSubtype="0" accel="50000" decel="50000" fill="hold" nodeType="afterEffect">
                                  <p:stCondLst>
                                    <p:cond delay="1000"/>
                                  </p:stCondLst>
                                  <p:childTnLst>
                                    <p:animMotion origin="layout" path="M -0.00069 0.20791 L -0.00086 0.03215 " pathEditMode="relative" rAng="0" ptsTypes="AA">
                                      <p:cBhvr>
                                        <p:cTn id="13" dur="5000" fill="hold"/>
                                        <p:tgtEl>
                                          <p:spTgt spid="49"/>
                                        </p:tgtEl>
                                        <p:attrNameLst>
                                          <p:attrName>ppt_x</p:attrName>
                                          <p:attrName>ppt_y</p:attrName>
                                        </p:attrNameLst>
                                      </p:cBhvr>
                                      <p:rCtr x="0" y="-88"/>
                                    </p:animMotion>
                                  </p:childTnLst>
                                </p:cTn>
                              </p:par>
                              <p:par>
                                <p:cTn id="14" presetID="64" presetClass="path" presetSubtype="0" accel="50000" decel="50000" fill="hold" nodeType="withEffect">
                                  <p:stCondLst>
                                    <p:cond delay="1000"/>
                                  </p:stCondLst>
                                  <p:childTnLst>
                                    <p:animMotion origin="layout" path="M -0.00035 0.20509 L -0.00035 0.02732 " pathEditMode="relative" rAng="0" ptsTypes="AA">
                                      <p:cBhvr>
                                        <p:cTn id="15" dur="5000" fill="hold"/>
                                        <p:tgtEl>
                                          <p:spTgt spid="26"/>
                                        </p:tgtEl>
                                        <p:attrNameLst>
                                          <p:attrName>ppt_x</p:attrName>
                                          <p:attrName>ppt_y</p:attrName>
                                        </p:attrNameLst>
                                      </p:cBhvr>
                                      <p:rCtr x="0" y="-89"/>
                                    </p:animMotion>
                                  </p:childTnLst>
                                </p:cTn>
                              </p:par>
                              <p:par>
                                <p:cTn id="16" presetID="63" presetClass="path" presetSubtype="0" accel="50000" decel="50000" fill="hold" nodeType="withEffect">
                                  <p:stCondLst>
                                    <p:cond delay="1000"/>
                                  </p:stCondLst>
                                  <p:childTnLst>
                                    <p:animMotion origin="layout" path="M 0.09461 -0.00139 L 0.21753 -0.00139 " pathEditMode="relative" rAng="0" ptsTypes="AA">
                                      <p:cBhvr>
                                        <p:cTn id="17" dur="5000" fill="hold"/>
                                        <p:tgtEl>
                                          <p:spTgt spid="53"/>
                                        </p:tgtEl>
                                        <p:attrNameLst>
                                          <p:attrName>ppt_x</p:attrName>
                                          <p:attrName>ppt_y</p:attrName>
                                        </p:attrNameLst>
                                      </p:cBhvr>
                                      <p:rCtr x="61" y="0"/>
                                    </p:animMotion>
                                  </p:childTnLst>
                                </p:cTn>
                              </p:par>
                            </p:childTnLst>
                          </p:cTn>
                        </p:par>
                        <p:par>
                          <p:cTn id="18" fill="hold">
                            <p:stCondLst>
                              <p:cond delay="11000"/>
                            </p:stCondLst>
                            <p:childTnLst>
                              <p:par>
                                <p:cTn id="19" presetID="42" presetClass="path" presetSubtype="0" accel="50000" decel="50000" fill="hold" nodeType="afterEffect">
                                  <p:stCondLst>
                                    <p:cond delay="1000"/>
                                  </p:stCondLst>
                                  <p:childTnLst>
                                    <p:animMotion origin="layout" path="M -3.33333E-6 0.03469 L 0.00052 0.10916 " pathEditMode="relative" rAng="0" ptsTypes="AA">
                                      <p:cBhvr>
                                        <p:cTn id="20" dur="5000" fill="hold"/>
                                        <p:tgtEl>
                                          <p:spTgt spid="49"/>
                                        </p:tgtEl>
                                        <p:attrNameLst>
                                          <p:attrName>ppt_x</p:attrName>
                                          <p:attrName>ppt_y</p:attrName>
                                        </p:attrNameLst>
                                      </p:cBhvr>
                                      <p:rCtr x="0" y="37"/>
                                    </p:animMotion>
                                  </p:childTnLst>
                                </p:cTn>
                              </p:par>
                              <p:par>
                                <p:cTn id="21" presetID="42" presetClass="path" presetSubtype="0" accel="50000" decel="50000" fill="hold" nodeType="withEffect">
                                  <p:stCondLst>
                                    <p:cond delay="1000"/>
                                  </p:stCondLst>
                                  <p:childTnLst>
                                    <p:animMotion origin="layout" path="M 4.44444E-6 0.02871 L 0.00173 0.11065 " pathEditMode="relative" rAng="0" ptsTypes="AA">
                                      <p:cBhvr>
                                        <p:cTn id="22" dur="5000" fill="hold"/>
                                        <p:tgtEl>
                                          <p:spTgt spid="26"/>
                                        </p:tgtEl>
                                        <p:attrNameLst>
                                          <p:attrName>ppt_x</p:attrName>
                                          <p:attrName>ppt_y</p:attrName>
                                        </p:attrNameLst>
                                      </p:cBhvr>
                                      <p:rCtr x="1" y="41"/>
                                    </p:animMotion>
                                  </p:childTnLst>
                                </p:cTn>
                              </p:par>
                              <p:par>
                                <p:cTn id="23" presetID="63" presetClass="path" presetSubtype="0" accel="50000" decel="50000" fill="hold" nodeType="withEffect">
                                  <p:stCondLst>
                                    <p:cond delay="1000"/>
                                  </p:stCondLst>
                                  <p:childTnLst>
                                    <p:animMotion origin="layout" path="M 0.21754 -0.00139 L 0.30382 -0.00139 " pathEditMode="relative" rAng="0" ptsTypes="AA">
                                      <p:cBhvr>
                                        <p:cTn id="24" dur="5000" fill="hold"/>
                                        <p:tgtEl>
                                          <p:spTgt spid="53"/>
                                        </p:tgtEl>
                                        <p:attrNameLst>
                                          <p:attrName>ppt_x</p:attrName>
                                          <p:attrName>ppt_y</p:attrName>
                                        </p:attrNameLst>
                                      </p:cBhvr>
                                      <p:rCtr x="43" y="0"/>
                                    </p:animMotion>
                                  </p:childTnLst>
                                </p:cTn>
                              </p:par>
                            </p:childTnLst>
                          </p:cTn>
                        </p:par>
                        <p:par>
                          <p:cTn id="25" fill="hold">
                            <p:stCondLst>
                              <p:cond delay="17000"/>
                            </p:stCondLst>
                            <p:childTnLst>
                              <p:par>
                                <p:cTn id="26" presetID="64" presetClass="path" presetSubtype="0" accel="50000" decel="50000" fill="hold" nodeType="afterEffect">
                                  <p:stCondLst>
                                    <p:cond delay="1000"/>
                                  </p:stCondLst>
                                  <p:childTnLst>
                                    <p:animMotion origin="layout" path="M 0.00052 0.10916 L -0.00069 -0.03908 " pathEditMode="relative" rAng="0" ptsTypes="AA">
                                      <p:cBhvr>
                                        <p:cTn id="27" dur="5000" fill="hold"/>
                                        <p:tgtEl>
                                          <p:spTgt spid="49"/>
                                        </p:tgtEl>
                                        <p:attrNameLst>
                                          <p:attrName>ppt_x</p:attrName>
                                          <p:attrName>ppt_y</p:attrName>
                                        </p:attrNameLst>
                                      </p:cBhvr>
                                      <p:rCtr x="-1" y="-74"/>
                                    </p:animMotion>
                                  </p:childTnLst>
                                </p:cTn>
                              </p:par>
                              <p:par>
                                <p:cTn id="28" presetID="64" presetClass="path" presetSubtype="0" accel="50000" decel="50000" fill="hold" nodeType="withEffect">
                                  <p:stCondLst>
                                    <p:cond delay="1000"/>
                                  </p:stCondLst>
                                  <p:childTnLst>
                                    <p:animMotion origin="layout" path="M 0.00173 0.10926 L 0.00069 -0.03657 " pathEditMode="relative" rAng="0" ptsTypes="AA">
                                      <p:cBhvr>
                                        <p:cTn id="29" dur="5000" fill="hold"/>
                                        <p:tgtEl>
                                          <p:spTgt spid="26"/>
                                        </p:tgtEl>
                                        <p:attrNameLst>
                                          <p:attrName>ppt_x</p:attrName>
                                          <p:attrName>ppt_y</p:attrName>
                                        </p:attrNameLst>
                                      </p:cBhvr>
                                      <p:rCtr x="-1" y="-73"/>
                                    </p:animMotion>
                                  </p:childTnLst>
                                </p:cTn>
                              </p:par>
                              <p:par>
                                <p:cTn id="30" presetID="63" presetClass="path" presetSubtype="0" accel="50000" decel="50000" fill="hold" nodeType="withEffect">
                                  <p:stCondLst>
                                    <p:cond delay="1000"/>
                                  </p:stCondLst>
                                  <p:childTnLst>
                                    <p:animMotion origin="layout" path="M 0.30399 -0.00139 L 0.41024 -0.00139 " pathEditMode="relative" rAng="0" ptsTypes="AA">
                                      <p:cBhvr>
                                        <p:cTn id="31" dur="5000" fill="hold"/>
                                        <p:tgtEl>
                                          <p:spTgt spid="53"/>
                                        </p:tgtEl>
                                        <p:attrNameLst>
                                          <p:attrName>ppt_x</p:attrName>
                                          <p:attrName>ppt_y</p:attrName>
                                        </p:attrNameLst>
                                      </p:cBhvr>
                                      <p:rCtr x="53"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animBg="1"/>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water box"/>
          <p:cNvSpPr/>
          <p:nvPr/>
        </p:nvSpPr>
        <p:spPr>
          <a:xfrm>
            <a:off x="2971800" y="2057400"/>
            <a:ext cx="3581400" cy="1981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beach"/>
          <p:cNvGrpSpPr/>
          <p:nvPr/>
        </p:nvGrpSpPr>
        <p:grpSpPr>
          <a:xfrm>
            <a:off x="2601219" y="1447800"/>
            <a:ext cx="4001287" cy="2286000"/>
            <a:chOff x="2601219" y="1447800"/>
            <a:chExt cx="4001287" cy="2286000"/>
          </a:xfrm>
        </p:grpSpPr>
        <p:sp>
          <p:nvSpPr>
            <p:cNvPr id="31" name="triangle"/>
            <p:cNvSpPr/>
            <p:nvPr/>
          </p:nvSpPr>
          <p:spPr>
            <a:xfrm>
              <a:off x="2640106" y="1447800"/>
              <a:ext cx="3962400" cy="2286000"/>
            </a:xfrm>
            <a:prstGeom prst="rtTriangle">
              <a:avLst/>
            </a:prstGeom>
            <a:solidFill>
              <a:srgbClr val="CC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text"/>
            <p:cNvSpPr txBox="1"/>
            <p:nvPr/>
          </p:nvSpPr>
          <p:spPr>
            <a:xfrm rot="1840353">
              <a:off x="2601219" y="1728591"/>
              <a:ext cx="1219200" cy="369332"/>
            </a:xfrm>
            <a:prstGeom prst="rect">
              <a:avLst/>
            </a:prstGeom>
            <a:noFill/>
          </p:spPr>
          <p:txBody>
            <a:bodyPr wrap="square" rtlCol="0">
              <a:spAutoFit/>
            </a:bodyPr>
            <a:lstStyle/>
            <a:p>
              <a:r>
                <a:rPr lang="en-US" dirty="0" smtClean="0">
                  <a:solidFill>
                    <a:schemeClr val="bg1"/>
                  </a:solidFill>
                  <a:latin typeface="Trebuchet MS" pitchFamily="34" charset="0"/>
                </a:rPr>
                <a:t>Beach</a:t>
              </a:r>
              <a:endParaRPr lang="en-US" dirty="0">
                <a:solidFill>
                  <a:schemeClr val="bg1"/>
                </a:solidFill>
                <a:latin typeface="Trebuchet MS" pitchFamily="34" charset="0"/>
              </a:endParaRPr>
            </a:p>
          </p:txBody>
        </p:sp>
      </p:grpSp>
      <p:pic>
        <p:nvPicPr>
          <p:cNvPr id="32" name="crab pic" descr="dungeness - Copy.jpg"/>
          <p:cNvPicPr>
            <a:picLocks noChangeAspect="1"/>
          </p:cNvPicPr>
          <p:nvPr/>
        </p:nvPicPr>
        <p:blipFill>
          <a:blip r:embed="rId3" cstate="print"/>
          <a:stretch>
            <a:fillRect/>
          </a:stretch>
        </p:blipFill>
        <p:spPr>
          <a:xfrm>
            <a:off x="7575550" y="914400"/>
            <a:ext cx="1568450" cy="941070"/>
          </a:xfrm>
          <a:prstGeom prst="rect">
            <a:avLst/>
          </a:prstGeom>
        </p:spPr>
      </p:pic>
      <p:sp>
        <p:nvSpPr>
          <p:cNvPr id="22" name="home button">
            <a:hlinkClick r:id="" action="ppaction://hlinkshowjump?jump=firstslide" highlightClick="1"/>
          </p:cNvPr>
          <p:cNvSpPr/>
          <p:nvPr/>
        </p:nvSpPr>
        <p:spPr>
          <a:xfrm>
            <a:off x="8547717" y="6400800"/>
            <a:ext cx="574675" cy="457200"/>
          </a:xfrm>
          <a:prstGeom prst="actionButtonHome">
            <a:avLst/>
          </a:prstGeom>
          <a:gradFill flip="none" rotWithShape="1">
            <a:gsLst>
              <a:gs pos="0">
                <a:srgbClr val="FFEFD1"/>
              </a:gs>
              <a:gs pos="64999">
                <a:srgbClr val="F0EBD5"/>
              </a:gs>
              <a:gs pos="100000">
                <a:srgbClr val="D1C39F"/>
              </a:gs>
            </a:gsLst>
            <a:lin ang="5400000" scaled="1"/>
            <a:tileRect/>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23" name="back button">
            <a:hlinkClick r:id="rId4" action="ppaction://hlinksldjump" highlightClick="1"/>
          </p:cNvPr>
          <p:cNvSpPr/>
          <p:nvPr/>
        </p:nvSpPr>
        <p:spPr>
          <a:xfrm>
            <a:off x="8080992" y="6400800"/>
            <a:ext cx="457200" cy="457200"/>
          </a:xfrm>
          <a:prstGeom prst="actionButtonBeginning">
            <a:avLst/>
          </a:prstGeom>
          <a:gradFill>
            <a:gsLst>
              <a:gs pos="0">
                <a:srgbClr val="FFEFD1"/>
              </a:gs>
              <a:gs pos="64999">
                <a:srgbClr val="F0EBD5"/>
              </a:gs>
              <a:gs pos="100000">
                <a:srgbClr val="D1C39F"/>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33" name="continue button">
            <a:hlinkClick r:id="rId5" action="ppaction://hlinksldjump" highlightClick="1"/>
          </p:cNvPr>
          <p:cNvSpPr/>
          <p:nvPr/>
        </p:nvSpPr>
        <p:spPr>
          <a:xfrm>
            <a:off x="5638800" y="6279380"/>
            <a:ext cx="2377440" cy="548640"/>
          </a:xfrm>
          <a:prstGeom prst="actionButtonBlank">
            <a:avLst/>
          </a:prstGeom>
          <a:solidFill>
            <a:srgbClr val="C00000"/>
          </a:solidFill>
          <a:ln>
            <a:no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latin typeface="Trebuchet MS" pitchFamily="34" charset="0"/>
              </a:rPr>
              <a:t>Touch here to continue</a:t>
            </a:r>
            <a:endParaRPr lang="en-US" sz="1600" dirty="0">
              <a:latin typeface="Trebuchet MS" pitchFamily="34" charset="0"/>
            </a:endParaRPr>
          </a:p>
        </p:txBody>
      </p:sp>
      <p:sp>
        <p:nvSpPr>
          <p:cNvPr id="24" name="title bar"/>
          <p:cNvSpPr/>
          <p:nvPr/>
        </p:nvSpPr>
        <p:spPr>
          <a:xfrm>
            <a:off x="0" y="0"/>
            <a:ext cx="9144000" cy="838200"/>
          </a:xfrm>
          <a:prstGeom prst="rect">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r>
              <a:rPr lang="en-US" sz="4400" dirty="0" smtClean="0">
                <a:latin typeface="Trebuchet MS" pitchFamily="34" charset="0"/>
              </a:rPr>
              <a:t>How To Read LOBO Data</a:t>
            </a:r>
            <a:endParaRPr lang="en-US" sz="4400" dirty="0">
              <a:latin typeface="Trebuchet MS" pitchFamily="34" charset="0"/>
            </a:endParaRPr>
          </a:p>
        </p:txBody>
      </p:sp>
      <p:sp>
        <p:nvSpPr>
          <p:cNvPr id="39" name="side bar"/>
          <p:cNvSpPr/>
          <p:nvPr/>
        </p:nvSpPr>
        <p:spPr>
          <a:xfrm>
            <a:off x="0" y="0"/>
            <a:ext cx="1752600" cy="6858000"/>
          </a:xfrm>
          <a:prstGeom prst="flowChartDelay">
            <a:avLst/>
          </a:prstGeom>
          <a:scene3d>
            <a:camera prst="orthographicFront">
              <a:rot lat="0" lon="0" rev="0"/>
            </a:camera>
            <a:lightRig rig="threePt" dir="t">
              <a:rot lat="0" lon="0" rev="1200000"/>
            </a:lightRig>
          </a:scene3d>
          <a:sp3d>
            <a:bevelT/>
          </a:sp3d>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40" name="lvl 1">
            <a:hlinkClick r:id="rId6" action="ppaction://hlinksldjump"/>
          </p:cNvPr>
          <p:cNvSpPr txBox="1"/>
          <p:nvPr/>
        </p:nvSpPr>
        <p:spPr>
          <a:xfrm>
            <a:off x="0" y="609600"/>
            <a:ext cx="1371600" cy="8382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Build </a:t>
            </a:r>
            <a:r>
              <a:rPr lang="en-US" sz="1600" dirty="0" smtClean="0">
                <a:solidFill>
                  <a:schemeClr val="accent1">
                    <a:lumMod val="75000"/>
                  </a:schemeClr>
                </a:solidFill>
                <a:latin typeface="Trebuchet MS" pitchFamily="34" charset="0"/>
                <a:cs typeface="+mn-cs"/>
              </a:rPr>
              <a:t>A </a:t>
            </a:r>
            <a:r>
              <a:rPr lang="en-US" sz="1600" dirty="0">
                <a:solidFill>
                  <a:schemeClr val="accent1">
                    <a:lumMod val="75000"/>
                  </a:schemeClr>
                </a:solidFill>
                <a:latin typeface="Trebuchet MS" pitchFamily="34" charset="0"/>
                <a:cs typeface="+mn-cs"/>
              </a:rPr>
              <a:t>G</a:t>
            </a:r>
            <a:r>
              <a:rPr lang="en-US" sz="1600" dirty="0" smtClean="0">
                <a:solidFill>
                  <a:schemeClr val="accent1">
                    <a:lumMod val="75000"/>
                  </a:schemeClr>
                </a:solidFill>
                <a:latin typeface="Trebuchet MS" pitchFamily="34" charset="0"/>
                <a:cs typeface="+mn-cs"/>
              </a:rPr>
              <a:t>raph </a:t>
            </a:r>
            <a:endParaRPr lang="en-US" sz="1600" dirty="0">
              <a:solidFill>
                <a:schemeClr val="accent1">
                  <a:lumMod val="75000"/>
                </a:schemeClr>
              </a:solidFill>
              <a:latin typeface="Trebuchet MS" pitchFamily="34" charset="0"/>
              <a:cs typeface="+mn-cs"/>
            </a:endParaRP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1)</a:t>
            </a:r>
            <a:endParaRPr lang="en-US" sz="1600" dirty="0">
              <a:solidFill>
                <a:schemeClr val="accent1">
                  <a:lumMod val="75000"/>
                </a:schemeClr>
              </a:solidFill>
              <a:latin typeface="Trebuchet MS" pitchFamily="34" charset="0"/>
              <a:cs typeface="+mn-cs"/>
            </a:endParaRPr>
          </a:p>
        </p:txBody>
      </p:sp>
      <p:sp>
        <p:nvSpPr>
          <p:cNvPr id="42" name="lvl 3">
            <a:hlinkClick r:id="rId7" action="ppaction://hlinksldjump"/>
          </p:cNvPr>
          <p:cNvSpPr txBox="1"/>
          <p:nvPr/>
        </p:nvSpPr>
        <p:spPr>
          <a:xfrm>
            <a:off x="0" y="2743200"/>
            <a:ext cx="1554480" cy="1066800"/>
          </a:xfrm>
          <a:prstGeom prst="roundRect">
            <a:avLst/>
          </a:prstGeom>
          <a:solidFill>
            <a:schemeClr val="accent5">
              <a:lumMod val="40000"/>
              <a:lumOff val="60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Read LOBO Graphs </a:t>
            </a:r>
            <a:r>
              <a:rPr lang="en-US" sz="1600" dirty="0" smtClean="0">
                <a:solidFill>
                  <a:schemeClr val="accent1">
                    <a:lumMod val="75000"/>
                  </a:schemeClr>
                </a:solidFill>
                <a:latin typeface="Trebuchet MS" pitchFamily="34" charset="0"/>
                <a:cs typeface="+mn-cs"/>
              </a:rPr>
              <a:t>   (Level 3)</a:t>
            </a:r>
            <a:endParaRPr lang="en-US" sz="1600" dirty="0">
              <a:solidFill>
                <a:schemeClr val="accent1">
                  <a:lumMod val="75000"/>
                </a:schemeClr>
              </a:solidFill>
              <a:latin typeface="Trebuchet MS" pitchFamily="34" charset="0"/>
              <a:cs typeface="+mn-cs"/>
            </a:endParaRPr>
          </a:p>
        </p:txBody>
      </p:sp>
      <p:sp>
        <p:nvSpPr>
          <p:cNvPr id="43" name="lvl 4">
            <a:hlinkClick r:id="rId8" action="ppaction://hlinksldjump"/>
          </p:cNvPr>
          <p:cNvSpPr txBox="1"/>
          <p:nvPr/>
        </p:nvSpPr>
        <p:spPr>
          <a:xfrm>
            <a:off x="0" y="3953470"/>
            <a:ext cx="1447800" cy="99953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LOBO Data Match-up</a:t>
            </a:r>
            <a:endParaRPr lang="en-US" sz="1600" dirty="0">
              <a:solidFill>
                <a:schemeClr val="accent1">
                  <a:lumMod val="75000"/>
                </a:schemeClr>
              </a:solidFill>
              <a:latin typeface="Trebuchet MS" pitchFamily="34" charset="0"/>
              <a:cs typeface="+mn-cs"/>
            </a:endParaRP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4)</a:t>
            </a:r>
            <a:endParaRPr lang="en-US" sz="1600" dirty="0">
              <a:solidFill>
                <a:schemeClr val="accent1">
                  <a:lumMod val="75000"/>
                </a:schemeClr>
              </a:solidFill>
              <a:latin typeface="Trebuchet MS" pitchFamily="34" charset="0"/>
              <a:cs typeface="+mn-cs"/>
            </a:endParaRPr>
          </a:p>
        </p:txBody>
      </p:sp>
      <p:sp>
        <p:nvSpPr>
          <p:cNvPr id="44" name="lvl 5">
            <a:hlinkClick r:id="rId9" action="ppaction://hlinksldjump"/>
          </p:cNvPr>
          <p:cNvSpPr txBox="1"/>
          <p:nvPr/>
        </p:nvSpPr>
        <p:spPr>
          <a:xfrm>
            <a:off x="0" y="5105400"/>
            <a:ext cx="1371600" cy="11430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Test Your LOBO Abilities</a:t>
            </a: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5)</a:t>
            </a:r>
            <a:endParaRPr lang="en-US" sz="1600" dirty="0">
              <a:solidFill>
                <a:schemeClr val="accent1">
                  <a:lumMod val="75000"/>
                </a:schemeClr>
              </a:solidFill>
              <a:latin typeface="Trebuchet MS" pitchFamily="34" charset="0"/>
              <a:cs typeface="+mn-cs"/>
            </a:endParaRPr>
          </a:p>
        </p:txBody>
      </p:sp>
      <p:sp>
        <p:nvSpPr>
          <p:cNvPr id="45" name="lvl 2">
            <a:hlinkClick r:id="rId10" action="ppaction://hlinksldjump"/>
          </p:cNvPr>
          <p:cNvSpPr txBox="1"/>
          <p:nvPr/>
        </p:nvSpPr>
        <p:spPr>
          <a:xfrm>
            <a:off x="0" y="1600200"/>
            <a:ext cx="1447800" cy="9906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Interpret Graphs</a:t>
            </a: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2)</a:t>
            </a:r>
            <a:endParaRPr lang="en-US" sz="1600" dirty="0">
              <a:solidFill>
                <a:schemeClr val="accent1">
                  <a:lumMod val="75000"/>
                </a:schemeClr>
              </a:solidFill>
              <a:latin typeface="Trebuchet MS" pitchFamily="34" charset="0"/>
              <a:cs typeface="+mn-cs"/>
            </a:endParaRPr>
          </a:p>
        </p:txBody>
      </p:sp>
      <p:sp>
        <p:nvSpPr>
          <p:cNvPr id="46" name="help">
            <a:hlinkClick r:id="rId11" action="ppaction://hlinksldjump"/>
          </p:cNvPr>
          <p:cNvSpPr txBox="1"/>
          <p:nvPr/>
        </p:nvSpPr>
        <p:spPr>
          <a:xfrm>
            <a:off x="0" y="6324600"/>
            <a:ext cx="914400" cy="5334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More info</a:t>
            </a:r>
            <a:endParaRPr lang="en-US" sz="1600" dirty="0">
              <a:solidFill>
                <a:schemeClr val="accent1">
                  <a:lumMod val="75000"/>
                </a:schemeClr>
              </a:solidFill>
              <a:latin typeface="Trebuchet MS" pitchFamily="34" charset="0"/>
              <a:cs typeface="+mn-cs"/>
            </a:endParaRPr>
          </a:p>
        </p:txBody>
      </p:sp>
      <p:cxnSp>
        <p:nvCxnSpPr>
          <p:cNvPr id="36" name="0 tide level line"/>
          <p:cNvCxnSpPr/>
          <p:nvPr/>
        </p:nvCxnSpPr>
        <p:spPr>
          <a:xfrm>
            <a:off x="2590800" y="3150916"/>
            <a:ext cx="3951051" cy="1811"/>
          </a:xfrm>
          <a:prstGeom prst="line">
            <a:avLst/>
          </a:prstGeom>
          <a:ln w="19050">
            <a:solidFill>
              <a:schemeClr val="tx1">
                <a:lumMod val="50000"/>
                <a:lumOff val="50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61" name="white water blocking box"/>
          <p:cNvSpPr/>
          <p:nvPr/>
        </p:nvSpPr>
        <p:spPr>
          <a:xfrm>
            <a:off x="1981200" y="3733800"/>
            <a:ext cx="5486400" cy="2438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6" name="dashed water line"/>
          <p:cNvCxnSpPr/>
          <p:nvPr/>
        </p:nvCxnSpPr>
        <p:spPr>
          <a:xfrm rot="10800000">
            <a:off x="2590800" y="2070100"/>
            <a:ext cx="3949700" cy="1588"/>
          </a:xfrm>
          <a:prstGeom prst="line">
            <a:avLst/>
          </a:prstGeom>
          <a:ln w="38100">
            <a:solidFill>
              <a:schemeClr val="accent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53" name="red time line"/>
          <p:cNvCxnSpPr>
            <a:stCxn id="31" idx="2"/>
          </p:cNvCxnSpPr>
          <p:nvPr/>
        </p:nvCxnSpPr>
        <p:spPr>
          <a:xfrm rot="5400000" flipH="1">
            <a:off x="1505791" y="2599485"/>
            <a:ext cx="2266950" cy="1681"/>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35" name="green text box"/>
          <p:cNvSpPr/>
          <p:nvPr/>
        </p:nvSpPr>
        <p:spPr>
          <a:xfrm>
            <a:off x="2514600" y="5791200"/>
            <a:ext cx="6324600" cy="381000"/>
          </a:xfrm>
          <a:prstGeom prst="roundRect">
            <a:avLst/>
          </a:prstGeom>
          <a:solidFill>
            <a:srgbClr val="70AC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latin typeface="Trebuchet MS" pitchFamily="34" charset="0"/>
              </a:rPr>
              <a:t>In the Bay, do you know where the high tide water comes from?  </a:t>
            </a:r>
            <a:endParaRPr lang="en-US" sz="1600" dirty="0">
              <a:latin typeface="Trebuchet MS" pitchFamily="34" charset="0"/>
            </a:endParaRPr>
          </a:p>
        </p:txBody>
      </p:sp>
      <p:sp>
        <p:nvSpPr>
          <p:cNvPr id="28" name="3rd text box"/>
          <p:cNvSpPr/>
          <p:nvPr/>
        </p:nvSpPr>
        <p:spPr>
          <a:xfrm>
            <a:off x="3962400" y="4648200"/>
            <a:ext cx="5029200" cy="762000"/>
          </a:xfrm>
          <a:prstGeom prst="wedgeRoundRectCallout">
            <a:avLst>
              <a:gd name="adj1" fmla="val 26194"/>
              <a:gd name="adj2" fmla="val -69032"/>
              <a:gd name="adj3" fmla="val 16667"/>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600" dirty="0" smtClean="0">
                <a:latin typeface="Trebuchet MS" pitchFamily="34" charset="0"/>
              </a:rPr>
              <a:t>When animated, the red line moves as the day progresses, and the water level moves up and down the beach following the rising and falling tides.</a:t>
            </a:r>
            <a:endParaRPr lang="en-US" sz="1600" dirty="0">
              <a:latin typeface="Trebuchet MS" pitchFamily="34" charset="0"/>
            </a:endParaRPr>
          </a:p>
        </p:txBody>
      </p:sp>
      <p:graphicFrame>
        <p:nvGraphicFramePr>
          <p:cNvPr id="34" name="tide chart"/>
          <p:cNvGraphicFramePr>
            <a:graphicFrameLocks noGrp="1"/>
          </p:cNvGraphicFramePr>
          <p:nvPr/>
        </p:nvGraphicFramePr>
        <p:xfrm>
          <a:off x="1752600" y="914400"/>
          <a:ext cx="5105400" cy="3835545"/>
        </p:xfrm>
        <a:graphic>
          <a:graphicData uri="http://schemas.openxmlformats.org/drawingml/2006/chart">
            <c:chart xmlns:c="http://schemas.openxmlformats.org/drawingml/2006/chart" xmlns:r="http://schemas.openxmlformats.org/officeDocument/2006/relationships" r:id="rId12"/>
          </a:graphicData>
        </a:graphic>
      </p:graphicFrame>
      <p:sp>
        <p:nvSpPr>
          <p:cNvPr id="38" name="tide progress text"/>
          <p:cNvSpPr txBox="1"/>
          <p:nvPr/>
        </p:nvSpPr>
        <p:spPr>
          <a:xfrm>
            <a:off x="1066800" y="6553200"/>
            <a:ext cx="3429000" cy="369332"/>
          </a:xfrm>
          <a:prstGeom prst="rect">
            <a:avLst/>
          </a:prstGeom>
          <a:noFill/>
        </p:spPr>
        <p:txBody>
          <a:bodyPr wrap="square" rtlCol="0">
            <a:spAutoFit/>
          </a:bodyPr>
          <a:lstStyle/>
          <a:p>
            <a:r>
              <a:rPr lang="en-US" dirty="0" smtClean="0">
                <a:latin typeface="Trebuchet MS" pitchFamily="34" charset="0"/>
              </a:rPr>
              <a:t>Tide Progress: 1/4</a:t>
            </a:r>
            <a:endParaRPr lang="en-US" dirty="0">
              <a:latin typeface="Trebuchet MS" pitchFamily="34" charset="0"/>
            </a:endParaRPr>
          </a:p>
        </p:txBody>
      </p:sp>
      <p:sp>
        <p:nvSpPr>
          <p:cNvPr id="30" name="start ani button">
            <a:hlinkClick r:id="rId13" action="ppaction://hlinksldjump" highlightClick="1"/>
          </p:cNvPr>
          <p:cNvSpPr/>
          <p:nvPr/>
        </p:nvSpPr>
        <p:spPr>
          <a:xfrm>
            <a:off x="1752600" y="4343400"/>
            <a:ext cx="1984248" cy="530352"/>
          </a:xfrm>
          <a:prstGeom prst="roundRect">
            <a:avLst/>
          </a:prstGeom>
          <a:solidFill>
            <a:srgbClr val="C00000"/>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latin typeface="Trebuchet MS" pitchFamily="34" charset="0"/>
              </a:rPr>
              <a:t>Touch here to animate the tides!</a:t>
            </a:r>
            <a:endParaRPr lang="en-US" sz="1600" dirty="0">
              <a:latin typeface="Trebuchet MS" pitchFamily="34" charset="0"/>
            </a:endParaRPr>
          </a:p>
        </p:txBody>
      </p:sp>
      <p:sp>
        <p:nvSpPr>
          <p:cNvPr id="27" name="1st text box"/>
          <p:cNvSpPr/>
          <p:nvPr/>
        </p:nvSpPr>
        <p:spPr>
          <a:xfrm>
            <a:off x="7239000" y="1905000"/>
            <a:ext cx="1600200" cy="533400"/>
          </a:xfrm>
          <a:prstGeom prst="wedgeRoundRectCallout">
            <a:avLst>
              <a:gd name="adj1" fmla="val 26194"/>
              <a:gd name="adj2" fmla="val -69032"/>
              <a:gd name="adj3" fmla="val 16667"/>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latin typeface="Trebuchet MS" pitchFamily="34" charset="0"/>
              </a:rPr>
              <a:t>Tides!  </a:t>
            </a:r>
            <a:endParaRPr lang="en-US" sz="1600" dirty="0">
              <a:latin typeface="Trebuchet MS" pitchFamily="34" charset="0"/>
            </a:endParaRPr>
          </a:p>
        </p:txBody>
      </p:sp>
      <p:sp>
        <p:nvSpPr>
          <p:cNvPr id="29" name="2nd text box"/>
          <p:cNvSpPr/>
          <p:nvPr/>
        </p:nvSpPr>
        <p:spPr>
          <a:xfrm>
            <a:off x="6705600" y="2743200"/>
            <a:ext cx="2362200" cy="1447800"/>
          </a:xfrm>
          <a:prstGeom prst="wedgeRoundRectCallout">
            <a:avLst>
              <a:gd name="adj1" fmla="val 26194"/>
              <a:gd name="adj2" fmla="val -69032"/>
              <a:gd name="adj3" fmla="val 16667"/>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600" dirty="0" smtClean="0">
                <a:latin typeface="Trebuchet MS" pitchFamily="34" charset="0"/>
              </a:rPr>
              <a:t>In the Bay, there are two high tides and two low tides a day, as shown by the orange line.</a:t>
            </a:r>
            <a:endParaRPr lang="en-US" sz="1600" dirty="0">
              <a:latin typeface="Trebuchet MS" pitchFamily="34" charset="0"/>
            </a:endParaRPr>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grpId="0" nodeType="withEffect">
                                  <p:stCondLst>
                                    <p:cond delay="0"/>
                                  </p:stCondLst>
                                  <p:childTnLst>
                                    <p:animMotion origin="layout" path="M -3.33333E-6 -3.3025E-6 L -0.00069 0.20791 " pathEditMode="relative" rAng="0" ptsTypes="AA">
                                      <p:cBhvr>
                                        <p:cTn id="6" dur="5000" fill="hold"/>
                                        <p:tgtEl>
                                          <p:spTgt spid="49"/>
                                        </p:tgtEl>
                                        <p:attrNameLst>
                                          <p:attrName>ppt_x</p:attrName>
                                          <p:attrName>ppt_y</p:attrName>
                                        </p:attrNameLst>
                                      </p:cBhvr>
                                      <p:rCtr x="0" y="104"/>
                                    </p:animMotion>
                                  </p:childTnLst>
                                </p:cTn>
                              </p:par>
                              <p:par>
                                <p:cTn id="7" presetID="42" presetClass="path" presetSubtype="0" accel="50000" decel="50000" fill="hold" nodeType="withEffect">
                                  <p:stCondLst>
                                    <p:cond delay="0"/>
                                  </p:stCondLst>
                                  <p:childTnLst>
                                    <p:animMotion origin="layout" path="M 3.33333E-6 -0.00185 L 3.33333E-6 0.20741 " pathEditMode="relative" rAng="0" ptsTypes="AA">
                                      <p:cBhvr>
                                        <p:cTn id="8" dur="5000" fill="hold"/>
                                        <p:tgtEl>
                                          <p:spTgt spid="26"/>
                                        </p:tgtEl>
                                        <p:attrNameLst>
                                          <p:attrName>ppt_x</p:attrName>
                                          <p:attrName>ppt_y</p:attrName>
                                        </p:attrNameLst>
                                      </p:cBhvr>
                                      <p:rCtr x="0" y="105"/>
                                    </p:animMotion>
                                  </p:childTnLst>
                                </p:cTn>
                              </p:par>
                              <p:par>
                                <p:cTn id="9" presetID="63" presetClass="path" presetSubtype="0" accel="50000" decel="50000" fill="hold" nodeType="withEffect">
                                  <p:stCondLst>
                                    <p:cond delay="0"/>
                                  </p:stCondLst>
                                  <p:childTnLst>
                                    <p:animMotion origin="layout" path="M 4.72222E-6 3.33333E-6 L 0.09461 -0.00139 " pathEditMode="relative" rAng="0" ptsTypes="AA">
                                      <p:cBhvr>
                                        <p:cTn id="10" dur="5000" fill="hold"/>
                                        <p:tgtEl>
                                          <p:spTgt spid="53"/>
                                        </p:tgtEl>
                                        <p:attrNameLst>
                                          <p:attrName>ppt_x</p:attrName>
                                          <p:attrName>ppt_y</p:attrName>
                                        </p:attrNameLst>
                                      </p:cBhvr>
                                      <p:rCtr x="47" y="-1"/>
                                    </p:animMotion>
                                  </p:childTnLst>
                                </p:cTn>
                              </p:par>
                            </p:childTnLst>
                          </p:cTn>
                        </p:par>
                        <p:par>
                          <p:cTn id="11" fill="hold">
                            <p:stCondLst>
                              <p:cond delay="5000"/>
                            </p:stCondLst>
                            <p:childTnLst>
                              <p:par>
                                <p:cTn id="12" presetID="64" presetClass="path" presetSubtype="0" accel="50000" decel="50000" fill="hold" nodeType="afterEffect">
                                  <p:stCondLst>
                                    <p:cond delay="1000"/>
                                  </p:stCondLst>
                                  <p:childTnLst>
                                    <p:animMotion origin="layout" path="M -0.00069 0.20791 L -0.00086 0.03215 " pathEditMode="relative" rAng="0" ptsTypes="AA">
                                      <p:cBhvr>
                                        <p:cTn id="13" dur="5000" fill="hold"/>
                                        <p:tgtEl>
                                          <p:spTgt spid="49"/>
                                        </p:tgtEl>
                                        <p:attrNameLst>
                                          <p:attrName>ppt_x</p:attrName>
                                          <p:attrName>ppt_y</p:attrName>
                                        </p:attrNameLst>
                                      </p:cBhvr>
                                      <p:rCtr x="0" y="-88"/>
                                    </p:animMotion>
                                  </p:childTnLst>
                                </p:cTn>
                              </p:par>
                              <p:par>
                                <p:cTn id="14" presetID="64" presetClass="path" presetSubtype="0" accel="50000" decel="50000" fill="hold" nodeType="withEffect">
                                  <p:stCondLst>
                                    <p:cond delay="1000"/>
                                  </p:stCondLst>
                                  <p:childTnLst>
                                    <p:animMotion origin="layout" path="M -0.00035 0.20509 L -0.00035 0.02732 " pathEditMode="relative" rAng="0" ptsTypes="AA">
                                      <p:cBhvr>
                                        <p:cTn id="15" dur="5000" fill="hold"/>
                                        <p:tgtEl>
                                          <p:spTgt spid="26"/>
                                        </p:tgtEl>
                                        <p:attrNameLst>
                                          <p:attrName>ppt_x</p:attrName>
                                          <p:attrName>ppt_y</p:attrName>
                                        </p:attrNameLst>
                                      </p:cBhvr>
                                      <p:rCtr x="0" y="-89"/>
                                    </p:animMotion>
                                  </p:childTnLst>
                                </p:cTn>
                              </p:par>
                              <p:par>
                                <p:cTn id="16" presetID="63" presetClass="path" presetSubtype="0" accel="50000" decel="50000" fill="hold" nodeType="withEffect">
                                  <p:stCondLst>
                                    <p:cond delay="1000"/>
                                  </p:stCondLst>
                                  <p:childTnLst>
                                    <p:animMotion origin="layout" path="M 0.09461 -0.00139 L 0.21753 -0.00139 " pathEditMode="relative" rAng="0" ptsTypes="AA">
                                      <p:cBhvr>
                                        <p:cTn id="17" dur="5000" fill="hold"/>
                                        <p:tgtEl>
                                          <p:spTgt spid="53"/>
                                        </p:tgtEl>
                                        <p:attrNameLst>
                                          <p:attrName>ppt_x</p:attrName>
                                          <p:attrName>ppt_y</p:attrName>
                                        </p:attrNameLst>
                                      </p:cBhvr>
                                      <p:rCtr x="61" y="0"/>
                                    </p:animMotion>
                                  </p:childTnLst>
                                </p:cTn>
                              </p:par>
                            </p:childTnLst>
                          </p:cTn>
                        </p:par>
                        <p:par>
                          <p:cTn id="18" fill="hold">
                            <p:stCondLst>
                              <p:cond delay="11000"/>
                            </p:stCondLst>
                            <p:childTnLst>
                              <p:par>
                                <p:cTn id="19" presetID="42" presetClass="path" presetSubtype="0" accel="50000" decel="50000" fill="hold" nodeType="afterEffect">
                                  <p:stCondLst>
                                    <p:cond delay="1000"/>
                                  </p:stCondLst>
                                  <p:childTnLst>
                                    <p:animMotion origin="layout" path="M -3.33333E-6 0.03469 L 0.00052 0.10916 " pathEditMode="relative" rAng="0" ptsTypes="AA">
                                      <p:cBhvr>
                                        <p:cTn id="20" dur="5000" fill="hold"/>
                                        <p:tgtEl>
                                          <p:spTgt spid="49"/>
                                        </p:tgtEl>
                                        <p:attrNameLst>
                                          <p:attrName>ppt_x</p:attrName>
                                          <p:attrName>ppt_y</p:attrName>
                                        </p:attrNameLst>
                                      </p:cBhvr>
                                      <p:rCtr x="0" y="37"/>
                                    </p:animMotion>
                                  </p:childTnLst>
                                </p:cTn>
                              </p:par>
                              <p:par>
                                <p:cTn id="21" presetID="42" presetClass="path" presetSubtype="0" accel="50000" decel="50000" fill="hold" nodeType="withEffect">
                                  <p:stCondLst>
                                    <p:cond delay="1000"/>
                                  </p:stCondLst>
                                  <p:childTnLst>
                                    <p:animMotion origin="layout" path="M 4.44444E-6 0.02871 L 0.00173 0.11065 " pathEditMode="relative" rAng="0" ptsTypes="AA">
                                      <p:cBhvr>
                                        <p:cTn id="22" dur="5000" fill="hold"/>
                                        <p:tgtEl>
                                          <p:spTgt spid="26"/>
                                        </p:tgtEl>
                                        <p:attrNameLst>
                                          <p:attrName>ppt_x</p:attrName>
                                          <p:attrName>ppt_y</p:attrName>
                                        </p:attrNameLst>
                                      </p:cBhvr>
                                      <p:rCtr x="1" y="41"/>
                                    </p:animMotion>
                                  </p:childTnLst>
                                </p:cTn>
                              </p:par>
                              <p:par>
                                <p:cTn id="23" presetID="63" presetClass="path" presetSubtype="0" accel="50000" decel="50000" fill="hold" nodeType="withEffect">
                                  <p:stCondLst>
                                    <p:cond delay="1000"/>
                                  </p:stCondLst>
                                  <p:childTnLst>
                                    <p:animMotion origin="layout" path="M 0.21754 -0.00139 L 0.30382 -0.00139 " pathEditMode="relative" rAng="0" ptsTypes="AA">
                                      <p:cBhvr>
                                        <p:cTn id="24" dur="5000" fill="hold"/>
                                        <p:tgtEl>
                                          <p:spTgt spid="53"/>
                                        </p:tgtEl>
                                        <p:attrNameLst>
                                          <p:attrName>ppt_x</p:attrName>
                                          <p:attrName>ppt_y</p:attrName>
                                        </p:attrNameLst>
                                      </p:cBhvr>
                                      <p:rCtr x="43" y="0"/>
                                    </p:animMotion>
                                  </p:childTnLst>
                                </p:cTn>
                              </p:par>
                            </p:childTnLst>
                          </p:cTn>
                        </p:par>
                        <p:par>
                          <p:cTn id="25" fill="hold">
                            <p:stCondLst>
                              <p:cond delay="17000"/>
                            </p:stCondLst>
                            <p:childTnLst>
                              <p:par>
                                <p:cTn id="26" presetID="64" presetClass="path" presetSubtype="0" accel="50000" decel="50000" fill="hold" nodeType="afterEffect">
                                  <p:stCondLst>
                                    <p:cond delay="1000"/>
                                  </p:stCondLst>
                                  <p:childTnLst>
                                    <p:animMotion origin="layout" path="M 0.00052 0.10916 L -0.00069 -0.03908 " pathEditMode="relative" rAng="0" ptsTypes="AA">
                                      <p:cBhvr>
                                        <p:cTn id="27" dur="5000" fill="hold"/>
                                        <p:tgtEl>
                                          <p:spTgt spid="49"/>
                                        </p:tgtEl>
                                        <p:attrNameLst>
                                          <p:attrName>ppt_x</p:attrName>
                                          <p:attrName>ppt_y</p:attrName>
                                        </p:attrNameLst>
                                      </p:cBhvr>
                                      <p:rCtr x="-1" y="-74"/>
                                    </p:animMotion>
                                  </p:childTnLst>
                                </p:cTn>
                              </p:par>
                              <p:par>
                                <p:cTn id="28" presetID="64" presetClass="path" presetSubtype="0" accel="50000" decel="50000" fill="hold" nodeType="withEffect">
                                  <p:stCondLst>
                                    <p:cond delay="1000"/>
                                  </p:stCondLst>
                                  <p:childTnLst>
                                    <p:animMotion origin="layout" path="M 0.00173 0.10926 L 0.00069 -0.03657 " pathEditMode="relative" rAng="0" ptsTypes="AA">
                                      <p:cBhvr>
                                        <p:cTn id="29" dur="5000" fill="hold"/>
                                        <p:tgtEl>
                                          <p:spTgt spid="26"/>
                                        </p:tgtEl>
                                        <p:attrNameLst>
                                          <p:attrName>ppt_x</p:attrName>
                                          <p:attrName>ppt_y</p:attrName>
                                        </p:attrNameLst>
                                      </p:cBhvr>
                                      <p:rCtr x="-1" y="-73"/>
                                    </p:animMotion>
                                  </p:childTnLst>
                                </p:cTn>
                              </p:par>
                              <p:par>
                                <p:cTn id="30" presetID="63" presetClass="path" presetSubtype="0" accel="50000" decel="50000" fill="hold" nodeType="withEffect">
                                  <p:stCondLst>
                                    <p:cond delay="1000"/>
                                  </p:stCondLst>
                                  <p:childTnLst>
                                    <p:animMotion origin="layout" path="M 0.30399 -0.00139 L 0.41024 -0.00139 " pathEditMode="relative" rAng="0" ptsTypes="AA">
                                      <p:cBhvr>
                                        <p:cTn id="31" dur="5000" fill="hold"/>
                                        <p:tgtEl>
                                          <p:spTgt spid="53"/>
                                        </p:tgtEl>
                                        <p:attrNameLst>
                                          <p:attrName>ppt_x</p:attrName>
                                          <p:attrName>ppt_y</p:attrName>
                                        </p:attrNameLst>
                                      </p:cBhvr>
                                      <p:rCtr x="53"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animBg="1"/>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green text box"/>
          <p:cNvSpPr/>
          <p:nvPr/>
        </p:nvSpPr>
        <p:spPr>
          <a:xfrm>
            <a:off x="2057400" y="5715000"/>
            <a:ext cx="6781800" cy="381000"/>
          </a:xfrm>
          <a:prstGeom prst="roundRect">
            <a:avLst/>
          </a:prstGeom>
          <a:solidFill>
            <a:srgbClr val="70AC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latin typeface="Trebuchet MS" pitchFamily="34" charset="0"/>
              </a:rPr>
              <a:t>Can you predict what happens to the salinity as the tides rise and fall?</a:t>
            </a:r>
            <a:endParaRPr lang="en-US" sz="1600" dirty="0">
              <a:latin typeface="Trebuchet MS" pitchFamily="34" charset="0"/>
            </a:endParaRPr>
          </a:p>
        </p:txBody>
      </p:sp>
      <p:sp>
        <p:nvSpPr>
          <p:cNvPr id="31" name="land background"/>
          <p:cNvSpPr/>
          <p:nvPr/>
        </p:nvSpPr>
        <p:spPr>
          <a:xfrm>
            <a:off x="2588742" y="1447800"/>
            <a:ext cx="3962400" cy="2286000"/>
          </a:xfrm>
          <a:prstGeom prst="rect">
            <a:avLst/>
          </a:prstGeom>
          <a:solidFill>
            <a:srgbClr val="CC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8" name="Rectangle 37"/>
          <p:cNvSpPr/>
          <p:nvPr/>
        </p:nvSpPr>
        <p:spPr>
          <a:xfrm>
            <a:off x="2640228" y="3429000"/>
            <a:ext cx="3886200" cy="3048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Rectangle 40"/>
          <p:cNvSpPr/>
          <p:nvPr/>
        </p:nvSpPr>
        <p:spPr>
          <a:xfrm>
            <a:off x="2640228" y="2743200"/>
            <a:ext cx="3886200" cy="9906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Rectangle 48"/>
          <p:cNvSpPr/>
          <p:nvPr/>
        </p:nvSpPr>
        <p:spPr>
          <a:xfrm>
            <a:off x="2640228" y="2057400"/>
            <a:ext cx="3886200" cy="16764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Rectangle 46"/>
          <p:cNvSpPr/>
          <p:nvPr/>
        </p:nvSpPr>
        <p:spPr>
          <a:xfrm>
            <a:off x="2640228" y="2286000"/>
            <a:ext cx="3886200" cy="14478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Rectangle 47"/>
          <p:cNvSpPr/>
          <p:nvPr/>
        </p:nvSpPr>
        <p:spPr>
          <a:xfrm>
            <a:off x="2640228" y="1878227"/>
            <a:ext cx="3886200" cy="185557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2" name="crab picture" descr="dungeness - Copy.jpg"/>
          <p:cNvPicPr>
            <a:picLocks noChangeAspect="1"/>
          </p:cNvPicPr>
          <p:nvPr/>
        </p:nvPicPr>
        <p:blipFill>
          <a:blip r:embed="rId3" cstate="print"/>
          <a:stretch>
            <a:fillRect/>
          </a:stretch>
        </p:blipFill>
        <p:spPr>
          <a:xfrm>
            <a:off x="7575550" y="914400"/>
            <a:ext cx="1568450" cy="941070"/>
          </a:xfrm>
          <a:prstGeom prst="rect">
            <a:avLst/>
          </a:prstGeom>
        </p:spPr>
      </p:pic>
      <p:sp>
        <p:nvSpPr>
          <p:cNvPr id="22" name="home button">
            <a:hlinkClick r:id="" action="ppaction://hlinkshowjump?jump=firstslide" highlightClick="1"/>
          </p:cNvPr>
          <p:cNvSpPr/>
          <p:nvPr/>
        </p:nvSpPr>
        <p:spPr>
          <a:xfrm>
            <a:off x="8547717" y="6400800"/>
            <a:ext cx="574675" cy="457200"/>
          </a:xfrm>
          <a:prstGeom prst="actionButtonHome">
            <a:avLst/>
          </a:prstGeom>
          <a:gradFill flip="none" rotWithShape="1">
            <a:gsLst>
              <a:gs pos="0">
                <a:srgbClr val="FFEFD1"/>
              </a:gs>
              <a:gs pos="64999">
                <a:srgbClr val="F0EBD5"/>
              </a:gs>
              <a:gs pos="100000">
                <a:srgbClr val="D1C39F"/>
              </a:gs>
            </a:gsLst>
            <a:lin ang="5400000" scaled="1"/>
            <a:tileRect/>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23" name="back button">
            <a:hlinkClick r:id="rId4" action="ppaction://hlinksldjump" highlightClick="1"/>
          </p:cNvPr>
          <p:cNvSpPr/>
          <p:nvPr/>
        </p:nvSpPr>
        <p:spPr>
          <a:xfrm>
            <a:off x="8080992" y="6400800"/>
            <a:ext cx="457200" cy="457200"/>
          </a:xfrm>
          <a:prstGeom prst="actionButtonBeginning">
            <a:avLst/>
          </a:prstGeom>
          <a:gradFill>
            <a:gsLst>
              <a:gs pos="0">
                <a:srgbClr val="FFEFD1"/>
              </a:gs>
              <a:gs pos="64999">
                <a:srgbClr val="F0EBD5"/>
              </a:gs>
              <a:gs pos="100000">
                <a:srgbClr val="D1C39F"/>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33" name="continue button">
            <a:hlinkClick r:id="rId5" action="ppaction://hlinksldjump" highlightClick="1"/>
          </p:cNvPr>
          <p:cNvSpPr/>
          <p:nvPr/>
        </p:nvSpPr>
        <p:spPr>
          <a:xfrm>
            <a:off x="5638800" y="6279380"/>
            <a:ext cx="2377440" cy="548640"/>
          </a:xfrm>
          <a:prstGeom prst="actionButtonBlank">
            <a:avLst/>
          </a:prstGeom>
          <a:solidFill>
            <a:srgbClr val="C00000"/>
          </a:solidFill>
          <a:ln>
            <a:no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latin typeface="Trebuchet MS" pitchFamily="34" charset="0"/>
              </a:rPr>
              <a:t>Touch here to continue</a:t>
            </a:r>
            <a:endParaRPr lang="en-US" sz="1600" dirty="0">
              <a:latin typeface="Trebuchet MS" pitchFamily="34" charset="0"/>
            </a:endParaRPr>
          </a:p>
        </p:txBody>
      </p:sp>
      <p:sp>
        <p:nvSpPr>
          <p:cNvPr id="24" name="top title bar"/>
          <p:cNvSpPr/>
          <p:nvPr/>
        </p:nvSpPr>
        <p:spPr>
          <a:xfrm>
            <a:off x="0" y="0"/>
            <a:ext cx="9144000" cy="838200"/>
          </a:xfrm>
          <a:prstGeom prst="rect">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r>
              <a:rPr lang="en-US" sz="4400" dirty="0" smtClean="0">
                <a:latin typeface="Trebuchet MS" pitchFamily="34" charset="0"/>
              </a:rPr>
              <a:t>How To Read LOBO Data</a:t>
            </a:r>
            <a:endParaRPr lang="en-US" sz="4400" dirty="0">
              <a:latin typeface="Trebuchet MS" pitchFamily="34" charset="0"/>
            </a:endParaRPr>
          </a:p>
        </p:txBody>
      </p:sp>
      <p:sp>
        <p:nvSpPr>
          <p:cNvPr id="39" name="left hand button bar"/>
          <p:cNvSpPr/>
          <p:nvPr/>
        </p:nvSpPr>
        <p:spPr>
          <a:xfrm>
            <a:off x="0" y="0"/>
            <a:ext cx="1752600" cy="6858000"/>
          </a:xfrm>
          <a:prstGeom prst="flowChartDelay">
            <a:avLst/>
          </a:prstGeom>
          <a:scene3d>
            <a:camera prst="orthographicFront">
              <a:rot lat="0" lon="0" rev="0"/>
            </a:camera>
            <a:lightRig rig="threePt" dir="t">
              <a:rot lat="0" lon="0" rev="1200000"/>
            </a:lightRig>
          </a:scene3d>
          <a:sp3d>
            <a:bevelT/>
          </a:sp3d>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40" name="level 1 button">
            <a:hlinkClick r:id="rId6" action="ppaction://hlinksldjump"/>
          </p:cNvPr>
          <p:cNvSpPr txBox="1"/>
          <p:nvPr/>
        </p:nvSpPr>
        <p:spPr>
          <a:xfrm>
            <a:off x="0" y="609600"/>
            <a:ext cx="1371600" cy="8382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Build </a:t>
            </a:r>
            <a:r>
              <a:rPr lang="en-US" sz="1600" dirty="0" smtClean="0">
                <a:solidFill>
                  <a:schemeClr val="accent1">
                    <a:lumMod val="75000"/>
                  </a:schemeClr>
                </a:solidFill>
                <a:latin typeface="Trebuchet MS" pitchFamily="34" charset="0"/>
                <a:cs typeface="+mn-cs"/>
              </a:rPr>
              <a:t>A </a:t>
            </a:r>
            <a:r>
              <a:rPr lang="en-US" sz="1600" dirty="0">
                <a:solidFill>
                  <a:schemeClr val="accent1">
                    <a:lumMod val="75000"/>
                  </a:schemeClr>
                </a:solidFill>
                <a:latin typeface="Trebuchet MS" pitchFamily="34" charset="0"/>
                <a:cs typeface="+mn-cs"/>
              </a:rPr>
              <a:t>G</a:t>
            </a:r>
            <a:r>
              <a:rPr lang="en-US" sz="1600" dirty="0" smtClean="0">
                <a:solidFill>
                  <a:schemeClr val="accent1">
                    <a:lumMod val="75000"/>
                  </a:schemeClr>
                </a:solidFill>
                <a:latin typeface="Trebuchet MS" pitchFamily="34" charset="0"/>
                <a:cs typeface="+mn-cs"/>
              </a:rPr>
              <a:t>raph </a:t>
            </a:r>
            <a:endParaRPr lang="en-US" sz="1600" dirty="0">
              <a:solidFill>
                <a:schemeClr val="accent1">
                  <a:lumMod val="75000"/>
                </a:schemeClr>
              </a:solidFill>
              <a:latin typeface="Trebuchet MS" pitchFamily="34" charset="0"/>
              <a:cs typeface="+mn-cs"/>
            </a:endParaRP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1)</a:t>
            </a:r>
            <a:endParaRPr lang="en-US" sz="1600" dirty="0">
              <a:solidFill>
                <a:schemeClr val="accent1">
                  <a:lumMod val="75000"/>
                </a:schemeClr>
              </a:solidFill>
              <a:latin typeface="Trebuchet MS" pitchFamily="34" charset="0"/>
              <a:cs typeface="+mn-cs"/>
            </a:endParaRPr>
          </a:p>
        </p:txBody>
      </p:sp>
      <p:sp>
        <p:nvSpPr>
          <p:cNvPr id="42" name="level 3 button">
            <a:hlinkClick r:id="rId7" action="ppaction://hlinksldjump"/>
          </p:cNvPr>
          <p:cNvSpPr txBox="1"/>
          <p:nvPr/>
        </p:nvSpPr>
        <p:spPr>
          <a:xfrm>
            <a:off x="0" y="2743200"/>
            <a:ext cx="1554480" cy="1066800"/>
          </a:xfrm>
          <a:prstGeom prst="roundRect">
            <a:avLst/>
          </a:prstGeom>
          <a:solidFill>
            <a:schemeClr val="accent5">
              <a:lumMod val="40000"/>
              <a:lumOff val="60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Read LOBO Graphs </a:t>
            </a:r>
            <a:r>
              <a:rPr lang="en-US" sz="1600" dirty="0" smtClean="0">
                <a:solidFill>
                  <a:schemeClr val="accent1">
                    <a:lumMod val="75000"/>
                  </a:schemeClr>
                </a:solidFill>
                <a:latin typeface="Trebuchet MS" pitchFamily="34" charset="0"/>
                <a:cs typeface="+mn-cs"/>
              </a:rPr>
              <a:t>   (Level 3)</a:t>
            </a:r>
            <a:endParaRPr lang="en-US" sz="1600" dirty="0">
              <a:solidFill>
                <a:schemeClr val="accent1">
                  <a:lumMod val="75000"/>
                </a:schemeClr>
              </a:solidFill>
              <a:latin typeface="Trebuchet MS" pitchFamily="34" charset="0"/>
              <a:cs typeface="+mn-cs"/>
            </a:endParaRPr>
          </a:p>
        </p:txBody>
      </p:sp>
      <p:sp>
        <p:nvSpPr>
          <p:cNvPr id="43" name="level 4 button">
            <a:hlinkClick r:id="rId8" action="ppaction://hlinksldjump"/>
          </p:cNvPr>
          <p:cNvSpPr txBox="1"/>
          <p:nvPr/>
        </p:nvSpPr>
        <p:spPr>
          <a:xfrm>
            <a:off x="0" y="3953470"/>
            <a:ext cx="1447800" cy="99953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LOBO Data Match-up</a:t>
            </a:r>
            <a:endParaRPr lang="en-US" sz="1600" dirty="0">
              <a:solidFill>
                <a:schemeClr val="accent1">
                  <a:lumMod val="75000"/>
                </a:schemeClr>
              </a:solidFill>
              <a:latin typeface="Trebuchet MS" pitchFamily="34" charset="0"/>
              <a:cs typeface="+mn-cs"/>
            </a:endParaRP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4)</a:t>
            </a:r>
            <a:endParaRPr lang="en-US" sz="1600" dirty="0">
              <a:solidFill>
                <a:schemeClr val="accent1">
                  <a:lumMod val="75000"/>
                </a:schemeClr>
              </a:solidFill>
              <a:latin typeface="Trebuchet MS" pitchFamily="34" charset="0"/>
              <a:cs typeface="+mn-cs"/>
            </a:endParaRPr>
          </a:p>
        </p:txBody>
      </p:sp>
      <p:sp>
        <p:nvSpPr>
          <p:cNvPr id="44" name="level 5 button">
            <a:hlinkClick r:id="rId9" action="ppaction://hlinksldjump"/>
          </p:cNvPr>
          <p:cNvSpPr txBox="1"/>
          <p:nvPr/>
        </p:nvSpPr>
        <p:spPr>
          <a:xfrm>
            <a:off x="0" y="5105400"/>
            <a:ext cx="1371600" cy="11430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Test Your LOBO Abilities</a:t>
            </a: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5)</a:t>
            </a:r>
            <a:endParaRPr lang="en-US" sz="1600" dirty="0">
              <a:solidFill>
                <a:schemeClr val="accent1">
                  <a:lumMod val="75000"/>
                </a:schemeClr>
              </a:solidFill>
              <a:latin typeface="Trebuchet MS" pitchFamily="34" charset="0"/>
              <a:cs typeface="+mn-cs"/>
            </a:endParaRPr>
          </a:p>
        </p:txBody>
      </p:sp>
      <p:sp>
        <p:nvSpPr>
          <p:cNvPr id="45" name="level 2 button">
            <a:hlinkClick r:id="rId10" action="ppaction://hlinksldjump"/>
          </p:cNvPr>
          <p:cNvSpPr txBox="1"/>
          <p:nvPr/>
        </p:nvSpPr>
        <p:spPr>
          <a:xfrm>
            <a:off x="0" y="1600200"/>
            <a:ext cx="1447800" cy="9906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Interpret Graphs</a:t>
            </a: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2)</a:t>
            </a:r>
            <a:endParaRPr lang="en-US" sz="1600" dirty="0">
              <a:solidFill>
                <a:schemeClr val="accent1">
                  <a:lumMod val="75000"/>
                </a:schemeClr>
              </a:solidFill>
              <a:latin typeface="Trebuchet MS" pitchFamily="34" charset="0"/>
              <a:cs typeface="+mn-cs"/>
            </a:endParaRPr>
          </a:p>
        </p:txBody>
      </p:sp>
      <p:sp>
        <p:nvSpPr>
          <p:cNvPr id="46" name="help button">
            <a:hlinkClick r:id="rId11" action="ppaction://hlinksldjump"/>
          </p:cNvPr>
          <p:cNvSpPr txBox="1"/>
          <p:nvPr/>
        </p:nvSpPr>
        <p:spPr>
          <a:xfrm>
            <a:off x="0" y="6324600"/>
            <a:ext cx="914400" cy="5334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More info</a:t>
            </a:r>
            <a:endParaRPr lang="en-US" sz="1600" dirty="0">
              <a:solidFill>
                <a:schemeClr val="accent1">
                  <a:lumMod val="75000"/>
                </a:schemeClr>
              </a:solidFill>
              <a:latin typeface="Trebuchet MS" pitchFamily="34" charset="0"/>
              <a:cs typeface="+mn-cs"/>
            </a:endParaRPr>
          </a:p>
        </p:txBody>
      </p:sp>
      <p:cxnSp>
        <p:nvCxnSpPr>
          <p:cNvPr id="36" name="0 tide line"/>
          <p:cNvCxnSpPr/>
          <p:nvPr/>
        </p:nvCxnSpPr>
        <p:spPr>
          <a:xfrm>
            <a:off x="2613456" y="3150916"/>
            <a:ext cx="3951051" cy="1811"/>
          </a:xfrm>
          <a:prstGeom prst="line">
            <a:avLst/>
          </a:prstGeom>
          <a:ln w="19050">
            <a:solidFill>
              <a:schemeClr val="tx1">
                <a:lumMod val="50000"/>
                <a:lumOff val="50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3" name="red time line"/>
          <p:cNvCxnSpPr/>
          <p:nvPr/>
        </p:nvCxnSpPr>
        <p:spPr>
          <a:xfrm rot="5400000" flipH="1">
            <a:off x="1477880" y="2599485"/>
            <a:ext cx="2266950" cy="1681"/>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29" name="second text box"/>
          <p:cNvSpPr/>
          <p:nvPr/>
        </p:nvSpPr>
        <p:spPr>
          <a:xfrm>
            <a:off x="4800600" y="4572000"/>
            <a:ext cx="3886200" cy="838200"/>
          </a:xfrm>
          <a:prstGeom prst="wedgeRoundRectCallout">
            <a:avLst>
              <a:gd name="adj1" fmla="val 26194"/>
              <a:gd name="adj2" fmla="val -69032"/>
              <a:gd name="adj3" fmla="val 16667"/>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600" dirty="0" smtClean="0">
                <a:latin typeface="Trebuchet MS" pitchFamily="34" charset="0"/>
              </a:rPr>
              <a:t>Watch how the water not only moves up and down with the tides, but also in and out from the ocean.</a:t>
            </a:r>
            <a:endParaRPr lang="en-US" sz="1600" dirty="0">
              <a:latin typeface="Trebuchet MS" pitchFamily="34" charset="0"/>
            </a:endParaRPr>
          </a:p>
        </p:txBody>
      </p:sp>
      <p:sp>
        <p:nvSpPr>
          <p:cNvPr id="60" name="tide progress"/>
          <p:cNvSpPr txBox="1"/>
          <p:nvPr/>
        </p:nvSpPr>
        <p:spPr>
          <a:xfrm>
            <a:off x="1066800" y="6553200"/>
            <a:ext cx="3429000" cy="369332"/>
          </a:xfrm>
          <a:prstGeom prst="rect">
            <a:avLst/>
          </a:prstGeom>
          <a:noFill/>
        </p:spPr>
        <p:txBody>
          <a:bodyPr wrap="square" rtlCol="0">
            <a:spAutoFit/>
          </a:bodyPr>
          <a:lstStyle/>
          <a:p>
            <a:r>
              <a:rPr lang="en-US" dirty="0" smtClean="0">
                <a:latin typeface="Trebuchet MS" pitchFamily="34" charset="0"/>
              </a:rPr>
              <a:t>Tide Progress: 2/4</a:t>
            </a:r>
            <a:endParaRPr lang="en-US" dirty="0">
              <a:latin typeface="Trebuchet MS" pitchFamily="34" charset="0"/>
            </a:endParaRPr>
          </a:p>
        </p:txBody>
      </p:sp>
      <p:cxnSp>
        <p:nvCxnSpPr>
          <p:cNvPr id="26" name="dashed water line"/>
          <p:cNvCxnSpPr/>
          <p:nvPr/>
        </p:nvCxnSpPr>
        <p:spPr>
          <a:xfrm rot="10800000">
            <a:off x="2607572" y="2070100"/>
            <a:ext cx="3949700" cy="1588"/>
          </a:xfrm>
          <a:prstGeom prst="line">
            <a:avLst/>
          </a:prstGeom>
          <a:ln w="38100">
            <a:solidFill>
              <a:schemeClr val="accent1">
                <a:lumMod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34" name="white wave for land"/>
          <p:cNvSpPr/>
          <p:nvPr/>
        </p:nvSpPr>
        <p:spPr>
          <a:xfrm>
            <a:off x="2590800" y="1295400"/>
            <a:ext cx="3962400" cy="228600"/>
          </a:xfrm>
          <a:prstGeom prst="doubleWav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57" name="Tide height chart"/>
          <p:cNvGraphicFramePr>
            <a:graphicFrameLocks noGrp="1"/>
          </p:cNvGraphicFramePr>
          <p:nvPr/>
        </p:nvGraphicFramePr>
        <p:xfrm>
          <a:off x="1752600" y="914400"/>
          <a:ext cx="5105400" cy="3835545"/>
        </p:xfrm>
        <a:graphic>
          <a:graphicData uri="http://schemas.openxmlformats.org/drawingml/2006/chart">
            <c:chart xmlns:c="http://schemas.openxmlformats.org/drawingml/2006/chart" xmlns:r="http://schemas.openxmlformats.org/officeDocument/2006/relationships" r:id="rId12"/>
          </a:graphicData>
        </a:graphic>
      </p:graphicFrame>
      <p:sp>
        <p:nvSpPr>
          <p:cNvPr id="50" name="Ocean arrow"/>
          <p:cNvSpPr/>
          <p:nvPr/>
        </p:nvSpPr>
        <p:spPr>
          <a:xfrm>
            <a:off x="2667000" y="3403122"/>
            <a:ext cx="1143000" cy="304800"/>
          </a:xfrm>
          <a:prstGeom prst="rightArrow">
            <a:avLst>
              <a:gd name="adj1" fmla="val 77027"/>
              <a:gd name="adj2" fmla="val 50000"/>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smtClean="0">
                <a:latin typeface="Trebuchet MS" pitchFamily="34" charset="0"/>
              </a:rPr>
              <a:t>Ocean water</a:t>
            </a:r>
            <a:endParaRPr lang="en-US" sz="1100" dirty="0">
              <a:latin typeface="Trebuchet MS" pitchFamily="34" charset="0"/>
            </a:endParaRPr>
          </a:p>
        </p:txBody>
      </p:sp>
      <p:sp>
        <p:nvSpPr>
          <p:cNvPr id="21" name="River arrow"/>
          <p:cNvSpPr txBox="1"/>
          <p:nvPr/>
        </p:nvSpPr>
        <p:spPr>
          <a:xfrm>
            <a:off x="5410200" y="3403122"/>
            <a:ext cx="1066800" cy="304800"/>
          </a:xfrm>
          <a:prstGeom prst="leftArrow">
            <a:avLst>
              <a:gd name="adj1" fmla="val 70211"/>
              <a:gd name="adj2" fmla="val 60106"/>
            </a:avLst>
          </a:prstGeom>
          <a:noFill/>
          <a:ln w="28575">
            <a:solidFill>
              <a:schemeClr val="bg1"/>
            </a:solidFill>
          </a:ln>
        </p:spPr>
        <p:txBody>
          <a:bodyPr wrap="square" rtlCol="0" anchor="ctr">
            <a:noAutofit/>
          </a:bodyPr>
          <a:lstStyle/>
          <a:p>
            <a:r>
              <a:rPr lang="en-US" sz="1100" dirty="0" smtClean="0">
                <a:solidFill>
                  <a:schemeClr val="bg1"/>
                </a:solidFill>
                <a:latin typeface="Trebuchet MS" pitchFamily="34" charset="0"/>
              </a:rPr>
              <a:t>River water</a:t>
            </a:r>
            <a:endParaRPr lang="en-US" sz="1100" dirty="0">
              <a:solidFill>
                <a:schemeClr val="bg1"/>
              </a:solidFill>
              <a:latin typeface="Trebuchet MS" pitchFamily="34" charset="0"/>
            </a:endParaRPr>
          </a:p>
        </p:txBody>
      </p:sp>
      <p:sp>
        <p:nvSpPr>
          <p:cNvPr id="35" name="house"/>
          <p:cNvSpPr/>
          <p:nvPr/>
        </p:nvSpPr>
        <p:spPr>
          <a:xfrm>
            <a:off x="4038600" y="1371600"/>
            <a:ext cx="228600" cy="152400"/>
          </a:xfrm>
          <a:prstGeom prst="rect">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roof"/>
          <p:cNvSpPr/>
          <p:nvPr/>
        </p:nvSpPr>
        <p:spPr>
          <a:xfrm>
            <a:off x="4038600" y="1219200"/>
            <a:ext cx="228600" cy="152400"/>
          </a:xfrm>
          <a:prstGeom prst="triangl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tide animate button">
            <a:hlinkClick r:id="rId13" action="ppaction://hlinksldjump" highlightClick="1"/>
          </p:cNvPr>
          <p:cNvSpPr/>
          <p:nvPr/>
        </p:nvSpPr>
        <p:spPr>
          <a:xfrm>
            <a:off x="1752600" y="4343400"/>
            <a:ext cx="1984248" cy="530352"/>
          </a:xfrm>
          <a:prstGeom prst="roundRect">
            <a:avLst/>
          </a:prstGeom>
          <a:solidFill>
            <a:srgbClr val="C00000"/>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latin typeface="Trebuchet MS" pitchFamily="34" charset="0"/>
              </a:rPr>
              <a:t>Touch here to animate the tides!</a:t>
            </a:r>
            <a:endParaRPr lang="en-US" sz="1600" dirty="0">
              <a:latin typeface="Trebuchet MS" pitchFamily="34" charset="0"/>
            </a:endParaRPr>
          </a:p>
        </p:txBody>
      </p:sp>
      <p:sp>
        <p:nvSpPr>
          <p:cNvPr id="52" name="tree trunk 3"/>
          <p:cNvSpPr/>
          <p:nvPr/>
        </p:nvSpPr>
        <p:spPr>
          <a:xfrm>
            <a:off x="4572000" y="1371600"/>
            <a:ext cx="45719" cy="152400"/>
          </a:xfrm>
          <a:prstGeom prst="rect">
            <a:avLst/>
          </a:prstGeom>
          <a:solidFill>
            <a:srgbClr val="996633"/>
          </a:solidFill>
          <a:ln>
            <a:solidFill>
              <a:srgbClr val="9966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tree top 3"/>
          <p:cNvSpPr/>
          <p:nvPr/>
        </p:nvSpPr>
        <p:spPr>
          <a:xfrm>
            <a:off x="4487174" y="1219200"/>
            <a:ext cx="228600" cy="228600"/>
          </a:xfrm>
          <a:prstGeom prst="triangle">
            <a:avLst/>
          </a:prstGeom>
          <a:solidFill>
            <a:srgbClr val="00B800"/>
          </a:solidFill>
          <a:ln>
            <a:solidFill>
              <a:srgbClr val="00B8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tree trunk 2"/>
          <p:cNvSpPr/>
          <p:nvPr/>
        </p:nvSpPr>
        <p:spPr>
          <a:xfrm>
            <a:off x="4885426" y="1371600"/>
            <a:ext cx="45719" cy="152400"/>
          </a:xfrm>
          <a:prstGeom prst="rect">
            <a:avLst/>
          </a:prstGeom>
          <a:solidFill>
            <a:srgbClr val="996633"/>
          </a:solidFill>
          <a:ln>
            <a:solidFill>
              <a:srgbClr val="9966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tree top 2"/>
          <p:cNvSpPr/>
          <p:nvPr/>
        </p:nvSpPr>
        <p:spPr>
          <a:xfrm>
            <a:off x="4800600" y="1219200"/>
            <a:ext cx="228600" cy="228600"/>
          </a:xfrm>
          <a:prstGeom prst="triangle">
            <a:avLst/>
          </a:prstGeom>
          <a:solidFill>
            <a:srgbClr val="00B800"/>
          </a:solidFill>
          <a:ln>
            <a:solidFill>
              <a:srgbClr val="00B8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tree trunk 1"/>
          <p:cNvSpPr/>
          <p:nvPr/>
        </p:nvSpPr>
        <p:spPr>
          <a:xfrm>
            <a:off x="3209026" y="1371600"/>
            <a:ext cx="45719" cy="152400"/>
          </a:xfrm>
          <a:prstGeom prst="rect">
            <a:avLst/>
          </a:prstGeom>
          <a:solidFill>
            <a:srgbClr val="996633"/>
          </a:solidFill>
          <a:ln>
            <a:solidFill>
              <a:srgbClr val="9966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tree top 1"/>
          <p:cNvSpPr/>
          <p:nvPr/>
        </p:nvSpPr>
        <p:spPr>
          <a:xfrm>
            <a:off x="3124200" y="1219200"/>
            <a:ext cx="228600" cy="228600"/>
          </a:xfrm>
          <a:prstGeom prst="triangle">
            <a:avLst/>
          </a:prstGeom>
          <a:solidFill>
            <a:srgbClr val="00B800"/>
          </a:solidFill>
          <a:ln>
            <a:solidFill>
              <a:srgbClr val="00B8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house window 2"/>
          <p:cNvSpPr/>
          <p:nvPr/>
        </p:nvSpPr>
        <p:spPr>
          <a:xfrm>
            <a:off x="4054418" y="1406104"/>
            <a:ext cx="76200" cy="76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House window"/>
          <p:cNvSpPr/>
          <p:nvPr/>
        </p:nvSpPr>
        <p:spPr>
          <a:xfrm>
            <a:off x="4180940" y="1404670"/>
            <a:ext cx="76200" cy="76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First text box"/>
          <p:cNvSpPr/>
          <p:nvPr/>
        </p:nvSpPr>
        <p:spPr>
          <a:xfrm>
            <a:off x="6705600" y="2002970"/>
            <a:ext cx="2286000" cy="1905000"/>
          </a:xfrm>
          <a:prstGeom prst="wedgeRoundRectCallout">
            <a:avLst>
              <a:gd name="adj1" fmla="val 26194"/>
              <a:gd name="adj2" fmla="val -69032"/>
              <a:gd name="adj3" fmla="val 16667"/>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600" dirty="0" smtClean="0">
                <a:latin typeface="Trebuchet MS" pitchFamily="34" charset="0"/>
              </a:rPr>
              <a:t>Now we are looking straight at the brown estuary bank, with the ocean to the left and the river entering from the right.</a:t>
            </a:r>
            <a:endParaRPr lang="en-US" sz="1600" dirty="0">
              <a:latin typeface="Trebuchet MS" pitchFamily="34" charset="0"/>
            </a:endParaRPr>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4" presetClass="entr" presetSubtype="0"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 from="(-#ppt_w/2)" to="(#ppt_x)" calcmode="lin" valueType="num">
                                      <p:cBhvr>
                                        <p:cTn id="7" dur="600" fill="hold">
                                          <p:stCondLst>
                                            <p:cond delay="0"/>
                                          </p:stCondLst>
                                        </p:cTn>
                                        <p:tgtEl>
                                          <p:spTgt spid="27"/>
                                        </p:tgtEl>
                                        <p:attrNameLst>
                                          <p:attrName>ppt_x</p:attrName>
                                        </p:attrNameLst>
                                      </p:cBhvr>
                                    </p:anim>
                                    <p:anim from="0" to="-1.0" calcmode="lin" valueType="num">
                                      <p:cBhvr>
                                        <p:cTn id="8" dur="200" decel="50000" autoRev="1" fill="hold">
                                          <p:stCondLst>
                                            <p:cond delay="600"/>
                                          </p:stCondLst>
                                        </p:cTn>
                                        <p:tgtEl>
                                          <p:spTgt spid="27"/>
                                        </p:tgtEl>
                                        <p:attrNameLst>
                                          <p:attrName>xshear</p:attrName>
                                        </p:attrNameLst>
                                      </p:cBhvr>
                                    </p:anim>
                                    <p:animScale>
                                      <p:cBhvr>
                                        <p:cTn id="9" dur="200" decel="100000" autoRev="1" fill="hold">
                                          <p:stCondLst>
                                            <p:cond delay="600"/>
                                          </p:stCondLst>
                                        </p:cTn>
                                        <p:tgtEl>
                                          <p:spTgt spid="27"/>
                                        </p:tgtEl>
                                      </p:cBhvr>
                                      <p:from x="100000" y="100000"/>
                                      <p:to x="80000" y="100000"/>
                                    </p:animScale>
                                    <p:anim by="(#ppt_h/3+#ppt_w*0.1)" calcmode="lin" valueType="num">
                                      <p:cBhvr additive="sum">
                                        <p:cTn id="10" dur="200" decel="100000" autoRev="1" fill="hold">
                                          <p:stCondLst>
                                            <p:cond delay="600"/>
                                          </p:stCondLst>
                                        </p:cTn>
                                        <p:tgtEl>
                                          <p:spTgt spid="27"/>
                                        </p:tgtEl>
                                        <p:attrNameLst>
                                          <p:attrName>ppt_x</p:attrName>
                                        </p:attrNameLst>
                                      </p:cBhvr>
                                    </p:anim>
                                  </p:childTnLst>
                                </p:cTn>
                              </p:par>
                              <p:par>
                                <p:cTn id="11" presetID="34" presetClass="entr" presetSubtype="0" fill="hold" grpId="0" nodeType="withEffect">
                                  <p:stCondLst>
                                    <p:cond delay="3000"/>
                                  </p:stCondLst>
                                  <p:childTnLst>
                                    <p:set>
                                      <p:cBhvr>
                                        <p:cTn id="12" dur="1" fill="hold">
                                          <p:stCondLst>
                                            <p:cond delay="0"/>
                                          </p:stCondLst>
                                        </p:cTn>
                                        <p:tgtEl>
                                          <p:spTgt spid="29"/>
                                        </p:tgtEl>
                                        <p:attrNameLst>
                                          <p:attrName>style.visibility</p:attrName>
                                        </p:attrNameLst>
                                      </p:cBhvr>
                                      <p:to>
                                        <p:strVal val="visible"/>
                                      </p:to>
                                    </p:set>
                                    <p:anim from="(-#ppt_w/2)" to="(#ppt_x)" calcmode="lin" valueType="num">
                                      <p:cBhvr>
                                        <p:cTn id="13" dur="600" fill="hold">
                                          <p:stCondLst>
                                            <p:cond delay="0"/>
                                          </p:stCondLst>
                                        </p:cTn>
                                        <p:tgtEl>
                                          <p:spTgt spid="29"/>
                                        </p:tgtEl>
                                        <p:attrNameLst>
                                          <p:attrName>ppt_x</p:attrName>
                                        </p:attrNameLst>
                                      </p:cBhvr>
                                    </p:anim>
                                    <p:anim from="0" to="-1.0" calcmode="lin" valueType="num">
                                      <p:cBhvr>
                                        <p:cTn id="14" dur="200" decel="50000" autoRev="1" fill="hold">
                                          <p:stCondLst>
                                            <p:cond delay="600"/>
                                          </p:stCondLst>
                                        </p:cTn>
                                        <p:tgtEl>
                                          <p:spTgt spid="29"/>
                                        </p:tgtEl>
                                        <p:attrNameLst>
                                          <p:attrName>xshear</p:attrName>
                                        </p:attrNameLst>
                                      </p:cBhvr>
                                    </p:anim>
                                    <p:animScale>
                                      <p:cBhvr>
                                        <p:cTn id="15" dur="200" decel="100000" autoRev="1" fill="hold">
                                          <p:stCondLst>
                                            <p:cond delay="600"/>
                                          </p:stCondLst>
                                        </p:cTn>
                                        <p:tgtEl>
                                          <p:spTgt spid="29"/>
                                        </p:tgtEl>
                                      </p:cBhvr>
                                      <p:from x="100000" y="100000"/>
                                      <p:to x="80000" y="100000"/>
                                    </p:animScale>
                                    <p:anim by="(#ppt_h/3+#ppt_w*0.1)" calcmode="lin" valueType="num">
                                      <p:cBhvr additive="sum">
                                        <p:cTn id="16" dur="200" decel="100000" autoRev="1" fill="hold">
                                          <p:stCondLst>
                                            <p:cond delay="600"/>
                                          </p:stCondLst>
                                        </p:cTn>
                                        <p:tgtEl>
                                          <p:spTgt spid="29"/>
                                        </p:tgtEl>
                                        <p:attrNameLst>
                                          <p:attrName>ppt_x</p:attrName>
                                        </p:attrNameLst>
                                      </p:cBhvr>
                                    </p:anim>
                                  </p:childTnLst>
                                </p:cTn>
                              </p:par>
                              <p:par>
                                <p:cTn id="17" presetID="37" presetClass="entr" presetSubtype="0" fill="hold" grpId="0" nodeType="withEffect">
                                  <p:stCondLst>
                                    <p:cond delay="4500"/>
                                  </p:stCondLst>
                                  <p:childTnLst>
                                    <p:set>
                                      <p:cBhvr>
                                        <p:cTn id="18" dur="1" fill="hold">
                                          <p:stCondLst>
                                            <p:cond delay="0"/>
                                          </p:stCondLst>
                                        </p:cTn>
                                        <p:tgtEl>
                                          <p:spTgt spid="30"/>
                                        </p:tgtEl>
                                        <p:attrNameLst>
                                          <p:attrName>style.visibility</p:attrName>
                                        </p:attrNameLst>
                                      </p:cBhvr>
                                      <p:to>
                                        <p:strVal val="visible"/>
                                      </p:to>
                                    </p:set>
                                    <p:animEffect transition="in" filter="fade">
                                      <p:cBhvr>
                                        <p:cTn id="19" dur="1000"/>
                                        <p:tgtEl>
                                          <p:spTgt spid="30"/>
                                        </p:tgtEl>
                                      </p:cBhvr>
                                    </p:animEffect>
                                    <p:anim calcmode="lin" valueType="num">
                                      <p:cBhvr>
                                        <p:cTn id="20" dur="1000" fill="hold"/>
                                        <p:tgtEl>
                                          <p:spTgt spid="30"/>
                                        </p:tgtEl>
                                        <p:attrNameLst>
                                          <p:attrName>ppt_x</p:attrName>
                                        </p:attrNameLst>
                                      </p:cBhvr>
                                      <p:tavLst>
                                        <p:tav tm="0">
                                          <p:val>
                                            <p:strVal val="#ppt_x"/>
                                          </p:val>
                                        </p:tav>
                                        <p:tav tm="100000">
                                          <p:val>
                                            <p:strVal val="#ppt_x"/>
                                          </p:val>
                                        </p:tav>
                                      </p:tavLst>
                                    </p:anim>
                                    <p:anim calcmode="lin" valueType="num">
                                      <p:cBhvr>
                                        <p:cTn id="21" dur="900" decel="100000" fill="hold"/>
                                        <p:tgtEl>
                                          <p:spTgt spid="30"/>
                                        </p:tgtEl>
                                        <p:attrNameLst>
                                          <p:attrName>ppt_y</p:attrName>
                                        </p:attrNameLst>
                                      </p:cBhvr>
                                      <p:tavLst>
                                        <p:tav tm="0">
                                          <p:val>
                                            <p:strVal val="#ppt_y+1"/>
                                          </p:val>
                                        </p:tav>
                                        <p:tav tm="100000">
                                          <p:val>
                                            <p:strVal val="#ppt_y-.03"/>
                                          </p:val>
                                        </p:tav>
                                      </p:tavLst>
                                    </p:anim>
                                    <p:anim calcmode="lin" valueType="num">
                                      <p:cBhvr>
                                        <p:cTn id="22" dur="100" accel="100000" fill="hold">
                                          <p:stCondLst>
                                            <p:cond delay="900"/>
                                          </p:stCondLst>
                                        </p:cTn>
                                        <p:tgtEl>
                                          <p:spTgt spid="30"/>
                                        </p:tgtEl>
                                        <p:attrNameLst>
                                          <p:attrName>ppt_y</p:attrName>
                                        </p:attrNameLst>
                                      </p:cBhvr>
                                      <p:tavLst>
                                        <p:tav tm="0">
                                          <p:val>
                                            <p:strVal val="#ppt_y-.03"/>
                                          </p:val>
                                        </p:tav>
                                        <p:tav tm="100000">
                                          <p:val>
                                            <p:strVal val="#ppt_y"/>
                                          </p:val>
                                        </p:tav>
                                      </p:tavLst>
                                    </p:anim>
                                  </p:childTnLst>
                                </p:cTn>
                              </p:par>
                              <p:par>
                                <p:cTn id="23" presetID="37" presetClass="entr" presetSubtype="0" fill="hold" grpId="0" nodeType="withEffect">
                                  <p:stCondLst>
                                    <p:cond delay="7000"/>
                                  </p:stCondLst>
                                  <p:childTnLst>
                                    <p:set>
                                      <p:cBhvr>
                                        <p:cTn id="24" dur="1" fill="hold">
                                          <p:stCondLst>
                                            <p:cond delay="0"/>
                                          </p:stCondLst>
                                        </p:cTn>
                                        <p:tgtEl>
                                          <p:spTgt spid="33"/>
                                        </p:tgtEl>
                                        <p:attrNameLst>
                                          <p:attrName>style.visibility</p:attrName>
                                        </p:attrNameLst>
                                      </p:cBhvr>
                                      <p:to>
                                        <p:strVal val="visible"/>
                                      </p:to>
                                    </p:set>
                                    <p:animEffect transition="in" filter="fade">
                                      <p:cBhvr>
                                        <p:cTn id="25" dur="1000"/>
                                        <p:tgtEl>
                                          <p:spTgt spid="33"/>
                                        </p:tgtEl>
                                      </p:cBhvr>
                                    </p:animEffect>
                                    <p:anim calcmode="lin" valueType="num">
                                      <p:cBhvr>
                                        <p:cTn id="26" dur="1000" fill="hold"/>
                                        <p:tgtEl>
                                          <p:spTgt spid="33"/>
                                        </p:tgtEl>
                                        <p:attrNameLst>
                                          <p:attrName>ppt_x</p:attrName>
                                        </p:attrNameLst>
                                      </p:cBhvr>
                                      <p:tavLst>
                                        <p:tav tm="0">
                                          <p:val>
                                            <p:strVal val="#ppt_x"/>
                                          </p:val>
                                        </p:tav>
                                        <p:tav tm="100000">
                                          <p:val>
                                            <p:strVal val="#ppt_x"/>
                                          </p:val>
                                        </p:tav>
                                      </p:tavLst>
                                    </p:anim>
                                    <p:anim calcmode="lin" valueType="num">
                                      <p:cBhvr>
                                        <p:cTn id="27" dur="900" decel="100000" fill="hold"/>
                                        <p:tgtEl>
                                          <p:spTgt spid="33"/>
                                        </p:tgtEl>
                                        <p:attrNameLst>
                                          <p:attrName>ppt_y</p:attrName>
                                        </p:attrNameLst>
                                      </p:cBhvr>
                                      <p:tavLst>
                                        <p:tav tm="0">
                                          <p:val>
                                            <p:strVal val="#ppt_y+1"/>
                                          </p:val>
                                        </p:tav>
                                        <p:tav tm="100000">
                                          <p:val>
                                            <p:strVal val="#ppt_y-.03"/>
                                          </p:val>
                                        </p:tav>
                                      </p:tavLst>
                                    </p:anim>
                                    <p:anim calcmode="lin" valueType="num">
                                      <p:cBhvr>
                                        <p:cTn id="28" dur="100" accel="100000" fill="hold">
                                          <p:stCondLst>
                                            <p:cond delay="900"/>
                                          </p:stCondLst>
                                        </p:cTn>
                                        <p:tgtEl>
                                          <p:spTgt spid="33"/>
                                        </p:tgtEl>
                                        <p:attrNameLst>
                                          <p:attrName>ppt_y</p:attrName>
                                        </p:attrNameLst>
                                      </p:cBhvr>
                                      <p:tavLst>
                                        <p:tav tm="0">
                                          <p:val>
                                            <p:strVal val="#ppt_y-.03"/>
                                          </p:val>
                                        </p:tav>
                                        <p:tav tm="100000">
                                          <p:val>
                                            <p:strVal val="#ppt_y"/>
                                          </p:val>
                                        </p:tav>
                                      </p:tavLst>
                                    </p:anim>
                                  </p:childTnLst>
                                </p:cTn>
                              </p:par>
                              <p:par>
                                <p:cTn id="29" presetID="9" presetClass="entr" presetSubtype="0" fill="hold" grpId="0" nodeType="withEffect">
                                  <p:stCondLst>
                                    <p:cond delay="6500"/>
                                  </p:stCondLst>
                                  <p:childTnLst>
                                    <p:set>
                                      <p:cBhvr>
                                        <p:cTn id="30" dur="1" fill="hold">
                                          <p:stCondLst>
                                            <p:cond delay="0"/>
                                          </p:stCondLst>
                                        </p:cTn>
                                        <p:tgtEl>
                                          <p:spTgt spid="51"/>
                                        </p:tgtEl>
                                        <p:attrNameLst>
                                          <p:attrName>style.visibility</p:attrName>
                                        </p:attrNameLst>
                                      </p:cBhvr>
                                      <p:to>
                                        <p:strVal val="visible"/>
                                      </p:to>
                                    </p:set>
                                    <p:animEffect transition="in" filter="dissolve">
                                      <p:cBhvr>
                                        <p:cTn id="31"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animBg="1"/>
      <p:bldP spid="33" grpId="0" animBg="1"/>
      <p:bldP spid="29" grpId="0" animBg="1"/>
      <p:bldP spid="30" grpId="0" animBg="1"/>
      <p:bldP spid="27" grpId="0" animBg="1"/>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green text box"/>
          <p:cNvSpPr/>
          <p:nvPr/>
        </p:nvSpPr>
        <p:spPr>
          <a:xfrm>
            <a:off x="2057400" y="5715000"/>
            <a:ext cx="6781800" cy="381000"/>
          </a:xfrm>
          <a:prstGeom prst="roundRect">
            <a:avLst/>
          </a:prstGeom>
          <a:solidFill>
            <a:srgbClr val="70AC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latin typeface="Trebuchet MS" pitchFamily="34" charset="0"/>
              </a:rPr>
              <a:t>Can you predict what happens to the salinity as the tides rise and fall?</a:t>
            </a:r>
            <a:endParaRPr lang="en-US" sz="1600" dirty="0">
              <a:latin typeface="Trebuchet MS" pitchFamily="34" charset="0"/>
            </a:endParaRPr>
          </a:p>
        </p:txBody>
      </p:sp>
      <p:sp>
        <p:nvSpPr>
          <p:cNvPr id="31" name="land background"/>
          <p:cNvSpPr/>
          <p:nvPr/>
        </p:nvSpPr>
        <p:spPr>
          <a:xfrm>
            <a:off x="2588742" y="1447800"/>
            <a:ext cx="3962400" cy="2286000"/>
          </a:xfrm>
          <a:prstGeom prst="rect">
            <a:avLst/>
          </a:prstGeom>
          <a:solidFill>
            <a:srgbClr val="CC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8" name="Rectangle 37"/>
          <p:cNvSpPr/>
          <p:nvPr/>
        </p:nvSpPr>
        <p:spPr>
          <a:xfrm>
            <a:off x="2640228" y="3429000"/>
            <a:ext cx="3886200" cy="3048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Rectangle 40"/>
          <p:cNvSpPr/>
          <p:nvPr/>
        </p:nvSpPr>
        <p:spPr>
          <a:xfrm>
            <a:off x="2640228" y="2743200"/>
            <a:ext cx="3886200" cy="9906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Rectangle 48"/>
          <p:cNvSpPr/>
          <p:nvPr/>
        </p:nvSpPr>
        <p:spPr>
          <a:xfrm>
            <a:off x="2640228" y="2057400"/>
            <a:ext cx="3886200" cy="16764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Rectangle 46"/>
          <p:cNvSpPr/>
          <p:nvPr/>
        </p:nvSpPr>
        <p:spPr>
          <a:xfrm>
            <a:off x="2640228" y="2286000"/>
            <a:ext cx="3886200" cy="14478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Rectangle 47"/>
          <p:cNvSpPr/>
          <p:nvPr/>
        </p:nvSpPr>
        <p:spPr>
          <a:xfrm>
            <a:off x="2640228" y="1878227"/>
            <a:ext cx="3886200" cy="185557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2" name="crab picture" descr="dungeness - Copy.jpg"/>
          <p:cNvPicPr>
            <a:picLocks noChangeAspect="1"/>
          </p:cNvPicPr>
          <p:nvPr/>
        </p:nvPicPr>
        <p:blipFill>
          <a:blip r:embed="rId3" cstate="print"/>
          <a:stretch>
            <a:fillRect/>
          </a:stretch>
        </p:blipFill>
        <p:spPr>
          <a:xfrm>
            <a:off x="7575550" y="914400"/>
            <a:ext cx="1568450" cy="941070"/>
          </a:xfrm>
          <a:prstGeom prst="rect">
            <a:avLst/>
          </a:prstGeom>
        </p:spPr>
      </p:pic>
      <p:sp>
        <p:nvSpPr>
          <p:cNvPr id="22" name="home button">
            <a:hlinkClick r:id="" action="ppaction://hlinkshowjump?jump=firstslide" highlightClick="1"/>
          </p:cNvPr>
          <p:cNvSpPr/>
          <p:nvPr/>
        </p:nvSpPr>
        <p:spPr>
          <a:xfrm>
            <a:off x="8547717" y="6400800"/>
            <a:ext cx="574675" cy="457200"/>
          </a:xfrm>
          <a:prstGeom prst="actionButtonHome">
            <a:avLst/>
          </a:prstGeom>
          <a:gradFill flip="none" rotWithShape="1">
            <a:gsLst>
              <a:gs pos="0">
                <a:srgbClr val="FFEFD1"/>
              </a:gs>
              <a:gs pos="64999">
                <a:srgbClr val="F0EBD5"/>
              </a:gs>
              <a:gs pos="100000">
                <a:srgbClr val="D1C39F"/>
              </a:gs>
            </a:gsLst>
            <a:lin ang="5400000" scaled="1"/>
            <a:tileRect/>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23" name="back button">
            <a:hlinkClick r:id="rId4" action="ppaction://hlinksldjump" highlightClick="1"/>
          </p:cNvPr>
          <p:cNvSpPr/>
          <p:nvPr/>
        </p:nvSpPr>
        <p:spPr>
          <a:xfrm>
            <a:off x="8080992" y="6400800"/>
            <a:ext cx="457200" cy="457200"/>
          </a:xfrm>
          <a:prstGeom prst="actionButtonBeginning">
            <a:avLst/>
          </a:prstGeom>
          <a:gradFill>
            <a:gsLst>
              <a:gs pos="0">
                <a:srgbClr val="FFEFD1"/>
              </a:gs>
              <a:gs pos="64999">
                <a:srgbClr val="F0EBD5"/>
              </a:gs>
              <a:gs pos="100000">
                <a:srgbClr val="D1C39F"/>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33" name="continue button">
            <a:hlinkClick r:id="rId5" action="ppaction://hlinksldjump" highlightClick="1"/>
          </p:cNvPr>
          <p:cNvSpPr/>
          <p:nvPr/>
        </p:nvSpPr>
        <p:spPr>
          <a:xfrm>
            <a:off x="5638800" y="6279380"/>
            <a:ext cx="2377440" cy="548640"/>
          </a:xfrm>
          <a:prstGeom prst="actionButtonBlank">
            <a:avLst/>
          </a:prstGeom>
          <a:solidFill>
            <a:srgbClr val="C00000"/>
          </a:solidFill>
          <a:ln>
            <a:no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latin typeface="Trebuchet MS" pitchFamily="34" charset="0"/>
              </a:rPr>
              <a:t>Touch here to continue</a:t>
            </a:r>
            <a:endParaRPr lang="en-US" sz="1600" dirty="0">
              <a:latin typeface="Trebuchet MS" pitchFamily="34" charset="0"/>
            </a:endParaRPr>
          </a:p>
        </p:txBody>
      </p:sp>
      <p:sp>
        <p:nvSpPr>
          <p:cNvPr id="24" name="top title bar"/>
          <p:cNvSpPr/>
          <p:nvPr/>
        </p:nvSpPr>
        <p:spPr>
          <a:xfrm>
            <a:off x="0" y="0"/>
            <a:ext cx="9144000" cy="838200"/>
          </a:xfrm>
          <a:prstGeom prst="rect">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r>
              <a:rPr lang="en-US" sz="4400" dirty="0" smtClean="0">
                <a:latin typeface="Trebuchet MS" pitchFamily="34" charset="0"/>
              </a:rPr>
              <a:t>How To Read LOBO Data</a:t>
            </a:r>
            <a:endParaRPr lang="en-US" sz="4400" dirty="0">
              <a:latin typeface="Trebuchet MS" pitchFamily="34" charset="0"/>
            </a:endParaRPr>
          </a:p>
        </p:txBody>
      </p:sp>
      <p:sp>
        <p:nvSpPr>
          <p:cNvPr id="39" name="left hand button bar"/>
          <p:cNvSpPr/>
          <p:nvPr/>
        </p:nvSpPr>
        <p:spPr>
          <a:xfrm>
            <a:off x="0" y="0"/>
            <a:ext cx="1752600" cy="6858000"/>
          </a:xfrm>
          <a:prstGeom prst="flowChartDelay">
            <a:avLst/>
          </a:prstGeom>
          <a:scene3d>
            <a:camera prst="orthographicFront">
              <a:rot lat="0" lon="0" rev="0"/>
            </a:camera>
            <a:lightRig rig="threePt" dir="t">
              <a:rot lat="0" lon="0" rev="1200000"/>
            </a:lightRig>
          </a:scene3d>
          <a:sp3d>
            <a:bevelT/>
          </a:sp3d>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40" name="level 1 button">
            <a:hlinkClick r:id="rId6" action="ppaction://hlinksldjump"/>
          </p:cNvPr>
          <p:cNvSpPr txBox="1"/>
          <p:nvPr/>
        </p:nvSpPr>
        <p:spPr>
          <a:xfrm>
            <a:off x="0" y="609600"/>
            <a:ext cx="1371600" cy="8382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Build </a:t>
            </a:r>
            <a:r>
              <a:rPr lang="en-US" sz="1600" dirty="0" smtClean="0">
                <a:solidFill>
                  <a:schemeClr val="accent1">
                    <a:lumMod val="75000"/>
                  </a:schemeClr>
                </a:solidFill>
                <a:latin typeface="Trebuchet MS" pitchFamily="34" charset="0"/>
                <a:cs typeface="+mn-cs"/>
              </a:rPr>
              <a:t>A </a:t>
            </a:r>
            <a:r>
              <a:rPr lang="en-US" sz="1600" dirty="0">
                <a:solidFill>
                  <a:schemeClr val="accent1">
                    <a:lumMod val="75000"/>
                  </a:schemeClr>
                </a:solidFill>
                <a:latin typeface="Trebuchet MS" pitchFamily="34" charset="0"/>
                <a:cs typeface="+mn-cs"/>
              </a:rPr>
              <a:t>G</a:t>
            </a:r>
            <a:r>
              <a:rPr lang="en-US" sz="1600" dirty="0" smtClean="0">
                <a:solidFill>
                  <a:schemeClr val="accent1">
                    <a:lumMod val="75000"/>
                  </a:schemeClr>
                </a:solidFill>
                <a:latin typeface="Trebuchet MS" pitchFamily="34" charset="0"/>
                <a:cs typeface="+mn-cs"/>
              </a:rPr>
              <a:t>raph </a:t>
            </a:r>
            <a:endParaRPr lang="en-US" sz="1600" dirty="0">
              <a:solidFill>
                <a:schemeClr val="accent1">
                  <a:lumMod val="75000"/>
                </a:schemeClr>
              </a:solidFill>
              <a:latin typeface="Trebuchet MS" pitchFamily="34" charset="0"/>
              <a:cs typeface="+mn-cs"/>
            </a:endParaRP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1)</a:t>
            </a:r>
            <a:endParaRPr lang="en-US" sz="1600" dirty="0">
              <a:solidFill>
                <a:schemeClr val="accent1">
                  <a:lumMod val="75000"/>
                </a:schemeClr>
              </a:solidFill>
              <a:latin typeface="Trebuchet MS" pitchFamily="34" charset="0"/>
              <a:cs typeface="+mn-cs"/>
            </a:endParaRPr>
          </a:p>
        </p:txBody>
      </p:sp>
      <p:sp>
        <p:nvSpPr>
          <p:cNvPr id="42" name="level 3 button">
            <a:hlinkClick r:id="rId7" action="ppaction://hlinksldjump"/>
          </p:cNvPr>
          <p:cNvSpPr txBox="1"/>
          <p:nvPr/>
        </p:nvSpPr>
        <p:spPr>
          <a:xfrm>
            <a:off x="0" y="2743200"/>
            <a:ext cx="1554480" cy="1066800"/>
          </a:xfrm>
          <a:prstGeom prst="roundRect">
            <a:avLst/>
          </a:prstGeom>
          <a:solidFill>
            <a:schemeClr val="accent5">
              <a:lumMod val="40000"/>
              <a:lumOff val="60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Read LOBO Graphs </a:t>
            </a:r>
            <a:r>
              <a:rPr lang="en-US" sz="1600" dirty="0" smtClean="0">
                <a:solidFill>
                  <a:schemeClr val="accent1">
                    <a:lumMod val="75000"/>
                  </a:schemeClr>
                </a:solidFill>
                <a:latin typeface="Trebuchet MS" pitchFamily="34" charset="0"/>
                <a:cs typeface="+mn-cs"/>
              </a:rPr>
              <a:t>   (Level 3)</a:t>
            </a:r>
            <a:endParaRPr lang="en-US" sz="1600" dirty="0">
              <a:solidFill>
                <a:schemeClr val="accent1">
                  <a:lumMod val="75000"/>
                </a:schemeClr>
              </a:solidFill>
              <a:latin typeface="Trebuchet MS" pitchFamily="34" charset="0"/>
              <a:cs typeface="+mn-cs"/>
            </a:endParaRPr>
          </a:p>
        </p:txBody>
      </p:sp>
      <p:sp>
        <p:nvSpPr>
          <p:cNvPr id="43" name="level 4 button">
            <a:hlinkClick r:id="rId8" action="ppaction://hlinksldjump"/>
          </p:cNvPr>
          <p:cNvSpPr txBox="1"/>
          <p:nvPr/>
        </p:nvSpPr>
        <p:spPr>
          <a:xfrm>
            <a:off x="0" y="3953470"/>
            <a:ext cx="1447800" cy="99953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LOBO Data Match-up</a:t>
            </a:r>
            <a:endParaRPr lang="en-US" sz="1600" dirty="0">
              <a:solidFill>
                <a:schemeClr val="accent1">
                  <a:lumMod val="75000"/>
                </a:schemeClr>
              </a:solidFill>
              <a:latin typeface="Trebuchet MS" pitchFamily="34" charset="0"/>
              <a:cs typeface="+mn-cs"/>
            </a:endParaRP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4)</a:t>
            </a:r>
            <a:endParaRPr lang="en-US" sz="1600" dirty="0">
              <a:solidFill>
                <a:schemeClr val="accent1">
                  <a:lumMod val="75000"/>
                </a:schemeClr>
              </a:solidFill>
              <a:latin typeface="Trebuchet MS" pitchFamily="34" charset="0"/>
              <a:cs typeface="+mn-cs"/>
            </a:endParaRPr>
          </a:p>
        </p:txBody>
      </p:sp>
      <p:sp>
        <p:nvSpPr>
          <p:cNvPr id="44" name="level 5 button">
            <a:hlinkClick r:id="rId9" action="ppaction://hlinksldjump"/>
          </p:cNvPr>
          <p:cNvSpPr txBox="1"/>
          <p:nvPr/>
        </p:nvSpPr>
        <p:spPr>
          <a:xfrm>
            <a:off x="0" y="5105400"/>
            <a:ext cx="1371600" cy="11430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Test Your LOBO Abilities</a:t>
            </a: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5)</a:t>
            </a:r>
            <a:endParaRPr lang="en-US" sz="1600" dirty="0">
              <a:solidFill>
                <a:schemeClr val="accent1">
                  <a:lumMod val="75000"/>
                </a:schemeClr>
              </a:solidFill>
              <a:latin typeface="Trebuchet MS" pitchFamily="34" charset="0"/>
              <a:cs typeface="+mn-cs"/>
            </a:endParaRPr>
          </a:p>
        </p:txBody>
      </p:sp>
      <p:sp>
        <p:nvSpPr>
          <p:cNvPr id="45" name="level 2 button">
            <a:hlinkClick r:id="rId10" action="ppaction://hlinksldjump"/>
          </p:cNvPr>
          <p:cNvSpPr txBox="1"/>
          <p:nvPr/>
        </p:nvSpPr>
        <p:spPr>
          <a:xfrm>
            <a:off x="0" y="1600200"/>
            <a:ext cx="1447800" cy="9906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Interpret Graphs</a:t>
            </a: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2)</a:t>
            </a:r>
            <a:endParaRPr lang="en-US" sz="1600" dirty="0">
              <a:solidFill>
                <a:schemeClr val="accent1">
                  <a:lumMod val="75000"/>
                </a:schemeClr>
              </a:solidFill>
              <a:latin typeface="Trebuchet MS" pitchFamily="34" charset="0"/>
              <a:cs typeface="+mn-cs"/>
            </a:endParaRPr>
          </a:p>
        </p:txBody>
      </p:sp>
      <p:sp>
        <p:nvSpPr>
          <p:cNvPr id="46" name="help button">
            <a:hlinkClick r:id="rId11" action="ppaction://hlinksldjump"/>
          </p:cNvPr>
          <p:cNvSpPr txBox="1"/>
          <p:nvPr/>
        </p:nvSpPr>
        <p:spPr>
          <a:xfrm>
            <a:off x="0" y="6324600"/>
            <a:ext cx="914400" cy="5334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More info</a:t>
            </a:r>
            <a:endParaRPr lang="en-US" sz="1600" dirty="0">
              <a:solidFill>
                <a:schemeClr val="accent1">
                  <a:lumMod val="75000"/>
                </a:schemeClr>
              </a:solidFill>
              <a:latin typeface="Trebuchet MS" pitchFamily="34" charset="0"/>
              <a:cs typeface="+mn-cs"/>
            </a:endParaRPr>
          </a:p>
        </p:txBody>
      </p:sp>
      <p:cxnSp>
        <p:nvCxnSpPr>
          <p:cNvPr id="36" name="0 tide line"/>
          <p:cNvCxnSpPr/>
          <p:nvPr/>
        </p:nvCxnSpPr>
        <p:spPr>
          <a:xfrm>
            <a:off x="2613456" y="3150916"/>
            <a:ext cx="3951051" cy="1811"/>
          </a:xfrm>
          <a:prstGeom prst="line">
            <a:avLst/>
          </a:prstGeom>
          <a:ln w="19050">
            <a:solidFill>
              <a:schemeClr val="tx1">
                <a:lumMod val="50000"/>
                <a:lumOff val="50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3" name="red time line"/>
          <p:cNvCxnSpPr/>
          <p:nvPr/>
        </p:nvCxnSpPr>
        <p:spPr>
          <a:xfrm rot="5400000" flipH="1">
            <a:off x="1477880" y="2599485"/>
            <a:ext cx="2266950" cy="1681"/>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29" name="second text box"/>
          <p:cNvSpPr/>
          <p:nvPr/>
        </p:nvSpPr>
        <p:spPr>
          <a:xfrm>
            <a:off x="4800600" y="4572000"/>
            <a:ext cx="3886200" cy="838200"/>
          </a:xfrm>
          <a:prstGeom prst="wedgeRoundRectCallout">
            <a:avLst>
              <a:gd name="adj1" fmla="val 26194"/>
              <a:gd name="adj2" fmla="val -69032"/>
              <a:gd name="adj3" fmla="val 16667"/>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600" dirty="0" smtClean="0">
                <a:latin typeface="Trebuchet MS" pitchFamily="34" charset="0"/>
              </a:rPr>
              <a:t>Watch how the water not only moves up and down with the tides, but also in and out from the ocean.</a:t>
            </a:r>
            <a:endParaRPr lang="en-US" sz="1600" dirty="0">
              <a:latin typeface="Trebuchet MS" pitchFamily="34" charset="0"/>
            </a:endParaRPr>
          </a:p>
        </p:txBody>
      </p:sp>
      <p:sp>
        <p:nvSpPr>
          <p:cNvPr id="60" name="tide progress"/>
          <p:cNvSpPr txBox="1"/>
          <p:nvPr/>
        </p:nvSpPr>
        <p:spPr>
          <a:xfrm>
            <a:off x="1066800" y="6553200"/>
            <a:ext cx="3429000" cy="369332"/>
          </a:xfrm>
          <a:prstGeom prst="rect">
            <a:avLst/>
          </a:prstGeom>
          <a:noFill/>
        </p:spPr>
        <p:txBody>
          <a:bodyPr wrap="square" rtlCol="0">
            <a:spAutoFit/>
          </a:bodyPr>
          <a:lstStyle/>
          <a:p>
            <a:r>
              <a:rPr lang="en-US" dirty="0" smtClean="0">
                <a:latin typeface="Trebuchet MS" pitchFamily="34" charset="0"/>
              </a:rPr>
              <a:t>Tide Progress: 2/4</a:t>
            </a:r>
            <a:endParaRPr lang="en-US" dirty="0">
              <a:latin typeface="Trebuchet MS" pitchFamily="34" charset="0"/>
            </a:endParaRPr>
          </a:p>
        </p:txBody>
      </p:sp>
      <p:cxnSp>
        <p:nvCxnSpPr>
          <p:cNvPr id="26" name="dashed water line"/>
          <p:cNvCxnSpPr/>
          <p:nvPr/>
        </p:nvCxnSpPr>
        <p:spPr>
          <a:xfrm rot="10800000">
            <a:off x="2607572" y="2070100"/>
            <a:ext cx="3949700" cy="1588"/>
          </a:xfrm>
          <a:prstGeom prst="line">
            <a:avLst/>
          </a:prstGeom>
          <a:ln w="38100">
            <a:solidFill>
              <a:schemeClr val="accent1">
                <a:lumMod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34" name="white wave for land"/>
          <p:cNvSpPr/>
          <p:nvPr/>
        </p:nvSpPr>
        <p:spPr>
          <a:xfrm>
            <a:off x="2590800" y="1295400"/>
            <a:ext cx="3962400" cy="228600"/>
          </a:xfrm>
          <a:prstGeom prst="doubleWav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57" name="Tide height chart"/>
          <p:cNvGraphicFramePr>
            <a:graphicFrameLocks noGrp="1"/>
          </p:cNvGraphicFramePr>
          <p:nvPr/>
        </p:nvGraphicFramePr>
        <p:xfrm>
          <a:off x="1752600" y="914400"/>
          <a:ext cx="5105400" cy="3835545"/>
        </p:xfrm>
        <a:graphic>
          <a:graphicData uri="http://schemas.openxmlformats.org/drawingml/2006/chart">
            <c:chart xmlns:c="http://schemas.openxmlformats.org/drawingml/2006/chart" xmlns:r="http://schemas.openxmlformats.org/officeDocument/2006/relationships" r:id="rId12"/>
          </a:graphicData>
        </a:graphic>
      </p:graphicFrame>
      <p:sp>
        <p:nvSpPr>
          <p:cNvPr id="50" name="Ocean arrow"/>
          <p:cNvSpPr/>
          <p:nvPr/>
        </p:nvSpPr>
        <p:spPr>
          <a:xfrm>
            <a:off x="2667000" y="3403122"/>
            <a:ext cx="1143000" cy="304800"/>
          </a:xfrm>
          <a:prstGeom prst="rightArrow">
            <a:avLst>
              <a:gd name="adj1" fmla="val 77027"/>
              <a:gd name="adj2" fmla="val 50000"/>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smtClean="0">
                <a:latin typeface="Trebuchet MS" pitchFamily="34" charset="0"/>
              </a:rPr>
              <a:t>Ocean water</a:t>
            </a:r>
            <a:endParaRPr lang="en-US" sz="1100" dirty="0">
              <a:latin typeface="Trebuchet MS" pitchFamily="34" charset="0"/>
            </a:endParaRPr>
          </a:p>
        </p:txBody>
      </p:sp>
      <p:sp>
        <p:nvSpPr>
          <p:cNvPr id="21" name="River arrow"/>
          <p:cNvSpPr txBox="1"/>
          <p:nvPr/>
        </p:nvSpPr>
        <p:spPr>
          <a:xfrm>
            <a:off x="5410200" y="3403122"/>
            <a:ext cx="1066800" cy="304800"/>
          </a:xfrm>
          <a:prstGeom prst="leftArrow">
            <a:avLst>
              <a:gd name="adj1" fmla="val 70211"/>
              <a:gd name="adj2" fmla="val 60106"/>
            </a:avLst>
          </a:prstGeom>
          <a:noFill/>
          <a:ln w="28575">
            <a:solidFill>
              <a:schemeClr val="bg1"/>
            </a:solidFill>
          </a:ln>
        </p:spPr>
        <p:txBody>
          <a:bodyPr wrap="square" rtlCol="0" anchor="ctr">
            <a:noAutofit/>
          </a:bodyPr>
          <a:lstStyle/>
          <a:p>
            <a:r>
              <a:rPr lang="en-US" sz="1100" dirty="0" smtClean="0">
                <a:solidFill>
                  <a:schemeClr val="bg1"/>
                </a:solidFill>
                <a:latin typeface="Trebuchet MS" pitchFamily="34" charset="0"/>
              </a:rPr>
              <a:t>River water</a:t>
            </a:r>
            <a:endParaRPr lang="en-US" sz="1100" dirty="0">
              <a:solidFill>
                <a:schemeClr val="bg1"/>
              </a:solidFill>
              <a:latin typeface="Trebuchet MS" pitchFamily="34" charset="0"/>
            </a:endParaRPr>
          </a:p>
        </p:txBody>
      </p:sp>
      <p:sp>
        <p:nvSpPr>
          <p:cNvPr id="35" name="house"/>
          <p:cNvSpPr/>
          <p:nvPr/>
        </p:nvSpPr>
        <p:spPr>
          <a:xfrm>
            <a:off x="4038600" y="1371600"/>
            <a:ext cx="228600" cy="152400"/>
          </a:xfrm>
          <a:prstGeom prst="rect">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roof"/>
          <p:cNvSpPr/>
          <p:nvPr/>
        </p:nvSpPr>
        <p:spPr>
          <a:xfrm>
            <a:off x="4038600" y="1219200"/>
            <a:ext cx="228600" cy="152400"/>
          </a:xfrm>
          <a:prstGeom prst="triangl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tide animate button">
            <a:hlinkClick r:id="rId13" action="ppaction://hlinksldjump" highlightClick="1"/>
          </p:cNvPr>
          <p:cNvSpPr/>
          <p:nvPr/>
        </p:nvSpPr>
        <p:spPr>
          <a:xfrm>
            <a:off x="1752600" y="4343400"/>
            <a:ext cx="1984248" cy="530352"/>
          </a:xfrm>
          <a:prstGeom prst="roundRect">
            <a:avLst/>
          </a:prstGeom>
          <a:solidFill>
            <a:srgbClr val="C00000"/>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latin typeface="Trebuchet MS" pitchFamily="34" charset="0"/>
              </a:rPr>
              <a:t>Touch here to animate the tides!</a:t>
            </a:r>
            <a:endParaRPr lang="en-US" sz="1600" dirty="0">
              <a:latin typeface="Trebuchet MS" pitchFamily="34" charset="0"/>
            </a:endParaRPr>
          </a:p>
        </p:txBody>
      </p:sp>
      <p:sp>
        <p:nvSpPr>
          <p:cNvPr id="52" name="tree trunk 3"/>
          <p:cNvSpPr/>
          <p:nvPr/>
        </p:nvSpPr>
        <p:spPr>
          <a:xfrm>
            <a:off x="4572000" y="1371600"/>
            <a:ext cx="45719" cy="152400"/>
          </a:xfrm>
          <a:prstGeom prst="rect">
            <a:avLst/>
          </a:prstGeom>
          <a:solidFill>
            <a:srgbClr val="996633"/>
          </a:solidFill>
          <a:ln>
            <a:solidFill>
              <a:srgbClr val="9966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tree top 3"/>
          <p:cNvSpPr/>
          <p:nvPr/>
        </p:nvSpPr>
        <p:spPr>
          <a:xfrm>
            <a:off x="4487174" y="1219200"/>
            <a:ext cx="228600" cy="228600"/>
          </a:xfrm>
          <a:prstGeom prst="triangle">
            <a:avLst/>
          </a:prstGeom>
          <a:solidFill>
            <a:srgbClr val="00B800"/>
          </a:solidFill>
          <a:ln>
            <a:solidFill>
              <a:srgbClr val="00B8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tree trunk 2"/>
          <p:cNvSpPr/>
          <p:nvPr/>
        </p:nvSpPr>
        <p:spPr>
          <a:xfrm>
            <a:off x="4885426" y="1371600"/>
            <a:ext cx="45719" cy="152400"/>
          </a:xfrm>
          <a:prstGeom prst="rect">
            <a:avLst/>
          </a:prstGeom>
          <a:solidFill>
            <a:srgbClr val="996633"/>
          </a:solidFill>
          <a:ln>
            <a:solidFill>
              <a:srgbClr val="9966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tree top 2"/>
          <p:cNvSpPr/>
          <p:nvPr/>
        </p:nvSpPr>
        <p:spPr>
          <a:xfrm>
            <a:off x="4800600" y="1219200"/>
            <a:ext cx="228600" cy="228600"/>
          </a:xfrm>
          <a:prstGeom prst="triangle">
            <a:avLst/>
          </a:prstGeom>
          <a:solidFill>
            <a:srgbClr val="00B800"/>
          </a:solidFill>
          <a:ln>
            <a:solidFill>
              <a:srgbClr val="00B8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tree trunk 1"/>
          <p:cNvSpPr/>
          <p:nvPr/>
        </p:nvSpPr>
        <p:spPr>
          <a:xfrm>
            <a:off x="3209026" y="1371600"/>
            <a:ext cx="45719" cy="152400"/>
          </a:xfrm>
          <a:prstGeom prst="rect">
            <a:avLst/>
          </a:prstGeom>
          <a:solidFill>
            <a:srgbClr val="996633"/>
          </a:solidFill>
          <a:ln>
            <a:solidFill>
              <a:srgbClr val="9966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tree top 1"/>
          <p:cNvSpPr/>
          <p:nvPr/>
        </p:nvSpPr>
        <p:spPr>
          <a:xfrm>
            <a:off x="3124200" y="1219200"/>
            <a:ext cx="228600" cy="228600"/>
          </a:xfrm>
          <a:prstGeom prst="triangle">
            <a:avLst/>
          </a:prstGeom>
          <a:solidFill>
            <a:srgbClr val="00B800"/>
          </a:solidFill>
          <a:ln>
            <a:solidFill>
              <a:srgbClr val="00B8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house window 2"/>
          <p:cNvSpPr/>
          <p:nvPr/>
        </p:nvSpPr>
        <p:spPr>
          <a:xfrm>
            <a:off x="4054418" y="1406104"/>
            <a:ext cx="76200" cy="76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House window"/>
          <p:cNvSpPr/>
          <p:nvPr/>
        </p:nvSpPr>
        <p:spPr>
          <a:xfrm>
            <a:off x="4180940" y="1404670"/>
            <a:ext cx="76200" cy="76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First text box"/>
          <p:cNvSpPr/>
          <p:nvPr/>
        </p:nvSpPr>
        <p:spPr>
          <a:xfrm>
            <a:off x="6705600" y="2002970"/>
            <a:ext cx="2286000" cy="1905000"/>
          </a:xfrm>
          <a:prstGeom prst="wedgeRoundRectCallout">
            <a:avLst>
              <a:gd name="adj1" fmla="val 26194"/>
              <a:gd name="adj2" fmla="val -69032"/>
              <a:gd name="adj3" fmla="val 16667"/>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600" dirty="0" smtClean="0">
                <a:latin typeface="Trebuchet MS" pitchFamily="34" charset="0"/>
              </a:rPr>
              <a:t>Now we are looking straight at the brown estuary bank, with the ocean to the left and the river entering from the right.</a:t>
            </a:r>
            <a:endParaRPr lang="en-US" sz="1600" dirty="0">
              <a:latin typeface="Trebuchet MS" pitchFamily="34" charset="0"/>
            </a:endParaRPr>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nodeType="withEffect">
                                  <p:stCondLst>
                                    <p:cond delay="0"/>
                                  </p:stCondLst>
                                  <p:childTnLst>
                                    <p:animMotion origin="layout" path="M 3.33333E-6 -0.00185 L 3.33333E-6 0.20741 " pathEditMode="relative" rAng="0" ptsTypes="AA">
                                      <p:cBhvr>
                                        <p:cTn id="6" dur="5000" fill="hold"/>
                                        <p:tgtEl>
                                          <p:spTgt spid="26"/>
                                        </p:tgtEl>
                                        <p:attrNameLst>
                                          <p:attrName>ppt_x</p:attrName>
                                          <p:attrName>ppt_y</p:attrName>
                                        </p:attrNameLst>
                                      </p:cBhvr>
                                      <p:rCtr x="0" y="105"/>
                                    </p:animMotion>
                                  </p:childTnLst>
                                </p:cTn>
                              </p:par>
                              <p:par>
                                <p:cTn id="7" presetID="63" presetClass="path" presetSubtype="0" accel="50000" decel="50000" fill="hold" nodeType="withEffect">
                                  <p:stCondLst>
                                    <p:cond delay="0"/>
                                  </p:stCondLst>
                                  <p:childTnLst>
                                    <p:animMotion origin="layout" path="M 4.72222E-6 3.33333E-6 L 0.09461 -0.00139 " pathEditMode="relative" rAng="0" ptsTypes="AA">
                                      <p:cBhvr>
                                        <p:cTn id="8" dur="5000" fill="hold"/>
                                        <p:tgtEl>
                                          <p:spTgt spid="53"/>
                                        </p:tgtEl>
                                        <p:attrNameLst>
                                          <p:attrName>ppt_x</p:attrName>
                                          <p:attrName>ppt_y</p:attrName>
                                        </p:attrNameLst>
                                      </p:cBhvr>
                                      <p:rCtr x="47" y="-1"/>
                                    </p:animMotion>
                                  </p:childTnLst>
                                </p:cTn>
                              </p:par>
                              <p:par>
                                <p:cTn id="9" presetID="18" presetClass="exit" presetSubtype="3" fill="hold" grpId="0" nodeType="withEffect">
                                  <p:stCondLst>
                                    <p:cond delay="0"/>
                                  </p:stCondLst>
                                  <p:childTnLst>
                                    <p:animEffect transition="out" filter="strips(upRight)">
                                      <p:cBhvr>
                                        <p:cTn id="10" dur="5000"/>
                                        <p:tgtEl>
                                          <p:spTgt spid="49"/>
                                        </p:tgtEl>
                                      </p:cBhvr>
                                    </p:animEffect>
                                    <p:set>
                                      <p:cBhvr>
                                        <p:cTn id="11" dur="1" fill="hold">
                                          <p:stCondLst>
                                            <p:cond delay="4999"/>
                                          </p:stCondLst>
                                        </p:cTn>
                                        <p:tgtEl>
                                          <p:spTgt spid="49"/>
                                        </p:tgtEl>
                                        <p:attrNameLst>
                                          <p:attrName>style.visibility</p:attrName>
                                        </p:attrNameLst>
                                      </p:cBhvr>
                                      <p:to>
                                        <p:strVal val="hidden"/>
                                      </p:to>
                                    </p:set>
                                  </p:childTnLst>
                                </p:cTn>
                              </p:par>
                            </p:childTnLst>
                          </p:cTn>
                        </p:par>
                        <p:par>
                          <p:cTn id="12" fill="hold">
                            <p:stCondLst>
                              <p:cond delay="5000"/>
                            </p:stCondLst>
                            <p:childTnLst>
                              <p:par>
                                <p:cTn id="13" presetID="64" presetClass="path" presetSubtype="0" accel="50000" decel="50000" fill="hold" nodeType="afterEffect">
                                  <p:stCondLst>
                                    <p:cond delay="1000"/>
                                  </p:stCondLst>
                                  <p:childTnLst>
                                    <p:animMotion origin="layout" path="M -0.00035 0.20509 L -0.00035 0.02732 " pathEditMode="relative" rAng="0" ptsTypes="AA">
                                      <p:cBhvr>
                                        <p:cTn id="14" dur="5000" fill="hold"/>
                                        <p:tgtEl>
                                          <p:spTgt spid="26"/>
                                        </p:tgtEl>
                                        <p:attrNameLst>
                                          <p:attrName>ppt_x</p:attrName>
                                          <p:attrName>ppt_y</p:attrName>
                                        </p:attrNameLst>
                                      </p:cBhvr>
                                      <p:rCtr x="0" y="-89"/>
                                    </p:animMotion>
                                  </p:childTnLst>
                                </p:cTn>
                              </p:par>
                              <p:par>
                                <p:cTn id="15" presetID="63" presetClass="path" presetSubtype="0" accel="50000" decel="50000" fill="hold" nodeType="withEffect">
                                  <p:stCondLst>
                                    <p:cond delay="1000"/>
                                  </p:stCondLst>
                                  <p:childTnLst>
                                    <p:animMotion origin="layout" path="M 0.09461 -0.00139 L 0.21753 -0.00139 " pathEditMode="relative" rAng="0" ptsTypes="AA">
                                      <p:cBhvr>
                                        <p:cTn id="16" dur="5000" fill="hold"/>
                                        <p:tgtEl>
                                          <p:spTgt spid="53"/>
                                        </p:tgtEl>
                                        <p:attrNameLst>
                                          <p:attrName>ppt_x</p:attrName>
                                          <p:attrName>ppt_y</p:attrName>
                                        </p:attrNameLst>
                                      </p:cBhvr>
                                      <p:rCtr x="61" y="0"/>
                                    </p:animMotion>
                                  </p:childTnLst>
                                </p:cTn>
                              </p:par>
                              <p:par>
                                <p:cTn id="17" presetID="18" presetClass="entr" presetSubtype="3" fill="hold" grpId="0" nodeType="withEffect">
                                  <p:stCondLst>
                                    <p:cond delay="1000"/>
                                  </p:stCondLst>
                                  <p:childTnLst>
                                    <p:set>
                                      <p:cBhvr>
                                        <p:cTn id="18" dur="1" fill="hold">
                                          <p:stCondLst>
                                            <p:cond delay="0"/>
                                          </p:stCondLst>
                                        </p:cTn>
                                        <p:tgtEl>
                                          <p:spTgt spid="47"/>
                                        </p:tgtEl>
                                        <p:attrNameLst>
                                          <p:attrName>style.visibility</p:attrName>
                                        </p:attrNameLst>
                                      </p:cBhvr>
                                      <p:to>
                                        <p:strVal val="visible"/>
                                      </p:to>
                                    </p:set>
                                    <p:animEffect transition="in" filter="strips(upRight)">
                                      <p:cBhvr>
                                        <p:cTn id="19" dur="5000"/>
                                        <p:tgtEl>
                                          <p:spTgt spid="47"/>
                                        </p:tgtEl>
                                      </p:cBhvr>
                                    </p:animEffect>
                                  </p:childTnLst>
                                </p:cTn>
                              </p:par>
                              <p:par>
                                <p:cTn id="20" presetID="1" presetClass="entr" presetSubtype="0" fill="hold" grpId="0" nodeType="withEffect">
                                  <p:stCondLst>
                                    <p:cond delay="6000"/>
                                  </p:stCondLst>
                                  <p:childTnLst>
                                    <p:set>
                                      <p:cBhvr>
                                        <p:cTn id="21" dur="1" fill="hold">
                                          <p:stCondLst>
                                            <p:cond delay="0"/>
                                          </p:stCondLst>
                                        </p:cTn>
                                        <p:tgtEl>
                                          <p:spTgt spid="41"/>
                                        </p:tgtEl>
                                        <p:attrNameLst>
                                          <p:attrName>style.visibility</p:attrName>
                                        </p:attrNameLst>
                                      </p:cBhvr>
                                      <p:to>
                                        <p:strVal val="visible"/>
                                      </p:to>
                                    </p:set>
                                  </p:childTnLst>
                                </p:cTn>
                              </p:par>
                            </p:childTnLst>
                          </p:cTn>
                        </p:par>
                        <p:par>
                          <p:cTn id="22" fill="hold">
                            <p:stCondLst>
                              <p:cond delay="11000"/>
                            </p:stCondLst>
                            <p:childTnLst>
                              <p:par>
                                <p:cTn id="23" presetID="42" presetClass="path" presetSubtype="0" accel="50000" decel="50000" fill="hold" nodeType="afterEffect">
                                  <p:stCondLst>
                                    <p:cond delay="1000"/>
                                  </p:stCondLst>
                                  <p:childTnLst>
                                    <p:animMotion origin="layout" path="M 4.44444E-6 0.02871 L 0.00173 0.11065 " pathEditMode="relative" rAng="0" ptsTypes="AA">
                                      <p:cBhvr>
                                        <p:cTn id="24" dur="5000" fill="hold"/>
                                        <p:tgtEl>
                                          <p:spTgt spid="26"/>
                                        </p:tgtEl>
                                        <p:attrNameLst>
                                          <p:attrName>ppt_x</p:attrName>
                                          <p:attrName>ppt_y</p:attrName>
                                        </p:attrNameLst>
                                      </p:cBhvr>
                                      <p:rCtr x="1" y="41"/>
                                    </p:animMotion>
                                  </p:childTnLst>
                                </p:cTn>
                              </p:par>
                              <p:par>
                                <p:cTn id="25" presetID="63" presetClass="path" presetSubtype="0" accel="50000" decel="50000" fill="hold" nodeType="withEffect">
                                  <p:stCondLst>
                                    <p:cond delay="1000"/>
                                  </p:stCondLst>
                                  <p:childTnLst>
                                    <p:animMotion origin="layout" path="M 0.21754 -0.00139 L 0.30382 -0.00139 " pathEditMode="relative" rAng="0" ptsTypes="AA">
                                      <p:cBhvr>
                                        <p:cTn id="26" dur="5000" fill="hold"/>
                                        <p:tgtEl>
                                          <p:spTgt spid="53"/>
                                        </p:tgtEl>
                                        <p:attrNameLst>
                                          <p:attrName>ppt_x</p:attrName>
                                          <p:attrName>ppt_y</p:attrName>
                                        </p:attrNameLst>
                                      </p:cBhvr>
                                      <p:rCtr x="43" y="0"/>
                                    </p:animMotion>
                                  </p:childTnLst>
                                </p:cTn>
                              </p:par>
                              <p:par>
                                <p:cTn id="27" presetID="18" presetClass="exit" presetSubtype="3" fill="hold" grpId="1" nodeType="withEffect">
                                  <p:stCondLst>
                                    <p:cond delay="1000"/>
                                  </p:stCondLst>
                                  <p:childTnLst>
                                    <p:animEffect transition="out" filter="strips(upRight)">
                                      <p:cBhvr>
                                        <p:cTn id="28" dur="5000"/>
                                        <p:tgtEl>
                                          <p:spTgt spid="47"/>
                                        </p:tgtEl>
                                      </p:cBhvr>
                                    </p:animEffect>
                                    <p:set>
                                      <p:cBhvr>
                                        <p:cTn id="29" dur="1" fill="hold">
                                          <p:stCondLst>
                                            <p:cond delay="4999"/>
                                          </p:stCondLst>
                                        </p:cTn>
                                        <p:tgtEl>
                                          <p:spTgt spid="47"/>
                                        </p:tgtEl>
                                        <p:attrNameLst>
                                          <p:attrName>style.visibility</p:attrName>
                                        </p:attrNameLst>
                                      </p:cBhvr>
                                      <p:to>
                                        <p:strVal val="hidden"/>
                                      </p:to>
                                    </p:set>
                                  </p:childTnLst>
                                </p:cTn>
                              </p:par>
                            </p:childTnLst>
                          </p:cTn>
                        </p:par>
                        <p:par>
                          <p:cTn id="30" fill="hold">
                            <p:stCondLst>
                              <p:cond delay="17000"/>
                            </p:stCondLst>
                            <p:childTnLst>
                              <p:par>
                                <p:cTn id="31" presetID="64" presetClass="path" presetSubtype="0" accel="50000" decel="50000" fill="hold" nodeType="afterEffect">
                                  <p:stCondLst>
                                    <p:cond delay="1000"/>
                                  </p:stCondLst>
                                  <p:childTnLst>
                                    <p:animMotion origin="layout" path="M 0.00173 0.10926 L 0.00069 -0.03657 " pathEditMode="relative" rAng="0" ptsTypes="AA">
                                      <p:cBhvr>
                                        <p:cTn id="32" dur="5000" fill="hold"/>
                                        <p:tgtEl>
                                          <p:spTgt spid="26"/>
                                        </p:tgtEl>
                                        <p:attrNameLst>
                                          <p:attrName>ppt_x</p:attrName>
                                          <p:attrName>ppt_y</p:attrName>
                                        </p:attrNameLst>
                                      </p:cBhvr>
                                      <p:rCtr x="-1" y="-73"/>
                                    </p:animMotion>
                                  </p:childTnLst>
                                </p:cTn>
                              </p:par>
                              <p:par>
                                <p:cTn id="33" presetID="63" presetClass="path" presetSubtype="0" accel="50000" decel="50000" fill="hold" nodeType="withEffect">
                                  <p:stCondLst>
                                    <p:cond delay="1000"/>
                                  </p:stCondLst>
                                  <p:childTnLst>
                                    <p:animMotion origin="layout" path="M 0.30399 -0.00139 L 0.41024 -0.00139 " pathEditMode="relative" rAng="0" ptsTypes="AA">
                                      <p:cBhvr>
                                        <p:cTn id="34" dur="5000" fill="hold"/>
                                        <p:tgtEl>
                                          <p:spTgt spid="53"/>
                                        </p:tgtEl>
                                        <p:attrNameLst>
                                          <p:attrName>ppt_x</p:attrName>
                                          <p:attrName>ppt_y</p:attrName>
                                        </p:attrNameLst>
                                      </p:cBhvr>
                                      <p:rCtr x="53" y="0"/>
                                    </p:animMotion>
                                  </p:childTnLst>
                                </p:cTn>
                              </p:par>
                              <p:par>
                                <p:cTn id="35" presetID="18" presetClass="entr" presetSubtype="3" fill="hold" grpId="0" nodeType="withEffect">
                                  <p:stCondLst>
                                    <p:cond delay="1000"/>
                                  </p:stCondLst>
                                  <p:childTnLst>
                                    <p:set>
                                      <p:cBhvr>
                                        <p:cTn id="36" dur="1" fill="hold">
                                          <p:stCondLst>
                                            <p:cond delay="0"/>
                                          </p:stCondLst>
                                        </p:cTn>
                                        <p:tgtEl>
                                          <p:spTgt spid="48"/>
                                        </p:tgtEl>
                                        <p:attrNameLst>
                                          <p:attrName>style.visibility</p:attrName>
                                        </p:attrNameLst>
                                      </p:cBhvr>
                                      <p:to>
                                        <p:strVal val="visible"/>
                                      </p:to>
                                    </p:set>
                                    <p:animEffect transition="in" filter="strips(upRight)">
                                      <p:cBhvr>
                                        <p:cTn id="37" dur="50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p:bldP spid="49" grpId="0" animBg="1"/>
      <p:bldP spid="47" grpId="0" animBg="1"/>
      <p:bldP spid="47" grpId="1" animBg="1"/>
      <p:bldP spid="48" grpId="0" animBg="1"/>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green text box"/>
          <p:cNvSpPr/>
          <p:nvPr/>
        </p:nvSpPr>
        <p:spPr>
          <a:xfrm>
            <a:off x="2057400" y="5715000"/>
            <a:ext cx="6781800" cy="381000"/>
          </a:xfrm>
          <a:prstGeom prst="roundRect">
            <a:avLst/>
          </a:prstGeom>
          <a:solidFill>
            <a:srgbClr val="70AC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latin typeface="Trebuchet MS" pitchFamily="34" charset="0"/>
              </a:rPr>
              <a:t>Can you predict what happens to the salinity as the tides rise and fall?</a:t>
            </a:r>
            <a:endParaRPr lang="en-US" sz="1600" dirty="0">
              <a:latin typeface="Trebuchet MS" pitchFamily="34" charset="0"/>
            </a:endParaRPr>
          </a:p>
        </p:txBody>
      </p:sp>
      <p:sp>
        <p:nvSpPr>
          <p:cNvPr id="31" name="land background"/>
          <p:cNvSpPr/>
          <p:nvPr/>
        </p:nvSpPr>
        <p:spPr>
          <a:xfrm>
            <a:off x="2588742" y="1447800"/>
            <a:ext cx="3962400" cy="2286000"/>
          </a:xfrm>
          <a:prstGeom prst="rect">
            <a:avLst/>
          </a:prstGeom>
          <a:solidFill>
            <a:srgbClr val="CC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8" name="Rectangle 37"/>
          <p:cNvSpPr/>
          <p:nvPr/>
        </p:nvSpPr>
        <p:spPr>
          <a:xfrm>
            <a:off x="2640228" y="3429000"/>
            <a:ext cx="3886200" cy="3048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Rectangle 40"/>
          <p:cNvSpPr/>
          <p:nvPr/>
        </p:nvSpPr>
        <p:spPr>
          <a:xfrm>
            <a:off x="2640228" y="2743200"/>
            <a:ext cx="3886200" cy="9906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Rectangle 48"/>
          <p:cNvSpPr/>
          <p:nvPr/>
        </p:nvSpPr>
        <p:spPr>
          <a:xfrm>
            <a:off x="2640228" y="2057400"/>
            <a:ext cx="3886200" cy="16764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Rectangle 46"/>
          <p:cNvSpPr/>
          <p:nvPr/>
        </p:nvSpPr>
        <p:spPr>
          <a:xfrm>
            <a:off x="2640228" y="2286000"/>
            <a:ext cx="3886200" cy="14478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Rectangle 47"/>
          <p:cNvSpPr/>
          <p:nvPr/>
        </p:nvSpPr>
        <p:spPr>
          <a:xfrm>
            <a:off x="2640228" y="1878227"/>
            <a:ext cx="3886200" cy="185557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2" name="crab picture" descr="dungeness - Copy.jpg"/>
          <p:cNvPicPr>
            <a:picLocks noChangeAspect="1"/>
          </p:cNvPicPr>
          <p:nvPr/>
        </p:nvPicPr>
        <p:blipFill>
          <a:blip r:embed="rId3" cstate="print"/>
          <a:stretch>
            <a:fillRect/>
          </a:stretch>
        </p:blipFill>
        <p:spPr>
          <a:xfrm>
            <a:off x="7575550" y="914400"/>
            <a:ext cx="1568450" cy="941070"/>
          </a:xfrm>
          <a:prstGeom prst="rect">
            <a:avLst/>
          </a:prstGeom>
        </p:spPr>
      </p:pic>
      <p:sp>
        <p:nvSpPr>
          <p:cNvPr id="22" name="home button">
            <a:hlinkClick r:id="" action="ppaction://hlinkshowjump?jump=firstslide" highlightClick="1"/>
          </p:cNvPr>
          <p:cNvSpPr/>
          <p:nvPr/>
        </p:nvSpPr>
        <p:spPr>
          <a:xfrm>
            <a:off x="8547717" y="6400800"/>
            <a:ext cx="574675" cy="457200"/>
          </a:xfrm>
          <a:prstGeom prst="actionButtonHome">
            <a:avLst/>
          </a:prstGeom>
          <a:gradFill flip="none" rotWithShape="1">
            <a:gsLst>
              <a:gs pos="0">
                <a:srgbClr val="FFEFD1"/>
              </a:gs>
              <a:gs pos="64999">
                <a:srgbClr val="F0EBD5"/>
              </a:gs>
              <a:gs pos="100000">
                <a:srgbClr val="D1C39F"/>
              </a:gs>
            </a:gsLst>
            <a:lin ang="5400000" scaled="1"/>
            <a:tileRect/>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23" name="back button">
            <a:hlinkClick r:id="rId4" action="ppaction://hlinksldjump" highlightClick="1"/>
          </p:cNvPr>
          <p:cNvSpPr/>
          <p:nvPr/>
        </p:nvSpPr>
        <p:spPr>
          <a:xfrm>
            <a:off x="8080992" y="6400800"/>
            <a:ext cx="457200" cy="457200"/>
          </a:xfrm>
          <a:prstGeom prst="actionButtonBeginning">
            <a:avLst/>
          </a:prstGeom>
          <a:gradFill>
            <a:gsLst>
              <a:gs pos="0">
                <a:srgbClr val="FFEFD1"/>
              </a:gs>
              <a:gs pos="64999">
                <a:srgbClr val="F0EBD5"/>
              </a:gs>
              <a:gs pos="100000">
                <a:srgbClr val="D1C39F"/>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33" name="continue button">
            <a:hlinkClick r:id="rId5" action="ppaction://hlinksldjump" highlightClick="1"/>
          </p:cNvPr>
          <p:cNvSpPr/>
          <p:nvPr/>
        </p:nvSpPr>
        <p:spPr>
          <a:xfrm>
            <a:off x="5638800" y="6279380"/>
            <a:ext cx="2377440" cy="548640"/>
          </a:xfrm>
          <a:prstGeom prst="actionButtonBlank">
            <a:avLst/>
          </a:prstGeom>
          <a:solidFill>
            <a:srgbClr val="C00000"/>
          </a:solidFill>
          <a:ln>
            <a:no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latin typeface="Trebuchet MS" pitchFamily="34" charset="0"/>
              </a:rPr>
              <a:t>Touch here to continue</a:t>
            </a:r>
            <a:endParaRPr lang="en-US" sz="1600" dirty="0">
              <a:latin typeface="Trebuchet MS" pitchFamily="34" charset="0"/>
            </a:endParaRPr>
          </a:p>
        </p:txBody>
      </p:sp>
      <p:sp>
        <p:nvSpPr>
          <p:cNvPr id="24" name="top title bar"/>
          <p:cNvSpPr/>
          <p:nvPr/>
        </p:nvSpPr>
        <p:spPr>
          <a:xfrm>
            <a:off x="0" y="0"/>
            <a:ext cx="9144000" cy="838200"/>
          </a:xfrm>
          <a:prstGeom prst="rect">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r>
              <a:rPr lang="en-US" sz="4400" dirty="0" smtClean="0">
                <a:latin typeface="Trebuchet MS" pitchFamily="34" charset="0"/>
              </a:rPr>
              <a:t>How To Read LOBO Data</a:t>
            </a:r>
            <a:endParaRPr lang="en-US" sz="4400" dirty="0">
              <a:latin typeface="Trebuchet MS" pitchFamily="34" charset="0"/>
            </a:endParaRPr>
          </a:p>
        </p:txBody>
      </p:sp>
      <p:sp>
        <p:nvSpPr>
          <p:cNvPr id="39" name="left hand button bar"/>
          <p:cNvSpPr/>
          <p:nvPr/>
        </p:nvSpPr>
        <p:spPr>
          <a:xfrm>
            <a:off x="0" y="0"/>
            <a:ext cx="1752600" cy="6858000"/>
          </a:xfrm>
          <a:prstGeom prst="flowChartDelay">
            <a:avLst/>
          </a:prstGeom>
          <a:scene3d>
            <a:camera prst="orthographicFront">
              <a:rot lat="0" lon="0" rev="0"/>
            </a:camera>
            <a:lightRig rig="threePt" dir="t">
              <a:rot lat="0" lon="0" rev="1200000"/>
            </a:lightRig>
          </a:scene3d>
          <a:sp3d>
            <a:bevelT/>
          </a:sp3d>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40" name="level 1 button">
            <a:hlinkClick r:id="rId6" action="ppaction://hlinksldjump"/>
          </p:cNvPr>
          <p:cNvSpPr txBox="1"/>
          <p:nvPr/>
        </p:nvSpPr>
        <p:spPr>
          <a:xfrm>
            <a:off x="0" y="609600"/>
            <a:ext cx="1371600" cy="8382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Build </a:t>
            </a:r>
            <a:r>
              <a:rPr lang="en-US" sz="1600" dirty="0" smtClean="0">
                <a:solidFill>
                  <a:schemeClr val="accent1">
                    <a:lumMod val="75000"/>
                  </a:schemeClr>
                </a:solidFill>
                <a:latin typeface="Trebuchet MS" pitchFamily="34" charset="0"/>
                <a:cs typeface="+mn-cs"/>
              </a:rPr>
              <a:t>A </a:t>
            </a:r>
            <a:r>
              <a:rPr lang="en-US" sz="1600" dirty="0">
                <a:solidFill>
                  <a:schemeClr val="accent1">
                    <a:lumMod val="75000"/>
                  </a:schemeClr>
                </a:solidFill>
                <a:latin typeface="Trebuchet MS" pitchFamily="34" charset="0"/>
                <a:cs typeface="+mn-cs"/>
              </a:rPr>
              <a:t>G</a:t>
            </a:r>
            <a:r>
              <a:rPr lang="en-US" sz="1600" dirty="0" smtClean="0">
                <a:solidFill>
                  <a:schemeClr val="accent1">
                    <a:lumMod val="75000"/>
                  </a:schemeClr>
                </a:solidFill>
                <a:latin typeface="Trebuchet MS" pitchFamily="34" charset="0"/>
                <a:cs typeface="+mn-cs"/>
              </a:rPr>
              <a:t>raph </a:t>
            </a:r>
            <a:endParaRPr lang="en-US" sz="1600" dirty="0">
              <a:solidFill>
                <a:schemeClr val="accent1">
                  <a:lumMod val="75000"/>
                </a:schemeClr>
              </a:solidFill>
              <a:latin typeface="Trebuchet MS" pitchFamily="34" charset="0"/>
              <a:cs typeface="+mn-cs"/>
            </a:endParaRP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1)</a:t>
            </a:r>
            <a:endParaRPr lang="en-US" sz="1600" dirty="0">
              <a:solidFill>
                <a:schemeClr val="accent1">
                  <a:lumMod val="75000"/>
                </a:schemeClr>
              </a:solidFill>
              <a:latin typeface="Trebuchet MS" pitchFamily="34" charset="0"/>
              <a:cs typeface="+mn-cs"/>
            </a:endParaRPr>
          </a:p>
        </p:txBody>
      </p:sp>
      <p:sp>
        <p:nvSpPr>
          <p:cNvPr id="42" name="level 3 button">
            <a:hlinkClick r:id="rId7" action="ppaction://hlinksldjump"/>
          </p:cNvPr>
          <p:cNvSpPr txBox="1"/>
          <p:nvPr/>
        </p:nvSpPr>
        <p:spPr>
          <a:xfrm>
            <a:off x="0" y="2743200"/>
            <a:ext cx="1554480" cy="1066800"/>
          </a:xfrm>
          <a:prstGeom prst="roundRect">
            <a:avLst/>
          </a:prstGeom>
          <a:solidFill>
            <a:schemeClr val="accent5">
              <a:lumMod val="40000"/>
              <a:lumOff val="60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Read LOBO Graphs </a:t>
            </a:r>
            <a:r>
              <a:rPr lang="en-US" sz="1600" dirty="0" smtClean="0">
                <a:solidFill>
                  <a:schemeClr val="accent1">
                    <a:lumMod val="75000"/>
                  </a:schemeClr>
                </a:solidFill>
                <a:latin typeface="Trebuchet MS" pitchFamily="34" charset="0"/>
                <a:cs typeface="+mn-cs"/>
              </a:rPr>
              <a:t>   (Level 3)</a:t>
            </a:r>
            <a:endParaRPr lang="en-US" sz="1600" dirty="0">
              <a:solidFill>
                <a:schemeClr val="accent1">
                  <a:lumMod val="75000"/>
                </a:schemeClr>
              </a:solidFill>
              <a:latin typeface="Trebuchet MS" pitchFamily="34" charset="0"/>
              <a:cs typeface="+mn-cs"/>
            </a:endParaRPr>
          </a:p>
        </p:txBody>
      </p:sp>
      <p:sp>
        <p:nvSpPr>
          <p:cNvPr id="43" name="level 4 button">
            <a:hlinkClick r:id="rId8" action="ppaction://hlinksldjump"/>
          </p:cNvPr>
          <p:cNvSpPr txBox="1"/>
          <p:nvPr/>
        </p:nvSpPr>
        <p:spPr>
          <a:xfrm>
            <a:off x="0" y="3953470"/>
            <a:ext cx="1447800" cy="99953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LOBO Data Match-up</a:t>
            </a:r>
            <a:endParaRPr lang="en-US" sz="1600" dirty="0">
              <a:solidFill>
                <a:schemeClr val="accent1">
                  <a:lumMod val="75000"/>
                </a:schemeClr>
              </a:solidFill>
              <a:latin typeface="Trebuchet MS" pitchFamily="34" charset="0"/>
              <a:cs typeface="+mn-cs"/>
            </a:endParaRP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4)</a:t>
            </a:r>
            <a:endParaRPr lang="en-US" sz="1600" dirty="0">
              <a:solidFill>
                <a:schemeClr val="accent1">
                  <a:lumMod val="75000"/>
                </a:schemeClr>
              </a:solidFill>
              <a:latin typeface="Trebuchet MS" pitchFamily="34" charset="0"/>
              <a:cs typeface="+mn-cs"/>
            </a:endParaRPr>
          </a:p>
        </p:txBody>
      </p:sp>
      <p:sp>
        <p:nvSpPr>
          <p:cNvPr id="44" name="level 5 button">
            <a:hlinkClick r:id="rId9" action="ppaction://hlinksldjump"/>
          </p:cNvPr>
          <p:cNvSpPr txBox="1"/>
          <p:nvPr/>
        </p:nvSpPr>
        <p:spPr>
          <a:xfrm>
            <a:off x="0" y="5105400"/>
            <a:ext cx="1371600" cy="11430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Test Your LOBO Abilities</a:t>
            </a: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5)</a:t>
            </a:r>
            <a:endParaRPr lang="en-US" sz="1600" dirty="0">
              <a:solidFill>
                <a:schemeClr val="accent1">
                  <a:lumMod val="75000"/>
                </a:schemeClr>
              </a:solidFill>
              <a:latin typeface="Trebuchet MS" pitchFamily="34" charset="0"/>
              <a:cs typeface="+mn-cs"/>
            </a:endParaRPr>
          </a:p>
        </p:txBody>
      </p:sp>
      <p:sp>
        <p:nvSpPr>
          <p:cNvPr id="45" name="level 2 button">
            <a:hlinkClick r:id="rId10" action="ppaction://hlinksldjump"/>
          </p:cNvPr>
          <p:cNvSpPr txBox="1"/>
          <p:nvPr/>
        </p:nvSpPr>
        <p:spPr>
          <a:xfrm>
            <a:off x="0" y="1600200"/>
            <a:ext cx="1447800" cy="9906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Interpret Graphs</a:t>
            </a: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2)</a:t>
            </a:r>
            <a:endParaRPr lang="en-US" sz="1600" dirty="0">
              <a:solidFill>
                <a:schemeClr val="accent1">
                  <a:lumMod val="75000"/>
                </a:schemeClr>
              </a:solidFill>
              <a:latin typeface="Trebuchet MS" pitchFamily="34" charset="0"/>
              <a:cs typeface="+mn-cs"/>
            </a:endParaRPr>
          </a:p>
        </p:txBody>
      </p:sp>
      <p:sp>
        <p:nvSpPr>
          <p:cNvPr id="46" name="help button">
            <a:hlinkClick r:id="rId11" action="ppaction://hlinksldjump"/>
          </p:cNvPr>
          <p:cNvSpPr txBox="1"/>
          <p:nvPr/>
        </p:nvSpPr>
        <p:spPr>
          <a:xfrm>
            <a:off x="0" y="6324600"/>
            <a:ext cx="914400" cy="5334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More info</a:t>
            </a:r>
            <a:endParaRPr lang="en-US" sz="1600" dirty="0">
              <a:solidFill>
                <a:schemeClr val="accent1">
                  <a:lumMod val="75000"/>
                </a:schemeClr>
              </a:solidFill>
              <a:latin typeface="Trebuchet MS" pitchFamily="34" charset="0"/>
              <a:cs typeface="+mn-cs"/>
            </a:endParaRPr>
          </a:p>
        </p:txBody>
      </p:sp>
      <p:cxnSp>
        <p:nvCxnSpPr>
          <p:cNvPr id="36" name="0 tide line"/>
          <p:cNvCxnSpPr/>
          <p:nvPr/>
        </p:nvCxnSpPr>
        <p:spPr>
          <a:xfrm>
            <a:off x="2613456" y="3150916"/>
            <a:ext cx="3951051" cy="1811"/>
          </a:xfrm>
          <a:prstGeom prst="line">
            <a:avLst/>
          </a:prstGeom>
          <a:ln w="19050">
            <a:solidFill>
              <a:schemeClr val="tx1">
                <a:lumMod val="50000"/>
                <a:lumOff val="50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3" name="red time line"/>
          <p:cNvCxnSpPr/>
          <p:nvPr/>
        </p:nvCxnSpPr>
        <p:spPr>
          <a:xfrm rot="5400000" flipH="1">
            <a:off x="1477880" y="2599485"/>
            <a:ext cx="2266950" cy="1681"/>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29" name="second text box"/>
          <p:cNvSpPr/>
          <p:nvPr/>
        </p:nvSpPr>
        <p:spPr>
          <a:xfrm>
            <a:off x="4800600" y="4572000"/>
            <a:ext cx="3886200" cy="838200"/>
          </a:xfrm>
          <a:prstGeom prst="wedgeRoundRectCallout">
            <a:avLst>
              <a:gd name="adj1" fmla="val 26194"/>
              <a:gd name="adj2" fmla="val -69032"/>
              <a:gd name="adj3" fmla="val 16667"/>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600" dirty="0" smtClean="0">
                <a:latin typeface="Trebuchet MS" pitchFamily="34" charset="0"/>
              </a:rPr>
              <a:t>Watch how the water not only moves up and down with the tides, but also in and out from the ocean.</a:t>
            </a:r>
            <a:endParaRPr lang="en-US" sz="1600" dirty="0">
              <a:latin typeface="Trebuchet MS" pitchFamily="34" charset="0"/>
            </a:endParaRPr>
          </a:p>
        </p:txBody>
      </p:sp>
      <p:sp>
        <p:nvSpPr>
          <p:cNvPr id="60" name="tide progress"/>
          <p:cNvSpPr txBox="1"/>
          <p:nvPr/>
        </p:nvSpPr>
        <p:spPr>
          <a:xfrm>
            <a:off x="1066800" y="6553200"/>
            <a:ext cx="3429000" cy="369332"/>
          </a:xfrm>
          <a:prstGeom prst="rect">
            <a:avLst/>
          </a:prstGeom>
          <a:noFill/>
        </p:spPr>
        <p:txBody>
          <a:bodyPr wrap="square" rtlCol="0">
            <a:spAutoFit/>
          </a:bodyPr>
          <a:lstStyle/>
          <a:p>
            <a:r>
              <a:rPr lang="en-US" dirty="0" smtClean="0">
                <a:latin typeface="Trebuchet MS" pitchFamily="34" charset="0"/>
              </a:rPr>
              <a:t>Tide Progress: 2/4</a:t>
            </a:r>
            <a:endParaRPr lang="en-US" dirty="0">
              <a:latin typeface="Trebuchet MS" pitchFamily="34" charset="0"/>
            </a:endParaRPr>
          </a:p>
        </p:txBody>
      </p:sp>
      <p:cxnSp>
        <p:nvCxnSpPr>
          <p:cNvPr id="26" name="dashed water line"/>
          <p:cNvCxnSpPr/>
          <p:nvPr/>
        </p:nvCxnSpPr>
        <p:spPr>
          <a:xfrm rot="10800000">
            <a:off x="2607572" y="2070100"/>
            <a:ext cx="3949700" cy="1588"/>
          </a:xfrm>
          <a:prstGeom prst="line">
            <a:avLst/>
          </a:prstGeom>
          <a:ln w="38100">
            <a:solidFill>
              <a:schemeClr val="accent1">
                <a:lumMod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34" name="white wave for land"/>
          <p:cNvSpPr/>
          <p:nvPr/>
        </p:nvSpPr>
        <p:spPr>
          <a:xfrm>
            <a:off x="2590800" y="1295400"/>
            <a:ext cx="3962400" cy="228600"/>
          </a:xfrm>
          <a:prstGeom prst="doubleWav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57" name="Tide height chart"/>
          <p:cNvGraphicFramePr>
            <a:graphicFrameLocks noGrp="1"/>
          </p:cNvGraphicFramePr>
          <p:nvPr/>
        </p:nvGraphicFramePr>
        <p:xfrm>
          <a:off x="1752600" y="914400"/>
          <a:ext cx="5105400" cy="3835545"/>
        </p:xfrm>
        <a:graphic>
          <a:graphicData uri="http://schemas.openxmlformats.org/drawingml/2006/chart">
            <c:chart xmlns:c="http://schemas.openxmlformats.org/drawingml/2006/chart" xmlns:r="http://schemas.openxmlformats.org/officeDocument/2006/relationships" r:id="rId12"/>
          </a:graphicData>
        </a:graphic>
      </p:graphicFrame>
      <p:sp>
        <p:nvSpPr>
          <p:cNvPr id="50" name="Ocean arrow"/>
          <p:cNvSpPr/>
          <p:nvPr/>
        </p:nvSpPr>
        <p:spPr>
          <a:xfrm>
            <a:off x="2667000" y="3403122"/>
            <a:ext cx="1143000" cy="304800"/>
          </a:xfrm>
          <a:prstGeom prst="rightArrow">
            <a:avLst>
              <a:gd name="adj1" fmla="val 77027"/>
              <a:gd name="adj2" fmla="val 50000"/>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smtClean="0">
                <a:latin typeface="Trebuchet MS" pitchFamily="34" charset="0"/>
              </a:rPr>
              <a:t>Ocean water</a:t>
            </a:r>
            <a:endParaRPr lang="en-US" sz="1100" dirty="0">
              <a:latin typeface="Trebuchet MS" pitchFamily="34" charset="0"/>
            </a:endParaRPr>
          </a:p>
        </p:txBody>
      </p:sp>
      <p:sp>
        <p:nvSpPr>
          <p:cNvPr id="21" name="River arrow"/>
          <p:cNvSpPr txBox="1"/>
          <p:nvPr/>
        </p:nvSpPr>
        <p:spPr>
          <a:xfrm>
            <a:off x="5410200" y="3403122"/>
            <a:ext cx="1066800" cy="304800"/>
          </a:xfrm>
          <a:prstGeom prst="leftArrow">
            <a:avLst>
              <a:gd name="adj1" fmla="val 70211"/>
              <a:gd name="adj2" fmla="val 60106"/>
            </a:avLst>
          </a:prstGeom>
          <a:noFill/>
          <a:ln w="28575">
            <a:solidFill>
              <a:schemeClr val="bg1"/>
            </a:solidFill>
          </a:ln>
        </p:spPr>
        <p:txBody>
          <a:bodyPr wrap="square" rtlCol="0" anchor="ctr">
            <a:noAutofit/>
          </a:bodyPr>
          <a:lstStyle/>
          <a:p>
            <a:r>
              <a:rPr lang="en-US" sz="1100" dirty="0" smtClean="0">
                <a:solidFill>
                  <a:schemeClr val="bg1"/>
                </a:solidFill>
                <a:latin typeface="Trebuchet MS" pitchFamily="34" charset="0"/>
              </a:rPr>
              <a:t>River water</a:t>
            </a:r>
            <a:endParaRPr lang="en-US" sz="1100" dirty="0">
              <a:solidFill>
                <a:schemeClr val="bg1"/>
              </a:solidFill>
              <a:latin typeface="Trebuchet MS" pitchFamily="34" charset="0"/>
            </a:endParaRPr>
          </a:p>
        </p:txBody>
      </p:sp>
      <p:sp>
        <p:nvSpPr>
          <p:cNvPr id="35" name="house"/>
          <p:cNvSpPr/>
          <p:nvPr/>
        </p:nvSpPr>
        <p:spPr>
          <a:xfrm>
            <a:off x="4038600" y="1371600"/>
            <a:ext cx="228600" cy="152400"/>
          </a:xfrm>
          <a:prstGeom prst="rect">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roof"/>
          <p:cNvSpPr/>
          <p:nvPr/>
        </p:nvSpPr>
        <p:spPr>
          <a:xfrm>
            <a:off x="4038600" y="1219200"/>
            <a:ext cx="228600" cy="152400"/>
          </a:xfrm>
          <a:prstGeom prst="triangl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tide animate button">
            <a:hlinkClick r:id="rId13" action="ppaction://hlinksldjump" highlightClick="1"/>
          </p:cNvPr>
          <p:cNvSpPr/>
          <p:nvPr/>
        </p:nvSpPr>
        <p:spPr>
          <a:xfrm>
            <a:off x="1752600" y="4343400"/>
            <a:ext cx="1984248" cy="530352"/>
          </a:xfrm>
          <a:prstGeom prst="roundRect">
            <a:avLst/>
          </a:prstGeom>
          <a:solidFill>
            <a:srgbClr val="C00000"/>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latin typeface="Trebuchet MS" pitchFamily="34" charset="0"/>
              </a:rPr>
              <a:t>Touch here to animate the tides!</a:t>
            </a:r>
            <a:endParaRPr lang="en-US" sz="1600" dirty="0">
              <a:latin typeface="Trebuchet MS" pitchFamily="34" charset="0"/>
            </a:endParaRPr>
          </a:p>
        </p:txBody>
      </p:sp>
      <p:sp>
        <p:nvSpPr>
          <p:cNvPr id="52" name="tree trunk 3"/>
          <p:cNvSpPr/>
          <p:nvPr/>
        </p:nvSpPr>
        <p:spPr>
          <a:xfrm>
            <a:off x="4572000" y="1371600"/>
            <a:ext cx="45719" cy="152400"/>
          </a:xfrm>
          <a:prstGeom prst="rect">
            <a:avLst/>
          </a:prstGeom>
          <a:solidFill>
            <a:srgbClr val="996633"/>
          </a:solidFill>
          <a:ln>
            <a:solidFill>
              <a:srgbClr val="9966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tree top 3"/>
          <p:cNvSpPr/>
          <p:nvPr/>
        </p:nvSpPr>
        <p:spPr>
          <a:xfrm>
            <a:off x="4487174" y="1219200"/>
            <a:ext cx="228600" cy="228600"/>
          </a:xfrm>
          <a:prstGeom prst="triangle">
            <a:avLst/>
          </a:prstGeom>
          <a:solidFill>
            <a:srgbClr val="00B800"/>
          </a:solidFill>
          <a:ln>
            <a:solidFill>
              <a:srgbClr val="00B8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tree trunk 2"/>
          <p:cNvSpPr/>
          <p:nvPr/>
        </p:nvSpPr>
        <p:spPr>
          <a:xfrm>
            <a:off x="4885426" y="1371600"/>
            <a:ext cx="45719" cy="152400"/>
          </a:xfrm>
          <a:prstGeom prst="rect">
            <a:avLst/>
          </a:prstGeom>
          <a:solidFill>
            <a:srgbClr val="996633"/>
          </a:solidFill>
          <a:ln>
            <a:solidFill>
              <a:srgbClr val="9966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tree top 2"/>
          <p:cNvSpPr/>
          <p:nvPr/>
        </p:nvSpPr>
        <p:spPr>
          <a:xfrm>
            <a:off x="4800600" y="1219200"/>
            <a:ext cx="228600" cy="228600"/>
          </a:xfrm>
          <a:prstGeom prst="triangle">
            <a:avLst/>
          </a:prstGeom>
          <a:solidFill>
            <a:srgbClr val="00B800"/>
          </a:solidFill>
          <a:ln>
            <a:solidFill>
              <a:srgbClr val="00B8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tree trunk 1"/>
          <p:cNvSpPr/>
          <p:nvPr/>
        </p:nvSpPr>
        <p:spPr>
          <a:xfrm>
            <a:off x="3209026" y="1371600"/>
            <a:ext cx="45719" cy="152400"/>
          </a:xfrm>
          <a:prstGeom prst="rect">
            <a:avLst/>
          </a:prstGeom>
          <a:solidFill>
            <a:srgbClr val="996633"/>
          </a:solidFill>
          <a:ln>
            <a:solidFill>
              <a:srgbClr val="9966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tree top 1"/>
          <p:cNvSpPr/>
          <p:nvPr/>
        </p:nvSpPr>
        <p:spPr>
          <a:xfrm>
            <a:off x="3124200" y="1219200"/>
            <a:ext cx="228600" cy="228600"/>
          </a:xfrm>
          <a:prstGeom prst="triangle">
            <a:avLst/>
          </a:prstGeom>
          <a:solidFill>
            <a:srgbClr val="00B800"/>
          </a:solidFill>
          <a:ln>
            <a:solidFill>
              <a:srgbClr val="00B8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house window 2"/>
          <p:cNvSpPr/>
          <p:nvPr/>
        </p:nvSpPr>
        <p:spPr>
          <a:xfrm>
            <a:off x="4054418" y="1406104"/>
            <a:ext cx="76200" cy="76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House window"/>
          <p:cNvSpPr/>
          <p:nvPr/>
        </p:nvSpPr>
        <p:spPr>
          <a:xfrm>
            <a:off x="4180940" y="1404670"/>
            <a:ext cx="76200" cy="76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First text box"/>
          <p:cNvSpPr/>
          <p:nvPr/>
        </p:nvSpPr>
        <p:spPr>
          <a:xfrm>
            <a:off x="6705600" y="2002970"/>
            <a:ext cx="2286000" cy="1905000"/>
          </a:xfrm>
          <a:prstGeom prst="wedgeRoundRectCallout">
            <a:avLst>
              <a:gd name="adj1" fmla="val 26194"/>
              <a:gd name="adj2" fmla="val -69032"/>
              <a:gd name="adj3" fmla="val 16667"/>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600" dirty="0" smtClean="0">
                <a:latin typeface="Trebuchet MS" pitchFamily="34" charset="0"/>
              </a:rPr>
              <a:t>Now we are looking straight at the brown estuary bank, with the ocean to the left and the river entering from the right.</a:t>
            </a:r>
            <a:endParaRPr lang="en-US" sz="1600" dirty="0">
              <a:latin typeface="Trebuchet MS" pitchFamily="34" charset="0"/>
            </a:endParaRPr>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nodeType="withEffect">
                                  <p:stCondLst>
                                    <p:cond delay="0"/>
                                  </p:stCondLst>
                                  <p:childTnLst>
                                    <p:animMotion origin="layout" path="M 3.33333E-6 -0.00185 L 3.33333E-6 0.20741 " pathEditMode="relative" rAng="0" ptsTypes="AA">
                                      <p:cBhvr>
                                        <p:cTn id="6" dur="5000" fill="hold"/>
                                        <p:tgtEl>
                                          <p:spTgt spid="26"/>
                                        </p:tgtEl>
                                        <p:attrNameLst>
                                          <p:attrName>ppt_x</p:attrName>
                                          <p:attrName>ppt_y</p:attrName>
                                        </p:attrNameLst>
                                      </p:cBhvr>
                                      <p:rCtr x="0" y="105"/>
                                    </p:animMotion>
                                  </p:childTnLst>
                                </p:cTn>
                              </p:par>
                              <p:par>
                                <p:cTn id="7" presetID="63" presetClass="path" presetSubtype="0" accel="50000" decel="50000" fill="hold" nodeType="withEffect">
                                  <p:stCondLst>
                                    <p:cond delay="0"/>
                                  </p:stCondLst>
                                  <p:childTnLst>
                                    <p:animMotion origin="layout" path="M 4.72222E-6 3.33333E-6 L 0.09461 -0.00139 " pathEditMode="relative" rAng="0" ptsTypes="AA">
                                      <p:cBhvr>
                                        <p:cTn id="8" dur="5000" fill="hold"/>
                                        <p:tgtEl>
                                          <p:spTgt spid="53"/>
                                        </p:tgtEl>
                                        <p:attrNameLst>
                                          <p:attrName>ppt_x</p:attrName>
                                          <p:attrName>ppt_y</p:attrName>
                                        </p:attrNameLst>
                                      </p:cBhvr>
                                      <p:rCtr x="47" y="-1"/>
                                    </p:animMotion>
                                  </p:childTnLst>
                                </p:cTn>
                              </p:par>
                              <p:par>
                                <p:cTn id="9" presetID="18" presetClass="exit" presetSubtype="3" fill="hold" grpId="0" nodeType="withEffect">
                                  <p:stCondLst>
                                    <p:cond delay="0"/>
                                  </p:stCondLst>
                                  <p:childTnLst>
                                    <p:animEffect transition="out" filter="strips(upRight)">
                                      <p:cBhvr>
                                        <p:cTn id="10" dur="5000"/>
                                        <p:tgtEl>
                                          <p:spTgt spid="49"/>
                                        </p:tgtEl>
                                      </p:cBhvr>
                                    </p:animEffect>
                                    <p:set>
                                      <p:cBhvr>
                                        <p:cTn id="11" dur="1" fill="hold">
                                          <p:stCondLst>
                                            <p:cond delay="4999"/>
                                          </p:stCondLst>
                                        </p:cTn>
                                        <p:tgtEl>
                                          <p:spTgt spid="49"/>
                                        </p:tgtEl>
                                        <p:attrNameLst>
                                          <p:attrName>style.visibility</p:attrName>
                                        </p:attrNameLst>
                                      </p:cBhvr>
                                      <p:to>
                                        <p:strVal val="hidden"/>
                                      </p:to>
                                    </p:set>
                                  </p:childTnLst>
                                </p:cTn>
                              </p:par>
                            </p:childTnLst>
                          </p:cTn>
                        </p:par>
                        <p:par>
                          <p:cTn id="12" fill="hold">
                            <p:stCondLst>
                              <p:cond delay="5000"/>
                            </p:stCondLst>
                            <p:childTnLst>
                              <p:par>
                                <p:cTn id="13" presetID="64" presetClass="path" presetSubtype="0" accel="50000" decel="50000" fill="hold" nodeType="afterEffect">
                                  <p:stCondLst>
                                    <p:cond delay="1000"/>
                                  </p:stCondLst>
                                  <p:childTnLst>
                                    <p:animMotion origin="layout" path="M -0.00035 0.20509 L -0.00035 0.02732 " pathEditMode="relative" rAng="0" ptsTypes="AA">
                                      <p:cBhvr>
                                        <p:cTn id="14" dur="5000" fill="hold"/>
                                        <p:tgtEl>
                                          <p:spTgt spid="26"/>
                                        </p:tgtEl>
                                        <p:attrNameLst>
                                          <p:attrName>ppt_x</p:attrName>
                                          <p:attrName>ppt_y</p:attrName>
                                        </p:attrNameLst>
                                      </p:cBhvr>
                                      <p:rCtr x="0" y="-89"/>
                                    </p:animMotion>
                                  </p:childTnLst>
                                </p:cTn>
                              </p:par>
                              <p:par>
                                <p:cTn id="15" presetID="63" presetClass="path" presetSubtype="0" accel="50000" decel="50000" fill="hold" nodeType="withEffect">
                                  <p:stCondLst>
                                    <p:cond delay="1000"/>
                                  </p:stCondLst>
                                  <p:childTnLst>
                                    <p:animMotion origin="layout" path="M 0.09461 -0.00139 L 0.21753 -0.00139 " pathEditMode="relative" rAng="0" ptsTypes="AA">
                                      <p:cBhvr>
                                        <p:cTn id="16" dur="5000" fill="hold"/>
                                        <p:tgtEl>
                                          <p:spTgt spid="53"/>
                                        </p:tgtEl>
                                        <p:attrNameLst>
                                          <p:attrName>ppt_x</p:attrName>
                                          <p:attrName>ppt_y</p:attrName>
                                        </p:attrNameLst>
                                      </p:cBhvr>
                                      <p:rCtr x="61" y="0"/>
                                    </p:animMotion>
                                  </p:childTnLst>
                                </p:cTn>
                              </p:par>
                              <p:par>
                                <p:cTn id="17" presetID="18" presetClass="entr" presetSubtype="3" fill="hold" grpId="0" nodeType="withEffect">
                                  <p:stCondLst>
                                    <p:cond delay="1000"/>
                                  </p:stCondLst>
                                  <p:childTnLst>
                                    <p:set>
                                      <p:cBhvr>
                                        <p:cTn id="18" dur="1" fill="hold">
                                          <p:stCondLst>
                                            <p:cond delay="0"/>
                                          </p:stCondLst>
                                        </p:cTn>
                                        <p:tgtEl>
                                          <p:spTgt spid="47"/>
                                        </p:tgtEl>
                                        <p:attrNameLst>
                                          <p:attrName>style.visibility</p:attrName>
                                        </p:attrNameLst>
                                      </p:cBhvr>
                                      <p:to>
                                        <p:strVal val="visible"/>
                                      </p:to>
                                    </p:set>
                                    <p:animEffect transition="in" filter="strips(upRight)">
                                      <p:cBhvr>
                                        <p:cTn id="19" dur="5000"/>
                                        <p:tgtEl>
                                          <p:spTgt spid="47"/>
                                        </p:tgtEl>
                                      </p:cBhvr>
                                    </p:animEffect>
                                  </p:childTnLst>
                                </p:cTn>
                              </p:par>
                              <p:par>
                                <p:cTn id="20" presetID="1" presetClass="entr" presetSubtype="0" fill="hold" grpId="0" nodeType="withEffect">
                                  <p:stCondLst>
                                    <p:cond delay="6000"/>
                                  </p:stCondLst>
                                  <p:childTnLst>
                                    <p:set>
                                      <p:cBhvr>
                                        <p:cTn id="21" dur="1" fill="hold">
                                          <p:stCondLst>
                                            <p:cond delay="0"/>
                                          </p:stCondLst>
                                        </p:cTn>
                                        <p:tgtEl>
                                          <p:spTgt spid="41"/>
                                        </p:tgtEl>
                                        <p:attrNameLst>
                                          <p:attrName>style.visibility</p:attrName>
                                        </p:attrNameLst>
                                      </p:cBhvr>
                                      <p:to>
                                        <p:strVal val="visible"/>
                                      </p:to>
                                    </p:set>
                                  </p:childTnLst>
                                </p:cTn>
                              </p:par>
                            </p:childTnLst>
                          </p:cTn>
                        </p:par>
                        <p:par>
                          <p:cTn id="22" fill="hold">
                            <p:stCondLst>
                              <p:cond delay="11000"/>
                            </p:stCondLst>
                            <p:childTnLst>
                              <p:par>
                                <p:cTn id="23" presetID="42" presetClass="path" presetSubtype="0" accel="50000" decel="50000" fill="hold" nodeType="afterEffect">
                                  <p:stCondLst>
                                    <p:cond delay="1000"/>
                                  </p:stCondLst>
                                  <p:childTnLst>
                                    <p:animMotion origin="layout" path="M 4.44444E-6 0.02871 L 0.00173 0.11065 " pathEditMode="relative" rAng="0" ptsTypes="AA">
                                      <p:cBhvr>
                                        <p:cTn id="24" dur="5000" fill="hold"/>
                                        <p:tgtEl>
                                          <p:spTgt spid="26"/>
                                        </p:tgtEl>
                                        <p:attrNameLst>
                                          <p:attrName>ppt_x</p:attrName>
                                          <p:attrName>ppt_y</p:attrName>
                                        </p:attrNameLst>
                                      </p:cBhvr>
                                      <p:rCtr x="1" y="41"/>
                                    </p:animMotion>
                                  </p:childTnLst>
                                </p:cTn>
                              </p:par>
                              <p:par>
                                <p:cTn id="25" presetID="63" presetClass="path" presetSubtype="0" accel="50000" decel="50000" fill="hold" nodeType="withEffect">
                                  <p:stCondLst>
                                    <p:cond delay="1000"/>
                                  </p:stCondLst>
                                  <p:childTnLst>
                                    <p:animMotion origin="layout" path="M 0.21754 -0.00139 L 0.30382 -0.00139 " pathEditMode="relative" rAng="0" ptsTypes="AA">
                                      <p:cBhvr>
                                        <p:cTn id="26" dur="5000" fill="hold"/>
                                        <p:tgtEl>
                                          <p:spTgt spid="53"/>
                                        </p:tgtEl>
                                        <p:attrNameLst>
                                          <p:attrName>ppt_x</p:attrName>
                                          <p:attrName>ppt_y</p:attrName>
                                        </p:attrNameLst>
                                      </p:cBhvr>
                                      <p:rCtr x="43" y="0"/>
                                    </p:animMotion>
                                  </p:childTnLst>
                                </p:cTn>
                              </p:par>
                              <p:par>
                                <p:cTn id="27" presetID="18" presetClass="exit" presetSubtype="3" fill="hold" grpId="1" nodeType="withEffect">
                                  <p:stCondLst>
                                    <p:cond delay="1000"/>
                                  </p:stCondLst>
                                  <p:childTnLst>
                                    <p:animEffect transition="out" filter="strips(upRight)">
                                      <p:cBhvr>
                                        <p:cTn id="28" dur="5000"/>
                                        <p:tgtEl>
                                          <p:spTgt spid="47"/>
                                        </p:tgtEl>
                                      </p:cBhvr>
                                    </p:animEffect>
                                    <p:set>
                                      <p:cBhvr>
                                        <p:cTn id="29" dur="1" fill="hold">
                                          <p:stCondLst>
                                            <p:cond delay="4999"/>
                                          </p:stCondLst>
                                        </p:cTn>
                                        <p:tgtEl>
                                          <p:spTgt spid="47"/>
                                        </p:tgtEl>
                                        <p:attrNameLst>
                                          <p:attrName>style.visibility</p:attrName>
                                        </p:attrNameLst>
                                      </p:cBhvr>
                                      <p:to>
                                        <p:strVal val="hidden"/>
                                      </p:to>
                                    </p:set>
                                  </p:childTnLst>
                                </p:cTn>
                              </p:par>
                            </p:childTnLst>
                          </p:cTn>
                        </p:par>
                        <p:par>
                          <p:cTn id="30" fill="hold">
                            <p:stCondLst>
                              <p:cond delay="17000"/>
                            </p:stCondLst>
                            <p:childTnLst>
                              <p:par>
                                <p:cTn id="31" presetID="64" presetClass="path" presetSubtype="0" accel="50000" decel="50000" fill="hold" nodeType="afterEffect">
                                  <p:stCondLst>
                                    <p:cond delay="1000"/>
                                  </p:stCondLst>
                                  <p:childTnLst>
                                    <p:animMotion origin="layout" path="M 0.00173 0.10926 L 0.00069 -0.03657 " pathEditMode="relative" rAng="0" ptsTypes="AA">
                                      <p:cBhvr>
                                        <p:cTn id="32" dur="5000" fill="hold"/>
                                        <p:tgtEl>
                                          <p:spTgt spid="26"/>
                                        </p:tgtEl>
                                        <p:attrNameLst>
                                          <p:attrName>ppt_x</p:attrName>
                                          <p:attrName>ppt_y</p:attrName>
                                        </p:attrNameLst>
                                      </p:cBhvr>
                                      <p:rCtr x="-1" y="-73"/>
                                    </p:animMotion>
                                  </p:childTnLst>
                                </p:cTn>
                              </p:par>
                              <p:par>
                                <p:cTn id="33" presetID="63" presetClass="path" presetSubtype="0" accel="50000" decel="50000" fill="hold" nodeType="withEffect">
                                  <p:stCondLst>
                                    <p:cond delay="1000"/>
                                  </p:stCondLst>
                                  <p:childTnLst>
                                    <p:animMotion origin="layout" path="M 0.30399 -0.00139 L 0.41024 -0.00139 " pathEditMode="relative" rAng="0" ptsTypes="AA">
                                      <p:cBhvr>
                                        <p:cTn id="34" dur="5000" fill="hold"/>
                                        <p:tgtEl>
                                          <p:spTgt spid="53"/>
                                        </p:tgtEl>
                                        <p:attrNameLst>
                                          <p:attrName>ppt_x</p:attrName>
                                          <p:attrName>ppt_y</p:attrName>
                                        </p:attrNameLst>
                                      </p:cBhvr>
                                      <p:rCtr x="53" y="0"/>
                                    </p:animMotion>
                                  </p:childTnLst>
                                </p:cTn>
                              </p:par>
                              <p:par>
                                <p:cTn id="35" presetID="18" presetClass="entr" presetSubtype="3" fill="hold" grpId="0" nodeType="withEffect">
                                  <p:stCondLst>
                                    <p:cond delay="1000"/>
                                  </p:stCondLst>
                                  <p:childTnLst>
                                    <p:set>
                                      <p:cBhvr>
                                        <p:cTn id="36" dur="1" fill="hold">
                                          <p:stCondLst>
                                            <p:cond delay="0"/>
                                          </p:stCondLst>
                                        </p:cTn>
                                        <p:tgtEl>
                                          <p:spTgt spid="48"/>
                                        </p:tgtEl>
                                        <p:attrNameLst>
                                          <p:attrName>style.visibility</p:attrName>
                                        </p:attrNameLst>
                                      </p:cBhvr>
                                      <p:to>
                                        <p:strVal val="visible"/>
                                      </p:to>
                                    </p:set>
                                    <p:animEffect transition="in" filter="strips(upRight)">
                                      <p:cBhvr>
                                        <p:cTn id="37" dur="50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p:bldP spid="49" grpId="0" animBg="1"/>
      <p:bldP spid="47" grpId="0" animBg="1"/>
      <p:bldP spid="47" grpId="1" animBg="1"/>
      <p:bldP spid="48" grpId="0" animBg="1"/>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SAL/TIDE background brown box"/>
          <p:cNvSpPr/>
          <p:nvPr/>
        </p:nvSpPr>
        <p:spPr>
          <a:xfrm>
            <a:off x="2438400" y="3429000"/>
            <a:ext cx="3962400" cy="2286000"/>
          </a:xfrm>
          <a:prstGeom prst="rect">
            <a:avLst/>
          </a:prstGeom>
          <a:solidFill>
            <a:srgbClr val="CC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aphicFrame>
        <p:nvGraphicFramePr>
          <p:cNvPr id="54" name="SAL/TIDE sal chart"/>
          <p:cNvGraphicFramePr>
            <a:graphicFrameLocks noGrp="1"/>
          </p:cNvGraphicFramePr>
          <p:nvPr/>
        </p:nvGraphicFramePr>
        <p:xfrm>
          <a:off x="1600200" y="2895600"/>
          <a:ext cx="5943600" cy="3581400"/>
        </p:xfrm>
        <a:graphic>
          <a:graphicData uri="http://schemas.openxmlformats.org/drawingml/2006/chart">
            <c:chart xmlns:c="http://schemas.openxmlformats.org/drawingml/2006/chart" xmlns:r="http://schemas.openxmlformats.org/officeDocument/2006/relationships" r:id="rId3"/>
          </a:graphicData>
        </a:graphic>
      </p:graphicFrame>
      <p:sp>
        <p:nvSpPr>
          <p:cNvPr id="55" name="SAL/TIDE moving brown background"/>
          <p:cNvSpPr/>
          <p:nvPr/>
        </p:nvSpPr>
        <p:spPr>
          <a:xfrm>
            <a:off x="2438400" y="3429000"/>
            <a:ext cx="3962400" cy="2286000"/>
          </a:xfrm>
          <a:prstGeom prst="rect">
            <a:avLst/>
          </a:prstGeom>
          <a:solidFill>
            <a:srgbClr val="CC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26" name="SAL/TIDE dashed water line"/>
          <p:cNvCxnSpPr/>
          <p:nvPr/>
        </p:nvCxnSpPr>
        <p:spPr>
          <a:xfrm rot="10800000">
            <a:off x="2502243" y="4051300"/>
            <a:ext cx="3949700" cy="1588"/>
          </a:xfrm>
          <a:prstGeom prst="line">
            <a:avLst/>
          </a:prstGeom>
          <a:ln w="38100">
            <a:solidFill>
              <a:schemeClr val="accent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53" name="SAL/TIDE red time line"/>
          <p:cNvCxnSpPr/>
          <p:nvPr/>
        </p:nvCxnSpPr>
        <p:spPr>
          <a:xfrm rot="5400000" flipH="1">
            <a:off x="1305766" y="4580685"/>
            <a:ext cx="2266950" cy="1681"/>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56" name="SAL/TIDE white hide box"/>
          <p:cNvSpPr/>
          <p:nvPr/>
        </p:nvSpPr>
        <p:spPr>
          <a:xfrm>
            <a:off x="6400800" y="3276600"/>
            <a:ext cx="3276600" cy="3200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6" name="SAL/TIDE 0 tide line"/>
          <p:cNvCxnSpPr/>
          <p:nvPr/>
        </p:nvCxnSpPr>
        <p:spPr>
          <a:xfrm>
            <a:off x="2438400" y="5132116"/>
            <a:ext cx="3951051" cy="1811"/>
          </a:xfrm>
          <a:prstGeom prst="line">
            <a:avLst/>
          </a:prstGeom>
          <a:ln w="19050">
            <a:solidFill>
              <a:schemeClr val="tx1">
                <a:lumMod val="50000"/>
                <a:lumOff val="50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pic>
        <p:nvPicPr>
          <p:cNvPr id="32" name="crab pic" descr="dungeness - Copy.jpg"/>
          <p:cNvPicPr>
            <a:picLocks noChangeAspect="1"/>
          </p:cNvPicPr>
          <p:nvPr/>
        </p:nvPicPr>
        <p:blipFill>
          <a:blip r:embed="rId4" cstate="print"/>
          <a:stretch>
            <a:fillRect/>
          </a:stretch>
        </p:blipFill>
        <p:spPr>
          <a:xfrm>
            <a:off x="7575550" y="914400"/>
            <a:ext cx="1568450" cy="941070"/>
          </a:xfrm>
          <a:prstGeom prst="rect">
            <a:avLst/>
          </a:prstGeom>
        </p:spPr>
      </p:pic>
      <p:sp>
        <p:nvSpPr>
          <p:cNvPr id="22" name="home button">
            <a:hlinkClick r:id="" action="ppaction://hlinkshowjump?jump=firstslide" highlightClick="1"/>
          </p:cNvPr>
          <p:cNvSpPr/>
          <p:nvPr/>
        </p:nvSpPr>
        <p:spPr>
          <a:xfrm>
            <a:off x="8547717" y="6400800"/>
            <a:ext cx="574675" cy="457200"/>
          </a:xfrm>
          <a:prstGeom prst="actionButtonHome">
            <a:avLst/>
          </a:prstGeom>
          <a:gradFill flip="none" rotWithShape="1">
            <a:gsLst>
              <a:gs pos="0">
                <a:srgbClr val="FFEFD1"/>
              </a:gs>
              <a:gs pos="64999">
                <a:srgbClr val="F0EBD5"/>
              </a:gs>
              <a:gs pos="100000">
                <a:srgbClr val="D1C39F"/>
              </a:gs>
            </a:gsLst>
            <a:lin ang="5400000" scaled="1"/>
            <a:tileRect/>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23" name="back button">
            <a:hlinkClick r:id="rId5" action="ppaction://hlinksldjump" highlightClick="1"/>
          </p:cNvPr>
          <p:cNvSpPr/>
          <p:nvPr/>
        </p:nvSpPr>
        <p:spPr>
          <a:xfrm>
            <a:off x="8080992" y="6400800"/>
            <a:ext cx="457200" cy="457200"/>
          </a:xfrm>
          <a:prstGeom prst="actionButtonBeginning">
            <a:avLst/>
          </a:prstGeom>
          <a:gradFill>
            <a:gsLst>
              <a:gs pos="0">
                <a:srgbClr val="FFEFD1"/>
              </a:gs>
              <a:gs pos="64999">
                <a:srgbClr val="F0EBD5"/>
              </a:gs>
              <a:gs pos="100000">
                <a:srgbClr val="D1C39F"/>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34" name="tide progress text"/>
          <p:cNvSpPr txBox="1"/>
          <p:nvPr/>
        </p:nvSpPr>
        <p:spPr>
          <a:xfrm>
            <a:off x="3352800" y="6553200"/>
            <a:ext cx="3429000" cy="369332"/>
          </a:xfrm>
          <a:prstGeom prst="rect">
            <a:avLst/>
          </a:prstGeom>
          <a:noFill/>
        </p:spPr>
        <p:txBody>
          <a:bodyPr wrap="square" rtlCol="0">
            <a:spAutoFit/>
          </a:bodyPr>
          <a:lstStyle/>
          <a:p>
            <a:r>
              <a:rPr lang="en-US" dirty="0" smtClean="0">
                <a:latin typeface="Trebuchet MS" pitchFamily="34" charset="0"/>
              </a:rPr>
              <a:t>Tide Progress: 3/4</a:t>
            </a:r>
            <a:endParaRPr lang="en-US" dirty="0">
              <a:latin typeface="Trebuchet MS" pitchFamily="34" charset="0"/>
            </a:endParaRPr>
          </a:p>
        </p:txBody>
      </p:sp>
      <p:sp>
        <p:nvSpPr>
          <p:cNvPr id="35" name="TIDE land background"/>
          <p:cNvSpPr>
            <a:spLocks noChangeAspect="1"/>
          </p:cNvSpPr>
          <p:nvPr/>
        </p:nvSpPr>
        <p:spPr>
          <a:xfrm>
            <a:off x="2438400" y="990600"/>
            <a:ext cx="3962398" cy="2285999"/>
          </a:xfrm>
          <a:prstGeom prst="rect">
            <a:avLst/>
          </a:prstGeom>
          <a:solidFill>
            <a:srgbClr val="CC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7" name="TIDE water 5"/>
          <p:cNvSpPr>
            <a:spLocks noChangeAspect="1"/>
          </p:cNvSpPr>
          <p:nvPr/>
        </p:nvSpPr>
        <p:spPr>
          <a:xfrm>
            <a:off x="2489888" y="2971800"/>
            <a:ext cx="3886199" cy="30479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TIDE water 4"/>
          <p:cNvSpPr>
            <a:spLocks noChangeAspect="1"/>
          </p:cNvSpPr>
          <p:nvPr/>
        </p:nvSpPr>
        <p:spPr>
          <a:xfrm>
            <a:off x="2489888" y="2286002"/>
            <a:ext cx="3886199" cy="99060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TIDE water 3"/>
          <p:cNvSpPr>
            <a:spLocks noChangeAspect="1"/>
          </p:cNvSpPr>
          <p:nvPr/>
        </p:nvSpPr>
        <p:spPr>
          <a:xfrm>
            <a:off x="2489888" y="1600200"/>
            <a:ext cx="3886199" cy="167640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TIDE water 2"/>
          <p:cNvSpPr>
            <a:spLocks noChangeAspect="1"/>
          </p:cNvSpPr>
          <p:nvPr/>
        </p:nvSpPr>
        <p:spPr>
          <a:xfrm>
            <a:off x="2489888" y="1828802"/>
            <a:ext cx="3886199" cy="14478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TIDE water 1"/>
          <p:cNvSpPr>
            <a:spLocks noChangeAspect="1"/>
          </p:cNvSpPr>
          <p:nvPr/>
        </p:nvSpPr>
        <p:spPr>
          <a:xfrm>
            <a:off x="2489888" y="1421029"/>
            <a:ext cx="3886199" cy="185557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58" name="TIDE dashed water line"/>
          <p:cNvCxnSpPr>
            <a:cxnSpLocks noChangeAspect="1"/>
          </p:cNvCxnSpPr>
          <p:nvPr/>
        </p:nvCxnSpPr>
        <p:spPr>
          <a:xfrm rot="10800000">
            <a:off x="2457224" y="1612901"/>
            <a:ext cx="3949699" cy="1587"/>
          </a:xfrm>
          <a:prstGeom prst="line">
            <a:avLst/>
          </a:prstGeom>
          <a:ln w="38100">
            <a:solidFill>
              <a:schemeClr val="accent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62" name="TIDE 0 tide line"/>
          <p:cNvCxnSpPr>
            <a:cxnSpLocks noChangeAspect="1"/>
          </p:cNvCxnSpPr>
          <p:nvPr/>
        </p:nvCxnSpPr>
        <p:spPr>
          <a:xfrm>
            <a:off x="2463117" y="2693716"/>
            <a:ext cx="3951050" cy="1810"/>
          </a:xfrm>
          <a:prstGeom prst="line">
            <a:avLst/>
          </a:prstGeom>
          <a:ln w="19050">
            <a:solidFill>
              <a:schemeClr val="tx1">
                <a:lumMod val="50000"/>
                <a:lumOff val="50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3" name="TIDE red time line"/>
          <p:cNvCxnSpPr>
            <a:cxnSpLocks noChangeAspect="1"/>
          </p:cNvCxnSpPr>
          <p:nvPr/>
        </p:nvCxnSpPr>
        <p:spPr>
          <a:xfrm rot="5400000" flipH="1">
            <a:off x="1327530" y="2142293"/>
            <a:ext cx="2266951" cy="1679"/>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47" name="TIDE white wave for land"/>
          <p:cNvSpPr/>
          <p:nvPr/>
        </p:nvSpPr>
        <p:spPr>
          <a:xfrm>
            <a:off x="2446360" y="838200"/>
            <a:ext cx="3962400" cy="228600"/>
          </a:xfrm>
          <a:prstGeom prst="doubleWav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itle bar"/>
          <p:cNvSpPr/>
          <p:nvPr/>
        </p:nvSpPr>
        <p:spPr>
          <a:xfrm>
            <a:off x="0" y="0"/>
            <a:ext cx="9144000" cy="838200"/>
          </a:xfrm>
          <a:prstGeom prst="rect">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r>
              <a:rPr lang="en-US" sz="4400" dirty="0" smtClean="0">
                <a:latin typeface="Trebuchet MS" pitchFamily="34" charset="0"/>
              </a:rPr>
              <a:t>How To Read LOBO Data</a:t>
            </a:r>
            <a:endParaRPr lang="en-US" sz="4400" dirty="0">
              <a:latin typeface="Trebuchet MS" pitchFamily="34" charset="0"/>
            </a:endParaRPr>
          </a:p>
        </p:txBody>
      </p:sp>
      <p:sp>
        <p:nvSpPr>
          <p:cNvPr id="39" name="side bar"/>
          <p:cNvSpPr/>
          <p:nvPr/>
        </p:nvSpPr>
        <p:spPr>
          <a:xfrm>
            <a:off x="0" y="0"/>
            <a:ext cx="1752600" cy="6858000"/>
          </a:xfrm>
          <a:prstGeom prst="flowChartDelay">
            <a:avLst/>
          </a:prstGeom>
          <a:scene3d>
            <a:camera prst="orthographicFront">
              <a:rot lat="0" lon="0" rev="0"/>
            </a:camera>
            <a:lightRig rig="threePt" dir="t">
              <a:rot lat="0" lon="0" rev="1200000"/>
            </a:lightRig>
          </a:scene3d>
          <a:sp3d>
            <a:bevelT/>
          </a:sp3d>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46" name="help">
            <a:hlinkClick r:id="rId6" action="ppaction://hlinksldjump"/>
          </p:cNvPr>
          <p:cNvSpPr txBox="1"/>
          <p:nvPr/>
        </p:nvSpPr>
        <p:spPr>
          <a:xfrm>
            <a:off x="0" y="6324600"/>
            <a:ext cx="914400" cy="5334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More info</a:t>
            </a:r>
            <a:endParaRPr lang="en-US" sz="1600" dirty="0">
              <a:solidFill>
                <a:schemeClr val="accent1">
                  <a:lumMod val="75000"/>
                </a:schemeClr>
              </a:solidFill>
              <a:latin typeface="Trebuchet MS" pitchFamily="34" charset="0"/>
              <a:cs typeface="+mn-cs"/>
            </a:endParaRPr>
          </a:p>
        </p:txBody>
      </p:sp>
      <p:sp>
        <p:nvSpPr>
          <p:cNvPr id="45" name="level 2">
            <a:hlinkClick r:id="rId7" action="ppaction://hlinksldjump"/>
          </p:cNvPr>
          <p:cNvSpPr txBox="1"/>
          <p:nvPr/>
        </p:nvSpPr>
        <p:spPr>
          <a:xfrm>
            <a:off x="0" y="1600200"/>
            <a:ext cx="1447800" cy="9906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Interpret Graphs</a:t>
            </a: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2)</a:t>
            </a:r>
            <a:endParaRPr lang="en-US" sz="1600" dirty="0">
              <a:solidFill>
                <a:schemeClr val="accent1">
                  <a:lumMod val="75000"/>
                </a:schemeClr>
              </a:solidFill>
              <a:latin typeface="Trebuchet MS" pitchFamily="34" charset="0"/>
              <a:cs typeface="+mn-cs"/>
            </a:endParaRPr>
          </a:p>
        </p:txBody>
      </p:sp>
      <p:sp>
        <p:nvSpPr>
          <p:cNvPr id="44" name="level 5">
            <a:hlinkClick r:id="rId8" action="ppaction://hlinksldjump"/>
          </p:cNvPr>
          <p:cNvSpPr txBox="1"/>
          <p:nvPr/>
        </p:nvSpPr>
        <p:spPr>
          <a:xfrm>
            <a:off x="0" y="5105400"/>
            <a:ext cx="1371600" cy="11430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Test Your LOBO Abilities</a:t>
            </a: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5)</a:t>
            </a:r>
            <a:endParaRPr lang="en-US" sz="1600" dirty="0">
              <a:solidFill>
                <a:schemeClr val="accent1">
                  <a:lumMod val="75000"/>
                </a:schemeClr>
              </a:solidFill>
              <a:latin typeface="Trebuchet MS" pitchFamily="34" charset="0"/>
              <a:cs typeface="+mn-cs"/>
            </a:endParaRPr>
          </a:p>
        </p:txBody>
      </p:sp>
      <p:sp>
        <p:nvSpPr>
          <p:cNvPr id="43" name="level 4">
            <a:hlinkClick r:id="rId9" action="ppaction://hlinksldjump"/>
          </p:cNvPr>
          <p:cNvSpPr txBox="1"/>
          <p:nvPr/>
        </p:nvSpPr>
        <p:spPr>
          <a:xfrm>
            <a:off x="0" y="3953470"/>
            <a:ext cx="1447800" cy="99953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LOBO Data Match-up</a:t>
            </a:r>
            <a:endParaRPr lang="en-US" sz="1600" dirty="0">
              <a:solidFill>
                <a:schemeClr val="accent1">
                  <a:lumMod val="75000"/>
                </a:schemeClr>
              </a:solidFill>
              <a:latin typeface="Trebuchet MS" pitchFamily="34" charset="0"/>
              <a:cs typeface="+mn-cs"/>
            </a:endParaRP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4)</a:t>
            </a:r>
            <a:endParaRPr lang="en-US" sz="1600" dirty="0">
              <a:solidFill>
                <a:schemeClr val="accent1">
                  <a:lumMod val="75000"/>
                </a:schemeClr>
              </a:solidFill>
              <a:latin typeface="Trebuchet MS" pitchFamily="34" charset="0"/>
              <a:cs typeface="+mn-cs"/>
            </a:endParaRPr>
          </a:p>
        </p:txBody>
      </p:sp>
      <p:sp>
        <p:nvSpPr>
          <p:cNvPr id="42" name="level 3">
            <a:hlinkClick r:id="rId10" action="ppaction://hlinksldjump"/>
          </p:cNvPr>
          <p:cNvSpPr txBox="1"/>
          <p:nvPr/>
        </p:nvSpPr>
        <p:spPr>
          <a:xfrm>
            <a:off x="0" y="2743200"/>
            <a:ext cx="1554480" cy="1066800"/>
          </a:xfrm>
          <a:prstGeom prst="roundRect">
            <a:avLst/>
          </a:prstGeom>
          <a:solidFill>
            <a:schemeClr val="accent5">
              <a:lumMod val="40000"/>
              <a:lumOff val="60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Read LOBO Graphs </a:t>
            </a:r>
            <a:r>
              <a:rPr lang="en-US" sz="1600" dirty="0" smtClean="0">
                <a:solidFill>
                  <a:schemeClr val="accent1">
                    <a:lumMod val="75000"/>
                  </a:schemeClr>
                </a:solidFill>
                <a:latin typeface="Trebuchet MS" pitchFamily="34" charset="0"/>
                <a:cs typeface="+mn-cs"/>
              </a:rPr>
              <a:t>   (Level 3)</a:t>
            </a:r>
            <a:endParaRPr lang="en-US" sz="1600" dirty="0">
              <a:solidFill>
                <a:schemeClr val="accent1">
                  <a:lumMod val="75000"/>
                </a:schemeClr>
              </a:solidFill>
              <a:latin typeface="Trebuchet MS" pitchFamily="34" charset="0"/>
              <a:cs typeface="+mn-cs"/>
            </a:endParaRPr>
          </a:p>
        </p:txBody>
      </p:sp>
      <p:sp>
        <p:nvSpPr>
          <p:cNvPr id="77" name="SAL/TIDE white wave for land"/>
          <p:cNvSpPr/>
          <p:nvPr/>
        </p:nvSpPr>
        <p:spPr>
          <a:xfrm>
            <a:off x="2438400" y="3352800"/>
            <a:ext cx="3962400" cy="228600"/>
          </a:xfrm>
          <a:prstGeom prst="doubleWav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66" name="TIDE chart"/>
          <p:cNvGraphicFramePr>
            <a:graphicFrameLocks noGrp="1" noChangeAspect="1"/>
          </p:cNvGraphicFramePr>
          <p:nvPr/>
        </p:nvGraphicFramePr>
        <p:xfrm>
          <a:off x="1676400" y="457200"/>
          <a:ext cx="5105399" cy="3835545"/>
        </p:xfrm>
        <a:graphic>
          <a:graphicData uri="http://schemas.openxmlformats.org/drawingml/2006/chart">
            <c:chart xmlns:c="http://schemas.openxmlformats.org/drawingml/2006/chart" xmlns:r="http://schemas.openxmlformats.org/officeDocument/2006/relationships" r:id="rId11"/>
          </a:graphicData>
        </a:graphic>
      </p:graphicFrame>
      <p:sp>
        <p:nvSpPr>
          <p:cNvPr id="40" name="level1">
            <a:hlinkClick r:id="rId12" action="ppaction://hlinksldjump"/>
          </p:cNvPr>
          <p:cNvSpPr txBox="1"/>
          <p:nvPr/>
        </p:nvSpPr>
        <p:spPr>
          <a:xfrm>
            <a:off x="0" y="609600"/>
            <a:ext cx="1371600" cy="8382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Build </a:t>
            </a:r>
            <a:r>
              <a:rPr lang="en-US" sz="1600" dirty="0" smtClean="0">
                <a:solidFill>
                  <a:schemeClr val="accent1">
                    <a:lumMod val="75000"/>
                  </a:schemeClr>
                </a:solidFill>
                <a:latin typeface="Trebuchet MS" pitchFamily="34" charset="0"/>
                <a:cs typeface="+mn-cs"/>
              </a:rPr>
              <a:t>A </a:t>
            </a:r>
            <a:r>
              <a:rPr lang="en-US" sz="1600" dirty="0">
                <a:solidFill>
                  <a:schemeClr val="accent1">
                    <a:lumMod val="75000"/>
                  </a:schemeClr>
                </a:solidFill>
                <a:latin typeface="Trebuchet MS" pitchFamily="34" charset="0"/>
                <a:cs typeface="+mn-cs"/>
              </a:rPr>
              <a:t>G</a:t>
            </a:r>
            <a:r>
              <a:rPr lang="en-US" sz="1600" dirty="0" smtClean="0">
                <a:solidFill>
                  <a:schemeClr val="accent1">
                    <a:lumMod val="75000"/>
                  </a:schemeClr>
                </a:solidFill>
                <a:latin typeface="Trebuchet MS" pitchFamily="34" charset="0"/>
                <a:cs typeface="+mn-cs"/>
              </a:rPr>
              <a:t>raph </a:t>
            </a:r>
            <a:endParaRPr lang="en-US" sz="1600" dirty="0">
              <a:solidFill>
                <a:schemeClr val="accent1">
                  <a:lumMod val="75000"/>
                </a:schemeClr>
              </a:solidFill>
              <a:latin typeface="Trebuchet MS" pitchFamily="34" charset="0"/>
              <a:cs typeface="+mn-cs"/>
            </a:endParaRP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1)</a:t>
            </a:r>
            <a:endParaRPr lang="en-US" sz="1600" dirty="0">
              <a:solidFill>
                <a:schemeClr val="accent1">
                  <a:lumMod val="75000"/>
                </a:schemeClr>
              </a:solidFill>
              <a:latin typeface="Trebuchet MS" pitchFamily="34" charset="0"/>
              <a:cs typeface="+mn-cs"/>
            </a:endParaRPr>
          </a:p>
        </p:txBody>
      </p:sp>
      <p:graphicFrame>
        <p:nvGraphicFramePr>
          <p:cNvPr id="52" name="SAL/TIDE top chart"/>
          <p:cNvGraphicFramePr>
            <a:graphicFrameLocks noGrp="1"/>
          </p:cNvGraphicFramePr>
          <p:nvPr/>
        </p:nvGraphicFramePr>
        <p:xfrm>
          <a:off x="1600200" y="2895600"/>
          <a:ext cx="5943600" cy="3581400"/>
        </p:xfrm>
        <a:graphic>
          <a:graphicData uri="http://schemas.openxmlformats.org/drawingml/2006/chart">
            <c:chart xmlns:c="http://schemas.openxmlformats.org/drawingml/2006/chart" xmlns:r="http://schemas.openxmlformats.org/officeDocument/2006/relationships" r:id="rId13"/>
          </a:graphicData>
        </a:graphic>
      </p:graphicFrame>
      <p:sp>
        <p:nvSpPr>
          <p:cNvPr id="33" name="continue button">
            <a:hlinkClick r:id="rId14" action="ppaction://hlinksldjump" highlightClick="1"/>
          </p:cNvPr>
          <p:cNvSpPr/>
          <p:nvPr/>
        </p:nvSpPr>
        <p:spPr>
          <a:xfrm>
            <a:off x="5638800" y="6309360"/>
            <a:ext cx="2377440" cy="548640"/>
          </a:xfrm>
          <a:prstGeom prst="actionButtonBlank">
            <a:avLst/>
          </a:prstGeom>
          <a:solidFill>
            <a:srgbClr val="C00000"/>
          </a:solidFill>
          <a:ln>
            <a:no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latin typeface="Trebuchet MS" pitchFamily="34" charset="0"/>
              </a:rPr>
              <a:t>Touch here to continue</a:t>
            </a:r>
            <a:endParaRPr lang="en-US" sz="1600" dirty="0">
              <a:latin typeface="Trebuchet MS" pitchFamily="34" charset="0"/>
            </a:endParaRPr>
          </a:p>
        </p:txBody>
      </p:sp>
      <p:sp>
        <p:nvSpPr>
          <p:cNvPr id="30" name="start ani button">
            <a:hlinkClick r:id="rId15" action="ppaction://hlinksldjump" highlightClick="1"/>
          </p:cNvPr>
          <p:cNvSpPr/>
          <p:nvPr/>
        </p:nvSpPr>
        <p:spPr>
          <a:xfrm>
            <a:off x="1371600" y="6324600"/>
            <a:ext cx="1981200" cy="533400"/>
          </a:xfrm>
          <a:prstGeom prst="roundRect">
            <a:avLst/>
          </a:prstGeom>
          <a:solidFill>
            <a:srgbClr val="C00000"/>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latin typeface="Trebuchet MS" pitchFamily="34" charset="0"/>
              </a:rPr>
              <a:t>Touch here to animate the tides!</a:t>
            </a:r>
            <a:endParaRPr lang="en-US" sz="1600" dirty="0">
              <a:latin typeface="Trebuchet MS" pitchFamily="34" charset="0"/>
            </a:endParaRPr>
          </a:p>
        </p:txBody>
      </p:sp>
      <p:sp>
        <p:nvSpPr>
          <p:cNvPr id="48" name="TIDE Ocean arrow"/>
          <p:cNvSpPr/>
          <p:nvPr/>
        </p:nvSpPr>
        <p:spPr>
          <a:xfrm>
            <a:off x="2522560" y="2945922"/>
            <a:ext cx="1143000" cy="304800"/>
          </a:xfrm>
          <a:prstGeom prst="rightArrow">
            <a:avLst>
              <a:gd name="adj1" fmla="val 77027"/>
              <a:gd name="adj2" fmla="val 50000"/>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smtClean="0">
                <a:latin typeface="Trebuchet MS" pitchFamily="34" charset="0"/>
              </a:rPr>
              <a:t>Ocean water</a:t>
            </a:r>
            <a:endParaRPr lang="en-US" sz="1100" dirty="0">
              <a:latin typeface="Trebuchet MS" pitchFamily="34" charset="0"/>
            </a:endParaRPr>
          </a:p>
        </p:txBody>
      </p:sp>
      <p:sp>
        <p:nvSpPr>
          <p:cNvPr id="49" name="TIDE River arrow"/>
          <p:cNvSpPr txBox="1"/>
          <p:nvPr/>
        </p:nvSpPr>
        <p:spPr>
          <a:xfrm>
            <a:off x="5265760" y="2945922"/>
            <a:ext cx="1066800" cy="304800"/>
          </a:xfrm>
          <a:prstGeom prst="leftArrow">
            <a:avLst>
              <a:gd name="adj1" fmla="val 70211"/>
              <a:gd name="adj2" fmla="val 60106"/>
            </a:avLst>
          </a:prstGeom>
          <a:noFill/>
          <a:ln w="28575">
            <a:solidFill>
              <a:schemeClr val="bg1"/>
            </a:solidFill>
          </a:ln>
        </p:spPr>
        <p:txBody>
          <a:bodyPr wrap="square" rtlCol="0" anchor="ctr">
            <a:noAutofit/>
          </a:bodyPr>
          <a:lstStyle/>
          <a:p>
            <a:r>
              <a:rPr lang="en-US" sz="1100" dirty="0" smtClean="0">
                <a:solidFill>
                  <a:schemeClr val="bg1"/>
                </a:solidFill>
                <a:latin typeface="Trebuchet MS" pitchFamily="34" charset="0"/>
              </a:rPr>
              <a:t>River water</a:t>
            </a:r>
            <a:endParaRPr lang="en-US" sz="1100" dirty="0">
              <a:solidFill>
                <a:schemeClr val="bg1"/>
              </a:solidFill>
              <a:latin typeface="Trebuchet MS" pitchFamily="34" charset="0"/>
            </a:endParaRPr>
          </a:p>
        </p:txBody>
      </p:sp>
      <p:sp>
        <p:nvSpPr>
          <p:cNvPr id="51" name="TIDE house"/>
          <p:cNvSpPr/>
          <p:nvPr/>
        </p:nvSpPr>
        <p:spPr>
          <a:xfrm>
            <a:off x="3894160" y="914400"/>
            <a:ext cx="228600" cy="152400"/>
          </a:xfrm>
          <a:prstGeom prst="rect">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TIDE roof"/>
          <p:cNvSpPr/>
          <p:nvPr/>
        </p:nvSpPr>
        <p:spPr>
          <a:xfrm>
            <a:off x="3894160" y="762000"/>
            <a:ext cx="228600" cy="152400"/>
          </a:xfrm>
          <a:prstGeom prst="triangl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TIDE tree trunk 3"/>
          <p:cNvSpPr/>
          <p:nvPr/>
        </p:nvSpPr>
        <p:spPr>
          <a:xfrm>
            <a:off x="4427560" y="914400"/>
            <a:ext cx="45719" cy="152400"/>
          </a:xfrm>
          <a:prstGeom prst="rect">
            <a:avLst/>
          </a:prstGeom>
          <a:solidFill>
            <a:srgbClr val="996633"/>
          </a:solidFill>
          <a:ln>
            <a:solidFill>
              <a:srgbClr val="9966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TIDE tree top 3"/>
          <p:cNvSpPr/>
          <p:nvPr/>
        </p:nvSpPr>
        <p:spPr>
          <a:xfrm>
            <a:off x="4342734" y="762000"/>
            <a:ext cx="228600" cy="228600"/>
          </a:xfrm>
          <a:prstGeom prst="triangle">
            <a:avLst/>
          </a:prstGeom>
          <a:solidFill>
            <a:srgbClr val="00B800"/>
          </a:solidFill>
          <a:ln>
            <a:solidFill>
              <a:srgbClr val="00B8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TIDE tree trunk 2"/>
          <p:cNvSpPr/>
          <p:nvPr/>
        </p:nvSpPr>
        <p:spPr>
          <a:xfrm>
            <a:off x="4740986" y="914400"/>
            <a:ext cx="45719" cy="152400"/>
          </a:xfrm>
          <a:prstGeom prst="rect">
            <a:avLst/>
          </a:prstGeom>
          <a:solidFill>
            <a:srgbClr val="996633"/>
          </a:solidFill>
          <a:ln>
            <a:solidFill>
              <a:srgbClr val="9966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 name="TIDE tree top 2"/>
          <p:cNvSpPr/>
          <p:nvPr/>
        </p:nvSpPr>
        <p:spPr>
          <a:xfrm>
            <a:off x="4656160" y="762000"/>
            <a:ext cx="228600" cy="228600"/>
          </a:xfrm>
          <a:prstGeom prst="triangle">
            <a:avLst/>
          </a:prstGeom>
          <a:solidFill>
            <a:srgbClr val="00B800"/>
          </a:solidFill>
          <a:ln>
            <a:solidFill>
              <a:srgbClr val="00B8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 name="TIDE tree trunk 1"/>
          <p:cNvSpPr/>
          <p:nvPr/>
        </p:nvSpPr>
        <p:spPr>
          <a:xfrm>
            <a:off x="3064586" y="914400"/>
            <a:ext cx="45719" cy="152400"/>
          </a:xfrm>
          <a:prstGeom prst="rect">
            <a:avLst/>
          </a:prstGeom>
          <a:solidFill>
            <a:srgbClr val="996633"/>
          </a:solidFill>
          <a:ln>
            <a:solidFill>
              <a:srgbClr val="9966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4" name="TIDE tree top 1"/>
          <p:cNvSpPr/>
          <p:nvPr/>
        </p:nvSpPr>
        <p:spPr>
          <a:xfrm>
            <a:off x="2979760" y="762000"/>
            <a:ext cx="228600" cy="228600"/>
          </a:xfrm>
          <a:prstGeom prst="triangle">
            <a:avLst/>
          </a:prstGeom>
          <a:solidFill>
            <a:srgbClr val="00B800"/>
          </a:solidFill>
          <a:ln>
            <a:solidFill>
              <a:srgbClr val="00B8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5" name="TIDE house window 2"/>
          <p:cNvSpPr/>
          <p:nvPr/>
        </p:nvSpPr>
        <p:spPr>
          <a:xfrm>
            <a:off x="3909978" y="948904"/>
            <a:ext cx="76200" cy="76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TIDE House window"/>
          <p:cNvSpPr/>
          <p:nvPr/>
        </p:nvSpPr>
        <p:spPr>
          <a:xfrm>
            <a:off x="4036500" y="947470"/>
            <a:ext cx="76200" cy="76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8" name="SAL/TIDE Ocean arrow"/>
          <p:cNvSpPr/>
          <p:nvPr/>
        </p:nvSpPr>
        <p:spPr>
          <a:xfrm>
            <a:off x="2514600" y="5378301"/>
            <a:ext cx="1143000" cy="304800"/>
          </a:xfrm>
          <a:prstGeom prst="rightArrow">
            <a:avLst>
              <a:gd name="adj1" fmla="val 77027"/>
              <a:gd name="adj2" fmla="val 50000"/>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smtClean="0">
                <a:latin typeface="Trebuchet MS" pitchFamily="34" charset="0"/>
              </a:rPr>
              <a:t>Ocean water</a:t>
            </a:r>
            <a:endParaRPr lang="en-US" sz="1100" dirty="0">
              <a:latin typeface="Trebuchet MS" pitchFamily="34" charset="0"/>
            </a:endParaRPr>
          </a:p>
        </p:txBody>
      </p:sp>
      <p:sp>
        <p:nvSpPr>
          <p:cNvPr id="79" name="SAL/TIDE River arrow"/>
          <p:cNvSpPr txBox="1"/>
          <p:nvPr/>
        </p:nvSpPr>
        <p:spPr>
          <a:xfrm>
            <a:off x="5257800" y="5378301"/>
            <a:ext cx="1066800" cy="304800"/>
          </a:xfrm>
          <a:prstGeom prst="leftArrow">
            <a:avLst>
              <a:gd name="adj1" fmla="val 70211"/>
              <a:gd name="adj2" fmla="val 60106"/>
            </a:avLst>
          </a:prstGeom>
          <a:noFill/>
          <a:ln w="28575">
            <a:solidFill>
              <a:schemeClr val="bg1"/>
            </a:solidFill>
          </a:ln>
        </p:spPr>
        <p:txBody>
          <a:bodyPr wrap="square" rtlCol="0" anchor="ctr">
            <a:noAutofit/>
          </a:bodyPr>
          <a:lstStyle/>
          <a:p>
            <a:r>
              <a:rPr lang="en-US" sz="1100" dirty="0" smtClean="0">
                <a:solidFill>
                  <a:schemeClr val="bg1"/>
                </a:solidFill>
                <a:latin typeface="Trebuchet MS" pitchFamily="34" charset="0"/>
              </a:rPr>
              <a:t>River water</a:t>
            </a:r>
            <a:endParaRPr lang="en-US" sz="1100" dirty="0">
              <a:solidFill>
                <a:schemeClr val="bg1"/>
              </a:solidFill>
              <a:latin typeface="Trebuchet MS" pitchFamily="34" charset="0"/>
            </a:endParaRPr>
          </a:p>
        </p:txBody>
      </p:sp>
      <p:sp>
        <p:nvSpPr>
          <p:cNvPr id="80" name="SAL/TIDE house"/>
          <p:cNvSpPr/>
          <p:nvPr/>
        </p:nvSpPr>
        <p:spPr>
          <a:xfrm>
            <a:off x="3962400" y="3429000"/>
            <a:ext cx="228600" cy="152400"/>
          </a:xfrm>
          <a:prstGeom prst="rect">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1" name="SAL/TIDE roof"/>
          <p:cNvSpPr/>
          <p:nvPr/>
        </p:nvSpPr>
        <p:spPr>
          <a:xfrm>
            <a:off x="3962400" y="3276600"/>
            <a:ext cx="228600" cy="152400"/>
          </a:xfrm>
          <a:prstGeom prst="triangl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SAL/TIDE tree trunk 1"/>
          <p:cNvSpPr/>
          <p:nvPr/>
        </p:nvSpPr>
        <p:spPr>
          <a:xfrm>
            <a:off x="3132826" y="3429000"/>
            <a:ext cx="45719" cy="152400"/>
          </a:xfrm>
          <a:prstGeom prst="rect">
            <a:avLst/>
          </a:prstGeom>
          <a:solidFill>
            <a:srgbClr val="996633"/>
          </a:solidFill>
          <a:ln>
            <a:solidFill>
              <a:srgbClr val="9966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SAL/TIDE tree top 1"/>
          <p:cNvSpPr/>
          <p:nvPr/>
        </p:nvSpPr>
        <p:spPr>
          <a:xfrm>
            <a:off x="3048000" y="3276600"/>
            <a:ext cx="228600" cy="228600"/>
          </a:xfrm>
          <a:prstGeom prst="triangle">
            <a:avLst/>
          </a:prstGeom>
          <a:solidFill>
            <a:srgbClr val="00B800"/>
          </a:solidFill>
          <a:ln>
            <a:solidFill>
              <a:srgbClr val="00B8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4" name="SAL/TIDE house window 2"/>
          <p:cNvSpPr/>
          <p:nvPr/>
        </p:nvSpPr>
        <p:spPr>
          <a:xfrm>
            <a:off x="3978218" y="3463504"/>
            <a:ext cx="76200" cy="76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SAL/TIDE House window"/>
          <p:cNvSpPr/>
          <p:nvPr/>
        </p:nvSpPr>
        <p:spPr>
          <a:xfrm>
            <a:off x="4104740" y="3462070"/>
            <a:ext cx="76200" cy="76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green text box"/>
          <p:cNvSpPr/>
          <p:nvPr/>
        </p:nvSpPr>
        <p:spPr>
          <a:xfrm>
            <a:off x="7045656" y="5249840"/>
            <a:ext cx="2057400" cy="914400"/>
          </a:xfrm>
          <a:prstGeom prst="roundRect">
            <a:avLst/>
          </a:prstGeom>
          <a:solidFill>
            <a:srgbClr val="70AC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latin typeface="Trebuchet MS" pitchFamily="34" charset="0"/>
              </a:rPr>
              <a:t>What happens to the salinity as the tides rise and fall?</a:t>
            </a:r>
            <a:endParaRPr lang="en-US" sz="1600" dirty="0">
              <a:latin typeface="Trebuchet MS" pitchFamily="34" charset="0"/>
            </a:endParaRPr>
          </a:p>
        </p:txBody>
      </p:sp>
      <p:sp>
        <p:nvSpPr>
          <p:cNvPr id="29" name="second text box"/>
          <p:cNvSpPr/>
          <p:nvPr/>
        </p:nvSpPr>
        <p:spPr>
          <a:xfrm>
            <a:off x="7239000" y="3581400"/>
            <a:ext cx="1869744" cy="1524000"/>
          </a:xfrm>
          <a:prstGeom prst="wedgeRoundRectCallout">
            <a:avLst>
              <a:gd name="adj1" fmla="val 25478"/>
              <a:gd name="adj2" fmla="val -60077"/>
              <a:gd name="adj3" fmla="val 16667"/>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600" dirty="0" smtClean="0">
                <a:latin typeface="Trebuchet MS" pitchFamily="34" charset="0"/>
              </a:rPr>
              <a:t>The top graph is the same as the previous page, and the bottom will reveal the water’s salinity.</a:t>
            </a:r>
            <a:endParaRPr lang="en-US" sz="1600" dirty="0">
              <a:latin typeface="Trebuchet MS" pitchFamily="34" charset="0"/>
            </a:endParaRPr>
          </a:p>
        </p:txBody>
      </p:sp>
      <p:sp>
        <p:nvSpPr>
          <p:cNvPr id="27" name="first text box"/>
          <p:cNvSpPr/>
          <p:nvPr/>
        </p:nvSpPr>
        <p:spPr>
          <a:xfrm>
            <a:off x="7010400" y="1981200"/>
            <a:ext cx="2057400" cy="1371600"/>
          </a:xfrm>
          <a:prstGeom prst="wedgeRoundRectCallout">
            <a:avLst>
              <a:gd name="adj1" fmla="val 26194"/>
              <a:gd name="adj2" fmla="val -69032"/>
              <a:gd name="adj3" fmla="val 16667"/>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600" dirty="0" smtClean="0">
                <a:latin typeface="Trebuchet MS" pitchFamily="34" charset="0"/>
              </a:rPr>
              <a:t>For our last tide animation, we are comparing tide water direction and salinity.</a:t>
            </a:r>
            <a:endParaRPr lang="en-US" sz="1600" dirty="0">
              <a:latin typeface="Trebuchet MS" pitchFamily="34" charset="0"/>
            </a:endParaRPr>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4" presetClass="entr" presetSubtype="0"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 from="(-#ppt_w/2)" to="(#ppt_x)" calcmode="lin" valueType="num">
                                      <p:cBhvr>
                                        <p:cTn id="7" dur="600" fill="hold">
                                          <p:stCondLst>
                                            <p:cond delay="0"/>
                                          </p:stCondLst>
                                        </p:cTn>
                                        <p:tgtEl>
                                          <p:spTgt spid="27"/>
                                        </p:tgtEl>
                                        <p:attrNameLst>
                                          <p:attrName>ppt_x</p:attrName>
                                        </p:attrNameLst>
                                      </p:cBhvr>
                                    </p:anim>
                                    <p:anim from="0" to="-1.0" calcmode="lin" valueType="num">
                                      <p:cBhvr>
                                        <p:cTn id="8" dur="200" decel="50000" autoRev="1" fill="hold">
                                          <p:stCondLst>
                                            <p:cond delay="600"/>
                                          </p:stCondLst>
                                        </p:cTn>
                                        <p:tgtEl>
                                          <p:spTgt spid="27"/>
                                        </p:tgtEl>
                                        <p:attrNameLst>
                                          <p:attrName>xshear</p:attrName>
                                        </p:attrNameLst>
                                      </p:cBhvr>
                                    </p:anim>
                                    <p:animScale>
                                      <p:cBhvr>
                                        <p:cTn id="9" dur="200" decel="100000" autoRev="1" fill="hold">
                                          <p:stCondLst>
                                            <p:cond delay="600"/>
                                          </p:stCondLst>
                                        </p:cTn>
                                        <p:tgtEl>
                                          <p:spTgt spid="27"/>
                                        </p:tgtEl>
                                      </p:cBhvr>
                                      <p:from x="100000" y="100000"/>
                                      <p:to x="80000" y="100000"/>
                                    </p:animScale>
                                    <p:anim by="(#ppt_h/3+#ppt_w*0.1)" calcmode="lin" valueType="num">
                                      <p:cBhvr additive="sum">
                                        <p:cTn id="10" dur="200" decel="100000" autoRev="1" fill="hold">
                                          <p:stCondLst>
                                            <p:cond delay="600"/>
                                          </p:stCondLst>
                                        </p:cTn>
                                        <p:tgtEl>
                                          <p:spTgt spid="27"/>
                                        </p:tgtEl>
                                        <p:attrNameLst>
                                          <p:attrName>ppt_x</p:attrName>
                                        </p:attrNameLst>
                                      </p:cBhvr>
                                    </p:anim>
                                  </p:childTnLst>
                                </p:cTn>
                              </p:par>
                              <p:par>
                                <p:cTn id="11" presetID="34" presetClass="entr" presetSubtype="0" fill="hold" grpId="0" nodeType="withEffect">
                                  <p:stCondLst>
                                    <p:cond delay="3000"/>
                                  </p:stCondLst>
                                  <p:childTnLst>
                                    <p:set>
                                      <p:cBhvr>
                                        <p:cTn id="12" dur="1" fill="hold">
                                          <p:stCondLst>
                                            <p:cond delay="0"/>
                                          </p:stCondLst>
                                        </p:cTn>
                                        <p:tgtEl>
                                          <p:spTgt spid="29"/>
                                        </p:tgtEl>
                                        <p:attrNameLst>
                                          <p:attrName>style.visibility</p:attrName>
                                        </p:attrNameLst>
                                      </p:cBhvr>
                                      <p:to>
                                        <p:strVal val="visible"/>
                                      </p:to>
                                    </p:set>
                                    <p:anim from="(-#ppt_w/2)" to="(#ppt_x)" calcmode="lin" valueType="num">
                                      <p:cBhvr>
                                        <p:cTn id="13" dur="600" fill="hold">
                                          <p:stCondLst>
                                            <p:cond delay="0"/>
                                          </p:stCondLst>
                                        </p:cTn>
                                        <p:tgtEl>
                                          <p:spTgt spid="29"/>
                                        </p:tgtEl>
                                        <p:attrNameLst>
                                          <p:attrName>ppt_x</p:attrName>
                                        </p:attrNameLst>
                                      </p:cBhvr>
                                    </p:anim>
                                    <p:anim from="0" to="-1.0" calcmode="lin" valueType="num">
                                      <p:cBhvr>
                                        <p:cTn id="14" dur="200" decel="50000" autoRev="1" fill="hold">
                                          <p:stCondLst>
                                            <p:cond delay="600"/>
                                          </p:stCondLst>
                                        </p:cTn>
                                        <p:tgtEl>
                                          <p:spTgt spid="29"/>
                                        </p:tgtEl>
                                        <p:attrNameLst>
                                          <p:attrName>xshear</p:attrName>
                                        </p:attrNameLst>
                                      </p:cBhvr>
                                    </p:anim>
                                    <p:animScale>
                                      <p:cBhvr>
                                        <p:cTn id="15" dur="200" decel="100000" autoRev="1" fill="hold">
                                          <p:stCondLst>
                                            <p:cond delay="600"/>
                                          </p:stCondLst>
                                        </p:cTn>
                                        <p:tgtEl>
                                          <p:spTgt spid="29"/>
                                        </p:tgtEl>
                                      </p:cBhvr>
                                      <p:from x="100000" y="100000"/>
                                      <p:to x="80000" y="100000"/>
                                    </p:animScale>
                                    <p:anim by="(#ppt_h/3+#ppt_w*0.1)" calcmode="lin" valueType="num">
                                      <p:cBhvr additive="sum">
                                        <p:cTn id="16" dur="200" decel="100000" autoRev="1" fill="hold">
                                          <p:stCondLst>
                                            <p:cond delay="600"/>
                                          </p:stCondLst>
                                        </p:cTn>
                                        <p:tgtEl>
                                          <p:spTgt spid="29"/>
                                        </p:tgtEl>
                                        <p:attrNameLst>
                                          <p:attrName>ppt_x</p:attrName>
                                        </p:attrNameLst>
                                      </p:cBhvr>
                                    </p:anim>
                                  </p:childTnLst>
                                </p:cTn>
                              </p:par>
                              <p:par>
                                <p:cTn id="17" presetID="37" presetClass="entr" presetSubtype="0" fill="hold" grpId="0" nodeType="withEffect">
                                  <p:stCondLst>
                                    <p:cond delay="4700"/>
                                  </p:stCondLst>
                                  <p:childTnLst>
                                    <p:set>
                                      <p:cBhvr>
                                        <p:cTn id="18" dur="1" fill="hold">
                                          <p:stCondLst>
                                            <p:cond delay="0"/>
                                          </p:stCondLst>
                                        </p:cTn>
                                        <p:tgtEl>
                                          <p:spTgt spid="30"/>
                                        </p:tgtEl>
                                        <p:attrNameLst>
                                          <p:attrName>style.visibility</p:attrName>
                                        </p:attrNameLst>
                                      </p:cBhvr>
                                      <p:to>
                                        <p:strVal val="visible"/>
                                      </p:to>
                                    </p:set>
                                    <p:animEffect transition="in" filter="fade">
                                      <p:cBhvr>
                                        <p:cTn id="19" dur="1000"/>
                                        <p:tgtEl>
                                          <p:spTgt spid="30"/>
                                        </p:tgtEl>
                                      </p:cBhvr>
                                    </p:animEffect>
                                    <p:anim calcmode="lin" valueType="num">
                                      <p:cBhvr>
                                        <p:cTn id="20" dur="1000" fill="hold"/>
                                        <p:tgtEl>
                                          <p:spTgt spid="30"/>
                                        </p:tgtEl>
                                        <p:attrNameLst>
                                          <p:attrName>ppt_x</p:attrName>
                                        </p:attrNameLst>
                                      </p:cBhvr>
                                      <p:tavLst>
                                        <p:tav tm="0">
                                          <p:val>
                                            <p:strVal val="#ppt_x"/>
                                          </p:val>
                                        </p:tav>
                                        <p:tav tm="100000">
                                          <p:val>
                                            <p:strVal val="#ppt_x"/>
                                          </p:val>
                                        </p:tav>
                                      </p:tavLst>
                                    </p:anim>
                                    <p:anim calcmode="lin" valueType="num">
                                      <p:cBhvr>
                                        <p:cTn id="21" dur="900" decel="100000" fill="hold"/>
                                        <p:tgtEl>
                                          <p:spTgt spid="30"/>
                                        </p:tgtEl>
                                        <p:attrNameLst>
                                          <p:attrName>ppt_y</p:attrName>
                                        </p:attrNameLst>
                                      </p:cBhvr>
                                      <p:tavLst>
                                        <p:tav tm="0">
                                          <p:val>
                                            <p:strVal val="#ppt_y+1"/>
                                          </p:val>
                                        </p:tav>
                                        <p:tav tm="100000">
                                          <p:val>
                                            <p:strVal val="#ppt_y-.03"/>
                                          </p:val>
                                        </p:tav>
                                      </p:tavLst>
                                    </p:anim>
                                    <p:anim calcmode="lin" valueType="num">
                                      <p:cBhvr>
                                        <p:cTn id="22" dur="100" accel="100000" fill="hold">
                                          <p:stCondLst>
                                            <p:cond delay="900"/>
                                          </p:stCondLst>
                                        </p:cTn>
                                        <p:tgtEl>
                                          <p:spTgt spid="30"/>
                                        </p:tgtEl>
                                        <p:attrNameLst>
                                          <p:attrName>ppt_y</p:attrName>
                                        </p:attrNameLst>
                                      </p:cBhvr>
                                      <p:tavLst>
                                        <p:tav tm="0">
                                          <p:val>
                                            <p:strVal val="#ppt_y-.03"/>
                                          </p:val>
                                        </p:tav>
                                        <p:tav tm="100000">
                                          <p:val>
                                            <p:strVal val="#ppt_y"/>
                                          </p:val>
                                        </p:tav>
                                      </p:tavLst>
                                    </p:anim>
                                  </p:childTnLst>
                                </p:cTn>
                              </p:par>
                              <p:par>
                                <p:cTn id="23" presetID="37" presetClass="entr" presetSubtype="0" fill="hold" grpId="0" nodeType="withEffect">
                                  <p:stCondLst>
                                    <p:cond delay="6000"/>
                                  </p:stCondLst>
                                  <p:childTnLst>
                                    <p:set>
                                      <p:cBhvr>
                                        <p:cTn id="24" dur="1" fill="hold">
                                          <p:stCondLst>
                                            <p:cond delay="0"/>
                                          </p:stCondLst>
                                        </p:cTn>
                                        <p:tgtEl>
                                          <p:spTgt spid="33"/>
                                        </p:tgtEl>
                                        <p:attrNameLst>
                                          <p:attrName>style.visibility</p:attrName>
                                        </p:attrNameLst>
                                      </p:cBhvr>
                                      <p:to>
                                        <p:strVal val="visible"/>
                                      </p:to>
                                    </p:set>
                                    <p:animEffect transition="in" filter="fade">
                                      <p:cBhvr>
                                        <p:cTn id="25" dur="1000"/>
                                        <p:tgtEl>
                                          <p:spTgt spid="33"/>
                                        </p:tgtEl>
                                      </p:cBhvr>
                                    </p:animEffect>
                                    <p:anim calcmode="lin" valueType="num">
                                      <p:cBhvr>
                                        <p:cTn id="26" dur="1000" fill="hold"/>
                                        <p:tgtEl>
                                          <p:spTgt spid="33"/>
                                        </p:tgtEl>
                                        <p:attrNameLst>
                                          <p:attrName>ppt_x</p:attrName>
                                        </p:attrNameLst>
                                      </p:cBhvr>
                                      <p:tavLst>
                                        <p:tav tm="0">
                                          <p:val>
                                            <p:strVal val="#ppt_x"/>
                                          </p:val>
                                        </p:tav>
                                        <p:tav tm="100000">
                                          <p:val>
                                            <p:strVal val="#ppt_x"/>
                                          </p:val>
                                        </p:tav>
                                      </p:tavLst>
                                    </p:anim>
                                    <p:anim calcmode="lin" valueType="num">
                                      <p:cBhvr>
                                        <p:cTn id="27" dur="900" decel="100000" fill="hold"/>
                                        <p:tgtEl>
                                          <p:spTgt spid="33"/>
                                        </p:tgtEl>
                                        <p:attrNameLst>
                                          <p:attrName>ppt_y</p:attrName>
                                        </p:attrNameLst>
                                      </p:cBhvr>
                                      <p:tavLst>
                                        <p:tav tm="0">
                                          <p:val>
                                            <p:strVal val="#ppt_y+1"/>
                                          </p:val>
                                        </p:tav>
                                        <p:tav tm="100000">
                                          <p:val>
                                            <p:strVal val="#ppt_y-.03"/>
                                          </p:val>
                                        </p:tav>
                                      </p:tavLst>
                                    </p:anim>
                                    <p:anim calcmode="lin" valueType="num">
                                      <p:cBhvr>
                                        <p:cTn id="28" dur="100" accel="100000" fill="hold">
                                          <p:stCondLst>
                                            <p:cond delay="900"/>
                                          </p:stCondLst>
                                        </p:cTn>
                                        <p:tgtEl>
                                          <p:spTgt spid="33"/>
                                        </p:tgtEl>
                                        <p:attrNameLst>
                                          <p:attrName>ppt_y</p:attrName>
                                        </p:attrNameLst>
                                      </p:cBhvr>
                                      <p:tavLst>
                                        <p:tav tm="0">
                                          <p:val>
                                            <p:strVal val="#ppt_y-.03"/>
                                          </p:val>
                                        </p:tav>
                                        <p:tav tm="100000">
                                          <p:val>
                                            <p:strVal val="#ppt_y"/>
                                          </p:val>
                                        </p:tav>
                                      </p:tavLst>
                                    </p:anim>
                                  </p:childTnLst>
                                </p:cTn>
                              </p:par>
                              <p:par>
                                <p:cTn id="29" presetID="9" presetClass="entr" presetSubtype="0" fill="hold" grpId="0" nodeType="withEffect">
                                  <p:stCondLst>
                                    <p:cond delay="4000"/>
                                  </p:stCondLst>
                                  <p:childTnLst>
                                    <p:set>
                                      <p:cBhvr>
                                        <p:cTn id="30" dur="1" fill="hold">
                                          <p:stCondLst>
                                            <p:cond delay="0"/>
                                          </p:stCondLst>
                                        </p:cTn>
                                        <p:tgtEl>
                                          <p:spTgt spid="70"/>
                                        </p:tgtEl>
                                        <p:attrNameLst>
                                          <p:attrName>style.visibility</p:attrName>
                                        </p:attrNameLst>
                                      </p:cBhvr>
                                      <p:to>
                                        <p:strVal val="visible"/>
                                      </p:to>
                                    </p:set>
                                    <p:animEffect transition="in" filter="dissolve">
                                      <p:cBhvr>
                                        <p:cTn id="31" dur="500"/>
                                        <p:tgtEl>
                                          <p:spTgt spid="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30" grpId="0" animBg="1"/>
      <p:bldP spid="70" grpId="0" animBg="1"/>
      <p:bldP spid="29" grpId="0" animBg="1"/>
      <p:bldP spid="27"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ction Button: Home 3">
            <a:hlinkClick r:id="" action="ppaction://hlinkshowjump?jump=firstslide" highlightClick="1"/>
          </p:cNvPr>
          <p:cNvSpPr/>
          <p:nvPr/>
        </p:nvSpPr>
        <p:spPr>
          <a:xfrm>
            <a:off x="8547717" y="6400800"/>
            <a:ext cx="574675" cy="457200"/>
          </a:xfrm>
          <a:prstGeom prst="actionButtonHome">
            <a:avLst/>
          </a:prstGeom>
          <a:gradFill flip="none" rotWithShape="1">
            <a:gsLst>
              <a:gs pos="0">
                <a:srgbClr val="FFEFD1"/>
              </a:gs>
              <a:gs pos="64999">
                <a:srgbClr val="F0EBD5"/>
              </a:gs>
              <a:gs pos="100000">
                <a:srgbClr val="D1C39F"/>
              </a:gs>
            </a:gsLst>
            <a:lin ang="5400000" scaled="1"/>
            <a:tileRect/>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5" name="Action Button: Beginning 4">
            <a:hlinkClick r:id="rId3" action="ppaction://hlinksldjump" highlightClick="1"/>
          </p:cNvPr>
          <p:cNvSpPr/>
          <p:nvPr/>
        </p:nvSpPr>
        <p:spPr>
          <a:xfrm>
            <a:off x="8080992" y="6400800"/>
            <a:ext cx="457200" cy="457200"/>
          </a:xfrm>
          <a:prstGeom prst="actionButtonBeginning">
            <a:avLst/>
          </a:prstGeom>
          <a:gradFill>
            <a:gsLst>
              <a:gs pos="0">
                <a:srgbClr val="FFEFD1"/>
              </a:gs>
              <a:gs pos="64999">
                <a:srgbClr val="F0EBD5"/>
              </a:gs>
              <a:gs pos="100000">
                <a:srgbClr val="D1C39F"/>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grpSp>
        <p:nvGrpSpPr>
          <p:cNvPr id="2" name="Group 27"/>
          <p:cNvGrpSpPr>
            <a:grpSpLocks/>
          </p:cNvGrpSpPr>
          <p:nvPr/>
        </p:nvGrpSpPr>
        <p:grpSpPr bwMode="auto">
          <a:xfrm>
            <a:off x="2438400" y="2438400"/>
            <a:ext cx="6170613" cy="773109"/>
            <a:chOff x="2438400" y="2705401"/>
            <a:chExt cx="6171126" cy="773596"/>
          </a:xfrm>
        </p:grpSpPr>
        <p:cxnSp>
          <p:nvCxnSpPr>
            <p:cNvPr id="16" name="Straight Connector 15"/>
            <p:cNvCxnSpPr/>
            <p:nvPr/>
          </p:nvCxnSpPr>
          <p:spPr>
            <a:xfrm>
              <a:off x="2819432" y="3277257"/>
              <a:ext cx="5334443" cy="1589"/>
            </a:xfrm>
            <a:prstGeom prst="line">
              <a:avLst/>
            </a:prstGeom>
            <a:ln w="38100"/>
          </p:spPr>
          <p:style>
            <a:lnRef idx="1">
              <a:schemeClr val="dk1"/>
            </a:lnRef>
            <a:fillRef idx="0">
              <a:schemeClr val="dk1"/>
            </a:fillRef>
            <a:effectRef idx="0">
              <a:schemeClr val="dk1"/>
            </a:effectRef>
            <a:fontRef idx="minor">
              <a:schemeClr val="tx1"/>
            </a:fontRef>
          </p:style>
        </p:cxnSp>
        <p:cxnSp>
          <p:nvCxnSpPr>
            <p:cNvPr id="18" name="Straight Connector 17"/>
            <p:cNvCxnSpPr/>
            <p:nvPr/>
          </p:nvCxnSpPr>
          <p:spPr>
            <a:xfrm rot="5400000">
              <a:off x="2628019" y="3276463"/>
              <a:ext cx="381240" cy="1587"/>
            </a:xfrm>
            <a:prstGeom prst="line">
              <a:avLst/>
            </a:prstGeom>
            <a:ln w="38100"/>
          </p:spPr>
          <p:style>
            <a:lnRef idx="1">
              <a:schemeClr val="dk1"/>
            </a:lnRef>
            <a:fillRef idx="0">
              <a:schemeClr val="dk1"/>
            </a:fillRef>
            <a:effectRef idx="0">
              <a:schemeClr val="dk1"/>
            </a:effectRef>
            <a:fontRef idx="minor">
              <a:schemeClr val="tx1"/>
            </a:fontRef>
          </p:style>
        </p:cxnSp>
        <p:cxnSp>
          <p:nvCxnSpPr>
            <p:cNvPr id="19" name="Straight Connector 18"/>
            <p:cNvCxnSpPr/>
            <p:nvPr/>
          </p:nvCxnSpPr>
          <p:spPr>
            <a:xfrm rot="5400000">
              <a:off x="7987864" y="3287583"/>
              <a:ext cx="381240" cy="1587"/>
            </a:xfrm>
            <a:prstGeom prst="line">
              <a:avLst/>
            </a:prstGeom>
            <a:ln w="38100"/>
          </p:spPr>
          <p:style>
            <a:lnRef idx="1">
              <a:schemeClr val="dk1"/>
            </a:lnRef>
            <a:fillRef idx="0">
              <a:schemeClr val="dk1"/>
            </a:fillRef>
            <a:effectRef idx="0">
              <a:schemeClr val="dk1"/>
            </a:effectRef>
            <a:fontRef idx="minor">
              <a:schemeClr val="tx1"/>
            </a:fontRef>
          </p:style>
        </p:cxnSp>
        <p:cxnSp>
          <p:nvCxnSpPr>
            <p:cNvPr id="20" name="Straight Connector 19"/>
            <p:cNvCxnSpPr/>
            <p:nvPr/>
          </p:nvCxnSpPr>
          <p:spPr>
            <a:xfrm rot="5400000">
              <a:off x="5371447" y="3287583"/>
              <a:ext cx="381240" cy="1587"/>
            </a:xfrm>
            <a:prstGeom prst="line">
              <a:avLst/>
            </a:prstGeom>
            <a:ln w="28575"/>
          </p:spPr>
          <p:style>
            <a:lnRef idx="1">
              <a:schemeClr val="dk1"/>
            </a:lnRef>
            <a:fillRef idx="0">
              <a:schemeClr val="dk1"/>
            </a:fillRef>
            <a:effectRef idx="0">
              <a:schemeClr val="dk1"/>
            </a:effectRef>
            <a:fontRef idx="minor">
              <a:schemeClr val="tx1"/>
            </a:fontRef>
          </p:style>
        </p:cxnSp>
        <p:cxnSp>
          <p:nvCxnSpPr>
            <p:cNvPr id="21" name="Straight Connector 20"/>
            <p:cNvCxnSpPr/>
            <p:nvPr/>
          </p:nvCxnSpPr>
          <p:spPr>
            <a:xfrm rot="5400000">
              <a:off x="3923527" y="3276463"/>
              <a:ext cx="381240" cy="1587"/>
            </a:xfrm>
            <a:prstGeom prst="line">
              <a:avLst/>
            </a:prstGeom>
            <a:ln w="28575"/>
          </p:spPr>
          <p:style>
            <a:lnRef idx="1">
              <a:schemeClr val="dk1"/>
            </a:lnRef>
            <a:fillRef idx="0">
              <a:schemeClr val="dk1"/>
            </a:fillRef>
            <a:effectRef idx="0">
              <a:schemeClr val="dk1"/>
            </a:effectRef>
            <a:fontRef idx="minor">
              <a:schemeClr val="tx1"/>
            </a:fontRef>
          </p:style>
        </p:cxnSp>
        <p:cxnSp>
          <p:nvCxnSpPr>
            <p:cNvPr id="22" name="Straight Connector 21"/>
            <p:cNvCxnSpPr/>
            <p:nvPr/>
          </p:nvCxnSpPr>
          <p:spPr>
            <a:xfrm rot="5400000">
              <a:off x="6668542" y="3287583"/>
              <a:ext cx="381240" cy="1588"/>
            </a:xfrm>
            <a:prstGeom prst="line">
              <a:avLst/>
            </a:prstGeom>
            <a:ln w="28575"/>
          </p:spPr>
          <p:style>
            <a:lnRef idx="1">
              <a:schemeClr val="dk1"/>
            </a:lnRef>
            <a:fillRef idx="0">
              <a:schemeClr val="dk1"/>
            </a:fillRef>
            <a:effectRef idx="0">
              <a:schemeClr val="dk1"/>
            </a:effectRef>
            <a:fontRef idx="minor">
              <a:schemeClr val="tx1"/>
            </a:fontRef>
          </p:style>
        </p:cxnSp>
        <p:sp>
          <p:nvSpPr>
            <p:cNvPr id="4136" name="TextBox 22"/>
            <p:cNvSpPr txBox="1">
              <a:spLocks noChangeArrowheads="1"/>
            </p:cNvSpPr>
            <p:nvPr/>
          </p:nvSpPr>
          <p:spPr bwMode="auto">
            <a:xfrm>
              <a:off x="2438400" y="2705401"/>
              <a:ext cx="762000" cy="369333"/>
            </a:xfrm>
            <a:prstGeom prst="rect">
              <a:avLst/>
            </a:prstGeom>
            <a:noFill/>
            <a:ln w="9525">
              <a:noFill/>
              <a:miter lim="800000"/>
              <a:headEnd/>
              <a:tailEnd/>
            </a:ln>
          </p:spPr>
          <p:txBody>
            <a:bodyPr>
              <a:spAutoFit/>
            </a:bodyPr>
            <a:lstStyle/>
            <a:p>
              <a:pPr algn="ctr"/>
              <a:r>
                <a:rPr lang="en-US" dirty="0">
                  <a:latin typeface="Trebuchet MS" pitchFamily="34" charset="0"/>
                </a:rPr>
                <a:t>0 psu</a:t>
              </a:r>
            </a:p>
          </p:txBody>
        </p:sp>
        <p:sp>
          <p:nvSpPr>
            <p:cNvPr id="4137" name="TextBox 23"/>
            <p:cNvSpPr txBox="1">
              <a:spLocks noChangeArrowheads="1"/>
            </p:cNvSpPr>
            <p:nvPr/>
          </p:nvSpPr>
          <p:spPr bwMode="auto">
            <a:xfrm>
              <a:off x="5142963" y="2705401"/>
              <a:ext cx="838200" cy="369333"/>
            </a:xfrm>
            <a:prstGeom prst="rect">
              <a:avLst/>
            </a:prstGeom>
            <a:noFill/>
            <a:ln w="9525">
              <a:noFill/>
              <a:miter lim="800000"/>
              <a:headEnd/>
              <a:tailEnd/>
            </a:ln>
          </p:spPr>
          <p:txBody>
            <a:bodyPr>
              <a:spAutoFit/>
            </a:bodyPr>
            <a:lstStyle/>
            <a:p>
              <a:pPr algn="ctr"/>
              <a:r>
                <a:rPr lang="en-US" dirty="0">
                  <a:latin typeface="Trebuchet MS" pitchFamily="34" charset="0"/>
                </a:rPr>
                <a:t>20 psu</a:t>
              </a:r>
            </a:p>
          </p:txBody>
        </p:sp>
        <p:sp>
          <p:nvSpPr>
            <p:cNvPr id="4138" name="TextBox 24"/>
            <p:cNvSpPr txBox="1">
              <a:spLocks noChangeArrowheads="1"/>
            </p:cNvSpPr>
            <p:nvPr/>
          </p:nvSpPr>
          <p:spPr bwMode="auto">
            <a:xfrm>
              <a:off x="6438363" y="2705401"/>
              <a:ext cx="838200" cy="369333"/>
            </a:xfrm>
            <a:prstGeom prst="rect">
              <a:avLst/>
            </a:prstGeom>
            <a:noFill/>
            <a:ln w="9525">
              <a:noFill/>
              <a:miter lim="800000"/>
              <a:headEnd/>
              <a:tailEnd/>
            </a:ln>
          </p:spPr>
          <p:txBody>
            <a:bodyPr>
              <a:spAutoFit/>
            </a:bodyPr>
            <a:lstStyle/>
            <a:p>
              <a:pPr algn="ctr"/>
              <a:r>
                <a:rPr lang="en-US" dirty="0">
                  <a:latin typeface="Trebuchet MS" pitchFamily="34" charset="0"/>
                </a:rPr>
                <a:t>30 psu</a:t>
              </a:r>
            </a:p>
          </p:txBody>
        </p:sp>
        <p:sp>
          <p:nvSpPr>
            <p:cNvPr id="4139" name="TextBox 25"/>
            <p:cNvSpPr txBox="1">
              <a:spLocks noChangeArrowheads="1"/>
            </p:cNvSpPr>
            <p:nvPr/>
          </p:nvSpPr>
          <p:spPr bwMode="auto">
            <a:xfrm>
              <a:off x="7771326" y="2705401"/>
              <a:ext cx="838200" cy="369333"/>
            </a:xfrm>
            <a:prstGeom prst="rect">
              <a:avLst/>
            </a:prstGeom>
            <a:noFill/>
            <a:ln w="9525">
              <a:noFill/>
              <a:miter lim="800000"/>
              <a:headEnd/>
              <a:tailEnd/>
            </a:ln>
          </p:spPr>
          <p:txBody>
            <a:bodyPr>
              <a:spAutoFit/>
            </a:bodyPr>
            <a:lstStyle/>
            <a:p>
              <a:pPr algn="ctr"/>
              <a:r>
                <a:rPr lang="en-US" dirty="0">
                  <a:latin typeface="Trebuchet MS" pitchFamily="34" charset="0"/>
                </a:rPr>
                <a:t>40 psu</a:t>
              </a:r>
            </a:p>
          </p:txBody>
        </p:sp>
        <p:sp>
          <p:nvSpPr>
            <p:cNvPr id="4140" name="TextBox 26"/>
            <p:cNvSpPr txBox="1">
              <a:spLocks noChangeArrowheads="1"/>
            </p:cNvSpPr>
            <p:nvPr/>
          </p:nvSpPr>
          <p:spPr bwMode="auto">
            <a:xfrm>
              <a:off x="3682284" y="2705401"/>
              <a:ext cx="838200" cy="369333"/>
            </a:xfrm>
            <a:prstGeom prst="rect">
              <a:avLst/>
            </a:prstGeom>
            <a:noFill/>
            <a:ln w="9525">
              <a:noFill/>
              <a:miter lim="800000"/>
              <a:headEnd/>
              <a:tailEnd/>
            </a:ln>
          </p:spPr>
          <p:txBody>
            <a:bodyPr>
              <a:spAutoFit/>
            </a:bodyPr>
            <a:lstStyle/>
            <a:p>
              <a:pPr algn="ctr"/>
              <a:r>
                <a:rPr lang="en-US" dirty="0">
                  <a:latin typeface="Trebuchet MS" pitchFamily="34" charset="0"/>
                </a:rPr>
                <a:t>10 psu</a:t>
              </a:r>
            </a:p>
          </p:txBody>
        </p:sp>
      </p:grpSp>
      <p:pic>
        <p:nvPicPr>
          <p:cNvPr id="4122" name="Picture 29" descr="black.jpg"/>
          <p:cNvPicPr>
            <a:picLocks noChangeAspect="1"/>
          </p:cNvPicPr>
          <p:nvPr/>
        </p:nvPicPr>
        <p:blipFill>
          <a:blip r:embed="rId4" cstate="print"/>
          <a:stretch>
            <a:fillRect/>
          </a:stretch>
        </p:blipFill>
        <p:spPr bwMode="auto">
          <a:xfrm>
            <a:off x="2590800" y="4953000"/>
            <a:ext cx="1371600" cy="1371600"/>
          </a:xfrm>
          <a:prstGeom prst="rect">
            <a:avLst/>
          </a:prstGeom>
          <a:noFill/>
          <a:ln w="9525">
            <a:noFill/>
            <a:miter lim="800000"/>
            <a:headEnd/>
            <a:tailEnd/>
          </a:ln>
        </p:spPr>
      </p:pic>
      <p:sp>
        <p:nvSpPr>
          <p:cNvPr id="31" name="Rounded Rectangular Callout 30"/>
          <p:cNvSpPr/>
          <p:nvPr/>
        </p:nvSpPr>
        <p:spPr>
          <a:xfrm>
            <a:off x="3886200" y="3962400"/>
            <a:ext cx="3657600" cy="914400"/>
          </a:xfrm>
          <a:prstGeom prst="wedgeRoundRectCallout">
            <a:avLst>
              <a:gd name="adj1" fmla="val -52200"/>
              <a:gd name="adj2" fmla="val 88289"/>
              <a:gd name="adj3" fmla="val 16667"/>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dirty="0" smtClean="0">
                <a:latin typeface="Trebuchet MS" pitchFamily="34" charset="0"/>
              </a:rPr>
              <a:t>The </a:t>
            </a:r>
            <a:r>
              <a:rPr lang="en-US" dirty="0">
                <a:latin typeface="Trebuchet MS" pitchFamily="34" charset="0"/>
              </a:rPr>
              <a:t>average salinity of the Pacific Ocean is actually 35 psu!</a:t>
            </a:r>
          </a:p>
        </p:txBody>
      </p:sp>
      <p:sp>
        <p:nvSpPr>
          <p:cNvPr id="32" name="Action Button: Custom 31">
            <a:hlinkClick r:id="rId5" action="ppaction://hlinksldjump" highlightClick="1"/>
          </p:cNvPr>
          <p:cNvSpPr/>
          <p:nvPr/>
        </p:nvSpPr>
        <p:spPr>
          <a:xfrm>
            <a:off x="5638800" y="6309360"/>
            <a:ext cx="2377440" cy="548640"/>
          </a:xfrm>
          <a:prstGeom prst="actionButtonBlank">
            <a:avLst/>
          </a:prstGeom>
          <a:solidFill>
            <a:srgbClr val="C00000"/>
          </a:solidFill>
          <a:ln>
            <a:no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sz="1600" dirty="0" smtClean="0">
                <a:latin typeface="Trebuchet MS" pitchFamily="34" charset="0"/>
              </a:rPr>
              <a:t>Touch here </a:t>
            </a:r>
            <a:r>
              <a:rPr lang="en-US" sz="1600" dirty="0">
                <a:latin typeface="Trebuchet MS" pitchFamily="34" charset="0"/>
              </a:rPr>
              <a:t>to </a:t>
            </a:r>
            <a:r>
              <a:rPr lang="en-US" sz="1600" dirty="0" smtClean="0">
                <a:latin typeface="Trebuchet MS" pitchFamily="34" charset="0"/>
              </a:rPr>
              <a:t>continue</a:t>
            </a:r>
            <a:endParaRPr lang="en-US" sz="1600" dirty="0">
              <a:latin typeface="Trebuchet MS" pitchFamily="34" charset="0"/>
            </a:endParaRPr>
          </a:p>
        </p:txBody>
      </p:sp>
      <p:grpSp>
        <p:nvGrpSpPr>
          <p:cNvPr id="3" name="Group 32"/>
          <p:cNvGrpSpPr>
            <a:grpSpLocks/>
          </p:cNvGrpSpPr>
          <p:nvPr/>
        </p:nvGrpSpPr>
        <p:grpSpPr bwMode="auto">
          <a:xfrm>
            <a:off x="6934200" y="838200"/>
            <a:ext cx="1600200" cy="1524000"/>
            <a:chOff x="6934200" y="838200"/>
            <a:chExt cx="1600200" cy="1524000"/>
          </a:xfrm>
        </p:grpSpPr>
        <p:sp>
          <p:nvSpPr>
            <p:cNvPr id="4127" name="TextBox 32"/>
            <p:cNvSpPr txBox="1">
              <a:spLocks noChangeArrowheads="1"/>
            </p:cNvSpPr>
            <p:nvPr/>
          </p:nvSpPr>
          <p:spPr bwMode="auto">
            <a:xfrm>
              <a:off x="6934200" y="1438275"/>
              <a:ext cx="1600200" cy="923925"/>
            </a:xfrm>
            <a:prstGeom prst="rect">
              <a:avLst/>
            </a:prstGeom>
            <a:noFill/>
            <a:ln w="9525">
              <a:noFill/>
              <a:miter lim="800000"/>
              <a:headEnd/>
              <a:tailEnd/>
            </a:ln>
          </p:spPr>
          <p:txBody>
            <a:bodyPr>
              <a:spAutoFit/>
            </a:bodyPr>
            <a:lstStyle/>
            <a:p>
              <a:r>
                <a:rPr lang="en-US" dirty="0">
                  <a:latin typeface="Trebuchet MS" pitchFamily="34" charset="0"/>
                </a:rPr>
                <a:t>Pacific Ocean</a:t>
              </a:r>
            </a:p>
            <a:p>
              <a:r>
                <a:rPr lang="en-US" dirty="0">
                  <a:latin typeface="Trebuchet MS" pitchFamily="34" charset="0"/>
                </a:rPr>
                <a:t>Entire Year</a:t>
              </a:r>
            </a:p>
            <a:p>
              <a:r>
                <a:rPr lang="en-US" dirty="0">
                  <a:latin typeface="Trebuchet MS" pitchFamily="34" charset="0"/>
                </a:rPr>
                <a:t>35 psu</a:t>
              </a:r>
            </a:p>
          </p:txBody>
        </p:sp>
        <p:sp>
          <p:nvSpPr>
            <p:cNvPr id="40" name="5-Point Star 39"/>
            <p:cNvSpPr/>
            <p:nvPr/>
          </p:nvSpPr>
          <p:spPr>
            <a:xfrm>
              <a:off x="7467600" y="914400"/>
              <a:ext cx="457200" cy="482600"/>
            </a:xfrm>
            <a:prstGeom prst="star5">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latin typeface="Trebuchet MS" pitchFamily="34" charset="0"/>
                </a:rPr>
                <a:t>O</a:t>
              </a:r>
            </a:p>
          </p:txBody>
        </p:sp>
        <p:sp>
          <p:nvSpPr>
            <p:cNvPr id="46" name="Rectangle 45"/>
            <p:cNvSpPr/>
            <p:nvPr/>
          </p:nvSpPr>
          <p:spPr>
            <a:xfrm>
              <a:off x="6934200" y="838200"/>
              <a:ext cx="1600200" cy="15240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grpSp>
      <p:sp>
        <p:nvSpPr>
          <p:cNvPr id="49" name="5-Point Star 48"/>
          <p:cNvSpPr/>
          <p:nvPr/>
        </p:nvSpPr>
        <p:spPr>
          <a:xfrm>
            <a:off x="7315200" y="2743200"/>
            <a:ext cx="457200" cy="482600"/>
          </a:xfrm>
          <a:prstGeom prst="star5">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latin typeface="Trebuchet MS" pitchFamily="34" charset="0"/>
              </a:rPr>
              <a:t>O</a:t>
            </a:r>
          </a:p>
        </p:txBody>
      </p:sp>
      <p:sp>
        <p:nvSpPr>
          <p:cNvPr id="41" name="Oval Callout 40"/>
          <p:cNvSpPr/>
          <p:nvPr/>
        </p:nvSpPr>
        <p:spPr>
          <a:xfrm>
            <a:off x="1905000" y="4114800"/>
            <a:ext cx="1905000" cy="609600"/>
          </a:xfrm>
          <a:prstGeom prst="wedgeEllipseCallout">
            <a:avLst>
              <a:gd name="adj1" fmla="val 16823"/>
              <a:gd name="adj2" fmla="val 117328"/>
            </a:avLst>
          </a:prstGeom>
          <a:solidFill>
            <a:srgbClr val="33CC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latin typeface="Trebuchet MS" pitchFamily="34" charset="0"/>
              </a:rPr>
              <a:t>Not quite!</a:t>
            </a:r>
            <a:endParaRPr lang="en-US" dirty="0">
              <a:latin typeface="Trebuchet MS" pitchFamily="34" charset="0"/>
            </a:endParaRPr>
          </a:p>
        </p:txBody>
      </p:sp>
      <p:sp>
        <p:nvSpPr>
          <p:cNvPr id="42" name="Rectangle 41"/>
          <p:cNvSpPr/>
          <p:nvPr/>
        </p:nvSpPr>
        <p:spPr>
          <a:xfrm>
            <a:off x="0" y="0"/>
            <a:ext cx="9144000" cy="838200"/>
          </a:xfrm>
          <a:prstGeom prst="rect">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r>
              <a:rPr lang="en-US" sz="4400" dirty="0" smtClean="0">
                <a:latin typeface="Trebuchet MS" pitchFamily="34" charset="0"/>
              </a:rPr>
              <a:t>How To Build A Graph</a:t>
            </a:r>
            <a:endParaRPr lang="en-US" sz="4400" dirty="0">
              <a:latin typeface="Trebuchet MS" pitchFamily="34" charset="0"/>
            </a:endParaRPr>
          </a:p>
        </p:txBody>
      </p:sp>
      <p:sp>
        <p:nvSpPr>
          <p:cNvPr id="43" name="Flowchart: Delay 42"/>
          <p:cNvSpPr/>
          <p:nvPr/>
        </p:nvSpPr>
        <p:spPr>
          <a:xfrm>
            <a:off x="0" y="0"/>
            <a:ext cx="1752600" cy="6858000"/>
          </a:xfrm>
          <a:prstGeom prst="flowChartDelay">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44" name="TextBox 43">
            <a:hlinkClick r:id="rId6" action="ppaction://hlinksldjump"/>
          </p:cNvPr>
          <p:cNvSpPr txBox="1"/>
          <p:nvPr/>
        </p:nvSpPr>
        <p:spPr>
          <a:xfrm>
            <a:off x="0" y="609600"/>
            <a:ext cx="1371600" cy="838200"/>
          </a:xfrm>
          <a:prstGeom prst="roundRect">
            <a:avLst/>
          </a:prstGeom>
          <a:solidFill>
            <a:schemeClr val="accent5">
              <a:lumMod val="40000"/>
              <a:lumOff val="60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Build </a:t>
            </a:r>
            <a:r>
              <a:rPr lang="en-US" sz="1600" dirty="0" smtClean="0">
                <a:solidFill>
                  <a:schemeClr val="accent1">
                    <a:lumMod val="75000"/>
                  </a:schemeClr>
                </a:solidFill>
                <a:latin typeface="Trebuchet MS" pitchFamily="34" charset="0"/>
                <a:cs typeface="+mn-cs"/>
              </a:rPr>
              <a:t>A </a:t>
            </a:r>
            <a:r>
              <a:rPr lang="en-US" sz="1600" dirty="0">
                <a:solidFill>
                  <a:schemeClr val="accent1">
                    <a:lumMod val="75000"/>
                  </a:schemeClr>
                </a:solidFill>
                <a:latin typeface="Trebuchet MS" pitchFamily="34" charset="0"/>
                <a:cs typeface="+mn-cs"/>
              </a:rPr>
              <a:t>G</a:t>
            </a:r>
            <a:r>
              <a:rPr lang="en-US" sz="1600" dirty="0" smtClean="0">
                <a:solidFill>
                  <a:schemeClr val="accent1">
                    <a:lumMod val="75000"/>
                  </a:schemeClr>
                </a:solidFill>
                <a:latin typeface="Trebuchet MS" pitchFamily="34" charset="0"/>
                <a:cs typeface="+mn-cs"/>
              </a:rPr>
              <a:t>raph </a:t>
            </a:r>
            <a:endParaRPr lang="en-US" sz="1600" dirty="0">
              <a:solidFill>
                <a:schemeClr val="accent1">
                  <a:lumMod val="75000"/>
                </a:schemeClr>
              </a:solidFill>
              <a:latin typeface="Trebuchet MS" pitchFamily="34" charset="0"/>
              <a:cs typeface="+mn-cs"/>
            </a:endParaRP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1)</a:t>
            </a:r>
            <a:endParaRPr lang="en-US" sz="1600" dirty="0">
              <a:solidFill>
                <a:schemeClr val="accent1">
                  <a:lumMod val="75000"/>
                </a:schemeClr>
              </a:solidFill>
              <a:latin typeface="Trebuchet MS" pitchFamily="34" charset="0"/>
              <a:cs typeface="+mn-cs"/>
            </a:endParaRPr>
          </a:p>
        </p:txBody>
      </p:sp>
      <p:sp>
        <p:nvSpPr>
          <p:cNvPr id="45" name="TextBox 44">
            <a:hlinkClick r:id="rId7" action="ppaction://hlinksldjump"/>
          </p:cNvPr>
          <p:cNvSpPr txBox="1"/>
          <p:nvPr/>
        </p:nvSpPr>
        <p:spPr>
          <a:xfrm>
            <a:off x="0" y="2743200"/>
            <a:ext cx="1554480" cy="10668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Read LOBO Graphs </a:t>
            </a:r>
            <a:r>
              <a:rPr lang="en-US" sz="1600" dirty="0" smtClean="0">
                <a:solidFill>
                  <a:schemeClr val="accent1">
                    <a:lumMod val="75000"/>
                  </a:schemeClr>
                </a:solidFill>
                <a:latin typeface="Trebuchet MS" pitchFamily="34" charset="0"/>
                <a:cs typeface="+mn-cs"/>
              </a:rPr>
              <a:t>   (Level 3)</a:t>
            </a:r>
            <a:endParaRPr lang="en-US" sz="1600" dirty="0">
              <a:solidFill>
                <a:schemeClr val="accent1">
                  <a:lumMod val="75000"/>
                </a:schemeClr>
              </a:solidFill>
              <a:latin typeface="Trebuchet MS" pitchFamily="34" charset="0"/>
              <a:cs typeface="+mn-cs"/>
            </a:endParaRPr>
          </a:p>
        </p:txBody>
      </p:sp>
      <p:sp>
        <p:nvSpPr>
          <p:cNvPr id="47" name="TextBox 46">
            <a:hlinkClick r:id="rId8" action="ppaction://hlinksldjump"/>
          </p:cNvPr>
          <p:cNvSpPr txBox="1"/>
          <p:nvPr/>
        </p:nvSpPr>
        <p:spPr>
          <a:xfrm>
            <a:off x="0" y="3953470"/>
            <a:ext cx="1447800" cy="99953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LOBO Data Match-up</a:t>
            </a:r>
            <a:endParaRPr lang="en-US" sz="1600" dirty="0">
              <a:solidFill>
                <a:schemeClr val="accent1">
                  <a:lumMod val="75000"/>
                </a:schemeClr>
              </a:solidFill>
              <a:latin typeface="Trebuchet MS" pitchFamily="34" charset="0"/>
              <a:cs typeface="+mn-cs"/>
            </a:endParaRP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4)</a:t>
            </a:r>
            <a:endParaRPr lang="en-US" sz="1600" dirty="0">
              <a:solidFill>
                <a:schemeClr val="accent1">
                  <a:lumMod val="75000"/>
                </a:schemeClr>
              </a:solidFill>
              <a:latin typeface="Trebuchet MS" pitchFamily="34" charset="0"/>
              <a:cs typeface="+mn-cs"/>
            </a:endParaRPr>
          </a:p>
        </p:txBody>
      </p:sp>
      <p:sp>
        <p:nvSpPr>
          <p:cNvPr id="48" name="TextBox 47">
            <a:hlinkClick r:id="rId9" action="ppaction://hlinksldjump"/>
          </p:cNvPr>
          <p:cNvSpPr txBox="1"/>
          <p:nvPr/>
        </p:nvSpPr>
        <p:spPr>
          <a:xfrm>
            <a:off x="0" y="5105400"/>
            <a:ext cx="1371600" cy="11430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Test Your LOBO Abilities</a:t>
            </a: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5)</a:t>
            </a:r>
            <a:endParaRPr lang="en-US" sz="1600" dirty="0">
              <a:solidFill>
                <a:schemeClr val="accent1">
                  <a:lumMod val="75000"/>
                </a:schemeClr>
              </a:solidFill>
              <a:latin typeface="Trebuchet MS" pitchFamily="34" charset="0"/>
              <a:cs typeface="+mn-cs"/>
            </a:endParaRPr>
          </a:p>
        </p:txBody>
      </p:sp>
      <p:sp>
        <p:nvSpPr>
          <p:cNvPr id="50" name="TextBox 49">
            <a:hlinkClick r:id="rId10" action="ppaction://hlinksldjump"/>
          </p:cNvPr>
          <p:cNvSpPr txBox="1"/>
          <p:nvPr/>
        </p:nvSpPr>
        <p:spPr>
          <a:xfrm>
            <a:off x="0" y="1600200"/>
            <a:ext cx="1447800" cy="9906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Interpret Graphs</a:t>
            </a: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2)</a:t>
            </a:r>
            <a:endParaRPr lang="en-US" sz="1600" dirty="0">
              <a:solidFill>
                <a:schemeClr val="accent1">
                  <a:lumMod val="75000"/>
                </a:schemeClr>
              </a:solidFill>
              <a:latin typeface="Trebuchet MS" pitchFamily="34" charset="0"/>
              <a:cs typeface="+mn-cs"/>
            </a:endParaRPr>
          </a:p>
        </p:txBody>
      </p:sp>
      <p:sp>
        <p:nvSpPr>
          <p:cNvPr id="51" name="TextBox 50">
            <a:hlinkClick r:id="rId11" action="ppaction://hlinksldjump"/>
          </p:cNvPr>
          <p:cNvSpPr txBox="1"/>
          <p:nvPr/>
        </p:nvSpPr>
        <p:spPr>
          <a:xfrm>
            <a:off x="0" y="6324600"/>
            <a:ext cx="914400" cy="5334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More info</a:t>
            </a:r>
            <a:endParaRPr lang="en-US" sz="1600" dirty="0">
              <a:solidFill>
                <a:schemeClr val="accent1">
                  <a:lumMod val="75000"/>
                </a:schemeClr>
              </a:solidFill>
              <a:latin typeface="Trebuchet MS" pitchFamily="34" charset="0"/>
              <a:cs typeface="+mn-cs"/>
            </a:endParaRPr>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26" presetClass="entr" presetSubtype="0" fill="hold" grpId="0" nodeType="withEffect">
                                  <p:stCondLst>
                                    <p:cond delay="1000"/>
                                  </p:stCondLst>
                                  <p:childTnLst>
                                    <p:set>
                                      <p:cBhvr>
                                        <p:cTn id="11" dur="1" fill="hold">
                                          <p:stCondLst>
                                            <p:cond delay="0"/>
                                          </p:stCondLst>
                                        </p:cTn>
                                        <p:tgtEl>
                                          <p:spTgt spid="49"/>
                                        </p:tgtEl>
                                        <p:attrNameLst>
                                          <p:attrName>style.visibility</p:attrName>
                                        </p:attrNameLst>
                                      </p:cBhvr>
                                      <p:to>
                                        <p:strVal val="visible"/>
                                      </p:to>
                                    </p:set>
                                    <p:animEffect transition="in" filter="wipe(down)">
                                      <p:cBhvr>
                                        <p:cTn id="12" dur="580">
                                          <p:stCondLst>
                                            <p:cond delay="0"/>
                                          </p:stCondLst>
                                        </p:cTn>
                                        <p:tgtEl>
                                          <p:spTgt spid="49"/>
                                        </p:tgtEl>
                                      </p:cBhvr>
                                    </p:animEffect>
                                    <p:anim calcmode="lin" valueType="num">
                                      <p:cBhvr>
                                        <p:cTn id="13" dur="1822" tmFilter="0,0; 0.14,0.36; 0.43,0.73; 0.71,0.91; 1.0,1.0">
                                          <p:stCondLst>
                                            <p:cond delay="0"/>
                                          </p:stCondLst>
                                        </p:cTn>
                                        <p:tgtEl>
                                          <p:spTgt spid="49"/>
                                        </p:tgtEl>
                                        <p:attrNameLst>
                                          <p:attrName>ppt_x</p:attrName>
                                        </p:attrNameLst>
                                      </p:cBhvr>
                                      <p:tavLst>
                                        <p:tav tm="0">
                                          <p:val>
                                            <p:strVal val="#ppt_x-0.25"/>
                                          </p:val>
                                        </p:tav>
                                        <p:tav tm="100000">
                                          <p:val>
                                            <p:strVal val="#ppt_x"/>
                                          </p:val>
                                        </p:tav>
                                      </p:tavLst>
                                    </p:anim>
                                    <p:anim calcmode="lin" valueType="num">
                                      <p:cBhvr>
                                        <p:cTn id="14" dur="664" tmFilter="0.0,0.0; 0.25,0.07; 0.50,0.2; 0.75,0.467; 1.0,1.0">
                                          <p:stCondLst>
                                            <p:cond delay="0"/>
                                          </p:stCondLst>
                                        </p:cTn>
                                        <p:tgtEl>
                                          <p:spTgt spid="49"/>
                                        </p:tgtEl>
                                        <p:attrNameLst>
                                          <p:attrName>ppt_y</p:attrName>
                                        </p:attrNameLst>
                                      </p:cBhvr>
                                      <p:tavLst>
                                        <p:tav tm="0" fmla="#ppt_y-sin(pi*$)/3">
                                          <p:val>
                                            <p:fltVal val="0.5"/>
                                          </p:val>
                                        </p:tav>
                                        <p:tav tm="100000">
                                          <p:val>
                                            <p:fltVal val="1"/>
                                          </p:val>
                                        </p:tav>
                                      </p:tavLst>
                                    </p:anim>
                                    <p:anim calcmode="lin" valueType="num">
                                      <p:cBhvr>
                                        <p:cTn id="15" dur="664" tmFilter="0, 0; 0.125,0.2665; 0.25,0.4; 0.375,0.465; 0.5,0.5;  0.625,0.535; 0.75,0.6; 0.875,0.7335; 1,1">
                                          <p:stCondLst>
                                            <p:cond delay="664"/>
                                          </p:stCondLst>
                                        </p:cTn>
                                        <p:tgtEl>
                                          <p:spTgt spid="49"/>
                                        </p:tgtEl>
                                        <p:attrNameLst>
                                          <p:attrName>ppt_y</p:attrName>
                                        </p:attrNameLst>
                                      </p:cBhvr>
                                      <p:tavLst>
                                        <p:tav tm="0" fmla="#ppt_y-sin(pi*$)/9">
                                          <p:val>
                                            <p:fltVal val="0"/>
                                          </p:val>
                                        </p:tav>
                                        <p:tav tm="100000">
                                          <p:val>
                                            <p:fltVal val="1"/>
                                          </p:val>
                                        </p:tav>
                                      </p:tavLst>
                                    </p:anim>
                                    <p:anim calcmode="lin" valueType="num">
                                      <p:cBhvr>
                                        <p:cTn id="16" dur="332" tmFilter="0, 0; 0.125,0.2665; 0.25,0.4; 0.375,0.465; 0.5,0.5;  0.625,0.535; 0.75,0.6; 0.875,0.7335; 1,1">
                                          <p:stCondLst>
                                            <p:cond delay="1324"/>
                                          </p:stCondLst>
                                        </p:cTn>
                                        <p:tgtEl>
                                          <p:spTgt spid="49"/>
                                        </p:tgtEl>
                                        <p:attrNameLst>
                                          <p:attrName>ppt_y</p:attrName>
                                        </p:attrNameLst>
                                      </p:cBhvr>
                                      <p:tavLst>
                                        <p:tav tm="0" fmla="#ppt_y-sin(pi*$)/27">
                                          <p:val>
                                            <p:fltVal val="0"/>
                                          </p:val>
                                        </p:tav>
                                        <p:tav tm="100000">
                                          <p:val>
                                            <p:fltVal val="1"/>
                                          </p:val>
                                        </p:tav>
                                      </p:tavLst>
                                    </p:anim>
                                    <p:anim calcmode="lin" valueType="num">
                                      <p:cBhvr>
                                        <p:cTn id="17" dur="164" tmFilter="0, 0; 0.125,0.2665; 0.25,0.4; 0.375,0.465; 0.5,0.5;  0.625,0.535; 0.75,0.6; 0.875,0.7335; 1,1">
                                          <p:stCondLst>
                                            <p:cond delay="1656"/>
                                          </p:stCondLst>
                                        </p:cTn>
                                        <p:tgtEl>
                                          <p:spTgt spid="49"/>
                                        </p:tgtEl>
                                        <p:attrNameLst>
                                          <p:attrName>ppt_y</p:attrName>
                                        </p:attrNameLst>
                                      </p:cBhvr>
                                      <p:tavLst>
                                        <p:tav tm="0" fmla="#ppt_y-sin(pi*$)/81">
                                          <p:val>
                                            <p:fltVal val="0"/>
                                          </p:val>
                                        </p:tav>
                                        <p:tav tm="100000">
                                          <p:val>
                                            <p:fltVal val="1"/>
                                          </p:val>
                                        </p:tav>
                                      </p:tavLst>
                                    </p:anim>
                                    <p:animScale>
                                      <p:cBhvr>
                                        <p:cTn id="18" dur="26">
                                          <p:stCondLst>
                                            <p:cond delay="650"/>
                                          </p:stCondLst>
                                        </p:cTn>
                                        <p:tgtEl>
                                          <p:spTgt spid="49"/>
                                        </p:tgtEl>
                                      </p:cBhvr>
                                      <p:to x="100000" y="60000"/>
                                    </p:animScale>
                                    <p:animScale>
                                      <p:cBhvr>
                                        <p:cTn id="19" dur="166" decel="50000">
                                          <p:stCondLst>
                                            <p:cond delay="676"/>
                                          </p:stCondLst>
                                        </p:cTn>
                                        <p:tgtEl>
                                          <p:spTgt spid="49"/>
                                        </p:tgtEl>
                                      </p:cBhvr>
                                      <p:to x="100000" y="100000"/>
                                    </p:animScale>
                                    <p:animScale>
                                      <p:cBhvr>
                                        <p:cTn id="20" dur="26">
                                          <p:stCondLst>
                                            <p:cond delay="1312"/>
                                          </p:stCondLst>
                                        </p:cTn>
                                        <p:tgtEl>
                                          <p:spTgt spid="49"/>
                                        </p:tgtEl>
                                      </p:cBhvr>
                                      <p:to x="100000" y="80000"/>
                                    </p:animScale>
                                    <p:animScale>
                                      <p:cBhvr>
                                        <p:cTn id="21" dur="166" decel="50000">
                                          <p:stCondLst>
                                            <p:cond delay="1338"/>
                                          </p:stCondLst>
                                        </p:cTn>
                                        <p:tgtEl>
                                          <p:spTgt spid="49"/>
                                        </p:tgtEl>
                                      </p:cBhvr>
                                      <p:to x="100000" y="100000"/>
                                    </p:animScale>
                                    <p:animScale>
                                      <p:cBhvr>
                                        <p:cTn id="22" dur="26">
                                          <p:stCondLst>
                                            <p:cond delay="1642"/>
                                          </p:stCondLst>
                                        </p:cTn>
                                        <p:tgtEl>
                                          <p:spTgt spid="49"/>
                                        </p:tgtEl>
                                      </p:cBhvr>
                                      <p:to x="100000" y="90000"/>
                                    </p:animScale>
                                    <p:animScale>
                                      <p:cBhvr>
                                        <p:cTn id="23" dur="166" decel="50000">
                                          <p:stCondLst>
                                            <p:cond delay="1668"/>
                                          </p:stCondLst>
                                        </p:cTn>
                                        <p:tgtEl>
                                          <p:spTgt spid="49"/>
                                        </p:tgtEl>
                                      </p:cBhvr>
                                      <p:to x="100000" y="100000"/>
                                    </p:animScale>
                                    <p:animScale>
                                      <p:cBhvr>
                                        <p:cTn id="24" dur="26">
                                          <p:stCondLst>
                                            <p:cond delay="1808"/>
                                          </p:stCondLst>
                                        </p:cTn>
                                        <p:tgtEl>
                                          <p:spTgt spid="49"/>
                                        </p:tgtEl>
                                      </p:cBhvr>
                                      <p:to x="100000" y="95000"/>
                                    </p:animScale>
                                    <p:animScale>
                                      <p:cBhvr>
                                        <p:cTn id="25" dur="166" decel="50000">
                                          <p:stCondLst>
                                            <p:cond delay="1834"/>
                                          </p:stCondLst>
                                        </p:cTn>
                                        <p:tgtEl>
                                          <p:spTgt spid="49"/>
                                        </p:tgtEl>
                                      </p:cBhvr>
                                      <p:to x="100000" y="100000"/>
                                    </p:animScale>
                                  </p:childTnLst>
                                </p:cTn>
                              </p:par>
                              <p:par>
                                <p:cTn id="26" presetID="34" presetClass="entr" presetSubtype="0" fill="hold" grpId="0" nodeType="withEffect">
                                  <p:stCondLst>
                                    <p:cond delay="2000"/>
                                  </p:stCondLst>
                                  <p:childTnLst>
                                    <p:set>
                                      <p:cBhvr>
                                        <p:cTn id="27" dur="1" fill="hold">
                                          <p:stCondLst>
                                            <p:cond delay="0"/>
                                          </p:stCondLst>
                                        </p:cTn>
                                        <p:tgtEl>
                                          <p:spTgt spid="31"/>
                                        </p:tgtEl>
                                        <p:attrNameLst>
                                          <p:attrName>style.visibility</p:attrName>
                                        </p:attrNameLst>
                                      </p:cBhvr>
                                      <p:to>
                                        <p:strVal val="visible"/>
                                      </p:to>
                                    </p:set>
                                    <p:anim from="(-#ppt_w/2)" to="(#ppt_x)" calcmode="lin" valueType="num">
                                      <p:cBhvr>
                                        <p:cTn id="28" dur="600" fill="hold">
                                          <p:stCondLst>
                                            <p:cond delay="0"/>
                                          </p:stCondLst>
                                        </p:cTn>
                                        <p:tgtEl>
                                          <p:spTgt spid="31"/>
                                        </p:tgtEl>
                                        <p:attrNameLst>
                                          <p:attrName>ppt_x</p:attrName>
                                        </p:attrNameLst>
                                      </p:cBhvr>
                                    </p:anim>
                                    <p:anim from="0" to="-1.0" calcmode="lin" valueType="num">
                                      <p:cBhvr>
                                        <p:cTn id="29" dur="200" decel="50000" autoRev="1" fill="hold">
                                          <p:stCondLst>
                                            <p:cond delay="600"/>
                                          </p:stCondLst>
                                        </p:cTn>
                                        <p:tgtEl>
                                          <p:spTgt spid="31"/>
                                        </p:tgtEl>
                                        <p:attrNameLst>
                                          <p:attrName>xshear</p:attrName>
                                        </p:attrNameLst>
                                      </p:cBhvr>
                                    </p:anim>
                                    <p:animScale>
                                      <p:cBhvr>
                                        <p:cTn id="30" dur="200" decel="100000" autoRev="1" fill="hold">
                                          <p:stCondLst>
                                            <p:cond delay="600"/>
                                          </p:stCondLst>
                                        </p:cTn>
                                        <p:tgtEl>
                                          <p:spTgt spid="31"/>
                                        </p:tgtEl>
                                      </p:cBhvr>
                                      <p:from x="100000" y="100000"/>
                                      <p:to x="80000" y="100000"/>
                                    </p:animScale>
                                    <p:anim by="(#ppt_h/3+#ppt_w*0.1)" calcmode="lin" valueType="num">
                                      <p:cBhvr additive="sum">
                                        <p:cTn id="31" dur="200" decel="100000" autoRev="1" fill="hold">
                                          <p:stCondLst>
                                            <p:cond delay="600"/>
                                          </p:stCondLst>
                                        </p:cTn>
                                        <p:tgtEl>
                                          <p:spTgt spid="31"/>
                                        </p:tgtEl>
                                        <p:attrNameLst>
                                          <p:attrName>ppt_x</p:attrName>
                                        </p:attrNameLst>
                                      </p:cBhvr>
                                    </p:anim>
                                  </p:childTnLst>
                                </p:cTn>
                              </p:par>
                              <p:par>
                                <p:cTn id="32" presetID="37" presetClass="entr" presetSubtype="0" fill="hold" grpId="0" nodeType="withEffect">
                                  <p:stCondLst>
                                    <p:cond delay="2000"/>
                                  </p:stCondLst>
                                  <p:childTnLst>
                                    <p:set>
                                      <p:cBhvr>
                                        <p:cTn id="33" dur="1" fill="hold">
                                          <p:stCondLst>
                                            <p:cond delay="0"/>
                                          </p:stCondLst>
                                        </p:cTn>
                                        <p:tgtEl>
                                          <p:spTgt spid="32"/>
                                        </p:tgtEl>
                                        <p:attrNameLst>
                                          <p:attrName>style.visibility</p:attrName>
                                        </p:attrNameLst>
                                      </p:cBhvr>
                                      <p:to>
                                        <p:strVal val="visible"/>
                                      </p:to>
                                    </p:set>
                                    <p:animEffect transition="in" filter="fade">
                                      <p:cBhvr>
                                        <p:cTn id="34" dur="1000"/>
                                        <p:tgtEl>
                                          <p:spTgt spid="32"/>
                                        </p:tgtEl>
                                      </p:cBhvr>
                                    </p:animEffect>
                                    <p:anim calcmode="lin" valueType="num">
                                      <p:cBhvr>
                                        <p:cTn id="35" dur="1000" fill="hold"/>
                                        <p:tgtEl>
                                          <p:spTgt spid="32"/>
                                        </p:tgtEl>
                                        <p:attrNameLst>
                                          <p:attrName>ppt_x</p:attrName>
                                        </p:attrNameLst>
                                      </p:cBhvr>
                                      <p:tavLst>
                                        <p:tav tm="0">
                                          <p:val>
                                            <p:strVal val="#ppt_x"/>
                                          </p:val>
                                        </p:tav>
                                        <p:tav tm="100000">
                                          <p:val>
                                            <p:strVal val="#ppt_x"/>
                                          </p:val>
                                        </p:tav>
                                      </p:tavLst>
                                    </p:anim>
                                    <p:anim calcmode="lin" valueType="num">
                                      <p:cBhvr>
                                        <p:cTn id="36" dur="900" decel="100000" fill="hold"/>
                                        <p:tgtEl>
                                          <p:spTgt spid="32"/>
                                        </p:tgtEl>
                                        <p:attrNameLst>
                                          <p:attrName>ppt_y</p:attrName>
                                        </p:attrNameLst>
                                      </p:cBhvr>
                                      <p:tavLst>
                                        <p:tav tm="0">
                                          <p:val>
                                            <p:strVal val="#ppt_y+1"/>
                                          </p:val>
                                        </p:tav>
                                        <p:tav tm="100000">
                                          <p:val>
                                            <p:strVal val="#ppt_y-.03"/>
                                          </p:val>
                                        </p:tav>
                                      </p:tavLst>
                                    </p:anim>
                                    <p:anim calcmode="lin" valueType="num">
                                      <p:cBhvr>
                                        <p:cTn id="37" dur="100" accel="100000" fill="hold">
                                          <p:stCondLst>
                                            <p:cond delay="900"/>
                                          </p:stCondLst>
                                        </p:cTn>
                                        <p:tgtEl>
                                          <p:spTgt spid="32"/>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2" grpId="0" animBg="1"/>
      <p:bldP spid="49" grpId="0" animBg="1"/>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SAL/TIDE background brown box"/>
          <p:cNvSpPr/>
          <p:nvPr/>
        </p:nvSpPr>
        <p:spPr>
          <a:xfrm>
            <a:off x="2438400" y="3429000"/>
            <a:ext cx="3962400" cy="2286000"/>
          </a:xfrm>
          <a:prstGeom prst="rect">
            <a:avLst/>
          </a:prstGeom>
          <a:solidFill>
            <a:srgbClr val="CC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aphicFrame>
        <p:nvGraphicFramePr>
          <p:cNvPr id="54" name="SAL/TIDE sal chart"/>
          <p:cNvGraphicFramePr>
            <a:graphicFrameLocks noGrp="1"/>
          </p:cNvGraphicFramePr>
          <p:nvPr/>
        </p:nvGraphicFramePr>
        <p:xfrm>
          <a:off x="1600200" y="2895600"/>
          <a:ext cx="5943600" cy="3581400"/>
        </p:xfrm>
        <a:graphic>
          <a:graphicData uri="http://schemas.openxmlformats.org/drawingml/2006/chart">
            <c:chart xmlns:c="http://schemas.openxmlformats.org/drawingml/2006/chart" xmlns:r="http://schemas.openxmlformats.org/officeDocument/2006/relationships" r:id="rId3"/>
          </a:graphicData>
        </a:graphic>
      </p:graphicFrame>
      <p:sp>
        <p:nvSpPr>
          <p:cNvPr id="55" name="SAL/TIDE moving brown background"/>
          <p:cNvSpPr/>
          <p:nvPr/>
        </p:nvSpPr>
        <p:spPr>
          <a:xfrm>
            <a:off x="2438400" y="3429000"/>
            <a:ext cx="3962400" cy="2286000"/>
          </a:xfrm>
          <a:prstGeom prst="rect">
            <a:avLst/>
          </a:prstGeom>
          <a:solidFill>
            <a:srgbClr val="CC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26" name="SAL/TIDE dashed water line"/>
          <p:cNvCxnSpPr/>
          <p:nvPr/>
        </p:nvCxnSpPr>
        <p:spPr>
          <a:xfrm rot="10800000">
            <a:off x="2502243" y="4051300"/>
            <a:ext cx="3949700" cy="1588"/>
          </a:xfrm>
          <a:prstGeom prst="line">
            <a:avLst/>
          </a:prstGeom>
          <a:ln w="38100">
            <a:solidFill>
              <a:schemeClr val="accent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53" name="SAL/TIDE red time line"/>
          <p:cNvCxnSpPr/>
          <p:nvPr/>
        </p:nvCxnSpPr>
        <p:spPr>
          <a:xfrm rot="5400000" flipH="1">
            <a:off x="1305766" y="4580685"/>
            <a:ext cx="2266950" cy="1681"/>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56" name="SAL/TIDE white hide box"/>
          <p:cNvSpPr/>
          <p:nvPr/>
        </p:nvSpPr>
        <p:spPr>
          <a:xfrm>
            <a:off x="6400800" y="3276600"/>
            <a:ext cx="3200400" cy="3200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6" name="SAL/TIDE 0 tide line"/>
          <p:cNvCxnSpPr/>
          <p:nvPr/>
        </p:nvCxnSpPr>
        <p:spPr>
          <a:xfrm>
            <a:off x="2438400" y="5132116"/>
            <a:ext cx="3951051" cy="1811"/>
          </a:xfrm>
          <a:prstGeom prst="line">
            <a:avLst/>
          </a:prstGeom>
          <a:ln w="19050">
            <a:solidFill>
              <a:schemeClr val="tx1">
                <a:lumMod val="50000"/>
                <a:lumOff val="50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pic>
        <p:nvPicPr>
          <p:cNvPr id="32" name="crab pic" descr="dungeness - Copy.jpg"/>
          <p:cNvPicPr>
            <a:picLocks noChangeAspect="1"/>
          </p:cNvPicPr>
          <p:nvPr/>
        </p:nvPicPr>
        <p:blipFill>
          <a:blip r:embed="rId4" cstate="print"/>
          <a:stretch>
            <a:fillRect/>
          </a:stretch>
        </p:blipFill>
        <p:spPr>
          <a:xfrm>
            <a:off x="7575550" y="914400"/>
            <a:ext cx="1568450" cy="941070"/>
          </a:xfrm>
          <a:prstGeom prst="rect">
            <a:avLst/>
          </a:prstGeom>
        </p:spPr>
      </p:pic>
      <p:sp>
        <p:nvSpPr>
          <p:cNvPr id="22" name="home button">
            <a:hlinkClick r:id="" action="ppaction://hlinkshowjump?jump=firstslide" highlightClick="1"/>
          </p:cNvPr>
          <p:cNvSpPr/>
          <p:nvPr/>
        </p:nvSpPr>
        <p:spPr>
          <a:xfrm>
            <a:off x="8547717" y="6400800"/>
            <a:ext cx="574675" cy="457200"/>
          </a:xfrm>
          <a:prstGeom prst="actionButtonHome">
            <a:avLst/>
          </a:prstGeom>
          <a:gradFill flip="none" rotWithShape="1">
            <a:gsLst>
              <a:gs pos="0">
                <a:srgbClr val="FFEFD1"/>
              </a:gs>
              <a:gs pos="64999">
                <a:srgbClr val="F0EBD5"/>
              </a:gs>
              <a:gs pos="100000">
                <a:srgbClr val="D1C39F"/>
              </a:gs>
            </a:gsLst>
            <a:lin ang="5400000" scaled="1"/>
            <a:tileRect/>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23" name="back button">
            <a:hlinkClick r:id="rId5" action="ppaction://hlinksldjump" highlightClick="1"/>
          </p:cNvPr>
          <p:cNvSpPr/>
          <p:nvPr/>
        </p:nvSpPr>
        <p:spPr>
          <a:xfrm>
            <a:off x="8080992" y="6400800"/>
            <a:ext cx="457200" cy="457200"/>
          </a:xfrm>
          <a:prstGeom prst="actionButtonBeginning">
            <a:avLst/>
          </a:prstGeom>
          <a:gradFill>
            <a:gsLst>
              <a:gs pos="0">
                <a:srgbClr val="FFEFD1"/>
              </a:gs>
              <a:gs pos="64999">
                <a:srgbClr val="F0EBD5"/>
              </a:gs>
              <a:gs pos="100000">
                <a:srgbClr val="D1C39F"/>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34" name="tide progress text"/>
          <p:cNvSpPr txBox="1"/>
          <p:nvPr/>
        </p:nvSpPr>
        <p:spPr>
          <a:xfrm>
            <a:off x="3352800" y="6553200"/>
            <a:ext cx="3429000" cy="369332"/>
          </a:xfrm>
          <a:prstGeom prst="rect">
            <a:avLst/>
          </a:prstGeom>
          <a:noFill/>
        </p:spPr>
        <p:txBody>
          <a:bodyPr wrap="square" rtlCol="0">
            <a:spAutoFit/>
          </a:bodyPr>
          <a:lstStyle/>
          <a:p>
            <a:r>
              <a:rPr lang="en-US" dirty="0" smtClean="0">
                <a:latin typeface="Trebuchet MS" pitchFamily="34" charset="0"/>
              </a:rPr>
              <a:t>Tide Progress: 3/4</a:t>
            </a:r>
            <a:endParaRPr lang="en-US" dirty="0">
              <a:latin typeface="Trebuchet MS" pitchFamily="34" charset="0"/>
            </a:endParaRPr>
          </a:p>
        </p:txBody>
      </p:sp>
      <p:sp>
        <p:nvSpPr>
          <p:cNvPr id="35" name="TIDE land background"/>
          <p:cNvSpPr>
            <a:spLocks noChangeAspect="1"/>
          </p:cNvSpPr>
          <p:nvPr/>
        </p:nvSpPr>
        <p:spPr>
          <a:xfrm>
            <a:off x="2438400" y="990600"/>
            <a:ext cx="3962398" cy="2285999"/>
          </a:xfrm>
          <a:prstGeom prst="rect">
            <a:avLst/>
          </a:prstGeom>
          <a:solidFill>
            <a:srgbClr val="CC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7" name="TIDE water 5"/>
          <p:cNvSpPr>
            <a:spLocks noChangeAspect="1"/>
          </p:cNvSpPr>
          <p:nvPr/>
        </p:nvSpPr>
        <p:spPr>
          <a:xfrm>
            <a:off x="2489888" y="2971800"/>
            <a:ext cx="3886199" cy="30479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TIDE water 4"/>
          <p:cNvSpPr>
            <a:spLocks noChangeAspect="1"/>
          </p:cNvSpPr>
          <p:nvPr/>
        </p:nvSpPr>
        <p:spPr>
          <a:xfrm>
            <a:off x="2489888" y="2286002"/>
            <a:ext cx="3886199" cy="99060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TIDE water 3"/>
          <p:cNvSpPr>
            <a:spLocks noChangeAspect="1"/>
          </p:cNvSpPr>
          <p:nvPr/>
        </p:nvSpPr>
        <p:spPr>
          <a:xfrm>
            <a:off x="2489888" y="1600200"/>
            <a:ext cx="3886199" cy="167640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TIDE water 2"/>
          <p:cNvSpPr>
            <a:spLocks noChangeAspect="1"/>
          </p:cNvSpPr>
          <p:nvPr/>
        </p:nvSpPr>
        <p:spPr>
          <a:xfrm>
            <a:off x="2489888" y="1828802"/>
            <a:ext cx="3886199" cy="14478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TIDE water 1"/>
          <p:cNvSpPr>
            <a:spLocks noChangeAspect="1"/>
          </p:cNvSpPr>
          <p:nvPr/>
        </p:nvSpPr>
        <p:spPr>
          <a:xfrm>
            <a:off x="2489888" y="1421029"/>
            <a:ext cx="3886199" cy="185557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58" name="TIDE dashed water line"/>
          <p:cNvCxnSpPr>
            <a:cxnSpLocks noChangeAspect="1"/>
          </p:cNvCxnSpPr>
          <p:nvPr/>
        </p:nvCxnSpPr>
        <p:spPr>
          <a:xfrm rot="10800000">
            <a:off x="2457224" y="1612901"/>
            <a:ext cx="3949699" cy="1587"/>
          </a:xfrm>
          <a:prstGeom prst="line">
            <a:avLst/>
          </a:prstGeom>
          <a:ln w="38100">
            <a:solidFill>
              <a:schemeClr val="accent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62" name="TIDE 0 tide line"/>
          <p:cNvCxnSpPr>
            <a:cxnSpLocks noChangeAspect="1"/>
          </p:cNvCxnSpPr>
          <p:nvPr/>
        </p:nvCxnSpPr>
        <p:spPr>
          <a:xfrm>
            <a:off x="2463117" y="2693716"/>
            <a:ext cx="3951050" cy="1810"/>
          </a:xfrm>
          <a:prstGeom prst="line">
            <a:avLst/>
          </a:prstGeom>
          <a:ln w="19050">
            <a:solidFill>
              <a:schemeClr val="tx1">
                <a:lumMod val="50000"/>
                <a:lumOff val="50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3" name="TIDE red time line"/>
          <p:cNvCxnSpPr>
            <a:cxnSpLocks noChangeAspect="1"/>
          </p:cNvCxnSpPr>
          <p:nvPr/>
        </p:nvCxnSpPr>
        <p:spPr>
          <a:xfrm rot="5400000" flipH="1">
            <a:off x="1327530" y="2142293"/>
            <a:ext cx="2266951" cy="1679"/>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47" name="TIDE white wave for land"/>
          <p:cNvSpPr/>
          <p:nvPr/>
        </p:nvSpPr>
        <p:spPr>
          <a:xfrm>
            <a:off x="2446360" y="838200"/>
            <a:ext cx="3962400" cy="228600"/>
          </a:xfrm>
          <a:prstGeom prst="doubleWav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itle bar"/>
          <p:cNvSpPr/>
          <p:nvPr/>
        </p:nvSpPr>
        <p:spPr>
          <a:xfrm>
            <a:off x="0" y="0"/>
            <a:ext cx="9144000" cy="838200"/>
          </a:xfrm>
          <a:prstGeom prst="rect">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r>
              <a:rPr lang="en-US" sz="4400" dirty="0" smtClean="0">
                <a:latin typeface="Trebuchet MS" pitchFamily="34" charset="0"/>
              </a:rPr>
              <a:t>How To Read LOBO Data</a:t>
            </a:r>
            <a:endParaRPr lang="en-US" sz="4400" dirty="0">
              <a:latin typeface="Trebuchet MS" pitchFamily="34" charset="0"/>
            </a:endParaRPr>
          </a:p>
        </p:txBody>
      </p:sp>
      <p:sp>
        <p:nvSpPr>
          <p:cNvPr id="39" name="side bar"/>
          <p:cNvSpPr/>
          <p:nvPr/>
        </p:nvSpPr>
        <p:spPr>
          <a:xfrm>
            <a:off x="0" y="0"/>
            <a:ext cx="1752600" cy="6858000"/>
          </a:xfrm>
          <a:prstGeom prst="flowChartDelay">
            <a:avLst/>
          </a:prstGeom>
          <a:scene3d>
            <a:camera prst="orthographicFront">
              <a:rot lat="0" lon="0" rev="0"/>
            </a:camera>
            <a:lightRig rig="threePt" dir="t">
              <a:rot lat="0" lon="0" rev="1200000"/>
            </a:lightRig>
          </a:scene3d>
          <a:sp3d>
            <a:bevelT/>
          </a:sp3d>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46" name="help">
            <a:hlinkClick r:id="rId6" action="ppaction://hlinksldjump"/>
          </p:cNvPr>
          <p:cNvSpPr txBox="1"/>
          <p:nvPr/>
        </p:nvSpPr>
        <p:spPr>
          <a:xfrm>
            <a:off x="0" y="6324600"/>
            <a:ext cx="914400" cy="5334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More info</a:t>
            </a:r>
            <a:endParaRPr lang="en-US" sz="1600" dirty="0">
              <a:solidFill>
                <a:schemeClr val="accent1">
                  <a:lumMod val="75000"/>
                </a:schemeClr>
              </a:solidFill>
              <a:latin typeface="Trebuchet MS" pitchFamily="34" charset="0"/>
              <a:cs typeface="+mn-cs"/>
            </a:endParaRPr>
          </a:p>
        </p:txBody>
      </p:sp>
      <p:sp>
        <p:nvSpPr>
          <p:cNvPr id="45" name="level 2">
            <a:hlinkClick r:id="rId7" action="ppaction://hlinksldjump"/>
          </p:cNvPr>
          <p:cNvSpPr txBox="1"/>
          <p:nvPr/>
        </p:nvSpPr>
        <p:spPr>
          <a:xfrm>
            <a:off x="0" y="1600200"/>
            <a:ext cx="1447800" cy="9906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Interpret Graphs</a:t>
            </a: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2)</a:t>
            </a:r>
            <a:endParaRPr lang="en-US" sz="1600" dirty="0">
              <a:solidFill>
                <a:schemeClr val="accent1">
                  <a:lumMod val="75000"/>
                </a:schemeClr>
              </a:solidFill>
              <a:latin typeface="Trebuchet MS" pitchFamily="34" charset="0"/>
              <a:cs typeface="+mn-cs"/>
            </a:endParaRPr>
          </a:p>
        </p:txBody>
      </p:sp>
      <p:sp>
        <p:nvSpPr>
          <p:cNvPr id="44" name="level 5">
            <a:hlinkClick r:id="rId8" action="ppaction://hlinksldjump"/>
          </p:cNvPr>
          <p:cNvSpPr txBox="1"/>
          <p:nvPr/>
        </p:nvSpPr>
        <p:spPr>
          <a:xfrm>
            <a:off x="0" y="5105400"/>
            <a:ext cx="1371600" cy="11430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Test Your LOBO Abilities</a:t>
            </a: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5)</a:t>
            </a:r>
            <a:endParaRPr lang="en-US" sz="1600" dirty="0">
              <a:solidFill>
                <a:schemeClr val="accent1">
                  <a:lumMod val="75000"/>
                </a:schemeClr>
              </a:solidFill>
              <a:latin typeface="Trebuchet MS" pitchFamily="34" charset="0"/>
              <a:cs typeface="+mn-cs"/>
            </a:endParaRPr>
          </a:p>
        </p:txBody>
      </p:sp>
      <p:sp>
        <p:nvSpPr>
          <p:cNvPr id="43" name="level 4">
            <a:hlinkClick r:id="rId9" action="ppaction://hlinksldjump"/>
          </p:cNvPr>
          <p:cNvSpPr txBox="1"/>
          <p:nvPr/>
        </p:nvSpPr>
        <p:spPr>
          <a:xfrm>
            <a:off x="0" y="3953470"/>
            <a:ext cx="1447800" cy="99953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LOBO Data Match-up</a:t>
            </a:r>
            <a:endParaRPr lang="en-US" sz="1600" dirty="0">
              <a:solidFill>
                <a:schemeClr val="accent1">
                  <a:lumMod val="75000"/>
                </a:schemeClr>
              </a:solidFill>
              <a:latin typeface="Trebuchet MS" pitchFamily="34" charset="0"/>
              <a:cs typeface="+mn-cs"/>
            </a:endParaRP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4)</a:t>
            </a:r>
            <a:endParaRPr lang="en-US" sz="1600" dirty="0">
              <a:solidFill>
                <a:schemeClr val="accent1">
                  <a:lumMod val="75000"/>
                </a:schemeClr>
              </a:solidFill>
              <a:latin typeface="Trebuchet MS" pitchFamily="34" charset="0"/>
              <a:cs typeface="+mn-cs"/>
            </a:endParaRPr>
          </a:p>
        </p:txBody>
      </p:sp>
      <p:sp>
        <p:nvSpPr>
          <p:cNvPr id="42" name="level 3">
            <a:hlinkClick r:id="rId10" action="ppaction://hlinksldjump"/>
          </p:cNvPr>
          <p:cNvSpPr txBox="1"/>
          <p:nvPr/>
        </p:nvSpPr>
        <p:spPr>
          <a:xfrm>
            <a:off x="0" y="2743200"/>
            <a:ext cx="1554480" cy="1066800"/>
          </a:xfrm>
          <a:prstGeom prst="roundRect">
            <a:avLst/>
          </a:prstGeom>
          <a:solidFill>
            <a:schemeClr val="accent5">
              <a:lumMod val="40000"/>
              <a:lumOff val="60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Read LOBO Graphs </a:t>
            </a:r>
            <a:r>
              <a:rPr lang="en-US" sz="1600" dirty="0" smtClean="0">
                <a:solidFill>
                  <a:schemeClr val="accent1">
                    <a:lumMod val="75000"/>
                  </a:schemeClr>
                </a:solidFill>
                <a:latin typeface="Trebuchet MS" pitchFamily="34" charset="0"/>
                <a:cs typeface="+mn-cs"/>
              </a:rPr>
              <a:t>   (Level 3)</a:t>
            </a:r>
            <a:endParaRPr lang="en-US" sz="1600" dirty="0">
              <a:solidFill>
                <a:schemeClr val="accent1">
                  <a:lumMod val="75000"/>
                </a:schemeClr>
              </a:solidFill>
              <a:latin typeface="Trebuchet MS" pitchFamily="34" charset="0"/>
              <a:cs typeface="+mn-cs"/>
            </a:endParaRPr>
          </a:p>
        </p:txBody>
      </p:sp>
      <p:sp>
        <p:nvSpPr>
          <p:cNvPr id="77" name="SAL/TIDE white wave for land"/>
          <p:cNvSpPr/>
          <p:nvPr/>
        </p:nvSpPr>
        <p:spPr>
          <a:xfrm>
            <a:off x="2438400" y="3352800"/>
            <a:ext cx="3962400" cy="228600"/>
          </a:xfrm>
          <a:prstGeom prst="doubleWav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66" name="TIDE chart"/>
          <p:cNvGraphicFramePr>
            <a:graphicFrameLocks noGrp="1" noChangeAspect="1"/>
          </p:cNvGraphicFramePr>
          <p:nvPr/>
        </p:nvGraphicFramePr>
        <p:xfrm>
          <a:off x="1676400" y="457200"/>
          <a:ext cx="5105399" cy="3835545"/>
        </p:xfrm>
        <a:graphic>
          <a:graphicData uri="http://schemas.openxmlformats.org/drawingml/2006/chart">
            <c:chart xmlns:c="http://schemas.openxmlformats.org/drawingml/2006/chart" xmlns:r="http://schemas.openxmlformats.org/officeDocument/2006/relationships" r:id="rId11"/>
          </a:graphicData>
        </a:graphic>
      </p:graphicFrame>
      <p:sp>
        <p:nvSpPr>
          <p:cNvPr id="40" name="level1">
            <a:hlinkClick r:id="rId12" action="ppaction://hlinksldjump"/>
          </p:cNvPr>
          <p:cNvSpPr txBox="1"/>
          <p:nvPr/>
        </p:nvSpPr>
        <p:spPr>
          <a:xfrm>
            <a:off x="0" y="609600"/>
            <a:ext cx="1371600" cy="8382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Build </a:t>
            </a:r>
            <a:r>
              <a:rPr lang="en-US" sz="1600" dirty="0" smtClean="0">
                <a:solidFill>
                  <a:schemeClr val="accent1">
                    <a:lumMod val="75000"/>
                  </a:schemeClr>
                </a:solidFill>
                <a:latin typeface="Trebuchet MS" pitchFamily="34" charset="0"/>
                <a:cs typeface="+mn-cs"/>
              </a:rPr>
              <a:t>A </a:t>
            </a:r>
            <a:r>
              <a:rPr lang="en-US" sz="1600" dirty="0">
                <a:solidFill>
                  <a:schemeClr val="accent1">
                    <a:lumMod val="75000"/>
                  </a:schemeClr>
                </a:solidFill>
                <a:latin typeface="Trebuchet MS" pitchFamily="34" charset="0"/>
                <a:cs typeface="+mn-cs"/>
              </a:rPr>
              <a:t>G</a:t>
            </a:r>
            <a:r>
              <a:rPr lang="en-US" sz="1600" dirty="0" smtClean="0">
                <a:solidFill>
                  <a:schemeClr val="accent1">
                    <a:lumMod val="75000"/>
                  </a:schemeClr>
                </a:solidFill>
                <a:latin typeface="Trebuchet MS" pitchFamily="34" charset="0"/>
                <a:cs typeface="+mn-cs"/>
              </a:rPr>
              <a:t>raph </a:t>
            </a:r>
            <a:endParaRPr lang="en-US" sz="1600" dirty="0">
              <a:solidFill>
                <a:schemeClr val="accent1">
                  <a:lumMod val="75000"/>
                </a:schemeClr>
              </a:solidFill>
              <a:latin typeface="Trebuchet MS" pitchFamily="34" charset="0"/>
              <a:cs typeface="+mn-cs"/>
            </a:endParaRP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1)</a:t>
            </a:r>
            <a:endParaRPr lang="en-US" sz="1600" dirty="0">
              <a:solidFill>
                <a:schemeClr val="accent1">
                  <a:lumMod val="75000"/>
                </a:schemeClr>
              </a:solidFill>
              <a:latin typeface="Trebuchet MS" pitchFamily="34" charset="0"/>
              <a:cs typeface="+mn-cs"/>
            </a:endParaRPr>
          </a:p>
        </p:txBody>
      </p:sp>
      <p:graphicFrame>
        <p:nvGraphicFramePr>
          <p:cNvPr id="52" name="SAL/TIDE top chart"/>
          <p:cNvGraphicFramePr>
            <a:graphicFrameLocks noGrp="1"/>
          </p:cNvGraphicFramePr>
          <p:nvPr/>
        </p:nvGraphicFramePr>
        <p:xfrm>
          <a:off x="1600200" y="2895600"/>
          <a:ext cx="5943600" cy="3581400"/>
        </p:xfrm>
        <a:graphic>
          <a:graphicData uri="http://schemas.openxmlformats.org/drawingml/2006/chart">
            <c:chart xmlns:c="http://schemas.openxmlformats.org/drawingml/2006/chart" xmlns:r="http://schemas.openxmlformats.org/officeDocument/2006/relationships" r:id="rId13"/>
          </a:graphicData>
        </a:graphic>
      </p:graphicFrame>
      <p:sp>
        <p:nvSpPr>
          <p:cNvPr id="48" name="TIDE Ocean arrow"/>
          <p:cNvSpPr/>
          <p:nvPr/>
        </p:nvSpPr>
        <p:spPr>
          <a:xfrm>
            <a:off x="2522560" y="2945922"/>
            <a:ext cx="1143000" cy="304800"/>
          </a:xfrm>
          <a:prstGeom prst="rightArrow">
            <a:avLst>
              <a:gd name="adj1" fmla="val 77027"/>
              <a:gd name="adj2" fmla="val 50000"/>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smtClean="0">
                <a:latin typeface="Trebuchet MS" pitchFamily="34" charset="0"/>
              </a:rPr>
              <a:t>Ocean water</a:t>
            </a:r>
            <a:endParaRPr lang="en-US" sz="1100" dirty="0">
              <a:latin typeface="Trebuchet MS" pitchFamily="34" charset="0"/>
            </a:endParaRPr>
          </a:p>
        </p:txBody>
      </p:sp>
      <p:sp>
        <p:nvSpPr>
          <p:cNvPr id="49" name="TIDE River arrow"/>
          <p:cNvSpPr txBox="1"/>
          <p:nvPr/>
        </p:nvSpPr>
        <p:spPr>
          <a:xfrm>
            <a:off x="5265760" y="2945922"/>
            <a:ext cx="1066800" cy="304800"/>
          </a:xfrm>
          <a:prstGeom prst="leftArrow">
            <a:avLst>
              <a:gd name="adj1" fmla="val 70211"/>
              <a:gd name="adj2" fmla="val 60106"/>
            </a:avLst>
          </a:prstGeom>
          <a:noFill/>
          <a:ln w="28575">
            <a:solidFill>
              <a:schemeClr val="bg1"/>
            </a:solidFill>
          </a:ln>
        </p:spPr>
        <p:txBody>
          <a:bodyPr wrap="square" rtlCol="0" anchor="ctr">
            <a:noAutofit/>
          </a:bodyPr>
          <a:lstStyle/>
          <a:p>
            <a:r>
              <a:rPr lang="en-US" sz="1100" dirty="0" smtClean="0">
                <a:solidFill>
                  <a:schemeClr val="bg1"/>
                </a:solidFill>
                <a:latin typeface="Trebuchet MS" pitchFamily="34" charset="0"/>
              </a:rPr>
              <a:t>River water</a:t>
            </a:r>
            <a:endParaRPr lang="en-US" sz="1100" dirty="0">
              <a:solidFill>
                <a:schemeClr val="bg1"/>
              </a:solidFill>
              <a:latin typeface="Trebuchet MS" pitchFamily="34" charset="0"/>
            </a:endParaRPr>
          </a:p>
        </p:txBody>
      </p:sp>
      <p:sp>
        <p:nvSpPr>
          <p:cNvPr id="51" name="TIDE house"/>
          <p:cNvSpPr/>
          <p:nvPr/>
        </p:nvSpPr>
        <p:spPr>
          <a:xfrm>
            <a:off x="3894160" y="914400"/>
            <a:ext cx="228600" cy="152400"/>
          </a:xfrm>
          <a:prstGeom prst="rect">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TIDE roof"/>
          <p:cNvSpPr/>
          <p:nvPr/>
        </p:nvSpPr>
        <p:spPr>
          <a:xfrm>
            <a:off x="3894160" y="762000"/>
            <a:ext cx="228600" cy="152400"/>
          </a:xfrm>
          <a:prstGeom prst="triangl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TIDE tree trunk 3"/>
          <p:cNvSpPr/>
          <p:nvPr/>
        </p:nvSpPr>
        <p:spPr>
          <a:xfrm>
            <a:off x="4427560" y="914400"/>
            <a:ext cx="45719" cy="152400"/>
          </a:xfrm>
          <a:prstGeom prst="rect">
            <a:avLst/>
          </a:prstGeom>
          <a:solidFill>
            <a:srgbClr val="996633"/>
          </a:solidFill>
          <a:ln>
            <a:solidFill>
              <a:srgbClr val="9966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TIDE tree top 3"/>
          <p:cNvSpPr/>
          <p:nvPr/>
        </p:nvSpPr>
        <p:spPr>
          <a:xfrm>
            <a:off x="4342734" y="762000"/>
            <a:ext cx="228600" cy="228600"/>
          </a:xfrm>
          <a:prstGeom prst="triangle">
            <a:avLst/>
          </a:prstGeom>
          <a:solidFill>
            <a:srgbClr val="00B800"/>
          </a:solidFill>
          <a:ln>
            <a:solidFill>
              <a:srgbClr val="00B8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TIDE tree trunk 2"/>
          <p:cNvSpPr/>
          <p:nvPr/>
        </p:nvSpPr>
        <p:spPr>
          <a:xfrm>
            <a:off x="4740986" y="914400"/>
            <a:ext cx="45719" cy="152400"/>
          </a:xfrm>
          <a:prstGeom prst="rect">
            <a:avLst/>
          </a:prstGeom>
          <a:solidFill>
            <a:srgbClr val="996633"/>
          </a:solidFill>
          <a:ln>
            <a:solidFill>
              <a:srgbClr val="9966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 name="TIDE tree top 2"/>
          <p:cNvSpPr/>
          <p:nvPr/>
        </p:nvSpPr>
        <p:spPr>
          <a:xfrm>
            <a:off x="4656160" y="762000"/>
            <a:ext cx="228600" cy="228600"/>
          </a:xfrm>
          <a:prstGeom prst="triangle">
            <a:avLst/>
          </a:prstGeom>
          <a:solidFill>
            <a:srgbClr val="00B800"/>
          </a:solidFill>
          <a:ln>
            <a:solidFill>
              <a:srgbClr val="00B8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 name="TIDE tree trunk 1"/>
          <p:cNvSpPr/>
          <p:nvPr/>
        </p:nvSpPr>
        <p:spPr>
          <a:xfrm>
            <a:off x="3064586" y="914400"/>
            <a:ext cx="45719" cy="152400"/>
          </a:xfrm>
          <a:prstGeom prst="rect">
            <a:avLst/>
          </a:prstGeom>
          <a:solidFill>
            <a:srgbClr val="996633"/>
          </a:solidFill>
          <a:ln>
            <a:solidFill>
              <a:srgbClr val="9966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4" name="TIDE tree top 1"/>
          <p:cNvSpPr/>
          <p:nvPr/>
        </p:nvSpPr>
        <p:spPr>
          <a:xfrm>
            <a:off x="2979760" y="762000"/>
            <a:ext cx="228600" cy="228600"/>
          </a:xfrm>
          <a:prstGeom prst="triangle">
            <a:avLst/>
          </a:prstGeom>
          <a:solidFill>
            <a:srgbClr val="00B800"/>
          </a:solidFill>
          <a:ln>
            <a:solidFill>
              <a:srgbClr val="00B8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5" name="TIDE house window 2"/>
          <p:cNvSpPr/>
          <p:nvPr/>
        </p:nvSpPr>
        <p:spPr>
          <a:xfrm>
            <a:off x="3909978" y="948904"/>
            <a:ext cx="76200" cy="76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TIDE House window"/>
          <p:cNvSpPr/>
          <p:nvPr/>
        </p:nvSpPr>
        <p:spPr>
          <a:xfrm>
            <a:off x="4036500" y="947470"/>
            <a:ext cx="76200" cy="76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8" name="SAL/TIDE Ocean arrow"/>
          <p:cNvSpPr/>
          <p:nvPr/>
        </p:nvSpPr>
        <p:spPr>
          <a:xfrm>
            <a:off x="2514600" y="5378301"/>
            <a:ext cx="1143000" cy="304800"/>
          </a:xfrm>
          <a:prstGeom prst="rightArrow">
            <a:avLst>
              <a:gd name="adj1" fmla="val 77027"/>
              <a:gd name="adj2" fmla="val 50000"/>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smtClean="0">
                <a:latin typeface="Trebuchet MS" pitchFamily="34" charset="0"/>
              </a:rPr>
              <a:t>Ocean water</a:t>
            </a:r>
            <a:endParaRPr lang="en-US" sz="1100" dirty="0">
              <a:latin typeface="Trebuchet MS" pitchFamily="34" charset="0"/>
            </a:endParaRPr>
          </a:p>
        </p:txBody>
      </p:sp>
      <p:sp>
        <p:nvSpPr>
          <p:cNvPr id="79" name="SAL/TIDE River arrow"/>
          <p:cNvSpPr txBox="1"/>
          <p:nvPr/>
        </p:nvSpPr>
        <p:spPr>
          <a:xfrm>
            <a:off x="5257800" y="5378301"/>
            <a:ext cx="1066800" cy="304800"/>
          </a:xfrm>
          <a:prstGeom prst="leftArrow">
            <a:avLst>
              <a:gd name="adj1" fmla="val 70211"/>
              <a:gd name="adj2" fmla="val 60106"/>
            </a:avLst>
          </a:prstGeom>
          <a:noFill/>
          <a:ln w="28575">
            <a:solidFill>
              <a:schemeClr val="bg1"/>
            </a:solidFill>
          </a:ln>
        </p:spPr>
        <p:txBody>
          <a:bodyPr wrap="square" rtlCol="0" anchor="ctr">
            <a:noAutofit/>
          </a:bodyPr>
          <a:lstStyle/>
          <a:p>
            <a:r>
              <a:rPr lang="en-US" sz="1100" dirty="0" smtClean="0">
                <a:solidFill>
                  <a:schemeClr val="bg1"/>
                </a:solidFill>
                <a:latin typeface="Trebuchet MS" pitchFamily="34" charset="0"/>
              </a:rPr>
              <a:t>River water</a:t>
            </a:r>
            <a:endParaRPr lang="en-US" sz="1100" dirty="0">
              <a:solidFill>
                <a:schemeClr val="bg1"/>
              </a:solidFill>
              <a:latin typeface="Trebuchet MS" pitchFamily="34" charset="0"/>
            </a:endParaRPr>
          </a:p>
        </p:txBody>
      </p:sp>
      <p:sp>
        <p:nvSpPr>
          <p:cNvPr id="80" name="SAL/TIDE house"/>
          <p:cNvSpPr/>
          <p:nvPr/>
        </p:nvSpPr>
        <p:spPr>
          <a:xfrm>
            <a:off x="3962400" y="3429000"/>
            <a:ext cx="228600" cy="152400"/>
          </a:xfrm>
          <a:prstGeom prst="rect">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1" name="SAL/TIDE roof"/>
          <p:cNvSpPr/>
          <p:nvPr/>
        </p:nvSpPr>
        <p:spPr>
          <a:xfrm>
            <a:off x="3962400" y="3276600"/>
            <a:ext cx="228600" cy="152400"/>
          </a:xfrm>
          <a:prstGeom prst="triangl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SAL/TIDE tree trunk 1"/>
          <p:cNvSpPr/>
          <p:nvPr/>
        </p:nvSpPr>
        <p:spPr>
          <a:xfrm>
            <a:off x="3132826" y="3429000"/>
            <a:ext cx="45719" cy="152400"/>
          </a:xfrm>
          <a:prstGeom prst="rect">
            <a:avLst/>
          </a:prstGeom>
          <a:solidFill>
            <a:srgbClr val="996633"/>
          </a:solidFill>
          <a:ln>
            <a:solidFill>
              <a:srgbClr val="9966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SAL/TIDE tree top 1"/>
          <p:cNvSpPr/>
          <p:nvPr/>
        </p:nvSpPr>
        <p:spPr>
          <a:xfrm>
            <a:off x="3048000" y="3276600"/>
            <a:ext cx="228600" cy="228600"/>
          </a:xfrm>
          <a:prstGeom prst="triangle">
            <a:avLst/>
          </a:prstGeom>
          <a:solidFill>
            <a:srgbClr val="00B800"/>
          </a:solidFill>
          <a:ln>
            <a:solidFill>
              <a:srgbClr val="00B8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4" name="SAL/TIDE house window 2"/>
          <p:cNvSpPr/>
          <p:nvPr/>
        </p:nvSpPr>
        <p:spPr>
          <a:xfrm>
            <a:off x="3978218" y="3463504"/>
            <a:ext cx="76200" cy="76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SAL/TIDE House window"/>
          <p:cNvSpPr/>
          <p:nvPr/>
        </p:nvSpPr>
        <p:spPr>
          <a:xfrm>
            <a:off x="4104740" y="3462070"/>
            <a:ext cx="76200" cy="76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start ani button">
            <a:hlinkClick r:id="rId14" action="ppaction://hlinksldjump" highlightClick="1"/>
          </p:cNvPr>
          <p:cNvSpPr/>
          <p:nvPr/>
        </p:nvSpPr>
        <p:spPr>
          <a:xfrm>
            <a:off x="1371600" y="6324600"/>
            <a:ext cx="1981200" cy="533400"/>
          </a:xfrm>
          <a:prstGeom prst="roundRect">
            <a:avLst/>
          </a:prstGeom>
          <a:solidFill>
            <a:srgbClr val="C00000"/>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latin typeface="Trebuchet MS" pitchFamily="34" charset="0"/>
              </a:rPr>
              <a:t>Touch here to animate the tides!</a:t>
            </a:r>
            <a:endParaRPr lang="en-US" sz="1600" dirty="0">
              <a:latin typeface="Trebuchet MS" pitchFamily="34" charset="0"/>
            </a:endParaRPr>
          </a:p>
        </p:txBody>
      </p:sp>
      <p:sp>
        <p:nvSpPr>
          <p:cNvPr id="33" name="continue button">
            <a:hlinkClick r:id="rId15" action="ppaction://hlinksldjump" highlightClick="1"/>
          </p:cNvPr>
          <p:cNvSpPr/>
          <p:nvPr/>
        </p:nvSpPr>
        <p:spPr>
          <a:xfrm>
            <a:off x="5638800" y="6309360"/>
            <a:ext cx="2377440" cy="548640"/>
          </a:xfrm>
          <a:prstGeom prst="actionButtonBlank">
            <a:avLst/>
          </a:prstGeom>
          <a:solidFill>
            <a:srgbClr val="C00000"/>
          </a:solidFill>
          <a:ln>
            <a:no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latin typeface="Trebuchet MS" pitchFamily="34" charset="0"/>
              </a:rPr>
              <a:t>Touch here to continue</a:t>
            </a:r>
            <a:endParaRPr lang="en-US" sz="1600" dirty="0">
              <a:latin typeface="Trebuchet MS" pitchFamily="34" charset="0"/>
            </a:endParaRPr>
          </a:p>
        </p:txBody>
      </p:sp>
      <p:sp>
        <p:nvSpPr>
          <p:cNvPr id="70" name="green text box"/>
          <p:cNvSpPr/>
          <p:nvPr/>
        </p:nvSpPr>
        <p:spPr>
          <a:xfrm>
            <a:off x="7045656" y="5249840"/>
            <a:ext cx="2057400" cy="914400"/>
          </a:xfrm>
          <a:prstGeom prst="roundRect">
            <a:avLst/>
          </a:prstGeom>
          <a:solidFill>
            <a:srgbClr val="70AC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latin typeface="Trebuchet MS" pitchFamily="34" charset="0"/>
              </a:rPr>
              <a:t>What happens to the salinity as the tides rise and fall?</a:t>
            </a:r>
            <a:endParaRPr lang="en-US" sz="1600" dirty="0">
              <a:latin typeface="Trebuchet MS" pitchFamily="34" charset="0"/>
            </a:endParaRPr>
          </a:p>
        </p:txBody>
      </p:sp>
      <p:sp>
        <p:nvSpPr>
          <p:cNvPr id="27" name="first text box"/>
          <p:cNvSpPr/>
          <p:nvPr/>
        </p:nvSpPr>
        <p:spPr>
          <a:xfrm>
            <a:off x="7010400" y="1981200"/>
            <a:ext cx="2057400" cy="1371600"/>
          </a:xfrm>
          <a:prstGeom prst="wedgeRoundRectCallout">
            <a:avLst>
              <a:gd name="adj1" fmla="val 26194"/>
              <a:gd name="adj2" fmla="val -69032"/>
              <a:gd name="adj3" fmla="val 16667"/>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600" dirty="0" smtClean="0">
                <a:latin typeface="Trebuchet MS" pitchFamily="34" charset="0"/>
              </a:rPr>
              <a:t>For our last tide animation, we are comparing tide water direction and salinity.</a:t>
            </a:r>
            <a:endParaRPr lang="en-US" sz="1600" dirty="0">
              <a:latin typeface="Trebuchet MS" pitchFamily="34" charset="0"/>
            </a:endParaRPr>
          </a:p>
        </p:txBody>
      </p:sp>
      <p:sp>
        <p:nvSpPr>
          <p:cNvPr id="29" name="second text box"/>
          <p:cNvSpPr/>
          <p:nvPr/>
        </p:nvSpPr>
        <p:spPr>
          <a:xfrm>
            <a:off x="7239000" y="3581400"/>
            <a:ext cx="1869744" cy="1524000"/>
          </a:xfrm>
          <a:prstGeom prst="wedgeRoundRectCallout">
            <a:avLst>
              <a:gd name="adj1" fmla="val 25478"/>
              <a:gd name="adj2" fmla="val -60077"/>
              <a:gd name="adj3" fmla="val 16667"/>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600" dirty="0" smtClean="0">
                <a:latin typeface="Trebuchet MS" pitchFamily="34" charset="0"/>
              </a:rPr>
              <a:t>The top graph is the same as the previous page, and the bottom will reveal the water’s salinity.</a:t>
            </a:r>
            <a:endParaRPr lang="en-US" sz="1600" dirty="0">
              <a:latin typeface="Trebuchet MS" pitchFamily="34" charset="0"/>
            </a:endParaRPr>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nodeType="withEffect">
                                  <p:stCondLst>
                                    <p:cond delay="0"/>
                                  </p:stCondLst>
                                  <p:childTnLst>
                                    <p:animMotion origin="layout" path="M 3.33333E-6 -0.00185 L 3.33333E-6 0.20741 " pathEditMode="relative" rAng="0" ptsTypes="AA">
                                      <p:cBhvr>
                                        <p:cTn id="6" dur="5000" fill="hold"/>
                                        <p:tgtEl>
                                          <p:spTgt spid="26"/>
                                        </p:tgtEl>
                                        <p:attrNameLst>
                                          <p:attrName>ppt_x</p:attrName>
                                          <p:attrName>ppt_y</p:attrName>
                                        </p:attrNameLst>
                                      </p:cBhvr>
                                      <p:rCtr x="0" y="105"/>
                                    </p:animMotion>
                                  </p:childTnLst>
                                </p:cTn>
                              </p:par>
                              <p:par>
                                <p:cTn id="7" presetID="63" presetClass="path" presetSubtype="0" accel="50000" decel="50000" fill="hold" nodeType="withEffect">
                                  <p:stCondLst>
                                    <p:cond delay="0"/>
                                  </p:stCondLst>
                                  <p:childTnLst>
                                    <p:animMotion origin="layout" path="M 4.72222E-6 3.33333E-6 L 0.09461 -0.00139 " pathEditMode="relative" rAng="0" ptsTypes="AA">
                                      <p:cBhvr>
                                        <p:cTn id="8" dur="5000" fill="hold"/>
                                        <p:tgtEl>
                                          <p:spTgt spid="53"/>
                                        </p:tgtEl>
                                        <p:attrNameLst>
                                          <p:attrName>ppt_x</p:attrName>
                                          <p:attrName>ppt_y</p:attrName>
                                        </p:attrNameLst>
                                      </p:cBhvr>
                                      <p:rCtr x="47" y="-1"/>
                                    </p:animMotion>
                                  </p:childTnLst>
                                </p:cTn>
                              </p:par>
                              <p:par>
                                <p:cTn id="9" presetID="63" presetClass="path" presetSubtype="0" accel="50000" decel="50000" fill="hold" grpId="0" nodeType="withEffect">
                                  <p:stCondLst>
                                    <p:cond delay="0"/>
                                  </p:stCondLst>
                                  <p:childTnLst>
                                    <p:animMotion origin="layout" path="M 0.00295 -1.11111E-6 L 0.09722 -1.11111E-6 " pathEditMode="relative" rAng="0" ptsTypes="AA">
                                      <p:cBhvr>
                                        <p:cTn id="10" dur="5000" fill="hold"/>
                                        <p:tgtEl>
                                          <p:spTgt spid="55"/>
                                        </p:tgtEl>
                                        <p:attrNameLst>
                                          <p:attrName>ppt_x</p:attrName>
                                          <p:attrName>ppt_y</p:attrName>
                                        </p:attrNameLst>
                                      </p:cBhvr>
                                      <p:rCtr x="47" y="0"/>
                                    </p:animMotion>
                                  </p:childTnLst>
                                </p:cTn>
                              </p:par>
                              <p:par>
                                <p:cTn id="11" presetID="42" presetClass="path" presetSubtype="0" accel="50000" decel="50000" fill="hold" nodeType="withEffect">
                                  <p:stCondLst>
                                    <p:cond delay="0"/>
                                  </p:stCondLst>
                                  <p:childTnLst>
                                    <p:animMotion origin="layout" path="M 3.33333E-6 -0.00185 L 3.33333E-6 0.20741 " pathEditMode="relative" rAng="0" ptsTypes="AA">
                                      <p:cBhvr>
                                        <p:cTn id="12" dur="5000" fill="hold"/>
                                        <p:tgtEl>
                                          <p:spTgt spid="58"/>
                                        </p:tgtEl>
                                        <p:attrNameLst>
                                          <p:attrName>ppt_x</p:attrName>
                                          <p:attrName>ppt_y</p:attrName>
                                        </p:attrNameLst>
                                      </p:cBhvr>
                                      <p:rCtr x="0" y="105"/>
                                    </p:animMotion>
                                  </p:childTnLst>
                                </p:cTn>
                              </p:par>
                              <p:par>
                                <p:cTn id="13" presetID="63" presetClass="path" presetSubtype="0" accel="50000" decel="50000" fill="hold" nodeType="withEffect">
                                  <p:stCondLst>
                                    <p:cond delay="0"/>
                                  </p:stCondLst>
                                  <p:childTnLst>
                                    <p:animMotion origin="layout" path="M 4.72222E-6 3.33333E-6 L 0.09461 -0.00139 " pathEditMode="relative" rAng="0" ptsTypes="AA">
                                      <p:cBhvr>
                                        <p:cTn id="14" dur="5000" fill="hold"/>
                                        <p:tgtEl>
                                          <p:spTgt spid="63"/>
                                        </p:tgtEl>
                                        <p:attrNameLst>
                                          <p:attrName>ppt_x</p:attrName>
                                          <p:attrName>ppt_y</p:attrName>
                                        </p:attrNameLst>
                                      </p:cBhvr>
                                      <p:rCtr x="47" y="-1"/>
                                    </p:animMotion>
                                  </p:childTnLst>
                                </p:cTn>
                              </p:par>
                              <p:par>
                                <p:cTn id="15" presetID="18" presetClass="exit" presetSubtype="3" fill="hold" grpId="0" nodeType="withEffect">
                                  <p:stCondLst>
                                    <p:cond delay="0"/>
                                  </p:stCondLst>
                                  <p:childTnLst>
                                    <p:animEffect transition="out" filter="strips(upRight)">
                                      <p:cBhvr>
                                        <p:cTn id="16" dur="5000"/>
                                        <p:tgtEl>
                                          <p:spTgt spid="59"/>
                                        </p:tgtEl>
                                      </p:cBhvr>
                                    </p:animEffect>
                                    <p:set>
                                      <p:cBhvr>
                                        <p:cTn id="17" dur="1" fill="hold">
                                          <p:stCondLst>
                                            <p:cond delay="4999"/>
                                          </p:stCondLst>
                                        </p:cTn>
                                        <p:tgtEl>
                                          <p:spTgt spid="59"/>
                                        </p:tgtEl>
                                        <p:attrNameLst>
                                          <p:attrName>style.visibility</p:attrName>
                                        </p:attrNameLst>
                                      </p:cBhvr>
                                      <p:to>
                                        <p:strVal val="hidden"/>
                                      </p:to>
                                    </p:set>
                                  </p:childTnLst>
                                </p:cTn>
                              </p:par>
                            </p:childTnLst>
                          </p:cTn>
                        </p:par>
                        <p:par>
                          <p:cTn id="18" fill="hold">
                            <p:stCondLst>
                              <p:cond delay="5000"/>
                            </p:stCondLst>
                            <p:childTnLst>
                              <p:par>
                                <p:cTn id="19" presetID="64" presetClass="path" presetSubtype="0" accel="50000" decel="50000" fill="hold" nodeType="afterEffect">
                                  <p:stCondLst>
                                    <p:cond delay="1000"/>
                                  </p:stCondLst>
                                  <p:childTnLst>
                                    <p:animMotion origin="layout" path="M -0.00035 0.20509 L -0.00035 0.02732 " pathEditMode="relative" rAng="0" ptsTypes="AA">
                                      <p:cBhvr>
                                        <p:cTn id="20" dur="5000" fill="hold"/>
                                        <p:tgtEl>
                                          <p:spTgt spid="26"/>
                                        </p:tgtEl>
                                        <p:attrNameLst>
                                          <p:attrName>ppt_x</p:attrName>
                                          <p:attrName>ppt_y</p:attrName>
                                        </p:attrNameLst>
                                      </p:cBhvr>
                                      <p:rCtr x="0" y="-89"/>
                                    </p:animMotion>
                                  </p:childTnLst>
                                </p:cTn>
                              </p:par>
                              <p:par>
                                <p:cTn id="21" presetID="63" presetClass="path" presetSubtype="0" accel="50000" decel="50000" fill="hold" nodeType="withEffect">
                                  <p:stCondLst>
                                    <p:cond delay="1000"/>
                                  </p:stCondLst>
                                  <p:childTnLst>
                                    <p:animMotion origin="layout" path="M 0.09461 -0.00139 L 0.21753 -0.00139 " pathEditMode="relative" rAng="0" ptsTypes="AA">
                                      <p:cBhvr>
                                        <p:cTn id="22" dur="5000" fill="hold"/>
                                        <p:tgtEl>
                                          <p:spTgt spid="53"/>
                                        </p:tgtEl>
                                        <p:attrNameLst>
                                          <p:attrName>ppt_x</p:attrName>
                                          <p:attrName>ppt_y</p:attrName>
                                        </p:attrNameLst>
                                      </p:cBhvr>
                                      <p:rCtr x="61" y="0"/>
                                    </p:animMotion>
                                  </p:childTnLst>
                                </p:cTn>
                              </p:par>
                              <p:par>
                                <p:cTn id="23" presetID="63" presetClass="path" presetSubtype="0" accel="50000" decel="50000" fill="hold" grpId="1" nodeType="withEffect">
                                  <p:stCondLst>
                                    <p:cond delay="1000"/>
                                  </p:stCondLst>
                                  <p:childTnLst>
                                    <p:animMotion origin="layout" path="M 0.09757 -1.11111E-6 L 0.21979 -1.11111E-6 " pathEditMode="relative" rAng="0" ptsTypes="AA">
                                      <p:cBhvr>
                                        <p:cTn id="24" dur="5000" fill="hold"/>
                                        <p:tgtEl>
                                          <p:spTgt spid="55"/>
                                        </p:tgtEl>
                                        <p:attrNameLst>
                                          <p:attrName>ppt_x</p:attrName>
                                          <p:attrName>ppt_y</p:attrName>
                                        </p:attrNameLst>
                                      </p:cBhvr>
                                      <p:rCtr x="61" y="0"/>
                                    </p:animMotion>
                                  </p:childTnLst>
                                </p:cTn>
                              </p:par>
                              <p:par>
                                <p:cTn id="25" presetID="64" presetClass="path" presetSubtype="0" accel="50000" decel="50000" fill="hold" nodeType="withEffect">
                                  <p:stCondLst>
                                    <p:cond delay="1000"/>
                                  </p:stCondLst>
                                  <p:childTnLst>
                                    <p:animMotion origin="layout" path="M -0.00035 0.20509 L -0.00035 0.02732 " pathEditMode="relative" rAng="0" ptsTypes="AA">
                                      <p:cBhvr>
                                        <p:cTn id="26" dur="5000" fill="hold"/>
                                        <p:tgtEl>
                                          <p:spTgt spid="58"/>
                                        </p:tgtEl>
                                        <p:attrNameLst>
                                          <p:attrName>ppt_x</p:attrName>
                                          <p:attrName>ppt_y</p:attrName>
                                        </p:attrNameLst>
                                      </p:cBhvr>
                                      <p:rCtr x="0" y="-89"/>
                                    </p:animMotion>
                                  </p:childTnLst>
                                </p:cTn>
                              </p:par>
                              <p:par>
                                <p:cTn id="27" presetID="63" presetClass="path" presetSubtype="0" accel="50000" decel="50000" fill="hold" nodeType="withEffect">
                                  <p:stCondLst>
                                    <p:cond delay="1000"/>
                                  </p:stCondLst>
                                  <p:childTnLst>
                                    <p:animMotion origin="layout" path="M 0.09461 -0.00139 L 0.21753 -0.00139 " pathEditMode="relative" rAng="0" ptsTypes="AA">
                                      <p:cBhvr>
                                        <p:cTn id="28" dur="5000" fill="hold"/>
                                        <p:tgtEl>
                                          <p:spTgt spid="63"/>
                                        </p:tgtEl>
                                        <p:attrNameLst>
                                          <p:attrName>ppt_x</p:attrName>
                                          <p:attrName>ppt_y</p:attrName>
                                        </p:attrNameLst>
                                      </p:cBhvr>
                                      <p:rCtr x="61" y="0"/>
                                    </p:animMotion>
                                  </p:childTnLst>
                                </p:cTn>
                              </p:par>
                              <p:par>
                                <p:cTn id="29" presetID="18" presetClass="entr" presetSubtype="3" fill="hold" grpId="0" nodeType="withEffect">
                                  <p:stCondLst>
                                    <p:cond delay="1000"/>
                                  </p:stCondLst>
                                  <p:childTnLst>
                                    <p:set>
                                      <p:cBhvr>
                                        <p:cTn id="30" dur="1" fill="hold">
                                          <p:stCondLst>
                                            <p:cond delay="0"/>
                                          </p:stCondLst>
                                        </p:cTn>
                                        <p:tgtEl>
                                          <p:spTgt spid="60"/>
                                        </p:tgtEl>
                                        <p:attrNameLst>
                                          <p:attrName>style.visibility</p:attrName>
                                        </p:attrNameLst>
                                      </p:cBhvr>
                                      <p:to>
                                        <p:strVal val="visible"/>
                                      </p:to>
                                    </p:set>
                                    <p:animEffect transition="in" filter="strips(upRight)">
                                      <p:cBhvr>
                                        <p:cTn id="31" dur="5000"/>
                                        <p:tgtEl>
                                          <p:spTgt spid="60"/>
                                        </p:tgtEl>
                                      </p:cBhvr>
                                    </p:animEffect>
                                  </p:childTnLst>
                                </p:cTn>
                              </p:par>
                              <p:par>
                                <p:cTn id="32" presetID="1" presetClass="entr" presetSubtype="0" fill="hold" grpId="0" nodeType="withEffect">
                                  <p:stCondLst>
                                    <p:cond delay="6000"/>
                                  </p:stCondLst>
                                  <p:childTnLst>
                                    <p:set>
                                      <p:cBhvr>
                                        <p:cTn id="33" dur="1" fill="hold">
                                          <p:stCondLst>
                                            <p:cond delay="0"/>
                                          </p:stCondLst>
                                        </p:cTn>
                                        <p:tgtEl>
                                          <p:spTgt spid="57"/>
                                        </p:tgtEl>
                                        <p:attrNameLst>
                                          <p:attrName>style.visibility</p:attrName>
                                        </p:attrNameLst>
                                      </p:cBhvr>
                                      <p:to>
                                        <p:strVal val="visible"/>
                                      </p:to>
                                    </p:set>
                                  </p:childTnLst>
                                </p:cTn>
                              </p:par>
                            </p:childTnLst>
                          </p:cTn>
                        </p:par>
                        <p:par>
                          <p:cTn id="34" fill="hold">
                            <p:stCondLst>
                              <p:cond delay="11000"/>
                            </p:stCondLst>
                            <p:childTnLst>
                              <p:par>
                                <p:cTn id="35" presetID="42" presetClass="path" presetSubtype="0" accel="50000" decel="50000" fill="hold" nodeType="afterEffect">
                                  <p:stCondLst>
                                    <p:cond delay="1000"/>
                                  </p:stCondLst>
                                  <p:childTnLst>
                                    <p:animMotion origin="layout" path="M 4.44444E-6 0.02871 L 0.00173 0.11065 " pathEditMode="relative" rAng="0" ptsTypes="AA">
                                      <p:cBhvr>
                                        <p:cTn id="36" dur="5000" fill="hold"/>
                                        <p:tgtEl>
                                          <p:spTgt spid="26"/>
                                        </p:tgtEl>
                                        <p:attrNameLst>
                                          <p:attrName>ppt_x</p:attrName>
                                          <p:attrName>ppt_y</p:attrName>
                                        </p:attrNameLst>
                                      </p:cBhvr>
                                      <p:rCtr x="1" y="41"/>
                                    </p:animMotion>
                                  </p:childTnLst>
                                </p:cTn>
                              </p:par>
                              <p:par>
                                <p:cTn id="37" presetID="63" presetClass="path" presetSubtype="0" accel="50000" decel="50000" fill="hold" nodeType="withEffect">
                                  <p:stCondLst>
                                    <p:cond delay="1000"/>
                                  </p:stCondLst>
                                  <p:childTnLst>
                                    <p:animMotion origin="layout" path="M 0.21754 -0.00139 L 0.30382 -0.00139 " pathEditMode="relative" rAng="0" ptsTypes="AA">
                                      <p:cBhvr>
                                        <p:cTn id="38" dur="5000" fill="hold"/>
                                        <p:tgtEl>
                                          <p:spTgt spid="53"/>
                                        </p:tgtEl>
                                        <p:attrNameLst>
                                          <p:attrName>ppt_x</p:attrName>
                                          <p:attrName>ppt_y</p:attrName>
                                        </p:attrNameLst>
                                      </p:cBhvr>
                                      <p:rCtr x="43" y="0"/>
                                    </p:animMotion>
                                  </p:childTnLst>
                                </p:cTn>
                              </p:par>
                              <p:par>
                                <p:cTn id="39" presetID="63" presetClass="path" presetSubtype="0" accel="50000" decel="50000" fill="hold" grpId="2" nodeType="withEffect">
                                  <p:stCondLst>
                                    <p:cond delay="1000"/>
                                  </p:stCondLst>
                                  <p:childTnLst>
                                    <p:animMotion origin="layout" path="M 0.22084 -1.11111E-6 L 0.30834 -1.11111E-6 " pathEditMode="relative" rAng="0" ptsTypes="AA">
                                      <p:cBhvr>
                                        <p:cTn id="40" dur="5000" fill="hold"/>
                                        <p:tgtEl>
                                          <p:spTgt spid="55"/>
                                        </p:tgtEl>
                                        <p:attrNameLst>
                                          <p:attrName>ppt_x</p:attrName>
                                          <p:attrName>ppt_y</p:attrName>
                                        </p:attrNameLst>
                                      </p:cBhvr>
                                      <p:rCtr x="44" y="0"/>
                                    </p:animMotion>
                                  </p:childTnLst>
                                </p:cTn>
                              </p:par>
                              <p:par>
                                <p:cTn id="41" presetID="42" presetClass="path" presetSubtype="0" accel="50000" decel="50000" fill="hold" nodeType="withEffect">
                                  <p:stCondLst>
                                    <p:cond delay="1000"/>
                                  </p:stCondLst>
                                  <p:childTnLst>
                                    <p:animMotion origin="layout" path="M 4.44444E-6 0.02871 L 0.00173 0.11065 " pathEditMode="relative" rAng="0" ptsTypes="AA">
                                      <p:cBhvr>
                                        <p:cTn id="42" dur="5000" fill="hold"/>
                                        <p:tgtEl>
                                          <p:spTgt spid="58"/>
                                        </p:tgtEl>
                                        <p:attrNameLst>
                                          <p:attrName>ppt_x</p:attrName>
                                          <p:attrName>ppt_y</p:attrName>
                                        </p:attrNameLst>
                                      </p:cBhvr>
                                      <p:rCtr x="1" y="41"/>
                                    </p:animMotion>
                                  </p:childTnLst>
                                </p:cTn>
                              </p:par>
                              <p:par>
                                <p:cTn id="43" presetID="63" presetClass="path" presetSubtype="0" accel="50000" decel="50000" fill="hold" nodeType="withEffect">
                                  <p:stCondLst>
                                    <p:cond delay="1000"/>
                                  </p:stCondLst>
                                  <p:childTnLst>
                                    <p:animMotion origin="layout" path="M 0.21754 -0.00139 L 0.30382 -0.00139 " pathEditMode="relative" rAng="0" ptsTypes="AA">
                                      <p:cBhvr>
                                        <p:cTn id="44" dur="5000" fill="hold"/>
                                        <p:tgtEl>
                                          <p:spTgt spid="63"/>
                                        </p:tgtEl>
                                        <p:attrNameLst>
                                          <p:attrName>ppt_x</p:attrName>
                                          <p:attrName>ppt_y</p:attrName>
                                        </p:attrNameLst>
                                      </p:cBhvr>
                                      <p:rCtr x="43" y="0"/>
                                    </p:animMotion>
                                  </p:childTnLst>
                                </p:cTn>
                              </p:par>
                              <p:par>
                                <p:cTn id="45" presetID="18" presetClass="exit" presetSubtype="3" fill="hold" grpId="1" nodeType="withEffect">
                                  <p:stCondLst>
                                    <p:cond delay="1000"/>
                                  </p:stCondLst>
                                  <p:childTnLst>
                                    <p:animEffect transition="out" filter="strips(upRight)">
                                      <p:cBhvr>
                                        <p:cTn id="46" dur="5000"/>
                                        <p:tgtEl>
                                          <p:spTgt spid="60"/>
                                        </p:tgtEl>
                                      </p:cBhvr>
                                    </p:animEffect>
                                    <p:set>
                                      <p:cBhvr>
                                        <p:cTn id="47" dur="1" fill="hold">
                                          <p:stCondLst>
                                            <p:cond delay="4999"/>
                                          </p:stCondLst>
                                        </p:cTn>
                                        <p:tgtEl>
                                          <p:spTgt spid="60"/>
                                        </p:tgtEl>
                                        <p:attrNameLst>
                                          <p:attrName>style.visibility</p:attrName>
                                        </p:attrNameLst>
                                      </p:cBhvr>
                                      <p:to>
                                        <p:strVal val="hidden"/>
                                      </p:to>
                                    </p:set>
                                  </p:childTnLst>
                                </p:cTn>
                              </p:par>
                            </p:childTnLst>
                          </p:cTn>
                        </p:par>
                        <p:par>
                          <p:cTn id="48" fill="hold">
                            <p:stCondLst>
                              <p:cond delay="17000"/>
                            </p:stCondLst>
                            <p:childTnLst>
                              <p:par>
                                <p:cTn id="49" presetID="64" presetClass="path" presetSubtype="0" accel="50000" decel="50000" fill="hold" nodeType="afterEffect">
                                  <p:stCondLst>
                                    <p:cond delay="1000"/>
                                  </p:stCondLst>
                                  <p:childTnLst>
                                    <p:animMotion origin="layout" path="M 0.00173 0.10926 L 0.00069 -0.03657 " pathEditMode="relative" rAng="0" ptsTypes="AA">
                                      <p:cBhvr>
                                        <p:cTn id="50" dur="5000" fill="hold"/>
                                        <p:tgtEl>
                                          <p:spTgt spid="26"/>
                                        </p:tgtEl>
                                        <p:attrNameLst>
                                          <p:attrName>ppt_x</p:attrName>
                                          <p:attrName>ppt_y</p:attrName>
                                        </p:attrNameLst>
                                      </p:cBhvr>
                                      <p:rCtr x="-1" y="-73"/>
                                    </p:animMotion>
                                  </p:childTnLst>
                                </p:cTn>
                              </p:par>
                              <p:par>
                                <p:cTn id="51" presetID="63" presetClass="path" presetSubtype="0" accel="50000" decel="50000" fill="hold" nodeType="withEffect">
                                  <p:stCondLst>
                                    <p:cond delay="1000"/>
                                  </p:stCondLst>
                                  <p:childTnLst>
                                    <p:animMotion origin="layout" path="M 0.30399 -0.00139 L 0.41024 -0.00139 " pathEditMode="relative" rAng="0" ptsTypes="AA">
                                      <p:cBhvr>
                                        <p:cTn id="52" dur="5000" fill="hold"/>
                                        <p:tgtEl>
                                          <p:spTgt spid="53"/>
                                        </p:tgtEl>
                                        <p:attrNameLst>
                                          <p:attrName>ppt_x</p:attrName>
                                          <p:attrName>ppt_y</p:attrName>
                                        </p:attrNameLst>
                                      </p:cBhvr>
                                      <p:rCtr x="53" y="0"/>
                                    </p:animMotion>
                                  </p:childTnLst>
                                </p:cTn>
                              </p:par>
                              <p:par>
                                <p:cTn id="53" presetID="63" presetClass="path" presetSubtype="0" accel="50000" decel="50000" fill="hold" grpId="3" nodeType="withEffect">
                                  <p:stCondLst>
                                    <p:cond delay="1000"/>
                                  </p:stCondLst>
                                  <p:childTnLst>
                                    <p:animMotion origin="layout" path="M 0.30816 0.00185 L 0.41094 0.00185 " pathEditMode="relative" rAng="0" ptsTypes="AA">
                                      <p:cBhvr>
                                        <p:cTn id="54" dur="5000" fill="hold"/>
                                        <p:tgtEl>
                                          <p:spTgt spid="55"/>
                                        </p:tgtEl>
                                        <p:attrNameLst>
                                          <p:attrName>ppt_x</p:attrName>
                                          <p:attrName>ppt_y</p:attrName>
                                        </p:attrNameLst>
                                      </p:cBhvr>
                                      <p:rCtr x="51" y="0"/>
                                    </p:animMotion>
                                  </p:childTnLst>
                                </p:cTn>
                              </p:par>
                              <p:par>
                                <p:cTn id="55" presetID="64" presetClass="path" presetSubtype="0" accel="50000" decel="50000" fill="hold" nodeType="withEffect">
                                  <p:stCondLst>
                                    <p:cond delay="1000"/>
                                  </p:stCondLst>
                                  <p:childTnLst>
                                    <p:animMotion origin="layout" path="M 0.00173 0.10926 L 0.00069 -0.03657 " pathEditMode="relative" rAng="0" ptsTypes="AA">
                                      <p:cBhvr>
                                        <p:cTn id="56" dur="5000" fill="hold"/>
                                        <p:tgtEl>
                                          <p:spTgt spid="58"/>
                                        </p:tgtEl>
                                        <p:attrNameLst>
                                          <p:attrName>ppt_x</p:attrName>
                                          <p:attrName>ppt_y</p:attrName>
                                        </p:attrNameLst>
                                      </p:cBhvr>
                                      <p:rCtr x="-1" y="-73"/>
                                    </p:animMotion>
                                  </p:childTnLst>
                                </p:cTn>
                              </p:par>
                              <p:par>
                                <p:cTn id="57" presetID="63" presetClass="path" presetSubtype="0" accel="50000" decel="50000" fill="hold" nodeType="withEffect">
                                  <p:stCondLst>
                                    <p:cond delay="1000"/>
                                  </p:stCondLst>
                                  <p:childTnLst>
                                    <p:animMotion origin="layout" path="M 0.30399 -0.00139 L 0.41024 -0.00139 " pathEditMode="relative" rAng="0" ptsTypes="AA">
                                      <p:cBhvr>
                                        <p:cTn id="58" dur="5000" fill="hold"/>
                                        <p:tgtEl>
                                          <p:spTgt spid="63"/>
                                        </p:tgtEl>
                                        <p:attrNameLst>
                                          <p:attrName>ppt_x</p:attrName>
                                          <p:attrName>ppt_y</p:attrName>
                                        </p:attrNameLst>
                                      </p:cBhvr>
                                      <p:rCtr x="53" y="0"/>
                                    </p:animMotion>
                                  </p:childTnLst>
                                </p:cTn>
                              </p:par>
                              <p:par>
                                <p:cTn id="59" presetID="18" presetClass="entr" presetSubtype="3" fill="hold" grpId="0" nodeType="withEffect">
                                  <p:stCondLst>
                                    <p:cond delay="1000"/>
                                  </p:stCondLst>
                                  <p:childTnLst>
                                    <p:set>
                                      <p:cBhvr>
                                        <p:cTn id="60" dur="1" fill="hold">
                                          <p:stCondLst>
                                            <p:cond delay="0"/>
                                          </p:stCondLst>
                                        </p:cTn>
                                        <p:tgtEl>
                                          <p:spTgt spid="61"/>
                                        </p:tgtEl>
                                        <p:attrNameLst>
                                          <p:attrName>style.visibility</p:attrName>
                                        </p:attrNameLst>
                                      </p:cBhvr>
                                      <p:to>
                                        <p:strVal val="visible"/>
                                      </p:to>
                                    </p:set>
                                    <p:animEffect transition="in" filter="strips(upRight)">
                                      <p:cBhvr>
                                        <p:cTn id="61" dur="50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animBg="1"/>
      <p:bldP spid="55" grpId="1" animBg="1"/>
      <p:bldP spid="55" grpId="2" animBg="1"/>
      <p:bldP spid="55" grpId="3" animBg="1"/>
      <p:bldP spid="57" grpId="0" animBg="1"/>
      <p:bldP spid="59" grpId="0" animBg="1"/>
      <p:bldP spid="60" grpId="0" animBg="1"/>
      <p:bldP spid="60" grpId="1" animBg="1"/>
      <p:bldP spid="61" grpId="0" animBg="1"/>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SAL/TIDE background brown box"/>
          <p:cNvSpPr/>
          <p:nvPr/>
        </p:nvSpPr>
        <p:spPr>
          <a:xfrm>
            <a:off x="2438400" y="3429000"/>
            <a:ext cx="3962400" cy="2286000"/>
          </a:xfrm>
          <a:prstGeom prst="rect">
            <a:avLst/>
          </a:prstGeom>
          <a:solidFill>
            <a:srgbClr val="CC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aphicFrame>
        <p:nvGraphicFramePr>
          <p:cNvPr id="54" name="SAL/TIDE sal chart"/>
          <p:cNvGraphicFramePr>
            <a:graphicFrameLocks noGrp="1"/>
          </p:cNvGraphicFramePr>
          <p:nvPr/>
        </p:nvGraphicFramePr>
        <p:xfrm>
          <a:off x="1600200" y="2895600"/>
          <a:ext cx="5943600" cy="3581400"/>
        </p:xfrm>
        <a:graphic>
          <a:graphicData uri="http://schemas.openxmlformats.org/drawingml/2006/chart">
            <c:chart xmlns:c="http://schemas.openxmlformats.org/drawingml/2006/chart" xmlns:r="http://schemas.openxmlformats.org/officeDocument/2006/relationships" r:id="rId3"/>
          </a:graphicData>
        </a:graphic>
      </p:graphicFrame>
      <p:sp>
        <p:nvSpPr>
          <p:cNvPr id="55" name="SAL/TIDE moving brown background"/>
          <p:cNvSpPr/>
          <p:nvPr/>
        </p:nvSpPr>
        <p:spPr>
          <a:xfrm>
            <a:off x="2438400" y="3429000"/>
            <a:ext cx="3962400" cy="2286000"/>
          </a:xfrm>
          <a:prstGeom prst="rect">
            <a:avLst/>
          </a:prstGeom>
          <a:solidFill>
            <a:srgbClr val="CC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26" name="SAL/TIDE dashed water line"/>
          <p:cNvCxnSpPr/>
          <p:nvPr/>
        </p:nvCxnSpPr>
        <p:spPr>
          <a:xfrm rot="10800000">
            <a:off x="2502243" y="4051300"/>
            <a:ext cx="3949700" cy="1588"/>
          </a:xfrm>
          <a:prstGeom prst="line">
            <a:avLst/>
          </a:prstGeom>
          <a:ln w="38100">
            <a:solidFill>
              <a:schemeClr val="accent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53" name="SAL/TIDE red time line"/>
          <p:cNvCxnSpPr/>
          <p:nvPr/>
        </p:nvCxnSpPr>
        <p:spPr>
          <a:xfrm rot="5400000" flipH="1">
            <a:off x="1305766" y="4580685"/>
            <a:ext cx="2266950" cy="1681"/>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56" name="SAL/TIDE white hide box"/>
          <p:cNvSpPr/>
          <p:nvPr/>
        </p:nvSpPr>
        <p:spPr>
          <a:xfrm>
            <a:off x="6400800" y="3276600"/>
            <a:ext cx="3124200" cy="3200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6" name="SAL/TIDE 0 tide line"/>
          <p:cNvCxnSpPr/>
          <p:nvPr/>
        </p:nvCxnSpPr>
        <p:spPr>
          <a:xfrm>
            <a:off x="2438400" y="5132116"/>
            <a:ext cx="3951051" cy="1811"/>
          </a:xfrm>
          <a:prstGeom prst="line">
            <a:avLst/>
          </a:prstGeom>
          <a:ln w="19050">
            <a:solidFill>
              <a:schemeClr val="tx1">
                <a:lumMod val="50000"/>
                <a:lumOff val="50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pic>
        <p:nvPicPr>
          <p:cNvPr id="32" name="crab pic" descr="dungeness - Copy.jpg"/>
          <p:cNvPicPr>
            <a:picLocks noChangeAspect="1"/>
          </p:cNvPicPr>
          <p:nvPr/>
        </p:nvPicPr>
        <p:blipFill>
          <a:blip r:embed="rId4" cstate="print"/>
          <a:stretch>
            <a:fillRect/>
          </a:stretch>
        </p:blipFill>
        <p:spPr>
          <a:xfrm>
            <a:off x="7575550" y="914400"/>
            <a:ext cx="1568450" cy="941070"/>
          </a:xfrm>
          <a:prstGeom prst="rect">
            <a:avLst/>
          </a:prstGeom>
        </p:spPr>
      </p:pic>
      <p:sp>
        <p:nvSpPr>
          <p:cNvPr id="22" name="home button">
            <a:hlinkClick r:id="" action="ppaction://hlinkshowjump?jump=firstslide" highlightClick="1"/>
          </p:cNvPr>
          <p:cNvSpPr/>
          <p:nvPr/>
        </p:nvSpPr>
        <p:spPr>
          <a:xfrm>
            <a:off x="8547717" y="6400800"/>
            <a:ext cx="574675" cy="457200"/>
          </a:xfrm>
          <a:prstGeom prst="actionButtonHome">
            <a:avLst/>
          </a:prstGeom>
          <a:gradFill flip="none" rotWithShape="1">
            <a:gsLst>
              <a:gs pos="0">
                <a:srgbClr val="FFEFD1"/>
              </a:gs>
              <a:gs pos="64999">
                <a:srgbClr val="F0EBD5"/>
              </a:gs>
              <a:gs pos="100000">
                <a:srgbClr val="D1C39F"/>
              </a:gs>
            </a:gsLst>
            <a:lin ang="5400000" scaled="1"/>
            <a:tileRect/>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23" name="back button">
            <a:hlinkClick r:id="rId5" action="ppaction://hlinksldjump" highlightClick="1"/>
          </p:cNvPr>
          <p:cNvSpPr/>
          <p:nvPr/>
        </p:nvSpPr>
        <p:spPr>
          <a:xfrm>
            <a:off x="8080992" y="6400800"/>
            <a:ext cx="457200" cy="457200"/>
          </a:xfrm>
          <a:prstGeom prst="actionButtonBeginning">
            <a:avLst/>
          </a:prstGeom>
          <a:gradFill>
            <a:gsLst>
              <a:gs pos="0">
                <a:srgbClr val="FFEFD1"/>
              </a:gs>
              <a:gs pos="64999">
                <a:srgbClr val="F0EBD5"/>
              </a:gs>
              <a:gs pos="100000">
                <a:srgbClr val="D1C39F"/>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34" name="tide progress text"/>
          <p:cNvSpPr txBox="1"/>
          <p:nvPr/>
        </p:nvSpPr>
        <p:spPr>
          <a:xfrm>
            <a:off x="3352800" y="6553200"/>
            <a:ext cx="3429000" cy="369332"/>
          </a:xfrm>
          <a:prstGeom prst="rect">
            <a:avLst/>
          </a:prstGeom>
          <a:noFill/>
        </p:spPr>
        <p:txBody>
          <a:bodyPr wrap="square" rtlCol="0">
            <a:spAutoFit/>
          </a:bodyPr>
          <a:lstStyle/>
          <a:p>
            <a:r>
              <a:rPr lang="en-US" dirty="0" smtClean="0">
                <a:latin typeface="Trebuchet MS" pitchFamily="34" charset="0"/>
              </a:rPr>
              <a:t>Tide Progress: 3/4</a:t>
            </a:r>
            <a:endParaRPr lang="en-US" dirty="0">
              <a:latin typeface="Trebuchet MS" pitchFamily="34" charset="0"/>
            </a:endParaRPr>
          </a:p>
        </p:txBody>
      </p:sp>
      <p:sp>
        <p:nvSpPr>
          <p:cNvPr id="35" name="TIDE land background"/>
          <p:cNvSpPr>
            <a:spLocks noChangeAspect="1"/>
          </p:cNvSpPr>
          <p:nvPr/>
        </p:nvSpPr>
        <p:spPr>
          <a:xfrm>
            <a:off x="2438400" y="990600"/>
            <a:ext cx="3962398" cy="2285999"/>
          </a:xfrm>
          <a:prstGeom prst="rect">
            <a:avLst/>
          </a:prstGeom>
          <a:solidFill>
            <a:srgbClr val="CC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7" name="TIDE water 5"/>
          <p:cNvSpPr>
            <a:spLocks noChangeAspect="1"/>
          </p:cNvSpPr>
          <p:nvPr/>
        </p:nvSpPr>
        <p:spPr>
          <a:xfrm>
            <a:off x="2489888" y="2971800"/>
            <a:ext cx="3886199" cy="30479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TIDE water 4"/>
          <p:cNvSpPr>
            <a:spLocks noChangeAspect="1"/>
          </p:cNvSpPr>
          <p:nvPr/>
        </p:nvSpPr>
        <p:spPr>
          <a:xfrm>
            <a:off x="2489888" y="2286002"/>
            <a:ext cx="3886199" cy="99060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TIDE water 3"/>
          <p:cNvSpPr>
            <a:spLocks noChangeAspect="1"/>
          </p:cNvSpPr>
          <p:nvPr/>
        </p:nvSpPr>
        <p:spPr>
          <a:xfrm>
            <a:off x="2489888" y="1600200"/>
            <a:ext cx="3886199" cy="167640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TIDE water 2"/>
          <p:cNvSpPr>
            <a:spLocks noChangeAspect="1"/>
          </p:cNvSpPr>
          <p:nvPr/>
        </p:nvSpPr>
        <p:spPr>
          <a:xfrm>
            <a:off x="2489888" y="1828802"/>
            <a:ext cx="3886199" cy="14478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TIDE water 1"/>
          <p:cNvSpPr>
            <a:spLocks noChangeAspect="1"/>
          </p:cNvSpPr>
          <p:nvPr/>
        </p:nvSpPr>
        <p:spPr>
          <a:xfrm>
            <a:off x="2489888" y="1421029"/>
            <a:ext cx="3886199" cy="185557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58" name="TIDE dashed water line"/>
          <p:cNvCxnSpPr>
            <a:cxnSpLocks noChangeAspect="1"/>
          </p:cNvCxnSpPr>
          <p:nvPr/>
        </p:nvCxnSpPr>
        <p:spPr>
          <a:xfrm rot="10800000">
            <a:off x="2457224" y="1612901"/>
            <a:ext cx="3949699" cy="1587"/>
          </a:xfrm>
          <a:prstGeom prst="line">
            <a:avLst/>
          </a:prstGeom>
          <a:ln w="38100">
            <a:solidFill>
              <a:schemeClr val="accent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62" name="TIDE 0 tide line"/>
          <p:cNvCxnSpPr>
            <a:cxnSpLocks noChangeAspect="1"/>
          </p:cNvCxnSpPr>
          <p:nvPr/>
        </p:nvCxnSpPr>
        <p:spPr>
          <a:xfrm>
            <a:off x="2463117" y="2693716"/>
            <a:ext cx="3951050" cy="1810"/>
          </a:xfrm>
          <a:prstGeom prst="line">
            <a:avLst/>
          </a:prstGeom>
          <a:ln w="19050">
            <a:solidFill>
              <a:schemeClr val="tx1">
                <a:lumMod val="50000"/>
                <a:lumOff val="50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3" name="TIDE red time line"/>
          <p:cNvCxnSpPr>
            <a:cxnSpLocks noChangeAspect="1"/>
          </p:cNvCxnSpPr>
          <p:nvPr/>
        </p:nvCxnSpPr>
        <p:spPr>
          <a:xfrm rot="5400000" flipH="1">
            <a:off x="1327530" y="2142293"/>
            <a:ext cx="2266951" cy="1679"/>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47" name="TIDE white wave for land"/>
          <p:cNvSpPr/>
          <p:nvPr/>
        </p:nvSpPr>
        <p:spPr>
          <a:xfrm>
            <a:off x="2446360" y="838200"/>
            <a:ext cx="3962400" cy="228600"/>
          </a:xfrm>
          <a:prstGeom prst="doubleWav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itle bar"/>
          <p:cNvSpPr/>
          <p:nvPr/>
        </p:nvSpPr>
        <p:spPr>
          <a:xfrm>
            <a:off x="0" y="0"/>
            <a:ext cx="9144000" cy="838200"/>
          </a:xfrm>
          <a:prstGeom prst="rect">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r>
              <a:rPr lang="en-US" sz="4400" dirty="0" smtClean="0">
                <a:latin typeface="Trebuchet MS" pitchFamily="34" charset="0"/>
              </a:rPr>
              <a:t>How To Read LOBO Data</a:t>
            </a:r>
            <a:endParaRPr lang="en-US" sz="4400" dirty="0">
              <a:latin typeface="Trebuchet MS" pitchFamily="34" charset="0"/>
            </a:endParaRPr>
          </a:p>
        </p:txBody>
      </p:sp>
      <p:sp>
        <p:nvSpPr>
          <p:cNvPr id="39" name="side bar"/>
          <p:cNvSpPr/>
          <p:nvPr/>
        </p:nvSpPr>
        <p:spPr>
          <a:xfrm>
            <a:off x="0" y="0"/>
            <a:ext cx="1752600" cy="6858000"/>
          </a:xfrm>
          <a:prstGeom prst="flowChartDelay">
            <a:avLst/>
          </a:prstGeom>
          <a:scene3d>
            <a:camera prst="orthographicFront">
              <a:rot lat="0" lon="0" rev="0"/>
            </a:camera>
            <a:lightRig rig="threePt" dir="t">
              <a:rot lat="0" lon="0" rev="1200000"/>
            </a:lightRig>
          </a:scene3d>
          <a:sp3d>
            <a:bevelT/>
          </a:sp3d>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46" name="help">
            <a:hlinkClick r:id="rId6" action="ppaction://hlinksldjump"/>
          </p:cNvPr>
          <p:cNvSpPr txBox="1"/>
          <p:nvPr/>
        </p:nvSpPr>
        <p:spPr>
          <a:xfrm>
            <a:off x="0" y="6324600"/>
            <a:ext cx="914400" cy="5334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More info</a:t>
            </a:r>
            <a:endParaRPr lang="en-US" sz="1600" dirty="0">
              <a:solidFill>
                <a:schemeClr val="accent1">
                  <a:lumMod val="75000"/>
                </a:schemeClr>
              </a:solidFill>
              <a:latin typeface="Trebuchet MS" pitchFamily="34" charset="0"/>
              <a:cs typeface="+mn-cs"/>
            </a:endParaRPr>
          </a:p>
        </p:txBody>
      </p:sp>
      <p:sp>
        <p:nvSpPr>
          <p:cNvPr id="45" name="level 2">
            <a:hlinkClick r:id="rId7" action="ppaction://hlinksldjump"/>
          </p:cNvPr>
          <p:cNvSpPr txBox="1"/>
          <p:nvPr/>
        </p:nvSpPr>
        <p:spPr>
          <a:xfrm>
            <a:off x="0" y="1600200"/>
            <a:ext cx="1447800" cy="9906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Interpret Graphs</a:t>
            </a: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2)</a:t>
            </a:r>
            <a:endParaRPr lang="en-US" sz="1600" dirty="0">
              <a:solidFill>
                <a:schemeClr val="accent1">
                  <a:lumMod val="75000"/>
                </a:schemeClr>
              </a:solidFill>
              <a:latin typeface="Trebuchet MS" pitchFamily="34" charset="0"/>
              <a:cs typeface="+mn-cs"/>
            </a:endParaRPr>
          </a:p>
        </p:txBody>
      </p:sp>
      <p:sp>
        <p:nvSpPr>
          <p:cNvPr id="44" name="level 5">
            <a:hlinkClick r:id="rId8" action="ppaction://hlinksldjump"/>
          </p:cNvPr>
          <p:cNvSpPr txBox="1"/>
          <p:nvPr/>
        </p:nvSpPr>
        <p:spPr>
          <a:xfrm>
            <a:off x="0" y="5105400"/>
            <a:ext cx="1371600" cy="11430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Test Your LOBO Abilities</a:t>
            </a: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5)</a:t>
            </a:r>
            <a:endParaRPr lang="en-US" sz="1600" dirty="0">
              <a:solidFill>
                <a:schemeClr val="accent1">
                  <a:lumMod val="75000"/>
                </a:schemeClr>
              </a:solidFill>
              <a:latin typeface="Trebuchet MS" pitchFamily="34" charset="0"/>
              <a:cs typeface="+mn-cs"/>
            </a:endParaRPr>
          </a:p>
        </p:txBody>
      </p:sp>
      <p:sp>
        <p:nvSpPr>
          <p:cNvPr id="43" name="level 4">
            <a:hlinkClick r:id="rId9" action="ppaction://hlinksldjump"/>
          </p:cNvPr>
          <p:cNvSpPr txBox="1"/>
          <p:nvPr/>
        </p:nvSpPr>
        <p:spPr>
          <a:xfrm>
            <a:off x="0" y="3953470"/>
            <a:ext cx="1447800" cy="99953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LOBO Data Match-up</a:t>
            </a:r>
            <a:endParaRPr lang="en-US" sz="1600" dirty="0">
              <a:solidFill>
                <a:schemeClr val="accent1">
                  <a:lumMod val="75000"/>
                </a:schemeClr>
              </a:solidFill>
              <a:latin typeface="Trebuchet MS" pitchFamily="34" charset="0"/>
              <a:cs typeface="+mn-cs"/>
            </a:endParaRP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4)</a:t>
            </a:r>
            <a:endParaRPr lang="en-US" sz="1600" dirty="0">
              <a:solidFill>
                <a:schemeClr val="accent1">
                  <a:lumMod val="75000"/>
                </a:schemeClr>
              </a:solidFill>
              <a:latin typeface="Trebuchet MS" pitchFamily="34" charset="0"/>
              <a:cs typeface="+mn-cs"/>
            </a:endParaRPr>
          </a:p>
        </p:txBody>
      </p:sp>
      <p:sp>
        <p:nvSpPr>
          <p:cNvPr id="42" name="level 3">
            <a:hlinkClick r:id="rId10" action="ppaction://hlinksldjump"/>
          </p:cNvPr>
          <p:cNvSpPr txBox="1"/>
          <p:nvPr/>
        </p:nvSpPr>
        <p:spPr>
          <a:xfrm>
            <a:off x="0" y="2743200"/>
            <a:ext cx="1554480" cy="1066800"/>
          </a:xfrm>
          <a:prstGeom prst="roundRect">
            <a:avLst/>
          </a:prstGeom>
          <a:solidFill>
            <a:schemeClr val="accent5">
              <a:lumMod val="40000"/>
              <a:lumOff val="60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Read LOBO Graphs </a:t>
            </a:r>
            <a:r>
              <a:rPr lang="en-US" sz="1600" dirty="0" smtClean="0">
                <a:solidFill>
                  <a:schemeClr val="accent1">
                    <a:lumMod val="75000"/>
                  </a:schemeClr>
                </a:solidFill>
                <a:latin typeface="Trebuchet MS" pitchFamily="34" charset="0"/>
                <a:cs typeface="+mn-cs"/>
              </a:rPr>
              <a:t>   (Level 3)</a:t>
            </a:r>
            <a:endParaRPr lang="en-US" sz="1600" dirty="0">
              <a:solidFill>
                <a:schemeClr val="accent1">
                  <a:lumMod val="75000"/>
                </a:schemeClr>
              </a:solidFill>
              <a:latin typeface="Trebuchet MS" pitchFamily="34" charset="0"/>
              <a:cs typeface="+mn-cs"/>
            </a:endParaRPr>
          </a:p>
        </p:txBody>
      </p:sp>
      <p:sp>
        <p:nvSpPr>
          <p:cNvPr id="77" name="SAL/TIDE white wave for land"/>
          <p:cNvSpPr/>
          <p:nvPr/>
        </p:nvSpPr>
        <p:spPr>
          <a:xfrm>
            <a:off x="2438400" y="3352800"/>
            <a:ext cx="3962400" cy="228600"/>
          </a:xfrm>
          <a:prstGeom prst="doubleWav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66" name="TIDE chart"/>
          <p:cNvGraphicFramePr>
            <a:graphicFrameLocks noGrp="1" noChangeAspect="1"/>
          </p:cNvGraphicFramePr>
          <p:nvPr/>
        </p:nvGraphicFramePr>
        <p:xfrm>
          <a:off x="1676400" y="457200"/>
          <a:ext cx="5105399" cy="3835545"/>
        </p:xfrm>
        <a:graphic>
          <a:graphicData uri="http://schemas.openxmlformats.org/drawingml/2006/chart">
            <c:chart xmlns:c="http://schemas.openxmlformats.org/drawingml/2006/chart" xmlns:r="http://schemas.openxmlformats.org/officeDocument/2006/relationships" r:id="rId11"/>
          </a:graphicData>
        </a:graphic>
      </p:graphicFrame>
      <p:sp>
        <p:nvSpPr>
          <p:cNvPr id="40" name="level1">
            <a:hlinkClick r:id="rId12" action="ppaction://hlinksldjump"/>
          </p:cNvPr>
          <p:cNvSpPr txBox="1"/>
          <p:nvPr/>
        </p:nvSpPr>
        <p:spPr>
          <a:xfrm>
            <a:off x="0" y="609600"/>
            <a:ext cx="1371600" cy="8382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Build </a:t>
            </a:r>
            <a:r>
              <a:rPr lang="en-US" sz="1600" dirty="0" smtClean="0">
                <a:solidFill>
                  <a:schemeClr val="accent1">
                    <a:lumMod val="75000"/>
                  </a:schemeClr>
                </a:solidFill>
                <a:latin typeface="Trebuchet MS" pitchFamily="34" charset="0"/>
                <a:cs typeface="+mn-cs"/>
              </a:rPr>
              <a:t>A </a:t>
            </a:r>
            <a:r>
              <a:rPr lang="en-US" sz="1600" dirty="0">
                <a:solidFill>
                  <a:schemeClr val="accent1">
                    <a:lumMod val="75000"/>
                  </a:schemeClr>
                </a:solidFill>
                <a:latin typeface="Trebuchet MS" pitchFamily="34" charset="0"/>
                <a:cs typeface="+mn-cs"/>
              </a:rPr>
              <a:t>G</a:t>
            </a:r>
            <a:r>
              <a:rPr lang="en-US" sz="1600" dirty="0" smtClean="0">
                <a:solidFill>
                  <a:schemeClr val="accent1">
                    <a:lumMod val="75000"/>
                  </a:schemeClr>
                </a:solidFill>
                <a:latin typeface="Trebuchet MS" pitchFamily="34" charset="0"/>
                <a:cs typeface="+mn-cs"/>
              </a:rPr>
              <a:t>raph </a:t>
            </a:r>
            <a:endParaRPr lang="en-US" sz="1600" dirty="0">
              <a:solidFill>
                <a:schemeClr val="accent1">
                  <a:lumMod val="75000"/>
                </a:schemeClr>
              </a:solidFill>
              <a:latin typeface="Trebuchet MS" pitchFamily="34" charset="0"/>
              <a:cs typeface="+mn-cs"/>
            </a:endParaRP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1)</a:t>
            </a:r>
            <a:endParaRPr lang="en-US" sz="1600" dirty="0">
              <a:solidFill>
                <a:schemeClr val="accent1">
                  <a:lumMod val="75000"/>
                </a:schemeClr>
              </a:solidFill>
              <a:latin typeface="Trebuchet MS" pitchFamily="34" charset="0"/>
              <a:cs typeface="+mn-cs"/>
            </a:endParaRPr>
          </a:p>
        </p:txBody>
      </p:sp>
      <p:graphicFrame>
        <p:nvGraphicFramePr>
          <p:cNvPr id="52" name="SAL/TIDE top chart"/>
          <p:cNvGraphicFramePr>
            <a:graphicFrameLocks noGrp="1"/>
          </p:cNvGraphicFramePr>
          <p:nvPr/>
        </p:nvGraphicFramePr>
        <p:xfrm>
          <a:off x="1600200" y="2895600"/>
          <a:ext cx="5943600" cy="3581400"/>
        </p:xfrm>
        <a:graphic>
          <a:graphicData uri="http://schemas.openxmlformats.org/drawingml/2006/chart">
            <c:chart xmlns:c="http://schemas.openxmlformats.org/drawingml/2006/chart" xmlns:r="http://schemas.openxmlformats.org/officeDocument/2006/relationships" r:id="rId13"/>
          </a:graphicData>
        </a:graphic>
      </p:graphicFrame>
      <p:sp>
        <p:nvSpPr>
          <p:cNvPr id="48" name="TIDE Ocean arrow"/>
          <p:cNvSpPr/>
          <p:nvPr/>
        </p:nvSpPr>
        <p:spPr>
          <a:xfrm>
            <a:off x="2522560" y="2945922"/>
            <a:ext cx="1143000" cy="304800"/>
          </a:xfrm>
          <a:prstGeom prst="rightArrow">
            <a:avLst>
              <a:gd name="adj1" fmla="val 77027"/>
              <a:gd name="adj2" fmla="val 50000"/>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smtClean="0">
                <a:latin typeface="Trebuchet MS" pitchFamily="34" charset="0"/>
              </a:rPr>
              <a:t>Ocean water</a:t>
            </a:r>
            <a:endParaRPr lang="en-US" sz="1100" dirty="0">
              <a:latin typeface="Trebuchet MS" pitchFamily="34" charset="0"/>
            </a:endParaRPr>
          </a:p>
        </p:txBody>
      </p:sp>
      <p:sp>
        <p:nvSpPr>
          <p:cNvPr id="49" name="TIDE River arrow"/>
          <p:cNvSpPr txBox="1"/>
          <p:nvPr/>
        </p:nvSpPr>
        <p:spPr>
          <a:xfrm>
            <a:off x="5265760" y="2945922"/>
            <a:ext cx="1066800" cy="304800"/>
          </a:xfrm>
          <a:prstGeom prst="leftArrow">
            <a:avLst>
              <a:gd name="adj1" fmla="val 70211"/>
              <a:gd name="adj2" fmla="val 60106"/>
            </a:avLst>
          </a:prstGeom>
          <a:noFill/>
          <a:ln w="28575">
            <a:solidFill>
              <a:schemeClr val="bg1"/>
            </a:solidFill>
          </a:ln>
        </p:spPr>
        <p:txBody>
          <a:bodyPr wrap="square" rtlCol="0" anchor="ctr">
            <a:noAutofit/>
          </a:bodyPr>
          <a:lstStyle/>
          <a:p>
            <a:r>
              <a:rPr lang="en-US" sz="1100" dirty="0" smtClean="0">
                <a:solidFill>
                  <a:schemeClr val="bg1"/>
                </a:solidFill>
                <a:latin typeface="Trebuchet MS" pitchFamily="34" charset="0"/>
              </a:rPr>
              <a:t>River water</a:t>
            </a:r>
            <a:endParaRPr lang="en-US" sz="1100" dirty="0">
              <a:solidFill>
                <a:schemeClr val="bg1"/>
              </a:solidFill>
              <a:latin typeface="Trebuchet MS" pitchFamily="34" charset="0"/>
            </a:endParaRPr>
          </a:p>
        </p:txBody>
      </p:sp>
      <p:sp>
        <p:nvSpPr>
          <p:cNvPr id="51" name="TIDE house"/>
          <p:cNvSpPr/>
          <p:nvPr/>
        </p:nvSpPr>
        <p:spPr>
          <a:xfrm>
            <a:off x="3894160" y="914400"/>
            <a:ext cx="228600" cy="152400"/>
          </a:xfrm>
          <a:prstGeom prst="rect">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TIDE roof"/>
          <p:cNvSpPr/>
          <p:nvPr/>
        </p:nvSpPr>
        <p:spPr>
          <a:xfrm>
            <a:off x="3894160" y="762000"/>
            <a:ext cx="228600" cy="152400"/>
          </a:xfrm>
          <a:prstGeom prst="triangl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TIDE tree trunk 3"/>
          <p:cNvSpPr/>
          <p:nvPr/>
        </p:nvSpPr>
        <p:spPr>
          <a:xfrm>
            <a:off x="4427560" y="914400"/>
            <a:ext cx="45719" cy="152400"/>
          </a:xfrm>
          <a:prstGeom prst="rect">
            <a:avLst/>
          </a:prstGeom>
          <a:solidFill>
            <a:srgbClr val="996633"/>
          </a:solidFill>
          <a:ln>
            <a:solidFill>
              <a:srgbClr val="9966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TIDE tree top 3"/>
          <p:cNvSpPr/>
          <p:nvPr/>
        </p:nvSpPr>
        <p:spPr>
          <a:xfrm>
            <a:off x="4342734" y="762000"/>
            <a:ext cx="228600" cy="228600"/>
          </a:xfrm>
          <a:prstGeom prst="triangle">
            <a:avLst/>
          </a:prstGeom>
          <a:solidFill>
            <a:srgbClr val="00B800"/>
          </a:solidFill>
          <a:ln>
            <a:solidFill>
              <a:srgbClr val="00B8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TIDE tree trunk 2"/>
          <p:cNvSpPr/>
          <p:nvPr/>
        </p:nvSpPr>
        <p:spPr>
          <a:xfrm>
            <a:off x="4740986" y="914400"/>
            <a:ext cx="45719" cy="152400"/>
          </a:xfrm>
          <a:prstGeom prst="rect">
            <a:avLst/>
          </a:prstGeom>
          <a:solidFill>
            <a:srgbClr val="996633"/>
          </a:solidFill>
          <a:ln>
            <a:solidFill>
              <a:srgbClr val="9966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 name="TIDE tree top 2"/>
          <p:cNvSpPr/>
          <p:nvPr/>
        </p:nvSpPr>
        <p:spPr>
          <a:xfrm>
            <a:off x="4656160" y="762000"/>
            <a:ext cx="228600" cy="228600"/>
          </a:xfrm>
          <a:prstGeom prst="triangle">
            <a:avLst/>
          </a:prstGeom>
          <a:solidFill>
            <a:srgbClr val="00B800"/>
          </a:solidFill>
          <a:ln>
            <a:solidFill>
              <a:srgbClr val="00B8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 name="TIDE tree trunk 1"/>
          <p:cNvSpPr/>
          <p:nvPr/>
        </p:nvSpPr>
        <p:spPr>
          <a:xfrm>
            <a:off x="3064586" y="914400"/>
            <a:ext cx="45719" cy="152400"/>
          </a:xfrm>
          <a:prstGeom prst="rect">
            <a:avLst/>
          </a:prstGeom>
          <a:solidFill>
            <a:srgbClr val="996633"/>
          </a:solidFill>
          <a:ln>
            <a:solidFill>
              <a:srgbClr val="9966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4" name="TIDE tree top 1"/>
          <p:cNvSpPr/>
          <p:nvPr/>
        </p:nvSpPr>
        <p:spPr>
          <a:xfrm>
            <a:off x="2979760" y="762000"/>
            <a:ext cx="228600" cy="228600"/>
          </a:xfrm>
          <a:prstGeom prst="triangle">
            <a:avLst/>
          </a:prstGeom>
          <a:solidFill>
            <a:srgbClr val="00B800"/>
          </a:solidFill>
          <a:ln>
            <a:solidFill>
              <a:srgbClr val="00B8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5" name="TIDE house window 2"/>
          <p:cNvSpPr/>
          <p:nvPr/>
        </p:nvSpPr>
        <p:spPr>
          <a:xfrm>
            <a:off x="3909978" y="948904"/>
            <a:ext cx="76200" cy="76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TIDE House window"/>
          <p:cNvSpPr/>
          <p:nvPr/>
        </p:nvSpPr>
        <p:spPr>
          <a:xfrm>
            <a:off x="4036500" y="947470"/>
            <a:ext cx="76200" cy="76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8" name="SAL/TIDE Ocean arrow"/>
          <p:cNvSpPr/>
          <p:nvPr/>
        </p:nvSpPr>
        <p:spPr>
          <a:xfrm>
            <a:off x="2514600" y="5378301"/>
            <a:ext cx="1143000" cy="304800"/>
          </a:xfrm>
          <a:prstGeom prst="rightArrow">
            <a:avLst>
              <a:gd name="adj1" fmla="val 77027"/>
              <a:gd name="adj2" fmla="val 50000"/>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smtClean="0">
                <a:latin typeface="Trebuchet MS" pitchFamily="34" charset="0"/>
              </a:rPr>
              <a:t>Ocean water</a:t>
            </a:r>
            <a:endParaRPr lang="en-US" sz="1100" dirty="0">
              <a:latin typeface="Trebuchet MS" pitchFamily="34" charset="0"/>
            </a:endParaRPr>
          </a:p>
        </p:txBody>
      </p:sp>
      <p:sp>
        <p:nvSpPr>
          <p:cNvPr id="79" name="SAL/TIDE River arrow"/>
          <p:cNvSpPr txBox="1"/>
          <p:nvPr/>
        </p:nvSpPr>
        <p:spPr>
          <a:xfrm>
            <a:off x="5257800" y="5378301"/>
            <a:ext cx="1066800" cy="304800"/>
          </a:xfrm>
          <a:prstGeom prst="leftArrow">
            <a:avLst>
              <a:gd name="adj1" fmla="val 70211"/>
              <a:gd name="adj2" fmla="val 60106"/>
            </a:avLst>
          </a:prstGeom>
          <a:noFill/>
          <a:ln w="28575">
            <a:solidFill>
              <a:schemeClr val="bg1"/>
            </a:solidFill>
          </a:ln>
        </p:spPr>
        <p:txBody>
          <a:bodyPr wrap="square" rtlCol="0" anchor="ctr">
            <a:noAutofit/>
          </a:bodyPr>
          <a:lstStyle/>
          <a:p>
            <a:r>
              <a:rPr lang="en-US" sz="1100" dirty="0" smtClean="0">
                <a:solidFill>
                  <a:schemeClr val="bg1"/>
                </a:solidFill>
                <a:latin typeface="Trebuchet MS" pitchFamily="34" charset="0"/>
              </a:rPr>
              <a:t>River water</a:t>
            </a:r>
            <a:endParaRPr lang="en-US" sz="1100" dirty="0">
              <a:solidFill>
                <a:schemeClr val="bg1"/>
              </a:solidFill>
              <a:latin typeface="Trebuchet MS" pitchFamily="34" charset="0"/>
            </a:endParaRPr>
          </a:p>
        </p:txBody>
      </p:sp>
      <p:sp>
        <p:nvSpPr>
          <p:cNvPr id="80" name="SAL/TIDE house"/>
          <p:cNvSpPr/>
          <p:nvPr/>
        </p:nvSpPr>
        <p:spPr>
          <a:xfrm>
            <a:off x="3962400" y="3429000"/>
            <a:ext cx="228600" cy="152400"/>
          </a:xfrm>
          <a:prstGeom prst="rect">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1" name="SAL/TIDE roof"/>
          <p:cNvSpPr/>
          <p:nvPr/>
        </p:nvSpPr>
        <p:spPr>
          <a:xfrm>
            <a:off x="3962400" y="3276600"/>
            <a:ext cx="228600" cy="152400"/>
          </a:xfrm>
          <a:prstGeom prst="triangl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SAL/TIDE tree trunk 1"/>
          <p:cNvSpPr/>
          <p:nvPr/>
        </p:nvSpPr>
        <p:spPr>
          <a:xfrm>
            <a:off x="3132826" y="3429000"/>
            <a:ext cx="45719" cy="152400"/>
          </a:xfrm>
          <a:prstGeom prst="rect">
            <a:avLst/>
          </a:prstGeom>
          <a:solidFill>
            <a:srgbClr val="996633"/>
          </a:solidFill>
          <a:ln>
            <a:solidFill>
              <a:srgbClr val="9966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SAL/TIDE tree top 1"/>
          <p:cNvSpPr/>
          <p:nvPr/>
        </p:nvSpPr>
        <p:spPr>
          <a:xfrm>
            <a:off x="3048000" y="3276600"/>
            <a:ext cx="228600" cy="228600"/>
          </a:xfrm>
          <a:prstGeom prst="triangle">
            <a:avLst/>
          </a:prstGeom>
          <a:solidFill>
            <a:srgbClr val="00B800"/>
          </a:solidFill>
          <a:ln>
            <a:solidFill>
              <a:srgbClr val="00B8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4" name="SAL/TIDE house window 2"/>
          <p:cNvSpPr/>
          <p:nvPr/>
        </p:nvSpPr>
        <p:spPr>
          <a:xfrm>
            <a:off x="3978218" y="3463504"/>
            <a:ext cx="76200" cy="76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SAL/TIDE House window"/>
          <p:cNvSpPr/>
          <p:nvPr/>
        </p:nvSpPr>
        <p:spPr>
          <a:xfrm>
            <a:off x="4104740" y="3462070"/>
            <a:ext cx="76200" cy="76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start ani button">
            <a:hlinkClick r:id="rId14" action="ppaction://hlinksldjump" highlightClick="1"/>
          </p:cNvPr>
          <p:cNvSpPr/>
          <p:nvPr/>
        </p:nvSpPr>
        <p:spPr>
          <a:xfrm>
            <a:off x="1371600" y="6324600"/>
            <a:ext cx="1981200" cy="533400"/>
          </a:xfrm>
          <a:prstGeom prst="roundRect">
            <a:avLst/>
          </a:prstGeom>
          <a:solidFill>
            <a:srgbClr val="C00000"/>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latin typeface="Trebuchet MS" pitchFamily="34" charset="0"/>
              </a:rPr>
              <a:t>Touch here to animate the tides!</a:t>
            </a:r>
            <a:endParaRPr lang="en-US" sz="1600" dirty="0">
              <a:latin typeface="Trebuchet MS" pitchFamily="34" charset="0"/>
            </a:endParaRPr>
          </a:p>
        </p:txBody>
      </p:sp>
      <p:sp>
        <p:nvSpPr>
          <p:cNvPr id="33" name="continue button">
            <a:hlinkClick r:id="rId15" action="ppaction://hlinksldjump" highlightClick="1"/>
          </p:cNvPr>
          <p:cNvSpPr/>
          <p:nvPr/>
        </p:nvSpPr>
        <p:spPr>
          <a:xfrm>
            <a:off x="5638800" y="6309360"/>
            <a:ext cx="2377440" cy="548640"/>
          </a:xfrm>
          <a:prstGeom prst="actionButtonBlank">
            <a:avLst/>
          </a:prstGeom>
          <a:solidFill>
            <a:srgbClr val="C00000"/>
          </a:solidFill>
          <a:ln>
            <a:no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latin typeface="Trebuchet MS" pitchFamily="34" charset="0"/>
              </a:rPr>
              <a:t>Touch here to continue</a:t>
            </a:r>
            <a:endParaRPr lang="en-US" sz="1600" dirty="0">
              <a:latin typeface="Trebuchet MS" pitchFamily="34" charset="0"/>
            </a:endParaRPr>
          </a:p>
        </p:txBody>
      </p:sp>
      <p:sp>
        <p:nvSpPr>
          <p:cNvPr id="70" name="green text box"/>
          <p:cNvSpPr/>
          <p:nvPr/>
        </p:nvSpPr>
        <p:spPr>
          <a:xfrm>
            <a:off x="7045656" y="5249840"/>
            <a:ext cx="2057400" cy="914400"/>
          </a:xfrm>
          <a:prstGeom prst="roundRect">
            <a:avLst/>
          </a:prstGeom>
          <a:solidFill>
            <a:srgbClr val="70AC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latin typeface="Trebuchet MS" pitchFamily="34" charset="0"/>
              </a:rPr>
              <a:t>What happens to the salinity as the tides rise and fall?</a:t>
            </a:r>
            <a:endParaRPr lang="en-US" sz="1600" dirty="0">
              <a:latin typeface="Trebuchet MS" pitchFamily="34" charset="0"/>
            </a:endParaRPr>
          </a:p>
        </p:txBody>
      </p:sp>
      <p:sp>
        <p:nvSpPr>
          <p:cNvPr id="27" name="first text box"/>
          <p:cNvSpPr/>
          <p:nvPr/>
        </p:nvSpPr>
        <p:spPr>
          <a:xfrm>
            <a:off x="7010400" y="1981200"/>
            <a:ext cx="2057400" cy="1371600"/>
          </a:xfrm>
          <a:prstGeom prst="wedgeRoundRectCallout">
            <a:avLst>
              <a:gd name="adj1" fmla="val 26194"/>
              <a:gd name="adj2" fmla="val -69032"/>
              <a:gd name="adj3" fmla="val 16667"/>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600" dirty="0" smtClean="0">
                <a:latin typeface="Trebuchet MS" pitchFamily="34" charset="0"/>
              </a:rPr>
              <a:t>For our last tide animation, we are comparing tide water direction and salinity.</a:t>
            </a:r>
            <a:endParaRPr lang="en-US" sz="1600" dirty="0">
              <a:latin typeface="Trebuchet MS" pitchFamily="34" charset="0"/>
            </a:endParaRPr>
          </a:p>
        </p:txBody>
      </p:sp>
      <p:sp>
        <p:nvSpPr>
          <p:cNvPr id="29" name="second text box"/>
          <p:cNvSpPr/>
          <p:nvPr/>
        </p:nvSpPr>
        <p:spPr>
          <a:xfrm>
            <a:off x="7239000" y="3581400"/>
            <a:ext cx="1869744" cy="1524000"/>
          </a:xfrm>
          <a:prstGeom prst="wedgeRoundRectCallout">
            <a:avLst>
              <a:gd name="adj1" fmla="val 25478"/>
              <a:gd name="adj2" fmla="val -60077"/>
              <a:gd name="adj3" fmla="val 16667"/>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600" dirty="0" smtClean="0">
                <a:latin typeface="Trebuchet MS" pitchFamily="34" charset="0"/>
              </a:rPr>
              <a:t>The top graph is the same as the previous page, and the bottom will reveal the water’s salinity.</a:t>
            </a:r>
            <a:endParaRPr lang="en-US" sz="1600" dirty="0">
              <a:latin typeface="Trebuchet MS" pitchFamily="34" charset="0"/>
            </a:endParaRPr>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nodeType="withEffect">
                                  <p:stCondLst>
                                    <p:cond delay="0"/>
                                  </p:stCondLst>
                                  <p:childTnLst>
                                    <p:animMotion origin="layout" path="M 3.33333E-6 -0.00185 L 3.33333E-6 0.20741 " pathEditMode="relative" rAng="0" ptsTypes="AA">
                                      <p:cBhvr>
                                        <p:cTn id="6" dur="5000" fill="hold"/>
                                        <p:tgtEl>
                                          <p:spTgt spid="26"/>
                                        </p:tgtEl>
                                        <p:attrNameLst>
                                          <p:attrName>ppt_x</p:attrName>
                                          <p:attrName>ppt_y</p:attrName>
                                        </p:attrNameLst>
                                      </p:cBhvr>
                                      <p:rCtr x="0" y="105"/>
                                    </p:animMotion>
                                  </p:childTnLst>
                                </p:cTn>
                              </p:par>
                              <p:par>
                                <p:cTn id="7" presetID="63" presetClass="path" presetSubtype="0" accel="50000" decel="50000" fill="hold" nodeType="withEffect">
                                  <p:stCondLst>
                                    <p:cond delay="0"/>
                                  </p:stCondLst>
                                  <p:childTnLst>
                                    <p:animMotion origin="layout" path="M 4.72222E-6 3.33333E-6 L 0.09461 -0.00139 " pathEditMode="relative" rAng="0" ptsTypes="AA">
                                      <p:cBhvr>
                                        <p:cTn id="8" dur="5000" fill="hold"/>
                                        <p:tgtEl>
                                          <p:spTgt spid="53"/>
                                        </p:tgtEl>
                                        <p:attrNameLst>
                                          <p:attrName>ppt_x</p:attrName>
                                          <p:attrName>ppt_y</p:attrName>
                                        </p:attrNameLst>
                                      </p:cBhvr>
                                      <p:rCtr x="47" y="-1"/>
                                    </p:animMotion>
                                  </p:childTnLst>
                                </p:cTn>
                              </p:par>
                              <p:par>
                                <p:cTn id="9" presetID="63" presetClass="path" presetSubtype="0" accel="50000" decel="50000" fill="hold" grpId="0" nodeType="withEffect">
                                  <p:stCondLst>
                                    <p:cond delay="0"/>
                                  </p:stCondLst>
                                  <p:childTnLst>
                                    <p:animMotion origin="layout" path="M 0.00295 -1.11111E-6 L 0.09722 -1.11111E-6 " pathEditMode="relative" rAng="0" ptsTypes="AA">
                                      <p:cBhvr>
                                        <p:cTn id="10" dur="5000" fill="hold"/>
                                        <p:tgtEl>
                                          <p:spTgt spid="55"/>
                                        </p:tgtEl>
                                        <p:attrNameLst>
                                          <p:attrName>ppt_x</p:attrName>
                                          <p:attrName>ppt_y</p:attrName>
                                        </p:attrNameLst>
                                      </p:cBhvr>
                                      <p:rCtr x="47" y="0"/>
                                    </p:animMotion>
                                  </p:childTnLst>
                                </p:cTn>
                              </p:par>
                              <p:par>
                                <p:cTn id="11" presetID="42" presetClass="path" presetSubtype="0" accel="50000" decel="50000" fill="hold" nodeType="withEffect">
                                  <p:stCondLst>
                                    <p:cond delay="0"/>
                                  </p:stCondLst>
                                  <p:childTnLst>
                                    <p:animMotion origin="layout" path="M 3.33333E-6 -0.00185 L 3.33333E-6 0.20741 " pathEditMode="relative" rAng="0" ptsTypes="AA">
                                      <p:cBhvr>
                                        <p:cTn id="12" dur="5000" fill="hold"/>
                                        <p:tgtEl>
                                          <p:spTgt spid="58"/>
                                        </p:tgtEl>
                                        <p:attrNameLst>
                                          <p:attrName>ppt_x</p:attrName>
                                          <p:attrName>ppt_y</p:attrName>
                                        </p:attrNameLst>
                                      </p:cBhvr>
                                      <p:rCtr x="0" y="105"/>
                                    </p:animMotion>
                                  </p:childTnLst>
                                </p:cTn>
                              </p:par>
                              <p:par>
                                <p:cTn id="13" presetID="63" presetClass="path" presetSubtype="0" accel="50000" decel="50000" fill="hold" nodeType="withEffect">
                                  <p:stCondLst>
                                    <p:cond delay="0"/>
                                  </p:stCondLst>
                                  <p:childTnLst>
                                    <p:animMotion origin="layout" path="M 4.72222E-6 3.33333E-6 L 0.09461 -0.00139 " pathEditMode="relative" rAng="0" ptsTypes="AA">
                                      <p:cBhvr>
                                        <p:cTn id="14" dur="5000" fill="hold"/>
                                        <p:tgtEl>
                                          <p:spTgt spid="63"/>
                                        </p:tgtEl>
                                        <p:attrNameLst>
                                          <p:attrName>ppt_x</p:attrName>
                                          <p:attrName>ppt_y</p:attrName>
                                        </p:attrNameLst>
                                      </p:cBhvr>
                                      <p:rCtr x="47" y="-1"/>
                                    </p:animMotion>
                                  </p:childTnLst>
                                </p:cTn>
                              </p:par>
                              <p:par>
                                <p:cTn id="15" presetID="18" presetClass="exit" presetSubtype="3" fill="hold" grpId="0" nodeType="withEffect">
                                  <p:stCondLst>
                                    <p:cond delay="0"/>
                                  </p:stCondLst>
                                  <p:childTnLst>
                                    <p:animEffect transition="out" filter="strips(upRight)">
                                      <p:cBhvr>
                                        <p:cTn id="16" dur="5000"/>
                                        <p:tgtEl>
                                          <p:spTgt spid="59"/>
                                        </p:tgtEl>
                                      </p:cBhvr>
                                    </p:animEffect>
                                    <p:set>
                                      <p:cBhvr>
                                        <p:cTn id="17" dur="1" fill="hold">
                                          <p:stCondLst>
                                            <p:cond delay="4999"/>
                                          </p:stCondLst>
                                        </p:cTn>
                                        <p:tgtEl>
                                          <p:spTgt spid="59"/>
                                        </p:tgtEl>
                                        <p:attrNameLst>
                                          <p:attrName>style.visibility</p:attrName>
                                        </p:attrNameLst>
                                      </p:cBhvr>
                                      <p:to>
                                        <p:strVal val="hidden"/>
                                      </p:to>
                                    </p:set>
                                  </p:childTnLst>
                                </p:cTn>
                              </p:par>
                            </p:childTnLst>
                          </p:cTn>
                        </p:par>
                        <p:par>
                          <p:cTn id="18" fill="hold">
                            <p:stCondLst>
                              <p:cond delay="5000"/>
                            </p:stCondLst>
                            <p:childTnLst>
                              <p:par>
                                <p:cTn id="19" presetID="64" presetClass="path" presetSubtype="0" accel="50000" decel="50000" fill="hold" nodeType="afterEffect">
                                  <p:stCondLst>
                                    <p:cond delay="1000"/>
                                  </p:stCondLst>
                                  <p:childTnLst>
                                    <p:animMotion origin="layout" path="M -0.00035 0.20509 L -0.00035 0.02732 " pathEditMode="relative" rAng="0" ptsTypes="AA">
                                      <p:cBhvr>
                                        <p:cTn id="20" dur="5000" fill="hold"/>
                                        <p:tgtEl>
                                          <p:spTgt spid="26"/>
                                        </p:tgtEl>
                                        <p:attrNameLst>
                                          <p:attrName>ppt_x</p:attrName>
                                          <p:attrName>ppt_y</p:attrName>
                                        </p:attrNameLst>
                                      </p:cBhvr>
                                      <p:rCtr x="0" y="-89"/>
                                    </p:animMotion>
                                  </p:childTnLst>
                                </p:cTn>
                              </p:par>
                              <p:par>
                                <p:cTn id="21" presetID="63" presetClass="path" presetSubtype="0" accel="50000" decel="50000" fill="hold" nodeType="withEffect">
                                  <p:stCondLst>
                                    <p:cond delay="1000"/>
                                  </p:stCondLst>
                                  <p:childTnLst>
                                    <p:animMotion origin="layout" path="M 0.09461 -0.00139 L 0.21753 -0.00139 " pathEditMode="relative" rAng="0" ptsTypes="AA">
                                      <p:cBhvr>
                                        <p:cTn id="22" dur="5000" fill="hold"/>
                                        <p:tgtEl>
                                          <p:spTgt spid="53"/>
                                        </p:tgtEl>
                                        <p:attrNameLst>
                                          <p:attrName>ppt_x</p:attrName>
                                          <p:attrName>ppt_y</p:attrName>
                                        </p:attrNameLst>
                                      </p:cBhvr>
                                      <p:rCtr x="61" y="0"/>
                                    </p:animMotion>
                                  </p:childTnLst>
                                </p:cTn>
                              </p:par>
                              <p:par>
                                <p:cTn id="23" presetID="63" presetClass="path" presetSubtype="0" accel="50000" decel="50000" fill="hold" grpId="1" nodeType="withEffect">
                                  <p:stCondLst>
                                    <p:cond delay="1000"/>
                                  </p:stCondLst>
                                  <p:childTnLst>
                                    <p:animMotion origin="layout" path="M 0.09757 -1.11111E-6 L 0.21979 -1.11111E-6 " pathEditMode="relative" rAng="0" ptsTypes="AA">
                                      <p:cBhvr>
                                        <p:cTn id="24" dur="5000" fill="hold"/>
                                        <p:tgtEl>
                                          <p:spTgt spid="55"/>
                                        </p:tgtEl>
                                        <p:attrNameLst>
                                          <p:attrName>ppt_x</p:attrName>
                                          <p:attrName>ppt_y</p:attrName>
                                        </p:attrNameLst>
                                      </p:cBhvr>
                                      <p:rCtr x="61" y="0"/>
                                    </p:animMotion>
                                  </p:childTnLst>
                                </p:cTn>
                              </p:par>
                              <p:par>
                                <p:cTn id="25" presetID="64" presetClass="path" presetSubtype="0" accel="50000" decel="50000" fill="hold" nodeType="withEffect">
                                  <p:stCondLst>
                                    <p:cond delay="1000"/>
                                  </p:stCondLst>
                                  <p:childTnLst>
                                    <p:animMotion origin="layout" path="M -0.00035 0.20509 L -0.00035 0.02732 " pathEditMode="relative" rAng="0" ptsTypes="AA">
                                      <p:cBhvr>
                                        <p:cTn id="26" dur="5000" fill="hold"/>
                                        <p:tgtEl>
                                          <p:spTgt spid="58"/>
                                        </p:tgtEl>
                                        <p:attrNameLst>
                                          <p:attrName>ppt_x</p:attrName>
                                          <p:attrName>ppt_y</p:attrName>
                                        </p:attrNameLst>
                                      </p:cBhvr>
                                      <p:rCtr x="0" y="-89"/>
                                    </p:animMotion>
                                  </p:childTnLst>
                                </p:cTn>
                              </p:par>
                              <p:par>
                                <p:cTn id="27" presetID="63" presetClass="path" presetSubtype="0" accel="50000" decel="50000" fill="hold" nodeType="withEffect">
                                  <p:stCondLst>
                                    <p:cond delay="1000"/>
                                  </p:stCondLst>
                                  <p:childTnLst>
                                    <p:animMotion origin="layout" path="M 0.09461 -0.00139 L 0.21753 -0.00139 " pathEditMode="relative" rAng="0" ptsTypes="AA">
                                      <p:cBhvr>
                                        <p:cTn id="28" dur="5000" fill="hold"/>
                                        <p:tgtEl>
                                          <p:spTgt spid="63"/>
                                        </p:tgtEl>
                                        <p:attrNameLst>
                                          <p:attrName>ppt_x</p:attrName>
                                          <p:attrName>ppt_y</p:attrName>
                                        </p:attrNameLst>
                                      </p:cBhvr>
                                      <p:rCtr x="61" y="0"/>
                                    </p:animMotion>
                                  </p:childTnLst>
                                </p:cTn>
                              </p:par>
                              <p:par>
                                <p:cTn id="29" presetID="18" presetClass="entr" presetSubtype="3" fill="hold" grpId="0" nodeType="withEffect">
                                  <p:stCondLst>
                                    <p:cond delay="1000"/>
                                  </p:stCondLst>
                                  <p:childTnLst>
                                    <p:set>
                                      <p:cBhvr>
                                        <p:cTn id="30" dur="1" fill="hold">
                                          <p:stCondLst>
                                            <p:cond delay="0"/>
                                          </p:stCondLst>
                                        </p:cTn>
                                        <p:tgtEl>
                                          <p:spTgt spid="60"/>
                                        </p:tgtEl>
                                        <p:attrNameLst>
                                          <p:attrName>style.visibility</p:attrName>
                                        </p:attrNameLst>
                                      </p:cBhvr>
                                      <p:to>
                                        <p:strVal val="visible"/>
                                      </p:to>
                                    </p:set>
                                    <p:animEffect transition="in" filter="strips(upRight)">
                                      <p:cBhvr>
                                        <p:cTn id="31" dur="5000"/>
                                        <p:tgtEl>
                                          <p:spTgt spid="60"/>
                                        </p:tgtEl>
                                      </p:cBhvr>
                                    </p:animEffect>
                                  </p:childTnLst>
                                </p:cTn>
                              </p:par>
                              <p:par>
                                <p:cTn id="32" presetID="1" presetClass="entr" presetSubtype="0" fill="hold" grpId="0" nodeType="withEffect">
                                  <p:stCondLst>
                                    <p:cond delay="6000"/>
                                  </p:stCondLst>
                                  <p:childTnLst>
                                    <p:set>
                                      <p:cBhvr>
                                        <p:cTn id="33" dur="1" fill="hold">
                                          <p:stCondLst>
                                            <p:cond delay="0"/>
                                          </p:stCondLst>
                                        </p:cTn>
                                        <p:tgtEl>
                                          <p:spTgt spid="57"/>
                                        </p:tgtEl>
                                        <p:attrNameLst>
                                          <p:attrName>style.visibility</p:attrName>
                                        </p:attrNameLst>
                                      </p:cBhvr>
                                      <p:to>
                                        <p:strVal val="visible"/>
                                      </p:to>
                                    </p:set>
                                  </p:childTnLst>
                                </p:cTn>
                              </p:par>
                            </p:childTnLst>
                          </p:cTn>
                        </p:par>
                        <p:par>
                          <p:cTn id="34" fill="hold">
                            <p:stCondLst>
                              <p:cond delay="11000"/>
                            </p:stCondLst>
                            <p:childTnLst>
                              <p:par>
                                <p:cTn id="35" presetID="42" presetClass="path" presetSubtype="0" accel="50000" decel="50000" fill="hold" nodeType="afterEffect">
                                  <p:stCondLst>
                                    <p:cond delay="1000"/>
                                  </p:stCondLst>
                                  <p:childTnLst>
                                    <p:animMotion origin="layout" path="M 4.44444E-6 0.02871 L 0.00173 0.11065 " pathEditMode="relative" rAng="0" ptsTypes="AA">
                                      <p:cBhvr>
                                        <p:cTn id="36" dur="5000" fill="hold"/>
                                        <p:tgtEl>
                                          <p:spTgt spid="26"/>
                                        </p:tgtEl>
                                        <p:attrNameLst>
                                          <p:attrName>ppt_x</p:attrName>
                                          <p:attrName>ppt_y</p:attrName>
                                        </p:attrNameLst>
                                      </p:cBhvr>
                                      <p:rCtr x="1" y="41"/>
                                    </p:animMotion>
                                  </p:childTnLst>
                                </p:cTn>
                              </p:par>
                              <p:par>
                                <p:cTn id="37" presetID="63" presetClass="path" presetSubtype="0" accel="50000" decel="50000" fill="hold" nodeType="withEffect">
                                  <p:stCondLst>
                                    <p:cond delay="1000"/>
                                  </p:stCondLst>
                                  <p:childTnLst>
                                    <p:animMotion origin="layout" path="M 0.21754 -0.00139 L 0.30382 -0.00139 " pathEditMode="relative" rAng="0" ptsTypes="AA">
                                      <p:cBhvr>
                                        <p:cTn id="38" dur="5000" fill="hold"/>
                                        <p:tgtEl>
                                          <p:spTgt spid="53"/>
                                        </p:tgtEl>
                                        <p:attrNameLst>
                                          <p:attrName>ppt_x</p:attrName>
                                          <p:attrName>ppt_y</p:attrName>
                                        </p:attrNameLst>
                                      </p:cBhvr>
                                      <p:rCtr x="43" y="0"/>
                                    </p:animMotion>
                                  </p:childTnLst>
                                </p:cTn>
                              </p:par>
                              <p:par>
                                <p:cTn id="39" presetID="63" presetClass="path" presetSubtype="0" accel="50000" decel="50000" fill="hold" grpId="2" nodeType="withEffect">
                                  <p:stCondLst>
                                    <p:cond delay="1000"/>
                                  </p:stCondLst>
                                  <p:childTnLst>
                                    <p:animMotion origin="layout" path="M 0.22084 -1.11111E-6 L 0.30834 -1.11111E-6 " pathEditMode="relative" rAng="0" ptsTypes="AA">
                                      <p:cBhvr>
                                        <p:cTn id="40" dur="5000" fill="hold"/>
                                        <p:tgtEl>
                                          <p:spTgt spid="55"/>
                                        </p:tgtEl>
                                        <p:attrNameLst>
                                          <p:attrName>ppt_x</p:attrName>
                                          <p:attrName>ppt_y</p:attrName>
                                        </p:attrNameLst>
                                      </p:cBhvr>
                                      <p:rCtr x="44" y="0"/>
                                    </p:animMotion>
                                  </p:childTnLst>
                                </p:cTn>
                              </p:par>
                              <p:par>
                                <p:cTn id="41" presetID="42" presetClass="path" presetSubtype="0" accel="50000" decel="50000" fill="hold" nodeType="withEffect">
                                  <p:stCondLst>
                                    <p:cond delay="1000"/>
                                  </p:stCondLst>
                                  <p:childTnLst>
                                    <p:animMotion origin="layout" path="M 4.44444E-6 0.02871 L 0.00173 0.11065 " pathEditMode="relative" rAng="0" ptsTypes="AA">
                                      <p:cBhvr>
                                        <p:cTn id="42" dur="5000" fill="hold"/>
                                        <p:tgtEl>
                                          <p:spTgt spid="58"/>
                                        </p:tgtEl>
                                        <p:attrNameLst>
                                          <p:attrName>ppt_x</p:attrName>
                                          <p:attrName>ppt_y</p:attrName>
                                        </p:attrNameLst>
                                      </p:cBhvr>
                                      <p:rCtr x="1" y="41"/>
                                    </p:animMotion>
                                  </p:childTnLst>
                                </p:cTn>
                              </p:par>
                              <p:par>
                                <p:cTn id="43" presetID="63" presetClass="path" presetSubtype="0" accel="50000" decel="50000" fill="hold" nodeType="withEffect">
                                  <p:stCondLst>
                                    <p:cond delay="1000"/>
                                  </p:stCondLst>
                                  <p:childTnLst>
                                    <p:animMotion origin="layout" path="M 0.21754 -0.00139 L 0.30382 -0.00139 " pathEditMode="relative" rAng="0" ptsTypes="AA">
                                      <p:cBhvr>
                                        <p:cTn id="44" dur="5000" fill="hold"/>
                                        <p:tgtEl>
                                          <p:spTgt spid="63"/>
                                        </p:tgtEl>
                                        <p:attrNameLst>
                                          <p:attrName>ppt_x</p:attrName>
                                          <p:attrName>ppt_y</p:attrName>
                                        </p:attrNameLst>
                                      </p:cBhvr>
                                      <p:rCtr x="43" y="0"/>
                                    </p:animMotion>
                                  </p:childTnLst>
                                </p:cTn>
                              </p:par>
                              <p:par>
                                <p:cTn id="45" presetID="18" presetClass="exit" presetSubtype="3" fill="hold" grpId="1" nodeType="withEffect">
                                  <p:stCondLst>
                                    <p:cond delay="1000"/>
                                  </p:stCondLst>
                                  <p:childTnLst>
                                    <p:animEffect transition="out" filter="strips(upRight)">
                                      <p:cBhvr>
                                        <p:cTn id="46" dur="5000"/>
                                        <p:tgtEl>
                                          <p:spTgt spid="60"/>
                                        </p:tgtEl>
                                      </p:cBhvr>
                                    </p:animEffect>
                                    <p:set>
                                      <p:cBhvr>
                                        <p:cTn id="47" dur="1" fill="hold">
                                          <p:stCondLst>
                                            <p:cond delay="4999"/>
                                          </p:stCondLst>
                                        </p:cTn>
                                        <p:tgtEl>
                                          <p:spTgt spid="60"/>
                                        </p:tgtEl>
                                        <p:attrNameLst>
                                          <p:attrName>style.visibility</p:attrName>
                                        </p:attrNameLst>
                                      </p:cBhvr>
                                      <p:to>
                                        <p:strVal val="hidden"/>
                                      </p:to>
                                    </p:set>
                                  </p:childTnLst>
                                </p:cTn>
                              </p:par>
                            </p:childTnLst>
                          </p:cTn>
                        </p:par>
                        <p:par>
                          <p:cTn id="48" fill="hold">
                            <p:stCondLst>
                              <p:cond delay="17000"/>
                            </p:stCondLst>
                            <p:childTnLst>
                              <p:par>
                                <p:cTn id="49" presetID="64" presetClass="path" presetSubtype="0" accel="50000" decel="50000" fill="hold" nodeType="afterEffect">
                                  <p:stCondLst>
                                    <p:cond delay="1000"/>
                                  </p:stCondLst>
                                  <p:childTnLst>
                                    <p:animMotion origin="layout" path="M 0.00173 0.10926 L 0.00069 -0.03657 " pathEditMode="relative" rAng="0" ptsTypes="AA">
                                      <p:cBhvr>
                                        <p:cTn id="50" dur="5000" fill="hold"/>
                                        <p:tgtEl>
                                          <p:spTgt spid="26"/>
                                        </p:tgtEl>
                                        <p:attrNameLst>
                                          <p:attrName>ppt_x</p:attrName>
                                          <p:attrName>ppt_y</p:attrName>
                                        </p:attrNameLst>
                                      </p:cBhvr>
                                      <p:rCtr x="-1" y="-73"/>
                                    </p:animMotion>
                                  </p:childTnLst>
                                </p:cTn>
                              </p:par>
                              <p:par>
                                <p:cTn id="51" presetID="63" presetClass="path" presetSubtype="0" accel="50000" decel="50000" fill="hold" nodeType="withEffect">
                                  <p:stCondLst>
                                    <p:cond delay="1000"/>
                                  </p:stCondLst>
                                  <p:childTnLst>
                                    <p:animMotion origin="layout" path="M 0.30399 -0.00139 L 0.41024 -0.00139 " pathEditMode="relative" rAng="0" ptsTypes="AA">
                                      <p:cBhvr>
                                        <p:cTn id="52" dur="5000" fill="hold"/>
                                        <p:tgtEl>
                                          <p:spTgt spid="53"/>
                                        </p:tgtEl>
                                        <p:attrNameLst>
                                          <p:attrName>ppt_x</p:attrName>
                                          <p:attrName>ppt_y</p:attrName>
                                        </p:attrNameLst>
                                      </p:cBhvr>
                                      <p:rCtr x="53" y="0"/>
                                    </p:animMotion>
                                  </p:childTnLst>
                                </p:cTn>
                              </p:par>
                              <p:par>
                                <p:cTn id="53" presetID="63" presetClass="path" presetSubtype="0" accel="50000" decel="50000" fill="hold" grpId="3" nodeType="withEffect">
                                  <p:stCondLst>
                                    <p:cond delay="1000"/>
                                  </p:stCondLst>
                                  <p:childTnLst>
                                    <p:animMotion origin="layout" path="M 0.30816 0.00185 L 0.41094 0.00185 " pathEditMode="relative" rAng="0" ptsTypes="AA">
                                      <p:cBhvr>
                                        <p:cTn id="54" dur="5000" fill="hold"/>
                                        <p:tgtEl>
                                          <p:spTgt spid="55"/>
                                        </p:tgtEl>
                                        <p:attrNameLst>
                                          <p:attrName>ppt_x</p:attrName>
                                          <p:attrName>ppt_y</p:attrName>
                                        </p:attrNameLst>
                                      </p:cBhvr>
                                      <p:rCtr x="51" y="0"/>
                                    </p:animMotion>
                                  </p:childTnLst>
                                </p:cTn>
                              </p:par>
                              <p:par>
                                <p:cTn id="55" presetID="64" presetClass="path" presetSubtype="0" accel="50000" decel="50000" fill="hold" nodeType="withEffect">
                                  <p:stCondLst>
                                    <p:cond delay="1000"/>
                                  </p:stCondLst>
                                  <p:childTnLst>
                                    <p:animMotion origin="layout" path="M 0.00173 0.10926 L 0.00069 -0.03657 " pathEditMode="relative" rAng="0" ptsTypes="AA">
                                      <p:cBhvr>
                                        <p:cTn id="56" dur="5000" fill="hold"/>
                                        <p:tgtEl>
                                          <p:spTgt spid="58"/>
                                        </p:tgtEl>
                                        <p:attrNameLst>
                                          <p:attrName>ppt_x</p:attrName>
                                          <p:attrName>ppt_y</p:attrName>
                                        </p:attrNameLst>
                                      </p:cBhvr>
                                      <p:rCtr x="-1" y="-73"/>
                                    </p:animMotion>
                                  </p:childTnLst>
                                </p:cTn>
                              </p:par>
                              <p:par>
                                <p:cTn id="57" presetID="63" presetClass="path" presetSubtype="0" accel="50000" decel="50000" fill="hold" nodeType="withEffect">
                                  <p:stCondLst>
                                    <p:cond delay="1000"/>
                                  </p:stCondLst>
                                  <p:childTnLst>
                                    <p:animMotion origin="layout" path="M 0.30399 -0.00139 L 0.41024 -0.00139 " pathEditMode="relative" rAng="0" ptsTypes="AA">
                                      <p:cBhvr>
                                        <p:cTn id="58" dur="5000" fill="hold"/>
                                        <p:tgtEl>
                                          <p:spTgt spid="63"/>
                                        </p:tgtEl>
                                        <p:attrNameLst>
                                          <p:attrName>ppt_x</p:attrName>
                                          <p:attrName>ppt_y</p:attrName>
                                        </p:attrNameLst>
                                      </p:cBhvr>
                                      <p:rCtr x="53" y="0"/>
                                    </p:animMotion>
                                  </p:childTnLst>
                                </p:cTn>
                              </p:par>
                              <p:par>
                                <p:cTn id="59" presetID="18" presetClass="entr" presetSubtype="3" fill="hold" grpId="0" nodeType="withEffect">
                                  <p:stCondLst>
                                    <p:cond delay="1000"/>
                                  </p:stCondLst>
                                  <p:childTnLst>
                                    <p:set>
                                      <p:cBhvr>
                                        <p:cTn id="60" dur="1" fill="hold">
                                          <p:stCondLst>
                                            <p:cond delay="0"/>
                                          </p:stCondLst>
                                        </p:cTn>
                                        <p:tgtEl>
                                          <p:spTgt spid="61"/>
                                        </p:tgtEl>
                                        <p:attrNameLst>
                                          <p:attrName>style.visibility</p:attrName>
                                        </p:attrNameLst>
                                      </p:cBhvr>
                                      <p:to>
                                        <p:strVal val="visible"/>
                                      </p:to>
                                    </p:set>
                                    <p:animEffect transition="in" filter="strips(upRight)">
                                      <p:cBhvr>
                                        <p:cTn id="61" dur="50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animBg="1"/>
      <p:bldP spid="55" grpId="1" animBg="1"/>
      <p:bldP spid="55" grpId="2" animBg="1"/>
      <p:bldP spid="55" grpId="3" animBg="1"/>
      <p:bldP spid="57" grpId="0" animBg="1"/>
      <p:bldP spid="59" grpId="0" animBg="1"/>
      <p:bldP spid="60" grpId="0" animBg="1"/>
      <p:bldP spid="60" grpId="1" animBg="1"/>
      <p:bldP spid="61" grpId="0" animBg="1"/>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1" descr="dungeness - Copy.jpg"/>
          <p:cNvPicPr>
            <a:picLocks noChangeAspect="1"/>
          </p:cNvPicPr>
          <p:nvPr/>
        </p:nvPicPr>
        <p:blipFill>
          <a:blip r:embed="rId3" cstate="print"/>
          <a:srcRect/>
          <a:stretch>
            <a:fillRect/>
          </a:stretch>
        </p:blipFill>
        <p:spPr bwMode="auto">
          <a:xfrm>
            <a:off x="7575550" y="914400"/>
            <a:ext cx="1568450" cy="941388"/>
          </a:xfrm>
          <a:prstGeom prst="rect">
            <a:avLst/>
          </a:prstGeom>
          <a:noFill/>
          <a:ln w="9525">
            <a:noFill/>
            <a:miter lim="800000"/>
            <a:headEnd/>
            <a:tailEnd/>
          </a:ln>
        </p:spPr>
      </p:pic>
      <p:sp>
        <p:nvSpPr>
          <p:cNvPr id="5" name="Action Button: Home 4">
            <a:hlinkClick r:id="" action="ppaction://hlinkshowjump?jump=firstslide" highlightClick="1"/>
          </p:cNvPr>
          <p:cNvSpPr/>
          <p:nvPr/>
        </p:nvSpPr>
        <p:spPr>
          <a:xfrm>
            <a:off x="8547100" y="6400800"/>
            <a:ext cx="574675" cy="457200"/>
          </a:xfrm>
          <a:prstGeom prst="actionButtonHome">
            <a:avLst/>
          </a:prstGeom>
          <a:gradFill flip="none" rotWithShape="1">
            <a:gsLst>
              <a:gs pos="0">
                <a:srgbClr val="FFEFD1"/>
              </a:gs>
              <a:gs pos="64999">
                <a:srgbClr val="F0EBD5"/>
              </a:gs>
              <a:gs pos="100000">
                <a:srgbClr val="D1C39F"/>
              </a:gs>
            </a:gsLst>
            <a:lin ang="5400000" scaled="1"/>
            <a:tileRect/>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6" name="Action Button: Beginning 5">
            <a:hlinkClick r:id="rId4" action="ppaction://hlinksldjump" highlightClick="1"/>
          </p:cNvPr>
          <p:cNvSpPr/>
          <p:nvPr/>
        </p:nvSpPr>
        <p:spPr>
          <a:xfrm>
            <a:off x="8080375" y="6400800"/>
            <a:ext cx="457200" cy="457200"/>
          </a:xfrm>
          <a:prstGeom prst="actionButtonBeginning">
            <a:avLst/>
          </a:prstGeom>
          <a:gradFill>
            <a:gsLst>
              <a:gs pos="0">
                <a:srgbClr val="FFEFD1"/>
              </a:gs>
              <a:gs pos="64999">
                <a:srgbClr val="F0EBD5"/>
              </a:gs>
              <a:gs pos="100000">
                <a:srgbClr val="D1C39F"/>
              </a:gs>
            </a:gsLst>
            <a:lin ang="5400000" scaled="0"/>
          </a:gradFill>
          <a:ln>
            <a:solidFill>
              <a:srgbClr val="385D8A"/>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7" name="Action Button: Custom 6">
            <a:hlinkClick r:id="rId5" action="ppaction://hlinksldjump" highlightClick="1"/>
          </p:cNvPr>
          <p:cNvSpPr/>
          <p:nvPr/>
        </p:nvSpPr>
        <p:spPr>
          <a:xfrm>
            <a:off x="5334000" y="6279380"/>
            <a:ext cx="2682240" cy="548640"/>
          </a:xfrm>
          <a:prstGeom prst="actionButtonBlank">
            <a:avLst/>
          </a:prstGeom>
          <a:solidFill>
            <a:srgbClr val="C00000"/>
          </a:solidFill>
          <a:ln>
            <a:no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600" dirty="0">
                <a:latin typeface="Trebuchet MS" pitchFamily="34" charset="0"/>
              </a:rPr>
              <a:t>Touch here to continue on to the Challenge section</a:t>
            </a:r>
          </a:p>
        </p:txBody>
      </p:sp>
      <p:sp>
        <p:nvSpPr>
          <p:cNvPr id="8" name="Rectangle 7"/>
          <p:cNvSpPr/>
          <p:nvPr/>
        </p:nvSpPr>
        <p:spPr>
          <a:xfrm>
            <a:off x="0" y="0"/>
            <a:ext cx="9144000" cy="838200"/>
          </a:xfrm>
          <a:prstGeom prst="rect">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r>
              <a:rPr lang="en-US" sz="4400" dirty="0">
                <a:latin typeface="Trebuchet MS" pitchFamily="34" charset="0"/>
              </a:rPr>
              <a:t>How To Read LOBO Data</a:t>
            </a:r>
          </a:p>
        </p:txBody>
      </p:sp>
      <p:sp>
        <p:nvSpPr>
          <p:cNvPr id="9" name="Flowchart: Delay 8"/>
          <p:cNvSpPr/>
          <p:nvPr/>
        </p:nvSpPr>
        <p:spPr>
          <a:xfrm>
            <a:off x="0" y="0"/>
            <a:ext cx="1752600" cy="6858000"/>
          </a:xfrm>
          <a:prstGeom prst="flowChartDelay">
            <a:avLst/>
          </a:prstGeom>
          <a:scene3d>
            <a:camera prst="orthographicFront">
              <a:rot lat="0" lon="0" rev="0"/>
            </a:camera>
            <a:lightRig rig="threePt" dir="t">
              <a:rot lat="0" lon="0" rev="1200000"/>
            </a:lightRig>
          </a:scene3d>
          <a:sp3d>
            <a:bevelT/>
          </a:sp3d>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10" name="TextBox 9">
            <a:hlinkClick r:id="rId6" action="ppaction://hlinksldjump"/>
          </p:cNvPr>
          <p:cNvSpPr txBox="1"/>
          <p:nvPr/>
        </p:nvSpPr>
        <p:spPr>
          <a:xfrm>
            <a:off x="0" y="609600"/>
            <a:ext cx="1371600" cy="8382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Build A Graph </a:t>
            </a:r>
          </a:p>
          <a:p>
            <a:pPr algn="ctr" fontAlgn="auto">
              <a:spcBef>
                <a:spcPts val="0"/>
              </a:spcBef>
              <a:spcAft>
                <a:spcPts val="0"/>
              </a:spcAft>
              <a:defRPr/>
            </a:pPr>
            <a:r>
              <a:rPr lang="en-US" sz="1600" dirty="0">
                <a:solidFill>
                  <a:schemeClr val="accent1">
                    <a:lumMod val="75000"/>
                  </a:schemeClr>
                </a:solidFill>
                <a:latin typeface="Trebuchet MS" pitchFamily="34" charset="0"/>
                <a:cs typeface="+mn-cs"/>
              </a:rPr>
              <a:t>(Level 1)</a:t>
            </a:r>
          </a:p>
        </p:txBody>
      </p:sp>
      <p:sp>
        <p:nvSpPr>
          <p:cNvPr id="11" name="TextBox 10">
            <a:hlinkClick r:id="rId7" action="ppaction://hlinksldjump"/>
          </p:cNvPr>
          <p:cNvSpPr txBox="1"/>
          <p:nvPr/>
        </p:nvSpPr>
        <p:spPr>
          <a:xfrm>
            <a:off x="0" y="2743200"/>
            <a:ext cx="1554480" cy="1066800"/>
          </a:xfrm>
          <a:prstGeom prst="roundRect">
            <a:avLst/>
          </a:prstGeom>
          <a:solidFill>
            <a:schemeClr val="accent5">
              <a:lumMod val="40000"/>
              <a:lumOff val="60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Read LOBO Graphs    (Level 3)</a:t>
            </a:r>
          </a:p>
        </p:txBody>
      </p:sp>
      <p:sp>
        <p:nvSpPr>
          <p:cNvPr id="12" name="TextBox 11">
            <a:hlinkClick r:id="rId8" action="ppaction://hlinksldjump"/>
          </p:cNvPr>
          <p:cNvSpPr txBox="1"/>
          <p:nvPr/>
        </p:nvSpPr>
        <p:spPr>
          <a:xfrm>
            <a:off x="0" y="3953470"/>
            <a:ext cx="1447800" cy="99953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LOBO Data Match-up</a:t>
            </a:r>
          </a:p>
          <a:p>
            <a:pPr algn="ctr" fontAlgn="auto">
              <a:spcBef>
                <a:spcPts val="0"/>
              </a:spcBef>
              <a:spcAft>
                <a:spcPts val="0"/>
              </a:spcAft>
              <a:defRPr/>
            </a:pPr>
            <a:r>
              <a:rPr lang="en-US" sz="1600" dirty="0">
                <a:solidFill>
                  <a:schemeClr val="accent1">
                    <a:lumMod val="75000"/>
                  </a:schemeClr>
                </a:solidFill>
                <a:latin typeface="Trebuchet MS" pitchFamily="34" charset="0"/>
                <a:cs typeface="+mn-cs"/>
              </a:rPr>
              <a:t>(Level 4)</a:t>
            </a:r>
          </a:p>
        </p:txBody>
      </p:sp>
      <p:sp>
        <p:nvSpPr>
          <p:cNvPr id="13" name="TextBox 12">
            <a:hlinkClick r:id="rId9" action="ppaction://hlinksldjump"/>
          </p:cNvPr>
          <p:cNvSpPr txBox="1"/>
          <p:nvPr/>
        </p:nvSpPr>
        <p:spPr>
          <a:xfrm>
            <a:off x="0" y="5105400"/>
            <a:ext cx="1371600" cy="11430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Test Your LOBO Abilities</a:t>
            </a:r>
          </a:p>
          <a:p>
            <a:pPr algn="ctr" fontAlgn="auto">
              <a:spcBef>
                <a:spcPts val="0"/>
              </a:spcBef>
              <a:spcAft>
                <a:spcPts val="0"/>
              </a:spcAft>
              <a:defRPr/>
            </a:pPr>
            <a:r>
              <a:rPr lang="en-US" sz="1600" dirty="0">
                <a:solidFill>
                  <a:schemeClr val="accent1">
                    <a:lumMod val="75000"/>
                  </a:schemeClr>
                </a:solidFill>
                <a:latin typeface="Trebuchet MS" pitchFamily="34" charset="0"/>
                <a:cs typeface="+mn-cs"/>
              </a:rPr>
              <a:t>(Level 5)</a:t>
            </a:r>
          </a:p>
        </p:txBody>
      </p:sp>
      <p:sp>
        <p:nvSpPr>
          <p:cNvPr id="14" name="TextBox 13">
            <a:hlinkClick r:id="rId10" action="ppaction://hlinksldjump"/>
          </p:cNvPr>
          <p:cNvSpPr txBox="1"/>
          <p:nvPr/>
        </p:nvSpPr>
        <p:spPr>
          <a:xfrm>
            <a:off x="0" y="1600200"/>
            <a:ext cx="1447800" cy="9906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Interpret Graphs</a:t>
            </a:r>
          </a:p>
          <a:p>
            <a:pPr algn="ctr" fontAlgn="auto">
              <a:spcBef>
                <a:spcPts val="0"/>
              </a:spcBef>
              <a:spcAft>
                <a:spcPts val="0"/>
              </a:spcAft>
              <a:defRPr/>
            </a:pPr>
            <a:r>
              <a:rPr lang="en-US" sz="1600" dirty="0">
                <a:solidFill>
                  <a:schemeClr val="accent1">
                    <a:lumMod val="75000"/>
                  </a:schemeClr>
                </a:solidFill>
                <a:latin typeface="Trebuchet MS" pitchFamily="34" charset="0"/>
                <a:cs typeface="+mn-cs"/>
              </a:rPr>
              <a:t>(Level 2)</a:t>
            </a:r>
          </a:p>
        </p:txBody>
      </p:sp>
      <p:sp>
        <p:nvSpPr>
          <p:cNvPr id="15" name="TextBox 14">
            <a:hlinkClick r:id="rId11" action="ppaction://hlinksldjump"/>
          </p:cNvPr>
          <p:cNvSpPr txBox="1"/>
          <p:nvPr/>
        </p:nvSpPr>
        <p:spPr>
          <a:xfrm>
            <a:off x="0" y="6324600"/>
            <a:ext cx="914400" cy="5334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More info</a:t>
            </a:r>
            <a:endParaRPr lang="en-US" sz="1600" dirty="0">
              <a:solidFill>
                <a:schemeClr val="accent1">
                  <a:lumMod val="75000"/>
                </a:schemeClr>
              </a:solidFill>
              <a:latin typeface="Trebuchet MS" pitchFamily="34" charset="0"/>
              <a:cs typeface="+mn-cs"/>
            </a:endParaRPr>
          </a:p>
        </p:txBody>
      </p:sp>
      <p:sp>
        <p:nvSpPr>
          <p:cNvPr id="16" name="Rounded Rectangular Callout 15"/>
          <p:cNvSpPr/>
          <p:nvPr/>
        </p:nvSpPr>
        <p:spPr>
          <a:xfrm>
            <a:off x="7315200" y="1981200"/>
            <a:ext cx="1752600" cy="1524000"/>
          </a:xfrm>
          <a:prstGeom prst="wedgeRoundRectCallout">
            <a:avLst>
              <a:gd name="adj1" fmla="val 26194"/>
              <a:gd name="adj2" fmla="val -69032"/>
              <a:gd name="adj3" fmla="val 16667"/>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sz="1600" dirty="0">
                <a:latin typeface="Trebuchet MS" pitchFamily="34" charset="0"/>
              </a:rPr>
              <a:t>In general, salinity follows the </a:t>
            </a:r>
            <a:r>
              <a:rPr lang="en-US" sz="1600" u="sng" dirty="0">
                <a:effectLst>
                  <a:outerShdw blurRad="38100" dist="38100" dir="2700000" algn="tl">
                    <a:srgbClr val="000000">
                      <a:alpha val="43137"/>
                    </a:srgbClr>
                  </a:outerShdw>
                </a:effectLst>
                <a:latin typeface="Trebuchet MS" pitchFamily="34" charset="0"/>
              </a:rPr>
              <a:t>tidal pattern</a:t>
            </a:r>
            <a:r>
              <a:rPr lang="en-US" sz="1600" dirty="0">
                <a:latin typeface="Trebuchet MS" pitchFamily="34" charset="0"/>
              </a:rPr>
              <a:t> of the Bay.  </a:t>
            </a:r>
            <a:endParaRPr lang="en-US" sz="1600" u="sng" dirty="0">
              <a:effectLst>
                <a:outerShdw blurRad="38100" dist="38100" dir="2700000" algn="tl">
                  <a:srgbClr val="000000">
                    <a:alpha val="43137"/>
                  </a:srgbClr>
                </a:outerShdw>
              </a:effectLst>
              <a:latin typeface="Trebuchet MS" pitchFamily="34" charset="0"/>
            </a:endParaRPr>
          </a:p>
        </p:txBody>
      </p:sp>
      <p:sp>
        <p:nvSpPr>
          <p:cNvPr id="17" name="Rounded Rectangular Callout 16"/>
          <p:cNvSpPr/>
          <p:nvPr/>
        </p:nvSpPr>
        <p:spPr>
          <a:xfrm>
            <a:off x="2667000" y="4495800"/>
            <a:ext cx="6324600" cy="838200"/>
          </a:xfrm>
          <a:prstGeom prst="wedgeRoundRectCallout">
            <a:avLst>
              <a:gd name="adj1" fmla="val 26194"/>
              <a:gd name="adj2" fmla="val -69032"/>
              <a:gd name="adj3" fmla="val 16667"/>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sz="1600" dirty="0">
                <a:latin typeface="Trebuchet MS" pitchFamily="34" charset="0"/>
              </a:rPr>
              <a:t>The rising tide pulls salty ocean water into the Bay (causing high tide have higher salinity), and the falling tide allows more river water into the Bay (causing low tide to have lower salinity).</a:t>
            </a:r>
          </a:p>
        </p:txBody>
      </p:sp>
      <p:graphicFrame>
        <p:nvGraphicFramePr>
          <p:cNvPr id="18" name="Chart 17"/>
          <p:cNvGraphicFramePr>
            <a:graphicFrameLocks noGrp="1"/>
          </p:cNvGraphicFramePr>
          <p:nvPr/>
        </p:nvGraphicFramePr>
        <p:xfrm>
          <a:off x="1600200" y="838200"/>
          <a:ext cx="5711970" cy="3683145"/>
        </p:xfrm>
        <a:graphic>
          <a:graphicData uri="http://schemas.openxmlformats.org/drawingml/2006/chart">
            <c:chart xmlns:c="http://schemas.openxmlformats.org/drawingml/2006/chart" xmlns:r="http://schemas.openxmlformats.org/officeDocument/2006/relationships" r:id="rId12"/>
          </a:graphicData>
        </a:graphic>
      </p:graphicFrame>
      <p:sp>
        <p:nvSpPr>
          <p:cNvPr id="19" name="Rounded Rectangle 18"/>
          <p:cNvSpPr/>
          <p:nvPr/>
        </p:nvSpPr>
        <p:spPr>
          <a:xfrm>
            <a:off x="2667000" y="5486400"/>
            <a:ext cx="4953000" cy="685800"/>
          </a:xfrm>
          <a:prstGeom prst="roundRect">
            <a:avLst/>
          </a:prstGeom>
          <a:solidFill>
            <a:srgbClr val="70AC2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sz="1600" dirty="0">
                <a:latin typeface="Trebuchet MS" pitchFamily="34" charset="0"/>
              </a:rPr>
              <a:t>Do the tide and salinity highs and lows occur at the same time? What do you think is causing this?</a:t>
            </a:r>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4"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 from="(-#ppt_w/2)" to="(#ppt_x)" calcmode="lin" valueType="num">
                                      <p:cBhvr>
                                        <p:cTn id="7" dur="600" fill="hold">
                                          <p:stCondLst>
                                            <p:cond delay="0"/>
                                          </p:stCondLst>
                                        </p:cTn>
                                        <p:tgtEl>
                                          <p:spTgt spid="16"/>
                                        </p:tgtEl>
                                        <p:attrNameLst>
                                          <p:attrName>ppt_x</p:attrName>
                                        </p:attrNameLst>
                                      </p:cBhvr>
                                    </p:anim>
                                    <p:anim from="0" to="-1.0" calcmode="lin" valueType="num">
                                      <p:cBhvr>
                                        <p:cTn id="8" dur="200" decel="50000" autoRev="1" fill="hold">
                                          <p:stCondLst>
                                            <p:cond delay="600"/>
                                          </p:stCondLst>
                                        </p:cTn>
                                        <p:tgtEl>
                                          <p:spTgt spid="16"/>
                                        </p:tgtEl>
                                        <p:attrNameLst>
                                          <p:attrName>xshear</p:attrName>
                                        </p:attrNameLst>
                                      </p:cBhvr>
                                    </p:anim>
                                    <p:animScale>
                                      <p:cBhvr>
                                        <p:cTn id="9" dur="200" decel="100000" autoRev="1" fill="hold">
                                          <p:stCondLst>
                                            <p:cond delay="600"/>
                                          </p:stCondLst>
                                        </p:cTn>
                                        <p:tgtEl>
                                          <p:spTgt spid="16"/>
                                        </p:tgtEl>
                                      </p:cBhvr>
                                      <p:from x="100000" y="100000"/>
                                      <p:to x="80000" y="100000"/>
                                    </p:animScale>
                                    <p:anim by="(#ppt_h/3+#ppt_w*0.1)" calcmode="lin" valueType="num">
                                      <p:cBhvr additive="sum">
                                        <p:cTn id="10" dur="200" decel="100000" autoRev="1" fill="hold">
                                          <p:stCondLst>
                                            <p:cond delay="600"/>
                                          </p:stCondLst>
                                        </p:cTn>
                                        <p:tgtEl>
                                          <p:spTgt spid="16"/>
                                        </p:tgtEl>
                                        <p:attrNameLst>
                                          <p:attrName>ppt_x</p:attrName>
                                        </p:attrNameLst>
                                      </p:cBhvr>
                                    </p:anim>
                                  </p:childTnLst>
                                </p:cTn>
                              </p:par>
                              <p:par>
                                <p:cTn id="11" presetID="34" presetClass="entr" presetSubtype="0" fill="hold" grpId="0" nodeType="withEffect">
                                  <p:stCondLst>
                                    <p:cond delay="3000"/>
                                  </p:stCondLst>
                                  <p:childTnLst>
                                    <p:set>
                                      <p:cBhvr>
                                        <p:cTn id="12" dur="1" fill="hold">
                                          <p:stCondLst>
                                            <p:cond delay="0"/>
                                          </p:stCondLst>
                                        </p:cTn>
                                        <p:tgtEl>
                                          <p:spTgt spid="17"/>
                                        </p:tgtEl>
                                        <p:attrNameLst>
                                          <p:attrName>style.visibility</p:attrName>
                                        </p:attrNameLst>
                                      </p:cBhvr>
                                      <p:to>
                                        <p:strVal val="visible"/>
                                      </p:to>
                                    </p:set>
                                    <p:anim from="(-#ppt_w/2)" to="(#ppt_x)" calcmode="lin" valueType="num">
                                      <p:cBhvr>
                                        <p:cTn id="13" dur="600" fill="hold">
                                          <p:stCondLst>
                                            <p:cond delay="0"/>
                                          </p:stCondLst>
                                        </p:cTn>
                                        <p:tgtEl>
                                          <p:spTgt spid="17"/>
                                        </p:tgtEl>
                                        <p:attrNameLst>
                                          <p:attrName>ppt_x</p:attrName>
                                        </p:attrNameLst>
                                      </p:cBhvr>
                                    </p:anim>
                                    <p:anim from="0" to="-1.0" calcmode="lin" valueType="num">
                                      <p:cBhvr>
                                        <p:cTn id="14" dur="200" decel="50000" autoRev="1" fill="hold">
                                          <p:stCondLst>
                                            <p:cond delay="600"/>
                                          </p:stCondLst>
                                        </p:cTn>
                                        <p:tgtEl>
                                          <p:spTgt spid="17"/>
                                        </p:tgtEl>
                                        <p:attrNameLst>
                                          <p:attrName>xshear</p:attrName>
                                        </p:attrNameLst>
                                      </p:cBhvr>
                                    </p:anim>
                                    <p:animScale>
                                      <p:cBhvr>
                                        <p:cTn id="15" dur="200" decel="100000" autoRev="1" fill="hold">
                                          <p:stCondLst>
                                            <p:cond delay="600"/>
                                          </p:stCondLst>
                                        </p:cTn>
                                        <p:tgtEl>
                                          <p:spTgt spid="17"/>
                                        </p:tgtEl>
                                      </p:cBhvr>
                                      <p:from x="100000" y="100000"/>
                                      <p:to x="80000" y="100000"/>
                                    </p:animScale>
                                    <p:anim by="(#ppt_h/3+#ppt_w*0.1)" calcmode="lin" valueType="num">
                                      <p:cBhvr additive="sum">
                                        <p:cTn id="16" dur="200" decel="100000" autoRev="1" fill="hold">
                                          <p:stCondLst>
                                            <p:cond delay="600"/>
                                          </p:stCondLst>
                                        </p:cTn>
                                        <p:tgtEl>
                                          <p:spTgt spid="17"/>
                                        </p:tgtEl>
                                        <p:attrNameLst>
                                          <p:attrName>ppt_x</p:attrName>
                                        </p:attrNameLst>
                                      </p:cBhvr>
                                    </p:anim>
                                  </p:childTnLst>
                                </p:cTn>
                              </p:par>
                              <p:par>
                                <p:cTn id="17" presetID="37" presetClass="entr" presetSubtype="0" fill="hold" nodeType="withEffect">
                                  <p:stCondLst>
                                    <p:cond delay="600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1000"/>
                                        <p:tgtEl>
                                          <p:spTgt spid="7"/>
                                        </p:tgtEl>
                                      </p:cBhvr>
                                    </p:animEffect>
                                    <p:anim calcmode="lin" valueType="num">
                                      <p:cBhvr>
                                        <p:cTn id="20" dur="1000" fill="hold"/>
                                        <p:tgtEl>
                                          <p:spTgt spid="7"/>
                                        </p:tgtEl>
                                        <p:attrNameLst>
                                          <p:attrName>ppt_x</p:attrName>
                                        </p:attrNameLst>
                                      </p:cBhvr>
                                      <p:tavLst>
                                        <p:tav tm="0">
                                          <p:val>
                                            <p:strVal val="#ppt_x"/>
                                          </p:val>
                                        </p:tav>
                                        <p:tav tm="100000">
                                          <p:val>
                                            <p:strVal val="#ppt_x"/>
                                          </p:val>
                                        </p:tav>
                                      </p:tavLst>
                                    </p:anim>
                                    <p:anim calcmode="lin" valueType="num">
                                      <p:cBhvr>
                                        <p:cTn id="21" dur="900" decel="100000" fill="hold"/>
                                        <p:tgtEl>
                                          <p:spTgt spid="7"/>
                                        </p:tgtEl>
                                        <p:attrNameLst>
                                          <p:attrName>ppt_y</p:attrName>
                                        </p:attrNameLst>
                                      </p:cBhvr>
                                      <p:tavLst>
                                        <p:tav tm="0">
                                          <p:val>
                                            <p:strVal val="#ppt_y+1"/>
                                          </p:val>
                                        </p:tav>
                                        <p:tav tm="100000">
                                          <p:val>
                                            <p:strVal val="#ppt_y-.03"/>
                                          </p:val>
                                        </p:tav>
                                      </p:tavLst>
                                    </p:anim>
                                    <p:anim calcmode="lin" valueType="num">
                                      <p:cBhvr>
                                        <p:cTn id="22" dur="100" accel="100000" fill="hold">
                                          <p:stCondLst>
                                            <p:cond delay="900"/>
                                          </p:stCondLst>
                                        </p:cTn>
                                        <p:tgtEl>
                                          <p:spTgt spid="7"/>
                                        </p:tgtEl>
                                        <p:attrNameLst>
                                          <p:attrName>ppt_y</p:attrName>
                                        </p:attrNameLst>
                                      </p:cBhvr>
                                      <p:tavLst>
                                        <p:tav tm="0">
                                          <p:val>
                                            <p:strVal val="#ppt_y-.03"/>
                                          </p:val>
                                        </p:tav>
                                        <p:tav tm="100000">
                                          <p:val>
                                            <p:strVal val="#ppt_y"/>
                                          </p:val>
                                        </p:tav>
                                      </p:tavLst>
                                    </p:anim>
                                  </p:childTnLst>
                                </p:cTn>
                              </p:par>
                              <p:par>
                                <p:cTn id="23" presetID="9" presetClass="entr" presetSubtype="0" fill="hold" grpId="0" nodeType="withEffect">
                                  <p:stCondLst>
                                    <p:cond delay="5000"/>
                                  </p:stCondLst>
                                  <p:childTnLst>
                                    <p:set>
                                      <p:cBhvr>
                                        <p:cTn id="24" dur="1" fill="hold">
                                          <p:stCondLst>
                                            <p:cond delay="0"/>
                                          </p:stCondLst>
                                        </p:cTn>
                                        <p:tgtEl>
                                          <p:spTgt spid="19"/>
                                        </p:tgtEl>
                                        <p:attrNameLst>
                                          <p:attrName>style.visibility</p:attrName>
                                        </p:attrNameLst>
                                      </p:cBhvr>
                                      <p:to>
                                        <p:strVal val="visible"/>
                                      </p:to>
                                    </p:set>
                                    <p:animEffect transition="in" filter="dissolve">
                                      <p:cBhvr>
                                        <p:cTn id="25"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19" grpId="0" animBg="1"/>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cstate="print"/>
          <a:srcRect l="1551" t="1250" r="880" b="1443"/>
          <a:stretch>
            <a:fillRect/>
          </a:stretch>
        </p:blipFill>
        <p:spPr bwMode="auto">
          <a:xfrm>
            <a:off x="3429000" y="1752600"/>
            <a:ext cx="5008728" cy="3630304"/>
          </a:xfrm>
          <a:prstGeom prst="rect">
            <a:avLst/>
          </a:prstGeom>
          <a:ln>
            <a:noFill/>
          </a:ln>
          <a:effectLst>
            <a:outerShdw blurRad="190500" algn="tl" rotWithShape="0">
              <a:srgbClr val="000000">
                <a:alpha val="70000"/>
              </a:srgbClr>
            </a:outerShdw>
          </a:effectLst>
        </p:spPr>
      </p:pic>
      <p:pic>
        <p:nvPicPr>
          <p:cNvPr id="32" name="Picture 31" descr="dungeness - Copy.jpg"/>
          <p:cNvPicPr>
            <a:picLocks noChangeAspect="1"/>
          </p:cNvPicPr>
          <p:nvPr/>
        </p:nvPicPr>
        <p:blipFill>
          <a:blip r:embed="rId4" cstate="print"/>
          <a:stretch>
            <a:fillRect/>
          </a:stretch>
        </p:blipFill>
        <p:spPr>
          <a:xfrm>
            <a:off x="1676400" y="914400"/>
            <a:ext cx="1568450" cy="941070"/>
          </a:xfrm>
          <a:prstGeom prst="rect">
            <a:avLst/>
          </a:prstGeom>
        </p:spPr>
      </p:pic>
      <p:sp>
        <p:nvSpPr>
          <p:cNvPr id="22" name="Action Button: Home 21">
            <a:hlinkClick r:id="" action="ppaction://hlinkshowjump?jump=firstslide" highlightClick="1"/>
          </p:cNvPr>
          <p:cNvSpPr/>
          <p:nvPr/>
        </p:nvSpPr>
        <p:spPr>
          <a:xfrm>
            <a:off x="8547717" y="6400800"/>
            <a:ext cx="574675" cy="457200"/>
          </a:xfrm>
          <a:prstGeom prst="actionButtonHome">
            <a:avLst/>
          </a:prstGeom>
          <a:gradFill flip="none" rotWithShape="1">
            <a:gsLst>
              <a:gs pos="0">
                <a:srgbClr val="FFEFD1"/>
              </a:gs>
              <a:gs pos="64999">
                <a:srgbClr val="F0EBD5"/>
              </a:gs>
              <a:gs pos="100000">
                <a:srgbClr val="D1C39F"/>
              </a:gs>
            </a:gsLst>
            <a:lin ang="5400000" scaled="1"/>
            <a:tileRect/>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23" name="Action Button: Beginning 22">
            <a:hlinkClick r:id="rId5" action="ppaction://hlinksldjump" highlightClick="1"/>
          </p:cNvPr>
          <p:cNvSpPr/>
          <p:nvPr/>
        </p:nvSpPr>
        <p:spPr>
          <a:xfrm>
            <a:off x="8080992" y="6400800"/>
            <a:ext cx="457200" cy="457200"/>
          </a:xfrm>
          <a:prstGeom prst="actionButtonBeginning">
            <a:avLst/>
          </a:prstGeom>
          <a:gradFill>
            <a:gsLst>
              <a:gs pos="0">
                <a:srgbClr val="FFEFD1"/>
              </a:gs>
              <a:gs pos="64999">
                <a:srgbClr val="F0EBD5"/>
              </a:gs>
              <a:gs pos="100000">
                <a:srgbClr val="D1C39F"/>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24" name="Rectangle 23"/>
          <p:cNvSpPr/>
          <p:nvPr/>
        </p:nvSpPr>
        <p:spPr>
          <a:xfrm>
            <a:off x="0" y="0"/>
            <a:ext cx="9144000" cy="838200"/>
          </a:xfrm>
          <a:prstGeom prst="rect">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r>
              <a:rPr lang="en-US" sz="4400" dirty="0" smtClean="0">
                <a:latin typeface="Trebuchet MS" pitchFamily="34" charset="0"/>
              </a:rPr>
              <a:t>How To Read LOBO Data</a:t>
            </a:r>
            <a:endParaRPr lang="en-US" sz="4400" dirty="0">
              <a:latin typeface="Trebuchet MS" pitchFamily="34" charset="0"/>
            </a:endParaRPr>
          </a:p>
        </p:txBody>
      </p:sp>
      <p:sp>
        <p:nvSpPr>
          <p:cNvPr id="39" name="Flowchart: Delay 38"/>
          <p:cNvSpPr/>
          <p:nvPr/>
        </p:nvSpPr>
        <p:spPr>
          <a:xfrm>
            <a:off x="0" y="0"/>
            <a:ext cx="1752600" cy="6858000"/>
          </a:xfrm>
          <a:prstGeom prst="flowChartDelay">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40" name="TextBox 39">
            <a:hlinkClick r:id="rId6" action="ppaction://hlinksldjump"/>
          </p:cNvPr>
          <p:cNvSpPr txBox="1"/>
          <p:nvPr/>
        </p:nvSpPr>
        <p:spPr>
          <a:xfrm>
            <a:off x="0" y="609600"/>
            <a:ext cx="1371600" cy="8382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Build </a:t>
            </a:r>
            <a:r>
              <a:rPr lang="en-US" sz="1600" dirty="0" smtClean="0">
                <a:solidFill>
                  <a:schemeClr val="accent1">
                    <a:lumMod val="75000"/>
                  </a:schemeClr>
                </a:solidFill>
                <a:latin typeface="Trebuchet MS" pitchFamily="34" charset="0"/>
                <a:cs typeface="+mn-cs"/>
              </a:rPr>
              <a:t>A </a:t>
            </a:r>
            <a:r>
              <a:rPr lang="en-US" sz="1600" dirty="0">
                <a:solidFill>
                  <a:schemeClr val="accent1">
                    <a:lumMod val="75000"/>
                  </a:schemeClr>
                </a:solidFill>
                <a:latin typeface="Trebuchet MS" pitchFamily="34" charset="0"/>
                <a:cs typeface="+mn-cs"/>
              </a:rPr>
              <a:t>G</a:t>
            </a:r>
            <a:r>
              <a:rPr lang="en-US" sz="1600" dirty="0" smtClean="0">
                <a:solidFill>
                  <a:schemeClr val="accent1">
                    <a:lumMod val="75000"/>
                  </a:schemeClr>
                </a:solidFill>
                <a:latin typeface="Trebuchet MS" pitchFamily="34" charset="0"/>
                <a:cs typeface="+mn-cs"/>
              </a:rPr>
              <a:t>raph </a:t>
            </a:r>
            <a:endParaRPr lang="en-US" sz="1600" dirty="0">
              <a:solidFill>
                <a:schemeClr val="accent1">
                  <a:lumMod val="75000"/>
                </a:schemeClr>
              </a:solidFill>
              <a:latin typeface="Trebuchet MS" pitchFamily="34" charset="0"/>
              <a:cs typeface="+mn-cs"/>
            </a:endParaRP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1)</a:t>
            </a:r>
            <a:endParaRPr lang="en-US" sz="1600" dirty="0">
              <a:solidFill>
                <a:schemeClr val="accent1">
                  <a:lumMod val="75000"/>
                </a:schemeClr>
              </a:solidFill>
              <a:latin typeface="Trebuchet MS" pitchFamily="34" charset="0"/>
              <a:cs typeface="+mn-cs"/>
            </a:endParaRPr>
          </a:p>
        </p:txBody>
      </p:sp>
      <p:sp>
        <p:nvSpPr>
          <p:cNvPr id="42" name="TextBox 41">
            <a:hlinkClick r:id="rId7" action="ppaction://hlinksldjump"/>
          </p:cNvPr>
          <p:cNvSpPr txBox="1"/>
          <p:nvPr/>
        </p:nvSpPr>
        <p:spPr>
          <a:xfrm>
            <a:off x="0" y="2743200"/>
            <a:ext cx="1554480" cy="1066800"/>
          </a:xfrm>
          <a:prstGeom prst="roundRect">
            <a:avLst/>
          </a:prstGeom>
          <a:solidFill>
            <a:schemeClr val="accent5">
              <a:lumMod val="40000"/>
              <a:lumOff val="60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Read LOBO Graphs </a:t>
            </a:r>
            <a:r>
              <a:rPr lang="en-US" sz="1600" dirty="0" smtClean="0">
                <a:solidFill>
                  <a:schemeClr val="accent1">
                    <a:lumMod val="75000"/>
                  </a:schemeClr>
                </a:solidFill>
                <a:latin typeface="Trebuchet MS" pitchFamily="34" charset="0"/>
                <a:cs typeface="+mn-cs"/>
              </a:rPr>
              <a:t>   (Level 3)</a:t>
            </a:r>
            <a:endParaRPr lang="en-US" sz="1600" dirty="0">
              <a:solidFill>
                <a:schemeClr val="accent1">
                  <a:lumMod val="75000"/>
                </a:schemeClr>
              </a:solidFill>
              <a:latin typeface="Trebuchet MS" pitchFamily="34" charset="0"/>
              <a:cs typeface="+mn-cs"/>
            </a:endParaRPr>
          </a:p>
        </p:txBody>
      </p:sp>
      <p:sp>
        <p:nvSpPr>
          <p:cNvPr id="43" name="TextBox 42">
            <a:hlinkClick r:id="rId8" action="ppaction://hlinksldjump"/>
          </p:cNvPr>
          <p:cNvSpPr txBox="1"/>
          <p:nvPr/>
        </p:nvSpPr>
        <p:spPr>
          <a:xfrm>
            <a:off x="0" y="3953470"/>
            <a:ext cx="1447800" cy="99953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LOBO Data Match-up</a:t>
            </a:r>
            <a:endParaRPr lang="en-US" sz="1600" dirty="0">
              <a:solidFill>
                <a:schemeClr val="accent1">
                  <a:lumMod val="75000"/>
                </a:schemeClr>
              </a:solidFill>
              <a:latin typeface="Trebuchet MS" pitchFamily="34" charset="0"/>
              <a:cs typeface="+mn-cs"/>
            </a:endParaRP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4)</a:t>
            </a:r>
            <a:endParaRPr lang="en-US" sz="1600" dirty="0">
              <a:solidFill>
                <a:schemeClr val="accent1">
                  <a:lumMod val="75000"/>
                </a:schemeClr>
              </a:solidFill>
              <a:latin typeface="Trebuchet MS" pitchFamily="34" charset="0"/>
              <a:cs typeface="+mn-cs"/>
            </a:endParaRPr>
          </a:p>
        </p:txBody>
      </p:sp>
      <p:sp>
        <p:nvSpPr>
          <p:cNvPr id="44" name="TextBox 43">
            <a:hlinkClick r:id="rId9" action="ppaction://hlinksldjump"/>
          </p:cNvPr>
          <p:cNvSpPr txBox="1"/>
          <p:nvPr/>
        </p:nvSpPr>
        <p:spPr>
          <a:xfrm>
            <a:off x="0" y="5105400"/>
            <a:ext cx="1371600" cy="11430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Test Your LOBO Abilities</a:t>
            </a: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5)</a:t>
            </a:r>
            <a:endParaRPr lang="en-US" sz="1600" dirty="0">
              <a:solidFill>
                <a:schemeClr val="accent1">
                  <a:lumMod val="75000"/>
                </a:schemeClr>
              </a:solidFill>
              <a:latin typeface="Trebuchet MS" pitchFamily="34" charset="0"/>
              <a:cs typeface="+mn-cs"/>
            </a:endParaRPr>
          </a:p>
        </p:txBody>
      </p:sp>
      <p:sp>
        <p:nvSpPr>
          <p:cNvPr id="45" name="TextBox 44">
            <a:hlinkClick r:id="rId10" action="ppaction://hlinksldjump"/>
          </p:cNvPr>
          <p:cNvSpPr txBox="1"/>
          <p:nvPr/>
        </p:nvSpPr>
        <p:spPr>
          <a:xfrm>
            <a:off x="0" y="1600200"/>
            <a:ext cx="1447800" cy="9906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Interpret Graphs</a:t>
            </a: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2)</a:t>
            </a:r>
            <a:endParaRPr lang="en-US" sz="1600" dirty="0">
              <a:solidFill>
                <a:schemeClr val="accent1">
                  <a:lumMod val="75000"/>
                </a:schemeClr>
              </a:solidFill>
              <a:latin typeface="Trebuchet MS" pitchFamily="34" charset="0"/>
              <a:cs typeface="+mn-cs"/>
            </a:endParaRPr>
          </a:p>
        </p:txBody>
      </p:sp>
      <p:sp>
        <p:nvSpPr>
          <p:cNvPr id="46" name="TextBox 45">
            <a:hlinkClick r:id="rId11" action="ppaction://hlinksldjump"/>
          </p:cNvPr>
          <p:cNvSpPr txBox="1"/>
          <p:nvPr/>
        </p:nvSpPr>
        <p:spPr>
          <a:xfrm>
            <a:off x="0" y="6324600"/>
            <a:ext cx="914400" cy="5334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More info</a:t>
            </a:r>
            <a:endParaRPr lang="en-US" sz="1600" dirty="0">
              <a:solidFill>
                <a:schemeClr val="accent1">
                  <a:lumMod val="75000"/>
                </a:schemeClr>
              </a:solidFill>
              <a:latin typeface="Trebuchet MS" pitchFamily="34" charset="0"/>
              <a:cs typeface="+mn-cs"/>
            </a:endParaRPr>
          </a:p>
        </p:txBody>
      </p:sp>
      <p:sp>
        <p:nvSpPr>
          <p:cNvPr id="17" name="Rounded Rectangle 16"/>
          <p:cNvSpPr/>
          <p:nvPr/>
        </p:nvSpPr>
        <p:spPr>
          <a:xfrm>
            <a:off x="1828800" y="2209800"/>
            <a:ext cx="1600200" cy="838200"/>
          </a:xfrm>
          <a:prstGeom prst="roundRect">
            <a:avLst/>
          </a:prstGeom>
          <a:solidFill>
            <a:srgbClr val="00B8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600" dirty="0" smtClean="0">
                <a:latin typeface="Trebuchet MS" pitchFamily="34" charset="0"/>
              </a:rPr>
              <a:t>How many HIGH tides do you count?</a:t>
            </a:r>
            <a:endParaRPr lang="en-US" sz="1600" dirty="0">
              <a:latin typeface="Trebuchet MS" pitchFamily="34" charset="0"/>
            </a:endParaRPr>
          </a:p>
        </p:txBody>
      </p:sp>
      <p:sp>
        <p:nvSpPr>
          <p:cNvPr id="18" name="Rounded Rectangle 17"/>
          <p:cNvSpPr/>
          <p:nvPr/>
        </p:nvSpPr>
        <p:spPr>
          <a:xfrm>
            <a:off x="1752600" y="4343400"/>
            <a:ext cx="1600200" cy="914400"/>
          </a:xfrm>
          <a:prstGeom prst="roundRect">
            <a:avLst/>
          </a:prstGeom>
          <a:solidFill>
            <a:srgbClr val="00A1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600" dirty="0" smtClean="0">
                <a:latin typeface="Trebuchet MS" pitchFamily="34" charset="0"/>
              </a:rPr>
              <a:t>How many LOW tides do you count?</a:t>
            </a:r>
            <a:endParaRPr lang="en-US" sz="1600" dirty="0">
              <a:latin typeface="Trebuchet MS" pitchFamily="34" charset="0"/>
            </a:endParaRPr>
          </a:p>
        </p:txBody>
      </p:sp>
      <p:sp>
        <p:nvSpPr>
          <p:cNvPr id="93" name="Up Ribbon 92"/>
          <p:cNvSpPr/>
          <p:nvPr/>
        </p:nvSpPr>
        <p:spPr>
          <a:xfrm>
            <a:off x="3505200" y="990600"/>
            <a:ext cx="4419600" cy="609600"/>
          </a:xfrm>
          <a:prstGeom prst="ribbon2">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latin typeface="Trebuchet MS" pitchFamily="34" charset="0"/>
              </a:rPr>
              <a:t>Tide Challenge #1</a:t>
            </a:r>
            <a:endParaRPr lang="en-US" dirty="0">
              <a:latin typeface="Trebuchet MS" pitchFamily="34" charset="0"/>
            </a:endParaRPr>
          </a:p>
        </p:txBody>
      </p:sp>
      <p:sp>
        <p:nvSpPr>
          <p:cNvPr id="95" name="TextBox 94"/>
          <p:cNvSpPr txBox="1"/>
          <p:nvPr/>
        </p:nvSpPr>
        <p:spPr>
          <a:xfrm>
            <a:off x="1066800" y="6553200"/>
            <a:ext cx="3429000" cy="369332"/>
          </a:xfrm>
          <a:prstGeom prst="rect">
            <a:avLst/>
          </a:prstGeom>
          <a:noFill/>
        </p:spPr>
        <p:txBody>
          <a:bodyPr wrap="square" rtlCol="0">
            <a:spAutoFit/>
          </a:bodyPr>
          <a:lstStyle/>
          <a:p>
            <a:r>
              <a:rPr lang="en-US" dirty="0" smtClean="0">
                <a:latin typeface="Trebuchet MS" pitchFamily="34" charset="0"/>
              </a:rPr>
              <a:t>Tide Challenge: 1/4</a:t>
            </a:r>
            <a:endParaRPr lang="en-US" dirty="0">
              <a:latin typeface="Trebuchet MS" pitchFamily="34" charset="0"/>
            </a:endParaRPr>
          </a:p>
        </p:txBody>
      </p:sp>
      <p:sp>
        <p:nvSpPr>
          <p:cNvPr id="96" name="Rounded Rectangle 95">
            <a:hlinkClick r:id="rId12" action="ppaction://hlinksldjump" highlightClick="1"/>
          </p:cNvPr>
          <p:cNvSpPr/>
          <p:nvPr/>
        </p:nvSpPr>
        <p:spPr>
          <a:xfrm>
            <a:off x="2057400" y="3124200"/>
            <a:ext cx="1219200" cy="685800"/>
          </a:xfrm>
          <a:prstGeom prst="roundRect">
            <a:avLst/>
          </a:prstGeom>
          <a:solidFill>
            <a:srgbClr val="C00000"/>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400" dirty="0" smtClean="0">
                <a:latin typeface="Trebuchet MS" pitchFamily="34" charset="0"/>
              </a:rPr>
              <a:t>Touch here to see the HIGH tides</a:t>
            </a:r>
            <a:endParaRPr lang="en-US" sz="1400" dirty="0">
              <a:latin typeface="Trebuchet MS" pitchFamily="34" charset="0"/>
            </a:endParaRPr>
          </a:p>
        </p:txBody>
      </p:sp>
      <p:sp>
        <p:nvSpPr>
          <p:cNvPr id="97" name="Rounded Rectangle 96">
            <a:hlinkClick r:id="rId13" action="ppaction://hlinksldjump" highlightClick="1"/>
          </p:cNvPr>
          <p:cNvSpPr/>
          <p:nvPr/>
        </p:nvSpPr>
        <p:spPr>
          <a:xfrm>
            <a:off x="2057400" y="5334000"/>
            <a:ext cx="1219200" cy="685800"/>
          </a:xfrm>
          <a:prstGeom prst="roundRect">
            <a:avLst/>
          </a:prstGeom>
          <a:solidFill>
            <a:srgbClr val="C00000"/>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400" dirty="0" smtClean="0">
                <a:latin typeface="Trebuchet MS" pitchFamily="34" charset="0"/>
              </a:rPr>
              <a:t>Touch here to see the LOW tides</a:t>
            </a:r>
            <a:endParaRPr lang="en-US" sz="1400" dirty="0">
              <a:latin typeface="Trebuchet MS" pitchFamily="34" charset="0"/>
            </a:endParaRPr>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grpId="0" nodeType="withEffect">
                                  <p:stCondLst>
                                    <p:cond delay="0"/>
                                  </p:stCondLst>
                                  <p:childTnLst>
                                    <p:set>
                                      <p:cBhvr>
                                        <p:cTn id="6" dur="1" fill="hold">
                                          <p:stCondLst>
                                            <p:cond delay="0"/>
                                          </p:stCondLst>
                                        </p:cTn>
                                        <p:tgtEl>
                                          <p:spTgt spid="93"/>
                                        </p:tgtEl>
                                        <p:attrNameLst>
                                          <p:attrName>style.visibility</p:attrName>
                                        </p:attrNameLst>
                                      </p:cBhvr>
                                      <p:to>
                                        <p:strVal val="visible"/>
                                      </p:to>
                                    </p:set>
                                    <p:anim calcmode="lin" valueType="num">
                                      <p:cBhvr>
                                        <p:cTn id="7" dur="500" decel="50000" fill="hold">
                                          <p:stCondLst>
                                            <p:cond delay="0"/>
                                          </p:stCondLst>
                                        </p:cTn>
                                        <p:tgtEl>
                                          <p:spTgt spid="93"/>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93"/>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93"/>
                                        </p:tgtEl>
                                        <p:attrNameLst>
                                          <p:attrName>ppt_w</p:attrName>
                                        </p:attrNameLst>
                                      </p:cBhvr>
                                      <p:tavLst>
                                        <p:tav tm="0">
                                          <p:val>
                                            <p:strVal val="#ppt_w*.05"/>
                                          </p:val>
                                        </p:tav>
                                        <p:tav tm="100000">
                                          <p:val>
                                            <p:strVal val="#ppt_w"/>
                                          </p:val>
                                        </p:tav>
                                      </p:tavLst>
                                    </p:anim>
                                    <p:anim calcmode="lin" valueType="num">
                                      <p:cBhvr>
                                        <p:cTn id="10" dur="1000" fill="hold"/>
                                        <p:tgtEl>
                                          <p:spTgt spid="93"/>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93"/>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93"/>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93"/>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93"/>
                                        </p:tgtEl>
                                      </p:cBhvr>
                                    </p:animEffect>
                                  </p:childTnLst>
                                </p:cTn>
                              </p:par>
                              <p:par>
                                <p:cTn id="15" presetID="9" presetClass="entr" presetSubtype="0" fill="hold" grpId="0" nodeType="withEffect">
                                  <p:stCondLst>
                                    <p:cond delay="1000"/>
                                  </p:stCondLst>
                                  <p:childTnLst>
                                    <p:set>
                                      <p:cBhvr>
                                        <p:cTn id="16" dur="1" fill="hold">
                                          <p:stCondLst>
                                            <p:cond delay="0"/>
                                          </p:stCondLst>
                                        </p:cTn>
                                        <p:tgtEl>
                                          <p:spTgt spid="17"/>
                                        </p:tgtEl>
                                        <p:attrNameLst>
                                          <p:attrName>style.visibility</p:attrName>
                                        </p:attrNameLst>
                                      </p:cBhvr>
                                      <p:to>
                                        <p:strVal val="visible"/>
                                      </p:to>
                                    </p:set>
                                    <p:animEffect transition="in" filter="dissolve">
                                      <p:cBhvr>
                                        <p:cTn id="17" dur="500"/>
                                        <p:tgtEl>
                                          <p:spTgt spid="17"/>
                                        </p:tgtEl>
                                      </p:cBhvr>
                                    </p:animEffect>
                                  </p:childTnLst>
                                </p:cTn>
                              </p:par>
                              <p:par>
                                <p:cTn id="18" presetID="9" presetClass="entr" presetSubtype="0" fill="hold" grpId="0" nodeType="withEffect">
                                  <p:stCondLst>
                                    <p:cond delay="1500"/>
                                  </p:stCondLst>
                                  <p:childTnLst>
                                    <p:set>
                                      <p:cBhvr>
                                        <p:cTn id="19" dur="1" fill="hold">
                                          <p:stCondLst>
                                            <p:cond delay="0"/>
                                          </p:stCondLst>
                                        </p:cTn>
                                        <p:tgtEl>
                                          <p:spTgt spid="18"/>
                                        </p:tgtEl>
                                        <p:attrNameLst>
                                          <p:attrName>style.visibility</p:attrName>
                                        </p:attrNameLst>
                                      </p:cBhvr>
                                      <p:to>
                                        <p:strVal val="visible"/>
                                      </p:to>
                                    </p:set>
                                    <p:animEffect transition="in" filter="dissolve">
                                      <p:cBhvr>
                                        <p:cTn id="20" dur="500"/>
                                        <p:tgtEl>
                                          <p:spTgt spid="18"/>
                                        </p:tgtEl>
                                      </p:cBhvr>
                                    </p:animEffect>
                                  </p:childTnLst>
                                </p:cTn>
                              </p:par>
                              <p:par>
                                <p:cTn id="21" presetID="37" presetClass="entr" presetSubtype="0" fill="hold" grpId="0" nodeType="withEffect">
                                  <p:stCondLst>
                                    <p:cond delay="2000"/>
                                  </p:stCondLst>
                                  <p:childTnLst>
                                    <p:set>
                                      <p:cBhvr>
                                        <p:cTn id="22" dur="1" fill="hold">
                                          <p:stCondLst>
                                            <p:cond delay="0"/>
                                          </p:stCondLst>
                                        </p:cTn>
                                        <p:tgtEl>
                                          <p:spTgt spid="96"/>
                                        </p:tgtEl>
                                        <p:attrNameLst>
                                          <p:attrName>style.visibility</p:attrName>
                                        </p:attrNameLst>
                                      </p:cBhvr>
                                      <p:to>
                                        <p:strVal val="visible"/>
                                      </p:to>
                                    </p:set>
                                    <p:animEffect transition="in" filter="fade">
                                      <p:cBhvr>
                                        <p:cTn id="23" dur="1000"/>
                                        <p:tgtEl>
                                          <p:spTgt spid="96"/>
                                        </p:tgtEl>
                                      </p:cBhvr>
                                    </p:animEffect>
                                    <p:anim calcmode="lin" valueType="num">
                                      <p:cBhvr>
                                        <p:cTn id="24" dur="1000" fill="hold"/>
                                        <p:tgtEl>
                                          <p:spTgt spid="96"/>
                                        </p:tgtEl>
                                        <p:attrNameLst>
                                          <p:attrName>ppt_x</p:attrName>
                                        </p:attrNameLst>
                                      </p:cBhvr>
                                      <p:tavLst>
                                        <p:tav tm="0">
                                          <p:val>
                                            <p:strVal val="#ppt_x"/>
                                          </p:val>
                                        </p:tav>
                                        <p:tav tm="100000">
                                          <p:val>
                                            <p:strVal val="#ppt_x"/>
                                          </p:val>
                                        </p:tav>
                                      </p:tavLst>
                                    </p:anim>
                                    <p:anim calcmode="lin" valueType="num">
                                      <p:cBhvr>
                                        <p:cTn id="25" dur="900" decel="100000" fill="hold"/>
                                        <p:tgtEl>
                                          <p:spTgt spid="96"/>
                                        </p:tgtEl>
                                        <p:attrNameLst>
                                          <p:attrName>ppt_y</p:attrName>
                                        </p:attrNameLst>
                                      </p:cBhvr>
                                      <p:tavLst>
                                        <p:tav tm="0">
                                          <p:val>
                                            <p:strVal val="#ppt_y+1"/>
                                          </p:val>
                                        </p:tav>
                                        <p:tav tm="100000">
                                          <p:val>
                                            <p:strVal val="#ppt_y-.03"/>
                                          </p:val>
                                        </p:tav>
                                      </p:tavLst>
                                    </p:anim>
                                    <p:anim calcmode="lin" valueType="num">
                                      <p:cBhvr>
                                        <p:cTn id="26" dur="100" accel="100000" fill="hold">
                                          <p:stCondLst>
                                            <p:cond delay="900"/>
                                          </p:stCondLst>
                                        </p:cTn>
                                        <p:tgtEl>
                                          <p:spTgt spid="96"/>
                                        </p:tgtEl>
                                        <p:attrNameLst>
                                          <p:attrName>ppt_y</p:attrName>
                                        </p:attrNameLst>
                                      </p:cBhvr>
                                      <p:tavLst>
                                        <p:tav tm="0">
                                          <p:val>
                                            <p:strVal val="#ppt_y-.03"/>
                                          </p:val>
                                        </p:tav>
                                        <p:tav tm="100000">
                                          <p:val>
                                            <p:strVal val="#ppt_y"/>
                                          </p:val>
                                        </p:tav>
                                      </p:tavLst>
                                    </p:anim>
                                  </p:childTnLst>
                                </p:cTn>
                              </p:par>
                              <p:par>
                                <p:cTn id="27" presetID="37" presetClass="entr" presetSubtype="0" fill="hold" grpId="0" nodeType="withEffect">
                                  <p:stCondLst>
                                    <p:cond delay="2300"/>
                                  </p:stCondLst>
                                  <p:childTnLst>
                                    <p:set>
                                      <p:cBhvr>
                                        <p:cTn id="28" dur="1" fill="hold">
                                          <p:stCondLst>
                                            <p:cond delay="0"/>
                                          </p:stCondLst>
                                        </p:cTn>
                                        <p:tgtEl>
                                          <p:spTgt spid="97"/>
                                        </p:tgtEl>
                                        <p:attrNameLst>
                                          <p:attrName>style.visibility</p:attrName>
                                        </p:attrNameLst>
                                      </p:cBhvr>
                                      <p:to>
                                        <p:strVal val="visible"/>
                                      </p:to>
                                    </p:set>
                                    <p:animEffect transition="in" filter="fade">
                                      <p:cBhvr>
                                        <p:cTn id="29" dur="1000"/>
                                        <p:tgtEl>
                                          <p:spTgt spid="97"/>
                                        </p:tgtEl>
                                      </p:cBhvr>
                                    </p:animEffect>
                                    <p:anim calcmode="lin" valueType="num">
                                      <p:cBhvr>
                                        <p:cTn id="30" dur="1000" fill="hold"/>
                                        <p:tgtEl>
                                          <p:spTgt spid="97"/>
                                        </p:tgtEl>
                                        <p:attrNameLst>
                                          <p:attrName>ppt_x</p:attrName>
                                        </p:attrNameLst>
                                      </p:cBhvr>
                                      <p:tavLst>
                                        <p:tav tm="0">
                                          <p:val>
                                            <p:strVal val="#ppt_x"/>
                                          </p:val>
                                        </p:tav>
                                        <p:tav tm="100000">
                                          <p:val>
                                            <p:strVal val="#ppt_x"/>
                                          </p:val>
                                        </p:tav>
                                      </p:tavLst>
                                    </p:anim>
                                    <p:anim calcmode="lin" valueType="num">
                                      <p:cBhvr>
                                        <p:cTn id="31" dur="900" decel="100000" fill="hold"/>
                                        <p:tgtEl>
                                          <p:spTgt spid="97"/>
                                        </p:tgtEl>
                                        <p:attrNameLst>
                                          <p:attrName>ppt_y</p:attrName>
                                        </p:attrNameLst>
                                      </p:cBhvr>
                                      <p:tavLst>
                                        <p:tav tm="0">
                                          <p:val>
                                            <p:strVal val="#ppt_y+1"/>
                                          </p:val>
                                        </p:tav>
                                        <p:tav tm="100000">
                                          <p:val>
                                            <p:strVal val="#ppt_y-.03"/>
                                          </p:val>
                                        </p:tav>
                                      </p:tavLst>
                                    </p:anim>
                                    <p:anim calcmode="lin" valueType="num">
                                      <p:cBhvr>
                                        <p:cTn id="32" dur="100" accel="100000" fill="hold">
                                          <p:stCondLst>
                                            <p:cond delay="900"/>
                                          </p:stCondLst>
                                        </p:cTn>
                                        <p:tgtEl>
                                          <p:spTgt spid="97"/>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93" grpId="0" animBg="1"/>
      <p:bldP spid="96" grpId="0" animBg="1"/>
      <p:bldP spid="97" grpId="0" animBg="1"/>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cstate="print"/>
          <a:srcRect l="1551" t="1250" r="880" b="1443"/>
          <a:stretch>
            <a:fillRect/>
          </a:stretch>
        </p:blipFill>
        <p:spPr bwMode="auto">
          <a:xfrm>
            <a:off x="3429000" y="1752600"/>
            <a:ext cx="5008728" cy="3630304"/>
          </a:xfrm>
          <a:prstGeom prst="rect">
            <a:avLst/>
          </a:prstGeom>
          <a:ln>
            <a:noFill/>
          </a:ln>
          <a:effectLst>
            <a:outerShdw blurRad="190500" algn="tl" rotWithShape="0">
              <a:srgbClr val="000000">
                <a:alpha val="70000"/>
              </a:srgbClr>
            </a:outerShdw>
          </a:effectLst>
        </p:spPr>
      </p:pic>
      <p:pic>
        <p:nvPicPr>
          <p:cNvPr id="32" name="Picture 31" descr="dungeness - Copy.jpg"/>
          <p:cNvPicPr>
            <a:picLocks noChangeAspect="1"/>
          </p:cNvPicPr>
          <p:nvPr/>
        </p:nvPicPr>
        <p:blipFill>
          <a:blip r:embed="rId4" cstate="print"/>
          <a:stretch>
            <a:fillRect/>
          </a:stretch>
        </p:blipFill>
        <p:spPr>
          <a:xfrm>
            <a:off x="1676400" y="914400"/>
            <a:ext cx="1568450" cy="941070"/>
          </a:xfrm>
          <a:prstGeom prst="rect">
            <a:avLst/>
          </a:prstGeom>
        </p:spPr>
      </p:pic>
      <p:sp>
        <p:nvSpPr>
          <p:cNvPr id="22" name="Action Button: Home 21">
            <a:hlinkClick r:id="" action="ppaction://hlinkshowjump?jump=firstslide" highlightClick="1"/>
          </p:cNvPr>
          <p:cNvSpPr/>
          <p:nvPr/>
        </p:nvSpPr>
        <p:spPr>
          <a:xfrm>
            <a:off x="8547717" y="6400800"/>
            <a:ext cx="574675" cy="457200"/>
          </a:xfrm>
          <a:prstGeom prst="actionButtonHome">
            <a:avLst/>
          </a:prstGeom>
          <a:gradFill flip="none" rotWithShape="1">
            <a:gsLst>
              <a:gs pos="0">
                <a:srgbClr val="FFEFD1"/>
              </a:gs>
              <a:gs pos="64999">
                <a:srgbClr val="F0EBD5"/>
              </a:gs>
              <a:gs pos="100000">
                <a:srgbClr val="D1C39F"/>
              </a:gs>
            </a:gsLst>
            <a:lin ang="5400000" scaled="1"/>
            <a:tileRect/>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23" name="Action Button: Beginning 22">
            <a:hlinkClick r:id="rId5" action="ppaction://hlinksldjump" highlightClick="1"/>
          </p:cNvPr>
          <p:cNvSpPr/>
          <p:nvPr/>
        </p:nvSpPr>
        <p:spPr>
          <a:xfrm>
            <a:off x="8080992" y="6400800"/>
            <a:ext cx="457200" cy="457200"/>
          </a:xfrm>
          <a:prstGeom prst="actionButtonBeginning">
            <a:avLst/>
          </a:prstGeom>
          <a:gradFill>
            <a:gsLst>
              <a:gs pos="0">
                <a:srgbClr val="FFEFD1"/>
              </a:gs>
              <a:gs pos="64999">
                <a:srgbClr val="F0EBD5"/>
              </a:gs>
              <a:gs pos="100000">
                <a:srgbClr val="D1C39F"/>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24" name="Rectangle 23"/>
          <p:cNvSpPr/>
          <p:nvPr/>
        </p:nvSpPr>
        <p:spPr>
          <a:xfrm>
            <a:off x="0" y="0"/>
            <a:ext cx="9144000" cy="838200"/>
          </a:xfrm>
          <a:prstGeom prst="rect">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r>
              <a:rPr lang="en-US" sz="4400" dirty="0" smtClean="0">
                <a:latin typeface="Trebuchet MS" pitchFamily="34" charset="0"/>
              </a:rPr>
              <a:t>How To Read LOBO Data</a:t>
            </a:r>
            <a:endParaRPr lang="en-US" sz="4400" dirty="0">
              <a:latin typeface="Trebuchet MS" pitchFamily="34" charset="0"/>
            </a:endParaRPr>
          </a:p>
        </p:txBody>
      </p:sp>
      <p:sp>
        <p:nvSpPr>
          <p:cNvPr id="39" name="Flowchart: Delay 38"/>
          <p:cNvSpPr/>
          <p:nvPr/>
        </p:nvSpPr>
        <p:spPr>
          <a:xfrm>
            <a:off x="0" y="0"/>
            <a:ext cx="1752600" cy="6858000"/>
          </a:xfrm>
          <a:prstGeom prst="flowChartDelay">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40" name="TextBox 39">
            <a:hlinkClick r:id="rId6" action="ppaction://hlinksldjump"/>
          </p:cNvPr>
          <p:cNvSpPr txBox="1"/>
          <p:nvPr/>
        </p:nvSpPr>
        <p:spPr>
          <a:xfrm>
            <a:off x="0" y="609600"/>
            <a:ext cx="1371600" cy="8382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Build </a:t>
            </a:r>
            <a:r>
              <a:rPr lang="en-US" sz="1600" dirty="0" smtClean="0">
                <a:solidFill>
                  <a:schemeClr val="accent1">
                    <a:lumMod val="75000"/>
                  </a:schemeClr>
                </a:solidFill>
                <a:latin typeface="Trebuchet MS" pitchFamily="34" charset="0"/>
                <a:cs typeface="+mn-cs"/>
              </a:rPr>
              <a:t>A </a:t>
            </a:r>
            <a:r>
              <a:rPr lang="en-US" sz="1600" dirty="0">
                <a:solidFill>
                  <a:schemeClr val="accent1">
                    <a:lumMod val="75000"/>
                  </a:schemeClr>
                </a:solidFill>
                <a:latin typeface="Trebuchet MS" pitchFamily="34" charset="0"/>
                <a:cs typeface="+mn-cs"/>
              </a:rPr>
              <a:t>G</a:t>
            </a:r>
            <a:r>
              <a:rPr lang="en-US" sz="1600" dirty="0" smtClean="0">
                <a:solidFill>
                  <a:schemeClr val="accent1">
                    <a:lumMod val="75000"/>
                  </a:schemeClr>
                </a:solidFill>
                <a:latin typeface="Trebuchet MS" pitchFamily="34" charset="0"/>
                <a:cs typeface="+mn-cs"/>
              </a:rPr>
              <a:t>raph </a:t>
            </a:r>
            <a:endParaRPr lang="en-US" sz="1600" dirty="0">
              <a:solidFill>
                <a:schemeClr val="accent1">
                  <a:lumMod val="75000"/>
                </a:schemeClr>
              </a:solidFill>
              <a:latin typeface="Trebuchet MS" pitchFamily="34" charset="0"/>
              <a:cs typeface="+mn-cs"/>
            </a:endParaRP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1)</a:t>
            </a:r>
            <a:endParaRPr lang="en-US" sz="1600" dirty="0">
              <a:solidFill>
                <a:schemeClr val="accent1">
                  <a:lumMod val="75000"/>
                </a:schemeClr>
              </a:solidFill>
              <a:latin typeface="Trebuchet MS" pitchFamily="34" charset="0"/>
              <a:cs typeface="+mn-cs"/>
            </a:endParaRPr>
          </a:p>
        </p:txBody>
      </p:sp>
      <p:sp>
        <p:nvSpPr>
          <p:cNvPr id="42" name="TextBox 41">
            <a:hlinkClick r:id="rId7" action="ppaction://hlinksldjump"/>
          </p:cNvPr>
          <p:cNvSpPr txBox="1"/>
          <p:nvPr/>
        </p:nvSpPr>
        <p:spPr>
          <a:xfrm>
            <a:off x="0" y="2743200"/>
            <a:ext cx="1554480" cy="1066800"/>
          </a:xfrm>
          <a:prstGeom prst="roundRect">
            <a:avLst/>
          </a:prstGeom>
          <a:solidFill>
            <a:schemeClr val="accent5">
              <a:lumMod val="40000"/>
              <a:lumOff val="60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Read LOBO Graphs </a:t>
            </a:r>
            <a:r>
              <a:rPr lang="en-US" sz="1600" dirty="0" smtClean="0">
                <a:solidFill>
                  <a:schemeClr val="accent1">
                    <a:lumMod val="75000"/>
                  </a:schemeClr>
                </a:solidFill>
                <a:latin typeface="Trebuchet MS" pitchFamily="34" charset="0"/>
                <a:cs typeface="+mn-cs"/>
              </a:rPr>
              <a:t>   (Level 3)</a:t>
            </a:r>
            <a:endParaRPr lang="en-US" sz="1600" dirty="0">
              <a:solidFill>
                <a:schemeClr val="accent1">
                  <a:lumMod val="75000"/>
                </a:schemeClr>
              </a:solidFill>
              <a:latin typeface="Trebuchet MS" pitchFamily="34" charset="0"/>
              <a:cs typeface="+mn-cs"/>
            </a:endParaRPr>
          </a:p>
        </p:txBody>
      </p:sp>
      <p:sp>
        <p:nvSpPr>
          <p:cNvPr id="43" name="TextBox 42">
            <a:hlinkClick r:id="rId8" action="ppaction://hlinksldjump"/>
          </p:cNvPr>
          <p:cNvSpPr txBox="1"/>
          <p:nvPr/>
        </p:nvSpPr>
        <p:spPr>
          <a:xfrm>
            <a:off x="0" y="3953470"/>
            <a:ext cx="1447800" cy="99953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LOBO Data Match-up</a:t>
            </a:r>
            <a:endParaRPr lang="en-US" sz="1600" dirty="0">
              <a:solidFill>
                <a:schemeClr val="accent1">
                  <a:lumMod val="75000"/>
                </a:schemeClr>
              </a:solidFill>
              <a:latin typeface="Trebuchet MS" pitchFamily="34" charset="0"/>
              <a:cs typeface="+mn-cs"/>
            </a:endParaRP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4)</a:t>
            </a:r>
            <a:endParaRPr lang="en-US" sz="1600" dirty="0">
              <a:solidFill>
                <a:schemeClr val="accent1">
                  <a:lumMod val="75000"/>
                </a:schemeClr>
              </a:solidFill>
              <a:latin typeface="Trebuchet MS" pitchFamily="34" charset="0"/>
              <a:cs typeface="+mn-cs"/>
            </a:endParaRPr>
          </a:p>
        </p:txBody>
      </p:sp>
      <p:sp>
        <p:nvSpPr>
          <p:cNvPr id="44" name="TextBox 43">
            <a:hlinkClick r:id="rId9" action="ppaction://hlinksldjump"/>
          </p:cNvPr>
          <p:cNvSpPr txBox="1"/>
          <p:nvPr/>
        </p:nvSpPr>
        <p:spPr>
          <a:xfrm>
            <a:off x="0" y="5105400"/>
            <a:ext cx="1371600" cy="11430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Test Your LOBO Abilities</a:t>
            </a: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5)</a:t>
            </a:r>
            <a:endParaRPr lang="en-US" sz="1600" dirty="0">
              <a:solidFill>
                <a:schemeClr val="accent1">
                  <a:lumMod val="75000"/>
                </a:schemeClr>
              </a:solidFill>
              <a:latin typeface="Trebuchet MS" pitchFamily="34" charset="0"/>
              <a:cs typeface="+mn-cs"/>
            </a:endParaRPr>
          </a:p>
        </p:txBody>
      </p:sp>
      <p:sp>
        <p:nvSpPr>
          <p:cNvPr id="45" name="TextBox 44">
            <a:hlinkClick r:id="rId10" action="ppaction://hlinksldjump"/>
          </p:cNvPr>
          <p:cNvSpPr txBox="1"/>
          <p:nvPr/>
        </p:nvSpPr>
        <p:spPr>
          <a:xfrm>
            <a:off x="0" y="1600200"/>
            <a:ext cx="1447800" cy="9906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Interpret Graphs</a:t>
            </a: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2)</a:t>
            </a:r>
            <a:endParaRPr lang="en-US" sz="1600" dirty="0">
              <a:solidFill>
                <a:schemeClr val="accent1">
                  <a:lumMod val="75000"/>
                </a:schemeClr>
              </a:solidFill>
              <a:latin typeface="Trebuchet MS" pitchFamily="34" charset="0"/>
              <a:cs typeface="+mn-cs"/>
            </a:endParaRPr>
          </a:p>
        </p:txBody>
      </p:sp>
      <p:sp>
        <p:nvSpPr>
          <p:cNvPr id="46" name="TextBox 45">
            <a:hlinkClick r:id="rId11" action="ppaction://hlinksldjump"/>
          </p:cNvPr>
          <p:cNvSpPr txBox="1"/>
          <p:nvPr/>
        </p:nvSpPr>
        <p:spPr>
          <a:xfrm>
            <a:off x="0" y="6324600"/>
            <a:ext cx="914400" cy="5334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More info</a:t>
            </a:r>
            <a:endParaRPr lang="en-US" sz="1600" dirty="0">
              <a:solidFill>
                <a:schemeClr val="accent1">
                  <a:lumMod val="75000"/>
                </a:schemeClr>
              </a:solidFill>
              <a:latin typeface="Trebuchet MS" pitchFamily="34" charset="0"/>
              <a:cs typeface="+mn-cs"/>
            </a:endParaRPr>
          </a:p>
        </p:txBody>
      </p:sp>
      <p:sp>
        <p:nvSpPr>
          <p:cNvPr id="17" name="Rounded Rectangle 16"/>
          <p:cNvSpPr/>
          <p:nvPr/>
        </p:nvSpPr>
        <p:spPr>
          <a:xfrm>
            <a:off x="1828800" y="2209800"/>
            <a:ext cx="1600200" cy="838200"/>
          </a:xfrm>
          <a:prstGeom prst="roundRect">
            <a:avLst/>
          </a:prstGeom>
          <a:solidFill>
            <a:srgbClr val="00B8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600" dirty="0" smtClean="0">
                <a:latin typeface="Trebuchet MS" pitchFamily="34" charset="0"/>
              </a:rPr>
              <a:t>How many HIGH tides do you count?</a:t>
            </a:r>
            <a:endParaRPr lang="en-US" sz="1600" dirty="0">
              <a:latin typeface="Trebuchet MS" pitchFamily="34" charset="0"/>
            </a:endParaRPr>
          </a:p>
        </p:txBody>
      </p:sp>
      <p:sp>
        <p:nvSpPr>
          <p:cNvPr id="18" name="Rounded Rectangle 17"/>
          <p:cNvSpPr/>
          <p:nvPr/>
        </p:nvSpPr>
        <p:spPr>
          <a:xfrm>
            <a:off x="1752600" y="4343400"/>
            <a:ext cx="1600200" cy="914400"/>
          </a:xfrm>
          <a:prstGeom prst="roundRect">
            <a:avLst/>
          </a:prstGeom>
          <a:solidFill>
            <a:srgbClr val="00A1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600" dirty="0" smtClean="0">
                <a:latin typeface="Trebuchet MS" pitchFamily="34" charset="0"/>
              </a:rPr>
              <a:t>How many LOW tides do you count?</a:t>
            </a:r>
            <a:endParaRPr lang="en-US" sz="1600" dirty="0">
              <a:latin typeface="Trebuchet MS" pitchFamily="34" charset="0"/>
            </a:endParaRPr>
          </a:p>
        </p:txBody>
      </p:sp>
      <p:sp>
        <p:nvSpPr>
          <p:cNvPr id="19" name="Rectangle 18"/>
          <p:cNvSpPr/>
          <p:nvPr/>
        </p:nvSpPr>
        <p:spPr>
          <a:xfrm>
            <a:off x="4035188" y="2696570"/>
            <a:ext cx="381000" cy="533400"/>
          </a:xfrm>
          <a:prstGeom prst="rect">
            <a:avLst/>
          </a:prstGeom>
          <a:solidFill>
            <a:schemeClr val="bg1">
              <a:alpha val="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p:cNvSpPr/>
          <p:nvPr/>
        </p:nvSpPr>
        <p:spPr>
          <a:xfrm>
            <a:off x="4492388" y="2467970"/>
            <a:ext cx="381000" cy="533400"/>
          </a:xfrm>
          <a:prstGeom prst="rect">
            <a:avLst/>
          </a:prstGeom>
          <a:solidFill>
            <a:schemeClr val="bg1">
              <a:alpha val="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p:cNvSpPr/>
          <p:nvPr/>
        </p:nvSpPr>
        <p:spPr>
          <a:xfrm>
            <a:off x="4911488" y="2820395"/>
            <a:ext cx="381000" cy="533400"/>
          </a:xfrm>
          <a:prstGeom prst="rect">
            <a:avLst/>
          </a:prstGeom>
          <a:solidFill>
            <a:schemeClr val="bg1">
              <a:alpha val="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p:cNvSpPr/>
          <p:nvPr/>
        </p:nvSpPr>
        <p:spPr>
          <a:xfrm>
            <a:off x="5359163" y="2429870"/>
            <a:ext cx="381000" cy="533400"/>
          </a:xfrm>
          <a:prstGeom prst="rect">
            <a:avLst/>
          </a:prstGeom>
          <a:solidFill>
            <a:schemeClr val="bg1">
              <a:alpha val="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7"/>
          <p:cNvSpPr/>
          <p:nvPr/>
        </p:nvSpPr>
        <p:spPr>
          <a:xfrm>
            <a:off x="5787788" y="2925170"/>
            <a:ext cx="381000" cy="533400"/>
          </a:xfrm>
          <a:prstGeom prst="rect">
            <a:avLst/>
          </a:prstGeom>
          <a:solidFill>
            <a:schemeClr val="bg1">
              <a:alpha val="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p:cNvSpPr/>
          <p:nvPr/>
        </p:nvSpPr>
        <p:spPr>
          <a:xfrm>
            <a:off x="6216413" y="2429870"/>
            <a:ext cx="381000" cy="533400"/>
          </a:xfrm>
          <a:prstGeom prst="rect">
            <a:avLst/>
          </a:prstGeom>
          <a:solidFill>
            <a:schemeClr val="bg1">
              <a:alpha val="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p:cNvSpPr/>
          <p:nvPr/>
        </p:nvSpPr>
        <p:spPr>
          <a:xfrm>
            <a:off x="6683138" y="2944220"/>
            <a:ext cx="381000" cy="533400"/>
          </a:xfrm>
          <a:prstGeom prst="rect">
            <a:avLst/>
          </a:prstGeom>
          <a:solidFill>
            <a:schemeClr val="bg1">
              <a:alpha val="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30"/>
          <p:cNvSpPr/>
          <p:nvPr/>
        </p:nvSpPr>
        <p:spPr>
          <a:xfrm>
            <a:off x="7083188" y="2420345"/>
            <a:ext cx="381000" cy="533400"/>
          </a:xfrm>
          <a:prstGeom prst="rect">
            <a:avLst/>
          </a:prstGeom>
          <a:solidFill>
            <a:schemeClr val="bg1">
              <a:alpha val="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ectangle 33"/>
          <p:cNvSpPr/>
          <p:nvPr/>
        </p:nvSpPr>
        <p:spPr>
          <a:xfrm>
            <a:off x="7559438" y="2858495"/>
            <a:ext cx="381000" cy="533400"/>
          </a:xfrm>
          <a:prstGeom prst="rect">
            <a:avLst/>
          </a:prstGeom>
          <a:solidFill>
            <a:schemeClr val="bg1">
              <a:alpha val="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TextBox 54"/>
          <p:cNvSpPr txBox="1"/>
          <p:nvPr/>
        </p:nvSpPr>
        <p:spPr>
          <a:xfrm>
            <a:off x="4035188" y="2105960"/>
            <a:ext cx="457200" cy="400110"/>
          </a:xfrm>
          <a:prstGeom prst="rect">
            <a:avLst/>
          </a:prstGeom>
          <a:noFill/>
        </p:spPr>
        <p:txBody>
          <a:bodyPr wrap="square" rtlCol="0">
            <a:spAutoFit/>
          </a:bodyPr>
          <a:lstStyle/>
          <a:p>
            <a:r>
              <a:rPr lang="en-US" sz="2000" b="1" dirty="0" smtClean="0">
                <a:solidFill>
                  <a:srgbClr val="00CC00"/>
                </a:solidFill>
                <a:latin typeface="Trebuchet MS" pitchFamily="34" charset="0"/>
              </a:rPr>
              <a:t>1</a:t>
            </a:r>
            <a:endParaRPr lang="en-US" sz="2000" b="1" dirty="0">
              <a:solidFill>
                <a:srgbClr val="00CC00"/>
              </a:solidFill>
              <a:latin typeface="Trebuchet MS" pitchFamily="34" charset="0"/>
            </a:endParaRPr>
          </a:p>
        </p:txBody>
      </p:sp>
      <p:sp>
        <p:nvSpPr>
          <p:cNvPr id="56" name="TextBox 55"/>
          <p:cNvSpPr txBox="1"/>
          <p:nvPr/>
        </p:nvSpPr>
        <p:spPr>
          <a:xfrm>
            <a:off x="4520963" y="2118502"/>
            <a:ext cx="457200" cy="400110"/>
          </a:xfrm>
          <a:prstGeom prst="rect">
            <a:avLst/>
          </a:prstGeom>
          <a:noFill/>
        </p:spPr>
        <p:txBody>
          <a:bodyPr wrap="square" rtlCol="0">
            <a:spAutoFit/>
          </a:bodyPr>
          <a:lstStyle/>
          <a:p>
            <a:r>
              <a:rPr lang="en-US" sz="2000" b="1" dirty="0" smtClean="0">
                <a:solidFill>
                  <a:srgbClr val="00CC00"/>
                </a:solidFill>
                <a:latin typeface="Trebuchet MS" pitchFamily="34" charset="0"/>
              </a:rPr>
              <a:t>2</a:t>
            </a:r>
            <a:endParaRPr lang="en-US" sz="2000" b="1" dirty="0">
              <a:solidFill>
                <a:srgbClr val="00CC00"/>
              </a:solidFill>
              <a:latin typeface="Trebuchet MS" pitchFamily="34" charset="0"/>
            </a:endParaRPr>
          </a:p>
        </p:txBody>
      </p:sp>
      <p:sp>
        <p:nvSpPr>
          <p:cNvPr id="57" name="TextBox 56"/>
          <p:cNvSpPr txBox="1"/>
          <p:nvPr/>
        </p:nvSpPr>
        <p:spPr>
          <a:xfrm>
            <a:off x="4936452" y="2115545"/>
            <a:ext cx="457200" cy="400110"/>
          </a:xfrm>
          <a:prstGeom prst="rect">
            <a:avLst/>
          </a:prstGeom>
          <a:noFill/>
        </p:spPr>
        <p:txBody>
          <a:bodyPr wrap="square" rtlCol="0">
            <a:spAutoFit/>
          </a:bodyPr>
          <a:lstStyle/>
          <a:p>
            <a:r>
              <a:rPr lang="en-US" sz="2000" b="1" dirty="0" smtClean="0">
                <a:solidFill>
                  <a:srgbClr val="00CC00"/>
                </a:solidFill>
                <a:latin typeface="Trebuchet MS" pitchFamily="34" charset="0"/>
              </a:rPr>
              <a:t>3</a:t>
            </a:r>
            <a:endParaRPr lang="en-US" sz="2000" b="1" dirty="0">
              <a:solidFill>
                <a:srgbClr val="00CC00"/>
              </a:solidFill>
              <a:latin typeface="Trebuchet MS" pitchFamily="34" charset="0"/>
            </a:endParaRPr>
          </a:p>
        </p:txBody>
      </p:sp>
      <p:sp>
        <p:nvSpPr>
          <p:cNvPr id="58" name="TextBox 57"/>
          <p:cNvSpPr txBox="1"/>
          <p:nvPr/>
        </p:nvSpPr>
        <p:spPr>
          <a:xfrm>
            <a:off x="5362120" y="2105960"/>
            <a:ext cx="457200" cy="400110"/>
          </a:xfrm>
          <a:prstGeom prst="rect">
            <a:avLst/>
          </a:prstGeom>
          <a:noFill/>
        </p:spPr>
        <p:txBody>
          <a:bodyPr wrap="square" rtlCol="0">
            <a:spAutoFit/>
          </a:bodyPr>
          <a:lstStyle/>
          <a:p>
            <a:r>
              <a:rPr lang="en-US" sz="2000" b="1" dirty="0" smtClean="0">
                <a:solidFill>
                  <a:srgbClr val="00CC00"/>
                </a:solidFill>
                <a:latin typeface="Trebuchet MS" pitchFamily="34" charset="0"/>
              </a:rPr>
              <a:t>4</a:t>
            </a:r>
            <a:endParaRPr lang="en-US" sz="2000" b="1" dirty="0">
              <a:solidFill>
                <a:srgbClr val="00CC00"/>
              </a:solidFill>
              <a:latin typeface="Trebuchet MS" pitchFamily="34" charset="0"/>
            </a:endParaRPr>
          </a:p>
        </p:txBody>
      </p:sp>
      <p:sp>
        <p:nvSpPr>
          <p:cNvPr id="59" name="TextBox 58"/>
          <p:cNvSpPr txBox="1"/>
          <p:nvPr/>
        </p:nvSpPr>
        <p:spPr>
          <a:xfrm>
            <a:off x="5816363" y="2106020"/>
            <a:ext cx="457200" cy="400110"/>
          </a:xfrm>
          <a:prstGeom prst="rect">
            <a:avLst/>
          </a:prstGeom>
          <a:noFill/>
        </p:spPr>
        <p:txBody>
          <a:bodyPr wrap="square" rtlCol="0">
            <a:spAutoFit/>
          </a:bodyPr>
          <a:lstStyle/>
          <a:p>
            <a:r>
              <a:rPr lang="en-US" sz="2000" b="1" dirty="0" smtClean="0">
                <a:solidFill>
                  <a:srgbClr val="00CC00"/>
                </a:solidFill>
                <a:latin typeface="Trebuchet MS" pitchFamily="34" charset="0"/>
              </a:rPr>
              <a:t>5</a:t>
            </a:r>
            <a:endParaRPr lang="en-US" sz="2000" b="1" dirty="0">
              <a:solidFill>
                <a:srgbClr val="00CC00"/>
              </a:solidFill>
              <a:latin typeface="Trebuchet MS" pitchFamily="34" charset="0"/>
            </a:endParaRPr>
          </a:p>
        </p:txBody>
      </p:sp>
      <p:sp>
        <p:nvSpPr>
          <p:cNvPr id="60" name="TextBox 59"/>
          <p:cNvSpPr txBox="1"/>
          <p:nvPr/>
        </p:nvSpPr>
        <p:spPr>
          <a:xfrm>
            <a:off x="6206888" y="2105960"/>
            <a:ext cx="457200" cy="400110"/>
          </a:xfrm>
          <a:prstGeom prst="rect">
            <a:avLst/>
          </a:prstGeom>
          <a:noFill/>
        </p:spPr>
        <p:txBody>
          <a:bodyPr wrap="square" rtlCol="0">
            <a:spAutoFit/>
          </a:bodyPr>
          <a:lstStyle/>
          <a:p>
            <a:r>
              <a:rPr lang="en-US" sz="2000" b="1" dirty="0" smtClean="0">
                <a:solidFill>
                  <a:srgbClr val="00CC00"/>
                </a:solidFill>
                <a:latin typeface="Trebuchet MS" pitchFamily="34" charset="0"/>
              </a:rPr>
              <a:t>6</a:t>
            </a:r>
            <a:endParaRPr lang="en-US" sz="2000" b="1" dirty="0">
              <a:solidFill>
                <a:srgbClr val="00CC00"/>
              </a:solidFill>
              <a:latin typeface="Trebuchet MS" pitchFamily="34" charset="0"/>
            </a:endParaRPr>
          </a:p>
        </p:txBody>
      </p:sp>
      <p:sp>
        <p:nvSpPr>
          <p:cNvPr id="61" name="TextBox 60"/>
          <p:cNvSpPr txBox="1"/>
          <p:nvPr/>
        </p:nvSpPr>
        <p:spPr>
          <a:xfrm>
            <a:off x="6664088" y="2106020"/>
            <a:ext cx="457200" cy="400110"/>
          </a:xfrm>
          <a:prstGeom prst="rect">
            <a:avLst/>
          </a:prstGeom>
          <a:noFill/>
        </p:spPr>
        <p:txBody>
          <a:bodyPr wrap="square" rtlCol="0">
            <a:spAutoFit/>
          </a:bodyPr>
          <a:lstStyle/>
          <a:p>
            <a:r>
              <a:rPr lang="en-US" sz="2000" b="1" dirty="0" smtClean="0">
                <a:solidFill>
                  <a:srgbClr val="00CC00"/>
                </a:solidFill>
                <a:latin typeface="Trebuchet MS" pitchFamily="34" charset="0"/>
              </a:rPr>
              <a:t>7</a:t>
            </a:r>
            <a:endParaRPr lang="en-US" sz="2000" b="1" dirty="0">
              <a:solidFill>
                <a:srgbClr val="00CC00"/>
              </a:solidFill>
              <a:latin typeface="Trebuchet MS" pitchFamily="34" charset="0"/>
            </a:endParaRPr>
          </a:p>
        </p:txBody>
      </p:sp>
      <p:sp>
        <p:nvSpPr>
          <p:cNvPr id="62" name="TextBox 61"/>
          <p:cNvSpPr txBox="1"/>
          <p:nvPr/>
        </p:nvSpPr>
        <p:spPr>
          <a:xfrm>
            <a:off x="7073990" y="2105960"/>
            <a:ext cx="457200" cy="400110"/>
          </a:xfrm>
          <a:prstGeom prst="rect">
            <a:avLst/>
          </a:prstGeom>
          <a:noFill/>
        </p:spPr>
        <p:txBody>
          <a:bodyPr wrap="square" rtlCol="0">
            <a:spAutoFit/>
          </a:bodyPr>
          <a:lstStyle/>
          <a:p>
            <a:r>
              <a:rPr lang="en-US" sz="2000" b="1" dirty="0" smtClean="0">
                <a:solidFill>
                  <a:srgbClr val="00CC00"/>
                </a:solidFill>
                <a:latin typeface="Trebuchet MS" pitchFamily="34" charset="0"/>
              </a:rPr>
              <a:t>8</a:t>
            </a:r>
            <a:endParaRPr lang="en-US" sz="2000" b="1" dirty="0">
              <a:solidFill>
                <a:srgbClr val="00CC00"/>
              </a:solidFill>
              <a:latin typeface="Trebuchet MS" pitchFamily="34" charset="0"/>
            </a:endParaRPr>
          </a:p>
        </p:txBody>
      </p:sp>
      <p:sp>
        <p:nvSpPr>
          <p:cNvPr id="63" name="TextBox 62"/>
          <p:cNvSpPr txBox="1"/>
          <p:nvPr/>
        </p:nvSpPr>
        <p:spPr>
          <a:xfrm>
            <a:off x="7807088" y="2096495"/>
            <a:ext cx="533400" cy="400110"/>
          </a:xfrm>
          <a:prstGeom prst="rect">
            <a:avLst/>
          </a:prstGeom>
          <a:noFill/>
        </p:spPr>
        <p:txBody>
          <a:bodyPr wrap="square" rtlCol="0">
            <a:spAutoFit/>
          </a:bodyPr>
          <a:lstStyle/>
          <a:p>
            <a:r>
              <a:rPr lang="en-US" sz="2000" b="1" dirty="0" smtClean="0">
                <a:solidFill>
                  <a:srgbClr val="00CC00"/>
                </a:solidFill>
                <a:latin typeface="Trebuchet MS" pitchFamily="34" charset="0"/>
              </a:rPr>
              <a:t>10</a:t>
            </a:r>
            <a:endParaRPr lang="en-US" sz="2000" b="1" dirty="0">
              <a:solidFill>
                <a:srgbClr val="00CC00"/>
              </a:solidFill>
              <a:latin typeface="Trebuchet MS" pitchFamily="34" charset="0"/>
            </a:endParaRPr>
          </a:p>
        </p:txBody>
      </p:sp>
      <p:sp>
        <p:nvSpPr>
          <p:cNvPr id="64" name="TextBox 63"/>
          <p:cNvSpPr txBox="1"/>
          <p:nvPr/>
        </p:nvSpPr>
        <p:spPr>
          <a:xfrm>
            <a:off x="7530863" y="2105960"/>
            <a:ext cx="381000" cy="400110"/>
          </a:xfrm>
          <a:prstGeom prst="rect">
            <a:avLst/>
          </a:prstGeom>
          <a:noFill/>
        </p:spPr>
        <p:txBody>
          <a:bodyPr wrap="square" rtlCol="0">
            <a:spAutoFit/>
          </a:bodyPr>
          <a:lstStyle/>
          <a:p>
            <a:r>
              <a:rPr lang="en-US" sz="2000" b="1" dirty="0" smtClean="0">
                <a:solidFill>
                  <a:srgbClr val="00CC00"/>
                </a:solidFill>
                <a:latin typeface="Trebuchet MS" pitchFamily="34" charset="0"/>
              </a:rPr>
              <a:t>9</a:t>
            </a:r>
            <a:endParaRPr lang="en-US" sz="2000" b="1" dirty="0">
              <a:solidFill>
                <a:srgbClr val="00CC00"/>
              </a:solidFill>
              <a:latin typeface="Trebuchet MS" pitchFamily="34" charset="0"/>
            </a:endParaRPr>
          </a:p>
        </p:txBody>
      </p:sp>
      <p:sp>
        <p:nvSpPr>
          <p:cNvPr id="35" name="Rectangle 34"/>
          <p:cNvSpPr/>
          <p:nvPr/>
        </p:nvSpPr>
        <p:spPr>
          <a:xfrm>
            <a:off x="7921388" y="2315570"/>
            <a:ext cx="381000" cy="533400"/>
          </a:xfrm>
          <a:prstGeom prst="rect">
            <a:avLst/>
          </a:prstGeom>
          <a:solidFill>
            <a:schemeClr val="bg1">
              <a:alpha val="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Rectangle 82"/>
          <p:cNvSpPr/>
          <p:nvPr/>
        </p:nvSpPr>
        <p:spPr>
          <a:xfrm>
            <a:off x="4111388" y="2848970"/>
            <a:ext cx="304800" cy="381000"/>
          </a:xfrm>
          <a:prstGeom prst="rect">
            <a:avLst/>
          </a:prstGeom>
          <a:solidFill>
            <a:srgbClr val="00CC00">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4" name="Rectangle 83"/>
          <p:cNvSpPr/>
          <p:nvPr/>
        </p:nvSpPr>
        <p:spPr>
          <a:xfrm>
            <a:off x="4559063" y="2696570"/>
            <a:ext cx="304800" cy="533400"/>
          </a:xfrm>
          <a:prstGeom prst="rect">
            <a:avLst/>
          </a:prstGeom>
          <a:solidFill>
            <a:srgbClr val="00CC00">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Rectangle 84"/>
          <p:cNvSpPr/>
          <p:nvPr/>
        </p:nvSpPr>
        <p:spPr>
          <a:xfrm>
            <a:off x="4949588" y="3077570"/>
            <a:ext cx="304800" cy="381000"/>
          </a:xfrm>
          <a:prstGeom prst="rect">
            <a:avLst/>
          </a:prstGeom>
          <a:solidFill>
            <a:srgbClr val="00CC00">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Rectangle 85"/>
          <p:cNvSpPr/>
          <p:nvPr/>
        </p:nvSpPr>
        <p:spPr>
          <a:xfrm>
            <a:off x="5406788" y="2620370"/>
            <a:ext cx="304800" cy="600075"/>
          </a:xfrm>
          <a:prstGeom prst="rect">
            <a:avLst/>
          </a:prstGeom>
          <a:solidFill>
            <a:srgbClr val="00CC00">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7" name="Rectangle 86"/>
          <p:cNvSpPr/>
          <p:nvPr/>
        </p:nvSpPr>
        <p:spPr>
          <a:xfrm>
            <a:off x="5863988" y="3153770"/>
            <a:ext cx="285750" cy="457200"/>
          </a:xfrm>
          <a:prstGeom prst="rect">
            <a:avLst/>
          </a:prstGeom>
          <a:solidFill>
            <a:srgbClr val="00CC00">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8" name="Rectangle 87"/>
          <p:cNvSpPr/>
          <p:nvPr/>
        </p:nvSpPr>
        <p:spPr>
          <a:xfrm>
            <a:off x="6254513" y="2544170"/>
            <a:ext cx="304800" cy="533400"/>
          </a:xfrm>
          <a:prstGeom prst="rect">
            <a:avLst/>
          </a:prstGeom>
          <a:solidFill>
            <a:srgbClr val="00CC00">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9" name="Rectangle 88"/>
          <p:cNvSpPr/>
          <p:nvPr/>
        </p:nvSpPr>
        <p:spPr>
          <a:xfrm>
            <a:off x="6721238" y="3229970"/>
            <a:ext cx="304800" cy="228600"/>
          </a:xfrm>
          <a:prstGeom prst="rect">
            <a:avLst/>
          </a:prstGeom>
          <a:solidFill>
            <a:srgbClr val="00CC00">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0" name="Rectangle 89"/>
          <p:cNvSpPr/>
          <p:nvPr/>
        </p:nvSpPr>
        <p:spPr>
          <a:xfrm>
            <a:off x="7111763" y="2467970"/>
            <a:ext cx="304800" cy="685800"/>
          </a:xfrm>
          <a:prstGeom prst="rect">
            <a:avLst/>
          </a:prstGeom>
          <a:solidFill>
            <a:srgbClr val="00CC00">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1" name="Rectangle 90"/>
          <p:cNvSpPr/>
          <p:nvPr/>
        </p:nvSpPr>
        <p:spPr>
          <a:xfrm>
            <a:off x="7616588" y="3001370"/>
            <a:ext cx="228600" cy="381000"/>
          </a:xfrm>
          <a:prstGeom prst="rect">
            <a:avLst/>
          </a:prstGeom>
          <a:solidFill>
            <a:srgbClr val="00CC00">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2" name="Rectangle 91"/>
          <p:cNvSpPr/>
          <p:nvPr/>
        </p:nvSpPr>
        <p:spPr>
          <a:xfrm>
            <a:off x="7921388" y="2391770"/>
            <a:ext cx="304800" cy="457200"/>
          </a:xfrm>
          <a:prstGeom prst="rect">
            <a:avLst/>
          </a:prstGeom>
          <a:solidFill>
            <a:srgbClr val="00CC00">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3" name="Up Ribbon 92"/>
          <p:cNvSpPr/>
          <p:nvPr/>
        </p:nvSpPr>
        <p:spPr>
          <a:xfrm>
            <a:off x="3505200" y="990600"/>
            <a:ext cx="4419600" cy="609600"/>
          </a:xfrm>
          <a:prstGeom prst="ribbon2">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latin typeface="Trebuchet MS" pitchFamily="34" charset="0"/>
              </a:rPr>
              <a:t>Tide Challenge #1</a:t>
            </a:r>
            <a:endParaRPr lang="en-US" dirty="0">
              <a:latin typeface="Trebuchet MS" pitchFamily="34" charset="0"/>
            </a:endParaRPr>
          </a:p>
        </p:txBody>
      </p:sp>
      <p:sp>
        <p:nvSpPr>
          <p:cNvPr id="95" name="TextBox 94"/>
          <p:cNvSpPr txBox="1"/>
          <p:nvPr/>
        </p:nvSpPr>
        <p:spPr>
          <a:xfrm>
            <a:off x="1066800" y="6553200"/>
            <a:ext cx="3429000" cy="369332"/>
          </a:xfrm>
          <a:prstGeom prst="rect">
            <a:avLst/>
          </a:prstGeom>
          <a:noFill/>
        </p:spPr>
        <p:txBody>
          <a:bodyPr wrap="square" rtlCol="0">
            <a:spAutoFit/>
          </a:bodyPr>
          <a:lstStyle/>
          <a:p>
            <a:r>
              <a:rPr lang="en-US" dirty="0" smtClean="0">
                <a:latin typeface="Trebuchet MS" pitchFamily="34" charset="0"/>
              </a:rPr>
              <a:t>Tide Challenge: 1/4</a:t>
            </a:r>
            <a:endParaRPr lang="en-US" dirty="0">
              <a:latin typeface="Trebuchet MS" pitchFamily="34" charset="0"/>
            </a:endParaRPr>
          </a:p>
        </p:txBody>
      </p:sp>
      <p:sp>
        <p:nvSpPr>
          <p:cNvPr id="97" name="Rounded Rectangle 96">
            <a:hlinkClick r:id="rId12" action="ppaction://hlinksldjump" highlightClick="1"/>
          </p:cNvPr>
          <p:cNvSpPr/>
          <p:nvPr/>
        </p:nvSpPr>
        <p:spPr>
          <a:xfrm>
            <a:off x="2057400" y="5334000"/>
            <a:ext cx="1219200" cy="685800"/>
          </a:xfrm>
          <a:prstGeom prst="roundRect">
            <a:avLst/>
          </a:prstGeom>
          <a:solidFill>
            <a:srgbClr val="C00000"/>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400" dirty="0" smtClean="0">
                <a:latin typeface="Trebuchet MS" pitchFamily="34" charset="0"/>
              </a:rPr>
              <a:t>Touch here to see the LOW tides</a:t>
            </a:r>
            <a:endParaRPr lang="en-US" sz="1400" dirty="0">
              <a:latin typeface="Trebuchet MS" pitchFamily="34" charset="0"/>
            </a:endParaRPr>
          </a:p>
        </p:txBody>
      </p:sp>
      <p:sp>
        <p:nvSpPr>
          <p:cNvPr id="51" name="Rounded Rectangle 50"/>
          <p:cNvSpPr/>
          <p:nvPr/>
        </p:nvSpPr>
        <p:spPr>
          <a:xfrm>
            <a:off x="4114800" y="5638800"/>
            <a:ext cx="1676400" cy="838200"/>
          </a:xfrm>
          <a:prstGeom prst="roundRect">
            <a:avLst/>
          </a:prstGeom>
          <a:solidFill>
            <a:srgbClr val="00B8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600" dirty="0" smtClean="0">
                <a:latin typeface="Trebuchet MS" pitchFamily="34" charset="0"/>
              </a:rPr>
              <a:t>Did you find all the tides?</a:t>
            </a:r>
            <a:endParaRPr lang="en-US" sz="1600" dirty="0">
              <a:latin typeface="Trebuchet MS" pitchFamily="34" charset="0"/>
            </a:endParaRPr>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grpId="0" nodeType="withEffect">
                                  <p:stCondLst>
                                    <p:cond delay="0"/>
                                  </p:stCondLst>
                                  <p:childTnLst>
                                    <p:set>
                                      <p:cBhvr>
                                        <p:cTn id="6" dur="1" fill="hold">
                                          <p:stCondLst>
                                            <p:cond delay="0"/>
                                          </p:stCondLst>
                                        </p:cTn>
                                        <p:tgtEl>
                                          <p:spTgt spid="55"/>
                                        </p:tgtEl>
                                        <p:attrNameLst>
                                          <p:attrName>style.visibility</p:attrName>
                                        </p:attrNameLst>
                                      </p:cBhvr>
                                      <p:to>
                                        <p:strVal val="visible"/>
                                      </p:to>
                                    </p:set>
                                    <p:anim calcmode="lin" valueType="num">
                                      <p:cBhvr>
                                        <p:cTn id="7" dur="500" fill="hold"/>
                                        <p:tgtEl>
                                          <p:spTgt spid="55"/>
                                        </p:tgtEl>
                                        <p:attrNameLst>
                                          <p:attrName>ppt_w</p:attrName>
                                        </p:attrNameLst>
                                      </p:cBhvr>
                                      <p:tavLst>
                                        <p:tav tm="0">
                                          <p:val>
                                            <p:fltVal val="0"/>
                                          </p:val>
                                        </p:tav>
                                        <p:tav tm="100000">
                                          <p:val>
                                            <p:strVal val="#ppt_w"/>
                                          </p:val>
                                        </p:tav>
                                      </p:tavLst>
                                    </p:anim>
                                    <p:anim calcmode="lin" valueType="num">
                                      <p:cBhvr>
                                        <p:cTn id="8" dur="500" fill="hold"/>
                                        <p:tgtEl>
                                          <p:spTgt spid="55"/>
                                        </p:tgtEl>
                                        <p:attrNameLst>
                                          <p:attrName>ppt_h</p:attrName>
                                        </p:attrNameLst>
                                      </p:cBhvr>
                                      <p:tavLst>
                                        <p:tav tm="0">
                                          <p:val>
                                            <p:fltVal val="0"/>
                                          </p:val>
                                        </p:tav>
                                        <p:tav tm="100000">
                                          <p:val>
                                            <p:strVal val="#ppt_h"/>
                                          </p:val>
                                        </p:tav>
                                      </p:tavLst>
                                    </p:anim>
                                    <p:animEffect transition="in" filter="fade">
                                      <p:cBhvr>
                                        <p:cTn id="9" dur="500"/>
                                        <p:tgtEl>
                                          <p:spTgt spid="55"/>
                                        </p:tgtEl>
                                      </p:cBhvr>
                                    </p:animEffect>
                                  </p:childTnLst>
                                </p:cTn>
                              </p:par>
                              <p:par>
                                <p:cTn id="10" presetID="53" presetClass="entr" presetSubtype="0" fill="hold" grpId="0" nodeType="withEffect">
                                  <p:stCondLst>
                                    <p:cond delay="0"/>
                                  </p:stCondLst>
                                  <p:childTnLst>
                                    <p:set>
                                      <p:cBhvr>
                                        <p:cTn id="11" dur="1" fill="hold">
                                          <p:stCondLst>
                                            <p:cond delay="0"/>
                                          </p:stCondLst>
                                        </p:cTn>
                                        <p:tgtEl>
                                          <p:spTgt spid="83"/>
                                        </p:tgtEl>
                                        <p:attrNameLst>
                                          <p:attrName>style.visibility</p:attrName>
                                        </p:attrNameLst>
                                      </p:cBhvr>
                                      <p:to>
                                        <p:strVal val="visible"/>
                                      </p:to>
                                    </p:set>
                                    <p:anim calcmode="lin" valueType="num">
                                      <p:cBhvr>
                                        <p:cTn id="12" dur="500" fill="hold"/>
                                        <p:tgtEl>
                                          <p:spTgt spid="83"/>
                                        </p:tgtEl>
                                        <p:attrNameLst>
                                          <p:attrName>ppt_w</p:attrName>
                                        </p:attrNameLst>
                                      </p:cBhvr>
                                      <p:tavLst>
                                        <p:tav tm="0">
                                          <p:val>
                                            <p:fltVal val="0"/>
                                          </p:val>
                                        </p:tav>
                                        <p:tav tm="100000">
                                          <p:val>
                                            <p:strVal val="#ppt_w"/>
                                          </p:val>
                                        </p:tav>
                                      </p:tavLst>
                                    </p:anim>
                                    <p:anim calcmode="lin" valueType="num">
                                      <p:cBhvr>
                                        <p:cTn id="13" dur="500" fill="hold"/>
                                        <p:tgtEl>
                                          <p:spTgt spid="83"/>
                                        </p:tgtEl>
                                        <p:attrNameLst>
                                          <p:attrName>ppt_h</p:attrName>
                                        </p:attrNameLst>
                                      </p:cBhvr>
                                      <p:tavLst>
                                        <p:tav tm="0">
                                          <p:val>
                                            <p:fltVal val="0"/>
                                          </p:val>
                                        </p:tav>
                                        <p:tav tm="100000">
                                          <p:val>
                                            <p:strVal val="#ppt_h"/>
                                          </p:val>
                                        </p:tav>
                                      </p:tavLst>
                                    </p:anim>
                                    <p:animEffect transition="in" filter="fade">
                                      <p:cBhvr>
                                        <p:cTn id="14" dur="500"/>
                                        <p:tgtEl>
                                          <p:spTgt spid="83"/>
                                        </p:tgtEl>
                                      </p:cBhvr>
                                    </p:animEffect>
                                  </p:childTnLst>
                                </p:cTn>
                              </p:par>
                            </p:childTnLst>
                          </p:cTn>
                        </p:par>
                        <p:par>
                          <p:cTn id="15" fill="hold">
                            <p:stCondLst>
                              <p:cond delay="500"/>
                            </p:stCondLst>
                            <p:childTnLst>
                              <p:par>
                                <p:cTn id="16" presetID="53" presetClass="entr" presetSubtype="0" fill="hold" grpId="0" nodeType="afterEffect">
                                  <p:stCondLst>
                                    <p:cond delay="0"/>
                                  </p:stCondLst>
                                  <p:childTnLst>
                                    <p:set>
                                      <p:cBhvr>
                                        <p:cTn id="17" dur="1" fill="hold">
                                          <p:stCondLst>
                                            <p:cond delay="0"/>
                                          </p:stCondLst>
                                        </p:cTn>
                                        <p:tgtEl>
                                          <p:spTgt spid="56"/>
                                        </p:tgtEl>
                                        <p:attrNameLst>
                                          <p:attrName>style.visibility</p:attrName>
                                        </p:attrNameLst>
                                      </p:cBhvr>
                                      <p:to>
                                        <p:strVal val="visible"/>
                                      </p:to>
                                    </p:set>
                                    <p:anim calcmode="lin" valueType="num">
                                      <p:cBhvr>
                                        <p:cTn id="18" dur="500" fill="hold"/>
                                        <p:tgtEl>
                                          <p:spTgt spid="56"/>
                                        </p:tgtEl>
                                        <p:attrNameLst>
                                          <p:attrName>ppt_w</p:attrName>
                                        </p:attrNameLst>
                                      </p:cBhvr>
                                      <p:tavLst>
                                        <p:tav tm="0">
                                          <p:val>
                                            <p:fltVal val="0"/>
                                          </p:val>
                                        </p:tav>
                                        <p:tav tm="100000">
                                          <p:val>
                                            <p:strVal val="#ppt_w"/>
                                          </p:val>
                                        </p:tav>
                                      </p:tavLst>
                                    </p:anim>
                                    <p:anim calcmode="lin" valueType="num">
                                      <p:cBhvr>
                                        <p:cTn id="19" dur="500" fill="hold"/>
                                        <p:tgtEl>
                                          <p:spTgt spid="56"/>
                                        </p:tgtEl>
                                        <p:attrNameLst>
                                          <p:attrName>ppt_h</p:attrName>
                                        </p:attrNameLst>
                                      </p:cBhvr>
                                      <p:tavLst>
                                        <p:tav tm="0">
                                          <p:val>
                                            <p:fltVal val="0"/>
                                          </p:val>
                                        </p:tav>
                                        <p:tav tm="100000">
                                          <p:val>
                                            <p:strVal val="#ppt_h"/>
                                          </p:val>
                                        </p:tav>
                                      </p:tavLst>
                                    </p:anim>
                                    <p:animEffect transition="in" filter="fade">
                                      <p:cBhvr>
                                        <p:cTn id="20" dur="500"/>
                                        <p:tgtEl>
                                          <p:spTgt spid="56"/>
                                        </p:tgtEl>
                                      </p:cBhvr>
                                    </p:animEffect>
                                  </p:childTnLst>
                                </p:cTn>
                              </p:par>
                              <p:par>
                                <p:cTn id="21" presetID="53" presetClass="entr" presetSubtype="0" fill="hold" grpId="0" nodeType="withEffect">
                                  <p:stCondLst>
                                    <p:cond delay="0"/>
                                  </p:stCondLst>
                                  <p:childTnLst>
                                    <p:set>
                                      <p:cBhvr>
                                        <p:cTn id="22" dur="1" fill="hold">
                                          <p:stCondLst>
                                            <p:cond delay="0"/>
                                          </p:stCondLst>
                                        </p:cTn>
                                        <p:tgtEl>
                                          <p:spTgt spid="84"/>
                                        </p:tgtEl>
                                        <p:attrNameLst>
                                          <p:attrName>style.visibility</p:attrName>
                                        </p:attrNameLst>
                                      </p:cBhvr>
                                      <p:to>
                                        <p:strVal val="visible"/>
                                      </p:to>
                                    </p:set>
                                    <p:anim calcmode="lin" valueType="num">
                                      <p:cBhvr>
                                        <p:cTn id="23" dur="500" fill="hold"/>
                                        <p:tgtEl>
                                          <p:spTgt spid="84"/>
                                        </p:tgtEl>
                                        <p:attrNameLst>
                                          <p:attrName>ppt_w</p:attrName>
                                        </p:attrNameLst>
                                      </p:cBhvr>
                                      <p:tavLst>
                                        <p:tav tm="0">
                                          <p:val>
                                            <p:fltVal val="0"/>
                                          </p:val>
                                        </p:tav>
                                        <p:tav tm="100000">
                                          <p:val>
                                            <p:strVal val="#ppt_w"/>
                                          </p:val>
                                        </p:tav>
                                      </p:tavLst>
                                    </p:anim>
                                    <p:anim calcmode="lin" valueType="num">
                                      <p:cBhvr>
                                        <p:cTn id="24" dur="500" fill="hold"/>
                                        <p:tgtEl>
                                          <p:spTgt spid="84"/>
                                        </p:tgtEl>
                                        <p:attrNameLst>
                                          <p:attrName>ppt_h</p:attrName>
                                        </p:attrNameLst>
                                      </p:cBhvr>
                                      <p:tavLst>
                                        <p:tav tm="0">
                                          <p:val>
                                            <p:fltVal val="0"/>
                                          </p:val>
                                        </p:tav>
                                        <p:tav tm="100000">
                                          <p:val>
                                            <p:strVal val="#ppt_h"/>
                                          </p:val>
                                        </p:tav>
                                      </p:tavLst>
                                    </p:anim>
                                    <p:animEffect transition="in" filter="fade">
                                      <p:cBhvr>
                                        <p:cTn id="25" dur="500"/>
                                        <p:tgtEl>
                                          <p:spTgt spid="84"/>
                                        </p:tgtEl>
                                      </p:cBhvr>
                                    </p:animEffect>
                                  </p:childTnLst>
                                </p:cTn>
                              </p:par>
                            </p:childTnLst>
                          </p:cTn>
                        </p:par>
                        <p:par>
                          <p:cTn id="26" fill="hold">
                            <p:stCondLst>
                              <p:cond delay="1000"/>
                            </p:stCondLst>
                            <p:childTnLst>
                              <p:par>
                                <p:cTn id="27" presetID="53" presetClass="entr" presetSubtype="0" fill="hold" grpId="0" nodeType="afterEffect">
                                  <p:stCondLst>
                                    <p:cond delay="0"/>
                                  </p:stCondLst>
                                  <p:childTnLst>
                                    <p:set>
                                      <p:cBhvr>
                                        <p:cTn id="28" dur="1" fill="hold">
                                          <p:stCondLst>
                                            <p:cond delay="0"/>
                                          </p:stCondLst>
                                        </p:cTn>
                                        <p:tgtEl>
                                          <p:spTgt spid="57"/>
                                        </p:tgtEl>
                                        <p:attrNameLst>
                                          <p:attrName>style.visibility</p:attrName>
                                        </p:attrNameLst>
                                      </p:cBhvr>
                                      <p:to>
                                        <p:strVal val="visible"/>
                                      </p:to>
                                    </p:set>
                                    <p:anim calcmode="lin" valueType="num">
                                      <p:cBhvr>
                                        <p:cTn id="29" dur="500" fill="hold"/>
                                        <p:tgtEl>
                                          <p:spTgt spid="57"/>
                                        </p:tgtEl>
                                        <p:attrNameLst>
                                          <p:attrName>ppt_w</p:attrName>
                                        </p:attrNameLst>
                                      </p:cBhvr>
                                      <p:tavLst>
                                        <p:tav tm="0">
                                          <p:val>
                                            <p:fltVal val="0"/>
                                          </p:val>
                                        </p:tav>
                                        <p:tav tm="100000">
                                          <p:val>
                                            <p:strVal val="#ppt_w"/>
                                          </p:val>
                                        </p:tav>
                                      </p:tavLst>
                                    </p:anim>
                                    <p:anim calcmode="lin" valueType="num">
                                      <p:cBhvr>
                                        <p:cTn id="30" dur="500" fill="hold"/>
                                        <p:tgtEl>
                                          <p:spTgt spid="57"/>
                                        </p:tgtEl>
                                        <p:attrNameLst>
                                          <p:attrName>ppt_h</p:attrName>
                                        </p:attrNameLst>
                                      </p:cBhvr>
                                      <p:tavLst>
                                        <p:tav tm="0">
                                          <p:val>
                                            <p:fltVal val="0"/>
                                          </p:val>
                                        </p:tav>
                                        <p:tav tm="100000">
                                          <p:val>
                                            <p:strVal val="#ppt_h"/>
                                          </p:val>
                                        </p:tav>
                                      </p:tavLst>
                                    </p:anim>
                                    <p:animEffect transition="in" filter="fade">
                                      <p:cBhvr>
                                        <p:cTn id="31" dur="500"/>
                                        <p:tgtEl>
                                          <p:spTgt spid="57"/>
                                        </p:tgtEl>
                                      </p:cBhvr>
                                    </p:animEffect>
                                  </p:childTnLst>
                                </p:cTn>
                              </p:par>
                              <p:par>
                                <p:cTn id="32" presetID="53" presetClass="entr" presetSubtype="0" fill="hold" grpId="0" nodeType="withEffect">
                                  <p:stCondLst>
                                    <p:cond delay="0"/>
                                  </p:stCondLst>
                                  <p:childTnLst>
                                    <p:set>
                                      <p:cBhvr>
                                        <p:cTn id="33" dur="1" fill="hold">
                                          <p:stCondLst>
                                            <p:cond delay="0"/>
                                          </p:stCondLst>
                                        </p:cTn>
                                        <p:tgtEl>
                                          <p:spTgt spid="85"/>
                                        </p:tgtEl>
                                        <p:attrNameLst>
                                          <p:attrName>style.visibility</p:attrName>
                                        </p:attrNameLst>
                                      </p:cBhvr>
                                      <p:to>
                                        <p:strVal val="visible"/>
                                      </p:to>
                                    </p:set>
                                    <p:anim calcmode="lin" valueType="num">
                                      <p:cBhvr>
                                        <p:cTn id="34" dur="500" fill="hold"/>
                                        <p:tgtEl>
                                          <p:spTgt spid="85"/>
                                        </p:tgtEl>
                                        <p:attrNameLst>
                                          <p:attrName>ppt_w</p:attrName>
                                        </p:attrNameLst>
                                      </p:cBhvr>
                                      <p:tavLst>
                                        <p:tav tm="0">
                                          <p:val>
                                            <p:fltVal val="0"/>
                                          </p:val>
                                        </p:tav>
                                        <p:tav tm="100000">
                                          <p:val>
                                            <p:strVal val="#ppt_w"/>
                                          </p:val>
                                        </p:tav>
                                      </p:tavLst>
                                    </p:anim>
                                    <p:anim calcmode="lin" valueType="num">
                                      <p:cBhvr>
                                        <p:cTn id="35" dur="500" fill="hold"/>
                                        <p:tgtEl>
                                          <p:spTgt spid="85"/>
                                        </p:tgtEl>
                                        <p:attrNameLst>
                                          <p:attrName>ppt_h</p:attrName>
                                        </p:attrNameLst>
                                      </p:cBhvr>
                                      <p:tavLst>
                                        <p:tav tm="0">
                                          <p:val>
                                            <p:fltVal val="0"/>
                                          </p:val>
                                        </p:tav>
                                        <p:tav tm="100000">
                                          <p:val>
                                            <p:strVal val="#ppt_h"/>
                                          </p:val>
                                        </p:tav>
                                      </p:tavLst>
                                    </p:anim>
                                    <p:animEffect transition="in" filter="fade">
                                      <p:cBhvr>
                                        <p:cTn id="36" dur="500"/>
                                        <p:tgtEl>
                                          <p:spTgt spid="85"/>
                                        </p:tgtEl>
                                      </p:cBhvr>
                                    </p:animEffect>
                                  </p:childTnLst>
                                </p:cTn>
                              </p:par>
                            </p:childTnLst>
                          </p:cTn>
                        </p:par>
                        <p:par>
                          <p:cTn id="37" fill="hold">
                            <p:stCondLst>
                              <p:cond delay="1500"/>
                            </p:stCondLst>
                            <p:childTnLst>
                              <p:par>
                                <p:cTn id="38" presetID="53" presetClass="entr" presetSubtype="0" fill="hold" grpId="0" nodeType="afterEffect">
                                  <p:stCondLst>
                                    <p:cond delay="0"/>
                                  </p:stCondLst>
                                  <p:childTnLst>
                                    <p:set>
                                      <p:cBhvr>
                                        <p:cTn id="39" dur="1" fill="hold">
                                          <p:stCondLst>
                                            <p:cond delay="0"/>
                                          </p:stCondLst>
                                        </p:cTn>
                                        <p:tgtEl>
                                          <p:spTgt spid="58"/>
                                        </p:tgtEl>
                                        <p:attrNameLst>
                                          <p:attrName>style.visibility</p:attrName>
                                        </p:attrNameLst>
                                      </p:cBhvr>
                                      <p:to>
                                        <p:strVal val="visible"/>
                                      </p:to>
                                    </p:set>
                                    <p:anim calcmode="lin" valueType="num">
                                      <p:cBhvr>
                                        <p:cTn id="40" dur="500" fill="hold"/>
                                        <p:tgtEl>
                                          <p:spTgt spid="58"/>
                                        </p:tgtEl>
                                        <p:attrNameLst>
                                          <p:attrName>ppt_w</p:attrName>
                                        </p:attrNameLst>
                                      </p:cBhvr>
                                      <p:tavLst>
                                        <p:tav tm="0">
                                          <p:val>
                                            <p:fltVal val="0"/>
                                          </p:val>
                                        </p:tav>
                                        <p:tav tm="100000">
                                          <p:val>
                                            <p:strVal val="#ppt_w"/>
                                          </p:val>
                                        </p:tav>
                                      </p:tavLst>
                                    </p:anim>
                                    <p:anim calcmode="lin" valueType="num">
                                      <p:cBhvr>
                                        <p:cTn id="41" dur="500" fill="hold"/>
                                        <p:tgtEl>
                                          <p:spTgt spid="58"/>
                                        </p:tgtEl>
                                        <p:attrNameLst>
                                          <p:attrName>ppt_h</p:attrName>
                                        </p:attrNameLst>
                                      </p:cBhvr>
                                      <p:tavLst>
                                        <p:tav tm="0">
                                          <p:val>
                                            <p:fltVal val="0"/>
                                          </p:val>
                                        </p:tav>
                                        <p:tav tm="100000">
                                          <p:val>
                                            <p:strVal val="#ppt_h"/>
                                          </p:val>
                                        </p:tav>
                                      </p:tavLst>
                                    </p:anim>
                                    <p:animEffect transition="in" filter="fade">
                                      <p:cBhvr>
                                        <p:cTn id="42" dur="500"/>
                                        <p:tgtEl>
                                          <p:spTgt spid="58"/>
                                        </p:tgtEl>
                                      </p:cBhvr>
                                    </p:animEffect>
                                  </p:childTnLst>
                                </p:cTn>
                              </p:par>
                              <p:par>
                                <p:cTn id="43" presetID="53" presetClass="entr" presetSubtype="0" fill="hold" grpId="0" nodeType="withEffect">
                                  <p:stCondLst>
                                    <p:cond delay="0"/>
                                  </p:stCondLst>
                                  <p:childTnLst>
                                    <p:set>
                                      <p:cBhvr>
                                        <p:cTn id="44" dur="1" fill="hold">
                                          <p:stCondLst>
                                            <p:cond delay="0"/>
                                          </p:stCondLst>
                                        </p:cTn>
                                        <p:tgtEl>
                                          <p:spTgt spid="86"/>
                                        </p:tgtEl>
                                        <p:attrNameLst>
                                          <p:attrName>style.visibility</p:attrName>
                                        </p:attrNameLst>
                                      </p:cBhvr>
                                      <p:to>
                                        <p:strVal val="visible"/>
                                      </p:to>
                                    </p:set>
                                    <p:anim calcmode="lin" valueType="num">
                                      <p:cBhvr>
                                        <p:cTn id="45" dur="500" fill="hold"/>
                                        <p:tgtEl>
                                          <p:spTgt spid="86"/>
                                        </p:tgtEl>
                                        <p:attrNameLst>
                                          <p:attrName>ppt_w</p:attrName>
                                        </p:attrNameLst>
                                      </p:cBhvr>
                                      <p:tavLst>
                                        <p:tav tm="0">
                                          <p:val>
                                            <p:fltVal val="0"/>
                                          </p:val>
                                        </p:tav>
                                        <p:tav tm="100000">
                                          <p:val>
                                            <p:strVal val="#ppt_w"/>
                                          </p:val>
                                        </p:tav>
                                      </p:tavLst>
                                    </p:anim>
                                    <p:anim calcmode="lin" valueType="num">
                                      <p:cBhvr>
                                        <p:cTn id="46" dur="500" fill="hold"/>
                                        <p:tgtEl>
                                          <p:spTgt spid="86"/>
                                        </p:tgtEl>
                                        <p:attrNameLst>
                                          <p:attrName>ppt_h</p:attrName>
                                        </p:attrNameLst>
                                      </p:cBhvr>
                                      <p:tavLst>
                                        <p:tav tm="0">
                                          <p:val>
                                            <p:fltVal val="0"/>
                                          </p:val>
                                        </p:tav>
                                        <p:tav tm="100000">
                                          <p:val>
                                            <p:strVal val="#ppt_h"/>
                                          </p:val>
                                        </p:tav>
                                      </p:tavLst>
                                    </p:anim>
                                    <p:animEffect transition="in" filter="fade">
                                      <p:cBhvr>
                                        <p:cTn id="47" dur="500"/>
                                        <p:tgtEl>
                                          <p:spTgt spid="86"/>
                                        </p:tgtEl>
                                      </p:cBhvr>
                                    </p:animEffect>
                                  </p:childTnLst>
                                </p:cTn>
                              </p:par>
                            </p:childTnLst>
                          </p:cTn>
                        </p:par>
                        <p:par>
                          <p:cTn id="48" fill="hold">
                            <p:stCondLst>
                              <p:cond delay="2000"/>
                            </p:stCondLst>
                            <p:childTnLst>
                              <p:par>
                                <p:cTn id="49" presetID="53" presetClass="entr" presetSubtype="0" fill="hold" grpId="0" nodeType="afterEffect">
                                  <p:stCondLst>
                                    <p:cond delay="0"/>
                                  </p:stCondLst>
                                  <p:childTnLst>
                                    <p:set>
                                      <p:cBhvr>
                                        <p:cTn id="50" dur="1" fill="hold">
                                          <p:stCondLst>
                                            <p:cond delay="0"/>
                                          </p:stCondLst>
                                        </p:cTn>
                                        <p:tgtEl>
                                          <p:spTgt spid="59"/>
                                        </p:tgtEl>
                                        <p:attrNameLst>
                                          <p:attrName>style.visibility</p:attrName>
                                        </p:attrNameLst>
                                      </p:cBhvr>
                                      <p:to>
                                        <p:strVal val="visible"/>
                                      </p:to>
                                    </p:set>
                                    <p:anim calcmode="lin" valueType="num">
                                      <p:cBhvr>
                                        <p:cTn id="51" dur="500" fill="hold"/>
                                        <p:tgtEl>
                                          <p:spTgt spid="59"/>
                                        </p:tgtEl>
                                        <p:attrNameLst>
                                          <p:attrName>ppt_w</p:attrName>
                                        </p:attrNameLst>
                                      </p:cBhvr>
                                      <p:tavLst>
                                        <p:tav tm="0">
                                          <p:val>
                                            <p:fltVal val="0"/>
                                          </p:val>
                                        </p:tav>
                                        <p:tav tm="100000">
                                          <p:val>
                                            <p:strVal val="#ppt_w"/>
                                          </p:val>
                                        </p:tav>
                                      </p:tavLst>
                                    </p:anim>
                                    <p:anim calcmode="lin" valueType="num">
                                      <p:cBhvr>
                                        <p:cTn id="52" dur="500" fill="hold"/>
                                        <p:tgtEl>
                                          <p:spTgt spid="59"/>
                                        </p:tgtEl>
                                        <p:attrNameLst>
                                          <p:attrName>ppt_h</p:attrName>
                                        </p:attrNameLst>
                                      </p:cBhvr>
                                      <p:tavLst>
                                        <p:tav tm="0">
                                          <p:val>
                                            <p:fltVal val="0"/>
                                          </p:val>
                                        </p:tav>
                                        <p:tav tm="100000">
                                          <p:val>
                                            <p:strVal val="#ppt_h"/>
                                          </p:val>
                                        </p:tav>
                                      </p:tavLst>
                                    </p:anim>
                                    <p:animEffect transition="in" filter="fade">
                                      <p:cBhvr>
                                        <p:cTn id="53" dur="500"/>
                                        <p:tgtEl>
                                          <p:spTgt spid="59"/>
                                        </p:tgtEl>
                                      </p:cBhvr>
                                    </p:animEffect>
                                  </p:childTnLst>
                                </p:cTn>
                              </p:par>
                              <p:par>
                                <p:cTn id="54" presetID="53" presetClass="entr" presetSubtype="0" fill="hold" grpId="0" nodeType="withEffect">
                                  <p:stCondLst>
                                    <p:cond delay="0"/>
                                  </p:stCondLst>
                                  <p:childTnLst>
                                    <p:set>
                                      <p:cBhvr>
                                        <p:cTn id="55" dur="1" fill="hold">
                                          <p:stCondLst>
                                            <p:cond delay="0"/>
                                          </p:stCondLst>
                                        </p:cTn>
                                        <p:tgtEl>
                                          <p:spTgt spid="87"/>
                                        </p:tgtEl>
                                        <p:attrNameLst>
                                          <p:attrName>style.visibility</p:attrName>
                                        </p:attrNameLst>
                                      </p:cBhvr>
                                      <p:to>
                                        <p:strVal val="visible"/>
                                      </p:to>
                                    </p:set>
                                    <p:anim calcmode="lin" valueType="num">
                                      <p:cBhvr>
                                        <p:cTn id="56" dur="500" fill="hold"/>
                                        <p:tgtEl>
                                          <p:spTgt spid="87"/>
                                        </p:tgtEl>
                                        <p:attrNameLst>
                                          <p:attrName>ppt_w</p:attrName>
                                        </p:attrNameLst>
                                      </p:cBhvr>
                                      <p:tavLst>
                                        <p:tav tm="0">
                                          <p:val>
                                            <p:fltVal val="0"/>
                                          </p:val>
                                        </p:tav>
                                        <p:tav tm="100000">
                                          <p:val>
                                            <p:strVal val="#ppt_w"/>
                                          </p:val>
                                        </p:tav>
                                      </p:tavLst>
                                    </p:anim>
                                    <p:anim calcmode="lin" valueType="num">
                                      <p:cBhvr>
                                        <p:cTn id="57" dur="500" fill="hold"/>
                                        <p:tgtEl>
                                          <p:spTgt spid="87"/>
                                        </p:tgtEl>
                                        <p:attrNameLst>
                                          <p:attrName>ppt_h</p:attrName>
                                        </p:attrNameLst>
                                      </p:cBhvr>
                                      <p:tavLst>
                                        <p:tav tm="0">
                                          <p:val>
                                            <p:fltVal val="0"/>
                                          </p:val>
                                        </p:tav>
                                        <p:tav tm="100000">
                                          <p:val>
                                            <p:strVal val="#ppt_h"/>
                                          </p:val>
                                        </p:tav>
                                      </p:tavLst>
                                    </p:anim>
                                    <p:animEffect transition="in" filter="fade">
                                      <p:cBhvr>
                                        <p:cTn id="58" dur="500"/>
                                        <p:tgtEl>
                                          <p:spTgt spid="87"/>
                                        </p:tgtEl>
                                      </p:cBhvr>
                                    </p:animEffect>
                                  </p:childTnLst>
                                </p:cTn>
                              </p:par>
                            </p:childTnLst>
                          </p:cTn>
                        </p:par>
                        <p:par>
                          <p:cTn id="59" fill="hold">
                            <p:stCondLst>
                              <p:cond delay="2500"/>
                            </p:stCondLst>
                            <p:childTnLst>
                              <p:par>
                                <p:cTn id="60" presetID="53" presetClass="entr" presetSubtype="0" fill="hold" grpId="0" nodeType="afterEffect">
                                  <p:stCondLst>
                                    <p:cond delay="0"/>
                                  </p:stCondLst>
                                  <p:childTnLst>
                                    <p:set>
                                      <p:cBhvr>
                                        <p:cTn id="61" dur="1" fill="hold">
                                          <p:stCondLst>
                                            <p:cond delay="0"/>
                                          </p:stCondLst>
                                        </p:cTn>
                                        <p:tgtEl>
                                          <p:spTgt spid="60"/>
                                        </p:tgtEl>
                                        <p:attrNameLst>
                                          <p:attrName>style.visibility</p:attrName>
                                        </p:attrNameLst>
                                      </p:cBhvr>
                                      <p:to>
                                        <p:strVal val="visible"/>
                                      </p:to>
                                    </p:set>
                                    <p:anim calcmode="lin" valueType="num">
                                      <p:cBhvr>
                                        <p:cTn id="62" dur="500" fill="hold"/>
                                        <p:tgtEl>
                                          <p:spTgt spid="60"/>
                                        </p:tgtEl>
                                        <p:attrNameLst>
                                          <p:attrName>ppt_w</p:attrName>
                                        </p:attrNameLst>
                                      </p:cBhvr>
                                      <p:tavLst>
                                        <p:tav tm="0">
                                          <p:val>
                                            <p:fltVal val="0"/>
                                          </p:val>
                                        </p:tav>
                                        <p:tav tm="100000">
                                          <p:val>
                                            <p:strVal val="#ppt_w"/>
                                          </p:val>
                                        </p:tav>
                                      </p:tavLst>
                                    </p:anim>
                                    <p:anim calcmode="lin" valueType="num">
                                      <p:cBhvr>
                                        <p:cTn id="63" dur="500" fill="hold"/>
                                        <p:tgtEl>
                                          <p:spTgt spid="60"/>
                                        </p:tgtEl>
                                        <p:attrNameLst>
                                          <p:attrName>ppt_h</p:attrName>
                                        </p:attrNameLst>
                                      </p:cBhvr>
                                      <p:tavLst>
                                        <p:tav tm="0">
                                          <p:val>
                                            <p:fltVal val="0"/>
                                          </p:val>
                                        </p:tav>
                                        <p:tav tm="100000">
                                          <p:val>
                                            <p:strVal val="#ppt_h"/>
                                          </p:val>
                                        </p:tav>
                                      </p:tavLst>
                                    </p:anim>
                                    <p:animEffect transition="in" filter="fade">
                                      <p:cBhvr>
                                        <p:cTn id="64" dur="500"/>
                                        <p:tgtEl>
                                          <p:spTgt spid="60"/>
                                        </p:tgtEl>
                                      </p:cBhvr>
                                    </p:animEffect>
                                  </p:childTnLst>
                                </p:cTn>
                              </p:par>
                              <p:par>
                                <p:cTn id="65" presetID="53" presetClass="entr" presetSubtype="0" fill="hold" grpId="0" nodeType="withEffect">
                                  <p:stCondLst>
                                    <p:cond delay="0"/>
                                  </p:stCondLst>
                                  <p:childTnLst>
                                    <p:set>
                                      <p:cBhvr>
                                        <p:cTn id="66" dur="1" fill="hold">
                                          <p:stCondLst>
                                            <p:cond delay="0"/>
                                          </p:stCondLst>
                                        </p:cTn>
                                        <p:tgtEl>
                                          <p:spTgt spid="88"/>
                                        </p:tgtEl>
                                        <p:attrNameLst>
                                          <p:attrName>style.visibility</p:attrName>
                                        </p:attrNameLst>
                                      </p:cBhvr>
                                      <p:to>
                                        <p:strVal val="visible"/>
                                      </p:to>
                                    </p:set>
                                    <p:anim calcmode="lin" valueType="num">
                                      <p:cBhvr>
                                        <p:cTn id="67" dur="500" fill="hold"/>
                                        <p:tgtEl>
                                          <p:spTgt spid="88"/>
                                        </p:tgtEl>
                                        <p:attrNameLst>
                                          <p:attrName>ppt_w</p:attrName>
                                        </p:attrNameLst>
                                      </p:cBhvr>
                                      <p:tavLst>
                                        <p:tav tm="0">
                                          <p:val>
                                            <p:fltVal val="0"/>
                                          </p:val>
                                        </p:tav>
                                        <p:tav tm="100000">
                                          <p:val>
                                            <p:strVal val="#ppt_w"/>
                                          </p:val>
                                        </p:tav>
                                      </p:tavLst>
                                    </p:anim>
                                    <p:anim calcmode="lin" valueType="num">
                                      <p:cBhvr>
                                        <p:cTn id="68" dur="500" fill="hold"/>
                                        <p:tgtEl>
                                          <p:spTgt spid="88"/>
                                        </p:tgtEl>
                                        <p:attrNameLst>
                                          <p:attrName>ppt_h</p:attrName>
                                        </p:attrNameLst>
                                      </p:cBhvr>
                                      <p:tavLst>
                                        <p:tav tm="0">
                                          <p:val>
                                            <p:fltVal val="0"/>
                                          </p:val>
                                        </p:tav>
                                        <p:tav tm="100000">
                                          <p:val>
                                            <p:strVal val="#ppt_h"/>
                                          </p:val>
                                        </p:tav>
                                      </p:tavLst>
                                    </p:anim>
                                    <p:animEffect transition="in" filter="fade">
                                      <p:cBhvr>
                                        <p:cTn id="69" dur="500"/>
                                        <p:tgtEl>
                                          <p:spTgt spid="88"/>
                                        </p:tgtEl>
                                      </p:cBhvr>
                                    </p:animEffect>
                                  </p:childTnLst>
                                </p:cTn>
                              </p:par>
                            </p:childTnLst>
                          </p:cTn>
                        </p:par>
                        <p:par>
                          <p:cTn id="70" fill="hold">
                            <p:stCondLst>
                              <p:cond delay="3000"/>
                            </p:stCondLst>
                            <p:childTnLst>
                              <p:par>
                                <p:cTn id="71" presetID="53" presetClass="entr" presetSubtype="0" fill="hold" grpId="0" nodeType="afterEffect">
                                  <p:stCondLst>
                                    <p:cond delay="0"/>
                                  </p:stCondLst>
                                  <p:childTnLst>
                                    <p:set>
                                      <p:cBhvr>
                                        <p:cTn id="72" dur="1" fill="hold">
                                          <p:stCondLst>
                                            <p:cond delay="0"/>
                                          </p:stCondLst>
                                        </p:cTn>
                                        <p:tgtEl>
                                          <p:spTgt spid="61"/>
                                        </p:tgtEl>
                                        <p:attrNameLst>
                                          <p:attrName>style.visibility</p:attrName>
                                        </p:attrNameLst>
                                      </p:cBhvr>
                                      <p:to>
                                        <p:strVal val="visible"/>
                                      </p:to>
                                    </p:set>
                                    <p:anim calcmode="lin" valueType="num">
                                      <p:cBhvr>
                                        <p:cTn id="73" dur="500" fill="hold"/>
                                        <p:tgtEl>
                                          <p:spTgt spid="61"/>
                                        </p:tgtEl>
                                        <p:attrNameLst>
                                          <p:attrName>ppt_w</p:attrName>
                                        </p:attrNameLst>
                                      </p:cBhvr>
                                      <p:tavLst>
                                        <p:tav tm="0">
                                          <p:val>
                                            <p:fltVal val="0"/>
                                          </p:val>
                                        </p:tav>
                                        <p:tav tm="100000">
                                          <p:val>
                                            <p:strVal val="#ppt_w"/>
                                          </p:val>
                                        </p:tav>
                                      </p:tavLst>
                                    </p:anim>
                                    <p:anim calcmode="lin" valueType="num">
                                      <p:cBhvr>
                                        <p:cTn id="74" dur="500" fill="hold"/>
                                        <p:tgtEl>
                                          <p:spTgt spid="61"/>
                                        </p:tgtEl>
                                        <p:attrNameLst>
                                          <p:attrName>ppt_h</p:attrName>
                                        </p:attrNameLst>
                                      </p:cBhvr>
                                      <p:tavLst>
                                        <p:tav tm="0">
                                          <p:val>
                                            <p:fltVal val="0"/>
                                          </p:val>
                                        </p:tav>
                                        <p:tav tm="100000">
                                          <p:val>
                                            <p:strVal val="#ppt_h"/>
                                          </p:val>
                                        </p:tav>
                                      </p:tavLst>
                                    </p:anim>
                                    <p:animEffect transition="in" filter="fade">
                                      <p:cBhvr>
                                        <p:cTn id="75" dur="500"/>
                                        <p:tgtEl>
                                          <p:spTgt spid="61"/>
                                        </p:tgtEl>
                                      </p:cBhvr>
                                    </p:animEffect>
                                  </p:childTnLst>
                                </p:cTn>
                              </p:par>
                              <p:par>
                                <p:cTn id="76" presetID="53" presetClass="entr" presetSubtype="0" fill="hold" grpId="0" nodeType="withEffect">
                                  <p:stCondLst>
                                    <p:cond delay="0"/>
                                  </p:stCondLst>
                                  <p:childTnLst>
                                    <p:set>
                                      <p:cBhvr>
                                        <p:cTn id="77" dur="1" fill="hold">
                                          <p:stCondLst>
                                            <p:cond delay="0"/>
                                          </p:stCondLst>
                                        </p:cTn>
                                        <p:tgtEl>
                                          <p:spTgt spid="89"/>
                                        </p:tgtEl>
                                        <p:attrNameLst>
                                          <p:attrName>style.visibility</p:attrName>
                                        </p:attrNameLst>
                                      </p:cBhvr>
                                      <p:to>
                                        <p:strVal val="visible"/>
                                      </p:to>
                                    </p:set>
                                    <p:anim calcmode="lin" valueType="num">
                                      <p:cBhvr>
                                        <p:cTn id="78" dur="500" fill="hold"/>
                                        <p:tgtEl>
                                          <p:spTgt spid="89"/>
                                        </p:tgtEl>
                                        <p:attrNameLst>
                                          <p:attrName>ppt_w</p:attrName>
                                        </p:attrNameLst>
                                      </p:cBhvr>
                                      <p:tavLst>
                                        <p:tav tm="0">
                                          <p:val>
                                            <p:fltVal val="0"/>
                                          </p:val>
                                        </p:tav>
                                        <p:tav tm="100000">
                                          <p:val>
                                            <p:strVal val="#ppt_w"/>
                                          </p:val>
                                        </p:tav>
                                      </p:tavLst>
                                    </p:anim>
                                    <p:anim calcmode="lin" valueType="num">
                                      <p:cBhvr>
                                        <p:cTn id="79" dur="500" fill="hold"/>
                                        <p:tgtEl>
                                          <p:spTgt spid="89"/>
                                        </p:tgtEl>
                                        <p:attrNameLst>
                                          <p:attrName>ppt_h</p:attrName>
                                        </p:attrNameLst>
                                      </p:cBhvr>
                                      <p:tavLst>
                                        <p:tav tm="0">
                                          <p:val>
                                            <p:fltVal val="0"/>
                                          </p:val>
                                        </p:tav>
                                        <p:tav tm="100000">
                                          <p:val>
                                            <p:strVal val="#ppt_h"/>
                                          </p:val>
                                        </p:tav>
                                      </p:tavLst>
                                    </p:anim>
                                    <p:animEffect transition="in" filter="fade">
                                      <p:cBhvr>
                                        <p:cTn id="80" dur="500"/>
                                        <p:tgtEl>
                                          <p:spTgt spid="89"/>
                                        </p:tgtEl>
                                      </p:cBhvr>
                                    </p:animEffect>
                                  </p:childTnLst>
                                </p:cTn>
                              </p:par>
                            </p:childTnLst>
                          </p:cTn>
                        </p:par>
                        <p:par>
                          <p:cTn id="81" fill="hold">
                            <p:stCondLst>
                              <p:cond delay="3500"/>
                            </p:stCondLst>
                            <p:childTnLst>
                              <p:par>
                                <p:cTn id="82" presetID="53" presetClass="entr" presetSubtype="0" fill="hold" grpId="0" nodeType="afterEffect">
                                  <p:stCondLst>
                                    <p:cond delay="0"/>
                                  </p:stCondLst>
                                  <p:childTnLst>
                                    <p:set>
                                      <p:cBhvr>
                                        <p:cTn id="83" dur="1" fill="hold">
                                          <p:stCondLst>
                                            <p:cond delay="0"/>
                                          </p:stCondLst>
                                        </p:cTn>
                                        <p:tgtEl>
                                          <p:spTgt spid="62"/>
                                        </p:tgtEl>
                                        <p:attrNameLst>
                                          <p:attrName>style.visibility</p:attrName>
                                        </p:attrNameLst>
                                      </p:cBhvr>
                                      <p:to>
                                        <p:strVal val="visible"/>
                                      </p:to>
                                    </p:set>
                                    <p:anim calcmode="lin" valueType="num">
                                      <p:cBhvr>
                                        <p:cTn id="84" dur="500" fill="hold"/>
                                        <p:tgtEl>
                                          <p:spTgt spid="62"/>
                                        </p:tgtEl>
                                        <p:attrNameLst>
                                          <p:attrName>ppt_w</p:attrName>
                                        </p:attrNameLst>
                                      </p:cBhvr>
                                      <p:tavLst>
                                        <p:tav tm="0">
                                          <p:val>
                                            <p:fltVal val="0"/>
                                          </p:val>
                                        </p:tav>
                                        <p:tav tm="100000">
                                          <p:val>
                                            <p:strVal val="#ppt_w"/>
                                          </p:val>
                                        </p:tav>
                                      </p:tavLst>
                                    </p:anim>
                                    <p:anim calcmode="lin" valueType="num">
                                      <p:cBhvr>
                                        <p:cTn id="85" dur="500" fill="hold"/>
                                        <p:tgtEl>
                                          <p:spTgt spid="62"/>
                                        </p:tgtEl>
                                        <p:attrNameLst>
                                          <p:attrName>ppt_h</p:attrName>
                                        </p:attrNameLst>
                                      </p:cBhvr>
                                      <p:tavLst>
                                        <p:tav tm="0">
                                          <p:val>
                                            <p:fltVal val="0"/>
                                          </p:val>
                                        </p:tav>
                                        <p:tav tm="100000">
                                          <p:val>
                                            <p:strVal val="#ppt_h"/>
                                          </p:val>
                                        </p:tav>
                                      </p:tavLst>
                                    </p:anim>
                                    <p:animEffect transition="in" filter="fade">
                                      <p:cBhvr>
                                        <p:cTn id="86" dur="500"/>
                                        <p:tgtEl>
                                          <p:spTgt spid="62"/>
                                        </p:tgtEl>
                                      </p:cBhvr>
                                    </p:animEffect>
                                  </p:childTnLst>
                                </p:cTn>
                              </p:par>
                              <p:par>
                                <p:cTn id="87" presetID="53" presetClass="entr" presetSubtype="0" fill="hold" grpId="0" nodeType="withEffect">
                                  <p:stCondLst>
                                    <p:cond delay="0"/>
                                  </p:stCondLst>
                                  <p:childTnLst>
                                    <p:set>
                                      <p:cBhvr>
                                        <p:cTn id="88" dur="1" fill="hold">
                                          <p:stCondLst>
                                            <p:cond delay="0"/>
                                          </p:stCondLst>
                                        </p:cTn>
                                        <p:tgtEl>
                                          <p:spTgt spid="90"/>
                                        </p:tgtEl>
                                        <p:attrNameLst>
                                          <p:attrName>style.visibility</p:attrName>
                                        </p:attrNameLst>
                                      </p:cBhvr>
                                      <p:to>
                                        <p:strVal val="visible"/>
                                      </p:to>
                                    </p:set>
                                    <p:anim calcmode="lin" valueType="num">
                                      <p:cBhvr>
                                        <p:cTn id="89" dur="500" fill="hold"/>
                                        <p:tgtEl>
                                          <p:spTgt spid="90"/>
                                        </p:tgtEl>
                                        <p:attrNameLst>
                                          <p:attrName>ppt_w</p:attrName>
                                        </p:attrNameLst>
                                      </p:cBhvr>
                                      <p:tavLst>
                                        <p:tav tm="0">
                                          <p:val>
                                            <p:fltVal val="0"/>
                                          </p:val>
                                        </p:tav>
                                        <p:tav tm="100000">
                                          <p:val>
                                            <p:strVal val="#ppt_w"/>
                                          </p:val>
                                        </p:tav>
                                      </p:tavLst>
                                    </p:anim>
                                    <p:anim calcmode="lin" valueType="num">
                                      <p:cBhvr>
                                        <p:cTn id="90" dur="500" fill="hold"/>
                                        <p:tgtEl>
                                          <p:spTgt spid="90"/>
                                        </p:tgtEl>
                                        <p:attrNameLst>
                                          <p:attrName>ppt_h</p:attrName>
                                        </p:attrNameLst>
                                      </p:cBhvr>
                                      <p:tavLst>
                                        <p:tav tm="0">
                                          <p:val>
                                            <p:fltVal val="0"/>
                                          </p:val>
                                        </p:tav>
                                        <p:tav tm="100000">
                                          <p:val>
                                            <p:strVal val="#ppt_h"/>
                                          </p:val>
                                        </p:tav>
                                      </p:tavLst>
                                    </p:anim>
                                    <p:animEffect transition="in" filter="fade">
                                      <p:cBhvr>
                                        <p:cTn id="91" dur="500"/>
                                        <p:tgtEl>
                                          <p:spTgt spid="90"/>
                                        </p:tgtEl>
                                      </p:cBhvr>
                                    </p:animEffect>
                                  </p:childTnLst>
                                </p:cTn>
                              </p:par>
                            </p:childTnLst>
                          </p:cTn>
                        </p:par>
                        <p:par>
                          <p:cTn id="92" fill="hold">
                            <p:stCondLst>
                              <p:cond delay="4000"/>
                            </p:stCondLst>
                            <p:childTnLst>
                              <p:par>
                                <p:cTn id="93" presetID="53" presetClass="entr" presetSubtype="0" fill="hold" grpId="0" nodeType="afterEffect">
                                  <p:stCondLst>
                                    <p:cond delay="0"/>
                                  </p:stCondLst>
                                  <p:childTnLst>
                                    <p:set>
                                      <p:cBhvr>
                                        <p:cTn id="94" dur="1" fill="hold">
                                          <p:stCondLst>
                                            <p:cond delay="0"/>
                                          </p:stCondLst>
                                        </p:cTn>
                                        <p:tgtEl>
                                          <p:spTgt spid="64"/>
                                        </p:tgtEl>
                                        <p:attrNameLst>
                                          <p:attrName>style.visibility</p:attrName>
                                        </p:attrNameLst>
                                      </p:cBhvr>
                                      <p:to>
                                        <p:strVal val="visible"/>
                                      </p:to>
                                    </p:set>
                                    <p:anim calcmode="lin" valueType="num">
                                      <p:cBhvr>
                                        <p:cTn id="95" dur="500" fill="hold"/>
                                        <p:tgtEl>
                                          <p:spTgt spid="64"/>
                                        </p:tgtEl>
                                        <p:attrNameLst>
                                          <p:attrName>ppt_w</p:attrName>
                                        </p:attrNameLst>
                                      </p:cBhvr>
                                      <p:tavLst>
                                        <p:tav tm="0">
                                          <p:val>
                                            <p:fltVal val="0"/>
                                          </p:val>
                                        </p:tav>
                                        <p:tav tm="100000">
                                          <p:val>
                                            <p:strVal val="#ppt_w"/>
                                          </p:val>
                                        </p:tav>
                                      </p:tavLst>
                                    </p:anim>
                                    <p:anim calcmode="lin" valueType="num">
                                      <p:cBhvr>
                                        <p:cTn id="96" dur="500" fill="hold"/>
                                        <p:tgtEl>
                                          <p:spTgt spid="64"/>
                                        </p:tgtEl>
                                        <p:attrNameLst>
                                          <p:attrName>ppt_h</p:attrName>
                                        </p:attrNameLst>
                                      </p:cBhvr>
                                      <p:tavLst>
                                        <p:tav tm="0">
                                          <p:val>
                                            <p:fltVal val="0"/>
                                          </p:val>
                                        </p:tav>
                                        <p:tav tm="100000">
                                          <p:val>
                                            <p:strVal val="#ppt_h"/>
                                          </p:val>
                                        </p:tav>
                                      </p:tavLst>
                                    </p:anim>
                                    <p:animEffect transition="in" filter="fade">
                                      <p:cBhvr>
                                        <p:cTn id="97" dur="500"/>
                                        <p:tgtEl>
                                          <p:spTgt spid="64"/>
                                        </p:tgtEl>
                                      </p:cBhvr>
                                    </p:animEffect>
                                  </p:childTnLst>
                                </p:cTn>
                              </p:par>
                              <p:par>
                                <p:cTn id="98" presetID="53" presetClass="entr" presetSubtype="0" fill="hold" grpId="0" nodeType="withEffect">
                                  <p:stCondLst>
                                    <p:cond delay="0"/>
                                  </p:stCondLst>
                                  <p:childTnLst>
                                    <p:set>
                                      <p:cBhvr>
                                        <p:cTn id="99" dur="1" fill="hold">
                                          <p:stCondLst>
                                            <p:cond delay="0"/>
                                          </p:stCondLst>
                                        </p:cTn>
                                        <p:tgtEl>
                                          <p:spTgt spid="91"/>
                                        </p:tgtEl>
                                        <p:attrNameLst>
                                          <p:attrName>style.visibility</p:attrName>
                                        </p:attrNameLst>
                                      </p:cBhvr>
                                      <p:to>
                                        <p:strVal val="visible"/>
                                      </p:to>
                                    </p:set>
                                    <p:anim calcmode="lin" valueType="num">
                                      <p:cBhvr>
                                        <p:cTn id="100" dur="500" fill="hold"/>
                                        <p:tgtEl>
                                          <p:spTgt spid="91"/>
                                        </p:tgtEl>
                                        <p:attrNameLst>
                                          <p:attrName>ppt_w</p:attrName>
                                        </p:attrNameLst>
                                      </p:cBhvr>
                                      <p:tavLst>
                                        <p:tav tm="0">
                                          <p:val>
                                            <p:fltVal val="0"/>
                                          </p:val>
                                        </p:tav>
                                        <p:tav tm="100000">
                                          <p:val>
                                            <p:strVal val="#ppt_w"/>
                                          </p:val>
                                        </p:tav>
                                      </p:tavLst>
                                    </p:anim>
                                    <p:anim calcmode="lin" valueType="num">
                                      <p:cBhvr>
                                        <p:cTn id="101" dur="500" fill="hold"/>
                                        <p:tgtEl>
                                          <p:spTgt spid="91"/>
                                        </p:tgtEl>
                                        <p:attrNameLst>
                                          <p:attrName>ppt_h</p:attrName>
                                        </p:attrNameLst>
                                      </p:cBhvr>
                                      <p:tavLst>
                                        <p:tav tm="0">
                                          <p:val>
                                            <p:fltVal val="0"/>
                                          </p:val>
                                        </p:tav>
                                        <p:tav tm="100000">
                                          <p:val>
                                            <p:strVal val="#ppt_h"/>
                                          </p:val>
                                        </p:tav>
                                      </p:tavLst>
                                    </p:anim>
                                    <p:animEffect transition="in" filter="fade">
                                      <p:cBhvr>
                                        <p:cTn id="102" dur="500"/>
                                        <p:tgtEl>
                                          <p:spTgt spid="91"/>
                                        </p:tgtEl>
                                      </p:cBhvr>
                                    </p:animEffect>
                                  </p:childTnLst>
                                </p:cTn>
                              </p:par>
                            </p:childTnLst>
                          </p:cTn>
                        </p:par>
                        <p:par>
                          <p:cTn id="103" fill="hold">
                            <p:stCondLst>
                              <p:cond delay="4500"/>
                            </p:stCondLst>
                            <p:childTnLst>
                              <p:par>
                                <p:cTn id="104" presetID="53" presetClass="entr" presetSubtype="0" fill="hold" grpId="0" nodeType="afterEffect">
                                  <p:stCondLst>
                                    <p:cond delay="0"/>
                                  </p:stCondLst>
                                  <p:childTnLst>
                                    <p:set>
                                      <p:cBhvr>
                                        <p:cTn id="105" dur="1" fill="hold">
                                          <p:stCondLst>
                                            <p:cond delay="0"/>
                                          </p:stCondLst>
                                        </p:cTn>
                                        <p:tgtEl>
                                          <p:spTgt spid="63"/>
                                        </p:tgtEl>
                                        <p:attrNameLst>
                                          <p:attrName>style.visibility</p:attrName>
                                        </p:attrNameLst>
                                      </p:cBhvr>
                                      <p:to>
                                        <p:strVal val="visible"/>
                                      </p:to>
                                    </p:set>
                                    <p:anim calcmode="lin" valueType="num">
                                      <p:cBhvr>
                                        <p:cTn id="106" dur="500" fill="hold"/>
                                        <p:tgtEl>
                                          <p:spTgt spid="63"/>
                                        </p:tgtEl>
                                        <p:attrNameLst>
                                          <p:attrName>ppt_w</p:attrName>
                                        </p:attrNameLst>
                                      </p:cBhvr>
                                      <p:tavLst>
                                        <p:tav tm="0">
                                          <p:val>
                                            <p:fltVal val="0"/>
                                          </p:val>
                                        </p:tav>
                                        <p:tav tm="100000">
                                          <p:val>
                                            <p:strVal val="#ppt_w"/>
                                          </p:val>
                                        </p:tav>
                                      </p:tavLst>
                                    </p:anim>
                                    <p:anim calcmode="lin" valueType="num">
                                      <p:cBhvr>
                                        <p:cTn id="107" dur="500" fill="hold"/>
                                        <p:tgtEl>
                                          <p:spTgt spid="63"/>
                                        </p:tgtEl>
                                        <p:attrNameLst>
                                          <p:attrName>ppt_h</p:attrName>
                                        </p:attrNameLst>
                                      </p:cBhvr>
                                      <p:tavLst>
                                        <p:tav tm="0">
                                          <p:val>
                                            <p:fltVal val="0"/>
                                          </p:val>
                                        </p:tav>
                                        <p:tav tm="100000">
                                          <p:val>
                                            <p:strVal val="#ppt_h"/>
                                          </p:val>
                                        </p:tav>
                                      </p:tavLst>
                                    </p:anim>
                                    <p:animEffect transition="in" filter="fade">
                                      <p:cBhvr>
                                        <p:cTn id="108" dur="500"/>
                                        <p:tgtEl>
                                          <p:spTgt spid="63"/>
                                        </p:tgtEl>
                                      </p:cBhvr>
                                    </p:animEffect>
                                  </p:childTnLst>
                                </p:cTn>
                              </p:par>
                              <p:par>
                                <p:cTn id="109" presetID="53" presetClass="entr" presetSubtype="0" fill="hold" grpId="0" nodeType="withEffect">
                                  <p:stCondLst>
                                    <p:cond delay="0"/>
                                  </p:stCondLst>
                                  <p:childTnLst>
                                    <p:set>
                                      <p:cBhvr>
                                        <p:cTn id="110" dur="1" fill="hold">
                                          <p:stCondLst>
                                            <p:cond delay="0"/>
                                          </p:stCondLst>
                                        </p:cTn>
                                        <p:tgtEl>
                                          <p:spTgt spid="92"/>
                                        </p:tgtEl>
                                        <p:attrNameLst>
                                          <p:attrName>style.visibility</p:attrName>
                                        </p:attrNameLst>
                                      </p:cBhvr>
                                      <p:to>
                                        <p:strVal val="visible"/>
                                      </p:to>
                                    </p:set>
                                    <p:anim calcmode="lin" valueType="num">
                                      <p:cBhvr>
                                        <p:cTn id="111" dur="500" fill="hold"/>
                                        <p:tgtEl>
                                          <p:spTgt spid="92"/>
                                        </p:tgtEl>
                                        <p:attrNameLst>
                                          <p:attrName>ppt_w</p:attrName>
                                        </p:attrNameLst>
                                      </p:cBhvr>
                                      <p:tavLst>
                                        <p:tav tm="0">
                                          <p:val>
                                            <p:fltVal val="0"/>
                                          </p:val>
                                        </p:tav>
                                        <p:tav tm="100000">
                                          <p:val>
                                            <p:strVal val="#ppt_w"/>
                                          </p:val>
                                        </p:tav>
                                      </p:tavLst>
                                    </p:anim>
                                    <p:anim calcmode="lin" valueType="num">
                                      <p:cBhvr>
                                        <p:cTn id="112" dur="500" fill="hold"/>
                                        <p:tgtEl>
                                          <p:spTgt spid="92"/>
                                        </p:tgtEl>
                                        <p:attrNameLst>
                                          <p:attrName>ppt_h</p:attrName>
                                        </p:attrNameLst>
                                      </p:cBhvr>
                                      <p:tavLst>
                                        <p:tav tm="0">
                                          <p:val>
                                            <p:fltVal val="0"/>
                                          </p:val>
                                        </p:tav>
                                        <p:tav tm="100000">
                                          <p:val>
                                            <p:strVal val="#ppt_h"/>
                                          </p:val>
                                        </p:tav>
                                      </p:tavLst>
                                    </p:anim>
                                    <p:animEffect transition="in" filter="fade">
                                      <p:cBhvr>
                                        <p:cTn id="113" dur="500"/>
                                        <p:tgtEl>
                                          <p:spTgt spid="92"/>
                                        </p:tgtEl>
                                      </p:cBhvr>
                                    </p:animEffect>
                                  </p:childTnLst>
                                </p:cTn>
                              </p:par>
                            </p:childTnLst>
                          </p:cTn>
                        </p:par>
                        <p:par>
                          <p:cTn id="114" fill="hold">
                            <p:stCondLst>
                              <p:cond delay="5000"/>
                            </p:stCondLst>
                            <p:childTnLst>
                              <p:par>
                                <p:cTn id="115" presetID="53" presetClass="entr" presetSubtype="0" fill="hold" grpId="0" nodeType="afterEffect">
                                  <p:stCondLst>
                                    <p:cond delay="0"/>
                                  </p:stCondLst>
                                  <p:childTnLst>
                                    <p:set>
                                      <p:cBhvr>
                                        <p:cTn id="116" dur="1" fill="hold">
                                          <p:stCondLst>
                                            <p:cond delay="0"/>
                                          </p:stCondLst>
                                        </p:cTn>
                                        <p:tgtEl>
                                          <p:spTgt spid="51"/>
                                        </p:tgtEl>
                                        <p:attrNameLst>
                                          <p:attrName>style.visibility</p:attrName>
                                        </p:attrNameLst>
                                      </p:cBhvr>
                                      <p:to>
                                        <p:strVal val="visible"/>
                                      </p:to>
                                    </p:set>
                                    <p:anim calcmode="lin" valueType="num">
                                      <p:cBhvr>
                                        <p:cTn id="117" dur="500" fill="hold"/>
                                        <p:tgtEl>
                                          <p:spTgt spid="51"/>
                                        </p:tgtEl>
                                        <p:attrNameLst>
                                          <p:attrName>ppt_w</p:attrName>
                                        </p:attrNameLst>
                                      </p:cBhvr>
                                      <p:tavLst>
                                        <p:tav tm="0">
                                          <p:val>
                                            <p:fltVal val="0"/>
                                          </p:val>
                                        </p:tav>
                                        <p:tav tm="100000">
                                          <p:val>
                                            <p:strVal val="#ppt_w"/>
                                          </p:val>
                                        </p:tav>
                                      </p:tavLst>
                                    </p:anim>
                                    <p:anim calcmode="lin" valueType="num">
                                      <p:cBhvr>
                                        <p:cTn id="118" dur="500" fill="hold"/>
                                        <p:tgtEl>
                                          <p:spTgt spid="51"/>
                                        </p:tgtEl>
                                        <p:attrNameLst>
                                          <p:attrName>ppt_h</p:attrName>
                                        </p:attrNameLst>
                                      </p:cBhvr>
                                      <p:tavLst>
                                        <p:tav tm="0">
                                          <p:val>
                                            <p:fltVal val="0"/>
                                          </p:val>
                                        </p:tav>
                                        <p:tav tm="100000">
                                          <p:val>
                                            <p:strVal val="#ppt_h"/>
                                          </p:val>
                                        </p:tav>
                                      </p:tavLst>
                                    </p:anim>
                                    <p:animEffect transition="in" filter="fade">
                                      <p:cBhvr>
                                        <p:cTn id="119"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6" grpId="0"/>
      <p:bldP spid="57" grpId="0"/>
      <p:bldP spid="58" grpId="0"/>
      <p:bldP spid="59" grpId="0"/>
      <p:bldP spid="60" grpId="0"/>
      <p:bldP spid="61" grpId="0"/>
      <p:bldP spid="62" grpId="0"/>
      <p:bldP spid="63" grpId="0"/>
      <p:bldP spid="64" grpId="0"/>
      <p:bldP spid="83" grpId="0" animBg="1"/>
      <p:bldP spid="84" grpId="0" animBg="1"/>
      <p:bldP spid="85" grpId="0" animBg="1"/>
      <p:bldP spid="86" grpId="0" animBg="1"/>
      <p:bldP spid="87" grpId="0" animBg="1"/>
      <p:bldP spid="88" grpId="0" animBg="1"/>
      <p:bldP spid="89" grpId="0" animBg="1"/>
      <p:bldP spid="90" grpId="0" animBg="1"/>
      <p:bldP spid="91" grpId="0" animBg="1"/>
      <p:bldP spid="92" grpId="0" animBg="1"/>
      <p:bldP spid="51" grpId="0" animBg="1"/>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cstate="print"/>
          <a:srcRect l="1551" t="1250" r="880" b="1443"/>
          <a:stretch>
            <a:fillRect/>
          </a:stretch>
        </p:blipFill>
        <p:spPr bwMode="auto">
          <a:xfrm>
            <a:off x="3429000" y="1752600"/>
            <a:ext cx="5008728" cy="3630304"/>
          </a:xfrm>
          <a:prstGeom prst="rect">
            <a:avLst/>
          </a:prstGeom>
          <a:ln>
            <a:noFill/>
          </a:ln>
          <a:effectLst>
            <a:outerShdw blurRad="190500" algn="tl" rotWithShape="0">
              <a:srgbClr val="000000">
                <a:alpha val="70000"/>
              </a:srgbClr>
            </a:outerShdw>
          </a:effectLst>
        </p:spPr>
      </p:pic>
      <p:pic>
        <p:nvPicPr>
          <p:cNvPr id="32" name="Picture 31" descr="dungeness - Copy.jpg"/>
          <p:cNvPicPr>
            <a:picLocks noChangeAspect="1"/>
          </p:cNvPicPr>
          <p:nvPr/>
        </p:nvPicPr>
        <p:blipFill>
          <a:blip r:embed="rId4" cstate="print"/>
          <a:stretch>
            <a:fillRect/>
          </a:stretch>
        </p:blipFill>
        <p:spPr>
          <a:xfrm>
            <a:off x="1676400" y="914400"/>
            <a:ext cx="1568450" cy="941070"/>
          </a:xfrm>
          <a:prstGeom prst="rect">
            <a:avLst/>
          </a:prstGeom>
        </p:spPr>
      </p:pic>
      <p:sp>
        <p:nvSpPr>
          <p:cNvPr id="22" name="Action Button: Home 21">
            <a:hlinkClick r:id="" action="ppaction://hlinkshowjump?jump=firstslide" highlightClick="1"/>
          </p:cNvPr>
          <p:cNvSpPr/>
          <p:nvPr/>
        </p:nvSpPr>
        <p:spPr>
          <a:xfrm>
            <a:off x="8547717" y="6400800"/>
            <a:ext cx="574675" cy="457200"/>
          </a:xfrm>
          <a:prstGeom prst="actionButtonHome">
            <a:avLst/>
          </a:prstGeom>
          <a:gradFill flip="none" rotWithShape="1">
            <a:gsLst>
              <a:gs pos="0">
                <a:srgbClr val="FFEFD1"/>
              </a:gs>
              <a:gs pos="64999">
                <a:srgbClr val="F0EBD5"/>
              </a:gs>
              <a:gs pos="100000">
                <a:srgbClr val="D1C39F"/>
              </a:gs>
            </a:gsLst>
            <a:lin ang="5400000" scaled="1"/>
            <a:tileRect/>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23" name="Action Button: Beginning 22">
            <a:hlinkClick r:id="rId5" action="ppaction://hlinksldjump" highlightClick="1"/>
          </p:cNvPr>
          <p:cNvSpPr/>
          <p:nvPr/>
        </p:nvSpPr>
        <p:spPr>
          <a:xfrm>
            <a:off x="8080992" y="6400800"/>
            <a:ext cx="457200" cy="457200"/>
          </a:xfrm>
          <a:prstGeom prst="actionButtonBeginning">
            <a:avLst/>
          </a:prstGeom>
          <a:gradFill>
            <a:gsLst>
              <a:gs pos="0">
                <a:srgbClr val="FFEFD1"/>
              </a:gs>
              <a:gs pos="64999">
                <a:srgbClr val="F0EBD5"/>
              </a:gs>
              <a:gs pos="100000">
                <a:srgbClr val="D1C39F"/>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33" name="Action Button: Custom 32">
            <a:hlinkClick r:id="rId6" action="ppaction://hlinksldjump" highlightClick="1"/>
          </p:cNvPr>
          <p:cNvSpPr/>
          <p:nvPr/>
        </p:nvSpPr>
        <p:spPr>
          <a:xfrm>
            <a:off x="5638800" y="6279380"/>
            <a:ext cx="2377440" cy="548640"/>
          </a:xfrm>
          <a:prstGeom prst="actionButtonBlank">
            <a:avLst/>
          </a:prstGeom>
          <a:solidFill>
            <a:srgbClr val="C00000"/>
          </a:solidFill>
          <a:ln>
            <a:no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latin typeface="Trebuchet MS" pitchFamily="34" charset="0"/>
              </a:rPr>
              <a:t>Touch here to see the salinity</a:t>
            </a:r>
            <a:endParaRPr lang="en-US" sz="1600" dirty="0">
              <a:latin typeface="Trebuchet MS" pitchFamily="34" charset="0"/>
            </a:endParaRPr>
          </a:p>
        </p:txBody>
      </p:sp>
      <p:sp>
        <p:nvSpPr>
          <p:cNvPr id="24" name="Rectangle 23"/>
          <p:cNvSpPr/>
          <p:nvPr/>
        </p:nvSpPr>
        <p:spPr>
          <a:xfrm>
            <a:off x="0" y="0"/>
            <a:ext cx="9144000" cy="838200"/>
          </a:xfrm>
          <a:prstGeom prst="rect">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r>
              <a:rPr lang="en-US" sz="4400" dirty="0" smtClean="0">
                <a:latin typeface="Trebuchet MS" pitchFamily="34" charset="0"/>
              </a:rPr>
              <a:t>How To Read LOBO Data</a:t>
            </a:r>
            <a:endParaRPr lang="en-US" sz="4400" dirty="0">
              <a:latin typeface="Trebuchet MS" pitchFamily="34" charset="0"/>
            </a:endParaRPr>
          </a:p>
        </p:txBody>
      </p:sp>
      <p:sp>
        <p:nvSpPr>
          <p:cNvPr id="39" name="Flowchart: Delay 38"/>
          <p:cNvSpPr/>
          <p:nvPr/>
        </p:nvSpPr>
        <p:spPr>
          <a:xfrm>
            <a:off x="0" y="0"/>
            <a:ext cx="1752600" cy="6858000"/>
          </a:xfrm>
          <a:prstGeom prst="flowChartDelay">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40" name="TextBox 39">
            <a:hlinkClick r:id="rId7" action="ppaction://hlinksldjump"/>
          </p:cNvPr>
          <p:cNvSpPr txBox="1"/>
          <p:nvPr/>
        </p:nvSpPr>
        <p:spPr>
          <a:xfrm>
            <a:off x="0" y="609600"/>
            <a:ext cx="1371600" cy="8382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Build </a:t>
            </a:r>
            <a:r>
              <a:rPr lang="en-US" sz="1600" dirty="0" smtClean="0">
                <a:solidFill>
                  <a:schemeClr val="accent1">
                    <a:lumMod val="75000"/>
                  </a:schemeClr>
                </a:solidFill>
                <a:latin typeface="Trebuchet MS" pitchFamily="34" charset="0"/>
                <a:cs typeface="+mn-cs"/>
              </a:rPr>
              <a:t>A </a:t>
            </a:r>
            <a:r>
              <a:rPr lang="en-US" sz="1600" dirty="0">
                <a:solidFill>
                  <a:schemeClr val="accent1">
                    <a:lumMod val="75000"/>
                  </a:schemeClr>
                </a:solidFill>
                <a:latin typeface="Trebuchet MS" pitchFamily="34" charset="0"/>
                <a:cs typeface="+mn-cs"/>
              </a:rPr>
              <a:t>G</a:t>
            </a:r>
            <a:r>
              <a:rPr lang="en-US" sz="1600" dirty="0" smtClean="0">
                <a:solidFill>
                  <a:schemeClr val="accent1">
                    <a:lumMod val="75000"/>
                  </a:schemeClr>
                </a:solidFill>
                <a:latin typeface="Trebuchet MS" pitchFamily="34" charset="0"/>
                <a:cs typeface="+mn-cs"/>
              </a:rPr>
              <a:t>raph </a:t>
            </a:r>
            <a:endParaRPr lang="en-US" sz="1600" dirty="0">
              <a:solidFill>
                <a:schemeClr val="accent1">
                  <a:lumMod val="75000"/>
                </a:schemeClr>
              </a:solidFill>
              <a:latin typeface="Trebuchet MS" pitchFamily="34" charset="0"/>
              <a:cs typeface="+mn-cs"/>
            </a:endParaRP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1)</a:t>
            </a:r>
            <a:endParaRPr lang="en-US" sz="1600" dirty="0">
              <a:solidFill>
                <a:schemeClr val="accent1">
                  <a:lumMod val="75000"/>
                </a:schemeClr>
              </a:solidFill>
              <a:latin typeface="Trebuchet MS" pitchFamily="34" charset="0"/>
              <a:cs typeface="+mn-cs"/>
            </a:endParaRPr>
          </a:p>
        </p:txBody>
      </p:sp>
      <p:sp>
        <p:nvSpPr>
          <p:cNvPr id="42" name="TextBox 41">
            <a:hlinkClick r:id="rId8" action="ppaction://hlinksldjump"/>
          </p:cNvPr>
          <p:cNvSpPr txBox="1"/>
          <p:nvPr/>
        </p:nvSpPr>
        <p:spPr>
          <a:xfrm>
            <a:off x="0" y="2743200"/>
            <a:ext cx="1554480" cy="1066800"/>
          </a:xfrm>
          <a:prstGeom prst="roundRect">
            <a:avLst/>
          </a:prstGeom>
          <a:solidFill>
            <a:schemeClr val="accent5">
              <a:lumMod val="40000"/>
              <a:lumOff val="60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Read LOBO Graphs </a:t>
            </a:r>
            <a:r>
              <a:rPr lang="en-US" sz="1600" dirty="0" smtClean="0">
                <a:solidFill>
                  <a:schemeClr val="accent1">
                    <a:lumMod val="75000"/>
                  </a:schemeClr>
                </a:solidFill>
                <a:latin typeface="Trebuchet MS" pitchFamily="34" charset="0"/>
                <a:cs typeface="+mn-cs"/>
              </a:rPr>
              <a:t>   (Level 3)</a:t>
            </a:r>
            <a:endParaRPr lang="en-US" sz="1600" dirty="0">
              <a:solidFill>
                <a:schemeClr val="accent1">
                  <a:lumMod val="75000"/>
                </a:schemeClr>
              </a:solidFill>
              <a:latin typeface="Trebuchet MS" pitchFamily="34" charset="0"/>
              <a:cs typeface="+mn-cs"/>
            </a:endParaRPr>
          </a:p>
        </p:txBody>
      </p:sp>
      <p:sp>
        <p:nvSpPr>
          <p:cNvPr id="43" name="TextBox 42">
            <a:hlinkClick r:id="rId9" action="ppaction://hlinksldjump"/>
          </p:cNvPr>
          <p:cNvSpPr txBox="1"/>
          <p:nvPr/>
        </p:nvSpPr>
        <p:spPr>
          <a:xfrm>
            <a:off x="0" y="3953470"/>
            <a:ext cx="1447800" cy="99953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LOBO Data Match-up</a:t>
            </a:r>
            <a:endParaRPr lang="en-US" sz="1600" dirty="0">
              <a:solidFill>
                <a:schemeClr val="accent1">
                  <a:lumMod val="75000"/>
                </a:schemeClr>
              </a:solidFill>
              <a:latin typeface="Trebuchet MS" pitchFamily="34" charset="0"/>
              <a:cs typeface="+mn-cs"/>
            </a:endParaRP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4)</a:t>
            </a:r>
            <a:endParaRPr lang="en-US" sz="1600" dirty="0">
              <a:solidFill>
                <a:schemeClr val="accent1">
                  <a:lumMod val="75000"/>
                </a:schemeClr>
              </a:solidFill>
              <a:latin typeface="Trebuchet MS" pitchFamily="34" charset="0"/>
              <a:cs typeface="+mn-cs"/>
            </a:endParaRPr>
          </a:p>
        </p:txBody>
      </p:sp>
      <p:sp>
        <p:nvSpPr>
          <p:cNvPr id="44" name="TextBox 43">
            <a:hlinkClick r:id="rId10" action="ppaction://hlinksldjump"/>
          </p:cNvPr>
          <p:cNvSpPr txBox="1"/>
          <p:nvPr/>
        </p:nvSpPr>
        <p:spPr>
          <a:xfrm>
            <a:off x="0" y="5105400"/>
            <a:ext cx="1371600" cy="11430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Test Your LOBO Abilities</a:t>
            </a: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5)</a:t>
            </a:r>
            <a:endParaRPr lang="en-US" sz="1600" dirty="0">
              <a:solidFill>
                <a:schemeClr val="accent1">
                  <a:lumMod val="75000"/>
                </a:schemeClr>
              </a:solidFill>
              <a:latin typeface="Trebuchet MS" pitchFamily="34" charset="0"/>
              <a:cs typeface="+mn-cs"/>
            </a:endParaRPr>
          </a:p>
        </p:txBody>
      </p:sp>
      <p:sp>
        <p:nvSpPr>
          <p:cNvPr id="45" name="TextBox 44">
            <a:hlinkClick r:id="rId11" action="ppaction://hlinksldjump"/>
          </p:cNvPr>
          <p:cNvSpPr txBox="1"/>
          <p:nvPr/>
        </p:nvSpPr>
        <p:spPr>
          <a:xfrm>
            <a:off x="0" y="1600200"/>
            <a:ext cx="1447800" cy="9906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Interpret Graphs</a:t>
            </a: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2)</a:t>
            </a:r>
            <a:endParaRPr lang="en-US" sz="1600" dirty="0">
              <a:solidFill>
                <a:schemeClr val="accent1">
                  <a:lumMod val="75000"/>
                </a:schemeClr>
              </a:solidFill>
              <a:latin typeface="Trebuchet MS" pitchFamily="34" charset="0"/>
              <a:cs typeface="+mn-cs"/>
            </a:endParaRPr>
          </a:p>
        </p:txBody>
      </p:sp>
      <p:sp>
        <p:nvSpPr>
          <p:cNvPr id="46" name="TextBox 45">
            <a:hlinkClick r:id="rId12" action="ppaction://hlinksldjump"/>
          </p:cNvPr>
          <p:cNvSpPr txBox="1"/>
          <p:nvPr/>
        </p:nvSpPr>
        <p:spPr>
          <a:xfrm>
            <a:off x="0" y="6324600"/>
            <a:ext cx="914400" cy="5334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More info</a:t>
            </a:r>
            <a:endParaRPr lang="en-US" sz="1600" dirty="0">
              <a:solidFill>
                <a:schemeClr val="accent1">
                  <a:lumMod val="75000"/>
                </a:schemeClr>
              </a:solidFill>
              <a:latin typeface="Trebuchet MS" pitchFamily="34" charset="0"/>
              <a:cs typeface="+mn-cs"/>
            </a:endParaRPr>
          </a:p>
        </p:txBody>
      </p:sp>
      <p:sp>
        <p:nvSpPr>
          <p:cNvPr id="17" name="Rounded Rectangle 16"/>
          <p:cNvSpPr/>
          <p:nvPr/>
        </p:nvSpPr>
        <p:spPr>
          <a:xfrm>
            <a:off x="1828800" y="2209800"/>
            <a:ext cx="1600200" cy="838200"/>
          </a:xfrm>
          <a:prstGeom prst="roundRect">
            <a:avLst/>
          </a:prstGeom>
          <a:solidFill>
            <a:srgbClr val="00B8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600" dirty="0" smtClean="0">
                <a:latin typeface="Trebuchet MS" pitchFamily="34" charset="0"/>
              </a:rPr>
              <a:t>How many HIGH tides do you count?</a:t>
            </a:r>
            <a:endParaRPr lang="en-US" sz="1600" dirty="0">
              <a:latin typeface="Trebuchet MS" pitchFamily="34" charset="0"/>
            </a:endParaRPr>
          </a:p>
        </p:txBody>
      </p:sp>
      <p:sp>
        <p:nvSpPr>
          <p:cNvPr id="18" name="Rounded Rectangle 17"/>
          <p:cNvSpPr/>
          <p:nvPr/>
        </p:nvSpPr>
        <p:spPr>
          <a:xfrm>
            <a:off x="1752600" y="4343400"/>
            <a:ext cx="1600200" cy="914400"/>
          </a:xfrm>
          <a:prstGeom prst="roundRect">
            <a:avLst/>
          </a:prstGeom>
          <a:solidFill>
            <a:srgbClr val="00A1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600" dirty="0" smtClean="0">
                <a:latin typeface="Trebuchet MS" pitchFamily="34" charset="0"/>
              </a:rPr>
              <a:t>How many LOW tides do you count?</a:t>
            </a:r>
            <a:endParaRPr lang="en-US" sz="1600" dirty="0">
              <a:latin typeface="Trebuchet MS" pitchFamily="34" charset="0"/>
            </a:endParaRPr>
          </a:p>
        </p:txBody>
      </p:sp>
      <p:sp>
        <p:nvSpPr>
          <p:cNvPr id="19" name="Rectangle 18"/>
          <p:cNvSpPr/>
          <p:nvPr/>
        </p:nvSpPr>
        <p:spPr>
          <a:xfrm>
            <a:off x="4035188" y="2696570"/>
            <a:ext cx="381000" cy="533400"/>
          </a:xfrm>
          <a:prstGeom prst="rect">
            <a:avLst/>
          </a:prstGeom>
          <a:solidFill>
            <a:schemeClr val="bg1">
              <a:alpha val="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p:cNvSpPr/>
          <p:nvPr/>
        </p:nvSpPr>
        <p:spPr>
          <a:xfrm>
            <a:off x="4492388" y="2467970"/>
            <a:ext cx="381000" cy="533400"/>
          </a:xfrm>
          <a:prstGeom prst="rect">
            <a:avLst/>
          </a:prstGeom>
          <a:solidFill>
            <a:schemeClr val="bg1">
              <a:alpha val="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p:cNvSpPr/>
          <p:nvPr/>
        </p:nvSpPr>
        <p:spPr>
          <a:xfrm>
            <a:off x="4911488" y="2820395"/>
            <a:ext cx="381000" cy="533400"/>
          </a:xfrm>
          <a:prstGeom prst="rect">
            <a:avLst/>
          </a:prstGeom>
          <a:solidFill>
            <a:schemeClr val="bg1">
              <a:alpha val="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p:cNvSpPr/>
          <p:nvPr/>
        </p:nvSpPr>
        <p:spPr>
          <a:xfrm>
            <a:off x="5359163" y="2429870"/>
            <a:ext cx="381000" cy="533400"/>
          </a:xfrm>
          <a:prstGeom prst="rect">
            <a:avLst/>
          </a:prstGeom>
          <a:solidFill>
            <a:schemeClr val="bg1">
              <a:alpha val="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7"/>
          <p:cNvSpPr/>
          <p:nvPr/>
        </p:nvSpPr>
        <p:spPr>
          <a:xfrm>
            <a:off x="5787788" y="2925170"/>
            <a:ext cx="381000" cy="533400"/>
          </a:xfrm>
          <a:prstGeom prst="rect">
            <a:avLst/>
          </a:prstGeom>
          <a:solidFill>
            <a:schemeClr val="bg1">
              <a:alpha val="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p:cNvSpPr/>
          <p:nvPr/>
        </p:nvSpPr>
        <p:spPr>
          <a:xfrm>
            <a:off x="6216413" y="2429870"/>
            <a:ext cx="381000" cy="533400"/>
          </a:xfrm>
          <a:prstGeom prst="rect">
            <a:avLst/>
          </a:prstGeom>
          <a:solidFill>
            <a:schemeClr val="bg1">
              <a:alpha val="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p:cNvSpPr/>
          <p:nvPr/>
        </p:nvSpPr>
        <p:spPr>
          <a:xfrm>
            <a:off x="6683138" y="2944220"/>
            <a:ext cx="381000" cy="533400"/>
          </a:xfrm>
          <a:prstGeom prst="rect">
            <a:avLst/>
          </a:prstGeom>
          <a:solidFill>
            <a:schemeClr val="bg1">
              <a:alpha val="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30"/>
          <p:cNvSpPr/>
          <p:nvPr/>
        </p:nvSpPr>
        <p:spPr>
          <a:xfrm>
            <a:off x="7083188" y="2420345"/>
            <a:ext cx="381000" cy="533400"/>
          </a:xfrm>
          <a:prstGeom prst="rect">
            <a:avLst/>
          </a:prstGeom>
          <a:solidFill>
            <a:schemeClr val="bg1">
              <a:alpha val="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ectangle 33"/>
          <p:cNvSpPr/>
          <p:nvPr/>
        </p:nvSpPr>
        <p:spPr>
          <a:xfrm>
            <a:off x="7559438" y="2858495"/>
            <a:ext cx="381000" cy="533400"/>
          </a:xfrm>
          <a:prstGeom prst="rect">
            <a:avLst/>
          </a:prstGeom>
          <a:solidFill>
            <a:schemeClr val="bg1">
              <a:alpha val="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Rectangle 36"/>
          <p:cNvSpPr/>
          <p:nvPr/>
        </p:nvSpPr>
        <p:spPr>
          <a:xfrm>
            <a:off x="4263788" y="4068170"/>
            <a:ext cx="381000" cy="533400"/>
          </a:xfrm>
          <a:prstGeom prst="rect">
            <a:avLst/>
          </a:prstGeom>
          <a:solidFill>
            <a:schemeClr val="bg1">
              <a:alpha val="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Rectangle 37"/>
          <p:cNvSpPr/>
          <p:nvPr/>
        </p:nvSpPr>
        <p:spPr>
          <a:xfrm>
            <a:off x="4711463" y="3839570"/>
            <a:ext cx="381000" cy="533400"/>
          </a:xfrm>
          <a:prstGeom prst="rect">
            <a:avLst/>
          </a:prstGeom>
          <a:solidFill>
            <a:schemeClr val="bg1">
              <a:alpha val="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Rectangle 40"/>
          <p:cNvSpPr/>
          <p:nvPr/>
        </p:nvSpPr>
        <p:spPr>
          <a:xfrm>
            <a:off x="5130563" y="3991970"/>
            <a:ext cx="381000" cy="533400"/>
          </a:xfrm>
          <a:prstGeom prst="rect">
            <a:avLst/>
          </a:prstGeom>
          <a:solidFill>
            <a:schemeClr val="bg1">
              <a:alpha val="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Rectangle 46"/>
          <p:cNvSpPr/>
          <p:nvPr/>
        </p:nvSpPr>
        <p:spPr>
          <a:xfrm>
            <a:off x="5587763" y="4011020"/>
            <a:ext cx="381000" cy="533400"/>
          </a:xfrm>
          <a:prstGeom prst="rect">
            <a:avLst/>
          </a:prstGeom>
          <a:solidFill>
            <a:schemeClr val="bg1">
              <a:alpha val="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Rectangle 47"/>
          <p:cNvSpPr/>
          <p:nvPr/>
        </p:nvSpPr>
        <p:spPr>
          <a:xfrm>
            <a:off x="5987813" y="3763370"/>
            <a:ext cx="381000" cy="533400"/>
          </a:xfrm>
          <a:prstGeom prst="rect">
            <a:avLst/>
          </a:prstGeom>
          <a:solidFill>
            <a:schemeClr val="bg1">
              <a:alpha val="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Rectangle 48"/>
          <p:cNvSpPr/>
          <p:nvPr/>
        </p:nvSpPr>
        <p:spPr>
          <a:xfrm>
            <a:off x="6454538" y="4039595"/>
            <a:ext cx="381000" cy="533400"/>
          </a:xfrm>
          <a:prstGeom prst="rect">
            <a:avLst/>
          </a:prstGeom>
          <a:solidFill>
            <a:schemeClr val="bg1">
              <a:alpha val="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Rectangle 49"/>
          <p:cNvSpPr/>
          <p:nvPr/>
        </p:nvSpPr>
        <p:spPr>
          <a:xfrm>
            <a:off x="6854588" y="3610970"/>
            <a:ext cx="381000" cy="533400"/>
          </a:xfrm>
          <a:prstGeom prst="rect">
            <a:avLst/>
          </a:prstGeom>
          <a:solidFill>
            <a:schemeClr val="bg1">
              <a:alpha val="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Rectangle 51"/>
          <p:cNvSpPr/>
          <p:nvPr/>
        </p:nvSpPr>
        <p:spPr>
          <a:xfrm>
            <a:off x="7740413" y="3391895"/>
            <a:ext cx="381000" cy="533400"/>
          </a:xfrm>
          <a:prstGeom prst="rect">
            <a:avLst/>
          </a:prstGeom>
          <a:solidFill>
            <a:schemeClr val="bg1">
              <a:alpha val="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h1"/>
          <p:cNvSpPr txBox="1"/>
          <p:nvPr/>
        </p:nvSpPr>
        <p:spPr>
          <a:xfrm>
            <a:off x="4035188" y="2105960"/>
            <a:ext cx="457200" cy="400110"/>
          </a:xfrm>
          <a:prstGeom prst="rect">
            <a:avLst/>
          </a:prstGeom>
          <a:noFill/>
        </p:spPr>
        <p:txBody>
          <a:bodyPr wrap="square" rtlCol="0">
            <a:spAutoFit/>
          </a:bodyPr>
          <a:lstStyle/>
          <a:p>
            <a:r>
              <a:rPr lang="en-US" sz="2000" b="1" dirty="0" smtClean="0">
                <a:solidFill>
                  <a:srgbClr val="00CC00"/>
                </a:solidFill>
                <a:latin typeface="Trebuchet MS" pitchFamily="34" charset="0"/>
              </a:rPr>
              <a:t>1</a:t>
            </a:r>
            <a:endParaRPr lang="en-US" sz="2000" b="1" dirty="0">
              <a:solidFill>
                <a:srgbClr val="00CC00"/>
              </a:solidFill>
              <a:latin typeface="Trebuchet MS" pitchFamily="34" charset="0"/>
            </a:endParaRPr>
          </a:p>
        </p:txBody>
      </p:sp>
      <p:sp>
        <p:nvSpPr>
          <p:cNvPr id="56" name="h2"/>
          <p:cNvSpPr txBox="1"/>
          <p:nvPr/>
        </p:nvSpPr>
        <p:spPr>
          <a:xfrm>
            <a:off x="4520963" y="2118502"/>
            <a:ext cx="457200" cy="400110"/>
          </a:xfrm>
          <a:prstGeom prst="rect">
            <a:avLst/>
          </a:prstGeom>
          <a:noFill/>
        </p:spPr>
        <p:txBody>
          <a:bodyPr wrap="square" rtlCol="0">
            <a:spAutoFit/>
          </a:bodyPr>
          <a:lstStyle/>
          <a:p>
            <a:r>
              <a:rPr lang="en-US" sz="2000" b="1" dirty="0" smtClean="0">
                <a:solidFill>
                  <a:srgbClr val="00CC00"/>
                </a:solidFill>
                <a:latin typeface="Trebuchet MS" pitchFamily="34" charset="0"/>
              </a:rPr>
              <a:t>2</a:t>
            </a:r>
            <a:endParaRPr lang="en-US" sz="2000" b="1" dirty="0">
              <a:solidFill>
                <a:srgbClr val="00CC00"/>
              </a:solidFill>
              <a:latin typeface="Trebuchet MS" pitchFamily="34" charset="0"/>
            </a:endParaRPr>
          </a:p>
        </p:txBody>
      </p:sp>
      <p:sp>
        <p:nvSpPr>
          <p:cNvPr id="57" name="h3"/>
          <p:cNvSpPr txBox="1"/>
          <p:nvPr/>
        </p:nvSpPr>
        <p:spPr>
          <a:xfrm>
            <a:off x="4936452" y="2115545"/>
            <a:ext cx="457200" cy="400110"/>
          </a:xfrm>
          <a:prstGeom prst="rect">
            <a:avLst/>
          </a:prstGeom>
          <a:noFill/>
        </p:spPr>
        <p:txBody>
          <a:bodyPr wrap="square" rtlCol="0">
            <a:spAutoFit/>
          </a:bodyPr>
          <a:lstStyle/>
          <a:p>
            <a:r>
              <a:rPr lang="en-US" sz="2000" b="1" dirty="0" smtClean="0">
                <a:solidFill>
                  <a:srgbClr val="00CC00"/>
                </a:solidFill>
                <a:latin typeface="Trebuchet MS" pitchFamily="34" charset="0"/>
              </a:rPr>
              <a:t>3</a:t>
            </a:r>
            <a:endParaRPr lang="en-US" sz="2000" b="1" dirty="0">
              <a:solidFill>
                <a:srgbClr val="00CC00"/>
              </a:solidFill>
              <a:latin typeface="Trebuchet MS" pitchFamily="34" charset="0"/>
            </a:endParaRPr>
          </a:p>
        </p:txBody>
      </p:sp>
      <p:sp>
        <p:nvSpPr>
          <p:cNvPr id="58" name="h4"/>
          <p:cNvSpPr txBox="1"/>
          <p:nvPr/>
        </p:nvSpPr>
        <p:spPr>
          <a:xfrm>
            <a:off x="5362120" y="2105960"/>
            <a:ext cx="457200" cy="400110"/>
          </a:xfrm>
          <a:prstGeom prst="rect">
            <a:avLst/>
          </a:prstGeom>
          <a:noFill/>
        </p:spPr>
        <p:txBody>
          <a:bodyPr wrap="square" rtlCol="0">
            <a:spAutoFit/>
          </a:bodyPr>
          <a:lstStyle/>
          <a:p>
            <a:r>
              <a:rPr lang="en-US" sz="2000" b="1" dirty="0" smtClean="0">
                <a:solidFill>
                  <a:srgbClr val="00CC00"/>
                </a:solidFill>
                <a:latin typeface="Trebuchet MS" pitchFamily="34" charset="0"/>
              </a:rPr>
              <a:t>4</a:t>
            </a:r>
            <a:endParaRPr lang="en-US" sz="2000" b="1" dirty="0">
              <a:solidFill>
                <a:srgbClr val="00CC00"/>
              </a:solidFill>
              <a:latin typeface="Trebuchet MS" pitchFamily="34" charset="0"/>
            </a:endParaRPr>
          </a:p>
        </p:txBody>
      </p:sp>
      <p:sp>
        <p:nvSpPr>
          <p:cNvPr id="59" name="h5"/>
          <p:cNvSpPr txBox="1"/>
          <p:nvPr/>
        </p:nvSpPr>
        <p:spPr>
          <a:xfrm>
            <a:off x="5816363" y="2106020"/>
            <a:ext cx="457200" cy="400110"/>
          </a:xfrm>
          <a:prstGeom prst="rect">
            <a:avLst/>
          </a:prstGeom>
          <a:noFill/>
        </p:spPr>
        <p:txBody>
          <a:bodyPr wrap="square" rtlCol="0">
            <a:spAutoFit/>
          </a:bodyPr>
          <a:lstStyle/>
          <a:p>
            <a:r>
              <a:rPr lang="en-US" sz="2000" b="1" dirty="0" smtClean="0">
                <a:solidFill>
                  <a:srgbClr val="00CC00"/>
                </a:solidFill>
                <a:latin typeface="Trebuchet MS" pitchFamily="34" charset="0"/>
              </a:rPr>
              <a:t>5</a:t>
            </a:r>
            <a:endParaRPr lang="en-US" sz="2000" b="1" dirty="0">
              <a:solidFill>
                <a:srgbClr val="00CC00"/>
              </a:solidFill>
              <a:latin typeface="Trebuchet MS" pitchFamily="34" charset="0"/>
            </a:endParaRPr>
          </a:p>
        </p:txBody>
      </p:sp>
      <p:sp>
        <p:nvSpPr>
          <p:cNvPr id="60" name="h6"/>
          <p:cNvSpPr txBox="1"/>
          <p:nvPr/>
        </p:nvSpPr>
        <p:spPr>
          <a:xfrm>
            <a:off x="6206888" y="2105960"/>
            <a:ext cx="457200" cy="400110"/>
          </a:xfrm>
          <a:prstGeom prst="rect">
            <a:avLst/>
          </a:prstGeom>
          <a:noFill/>
        </p:spPr>
        <p:txBody>
          <a:bodyPr wrap="square" rtlCol="0">
            <a:spAutoFit/>
          </a:bodyPr>
          <a:lstStyle/>
          <a:p>
            <a:r>
              <a:rPr lang="en-US" sz="2000" b="1" dirty="0" smtClean="0">
                <a:solidFill>
                  <a:srgbClr val="00CC00"/>
                </a:solidFill>
                <a:latin typeface="Trebuchet MS" pitchFamily="34" charset="0"/>
              </a:rPr>
              <a:t>6</a:t>
            </a:r>
            <a:endParaRPr lang="en-US" sz="2000" b="1" dirty="0">
              <a:solidFill>
                <a:srgbClr val="00CC00"/>
              </a:solidFill>
              <a:latin typeface="Trebuchet MS" pitchFamily="34" charset="0"/>
            </a:endParaRPr>
          </a:p>
        </p:txBody>
      </p:sp>
      <p:sp>
        <p:nvSpPr>
          <p:cNvPr id="61" name="h7"/>
          <p:cNvSpPr txBox="1"/>
          <p:nvPr/>
        </p:nvSpPr>
        <p:spPr>
          <a:xfrm>
            <a:off x="6664088" y="2106020"/>
            <a:ext cx="457200" cy="400110"/>
          </a:xfrm>
          <a:prstGeom prst="rect">
            <a:avLst/>
          </a:prstGeom>
          <a:noFill/>
        </p:spPr>
        <p:txBody>
          <a:bodyPr wrap="square" rtlCol="0">
            <a:spAutoFit/>
          </a:bodyPr>
          <a:lstStyle/>
          <a:p>
            <a:r>
              <a:rPr lang="en-US" sz="2000" b="1" dirty="0" smtClean="0">
                <a:solidFill>
                  <a:srgbClr val="00CC00"/>
                </a:solidFill>
                <a:latin typeface="Trebuchet MS" pitchFamily="34" charset="0"/>
              </a:rPr>
              <a:t>7</a:t>
            </a:r>
            <a:endParaRPr lang="en-US" sz="2000" b="1" dirty="0">
              <a:solidFill>
                <a:srgbClr val="00CC00"/>
              </a:solidFill>
              <a:latin typeface="Trebuchet MS" pitchFamily="34" charset="0"/>
            </a:endParaRPr>
          </a:p>
        </p:txBody>
      </p:sp>
      <p:sp>
        <p:nvSpPr>
          <p:cNvPr id="62" name="h8"/>
          <p:cNvSpPr txBox="1"/>
          <p:nvPr/>
        </p:nvSpPr>
        <p:spPr>
          <a:xfrm>
            <a:off x="7073990" y="2105960"/>
            <a:ext cx="457200" cy="400110"/>
          </a:xfrm>
          <a:prstGeom prst="rect">
            <a:avLst/>
          </a:prstGeom>
          <a:noFill/>
        </p:spPr>
        <p:txBody>
          <a:bodyPr wrap="square" rtlCol="0">
            <a:spAutoFit/>
          </a:bodyPr>
          <a:lstStyle/>
          <a:p>
            <a:r>
              <a:rPr lang="en-US" sz="2000" b="1" dirty="0" smtClean="0">
                <a:solidFill>
                  <a:srgbClr val="00CC00"/>
                </a:solidFill>
                <a:latin typeface="Trebuchet MS" pitchFamily="34" charset="0"/>
              </a:rPr>
              <a:t>8</a:t>
            </a:r>
            <a:endParaRPr lang="en-US" sz="2000" b="1" dirty="0">
              <a:solidFill>
                <a:srgbClr val="00CC00"/>
              </a:solidFill>
              <a:latin typeface="Trebuchet MS" pitchFamily="34" charset="0"/>
            </a:endParaRPr>
          </a:p>
        </p:txBody>
      </p:sp>
      <p:sp>
        <p:nvSpPr>
          <p:cNvPr id="63" name="h10"/>
          <p:cNvSpPr txBox="1"/>
          <p:nvPr/>
        </p:nvSpPr>
        <p:spPr>
          <a:xfrm>
            <a:off x="7807088" y="2096495"/>
            <a:ext cx="533400" cy="400110"/>
          </a:xfrm>
          <a:prstGeom prst="rect">
            <a:avLst/>
          </a:prstGeom>
          <a:noFill/>
        </p:spPr>
        <p:txBody>
          <a:bodyPr wrap="square" rtlCol="0">
            <a:spAutoFit/>
          </a:bodyPr>
          <a:lstStyle/>
          <a:p>
            <a:r>
              <a:rPr lang="en-US" sz="2000" b="1" dirty="0" smtClean="0">
                <a:solidFill>
                  <a:srgbClr val="00CC00"/>
                </a:solidFill>
                <a:latin typeface="Trebuchet MS" pitchFamily="34" charset="0"/>
              </a:rPr>
              <a:t>10</a:t>
            </a:r>
            <a:endParaRPr lang="en-US" sz="2000" b="1" dirty="0">
              <a:solidFill>
                <a:srgbClr val="00CC00"/>
              </a:solidFill>
              <a:latin typeface="Trebuchet MS" pitchFamily="34" charset="0"/>
            </a:endParaRPr>
          </a:p>
        </p:txBody>
      </p:sp>
      <p:sp>
        <p:nvSpPr>
          <p:cNvPr id="64" name="h9"/>
          <p:cNvSpPr txBox="1"/>
          <p:nvPr/>
        </p:nvSpPr>
        <p:spPr>
          <a:xfrm>
            <a:off x="7530863" y="2105960"/>
            <a:ext cx="381000" cy="400110"/>
          </a:xfrm>
          <a:prstGeom prst="rect">
            <a:avLst/>
          </a:prstGeom>
          <a:noFill/>
        </p:spPr>
        <p:txBody>
          <a:bodyPr wrap="square" rtlCol="0">
            <a:spAutoFit/>
          </a:bodyPr>
          <a:lstStyle/>
          <a:p>
            <a:r>
              <a:rPr lang="en-US" sz="2000" b="1" dirty="0" smtClean="0">
                <a:solidFill>
                  <a:srgbClr val="00CC00"/>
                </a:solidFill>
                <a:latin typeface="Trebuchet MS" pitchFamily="34" charset="0"/>
              </a:rPr>
              <a:t>9</a:t>
            </a:r>
            <a:endParaRPr lang="en-US" sz="2000" b="1" dirty="0">
              <a:solidFill>
                <a:srgbClr val="00CC00"/>
              </a:solidFill>
              <a:latin typeface="Trebuchet MS" pitchFamily="34" charset="0"/>
            </a:endParaRPr>
          </a:p>
        </p:txBody>
      </p:sp>
      <p:sp>
        <p:nvSpPr>
          <p:cNvPr id="65" name="l1"/>
          <p:cNvSpPr txBox="1"/>
          <p:nvPr/>
        </p:nvSpPr>
        <p:spPr>
          <a:xfrm>
            <a:off x="4263788" y="4525370"/>
            <a:ext cx="457200" cy="400110"/>
          </a:xfrm>
          <a:prstGeom prst="rect">
            <a:avLst/>
          </a:prstGeom>
          <a:noFill/>
        </p:spPr>
        <p:txBody>
          <a:bodyPr wrap="square" rtlCol="0">
            <a:spAutoFit/>
          </a:bodyPr>
          <a:lstStyle/>
          <a:p>
            <a:r>
              <a:rPr lang="en-US" sz="2000" b="1" dirty="0" smtClean="0">
                <a:solidFill>
                  <a:srgbClr val="00B0F0"/>
                </a:solidFill>
                <a:latin typeface="Trebuchet MS" pitchFamily="34" charset="0"/>
              </a:rPr>
              <a:t>1</a:t>
            </a:r>
            <a:endParaRPr lang="en-US" sz="2000" b="1" dirty="0">
              <a:solidFill>
                <a:srgbClr val="00B0F0"/>
              </a:solidFill>
              <a:latin typeface="Trebuchet MS" pitchFamily="34" charset="0"/>
            </a:endParaRPr>
          </a:p>
        </p:txBody>
      </p:sp>
      <p:sp>
        <p:nvSpPr>
          <p:cNvPr id="66" name="l2"/>
          <p:cNvSpPr txBox="1"/>
          <p:nvPr/>
        </p:nvSpPr>
        <p:spPr>
          <a:xfrm>
            <a:off x="4720988" y="4496408"/>
            <a:ext cx="457200" cy="400110"/>
          </a:xfrm>
          <a:prstGeom prst="rect">
            <a:avLst/>
          </a:prstGeom>
          <a:noFill/>
        </p:spPr>
        <p:txBody>
          <a:bodyPr wrap="square" rtlCol="0">
            <a:spAutoFit/>
          </a:bodyPr>
          <a:lstStyle/>
          <a:p>
            <a:r>
              <a:rPr lang="en-US" sz="2000" b="1" dirty="0" smtClean="0">
                <a:solidFill>
                  <a:srgbClr val="00B0F0"/>
                </a:solidFill>
                <a:latin typeface="Trebuchet MS" pitchFamily="34" charset="0"/>
              </a:rPr>
              <a:t>2</a:t>
            </a:r>
            <a:endParaRPr lang="en-US" sz="2000" b="1" dirty="0">
              <a:solidFill>
                <a:srgbClr val="00B0F0"/>
              </a:solidFill>
              <a:latin typeface="Trebuchet MS" pitchFamily="34" charset="0"/>
            </a:endParaRPr>
          </a:p>
        </p:txBody>
      </p:sp>
      <p:sp>
        <p:nvSpPr>
          <p:cNvPr id="67" name="l3"/>
          <p:cNvSpPr txBox="1"/>
          <p:nvPr/>
        </p:nvSpPr>
        <p:spPr>
          <a:xfrm>
            <a:off x="5159138" y="4506260"/>
            <a:ext cx="457200" cy="400110"/>
          </a:xfrm>
          <a:prstGeom prst="rect">
            <a:avLst/>
          </a:prstGeom>
          <a:noFill/>
        </p:spPr>
        <p:txBody>
          <a:bodyPr wrap="square" rtlCol="0">
            <a:spAutoFit/>
          </a:bodyPr>
          <a:lstStyle/>
          <a:p>
            <a:r>
              <a:rPr lang="en-US" sz="2000" b="1" dirty="0" smtClean="0">
                <a:solidFill>
                  <a:srgbClr val="00B0F0"/>
                </a:solidFill>
                <a:latin typeface="Trebuchet MS" pitchFamily="34" charset="0"/>
              </a:rPr>
              <a:t>3</a:t>
            </a:r>
            <a:endParaRPr lang="en-US" sz="2000" b="1" dirty="0">
              <a:solidFill>
                <a:srgbClr val="00B0F0"/>
              </a:solidFill>
              <a:latin typeface="Trebuchet MS" pitchFamily="34" charset="0"/>
            </a:endParaRPr>
          </a:p>
        </p:txBody>
      </p:sp>
      <p:sp>
        <p:nvSpPr>
          <p:cNvPr id="68" name="l4"/>
          <p:cNvSpPr txBox="1"/>
          <p:nvPr/>
        </p:nvSpPr>
        <p:spPr>
          <a:xfrm>
            <a:off x="5587763" y="4506260"/>
            <a:ext cx="457200" cy="400110"/>
          </a:xfrm>
          <a:prstGeom prst="rect">
            <a:avLst/>
          </a:prstGeom>
          <a:noFill/>
        </p:spPr>
        <p:txBody>
          <a:bodyPr wrap="square" rtlCol="0">
            <a:spAutoFit/>
          </a:bodyPr>
          <a:lstStyle/>
          <a:p>
            <a:r>
              <a:rPr lang="en-US" sz="2000" b="1" dirty="0" smtClean="0">
                <a:solidFill>
                  <a:srgbClr val="00B0F0"/>
                </a:solidFill>
                <a:latin typeface="Trebuchet MS" pitchFamily="34" charset="0"/>
              </a:rPr>
              <a:t>4</a:t>
            </a:r>
            <a:endParaRPr lang="en-US" sz="2000" b="1" dirty="0">
              <a:solidFill>
                <a:srgbClr val="00B0F0"/>
              </a:solidFill>
              <a:latin typeface="Trebuchet MS" pitchFamily="34" charset="0"/>
            </a:endParaRPr>
          </a:p>
        </p:txBody>
      </p:sp>
      <p:sp>
        <p:nvSpPr>
          <p:cNvPr id="69" name="l5"/>
          <p:cNvSpPr txBox="1"/>
          <p:nvPr/>
        </p:nvSpPr>
        <p:spPr>
          <a:xfrm>
            <a:off x="6006536" y="4506260"/>
            <a:ext cx="457200" cy="400110"/>
          </a:xfrm>
          <a:prstGeom prst="rect">
            <a:avLst/>
          </a:prstGeom>
          <a:noFill/>
        </p:spPr>
        <p:txBody>
          <a:bodyPr wrap="square" rtlCol="0">
            <a:spAutoFit/>
          </a:bodyPr>
          <a:lstStyle/>
          <a:p>
            <a:r>
              <a:rPr lang="en-US" sz="2000" b="1" dirty="0" smtClean="0">
                <a:solidFill>
                  <a:srgbClr val="00B0F0"/>
                </a:solidFill>
                <a:latin typeface="Trebuchet MS" pitchFamily="34" charset="0"/>
              </a:rPr>
              <a:t>5</a:t>
            </a:r>
            <a:endParaRPr lang="en-US" sz="2000" b="1" dirty="0">
              <a:solidFill>
                <a:srgbClr val="00B0F0"/>
              </a:solidFill>
              <a:latin typeface="Trebuchet MS" pitchFamily="34" charset="0"/>
            </a:endParaRPr>
          </a:p>
        </p:txBody>
      </p:sp>
      <p:sp>
        <p:nvSpPr>
          <p:cNvPr id="70" name="l6"/>
          <p:cNvSpPr txBox="1"/>
          <p:nvPr/>
        </p:nvSpPr>
        <p:spPr>
          <a:xfrm>
            <a:off x="6473588" y="4506260"/>
            <a:ext cx="457200" cy="400110"/>
          </a:xfrm>
          <a:prstGeom prst="rect">
            <a:avLst/>
          </a:prstGeom>
          <a:noFill/>
        </p:spPr>
        <p:txBody>
          <a:bodyPr wrap="square" rtlCol="0">
            <a:spAutoFit/>
          </a:bodyPr>
          <a:lstStyle/>
          <a:p>
            <a:r>
              <a:rPr lang="en-US" sz="2000" b="1" dirty="0" smtClean="0">
                <a:solidFill>
                  <a:srgbClr val="00B0F0"/>
                </a:solidFill>
                <a:latin typeface="Trebuchet MS" pitchFamily="34" charset="0"/>
              </a:rPr>
              <a:t>6</a:t>
            </a:r>
            <a:endParaRPr lang="en-US" sz="2000" b="1" dirty="0">
              <a:solidFill>
                <a:srgbClr val="00B0F0"/>
              </a:solidFill>
              <a:latin typeface="Trebuchet MS" pitchFamily="34" charset="0"/>
            </a:endParaRPr>
          </a:p>
        </p:txBody>
      </p:sp>
      <p:sp>
        <p:nvSpPr>
          <p:cNvPr id="71" name="l7"/>
          <p:cNvSpPr txBox="1"/>
          <p:nvPr/>
        </p:nvSpPr>
        <p:spPr>
          <a:xfrm>
            <a:off x="6914913" y="4515845"/>
            <a:ext cx="457200" cy="400110"/>
          </a:xfrm>
          <a:prstGeom prst="rect">
            <a:avLst/>
          </a:prstGeom>
          <a:noFill/>
        </p:spPr>
        <p:txBody>
          <a:bodyPr wrap="square" rtlCol="0">
            <a:spAutoFit/>
          </a:bodyPr>
          <a:lstStyle/>
          <a:p>
            <a:r>
              <a:rPr lang="en-US" sz="2000" b="1" dirty="0" smtClean="0">
                <a:solidFill>
                  <a:srgbClr val="00B0F0"/>
                </a:solidFill>
                <a:latin typeface="Trebuchet MS" pitchFamily="34" charset="0"/>
              </a:rPr>
              <a:t>7</a:t>
            </a:r>
            <a:endParaRPr lang="en-US" sz="2000" b="1" dirty="0">
              <a:solidFill>
                <a:srgbClr val="00B0F0"/>
              </a:solidFill>
              <a:latin typeface="Trebuchet MS" pitchFamily="34" charset="0"/>
            </a:endParaRPr>
          </a:p>
        </p:txBody>
      </p:sp>
      <p:sp>
        <p:nvSpPr>
          <p:cNvPr id="72" name="l8"/>
          <p:cNvSpPr txBox="1"/>
          <p:nvPr/>
        </p:nvSpPr>
        <p:spPr>
          <a:xfrm>
            <a:off x="7368938" y="4525370"/>
            <a:ext cx="457200" cy="400110"/>
          </a:xfrm>
          <a:prstGeom prst="rect">
            <a:avLst/>
          </a:prstGeom>
          <a:noFill/>
        </p:spPr>
        <p:txBody>
          <a:bodyPr wrap="square" rtlCol="0">
            <a:spAutoFit/>
          </a:bodyPr>
          <a:lstStyle/>
          <a:p>
            <a:r>
              <a:rPr lang="en-US" sz="2000" b="1" dirty="0" smtClean="0">
                <a:solidFill>
                  <a:srgbClr val="00B0F0"/>
                </a:solidFill>
                <a:latin typeface="Trebuchet MS" pitchFamily="34" charset="0"/>
              </a:rPr>
              <a:t>8</a:t>
            </a:r>
            <a:endParaRPr lang="en-US" sz="2000" b="1" dirty="0">
              <a:solidFill>
                <a:srgbClr val="00B0F0"/>
              </a:solidFill>
              <a:latin typeface="Trebuchet MS" pitchFamily="34" charset="0"/>
            </a:endParaRPr>
          </a:p>
        </p:txBody>
      </p:sp>
      <p:sp>
        <p:nvSpPr>
          <p:cNvPr id="73" name="l9"/>
          <p:cNvSpPr txBox="1"/>
          <p:nvPr/>
        </p:nvSpPr>
        <p:spPr>
          <a:xfrm>
            <a:off x="7768988" y="4506260"/>
            <a:ext cx="381000" cy="400110"/>
          </a:xfrm>
          <a:prstGeom prst="rect">
            <a:avLst/>
          </a:prstGeom>
          <a:noFill/>
        </p:spPr>
        <p:txBody>
          <a:bodyPr wrap="square" rtlCol="0">
            <a:spAutoFit/>
          </a:bodyPr>
          <a:lstStyle/>
          <a:p>
            <a:r>
              <a:rPr lang="en-US" sz="2000" b="1" dirty="0" smtClean="0">
                <a:solidFill>
                  <a:srgbClr val="00B0F0"/>
                </a:solidFill>
                <a:latin typeface="Trebuchet MS" pitchFamily="34" charset="0"/>
              </a:rPr>
              <a:t>9</a:t>
            </a:r>
            <a:endParaRPr lang="en-US" sz="2000" b="1" dirty="0">
              <a:solidFill>
                <a:srgbClr val="00B0F0"/>
              </a:solidFill>
              <a:latin typeface="Trebuchet MS" pitchFamily="34" charset="0"/>
            </a:endParaRPr>
          </a:p>
        </p:txBody>
      </p:sp>
      <p:sp>
        <p:nvSpPr>
          <p:cNvPr id="51" name="Rectangle 50"/>
          <p:cNvSpPr/>
          <p:nvPr/>
        </p:nvSpPr>
        <p:spPr>
          <a:xfrm>
            <a:off x="7330838" y="4068170"/>
            <a:ext cx="381000" cy="533400"/>
          </a:xfrm>
          <a:prstGeom prst="rect">
            <a:avLst/>
          </a:prstGeom>
          <a:solidFill>
            <a:schemeClr val="bg1">
              <a:alpha val="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ectangle 34"/>
          <p:cNvSpPr/>
          <p:nvPr/>
        </p:nvSpPr>
        <p:spPr>
          <a:xfrm>
            <a:off x="7921388" y="2315570"/>
            <a:ext cx="381000" cy="533400"/>
          </a:xfrm>
          <a:prstGeom prst="rect">
            <a:avLst/>
          </a:prstGeom>
          <a:solidFill>
            <a:schemeClr val="bg1">
              <a:alpha val="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4" name="l1box"/>
          <p:cNvSpPr/>
          <p:nvPr/>
        </p:nvSpPr>
        <p:spPr>
          <a:xfrm>
            <a:off x="4263788" y="3991970"/>
            <a:ext cx="304800" cy="533400"/>
          </a:xfrm>
          <a:prstGeom prst="rect">
            <a:avLst/>
          </a:prstGeom>
          <a:solidFill>
            <a:srgbClr val="00B0F0">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5" name="l2box"/>
          <p:cNvSpPr/>
          <p:nvPr/>
        </p:nvSpPr>
        <p:spPr>
          <a:xfrm>
            <a:off x="4720988" y="3687170"/>
            <a:ext cx="304800" cy="533400"/>
          </a:xfrm>
          <a:prstGeom prst="rect">
            <a:avLst/>
          </a:prstGeom>
          <a:solidFill>
            <a:srgbClr val="00B0F0">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l3box"/>
          <p:cNvSpPr/>
          <p:nvPr/>
        </p:nvSpPr>
        <p:spPr>
          <a:xfrm>
            <a:off x="5178188" y="3839570"/>
            <a:ext cx="304800" cy="457200"/>
          </a:xfrm>
          <a:prstGeom prst="rect">
            <a:avLst/>
          </a:prstGeom>
          <a:solidFill>
            <a:srgbClr val="00B0F0">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l4box"/>
          <p:cNvSpPr/>
          <p:nvPr/>
        </p:nvSpPr>
        <p:spPr>
          <a:xfrm>
            <a:off x="5635388" y="3687170"/>
            <a:ext cx="304800" cy="685800"/>
          </a:xfrm>
          <a:prstGeom prst="rect">
            <a:avLst/>
          </a:prstGeom>
          <a:solidFill>
            <a:srgbClr val="00B0F0">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8" name="l5box"/>
          <p:cNvSpPr/>
          <p:nvPr/>
        </p:nvSpPr>
        <p:spPr>
          <a:xfrm>
            <a:off x="6016388" y="3687170"/>
            <a:ext cx="304800" cy="381000"/>
          </a:xfrm>
          <a:prstGeom prst="rect">
            <a:avLst/>
          </a:prstGeom>
          <a:solidFill>
            <a:srgbClr val="00B0F0">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l6box"/>
          <p:cNvSpPr/>
          <p:nvPr/>
        </p:nvSpPr>
        <p:spPr>
          <a:xfrm>
            <a:off x="6473588" y="3915770"/>
            <a:ext cx="304800" cy="533400"/>
          </a:xfrm>
          <a:prstGeom prst="rect">
            <a:avLst/>
          </a:prstGeom>
          <a:solidFill>
            <a:srgbClr val="00B0F0">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0" name="l7box"/>
          <p:cNvSpPr/>
          <p:nvPr/>
        </p:nvSpPr>
        <p:spPr>
          <a:xfrm>
            <a:off x="6930788" y="3534770"/>
            <a:ext cx="228600" cy="381000"/>
          </a:xfrm>
          <a:prstGeom prst="rect">
            <a:avLst/>
          </a:prstGeom>
          <a:solidFill>
            <a:srgbClr val="00B0F0">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1" name="l8box"/>
          <p:cNvSpPr/>
          <p:nvPr/>
        </p:nvSpPr>
        <p:spPr>
          <a:xfrm>
            <a:off x="7387988" y="3839570"/>
            <a:ext cx="304800" cy="762000"/>
          </a:xfrm>
          <a:prstGeom prst="rect">
            <a:avLst/>
          </a:prstGeom>
          <a:solidFill>
            <a:srgbClr val="00B0F0">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l9box"/>
          <p:cNvSpPr/>
          <p:nvPr/>
        </p:nvSpPr>
        <p:spPr>
          <a:xfrm>
            <a:off x="7788038" y="3382370"/>
            <a:ext cx="228600" cy="304800"/>
          </a:xfrm>
          <a:prstGeom prst="rect">
            <a:avLst/>
          </a:prstGeom>
          <a:solidFill>
            <a:srgbClr val="00B0F0">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h1box"/>
          <p:cNvSpPr/>
          <p:nvPr/>
        </p:nvSpPr>
        <p:spPr>
          <a:xfrm>
            <a:off x="4111388" y="2848970"/>
            <a:ext cx="304800" cy="381000"/>
          </a:xfrm>
          <a:prstGeom prst="rect">
            <a:avLst/>
          </a:prstGeom>
          <a:solidFill>
            <a:srgbClr val="00CC00">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4" name="h2box"/>
          <p:cNvSpPr/>
          <p:nvPr/>
        </p:nvSpPr>
        <p:spPr>
          <a:xfrm>
            <a:off x="4559063" y="2696570"/>
            <a:ext cx="304800" cy="533400"/>
          </a:xfrm>
          <a:prstGeom prst="rect">
            <a:avLst/>
          </a:prstGeom>
          <a:solidFill>
            <a:srgbClr val="00CC00">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h3box"/>
          <p:cNvSpPr/>
          <p:nvPr/>
        </p:nvSpPr>
        <p:spPr>
          <a:xfrm>
            <a:off x="4949588" y="3077570"/>
            <a:ext cx="304800" cy="381000"/>
          </a:xfrm>
          <a:prstGeom prst="rect">
            <a:avLst/>
          </a:prstGeom>
          <a:solidFill>
            <a:srgbClr val="00CC00">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h4box"/>
          <p:cNvSpPr/>
          <p:nvPr/>
        </p:nvSpPr>
        <p:spPr>
          <a:xfrm>
            <a:off x="5406788" y="2620370"/>
            <a:ext cx="304800" cy="600075"/>
          </a:xfrm>
          <a:prstGeom prst="rect">
            <a:avLst/>
          </a:prstGeom>
          <a:solidFill>
            <a:srgbClr val="00CC00">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7" name="h5box"/>
          <p:cNvSpPr/>
          <p:nvPr/>
        </p:nvSpPr>
        <p:spPr>
          <a:xfrm>
            <a:off x="5863988" y="3153770"/>
            <a:ext cx="285750" cy="457200"/>
          </a:xfrm>
          <a:prstGeom prst="rect">
            <a:avLst/>
          </a:prstGeom>
          <a:solidFill>
            <a:srgbClr val="00CC00">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8" name="h6box"/>
          <p:cNvSpPr/>
          <p:nvPr/>
        </p:nvSpPr>
        <p:spPr>
          <a:xfrm>
            <a:off x="6254513" y="2544170"/>
            <a:ext cx="304800" cy="533400"/>
          </a:xfrm>
          <a:prstGeom prst="rect">
            <a:avLst/>
          </a:prstGeom>
          <a:solidFill>
            <a:srgbClr val="00CC00">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9" name="h7box"/>
          <p:cNvSpPr/>
          <p:nvPr/>
        </p:nvSpPr>
        <p:spPr>
          <a:xfrm>
            <a:off x="6721238" y="3229970"/>
            <a:ext cx="304800" cy="228600"/>
          </a:xfrm>
          <a:prstGeom prst="rect">
            <a:avLst/>
          </a:prstGeom>
          <a:solidFill>
            <a:srgbClr val="00CC00">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0" name="h8box"/>
          <p:cNvSpPr/>
          <p:nvPr/>
        </p:nvSpPr>
        <p:spPr>
          <a:xfrm>
            <a:off x="7111763" y="2467970"/>
            <a:ext cx="304800" cy="685800"/>
          </a:xfrm>
          <a:prstGeom prst="rect">
            <a:avLst/>
          </a:prstGeom>
          <a:solidFill>
            <a:srgbClr val="00CC00">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1" name="h9box"/>
          <p:cNvSpPr/>
          <p:nvPr/>
        </p:nvSpPr>
        <p:spPr>
          <a:xfrm>
            <a:off x="7616588" y="3001370"/>
            <a:ext cx="228600" cy="381000"/>
          </a:xfrm>
          <a:prstGeom prst="rect">
            <a:avLst/>
          </a:prstGeom>
          <a:solidFill>
            <a:srgbClr val="00CC00">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2" name="h10box"/>
          <p:cNvSpPr/>
          <p:nvPr/>
        </p:nvSpPr>
        <p:spPr>
          <a:xfrm>
            <a:off x="7921388" y="2391770"/>
            <a:ext cx="304800" cy="457200"/>
          </a:xfrm>
          <a:prstGeom prst="rect">
            <a:avLst/>
          </a:prstGeom>
          <a:solidFill>
            <a:srgbClr val="00CC00">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3" name="Up Ribbon 92"/>
          <p:cNvSpPr/>
          <p:nvPr/>
        </p:nvSpPr>
        <p:spPr>
          <a:xfrm>
            <a:off x="3505200" y="990600"/>
            <a:ext cx="4419600" cy="609600"/>
          </a:xfrm>
          <a:prstGeom prst="ribbon2">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latin typeface="Trebuchet MS" pitchFamily="34" charset="0"/>
              </a:rPr>
              <a:t>Tide Challenge #1</a:t>
            </a:r>
            <a:endParaRPr lang="en-US" dirty="0">
              <a:latin typeface="Trebuchet MS" pitchFamily="34" charset="0"/>
            </a:endParaRPr>
          </a:p>
        </p:txBody>
      </p:sp>
      <p:sp>
        <p:nvSpPr>
          <p:cNvPr id="95" name="TextBox 94"/>
          <p:cNvSpPr txBox="1"/>
          <p:nvPr/>
        </p:nvSpPr>
        <p:spPr>
          <a:xfrm>
            <a:off x="1066800" y="6553200"/>
            <a:ext cx="3429000" cy="369332"/>
          </a:xfrm>
          <a:prstGeom prst="rect">
            <a:avLst/>
          </a:prstGeom>
          <a:noFill/>
        </p:spPr>
        <p:txBody>
          <a:bodyPr wrap="square" rtlCol="0">
            <a:spAutoFit/>
          </a:bodyPr>
          <a:lstStyle/>
          <a:p>
            <a:r>
              <a:rPr lang="en-US" dirty="0" smtClean="0">
                <a:latin typeface="Trebuchet MS" pitchFamily="34" charset="0"/>
              </a:rPr>
              <a:t>Tide Challenge: 1/4</a:t>
            </a:r>
            <a:endParaRPr lang="en-US" dirty="0">
              <a:latin typeface="Trebuchet MS" pitchFamily="34" charset="0"/>
            </a:endParaRPr>
          </a:p>
        </p:txBody>
      </p:sp>
      <p:sp>
        <p:nvSpPr>
          <p:cNvPr id="94" name="Rounded Rectangle 93"/>
          <p:cNvSpPr/>
          <p:nvPr/>
        </p:nvSpPr>
        <p:spPr>
          <a:xfrm>
            <a:off x="3733800" y="5638800"/>
            <a:ext cx="1676400" cy="838200"/>
          </a:xfrm>
          <a:prstGeom prst="roundRect">
            <a:avLst/>
          </a:prstGeom>
          <a:solidFill>
            <a:srgbClr val="00A1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600" dirty="0" smtClean="0">
                <a:latin typeface="Trebuchet MS" pitchFamily="34" charset="0"/>
              </a:rPr>
              <a:t>Did you find all the tides?</a:t>
            </a:r>
            <a:endParaRPr lang="en-US" sz="1600" dirty="0">
              <a:latin typeface="Trebuchet MS" pitchFamily="34" charset="0"/>
            </a:endParaRPr>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grpId="0" nodeType="withEffect">
                                  <p:stCondLst>
                                    <p:cond delay="0"/>
                                  </p:stCondLst>
                                  <p:childTnLst>
                                    <p:set>
                                      <p:cBhvr>
                                        <p:cTn id="6" dur="1" fill="hold">
                                          <p:stCondLst>
                                            <p:cond delay="0"/>
                                          </p:stCondLst>
                                        </p:cTn>
                                        <p:tgtEl>
                                          <p:spTgt spid="65"/>
                                        </p:tgtEl>
                                        <p:attrNameLst>
                                          <p:attrName>style.visibility</p:attrName>
                                        </p:attrNameLst>
                                      </p:cBhvr>
                                      <p:to>
                                        <p:strVal val="visible"/>
                                      </p:to>
                                    </p:set>
                                    <p:anim calcmode="lin" valueType="num">
                                      <p:cBhvr>
                                        <p:cTn id="7" dur="500" fill="hold"/>
                                        <p:tgtEl>
                                          <p:spTgt spid="65"/>
                                        </p:tgtEl>
                                        <p:attrNameLst>
                                          <p:attrName>ppt_w</p:attrName>
                                        </p:attrNameLst>
                                      </p:cBhvr>
                                      <p:tavLst>
                                        <p:tav tm="0">
                                          <p:val>
                                            <p:fltVal val="0"/>
                                          </p:val>
                                        </p:tav>
                                        <p:tav tm="100000">
                                          <p:val>
                                            <p:strVal val="#ppt_w"/>
                                          </p:val>
                                        </p:tav>
                                      </p:tavLst>
                                    </p:anim>
                                    <p:anim calcmode="lin" valueType="num">
                                      <p:cBhvr>
                                        <p:cTn id="8" dur="500" fill="hold"/>
                                        <p:tgtEl>
                                          <p:spTgt spid="65"/>
                                        </p:tgtEl>
                                        <p:attrNameLst>
                                          <p:attrName>ppt_h</p:attrName>
                                        </p:attrNameLst>
                                      </p:cBhvr>
                                      <p:tavLst>
                                        <p:tav tm="0">
                                          <p:val>
                                            <p:fltVal val="0"/>
                                          </p:val>
                                        </p:tav>
                                        <p:tav tm="100000">
                                          <p:val>
                                            <p:strVal val="#ppt_h"/>
                                          </p:val>
                                        </p:tav>
                                      </p:tavLst>
                                    </p:anim>
                                    <p:animEffect transition="in" filter="fade">
                                      <p:cBhvr>
                                        <p:cTn id="9" dur="500"/>
                                        <p:tgtEl>
                                          <p:spTgt spid="65"/>
                                        </p:tgtEl>
                                      </p:cBhvr>
                                    </p:animEffect>
                                  </p:childTnLst>
                                </p:cTn>
                              </p:par>
                              <p:par>
                                <p:cTn id="10" presetID="53" presetClass="entr" presetSubtype="0" fill="hold" grpId="0" nodeType="withEffect">
                                  <p:stCondLst>
                                    <p:cond delay="0"/>
                                  </p:stCondLst>
                                  <p:childTnLst>
                                    <p:set>
                                      <p:cBhvr>
                                        <p:cTn id="11" dur="1" fill="hold">
                                          <p:stCondLst>
                                            <p:cond delay="0"/>
                                          </p:stCondLst>
                                        </p:cTn>
                                        <p:tgtEl>
                                          <p:spTgt spid="74"/>
                                        </p:tgtEl>
                                        <p:attrNameLst>
                                          <p:attrName>style.visibility</p:attrName>
                                        </p:attrNameLst>
                                      </p:cBhvr>
                                      <p:to>
                                        <p:strVal val="visible"/>
                                      </p:to>
                                    </p:set>
                                    <p:anim calcmode="lin" valueType="num">
                                      <p:cBhvr>
                                        <p:cTn id="12" dur="500" fill="hold"/>
                                        <p:tgtEl>
                                          <p:spTgt spid="74"/>
                                        </p:tgtEl>
                                        <p:attrNameLst>
                                          <p:attrName>ppt_w</p:attrName>
                                        </p:attrNameLst>
                                      </p:cBhvr>
                                      <p:tavLst>
                                        <p:tav tm="0">
                                          <p:val>
                                            <p:fltVal val="0"/>
                                          </p:val>
                                        </p:tav>
                                        <p:tav tm="100000">
                                          <p:val>
                                            <p:strVal val="#ppt_w"/>
                                          </p:val>
                                        </p:tav>
                                      </p:tavLst>
                                    </p:anim>
                                    <p:anim calcmode="lin" valueType="num">
                                      <p:cBhvr>
                                        <p:cTn id="13" dur="500" fill="hold"/>
                                        <p:tgtEl>
                                          <p:spTgt spid="74"/>
                                        </p:tgtEl>
                                        <p:attrNameLst>
                                          <p:attrName>ppt_h</p:attrName>
                                        </p:attrNameLst>
                                      </p:cBhvr>
                                      <p:tavLst>
                                        <p:tav tm="0">
                                          <p:val>
                                            <p:fltVal val="0"/>
                                          </p:val>
                                        </p:tav>
                                        <p:tav tm="100000">
                                          <p:val>
                                            <p:strVal val="#ppt_h"/>
                                          </p:val>
                                        </p:tav>
                                      </p:tavLst>
                                    </p:anim>
                                    <p:animEffect transition="in" filter="fade">
                                      <p:cBhvr>
                                        <p:cTn id="14" dur="500"/>
                                        <p:tgtEl>
                                          <p:spTgt spid="74"/>
                                        </p:tgtEl>
                                      </p:cBhvr>
                                    </p:animEffect>
                                  </p:childTnLst>
                                </p:cTn>
                              </p:par>
                            </p:childTnLst>
                          </p:cTn>
                        </p:par>
                        <p:par>
                          <p:cTn id="15" fill="hold">
                            <p:stCondLst>
                              <p:cond delay="500"/>
                            </p:stCondLst>
                            <p:childTnLst>
                              <p:par>
                                <p:cTn id="16" presetID="53" presetClass="entr" presetSubtype="0" fill="hold" grpId="0" nodeType="afterEffect">
                                  <p:stCondLst>
                                    <p:cond delay="0"/>
                                  </p:stCondLst>
                                  <p:childTnLst>
                                    <p:set>
                                      <p:cBhvr>
                                        <p:cTn id="17" dur="1" fill="hold">
                                          <p:stCondLst>
                                            <p:cond delay="0"/>
                                          </p:stCondLst>
                                        </p:cTn>
                                        <p:tgtEl>
                                          <p:spTgt spid="66"/>
                                        </p:tgtEl>
                                        <p:attrNameLst>
                                          <p:attrName>style.visibility</p:attrName>
                                        </p:attrNameLst>
                                      </p:cBhvr>
                                      <p:to>
                                        <p:strVal val="visible"/>
                                      </p:to>
                                    </p:set>
                                    <p:anim calcmode="lin" valueType="num">
                                      <p:cBhvr>
                                        <p:cTn id="18" dur="500" fill="hold"/>
                                        <p:tgtEl>
                                          <p:spTgt spid="66"/>
                                        </p:tgtEl>
                                        <p:attrNameLst>
                                          <p:attrName>ppt_w</p:attrName>
                                        </p:attrNameLst>
                                      </p:cBhvr>
                                      <p:tavLst>
                                        <p:tav tm="0">
                                          <p:val>
                                            <p:fltVal val="0"/>
                                          </p:val>
                                        </p:tav>
                                        <p:tav tm="100000">
                                          <p:val>
                                            <p:strVal val="#ppt_w"/>
                                          </p:val>
                                        </p:tav>
                                      </p:tavLst>
                                    </p:anim>
                                    <p:anim calcmode="lin" valueType="num">
                                      <p:cBhvr>
                                        <p:cTn id="19" dur="500" fill="hold"/>
                                        <p:tgtEl>
                                          <p:spTgt spid="66"/>
                                        </p:tgtEl>
                                        <p:attrNameLst>
                                          <p:attrName>ppt_h</p:attrName>
                                        </p:attrNameLst>
                                      </p:cBhvr>
                                      <p:tavLst>
                                        <p:tav tm="0">
                                          <p:val>
                                            <p:fltVal val="0"/>
                                          </p:val>
                                        </p:tav>
                                        <p:tav tm="100000">
                                          <p:val>
                                            <p:strVal val="#ppt_h"/>
                                          </p:val>
                                        </p:tav>
                                      </p:tavLst>
                                    </p:anim>
                                    <p:animEffect transition="in" filter="fade">
                                      <p:cBhvr>
                                        <p:cTn id="20" dur="500"/>
                                        <p:tgtEl>
                                          <p:spTgt spid="66"/>
                                        </p:tgtEl>
                                      </p:cBhvr>
                                    </p:animEffect>
                                  </p:childTnLst>
                                </p:cTn>
                              </p:par>
                              <p:par>
                                <p:cTn id="21" presetID="53" presetClass="entr" presetSubtype="0" fill="hold" grpId="0" nodeType="withEffect">
                                  <p:stCondLst>
                                    <p:cond delay="0"/>
                                  </p:stCondLst>
                                  <p:childTnLst>
                                    <p:set>
                                      <p:cBhvr>
                                        <p:cTn id="22" dur="1" fill="hold">
                                          <p:stCondLst>
                                            <p:cond delay="0"/>
                                          </p:stCondLst>
                                        </p:cTn>
                                        <p:tgtEl>
                                          <p:spTgt spid="75"/>
                                        </p:tgtEl>
                                        <p:attrNameLst>
                                          <p:attrName>style.visibility</p:attrName>
                                        </p:attrNameLst>
                                      </p:cBhvr>
                                      <p:to>
                                        <p:strVal val="visible"/>
                                      </p:to>
                                    </p:set>
                                    <p:anim calcmode="lin" valueType="num">
                                      <p:cBhvr>
                                        <p:cTn id="23" dur="500" fill="hold"/>
                                        <p:tgtEl>
                                          <p:spTgt spid="75"/>
                                        </p:tgtEl>
                                        <p:attrNameLst>
                                          <p:attrName>ppt_w</p:attrName>
                                        </p:attrNameLst>
                                      </p:cBhvr>
                                      <p:tavLst>
                                        <p:tav tm="0">
                                          <p:val>
                                            <p:fltVal val="0"/>
                                          </p:val>
                                        </p:tav>
                                        <p:tav tm="100000">
                                          <p:val>
                                            <p:strVal val="#ppt_w"/>
                                          </p:val>
                                        </p:tav>
                                      </p:tavLst>
                                    </p:anim>
                                    <p:anim calcmode="lin" valueType="num">
                                      <p:cBhvr>
                                        <p:cTn id="24" dur="500" fill="hold"/>
                                        <p:tgtEl>
                                          <p:spTgt spid="75"/>
                                        </p:tgtEl>
                                        <p:attrNameLst>
                                          <p:attrName>ppt_h</p:attrName>
                                        </p:attrNameLst>
                                      </p:cBhvr>
                                      <p:tavLst>
                                        <p:tav tm="0">
                                          <p:val>
                                            <p:fltVal val="0"/>
                                          </p:val>
                                        </p:tav>
                                        <p:tav tm="100000">
                                          <p:val>
                                            <p:strVal val="#ppt_h"/>
                                          </p:val>
                                        </p:tav>
                                      </p:tavLst>
                                    </p:anim>
                                    <p:animEffect transition="in" filter="fade">
                                      <p:cBhvr>
                                        <p:cTn id="25" dur="500"/>
                                        <p:tgtEl>
                                          <p:spTgt spid="75"/>
                                        </p:tgtEl>
                                      </p:cBhvr>
                                    </p:animEffect>
                                  </p:childTnLst>
                                </p:cTn>
                              </p:par>
                            </p:childTnLst>
                          </p:cTn>
                        </p:par>
                        <p:par>
                          <p:cTn id="26" fill="hold">
                            <p:stCondLst>
                              <p:cond delay="1000"/>
                            </p:stCondLst>
                            <p:childTnLst>
                              <p:par>
                                <p:cTn id="27" presetID="53" presetClass="entr" presetSubtype="0" fill="hold" grpId="0" nodeType="afterEffect">
                                  <p:stCondLst>
                                    <p:cond delay="0"/>
                                  </p:stCondLst>
                                  <p:childTnLst>
                                    <p:set>
                                      <p:cBhvr>
                                        <p:cTn id="28" dur="1" fill="hold">
                                          <p:stCondLst>
                                            <p:cond delay="0"/>
                                          </p:stCondLst>
                                        </p:cTn>
                                        <p:tgtEl>
                                          <p:spTgt spid="67"/>
                                        </p:tgtEl>
                                        <p:attrNameLst>
                                          <p:attrName>style.visibility</p:attrName>
                                        </p:attrNameLst>
                                      </p:cBhvr>
                                      <p:to>
                                        <p:strVal val="visible"/>
                                      </p:to>
                                    </p:set>
                                    <p:anim calcmode="lin" valueType="num">
                                      <p:cBhvr>
                                        <p:cTn id="29" dur="500" fill="hold"/>
                                        <p:tgtEl>
                                          <p:spTgt spid="67"/>
                                        </p:tgtEl>
                                        <p:attrNameLst>
                                          <p:attrName>ppt_w</p:attrName>
                                        </p:attrNameLst>
                                      </p:cBhvr>
                                      <p:tavLst>
                                        <p:tav tm="0">
                                          <p:val>
                                            <p:fltVal val="0"/>
                                          </p:val>
                                        </p:tav>
                                        <p:tav tm="100000">
                                          <p:val>
                                            <p:strVal val="#ppt_w"/>
                                          </p:val>
                                        </p:tav>
                                      </p:tavLst>
                                    </p:anim>
                                    <p:anim calcmode="lin" valueType="num">
                                      <p:cBhvr>
                                        <p:cTn id="30" dur="500" fill="hold"/>
                                        <p:tgtEl>
                                          <p:spTgt spid="67"/>
                                        </p:tgtEl>
                                        <p:attrNameLst>
                                          <p:attrName>ppt_h</p:attrName>
                                        </p:attrNameLst>
                                      </p:cBhvr>
                                      <p:tavLst>
                                        <p:tav tm="0">
                                          <p:val>
                                            <p:fltVal val="0"/>
                                          </p:val>
                                        </p:tav>
                                        <p:tav tm="100000">
                                          <p:val>
                                            <p:strVal val="#ppt_h"/>
                                          </p:val>
                                        </p:tav>
                                      </p:tavLst>
                                    </p:anim>
                                    <p:animEffect transition="in" filter="fade">
                                      <p:cBhvr>
                                        <p:cTn id="31" dur="500"/>
                                        <p:tgtEl>
                                          <p:spTgt spid="67"/>
                                        </p:tgtEl>
                                      </p:cBhvr>
                                    </p:animEffect>
                                  </p:childTnLst>
                                </p:cTn>
                              </p:par>
                              <p:par>
                                <p:cTn id="32" presetID="53" presetClass="entr" presetSubtype="0" fill="hold" grpId="0" nodeType="withEffect">
                                  <p:stCondLst>
                                    <p:cond delay="0"/>
                                  </p:stCondLst>
                                  <p:childTnLst>
                                    <p:set>
                                      <p:cBhvr>
                                        <p:cTn id="33" dur="1" fill="hold">
                                          <p:stCondLst>
                                            <p:cond delay="0"/>
                                          </p:stCondLst>
                                        </p:cTn>
                                        <p:tgtEl>
                                          <p:spTgt spid="76"/>
                                        </p:tgtEl>
                                        <p:attrNameLst>
                                          <p:attrName>style.visibility</p:attrName>
                                        </p:attrNameLst>
                                      </p:cBhvr>
                                      <p:to>
                                        <p:strVal val="visible"/>
                                      </p:to>
                                    </p:set>
                                    <p:anim calcmode="lin" valueType="num">
                                      <p:cBhvr>
                                        <p:cTn id="34" dur="500" fill="hold"/>
                                        <p:tgtEl>
                                          <p:spTgt spid="76"/>
                                        </p:tgtEl>
                                        <p:attrNameLst>
                                          <p:attrName>ppt_w</p:attrName>
                                        </p:attrNameLst>
                                      </p:cBhvr>
                                      <p:tavLst>
                                        <p:tav tm="0">
                                          <p:val>
                                            <p:fltVal val="0"/>
                                          </p:val>
                                        </p:tav>
                                        <p:tav tm="100000">
                                          <p:val>
                                            <p:strVal val="#ppt_w"/>
                                          </p:val>
                                        </p:tav>
                                      </p:tavLst>
                                    </p:anim>
                                    <p:anim calcmode="lin" valueType="num">
                                      <p:cBhvr>
                                        <p:cTn id="35" dur="500" fill="hold"/>
                                        <p:tgtEl>
                                          <p:spTgt spid="76"/>
                                        </p:tgtEl>
                                        <p:attrNameLst>
                                          <p:attrName>ppt_h</p:attrName>
                                        </p:attrNameLst>
                                      </p:cBhvr>
                                      <p:tavLst>
                                        <p:tav tm="0">
                                          <p:val>
                                            <p:fltVal val="0"/>
                                          </p:val>
                                        </p:tav>
                                        <p:tav tm="100000">
                                          <p:val>
                                            <p:strVal val="#ppt_h"/>
                                          </p:val>
                                        </p:tav>
                                      </p:tavLst>
                                    </p:anim>
                                    <p:animEffect transition="in" filter="fade">
                                      <p:cBhvr>
                                        <p:cTn id="36" dur="500"/>
                                        <p:tgtEl>
                                          <p:spTgt spid="76"/>
                                        </p:tgtEl>
                                      </p:cBhvr>
                                    </p:animEffect>
                                  </p:childTnLst>
                                </p:cTn>
                              </p:par>
                            </p:childTnLst>
                          </p:cTn>
                        </p:par>
                        <p:par>
                          <p:cTn id="37" fill="hold">
                            <p:stCondLst>
                              <p:cond delay="1500"/>
                            </p:stCondLst>
                            <p:childTnLst>
                              <p:par>
                                <p:cTn id="38" presetID="53" presetClass="entr" presetSubtype="0" fill="hold" grpId="0" nodeType="afterEffect">
                                  <p:stCondLst>
                                    <p:cond delay="0"/>
                                  </p:stCondLst>
                                  <p:childTnLst>
                                    <p:set>
                                      <p:cBhvr>
                                        <p:cTn id="39" dur="1" fill="hold">
                                          <p:stCondLst>
                                            <p:cond delay="0"/>
                                          </p:stCondLst>
                                        </p:cTn>
                                        <p:tgtEl>
                                          <p:spTgt spid="68"/>
                                        </p:tgtEl>
                                        <p:attrNameLst>
                                          <p:attrName>style.visibility</p:attrName>
                                        </p:attrNameLst>
                                      </p:cBhvr>
                                      <p:to>
                                        <p:strVal val="visible"/>
                                      </p:to>
                                    </p:set>
                                    <p:anim calcmode="lin" valueType="num">
                                      <p:cBhvr>
                                        <p:cTn id="40" dur="500" fill="hold"/>
                                        <p:tgtEl>
                                          <p:spTgt spid="68"/>
                                        </p:tgtEl>
                                        <p:attrNameLst>
                                          <p:attrName>ppt_w</p:attrName>
                                        </p:attrNameLst>
                                      </p:cBhvr>
                                      <p:tavLst>
                                        <p:tav tm="0">
                                          <p:val>
                                            <p:fltVal val="0"/>
                                          </p:val>
                                        </p:tav>
                                        <p:tav tm="100000">
                                          <p:val>
                                            <p:strVal val="#ppt_w"/>
                                          </p:val>
                                        </p:tav>
                                      </p:tavLst>
                                    </p:anim>
                                    <p:anim calcmode="lin" valueType="num">
                                      <p:cBhvr>
                                        <p:cTn id="41" dur="500" fill="hold"/>
                                        <p:tgtEl>
                                          <p:spTgt spid="68"/>
                                        </p:tgtEl>
                                        <p:attrNameLst>
                                          <p:attrName>ppt_h</p:attrName>
                                        </p:attrNameLst>
                                      </p:cBhvr>
                                      <p:tavLst>
                                        <p:tav tm="0">
                                          <p:val>
                                            <p:fltVal val="0"/>
                                          </p:val>
                                        </p:tav>
                                        <p:tav tm="100000">
                                          <p:val>
                                            <p:strVal val="#ppt_h"/>
                                          </p:val>
                                        </p:tav>
                                      </p:tavLst>
                                    </p:anim>
                                    <p:animEffect transition="in" filter="fade">
                                      <p:cBhvr>
                                        <p:cTn id="42" dur="500"/>
                                        <p:tgtEl>
                                          <p:spTgt spid="68"/>
                                        </p:tgtEl>
                                      </p:cBhvr>
                                    </p:animEffect>
                                  </p:childTnLst>
                                </p:cTn>
                              </p:par>
                              <p:par>
                                <p:cTn id="43" presetID="53" presetClass="entr" presetSubtype="0" fill="hold" grpId="0" nodeType="withEffect">
                                  <p:stCondLst>
                                    <p:cond delay="0"/>
                                  </p:stCondLst>
                                  <p:childTnLst>
                                    <p:set>
                                      <p:cBhvr>
                                        <p:cTn id="44" dur="1" fill="hold">
                                          <p:stCondLst>
                                            <p:cond delay="0"/>
                                          </p:stCondLst>
                                        </p:cTn>
                                        <p:tgtEl>
                                          <p:spTgt spid="77"/>
                                        </p:tgtEl>
                                        <p:attrNameLst>
                                          <p:attrName>style.visibility</p:attrName>
                                        </p:attrNameLst>
                                      </p:cBhvr>
                                      <p:to>
                                        <p:strVal val="visible"/>
                                      </p:to>
                                    </p:set>
                                    <p:anim calcmode="lin" valueType="num">
                                      <p:cBhvr>
                                        <p:cTn id="45" dur="500" fill="hold"/>
                                        <p:tgtEl>
                                          <p:spTgt spid="77"/>
                                        </p:tgtEl>
                                        <p:attrNameLst>
                                          <p:attrName>ppt_w</p:attrName>
                                        </p:attrNameLst>
                                      </p:cBhvr>
                                      <p:tavLst>
                                        <p:tav tm="0">
                                          <p:val>
                                            <p:fltVal val="0"/>
                                          </p:val>
                                        </p:tav>
                                        <p:tav tm="100000">
                                          <p:val>
                                            <p:strVal val="#ppt_w"/>
                                          </p:val>
                                        </p:tav>
                                      </p:tavLst>
                                    </p:anim>
                                    <p:anim calcmode="lin" valueType="num">
                                      <p:cBhvr>
                                        <p:cTn id="46" dur="500" fill="hold"/>
                                        <p:tgtEl>
                                          <p:spTgt spid="77"/>
                                        </p:tgtEl>
                                        <p:attrNameLst>
                                          <p:attrName>ppt_h</p:attrName>
                                        </p:attrNameLst>
                                      </p:cBhvr>
                                      <p:tavLst>
                                        <p:tav tm="0">
                                          <p:val>
                                            <p:fltVal val="0"/>
                                          </p:val>
                                        </p:tav>
                                        <p:tav tm="100000">
                                          <p:val>
                                            <p:strVal val="#ppt_h"/>
                                          </p:val>
                                        </p:tav>
                                      </p:tavLst>
                                    </p:anim>
                                    <p:animEffect transition="in" filter="fade">
                                      <p:cBhvr>
                                        <p:cTn id="47" dur="500"/>
                                        <p:tgtEl>
                                          <p:spTgt spid="77"/>
                                        </p:tgtEl>
                                      </p:cBhvr>
                                    </p:animEffect>
                                  </p:childTnLst>
                                </p:cTn>
                              </p:par>
                            </p:childTnLst>
                          </p:cTn>
                        </p:par>
                        <p:par>
                          <p:cTn id="48" fill="hold">
                            <p:stCondLst>
                              <p:cond delay="2000"/>
                            </p:stCondLst>
                            <p:childTnLst>
                              <p:par>
                                <p:cTn id="49" presetID="53" presetClass="entr" presetSubtype="0" fill="hold" grpId="0" nodeType="afterEffect">
                                  <p:stCondLst>
                                    <p:cond delay="0"/>
                                  </p:stCondLst>
                                  <p:childTnLst>
                                    <p:set>
                                      <p:cBhvr>
                                        <p:cTn id="50" dur="1" fill="hold">
                                          <p:stCondLst>
                                            <p:cond delay="0"/>
                                          </p:stCondLst>
                                        </p:cTn>
                                        <p:tgtEl>
                                          <p:spTgt spid="69"/>
                                        </p:tgtEl>
                                        <p:attrNameLst>
                                          <p:attrName>style.visibility</p:attrName>
                                        </p:attrNameLst>
                                      </p:cBhvr>
                                      <p:to>
                                        <p:strVal val="visible"/>
                                      </p:to>
                                    </p:set>
                                    <p:anim calcmode="lin" valueType="num">
                                      <p:cBhvr>
                                        <p:cTn id="51" dur="500" fill="hold"/>
                                        <p:tgtEl>
                                          <p:spTgt spid="69"/>
                                        </p:tgtEl>
                                        <p:attrNameLst>
                                          <p:attrName>ppt_w</p:attrName>
                                        </p:attrNameLst>
                                      </p:cBhvr>
                                      <p:tavLst>
                                        <p:tav tm="0">
                                          <p:val>
                                            <p:fltVal val="0"/>
                                          </p:val>
                                        </p:tav>
                                        <p:tav tm="100000">
                                          <p:val>
                                            <p:strVal val="#ppt_w"/>
                                          </p:val>
                                        </p:tav>
                                      </p:tavLst>
                                    </p:anim>
                                    <p:anim calcmode="lin" valueType="num">
                                      <p:cBhvr>
                                        <p:cTn id="52" dur="500" fill="hold"/>
                                        <p:tgtEl>
                                          <p:spTgt spid="69"/>
                                        </p:tgtEl>
                                        <p:attrNameLst>
                                          <p:attrName>ppt_h</p:attrName>
                                        </p:attrNameLst>
                                      </p:cBhvr>
                                      <p:tavLst>
                                        <p:tav tm="0">
                                          <p:val>
                                            <p:fltVal val="0"/>
                                          </p:val>
                                        </p:tav>
                                        <p:tav tm="100000">
                                          <p:val>
                                            <p:strVal val="#ppt_h"/>
                                          </p:val>
                                        </p:tav>
                                      </p:tavLst>
                                    </p:anim>
                                    <p:animEffect transition="in" filter="fade">
                                      <p:cBhvr>
                                        <p:cTn id="53" dur="500"/>
                                        <p:tgtEl>
                                          <p:spTgt spid="69"/>
                                        </p:tgtEl>
                                      </p:cBhvr>
                                    </p:animEffect>
                                  </p:childTnLst>
                                </p:cTn>
                              </p:par>
                              <p:par>
                                <p:cTn id="54" presetID="53" presetClass="entr" presetSubtype="0" fill="hold" grpId="0" nodeType="withEffect">
                                  <p:stCondLst>
                                    <p:cond delay="0"/>
                                  </p:stCondLst>
                                  <p:childTnLst>
                                    <p:set>
                                      <p:cBhvr>
                                        <p:cTn id="55" dur="1" fill="hold">
                                          <p:stCondLst>
                                            <p:cond delay="0"/>
                                          </p:stCondLst>
                                        </p:cTn>
                                        <p:tgtEl>
                                          <p:spTgt spid="78"/>
                                        </p:tgtEl>
                                        <p:attrNameLst>
                                          <p:attrName>style.visibility</p:attrName>
                                        </p:attrNameLst>
                                      </p:cBhvr>
                                      <p:to>
                                        <p:strVal val="visible"/>
                                      </p:to>
                                    </p:set>
                                    <p:anim calcmode="lin" valueType="num">
                                      <p:cBhvr>
                                        <p:cTn id="56" dur="500" fill="hold"/>
                                        <p:tgtEl>
                                          <p:spTgt spid="78"/>
                                        </p:tgtEl>
                                        <p:attrNameLst>
                                          <p:attrName>ppt_w</p:attrName>
                                        </p:attrNameLst>
                                      </p:cBhvr>
                                      <p:tavLst>
                                        <p:tav tm="0">
                                          <p:val>
                                            <p:fltVal val="0"/>
                                          </p:val>
                                        </p:tav>
                                        <p:tav tm="100000">
                                          <p:val>
                                            <p:strVal val="#ppt_w"/>
                                          </p:val>
                                        </p:tav>
                                      </p:tavLst>
                                    </p:anim>
                                    <p:anim calcmode="lin" valueType="num">
                                      <p:cBhvr>
                                        <p:cTn id="57" dur="500" fill="hold"/>
                                        <p:tgtEl>
                                          <p:spTgt spid="78"/>
                                        </p:tgtEl>
                                        <p:attrNameLst>
                                          <p:attrName>ppt_h</p:attrName>
                                        </p:attrNameLst>
                                      </p:cBhvr>
                                      <p:tavLst>
                                        <p:tav tm="0">
                                          <p:val>
                                            <p:fltVal val="0"/>
                                          </p:val>
                                        </p:tav>
                                        <p:tav tm="100000">
                                          <p:val>
                                            <p:strVal val="#ppt_h"/>
                                          </p:val>
                                        </p:tav>
                                      </p:tavLst>
                                    </p:anim>
                                    <p:animEffect transition="in" filter="fade">
                                      <p:cBhvr>
                                        <p:cTn id="58" dur="500"/>
                                        <p:tgtEl>
                                          <p:spTgt spid="78"/>
                                        </p:tgtEl>
                                      </p:cBhvr>
                                    </p:animEffect>
                                  </p:childTnLst>
                                </p:cTn>
                              </p:par>
                            </p:childTnLst>
                          </p:cTn>
                        </p:par>
                        <p:par>
                          <p:cTn id="59" fill="hold">
                            <p:stCondLst>
                              <p:cond delay="2500"/>
                            </p:stCondLst>
                            <p:childTnLst>
                              <p:par>
                                <p:cTn id="60" presetID="53" presetClass="entr" presetSubtype="0" fill="hold" grpId="0" nodeType="afterEffect">
                                  <p:stCondLst>
                                    <p:cond delay="0"/>
                                  </p:stCondLst>
                                  <p:childTnLst>
                                    <p:set>
                                      <p:cBhvr>
                                        <p:cTn id="61" dur="1" fill="hold">
                                          <p:stCondLst>
                                            <p:cond delay="0"/>
                                          </p:stCondLst>
                                        </p:cTn>
                                        <p:tgtEl>
                                          <p:spTgt spid="70"/>
                                        </p:tgtEl>
                                        <p:attrNameLst>
                                          <p:attrName>style.visibility</p:attrName>
                                        </p:attrNameLst>
                                      </p:cBhvr>
                                      <p:to>
                                        <p:strVal val="visible"/>
                                      </p:to>
                                    </p:set>
                                    <p:anim calcmode="lin" valueType="num">
                                      <p:cBhvr>
                                        <p:cTn id="62" dur="500" fill="hold"/>
                                        <p:tgtEl>
                                          <p:spTgt spid="70"/>
                                        </p:tgtEl>
                                        <p:attrNameLst>
                                          <p:attrName>ppt_w</p:attrName>
                                        </p:attrNameLst>
                                      </p:cBhvr>
                                      <p:tavLst>
                                        <p:tav tm="0">
                                          <p:val>
                                            <p:fltVal val="0"/>
                                          </p:val>
                                        </p:tav>
                                        <p:tav tm="100000">
                                          <p:val>
                                            <p:strVal val="#ppt_w"/>
                                          </p:val>
                                        </p:tav>
                                      </p:tavLst>
                                    </p:anim>
                                    <p:anim calcmode="lin" valueType="num">
                                      <p:cBhvr>
                                        <p:cTn id="63" dur="500" fill="hold"/>
                                        <p:tgtEl>
                                          <p:spTgt spid="70"/>
                                        </p:tgtEl>
                                        <p:attrNameLst>
                                          <p:attrName>ppt_h</p:attrName>
                                        </p:attrNameLst>
                                      </p:cBhvr>
                                      <p:tavLst>
                                        <p:tav tm="0">
                                          <p:val>
                                            <p:fltVal val="0"/>
                                          </p:val>
                                        </p:tav>
                                        <p:tav tm="100000">
                                          <p:val>
                                            <p:strVal val="#ppt_h"/>
                                          </p:val>
                                        </p:tav>
                                      </p:tavLst>
                                    </p:anim>
                                    <p:animEffect transition="in" filter="fade">
                                      <p:cBhvr>
                                        <p:cTn id="64" dur="500"/>
                                        <p:tgtEl>
                                          <p:spTgt spid="70"/>
                                        </p:tgtEl>
                                      </p:cBhvr>
                                    </p:animEffect>
                                  </p:childTnLst>
                                </p:cTn>
                              </p:par>
                              <p:par>
                                <p:cTn id="65" presetID="53" presetClass="entr" presetSubtype="0" fill="hold" grpId="0" nodeType="withEffect">
                                  <p:stCondLst>
                                    <p:cond delay="0"/>
                                  </p:stCondLst>
                                  <p:childTnLst>
                                    <p:set>
                                      <p:cBhvr>
                                        <p:cTn id="66" dur="1" fill="hold">
                                          <p:stCondLst>
                                            <p:cond delay="0"/>
                                          </p:stCondLst>
                                        </p:cTn>
                                        <p:tgtEl>
                                          <p:spTgt spid="79"/>
                                        </p:tgtEl>
                                        <p:attrNameLst>
                                          <p:attrName>style.visibility</p:attrName>
                                        </p:attrNameLst>
                                      </p:cBhvr>
                                      <p:to>
                                        <p:strVal val="visible"/>
                                      </p:to>
                                    </p:set>
                                    <p:anim calcmode="lin" valueType="num">
                                      <p:cBhvr>
                                        <p:cTn id="67" dur="500" fill="hold"/>
                                        <p:tgtEl>
                                          <p:spTgt spid="79"/>
                                        </p:tgtEl>
                                        <p:attrNameLst>
                                          <p:attrName>ppt_w</p:attrName>
                                        </p:attrNameLst>
                                      </p:cBhvr>
                                      <p:tavLst>
                                        <p:tav tm="0">
                                          <p:val>
                                            <p:fltVal val="0"/>
                                          </p:val>
                                        </p:tav>
                                        <p:tav tm="100000">
                                          <p:val>
                                            <p:strVal val="#ppt_w"/>
                                          </p:val>
                                        </p:tav>
                                      </p:tavLst>
                                    </p:anim>
                                    <p:anim calcmode="lin" valueType="num">
                                      <p:cBhvr>
                                        <p:cTn id="68" dur="500" fill="hold"/>
                                        <p:tgtEl>
                                          <p:spTgt spid="79"/>
                                        </p:tgtEl>
                                        <p:attrNameLst>
                                          <p:attrName>ppt_h</p:attrName>
                                        </p:attrNameLst>
                                      </p:cBhvr>
                                      <p:tavLst>
                                        <p:tav tm="0">
                                          <p:val>
                                            <p:fltVal val="0"/>
                                          </p:val>
                                        </p:tav>
                                        <p:tav tm="100000">
                                          <p:val>
                                            <p:strVal val="#ppt_h"/>
                                          </p:val>
                                        </p:tav>
                                      </p:tavLst>
                                    </p:anim>
                                    <p:animEffect transition="in" filter="fade">
                                      <p:cBhvr>
                                        <p:cTn id="69" dur="500"/>
                                        <p:tgtEl>
                                          <p:spTgt spid="79"/>
                                        </p:tgtEl>
                                      </p:cBhvr>
                                    </p:animEffect>
                                  </p:childTnLst>
                                </p:cTn>
                              </p:par>
                            </p:childTnLst>
                          </p:cTn>
                        </p:par>
                        <p:par>
                          <p:cTn id="70" fill="hold">
                            <p:stCondLst>
                              <p:cond delay="3000"/>
                            </p:stCondLst>
                            <p:childTnLst>
                              <p:par>
                                <p:cTn id="71" presetID="53" presetClass="entr" presetSubtype="0" fill="hold" grpId="0" nodeType="afterEffect">
                                  <p:stCondLst>
                                    <p:cond delay="0"/>
                                  </p:stCondLst>
                                  <p:childTnLst>
                                    <p:set>
                                      <p:cBhvr>
                                        <p:cTn id="72" dur="1" fill="hold">
                                          <p:stCondLst>
                                            <p:cond delay="0"/>
                                          </p:stCondLst>
                                        </p:cTn>
                                        <p:tgtEl>
                                          <p:spTgt spid="71"/>
                                        </p:tgtEl>
                                        <p:attrNameLst>
                                          <p:attrName>style.visibility</p:attrName>
                                        </p:attrNameLst>
                                      </p:cBhvr>
                                      <p:to>
                                        <p:strVal val="visible"/>
                                      </p:to>
                                    </p:set>
                                    <p:anim calcmode="lin" valueType="num">
                                      <p:cBhvr>
                                        <p:cTn id="73" dur="500" fill="hold"/>
                                        <p:tgtEl>
                                          <p:spTgt spid="71"/>
                                        </p:tgtEl>
                                        <p:attrNameLst>
                                          <p:attrName>ppt_w</p:attrName>
                                        </p:attrNameLst>
                                      </p:cBhvr>
                                      <p:tavLst>
                                        <p:tav tm="0">
                                          <p:val>
                                            <p:fltVal val="0"/>
                                          </p:val>
                                        </p:tav>
                                        <p:tav tm="100000">
                                          <p:val>
                                            <p:strVal val="#ppt_w"/>
                                          </p:val>
                                        </p:tav>
                                      </p:tavLst>
                                    </p:anim>
                                    <p:anim calcmode="lin" valueType="num">
                                      <p:cBhvr>
                                        <p:cTn id="74" dur="500" fill="hold"/>
                                        <p:tgtEl>
                                          <p:spTgt spid="71"/>
                                        </p:tgtEl>
                                        <p:attrNameLst>
                                          <p:attrName>ppt_h</p:attrName>
                                        </p:attrNameLst>
                                      </p:cBhvr>
                                      <p:tavLst>
                                        <p:tav tm="0">
                                          <p:val>
                                            <p:fltVal val="0"/>
                                          </p:val>
                                        </p:tav>
                                        <p:tav tm="100000">
                                          <p:val>
                                            <p:strVal val="#ppt_h"/>
                                          </p:val>
                                        </p:tav>
                                      </p:tavLst>
                                    </p:anim>
                                    <p:animEffect transition="in" filter="fade">
                                      <p:cBhvr>
                                        <p:cTn id="75" dur="500"/>
                                        <p:tgtEl>
                                          <p:spTgt spid="71"/>
                                        </p:tgtEl>
                                      </p:cBhvr>
                                    </p:animEffect>
                                  </p:childTnLst>
                                </p:cTn>
                              </p:par>
                              <p:par>
                                <p:cTn id="76" presetID="53" presetClass="entr" presetSubtype="0" fill="hold" grpId="0" nodeType="withEffect">
                                  <p:stCondLst>
                                    <p:cond delay="0"/>
                                  </p:stCondLst>
                                  <p:childTnLst>
                                    <p:set>
                                      <p:cBhvr>
                                        <p:cTn id="77" dur="1" fill="hold">
                                          <p:stCondLst>
                                            <p:cond delay="0"/>
                                          </p:stCondLst>
                                        </p:cTn>
                                        <p:tgtEl>
                                          <p:spTgt spid="80"/>
                                        </p:tgtEl>
                                        <p:attrNameLst>
                                          <p:attrName>style.visibility</p:attrName>
                                        </p:attrNameLst>
                                      </p:cBhvr>
                                      <p:to>
                                        <p:strVal val="visible"/>
                                      </p:to>
                                    </p:set>
                                    <p:anim calcmode="lin" valueType="num">
                                      <p:cBhvr>
                                        <p:cTn id="78" dur="500" fill="hold"/>
                                        <p:tgtEl>
                                          <p:spTgt spid="80"/>
                                        </p:tgtEl>
                                        <p:attrNameLst>
                                          <p:attrName>ppt_w</p:attrName>
                                        </p:attrNameLst>
                                      </p:cBhvr>
                                      <p:tavLst>
                                        <p:tav tm="0">
                                          <p:val>
                                            <p:fltVal val="0"/>
                                          </p:val>
                                        </p:tav>
                                        <p:tav tm="100000">
                                          <p:val>
                                            <p:strVal val="#ppt_w"/>
                                          </p:val>
                                        </p:tav>
                                      </p:tavLst>
                                    </p:anim>
                                    <p:anim calcmode="lin" valueType="num">
                                      <p:cBhvr>
                                        <p:cTn id="79" dur="500" fill="hold"/>
                                        <p:tgtEl>
                                          <p:spTgt spid="80"/>
                                        </p:tgtEl>
                                        <p:attrNameLst>
                                          <p:attrName>ppt_h</p:attrName>
                                        </p:attrNameLst>
                                      </p:cBhvr>
                                      <p:tavLst>
                                        <p:tav tm="0">
                                          <p:val>
                                            <p:fltVal val="0"/>
                                          </p:val>
                                        </p:tav>
                                        <p:tav tm="100000">
                                          <p:val>
                                            <p:strVal val="#ppt_h"/>
                                          </p:val>
                                        </p:tav>
                                      </p:tavLst>
                                    </p:anim>
                                    <p:animEffect transition="in" filter="fade">
                                      <p:cBhvr>
                                        <p:cTn id="80" dur="500"/>
                                        <p:tgtEl>
                                          <p:spTgt spid="80"/>
                                        </p:tgtEl>
                                      </p:cBhvr>
                                    </p:animEffect>
                                  </p:childTnLst>
                                </p:cTn>
                              </p:par>
                            </p:childTnLst>
                          </p:cTn>
                        </p:par>
                        <p:par>
                          <p:cTn id="81" fill="hold">
                            <p:stCondLst>
                              <p:cond delay="3500"/>
                            </p:stCondLst>
                            <p:childTnLst>
                              <p:par>
                                <p:cTn id="82" presetID="53" presetClass="entr" presetSubtype="0" fill="hold" grpId="0" nodeType="afterEffect">
                                  <p:stCondLst>
                                    <p:cond delay="0"/>
                                  </p:stCondLst>
                                  <p:childTnLst>
                                    <p:set>
                                      <p:cBhvr>
                                        <p:cTn id="83" dur="1" fill="hold">
                                          <p:stCondLst>
                                            <p:cond delay="0"/>
                                          </p:stCondLst>
                                        </p:cTn>
                                        <p:tgtEl>
                                          <p:spTgt spid="72"/>
                                        </p:tgtEl>
                                        <p:attrNameLst>
                                          <p:attrName>style.visibility</p:attrName>
                                        </p:attrNameLst>
                                      </p:cBhvr>
                                      <p:to>
                                        <p:strVal val="visible"/>
                                      </p:to>
                                    </p:set>
                                    <p:anim calcmode="lin" valueType="num">
                                      <p:cBhvr>
                                        <p:cTn id="84" dur="500" fill="hold"/>
                                        <p:tgtEl>
                                          <p:spTgt spid="72"/>
                                        </p:tgtEl>
                                        <p:attrNameLst>
                                          <p:attrName>ppt_w</p:attrName>
                                        </p:attrNameLst>
                                      </p:cBhvr>
                                      <p:tavLst>
                                        <p:tav tm="0">
                                          <p:val>
                                            <p:fltVal val="0"/>
                                          </p:val>
                                        </p:tav>
                                        <p:tav tm="100000">
                                          <p:val>
                                            <p:strVal val="#ppt_w"/>
                                          </p:val>
                                        </p:tav>
                                      </p:tavLst>
                                    </p:anim>
                                    <p:anim calcmode="lin" valueType="num">
                                      <p:cBhvr>
                                        <p:cTn id="85" dur="500" fill="hold"/>
                                        <p:tgtEl>
                                          <p:spTgt spid="72"/>
                                        </p:tgtEl>
                                        <p:attrNameLst>
                                          <p:attrName>ppt_h</p:attrName>
                                        </p:attrNameLst>
                                      </p:cBhvr>
                                      <p:tavLst>
                                        <p:tav tm="0">
                                          <p:val>
                                            <p:fltVal val="0"/>
                                          </p:val>
                                        </p:tav>
                                        <p:tav tm="100000">
                                          <p:val>
                                            <p:strVal val="#ppt_h"/>
                                          </p:val>
                                        </p:tav>
                                      </p:tavLst>
                                    </p:anim>
                                    <p:animEffect transition="in" filter="fade">
                                      <p:cBhvr>
                                        <p:cTn id="86" dur="500"/>
                                        <p:tgtEl>
                                          <p:spTgt spid="72"/>
                                        </p:tgtEl>
                                      </p:cBhvr>
                                    </p:animEffect>
                                  </p:childTnLst>
                                </p:cTn>
                              </p:par>
                              <p:par>
                                <p:cTn id="87" presetID="53" presetClass="entr" presetSubtype="0" fill="hold" grpId="0" nodeType="withEffect">
                                  <p:stCondLst>
                                    <p:cond delay="0"/>
                                  </p:stCondLst>
                                  <p:childTnLst>
                                    <p:set>
                                      <p:cBhvr>
                                        <p:cTn id="88" dur="1" fill="hold">
                                          <p:stCondLst>
                                            <p:cond delay="0"/>
                                          </p:stCondLst>
                                        </p:cTn>
                                        <p:tgtEl>
                                          <p:spTgt spid="81"/>
                                        </p:tgtEl>
                                        <p:attrNameLst>
                                          <p:attrName>style.visibility</p:attrName>
                                        </p:attrNameLst>
                                      </p:cBhvr>
                                      <p:to>
                                        <p:strVal val="visible"/>
                                      </p:to>
                                    </p:set>
                                    <p:anim calcmode="lin" valueType="num">
                                      <p:cBhvr>
                                        <p:cTn id="89" dur="500" fill="hold"/>
                                        <p:tgtEl>
                                          <p:spTgt spid="81"/>
                                        </p:tgtEl>
                                        <p:attrNameLst>
                                          <p:attrName>ppt_w</p:attrName>
                                        </p:attrNameLst>
                                      </p:cBhvr>
                                      <p:tavLst>
                                        <p:tav tm="0">
                                          <p:val>
                                            <p:fltVal val="0"/>
                                          </p:val>
                                        </p:tav>
                                        <p:tav tm="100000">
                                          <p:val>
                                            <p:strVal val="#ppt_w"/>
                                          </p:val>
                                        </p:tav>
                                      </p:tavLst>
                                    </p:anim>
                                    <p:anim calcmode="lin" valueType="num">
                                      <p:cBhvr>
                                        <p:cTn id="90" dur="500" fill="hold"/>
                                        <p:tgtEl>
                                          <p:spTgt spid="81"/>
                                        </p:tgtEl>
                                        <p:attrNameLst>
                                          <p:attrName>ppt_h</p:attrName>
                                        </p:attrNameLst>
                                      </p:cBhvr>
                                      <p:tavLst>
                                        <p:tav tm="0">
                                          <p:val>
                                            <p:fltVal val="0"/>
                                          </p:val>
                                        </p:tav>
                                        <p:tav tm="100000">
                                          <p:val>
                                            <p:strVal val="#ppt_h"/>
                                          </p:val>
                                        </p:tav>
                                      </p:tavLst>
                                    </p:anim>
                                    <p:animEffect transition="in" filter="fade">
                                      <p:cBhvr>
                                        <p:cTn id="91" dur="500"/>
                                        <p:tgtEl>
                                          <p:spTgt spid="81"/>
                                        </p:tgtEl>
                                      </p:cBhvr>
                                    </p:animEffect>
                                  </p:childTnLst>
                                </p:cTn>
                              </p:par>
                            </p:childTnLst>
                          </p:cTn>
                        </p:par>
                        <p:par>
                          <p:cTn id="92" fill="hold">
                            <p:stCondLst>
                              <p:cond delay="4000"/>
                            </p:stCondLst>
                            <p:childTnLst>
                              <p:par>
                                <p:cTn id="93" presetID="53" presetClass="entr" presetSubtype="0" fill="hold" grpId="0" nodeType="afterEffect">
                                  <p:stCondLst>
                                    <p:cond delay="0"/>
                                  </p:stCondLst>
                                  <p:childTnLst>
                                    <p:set>
                                      <p:cBhvr>
                                        <p:cTn id="94" dur="1" fill="hold">
                                          <p:stCondLst>
                                            <p:cond delay="0"/>
                                          </p:stCondLst>
                                        </p:cTn>
                                        <p:tgtEl>
                                          <p:spTgt spid="73"/>
                                        </p:tgtEl>
                                        <p:attrNameLst>
                                          <p:attrName>style.visibility</p:attrName>
                                        </p:attrNameLst>
                                      </p:cBhvr>
                                      <p:to>
                                        <p:strVal val="visible"/>
                                      </p:to>
                                    </p:set>
                                    <p:anim calcmode="lin" valueType="num">
                                      <p:cBhvr>
                                        <p:cTn id="95" dur="500" fill="hold"/>
                                        <p:tgtEl>
                                          <p:spTgt spid="73"/>
                                        </p:tgtEl>
                                        <p:attrNameLst>
                                          <p:attrName>ppt_w</p:attrName>
                                        </p:attrNameLst>
                                      </p:cBhvr>
                                      <p:tavLst>
                                        <p:tav tm="0">
                                          <p:val>
                                            <p:fltVal val="0"/>
                                          </p:val>
                                        </p:tav>
                                        <p:tav tm="100000">
                                          <p:val>
                                            <p:strVal val="#ppt_w"/>
                                          </p:val>
                                        </p:tav>
                                      </p:tavLst>
                                    </p:anim>
                                    <p:anim calcmode="lin" valueType="num">
                                      <p:cBhvr>
                                        <p:cTn id="96" dur="500" fill="hold"/>
                                        <p:tgtEl>
                                          <p:spTgt spid="73"/>
                                        </p:tgtEl>
                                        <p:attrNameLst>
                                          <p:attrName>ppt_h</p:attrName>
                                        </p:attrNameLst>
                                      </p:cBhvr>
                                      <p:tavLst>
                                        <p:tav tm="0">
                                          <p:val>
                                            <p:fltVal val="0"/>
                                          </p:val>
                                        </p:tav>
                                        <p:tav tm="100000">
                                          <p:val>
                                            <p:strVal val="#ppt_h"/>
                                          </p:val>
                                        </p:tav>
                                      </p:tavLst>
                                    </p:anim>
                                    <p:animEffect transition="in" filter="fade">
                                      <p:cBhvr>
                                        <p:cTn id="97" dur="500"/>
                                        <p:tgtEl>
                                          <p:spTgt spid="73"/>
                                        </p:tgtEl>
                                      </p:cBhvr>
                                    </p:animEffect>
                                  </p:childTnLst>
                                </p:cTn>
                              </p:par>
                              <p:par>
                                <p:cTn id="98" presetID="53" presetClass="entr" presetSubtype="0" fill="hold" grpId="0" nodeType="withEffect">
                                  <p:stCondLst>
                                    <p:cond delay="0"/>
                                  </p:stCondLst>
                                  <p:childTnLst>
                                    <p:set>
                                      <p:cBhvr>
                                        <p:cTn id="99" dur="1" fill="hold">
                                          <p:stCondLst>
                                            <p:cond delay="0"/>
                                          </p:stCondLst>
                                        </p:cTn>
                                        <p:tgtEl>
                                          <p:spTgt spid="82"/>
                                        </p:tgtEl>
                                        <p:attrNameLst>
                                          <p:attrName>style.visibility</p:attrName>
                                        </p:attrNameLst>
                                      </p:cBhvr>
                                      <p:to>
                                        <p:strVal val="visible"/>
                                      </p:to>
                                    </p:set>
                                    <p:anim calcmode="lin" valueType="num">
                                      <p:cBhvr>
                                        <p:cTn id="100" dur="500" fill="hold"/>
                                        <p:tgtEl>
                                          <p:spTgt spid="82"/>
                                        </p:tgtEl>
                                        <p:attrNameLst>
                                          <p:attrName>ppt_w</p:attrName>
                                        </p:attrNameLst>
                                      </p:cBhvr>
                                      <p:tavLst>
                                        <p:tav tm="0">
                                          <p:val>
                                            <p:fltVal val="0"/>
                                          </p:val>
                                        </p:tav>
                                        <p:tav tm="100000">
                                          <p:val>
                                            <p:strVal val="#ppt_w"/>
                                          </p:val>
                                        </p:tav>
                                      </p:tavLst>
                                    </p:anim>
                                    <p:anim calcmode="lin" valueType="num">
                                      <p:cBhvr>
                                        <p:cTn id="101" dur="500" fill="hold"/>
                                        <p:tgtEl>
                                          <p:spTgt spid="82"/>
                                        </p:tgtEl>
                                        <p:attrNameLst>
                                          <p:attrName>ppt_h</p:attrName>
                                        </p:attrNameLst>
                                      </p:cBhvr>
                                      <p:tavLst>
                                        <p:tav tm="0">
                                          <p:val>
                                            <p:fltVal val="0"/>
                                          </p:val>
                                        </p:tav>
                                        <p:tav tm="100000">
                                          <p:val>
                                            <p:strVal val="#ppt_h"/>
                                          </p:val>
                                        </p:tav>
                                      </p:tavLst>
                                    </p:anim>
                                    <p:animEffect transition="in" filter="fade">
                                      <p:cBhvr>
                                        <p:cTn id="102" dur="500"/>
                                        <p:tgtEl>
                                          <p:spTgt spid="82"/>
                                        </p:tgtEl>
                                      </p:cBhvr>
                                    </p:animEffect>
                                  </p:childTnLst>
                                </p:cTn>
                              </p:par>
                            </p:childTnLst>
                          </p:cTn>
                        </p:par>
                        <p:par>
                          <p:cTn id="103" fill="hold">
                            <p:stCondLst>
                              <p:cond delay="4500"/>
                            </p:stCondLst>
                            <p:childTnLst>
                              <p:par>
                                <p:cTn id="104" presetID="53" presetClass="entr" presetSubtype="0" fill="hold" grpId="0" nodeType="afterEffect">
                                  <p:stCondLst>
                                    <p:cond delay="0"/>
                                  </p:stCondLst>
                                  <p:childTnLst>
                                    <p:set>
                                      <p:cBhvr>
                                        <p:cTn id="105" dur="1" fill="hold">
                                          <p:stCondLst>
                                            <p:cond delay="0"/>
                                          </p:stCondLst>
                                        </p:cTn>
                                        <p:tgtEl>
                                          <p:spTgt spid="94"/>
                                        </p:tgtEl>
                                        <p:attrNameLst>
                                          <p:attrName>style.visibility</p:attrName>
                                        </p:attrNameLst>
                                      </p:cBhvr>
                                      <p:to>
                                        <p:strVal val="visible"/>
                                      </p:to>
                                    </p:set>
                                    <p:anim calcmode="lin" valueType="num">
                                      <p:cBhvr>
                                        <p:cTn id="106" dur="500" fill="hold"/>
                                        <p:tgtEl>
                                          <p:spTgt spid="94"/>
                                        </p:tgtEl>
                                        <p:attrNameLst>
                                          <p:attrName>ppt_w</p:attrName>
                                        </p:attrNameLst>
                                      </p:cBhvr>
                                      <p:tavLst>
                                        <p:tav tm="0">
                                          <p:val>
                                            <p:fltVal val="0"/>
                                          </p:val>
                                        </p:tav>
                                        <p:tav tm="100000">
                                          <p:val>
                                            <p:strVal val="#ppt_w"/>
                                          </p:val>
                                        </p:tav>
                                      </p:tavLst>
                                    </p:anim>
                                    <p:anim calcmode="lin" valueType="num">
                                      <p:cBhvr>
                                        <p:cTn id="107" dur="500" fill="hold"/>
                                        <p:tgtEl>
                                          <p:spTgt spid="94"/>
                                        </p:tgtEl>
                                        <p:attrNameLst>
                                          <p:attrName>ppt_h</p:attrName>
                                        </p:attrNameLst>
                                      </p:cBhvr>
                                      <p:tavLst>
                                        <p:tav tm="0">
                                          <p:val>
                                            <p:fltVal val="0"/>
                                          </p:val>
                                        </p:tav>
                                        <p:tav tm="100000">
                                          <p:val>
                                            <p:strVal val="#ppt_h"/>
                                          </p:val>
                                        </p:tav>
                                      </p:tavLst>
                                    </p:anim>
                                    <p:animEffect transition="in" filter="fade">
                                      <p:cBhvr>
                                        <p:cTn id="108" dur="500"/>
                                        <p:tgtEl>
                                          <p:spTgt spid="94"/>
                                        </p:tgtEl>
                                      </p:cBhvr>
                                    </p:animEffect>
                                  </p:childTnLst>
                                </p:cTn>
                              </p:par>
                            </p:childTnLst>
                          </p:cTn>
                        </p:par>
                        <p:par>
                          <p:cTn id="109" fill="hold">
                            <p:stCondLst>
                              <p:cond delay="5000"/>
                            </p:stCondLst>
                            <p:childTnLst>
                              <p:par>
                                <p:cTn id="110" presetID="37" presetClass="entr" presetSubtype="0" fill="hold" grpId="0" nodeType="afterEffect">
                                  <p:stCondLst>
                                    <p:cond delay="0"/>
                                  </p:stCondLst>
                                  <p:childTnLst>
                                    <p:set>
                                      <p:cBhvr>
                                        <p:cTn id="111" dur="1" fill="hold">
                                          <p:stCondLst>
                                            <p:cond delay="0"/>
                                          </p:stCondLst>
                                        </p:cTn>
                                        <p:tgtEl>
                                          <p:spTgt spid="33"/>
                                        </p:tgtEl>
                                        <p:attrNameLst>
                                          <p:attrName>style.visibility</p:attrName>
                                        </p:attrNameLst>
                                      </p:cBhvr>
                                      <p:to>
                                        <p:strVal val="visible"/>
                                      </p:to>
                                    </p:set>
                                    <p:animEffect transition="in" filter="fade">
                                      <p:cBhvr>
                                        <p:cTn id="112" dur="1000"/>
                                        <p:tgtEl>
                                          <p:spTgt spid="33"/>
                                        </p:tgtEl>
                                      </p:cBhvr>
                                    </p:animEffect>
                                    <p:anim calcmode="lin" valueType="num">
                                      <p:cBhvr>
                                        <p:cTn id="113" dur="1000" fill="hold"/>
                                        <p:tgtEl>
                                          <p:spTgt spid="33"/>
                                        </p:tgtEl>
                                        <p:attrNameLst>
                                          <p:attrName>ppt_x</p:attrName>
                                        </p:attrNameLst>
                                      </p:cBhvr>
                                      <p:tavLst>
                                        <p:tav tm="0">
                                          <p:val>
                                            <p:strVal val="#ppt_x"/>
                                          </p:val>
                                        </p:tav>
                                        <p:tav tm="100000">
                                          <p:val>
                                            <p:strVal val="#ppt_x"/>
                                          </p:val>
                                        </p:tav>
                                      </p:tavLst>
                                    </p:anim>
                                    <p:anim calcmode="lin" valueType="num">
                                      <p:cBhvr>
                                        <p:cTn id="114" dur="900" decel="100000" fill="hold"/>
                                        <p:tgtEl>
                                          <p:spTgt spid="33"/>
                                        </p:tgtEl>
                                        <p:attrNameLst>
                                          <p:attrName>ppt_y</p:attrName>
                                        </p:attrNameLst>
                                      </p:cBhvr>
                                      <p:tavLst>
                                        <p:tav tm="0">
                                          <p:val>
                                            <p:strVal val="#ppt_y+1"/>
                                          </p:val>
                                        </p:tav>
                                        <p:tav tm="100000">
                                          <p:val>
                                            <p:strVal val="#ppt_y-.03"/>
                                          </p:val>
                                        </p:tav>
                                      </p:tavLst>
                                    </p:anim>
                                    <p:anim calcmode="lin" valueType="num">
                                      <p:cBhvr>
                                        <p:cTn id="115" dur="100" accel="100000" fill="hold">
                                          <p:stCondLst>
                                            <p:cond delay="900"/>
                                          </p:stCondLst>
                                        </p:cTn>
                                        <p:tgtEl>
                                          <p:spTgt spid="33"/>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65" grpId="0"/>
      <p:bldP spid="66" grpId="0"/>
      <p:bldP spid="67" grpId="0"/>
      <p:bldP spid="68" grpId="0"/>
      <p:bldP spid="69" grpId="0"/>
      <p:bldP spid="70" grpId="0"/>
      <p:bldP spid="71" grpId="0"/>
      <p:bldP spid="72" grpId="0"/>
      <p:bldP spid="73" grpId="0"/>
      <p:bldP spid="74" grpId="0" animBg="1"/>
      <p:bldP spid="75" grpId="0" animBg="1"/>
      <p:bldP spid="76" grpId="0" animBg="1"/>
      <p:bldP spid="77" grpId="0" animBg="1"/>
      <p:bldP spid="78" grpId="0" animBg="1"/>
      <p:bldP spid="79" grpId="0" animBg="1"/>
      <p:bldP spid="80" grpId="0" animBg="1"/>
      <p:bldP spid="81" grpId="0" animBg="1"/>
      <p:bldP spid="82" grpId="0" animBg="1"/>
      <p:bldP spid="94" grpId="0" animBg="1"/>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cstate="print"/>
          <a:srcRect l="1551" t="1250" r="880" b="1443"/>
          <a:stretch>
            <a:fillRect/>
          </a:stretch>
        </p:blipFill>
        <p:spPr bwMode="auto">
          <a:xfrm>
            <a:off x="3429000" y="1752600"/>
            <a:ext cx="5008728" cy="3630304"/>
          </a:xfrm>
          <a:prstGeom prst="rect">
            <a:avLst/>
          </a:prstGeom>
          <a:ln>
            <a:noFill/>
          </a:ln>
          <a:effectLst>
            <a:outerShdw blurRad="190500" algn="tl" rotWithShape="0">
              <a:srgbClr val="000000">
                <a:alpha val="70000"/>
              </a:srgbClr>
            </a:outerShdw>
          </a:effectLst>
        </p:spPr>
      </p:pic>
      <p:pic>
        <p:nvPicPr>
          <p:cNvPr id="32" name="Picture 31" descr="dungeness - Copy.jpg"/>
          <p:cNvPicPr>
            <a:picLocks noChangeAspect="1"/>
          </p:cNvPicPr>
          <p:nvPr/>
        </p:nvPicPr>
        <p:blipFill>
          <a:blip r:embed="rId4" cstate="print"/>
          <a:stretch>
            <a:fillRect/>
          </a:stretch>
        </p:blipFill>
        <p:spPr>
          <a:xfrm>
            <a:off x="1676400" y="914400"/>
            <a:ext cx="1568450" cy="941070"/>
          </a:xfrm>
          <a:prstGeom prst="rect">
            <a:avLst/>
          </a:prstGeom>
        </p:spPr>
      </p:pic>
      <p:sp>
        <p:nvSpPr>
          <p:cNvPr id="22" name="Action Button: Home 21">
            <a:hlinkClick r:id="" action="ppaction://hlinkshowjump?jump=firstslide" highlightClick="1"/>
          </p:cNvPr>
          <p:cNvSpPr/>
          <p:nvPr/>
        </p:nvSpPr>
        <p:spPr>
          <a:xfrm>
            <a:off x="8547717" y="6400800"/>
            <a:ext cx="574675" cy="457200"/>
          </a:xfrm>
          <a:prstGeom prst="actionButtonHome">
            <a:avLst/>
          </a:prstGeom>
          <a:gradFill flip="none" rotWithShape="1">
            <a:gsLst>
              <a:gs pos="0">
                <a:srgbClr val="FFEFD1"/>
              </a:gs>
              <a:gs pos="64999">
                <a:srgbClr val="F0EBD5"/>
              </a:gs>
              <a:gs pos="100000">
                <a:srgbClr val="D1C39F"/>
              </a:gs>
            </a:gsLst>
            <a:lin ang="5400000" scaled="1"/>
            <a:tileRect/>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23" name="Action Button: Beginning 22">
            <a:hlinkClick r:id="rId5" action="ppaction://hlinksldjump" highlightClick="1"/>
          </p:cNvPr>
          <p:cNvSpPr/>
          <p:nvPr/>
        </p:nvSpPr>
        <p:spPr>
          <a:xfrm>
            <a:off x="8080992" y="6400800"/>
            <a:ext cx="457200" cy="457200"/>
          </a:xfrm>
          <a:prstGeom prst="actionButtonBeginning">
            <a:avLst/>
          </a:prstGeom>
          <a:gradFill>
            <a:gsLst>
              <a:gs pos="0">
                <a:srgbClr val="FFEFD1"/>
              </a:gs>
              <a:gs pos="64999">
                <a:srgbClr val="F0EBD5"/>
              </a:gs>
              <a:gs pos="100000">
                <a:srgbClr val="D1C39F"/>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24" name="Rectangle 23"/>
          <p:cNvSpPr/>
          <p:nvPr/>
        </p:nvSpPr>
        <p:spPr>
          <a:xfrm>
            <a:off x="0" y="0"/>
            <a:ext cx="9144000" cy="838200"/>
          </a:xfrm>
          <a:prstGeom prst="rect">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r>
              <a:rPr lang="en-US" sz="4400" dirty="0" smtClean="0">
                <a:latin typeface="Trebuchet MS" pitchFamily="34" charset="0"/>
              </a:rPr>
              <a:t>How To Read LOBO Data</a:t>
            </a:r>
            <a:endParaRPr lang="en-US" sz="4400" dirty="0">
              <a:latin typeface="Trebuchet MS" pitchFamily="34" charset="0"/>
            </a:endParaRPr>
          </a:p>
        </p:txBody>
      </p:sp>
      <p:sp>
        <p:nvSpPr>
          <p:cNvPr id="39" name="Flowchart: Delay 38"/>
          <p:cNvSpPr/>
          <p:nvPr/>
        </p:nvSpPr>
        <p:spPr>
          <a:xfrm>
            <a:off x="0" y="0"/>
            <a:ext cx="1752600" cy="6858000"/>
          </a:xfrm>
          <a:prstGeom prst="flowChartDelay">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40" name="TextBox 39">
            <a:hlinkClick r:id="rId6" action="ppaction://hlinksldjump"/>
          </p:cNvPr>
          <p:cNvSpPr txBox="1"/>
          <p:nvPr/>
        </p:nvSpPr>
        <p:spPr>
          <a:xfrm>
            <a:off x="0" y="609600"/>
            <a:ext cx="1371600" cy="8382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Build </a:t>
            </a:r>
            <a:r>
              <a:rPr lang="en-US" sz="1600" dirty="0" smtClean="0">
                <a:solidFill>
                  <a:schemeClr val="accent1">
                    <a:lumMod val="75000"/>
                  </a:schemeClr>
                </a:solidFill>
                <a:latin typeface="Trebuchet MS" pitchFamily="34" charset="0"/>
                <a:cs typeface="+mn-cs"/>
              </a:rPr>
              <a:t>A </a:t>
            </a:r>
            <a:r>
              <a:rPr lang="en-US" sz="1600" dirty="0">
                <a:solidFill>
                  <a:schemeClr val="accent1">
                    <a:lumMod val="75000"/>
                  </a:schemeClr>
                </a:solidFill>
                <a:latin typeface="Trebuchet MS" pitchFamily="34" charset="0"/>
                <a:cs typeface="+mn-cs"/>
              </a:rPr>
              <a:t>G</a:t>
            </a:r>
            <a:r>
              <a:rPr lang="en-US" sz="1600" dirty="0" smtClean="0">
                <a:solidFill>
                  <a:schemeClr val="accent1">
                    <a:lumMod val="75000"/>
                  </a:schemeClr>
                </a:solidFill>
                <a:latin typeface="Trebuchet MS" pitchFamily="34" charset="0"/>
                <a:cs typeface="+mn-cs"/>
              </a:rPr>
              <a:t>raph </a:t>
            </a:r>
            <a:endParaRPr lang="en-US" sz="1600" dirty="0">
              <a:solidFill>
                <a:schemeClr val="accent1">
                  <a:lumMod val="75000"/>
                </a:schemeClr>
              </a:solidFill>
              <a:latin typeface="Trebuchet MS" pitchFamily="34" charset="0"/>
              <a:cs typeface="+mn-cs"/>
            </a:endParaRP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1)</a:t>
            </a:r>
            <a:endParaRPr lang="en-US" sz="1600" dirty="0">
              <a:solidFill>
                <a:schemeClr val="accent1">
                  <a:lumMod val="75000"/>
                </a:schemeClr>
              </a:solidFill>
              <a:latin typeface="Trebuchet MS" pitchFamily="34" charset="0"/>
              <a:cs typeface="+mn-cs"/>
            </a:endParaRPr>
          </a:p>
        </p:txBody>
      </p:sp>
      <p:sp>
        <p:nvSpPr>
          <p:cNvPr id="42" name="TextBox 41">
            <a:hlinkClick r:id="rId7" action="ppaction://hlinksldjump"/>
          </p:cNvPr>
          <p:cNvSpPr txBox="1"/>
          <p:nvPr/>
        </p:nvSpPr>
        <p:spPr>
          <a:xfrm>
            <a:off x="0" y="2743200"/>
            <a:ext cx="1554480" cy="1066800"/>
          </a:xfrm>
          <a:prstGeom prst="roundRect">
            <a:avLst/>
          </a:prstGeom>
          <a:solidFill>
            <a:schemeClr val="accent5">
              <a:lumMod val="40000"/>
              <a:lumOff val="60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Read LOBO Graphs </a:t>
            </a:r>
            <a:r>
              <a:rPr lang="en-US" sz="1600" dirty="0" smtClean="0">
                <a:solidFill>
                  <a:schemeClr val="accent1">
                    <a:lumMod val="75000"/>
                  </a:schemeClr>
                </a:solidFill>
                <a:latin typeface="Trebuchet MS" pitchFamily="34" charset="0"/>
                <a:cs typeface="+mn-cs"/>
              </a:rPr>
              <a:t>   (Level 3)</a:t>
            </a:r>
            <a:endParaRPr lang="en-US" sz="1600" dirty="0">
              <a:solidFill>
                <a:schemeClr val="accent1">
                  <a:lumMod val="75000"/>
                </a:schemeClr>
              </a:solidFill>
              <a:latin typeface="Trebuchet MS" pitchFamily="34" charset="0"/>
              <a:cs typeface="+mn-cs"/>
            </a:endParaRPr>
          </a:p>
        </p:txBody>
      </p:sp>
      <p:sp>
        <p:nvSpPr>
          <p:cNvPr id="43" name="TextBox 42">
            <a:hlinkClick r:id="rId8" action="ppaction://hlinksldjump"/>
          </p:cNvPr>
          <p:cNvSpPr txBox="1"/>
          <p:nvPr/>
        </p:nvSpPr>
        <p:spPr>
          <a:xfrm>
            <a:off x="0" y="3953470"/>
            <a:ext cx="1447800" cy="99953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LOBO Data Match-up</a:t>
            </a:r>
            <a:endParaRPr lang="en-US" sz="1600" dirty="0">
              <a:solidFill>
                <a:schemeClr val="accent1">
                  <a:lumMod val="75000"/>
                </a:schemeClr>
              </a:solidFill>
              <a:latin typeface="Trebuchet MS" pitchFamily="34" charset="0"/>
              <a:cs typeface="+mn-cs"/>
            </a:endParaRP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4)</a:t>
            </a:r>
            <a:endParaRPr lang="en-US" sz="1600" dirty="0">
              <a:solidFill>
                <a:schemeClr val="accent1">
                  <a:lumMod val="75000"/>
                </a:schemeClr>
              </a:solidFill>
              <a:latin typeface="Trebuchet MS" pitchFamily="34" charset="0"/>
              <a:cs typeface="+mn-cs"/>
            </a:endParaRPr>
          </a:p>
        </p:txBody>
      </p:sp>
      <p:sp>
        <p:nvSpPr>
          <p:cNvPr id="44" name="TextBox 43">
            <a:hlinkClick r:id="rId9" action="ppaction://hlinksldjump"/>
          </p:cNvPr>
          <p:cNvSpPr txBox="1"/>
          <p:nvPr/>
        </p:nvSpPr>
        <p:spPr>
          <a:xfrm>
            <a:off x="0" y="5105400"/>
            <a:ext cx="1371600" cy="11430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Test Your LOBO Abilities</a:t>
            </a: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5)</a:t>
            </a:r>
            <a:endParaRPr lang="en-US" sz="1600" dirty="0">
              <a:solidFill>
                <a:schemeClr val="accent1">
                  <a:lumMod val="75000"/>
                </a:schemeClr>
              </a:solidFill>
              <a:latin typeface="Trebuchet MS" pitchFamily="34" charset="0"/>
              <a:cs typeface="+mn-cs"/>
            </a:endParaRPr>
          </a:p>
        </p:txBody>
      </p:sp>
      <p:sp>
        <p:nvSpPr>
          <p:cNvPr id="45" name="TextBox 44">
            <a:hlinkClick r:id="rId10" action="ppaction://hlinksldjump"/>
          </p:cNvPr>
          <p:cNvSpPr txBox="1"/>
          <p:nvPr/>
        </p:nvSpPr>
        <p:spPr>
          <a:xfrm>
            <a:off x="0" y="1600200"/>
            <a:ext cx="1447800" cy="9906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Interpret Graphs</a:t>
            </a: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2)</a:t>
            </a:r>
            <a:endParaRPr lang="en-US" sz="1600" dirty="0">
              <a:solidFill>
                <a:schemeClr val="accent1">
                  <a:lumMod val="75000"/>
                </a:schemeClr>
              </a:solidFill>
              <a:latin typeface="Trebuchet MS" pitchFamily="34" charset="0"/>
              <a:cs typeface="+mn-cs"/>
            </a:endParaRPr>
          </a:p>
        </p:txBody>
      </p:sp>
      <p:sp>
        <p:nvSpPr>
          <p:cNvPr id="46" name="TextBox 45">
            <a:hlinkClick r:id="rId11" action="ppaction://hlinksldjump"/>
          </p:cNvPr>
          <p:cNvSpPr txBox="1"/>
          <p:nvPr/>
        </p:nvSpPr>
        <p:spPr>
          <a:xfrm>
            <a:off x="0" y="6324600"/>
            <a:ext cx="914400" cy="5334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More info</a:t>
            </a:r>
            <a:endParaRPr lang="en-US" sz="1600" dirty="0">
              <a:solidFill>
                <a:schemeClr val="accent1">
                  <a:lumMod val="75000"/>
                </a:schemeClr>
              </a:solidFill>
              <a:latin typeface="Trebuchet MS" pitchFamily="34" charset="0"/>
              <a:cs typeface="+mn-cs"/>
            </a:endParaRPr>
          </a:p>
        </p:txBody>
      </p:sp>
      <p:sp>
        <p:nvSpPr>
          <p:cNvPr id="17" name="Rounded Rectangle 16"/>
          <p:cNvSpPr/>
          <p:nvPr/>
        </p:nvSpPr>
        <p:spPr>
          <a:xfrm>
            <a:off x="1828800" y="2209800"/>
            <a:ext cx="1600200" cy="838200"/>
          </a:xfrm>
          <a:prstGeom prst="roundRect">
            <a:avLst/>
          </a:prstGeom>
          <a:solidFill>
            <a:srgbClr val="00B8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600" dirty="0" smtClean="0">
                <a:latin typeface="Trebuchet MS" pitchFamily="34" charset="0"/>
              </a:rPr>
              <a:t>How many HIGH tides do you count?</a:t>
            </a:r>
            <a:endParaRPr lang="en-US" sz="1600" dirty="0">
              <a:latin typeface="Trebuchet MS" pitchFamily="34" charset="0"/>
            </a:endParaRPr>
          </a:p>
        </p:txBody>
      </p:sp>
      <p:sp>
        <p:nvSpPr>
          <p:cNvPr id="18" name="Rounded Rectangle 17"/>
          <p:cNvSpPr/>
          <p:nvPr/>
        </p:nvSpPr>
        <p:spPr>
          <a:xfrm>
            <a:off x="1752600" y="4343400"/>
            <a:ext cx="1600200" cy="914400"/>
          </a:xfrm>
          <a:prstGeom prst="roundRect">
            <a:avLst/>
          </a:prstGeom>
          <a:solidFill>
            <a:srgbClr val="00A1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600" dirty="0" smtClean="0">
                <a:latin typeface="Trebuchet MS" pitchFamily="34" charset="0"/>
              </a:rPr>
              <a:t>How many LOW tides do you count?</a:t>
            </a:r>
            <a:endParaRPr lang="en-US" sz="1600" dirty="0">
              <a:latin typeface="Trebuchet MS" pitchFamily="34" charset="0"/>
            </a:endParaRPr>
          </a:p>
        </p:txBody>
      </p:sp>
      <p:sp>
        <p:nvSpPr>
          <p:cNvPr id="28" name="Rectangle 27"/>
          <p:cNvSpPr/>
          <p:nvPr/>
        </p:nvSpPr>
        <p:spPr>
          <a:xfrm>
            <a:off x="5787788" y="2925170"/>
            <a:ext cx="381000" cy="533400"/>
          </a:xfrm>
          <a:prstGeom prst="rect">
            <a:avLst/>
          </a:prstGeom>
          <a:solidFill>
            <a:schemeClr val="bg1">
              <a:alpha val="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p:cNvSpPr/>
          <p:nvPr/>
        </p:nvSpPr>
        <p:spPr>
          <a:xfrm>
            <a:off x="6683138" y="2944220"/>
            <a:ext cx="381000" cy="533400"/>
          </a:xfrm>
          <a:prstGeom prst="rect">
            <a:avLst/>
          </a:prstGeom>
          <a:solidFill>
            <a:schemeClr val="bg1">
              <a:alpha val="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ectangle 33"/>
          <p:cNvSpPr/>
          <p:nvPr/>
        </p:nvSpPr>
        <p:spPr>
          <a:xfrm>
            <a:off x="7559438" y="2858495"/>
            <a:ext cx="381000" cy="533400"/>
          </a:xfrm>
          <a:prstGeom prst="rect">
            <a:avLst/>
          </a:prstGeom>
          <a:solidFill>
            <a:schemeClr val="bg1">
              <a:alpha val="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Rectangle 36"/>
          <p:cNvSpPr/>
          <p:nvPr/>
        </p:nvSpPr>
        <p:spPr>
          <a:xfrm>
            <a:off x="4263788" y="4068170"/>
            <a:ext cx="381000" cy="533400"/>
          </a:xfrm>
          <a:prstGeom prst="rect">
            <a:avLst/>
          </a:prstGeom>
          <a:solidFill>
            <a:schemeClr val="bg1">
              <a:alpha val="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Rectangle 37"/>
          <p:cNvSpPr/>
          <p:nvPr/>
        </p:nvSpPr>
        <p:spPr>
          <a:xfrm>
            <a:off x="4711463" y="3839570"/>
            <a:ext cx="381000" cy="533400"/>
          </a:xfrm>
          <a:prstGeom prst="rect">
            <a:avLst/>
          </a:prstGeom>
          <a:solidFill>
            <a:schemeClr val="bg1">
              <a:alpha val="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Rectangle 40"/>
          <p:cNvSpPr/>
          <p:nvPr/>
        </p:nvSpPr>
        <p:spPr>
          <a:xfrm>
            <a:off x="5130563" y="3991970"/>
            <a:ext cx="381000" cy="533400"/>
          </a:xfrm>
          <a:prstGeom prst="rect">
            <a:avLst/>
          </a:prstGeom>
          <a:solidFill>
            <a:schemeClr val="bg1">
              <a:alpha val="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Rectangle 46"/>
          <p:cNvSpPr/>
          <p:nvPr/>
        </p:nvSpPr>
        <p:spPr>
          <a:xfrm>
            <a:off x="5587763" y="4011020"/>
            <a:ext cx="381000" cy="533400"/>
          </a:xfrm>
          <a:prstGeom prst="rect">
            <a:avLst/>
          </a:prstGeom>
          <a:solidFill>
            <a:schemeClr val="bg1">
              <a:alpha val="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Rectangle 47"/>
          <p:cNvSpPr/>
          <p:nvPr/>
        </p:nvSpPr>
        <p:spPr>
          <a:xfrm>
            <a:off x="5987813" y="3763370"/>
            <a:ext cx="381000" cy="533400"/>
          </a:xfrm>
          <a:prstGeom prst="rect">
            <a:avLst/>
          </a:prstGeom>
          <a:solidFill>
            <a:schemeClr val="bg1">
              <a:alpha val="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Rectangle 48"/>
          <p:cNvSpPr/>
          <p:nvPr/>
        </p:nvSpPr>
        <p:spPr>
          <a:xfrm>
            <a:off x="6454538" y="4039595"/>
            <a:ext cx="381000" cy="533400"/>
          </a:xfrm>
          <a:prstGeom prst="rect">
            <a:avLst/>
          </a:prstGeom>
          <a:solidFill>
            <a:schemeClr val="bg1">
              <a:alpha val="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Rectangle 49"/>
          <p:cNvSpPr/>
          <p:nvPr/>
        </p:nvSpPr>
        <p:spPr>
          <a:xfrm>
            <a:off x="6854588" y="3610970"/>
            <a:ext cx="381000" cy="533400"/>
          </a:xfrm>
          <a:prstGeom prst="rect">
            <a:avLst/>
          </a:prstGeom>
          <a:solidFill>
            <a:schemeClr val="bg1">
              <a:alpha val="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Rectangle 51"/>
          <p:cNvSpPr/>
          <p:nvPr/>
        </p:nvSpPr>
        <p:spPr>
          <a:xfrm>
            <a:off x="7740413" y="3391895"/>
            <a:ext cx="381000" cy="533400"/>
          </a:xfrm>
          <a:prstGeom prst="rect">
            <a:avLst/>
          </a:prstGeom>
          <a:solidFill>
            <a:schemeClr val="bg1">
              <a:alpha val="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l1"/>
          <p:cNvSpPr txBox="1"/>
          <p:nvPr/>
        </p:nvSpPr>
        <p:spPr>
          <a:xfrm>
            <a:off x="4263788" y="4525370"/>
            <a:ext cx="457200" cy="400110"/>
          </a:xfrm>
          <a:prstGeom prst="rect">
            <a:avLst/>
          </a:prstGeom>
          <a:noFill/>
        </p:spPr>
        <p:txBody>
          <a:bodyPr wrap="square" rtlCol="0">
            <a:spAutoFit/>
          </a:bodyPr>
          <a:lstStyle/>
          <a:p>
            <a:r>
              <a:rPr lang="en-US" sz="2000" b="1" dirty="0" smtClean="0">
                <a:solidFill>
                  <a:srgbClr val="00B0F0"/>
                </a:solidFill>
                <a:latin typeface="Trebuchet MS" pitchFamily="34" charset="0"/>
              </a:rPr>
              <a:t>1</a:t>
            </a:r>
            <a:endParaRPr lang="en-US" sz="2000" b="1" dirty="0">
              <a:solidFill>
                <a:srgbClr val="00B0F0"/>
              </a:solidFill>
              <a:latin typeface="Trebuchet MS" pitchFamily="34" charset="0"/>
            </a:endParaRPr>
          </a:p>
        </p:txBody>
      </p:sp>
      <p:sp>
        <p:nvSpPr>
          <p:cNvPr id="66" name="l2"/>
          <p:cNvSpPr txBox="1"/>
          <p:nvPr/>
        </p:nvSpPr>
        <p:spPr>
          <a:xfrm>
            <a:off x="4720988" y="4496408"/>
            <a:ext cx="457200" cy="400110"/>
          </a:xfrm>
          <a:prstGeom prst="rect">
            <a:avLst/>
          </a:prstGeom>
          <a:noFill/>
        </p:spPr>
        <p:txBody>
          <a:bodyPr wrap="square" rtlCol="0">
            <a:spAutoFit/>
          </a:bodyPr>
          <a:lstStyle/>
          <a:p>
            <a:r>
              <a:rPr lang="en-US" sz="2000" b="1" dirty="0" smtClean="0">
                <a:solidFill>
                  <a:srgbClr val="00B0F0"/>
                </a:solidFill>
                <a:latin typeface="Trebuchet MS" pitchFamily="34" charset="0"/>
              </a:rPr>
              <a:t>2</a:t>
            </a:r>
            <a:endParaRPr lang="en-US" sz="2000" b="1" dirty="0">
              <a:solidFill>
                <a:srgbClr val="00B0F0"/>
              </a:solidFill>
              <a:latin typeface="Trebuchet MS" pitchFamily="34" charset="0"/>
            </a:endParaRPr>
          </a:p>
        </p:txBody>
      </p:sp>
      <p:sp>
        <p:nvSpPr>
          <p:cNvPr id="67" name="l3"/>
          <p:cNvSpPr txBox="1"/>
          <p:nvPr/>
        </p:nvSpPr>
        <p:spPr>
          <a:xfrm>
            <a:off x="5159138" y="4506260"/>
            <a:ext cx="457200" cy="400110"/>
          </a:xfrm>
          <a:prstGeom prst="rect">
            <a:avLst/>
          </a:prstGeom>
          <a:noFill/>
        </p:spPr>
        <p:txBody>
          <a:bodyPr wrap="square" rtlCol="0">
            <a:spAutoFit/>
          </a:bodyPr>
          <a:lstStyle/>
          <a:p>
            <a:r>
              <a:rPr lang="en-US" sz="2000" b="1" dirty="0" smtClean="0">
                <a:solidFill>
                  <a:srgbClr val="00B0F0"/>
                </a:solidFill>
                <a:latin typeface="Trebuchet MS" pitchFamily="34" charset="0"/>
              </a:rPr>
              <a:t>3</a:t>
            </a:r>
            <a:endParaRPr lang="en-US" sz="2000" b="1" dirty="0">
              <a:solidFill>
                <a:srgbClr val="00B0F0"/>
              </a:solidFill>
              <a:latin typeface="Trebuchet MS" pitchFamily="34" charset="0"/>
            </a:endParaRPr>
          </a:p>
        </p:txBody>
      </p:sp>
      <p:sp>
        <p:nvSpPr>
          <p:cNvPr id="68" name="l4"/>
          <p:cNvSpPr txBox="1"/>
          <p:nvPr/>
        </p:nvSpPr>
        <p:spPr>
          <a:xfrm>
            <a:off x="5587763" y="4506260"/>
            <a:ext cx="457200" cy="400110"/>
          </a:xfrm>
          <a:prstGeom prst="rect">
            <a:avLst/>
          </a:prstGeom>
          <a:noFill/>
        </p:spPr>
        <p:txBody>
          <a:bodyPr wrap="square" rtlCol="0">
            <a:spAutoFit/>
          </a:bodyPr>
          <a:lstStyle/>
          <a:p>
            <a:r>
              <a:rPr lang="en-US" sz="2000" b="1" dirty="0" smtClean="0">
                <a:solidFill>
                  <a:srgbClr val="00B0F0"/>
                </a:solidFill>
                <a:latin typeface="Trebuchet MS" pitchFamily="34" charset="0"/>
              </a:rPr>
              <a:t>4</a:t>
            </a:r>
            <a:endParaRPr lang="en-US" sz="2000" b="1" dirty="0">
              <a:solidFill>
                <a:srgbClr val="00B0F0"/>
              </a:solidFill>
              <a:latin typeface="Trebuchet MS" pitchFamily="34" charset="0"/>
            </a:endParaRPr>
          </a:p>
        </p:txBody>
      </p:sp>
      <p:sp>
        <p:nvSpPr>
          <p:cNvPr id="69" name="l5"/>
          <p:cNvSpPr txBox="1"/>
          <p:nvPr/>
        </p:nvSpPr>
        <p:spPr>
          <a:xfrm>
            <a:off x="6006536" y="4506260"/>
            <a:ext cx="457200" cy="400110"/>
          </a:xfrm>
          <a:prstGeom prst="rect">
            <a:avLst/>
          </a:prstGeom>
          <a:noFill/>
        </p:spPr>
        <p:txBody>
          <a:bodyPr wrap="square" rtlCol="0">
            <a:spAutoFit/>
          </a:bodyPr>
          <a:lstStyle/>
          <a:p>
            <a:r>
              <a:rPr lang="en-US" sz="2000" b="1" dirty="0" smtClean="0">
                <a:solidFill>
                  <a:srgbClr val="00B0F0"/>
                </a:solidFill>
                <a:latin typeface="Trebuchet MS" pitchFamily="34" charset="0"/>
              </a:rPr>
              <a:t>5</a:t>
            </a:r>
            <a:endParaRPr lang="en-US" sz="2000" b="1" dirty="0">
              <a:solidFill>
                <a:srgbClr val="00B0F0"/>
              </a:solidFill>
              <a:latin typeface="Trebuchet MS" pitchFamily="34" charset="0"/>
            </a:endParaRPr>
          </a:p>
        </p:txBody>
      </p:sp>
      <p:sp>
        <p:nvSpPr>
          <p:cNvPr id="70" name="l6"/>
          <p:cNvSpPr txBox="1"/>
          <p:nvPr/>
        </p:nvSpPr>
        <p:spPr>
          <a:xfrm>
            <a:off x="6473588" y="4506260"/>
            <a:ext cx="457200" cy="400110"/>
          </a:xfrm>
          <a:prstGeom prst="rect">
            <a:avLst/>
          </a:prstGeom>
          <a:noFill/>
        </p:spPr>
        <p:txBody>
          <a:bodyPr wrap="square" rtlCol="0">
            <a:spAutoFit/>
          </a:bodyPr>
          <a:lstStyle/>
          <a:p>
            <a:r>
              <a:rPr lang="en-US" sz="2000" b="1" dirty="0" smtClean="0">
                <a:solidFill>
                  <a:srgbClr val="00B0F0"/>
                </a:solidFill>
                <a:latin typeface="Trebuchet MS" pitchFamily="34" charset="0"/>
              </a:rPr>
              <a:t>6</a:t>
            </a:r>
            <a:endParaRPr lang="en-US" sz="2000" b="1" dirty="0">
              <a:solidFill>
                <a:srgbClr val="00B0F0"/>
              </a:solidFill>
              <a:latin typeface="Trebuchet MS" pitchFamily="34" charset="0"/>
            </a:endParaRPr>
          </a:p>
        </p:txBody>
      </p:sp>
      <p:sp>
        <p:nvSpPr>
          <p:cNvPr id="71" name="l7"/>
          <p:cNvSpPr txBox="1"/>
          <p:nvPr/>
        </p:nvSpPr>
        <p:spPr>
          <a:xfrm>
            <a:off x="6914913" y="4515845"/>
            <a:ext cx="457200" cy="400110"/>
          </a:xfrm>
          <a:prstGeom prst="rect">
            <a:avLst/>
          </a:prstGeom>
          <a:noFill/>
        </p:spPr>
        <p:txBody>
          <a:bodyPr wrap="square" rtlCol="0">
            <a:spAutoFit/>
          </a:bodyPr>
          <a:lstStyle/>
          <a:p>
            <a:r>
              <a:rPr lang="en-US" sz="2000" b="1" dirty="0" smtClean="0">
                <a:solidFill>
                  <a:srgbClr val="00B0F0"/>
                </a:solidFill>
                <a:latin typeface="Trebuchet MS" pitchFamily="34" charset="0"/>
              </a:rPr>
              <a:t>7</a:t>
            </a:r>
            <a:endParaRPr lang="en-US" sz="2000" b="1" dirty="0">
              <a:solidFill>
                <a:srgbClr val="00B0F0"/>
              </a:solidFill>
              <a:latin typeface="Trebuchet MS" pitchFamily="34" charset="0"/>
            </a:endParaRPr>
          </a:p>
        </p:txBody>
      </p:sp>
      <p:sp>
        <p:nvSpPr>
          <p:cNvPr id="72" name="l8"/>
          <p:cNvSpPr txBox="1"/>
          <p:nvPr/>
        </p:nvSpPr>
        <p:spPr>
          <a:xfrm>
            <a:off x="7368938" y="4525370"/>
            <a:ext cx="457200" cy="400110"/>
          </a:xfrm>
          <a:prstGeom prst="rect">
            <a:avLst/>
          </a:prstGeom>
          <a:noFill/>
        </p:spPr>
        <p:txBody>
          <a:bodyPr wrap="square" rtlCol="0">
            <a:spAutoFit/>
          </a:bodyPr>
          <a:lstStyle/>
          <a:p>
            <a:r>
              <a:rPr lang="en-US" sz="2000" b="1" dirty="0" smtClean="0">
                <a:solidFill>
                  <a:srgbClr val="00B0F0"/>
                </a:solidFill>
                <a:latin typeface="Trebuchet MS" pitchFamily="34" charset="0"/>
              </a:rPr>
              <a:t>8</a:t>
            </a:r>
            <a:endParaRPr lang="en-US" sz="2000" b="1" dirty="0">
              <a:solidFill>
                <a:srgbClr val="00B0F0"/>
              </a:solidFill>
              <a:latin typeface="Trebuchet MS" pitchFamily="34" charset="0"/>
            </a:endParaRPr>
          </a:p>
        </p:txBody>
      </p:sp>
      <p:sp>
        <p:nvSpPr>
          <p:cNvPr id="73" name="l9"/>
          <p:cNvSpPr txBox="1"/>
          <p:nvPr/>
        </p:nvSpPr>
        <p:spPr>
          <a:xfrm>
            <a:off x="7768988" y="4506260"/>
            <a:ext cx="381000" cy="400110"/>
          </a:xfrm>
          <a:prstGeom prst="rect">
            <a:avLst/>
          </a:prstGeom>
          <a:noFill/>
        </p:spPr>
        <p:txBody>
          <a:bodyPr wrap="square" rtlCol="0">
            <a:spAutoFit/>
          </a:bodyPr>
          <a:lstStyle/>
          <a:p>
            <a:r>
              <a:rPr lang="en-US" sz="2000" b="1" dirty="0" smtClean="0">
                <a:solidFill>
                  <a:srgbClr val="00B0F0"/>
                </a:solidFill>
                <a:latin typeface="Trebuchet MS" pitchFamily="34" charset="0"/>
              </a:rPr>
              <a:t>9</a:t>
            </a:r>
            <a:endParaRPr lang="en-US" sz="2000" b="1" dirty="0">
              <a:solidFill>
                <a:srgbClr val="00B0F0"/>
              </a:solidFill>
              <a:latin typeface="Trebuchet MS" pitchFamily="34" charset="0"/>
            </a:endParaRPr>
          </a:p>
        </p:txBody>
      </p:sp>
      <p:sp>
        <p:nvSpPr>
          <p:cNvPr id="51" name="Rectangle 50"/>
          <p:cNvSpPr/>
          <p:nvPr/>
        </p:nvSpPr>
        <p:spPr>
          <a:xfrm>
            <a:off x="7330838" y="4068170"/>
            <a:ext cx="381000" cy="533400"/>
          </a:xfrm>
          <a:prstGeom prst="rect">
            <a:avLst/>
          </a:prstGeom>
          <a:solidFill>
            <a:schemeClr val="bg1">
              <a:alpha val="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4" name="l1box"/>
          <p:cNvSpPr/>
          <p:nvPr/>
        </p:nvSpPr>
        <p:spPr>
          <a:xfrm>
            <a:off x="4263788" y="3991970"/>
            <a:ext cx="304800" cy="533400"/>
          </a:xfrm>
          <a:prstGeom prst="rect">
            <a:avLst/>
          </a:prstGeom>
          <a:solidFill>
            <a:srgbClr val="00B0F0">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5" name="l2box"/>
          <p:cNvSpPr/>
          <p:nvPr/>
        </p:nvSpPr>
        <p:spPr>
          <a:xfrm>
            <a:off x="4720988" y="3687170"/>
            <a:ext cx="304800" cy="533400"/>
          </a:xfrm>
          <a:prstGeom prst="rect">
            <a:avLst/>
          </a:prstGeom>
          <a:solidFill>
            <a:srgbClr val="00B0F0">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l3box"/>
          <p:cNvSpPr/>
          <p:nvPr/>
        </p:nvSpPr>
        <p:spPr>
          <a:xfrm>
            <a:off x="5178188" y="3839570"/>
            <a:ext cx="304800" cy="457200"/>
          </a:xfrm>
          <a:prstGeom prst="rect">
            <a:avLst/>
          </a:prstGeom>
          <a:solidFill>
            <a:srgbClr val="00B0F0">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l4box"/>
          <p:cNvSpPr/>
          <p:nvPr/>
        </p:nvSpPr>
        <p:spPr>
          <a:xfrm>
            <a:off x="5635388" y="3687170"/>
            <a:ext cx="304800" cy="685800"/>
          </a:xfrm>
          <a:prstGeom prst="rect">
            <a:avLst/>
          </a:prstGeom>
          <a:solidFill>
            <a:srgbClr val="00B0F0">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8" name="l5box"/>
          <p:cNvSpPr/>
          <p:nvPr/>
        </p:nvSpPr>
        <p:spPr>
          <a:xfrm>
            <a:off x="6016388" y="3687170"/>
            <a:ext cx="304800" cy="381000"/>
          </a:xfrm>
          <a:prstGeom prst="rect">
            <a:avLst/>
          </a:prstGeom>
          <a:solidFill>
            <a:srgbClr val="00B0F0">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l6box"/>
          <p:cNvSpPr/>
          <p:nvPr/>
        </p:nvSpPr>
        <p:spPr>
          <a:xfrm>
            <a:off x="6473588" y="3915770"/>
            <a:ext cx="304800" cy="533400"/>
          </a:xfrm>
          <a:prstGeom prst="rect">
            <a:avLst/>
          </a:prstGeom>
          <a:solidFill>
            <a:srgbClr val="00B0F0">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0" name="l7box"/>
          <p:cNvSpPr/>
          <p:nvPr/>
        </p:nvSpPr>
        <p:spPr>
          <a:xfrm>
            <a:off x="6930788" y="3534770"/>
            <a:ext cx="228600" cy="381000"/>
          </a:xfrm>
          <a:prstGeom prst="rect">
            <a:avLst/>
          </a:prstGeom>
          <a:solidFill>
            <a:srgbClr val="00B0F0">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1" name="l8box"/>
          <p:cNvSpPr/>
          <p:nvPr/>
        </p:nvSpPr>
        <p:spPr>
          <a:xfrm>
            <a:off x="7387988" y="3839570"/>
            <a:ext cx="304800" cy="762000"/>
          </a:xfrm>
          <a:prstGeom prst="rect">
            <a:avLst/>
          </a:prstGeom>
          <a:solidFill>
            <a:srgbClr val="00B0F0">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l9box"/>
          <p:cNvSpPr/>
          <p:nvPr/>
        </p:nvSpPr>
        <p:spPr>
          <a:xfrm>
            <a:off x="7788038" y="3382370"/>
            <a:ext cx="228600" cy="304800"/>
          </a:xfrm>
          <a:prstGeom prst="rect">
            <a:avLst/>
          </a:prstGeom>
          <a:solidFill>
            <a:srgbClr val="00B0F0">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3" name="Up Ribbon 92"/>
          <p:cNvSpPr/>
          <p:nvPr/>
        </p:nvSpPr>
        <p:spPr>
          <a:xfrm>
            <a:off x="3505200" y="990600"/>
            <a:ext cx="4419600" cy="609600"/>
          </a:xfrm>
          <a:prstGeom prst="ribbon2">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latin typeface="Trebuchet MS" pitchFamily="34" charset="0"/>
              </a:rPr>
              <a:t>Tide Challenge #1</a:t>
            </a:r>
            <a:endParaRPr lang="en-US" dirty="0">
              <a:latin typeface="Trebuchet MS" pitchFamily="34" charset="0"/>
            </a:endParaRPr>
          </a:p>
        </p:txBody>
      </p:sp>
      <p:sp>
        <p:nvSpPr>
          <p:cNvPr id="95" name="TextBox 94"/>
          <p:cNvSpPr txBox="1"/>
          <p:nvPr/>
        </p:nvSpPr>
        <p:spPr>
          <a:xfrm>
            <a:off x="1066800" y="6553200"/>
            <a:ext cx="3429000" cy="369332"/>
          </a:xfrm>
          <a:prstGeom prst="rect">
            <a:avLst/>
          </a:prstGeom>
          <a:noFill/>
        </p:spPr>
        <p:txBody>
          <a:bodyPr wrap="square" rtlCol="0">
            <a:spAutoFit/>
          </a:bodyPr>
          <a:lstStyle/>
          <a:p>
            <a:r>
              <a:rPr lang="en-US" dirty="0" smtClean="0">
                <a:latin typeface="Trebuchet MS" pitchFamily="34" charset="0"/>
              </a:rPr>
              <a:t>Tide Challenge: 1/4</a:t>
            </a:r>
            <a:endParaRPr lang="en-US" dirty="0">
              <a:latin typeface="Trebuchet MS" pitchFamily="34" charset="0"/>
            </a:endParaRPr>
          </a:p>
        </p:txBody>
      </p:sp>
      <p:sp>
        <p:nvSpPr>
          <p:cNvPr id="96" name="high button">
            <a:hlinkClick r:id="rId12" action="ppaction://hlinksldjump" highlightClick="1"/>
          </p:cNvPr>
          <p:cNvSpPr/>
          <p:nvPr/>
        </p:nvSpPr>
        <p:spPr>
          <a:xfrm>
            <a:off x="2057400" y="3124200"/>
            <a:ext cx="1219200" cy="685800"/>
          </a:xfrm>
          <a:prstGeom prst="roundRect">
            <a:avLst/>
          </a:prstGeom>
          <a:solidFill>
            <a:srgbClr val="C00000"/>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400" dirty="0" smtClean="0">
                <a:latin typeface="Trebuchet MS" pitchFamily="34" charset="0"/>
              </a:rPr>
              <a:t>Touch here to see the HIGH tides</a:t>
            </a:r>
            <a:endParaRPr lang="en-US" sz="1400" dirty="0">
              <a:latin typeface="Trebuchet MS" pitchFamily="34" charset="0"/>
            </a:endParaRPr>
          </a:p>
        </p:txBody>
      </p:sp>
      <p:sp>
        <p:nvSpPr>
          <p:cNvPr id="53" name="Rounded Rectangle 52"/>
          <p:cNvSpPr/>
          <p:nvPr/>
        </p:nvSpPr>
        <p:spPr>
          <a:xfrm>
            <a:off x="3733800" y="5638800"/>
            <a:ext cx="1676400" cy="838200"/>
          </a:xfrm>
          <a:prstGeom prst="roundRect">
            <a:avLst/>
          </a:prstGeom>
          <a:solidFill>
            <a:srgbClr val="00A1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600" dirty="0" smtClean="0">
                <a:latin typeface="Trebuchet MS" pitchFamily="34" charset="0"/>
              </a:rPr>
              <a:t>Did you find all the tides?</a:t>
            </a:r>
            <a:endParaRPr lang="en-US" sz="1600" dirty="0">
              <a:latin typeface="Trebuchet MS" pitchFamily="34" charset="0"/>
            </a:endParaRPr>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grpId="0" nodeType="withEffect">
                                  <p:stCondLst>
                                    <p:cond delay="0"/>
                                  </p:stCondLst>
                                  <p:childTnLst>
                                    <p:set>
                                      <p:cBhvr>
                                        <p:cTn id="6" dur="1" fill="hold">
                                          <p:stCondLst>
                                            <p:cond delay="0"/>
                                          </p:stCondLst>
                                        </p:cTn>
                                        <p:tgtEl>
                                          <p:spTgt spid="65"/>
                                        </p:tgtEl>
                                        <p:attrNameLst>
                                          <p:attrName>style.visibility</p:attrName>
                                        </p:attrNameLst>
                                      </p:cBhvr>
                                      <p:to>
                                        <p:strVal val="visible"/>
                                      </p:to>
                                    </p:set>
                                    <p:anim calcmode="lin" valueType="num">
                                      <p:cBhvr>
                                        <p:cTn id="7" dur="500" fill="hold"/>
                                        <p:tgtEl>
                                          <p:spTgt spid="65"/>
                                        </p:tgtEl>
                                        <p:attrNameLst>
                                          <p:attrName>ppt_w</p:attrName>
                                        </p:attrNameLst>
                                      </p:cBhvr>
                                      <p:tavLst>
                                        <p:tav tm="0">
                                          <p:val>
                                            <p:fltVal val="0"/>
                                          </p:val>
                                        </p:tav>
                                        <p:tav tm="100000">
                                          <p:val>
                                            <p:strVal val="#ppt_w"/>
                                          </p:val>
                                        </p:tav>
                                      </p:tavLst>
                                    </p:anim>
                                    <p:anim calcmode="lin" valueType="num">
                                      <p:cBhvr>
                                        <p:cTn id="8" dur="500" fill="hold"/>
                                        <p:tgtEl>
                                          <p:spTgt spid="65"/>
                                        </p:tgtEl>
                                        <p:attrNameLst>
                                          <p:attrName>ppt_h</p:attrName>
                                        </p:attrNameLst>
                                      </p:cBhvr>
                                      <p:tavLst>
                                        <p:tav tm="0">
                                          <p:val>
                                            <p:fltVal val="0"/>
                                          </p:val>
                                        </p:tav>
                                        <p:tav tm="100000">
                                          <p:val>
                                            <p:strVal val="#ppt_h"/>
                                          </p:val>
                                        </p:tav>
                                      </p:tavLst>
                                    </p:anim>
                                    <p:animEffect transition="in" filter="fade">
                                      <p:cBhvr>
                                        <p:cTn id="9" dur="500"/>
                                        <p:tgtEl>
                                          <p:spTgt spid="65"/>
                                        </p:tgtEl>
                                      </p:cBhvr>
                                    </p:animEffect>
                                  </p:childTnLst>
                                </p:cTn>
                              </p:par>
                              <p:par>
                                <p:cTn id="10" presetID="53" presetClass="entr" presetSubtype="0" fill="hold" grpId="0" nodeType="withEffect">
                                  <p:stCondLst>
                                    <p:cond delay="0"/>
                                  </p:stCondLst>
                                  <p:childTnLst>
                                    <p:set>
                                      <p:cBhvr>
                                        <p:cTn id="11" dur="1" fill="hold">
                                          <p:stCondLst>
                                            <p:cond delay="0"/>
                                          </p:stCondLst>
                                        </p:cTn>
                                        <p:tgtEl>
                                          <p:spTgt spid="74"/>
                                        </p:tgtEl>
                                        <p:attrNameLst>
                                          <p:attrName>style.visibility</p:attrName>
                                        </p:attrNameLst>
                                      </p:cBhvr>
                                      <p:to>
                                        <p:strVal val="visible"/>
                                      </p:to>
                                    </p:set>
                                    <p:anim calcmode="lin" valueType="num">
                                      <p:cBhvr>
                                        <p:cTn id="12" dur="500" fill="hold"/>
                                        <p:tgtEl>
                                          <p:spTgt spid="74"/>
                                        </p:tgtEl>
                                        <p:attrNameLst>
                                          <p:attrName>ppt_w</p:attrName>
                                        </p:attrNameLst>
                                      </p:cBhvr>
                                      <p:tavLst>
                                        <p:tav tm="0">
                                          <p:val>
                                            <p:fltVal val="0"/>
                                          </p:val>
                                        </p:tav>
                                        <p:tav tm="100000">
                                          <p:val>
                                            <p:strVal val="#ppt_w"/>
                                          </p:val>
                                        </p:tav>
                                      </p:tavLst>
                                    </p:anim>
                                    <p:anim calcmode="lin" valueType="num">
                                      <p:cBhvr>
                                        <p:cTn id="13" dur="500" fill="hold"/>
                                        <p:tgtEl>
                                          <p:spTgt spid="74"/>
                                        </p:tgtEl>
                                        <p:attrNameLst>
                                          <p:attrName>ppt_h</p:attrName>
                                        </p:attrNameLst>
                                      </p:cBhvr>
                                      <p:tavLst>
                                        <p:tav tm="0">
                                          <p:val>
                                            <p:fltVal val="0"/>
                                          </p:val>
                                        </p:tav>
                                        <p:tav tm="100000">
                                          <p:val>
                                            <p:strVal val="#ppt_h"/>
                                          </p:val>
                                        </p:tav>
                                      </p:tavLst>
                                    </p:anim>
                                    <p:animEffect transition="in" filter="fade">
                                      <p:cBhvr>
                                        <p:cTn id="14" dur="500"/>
                                        <p:tgtEl>
                                          <p:spTgt spid="74"/>
                                        </p:tgtEl>
                                      </p:cBhvr>
                                    </p:animEffect>
                                  </p:childTnLst>
                                </p:cTn>
                              </p:par>
                            </p:childTnLst>
                          </p:cTn>
                        </p:par>
                        <p:par>
                          <p:cTn id="15" fill="hold">
                            <p:stCondLst>
                              <p:cond delay="500"/>
                            </p:stCondLst>
                            <p:childTnLst>
                              <p:par>
                                <p:cTn id="16" presetID="53" presetClass="entr" presetSubtype="0" fill="hold" grpId="0" nodeType="afterEffect">
                                  <p:stCondLst>
                                    <p:cond delay="0"/>
                                  </p:stCondLst>
                                  <p:childTnLst>
                                    <p:set>
                                      <p:cBhvr>
                                        <p:cTn id="17" dur="1" fill="hold">
                                          <p:stCondLst>
                                            <p:cond delay="0"/>
                                          </p:stCondLst>
                                        </p:cTn>
                                        <p:tgtEl>
                                          <p:spTgt spid="66"/>
                                        </p:tgtEl>
                                        <p:attrNameLst>
                                          <p:attrName>style.visibility</p:attrName>
                                        </p:attrNameLst>
                                      </p:cBhvr>
                                      <p:to>
                                        <p:strVal val="visible"/>
                                      </p:to>
                                    </p:set>
                                    <p:anim calcmode="lin" valueType="num">
                                      <p:cBhvr>
                                        <p:cTn id="18" dur="500" fill="hold"/>
                                        <p:tgtEl>
                                          <p:spTgt spid="66"/>
                                        </p:tgtEl>
                                        <p:attrNameLst>
                                          <p:attrName>ppt_w</p:attrName>
                                        </p:attrNameLst>
                                      </p:cBhvr>
                                      <p:tavLst>
                                        <p:tav tm="0">
                                          <p:val>
                                            <p:fltVal val="0"/>
                                          </p:val>
                                        </p:tav>
                                        <p:tav tm="100000">
                                          <p:val>
                                            <p:strVal val="#ppt_w"/>
                                          </p:val>
                                        </p:tav>
                                      </p:tavLst>
                                    </p:anim>
                                    <p:anim calcmode="lin" valueType="num">
                                      <p:cBhvr>
                                        <p:cTn id="19" dur="500" fill="hold"/>
                                        <p:tgtEl>
                                          <p:spTgt spid="66"/>
                                        </p:tgtEl>
                                        <p:attrNameLst>
                                          <p:attrName>ppt_h</p:attrName>
                                        </p:attrNameLst>
                                      </p:cBhvr>
                                      <p:tavLst>
                                        <p:tav tm="0">
                                          <p:val>
                                            <p:fltVal val="0"/>
                                          </p:val>
                                        </p:tav>
                                        <p:tav tm="100000">
                                          <p:val>
                                            <p:strVal val="#ppt_h"/>
                                          </p:val>
                                        </p:tav>
                                      </p:tavLst>
                                    </p:anim>
                                    <p:animEffect transition="in" filter="fade">
                                      <p:cBhvr>
                                        <p:cTn id="20" dur="500"/>
                                        <p:tgtEl>
                                          <p:spTgt spid="66"/>
                                        </p:tgtEl>
                                      </p:cBhvr>
                                    </p:animEffect>
                                  </p:childTnLst>
                                </p:cTn>
                              </p:par>
                              <p:par>
                                <p:cTn id="21" presetID="53" presetClass="entr" presetSubtype="0" fill="hold" grpId="0" nodeType="withEffect">
                                  <p:stCondLst>
                                    <p:cond delay="0"/>
                                  </p:stCondLst>
                                  <p:childTnLst>
                                    <p:set>
                                      <p:cBhvr>
                                        <p:cTn id="22" dur="1" fill="hold">
                                          <p:stCondLst>
                                            <p:cond delay="0"/>
                                          </p:stCondLst>
                                        </p:cTn>
                                        <p:tgtEl>
                                          <p:spTgt spid="75"/>
                                        </p:tgtEl>
                                        <p:attrNameLst>
                                          <p:attrName>style.visibility</p:attrName>
                                        </p:attrNameLst>
                                      </p:cBhvr>
                                      <p:to>
                                        <p:strVal val="visible"/>
                                      </p:to>
                                    </p:set>
                                    <p:anim calcmode="lin" valueType="num">
                                      <p:cBhvr>
                                        <p:cTn id="23" dur="500" fill="hold"/>
                                        <p:tgtEl>
                                          <p:spTgt spid="75"/>
                                        </p:tgtEl>
                                        <p:attrNameLst>
                                          <p:attrName>ppt_w</p:attrName>
                                        </p:attrNameLst>
                                      </p:cBhvr>
                                      <p:tavLst>
                                        <p:tav tm="0">
                                          <p:val>
                                            <p:fltVal val="0"/>
                                          </p:val>
                                        </p:tav>
                                        <p:tav tm="100000">
                                          <p:val>
                                            <p:strVal val="#ppt_w"/>
                                          </p:val>
                                        </p:tav>
                                      </p:tavLst>
                                    </p:anim>
                                    <p:anim calcmode="lin" valueType="num">
                                      <p:cBhvr>
                                        <p:cTn id="24" dur="500" fill="hold"/>
                                        <p:tgtEl>
                                          <p:spTgt spid="75"/>
                                        </p:tgtEl>
                                        <p:attrNameLst>
                                          <p:attrName>ppt_h</p:attrName>
                                        </p:attrNameLst>
                                      </p:cBhvr>
                                      <p:tavLst>
                                        <p:tav tm="0">
                                          <p:val>
                                            <p:fltVal val="0"/>
                                          </p:val>
                                        </p:tav>
                                        <p:tav tm="100000">
                                          <p:val>
                                            <p:strVal val="#ppt_h"/>
                                          </p:val>
                                        </p:tav>
                                      </p:tavLst>
                                    </p:anim>
                                    <p:animEffect transition="in" filter="fade">
                                      <p:cBhvr>
                                        <p:cTn id="25" dur="500"/>
                                        <p:tgtEl>
                                          <p:spTgt spid="75"/>
                                        </p:tgtEl>
                                      </p:cBhvr>
                                    </p:animEffect>
                                  </p:childTnLst>
                                </p:cTn>
                              </p:par>
                            </p:childTnLst>
                          </p:cTn>
                        </p:par>
                        <p:par>
                          <p:cTn id="26" fill="hold">
                            <p:stCondLst>
                              <p:cond delay="1000"/>
                            </p:stCondLst>
                            <p:childTnLst>
                              <p:par>
                                <p:cTn id="27" presetID="53" presetClass="entr" presetSubtype="0" fill="hold" grpId="0" nodeType="afterEffect">
                                  <p:stCondLst>
                                    <p:cond delay="0"/>
                                  </p:stCondLst>
                                  <p:childTnLst>
                                    <p:set>
                                      <p:cBhvr>
                                        <p:cTn id="28" dur="1" fill="hold">
                                          <p:stCondLst>
                                            <p:cond delay="0"/>
                                          </p:stCondLst>
                                        </p:cTn>
                                        <p:tgtEl>
                                          <p:spTgt spid="67"/>
                                        </p:tgtEl>
                                        <p:attrNameLst>
                                          <p:attrName>style.visibility</p:attrName>
                                        </p:attrNameLst>
                                      </p:cBhvr>
                                      <p:to>
                                        <p:strVal val="visible"/>
                                      </p:to>
                                    </p:set>
                                    <p:anim calcmode="lin" valueType="num">
                                      <p:cBhvr>
                                        <p:cTn id="29" dur="500" fill="hold"/>
                                        <p:tgtEl>
                                          <p:spTgt spid="67"/>
                                        </p:tgtEl>
                                        <p:attrNameLst>
                                          <p:attrName>ppt_w</p:attrName>
                                        </p:attrNameLst>
                                      </p:cBhvr>
                                      <p:tavLst>
                                        <p:tav tm="0">
                                          <p:val>
                                            <p:fltVal val="0"/>
                                          </p:val>
                                        </p:tav>
                                        <p:tav tm="100000">
                                          <p:val>
                                            <p:strVal val="#ppt_w"/>
                                          </p:val>
                                        </p:tav>
                                      </p:tavLst>
                                    </p:anim>
                                    <p:anim calcmode="lin" valueType="num">
                                      <p:cBhvr>
                                        <p:cTn id="30" dur="500" fill="hold"/>
                                        <p:tgtEl>
                                          <p:spTgt spid="67"/>
                                        </p:tgtEl>
                                        <p:attrNameLst>
                                          <p:attrName>ppt_h</p:attrName>
                                        </p:attrNameLst>
                                      </p:cBhvr>
                                      <p:tavLst>
                                        <p:tav tm="0">
                                          <p:val>
                                            <p:fltVal val="0"/>
                                          </p:val>
                                        </p:tav>
                                        <p:tav tm="100000">
                                          <p:val>
                                            <p:strVal val="#ppt_h"/>
                                          </p:val>
                                        </p:tav>
                                      </p:tavLst>
                                    </p:anim>
                                    <p:animEffect transition="in" filter="fade">
                                      <p:cBhvr>
                                        <p:cTn id="31" dur="500"/>
                                        <p:tgtEl>
                                          <p:spTgt spid="67"/>
                                        </p:tgtEl>
                                      </p:cBhvr>
                                    </p:animEffect>
                                  </p:childTnLst>
                                </p:cTn>
                              </p:par>
                              <p:par>
                                <p:cTn id="32" presetID="53" presetClass="entr" presetSubtype="0" fill="hold" grpId="0" nodeType="withEffect">
                                  <p:stCondLst>
                                    <p:cond delay="0"/>
                                  </p:stCondLst>
                                  <p:childTnLst>
                                    <p:set>
                                      <p:cBhvr>
                                        <p:cTn id="33" dur="1" fill="hold">
                                          <p:stCondLst>
                                            <p:cond delay="0"/>
                                          </p:stCondLst>
                                        </p:cTn>
                                        <p:tgtEl>
                                          <p:spTgt spid="76"/>
                                        </p:tgtEl>
                                        <p:attrNameLst>
                                          <p:attrName>style.visibility</p:attrName>
                                        </p:attrNameLst>
                                      </p:cBhvr>
                                      <p:to>
                                        <p:strVal val="visible"/>
                                      </p:to>
                                    </p:set>
                                    <p:anim calcmode="lin" valueType="num">
                                      <p:cBhvr>
                                        <p:cTn id="34" dur="500" fill="hold"/>
                                        <p:tgtEl>
                                          <p:spTgt spid="76"/>
                                        </p:tgtEl>
                                        <p:attrNameLst>
                                          <p:attrName>ppt_w</p:attrName>
                                        </p:attrNameLst>
                                      </p:cBhvr>
                                      <p:tavLst>
                                        <p:tav tm="0">
                                          <p:val>
                                            <p:fltVal val="0"/>
                                          </p:val>
                                        </p:tav>
                                        <p:tav tm="100000">
                                          <p:val>
                                            <p:strVal val="#ppt_w"/>
                                          </p:val>
                                        </p:tav>
                                      </p:tavLst>
                                    </p:anim>
                                    <p:anim calcmode="lin" valueType="num">
                                      <p:cBhvr>
                                        <p:cTn id="35" dur="500" fill="hold"/>
                                        <p:tgtEl>
                                          <p:spTgt spid="76"/>
                                        </p:tgtEl>
                                        <p:attrNameLst>
                                          <p:attrName>ppt_h</p:attrName>
                                        </p:attrNameLst>
                                      </p:cBhvr>
                                      <p:tavLst>
                                        <p:tav tm="0">
                                          <p:val>
                                            <p:fltVal val="0"/>
                                          </p:val>
                                        </p:tav>
                                        <p:tav tm="100000">
                                          <p:val>
                                            <p:strVal val="#ppt_h"/>
                                          </p:val>
                                        </p:tav>
                                      </p:tavLst>
                                    </p:anim>
                                    <p:animEffect transition="in" filter="fade">
                                      <p:cBhvr>
                                        <p:cTn id="36" dur="500"/>
                                        <p:tgtEl>
                                          <p:spTgt spid="76"/>
                                        </p:tgtEl>
                                      </p:cBhvr>
                                    </p:animEffect>
                                  </p:childTnLst>
                                </p:cTn>
                              </p:par>
                            </p:childTnLst>
                          </p:cTn>
                        </p:par>
                        <p:par>
                          <p:cTn id="37" fill="hold">
                            <p:stCondLst>
                              <p:cond delay="1500"/>
                            </p:stCondLst>
                            <p:childTnLst>
                              <p:par>
                                <p:cTn id="38" presetID="53" presetClass="entr" presetSubtype="0" fill="hold" grpId="0" nodeType="afterEffect">
                                  <p:stCondLst>
                                    <p:cond delay="0"/>
                                  </p:stCondLst>
                                  <p:childTnLst>
                                    <p:set>
                                      <p:cBhvr>
                                        <p:cTn id="39" dur="1" fill="hold">
                                          <p:stCondLst>
                                            <p:cond delay="0"/>
                                          </p:stCondLst>
                                        </p:cTn>
                                        <p:tgtEl>
                                          <p:spTgt spid="68"/>
                                        </p:tgtEl>
                                        <p:attrNameLst>
                                          <p:attrName>style.visibility</p:attrName>
                                        </p:attrNameLst>
                                      </p:cBhvr>
                                      <p:to>
                                        <p:strVal val="visible"/>
                                      </p:to>
                                    </p:set>
                                    <p:anim calcmode="lin" valueType="num">
                                      <p:cBhvr>
                                        <p:cTn id="40" dur="500" fill="hold"/>
                                        <p:tgtEl>
                                          <p:spTgt spid="68"/>
                                        </p:tgtEl>
                                        <p:attrNameLst>
                                          <p:attrName>ppt_w</p:attrName>
                                        </p:attrNameLst>
                                      </p:cBhvr>
                                      <p:tavLst>
                                        <p:tav tm="0">
                                          <p:val>
                                            <p:fltVal val="0"/>
                                          </p:val>
                                        </p:tav>
                                        <p:tav tm="100000">
                                          <p:val>
                                            <p:strVal val="#ppt_w"/>
                                          </p:val>
                                        </p:tav>
                                      </p:tavLst>
                                    </p:anim>
                                    <p:anim calcmode="lin" valueType="num">
                                      <p:cBhvr>
                                        <p:cTn id="41" dur="500" fill="hold"/>
                                        <p:tgtEl>
                                          <p:spTgt spid="68"/>
                                        </p:tgtEl>
                                        <p:attrNameLst>
                                          <p:attrName>ppt_h</p:attrName>
                                        </p:attrNameLst>
                                      </p:cBhvr>
                                      <p:tavLst>
                                        <p:tav tm="0">
                                          <p:val>
                                            <p:fltVal val="0"/>
                                          </p:val>
                                        </p:tav>
                                        <p:tav tm="100000">
                                          <p:val>
                                            <p:strVal val="#ppt_h"/>
                                          </p:val>
                                        </p:tav>
                                      </p:tavLst>
                                    </p:anim>
                                    <p:animEffect transition="in" filter="fade">
                                      <p:cBhvr>
                                        <p:cTn id="42" dur="500"/>
                                        <p:tgtEl>
                                          <p:spTgt spid="68"/>
                                        </p:tgtEl>
                                      </p:cBhvr>
                                    </p:animEffect>
                                  </p:childTnLst>
                                </p:cTn>
                              </p:par>
                              <p:par>
                                <p:cTn id="43" presetID="53" presetClass="entr" presetSubtype="0" fill="hold" grpId="0" nodeType="withEffect">
                                  <p:stCondLst>
                                    <p:cond delay="0"/>
                                  </p:stCondLst>
                                  <p:childTnLst>
                                    <p:set>
                                      <p:cBhvr>
                                        <p:cTn id="44" dur="1" fill="hold">
                                          <p:stCondLst>
                                            <p:cond delay="0"/>
                                          </p:stCondLst>
                                        </p:cTn>
                                        <p:tgtEl>
                                          <p:spTgt spid="77"/>
                                        </p:tgtEl>
                                        <p:attrNameLst>
                                          <p:attrName>style.visibility</p:attrName>
                                        </p:attrNameLst>
                                      </p:cBhvr>
                                      <p:to>
                                        <p:strVal val="visible"/>
                                      </p:to>
                                    </p:set>
                                    <p:anim calcmode="lin" valueType="num">
                                      <p:cBhvr>
                                        <p:cTn id="45" dur="500" fill="hold"/>
                                        <p:tgtEl>
                                          <p:spTgt spid="77"/>
                                        </p:tgtEl>
                                        <p:attrNameLst>
                                          <p:attrName>ppt_w</p:attrName>
                                        </p:attrNameLst>
                                      </p:cBhvr>
                                      <p:tavLst>
                                        <p:tav tm="0">
                                          <p:val>
                                            <p:fltVal val="0"/>
                                          </p:val>
                                        </p:tav>
                                        <p:tav tm="100000">
                                          <p:val>
                                            <p:strVal val="#ppt_w"/>
                                          </p:val>
                                        </p:tav>
                                      </p:tavLst>
                                    </p:anim>
                                    <p:anim calcmode="lin" valueType="num">
                                      <p:cBhvr>
                                        <p:cTn id="46" dur="500" fill="hold"/>
                                        <p:tgtEl>
                                          <p:spTgt spid="77"/>
                                        </p:tgtEl>
                                        <p:attrNameLst>
                                          <p:attrName>ppt_h</p:attrName>
                                        </p:attrNameLst>
                                      </p:cBhvr>
                                      <p:tavLst>
                                        <p:tav tm="0">
                                          <p:val>
                                            <p:fltVal val="0"/>
                                          </p:val>
                                        </p:tav>
                                        <p:tav tm="100000">
                                          <p:val>
                                            <p:strVal val="#ppt_h"/>
                                          </p:val>
                                        </p:tav>
                                      </p:tavLst>
                                    </p:anim>
                                    <p:animEffect transition="in" filter="fade">
                                      <p:cBhvr>
                                        <p:cTn id="47" dur="500"/>
                                        <p:tgtEl>
                                          <p:spTgt spid="77"/>
                                        </p:tgtEl>
                                      </p:cBhvr>
                                    </p:animEffect>
                                  </p:childTnLst>
                                </p:cTn>
                              </p:par>
                            </p:childTnLst>
                          </p:cTn>
                        </p:par>
                        <p:par>
                          <p:cTn id="48" fill="hold">
                            <p:stCondLst>
                              <p:cond delay="2000"/>
                            </p:stCondLst>
                            <p:childTnLst>
                              <p:par>
                                <p:cTn id="49" presetID="53" presetClass="entr" presetSubtype="0" fill="hold" grpId="0" nodeType="afterEffect">
                                  <p:stCondLst>
                                    <p:cond delay="0"/>
                                  </p:stCondLst>
                                  <p:childTnLst>
                                    <p:set>
                                      <p:cBhvr>
                                        <p:cTn id="50" dur="1" fill="hold">
                                          <p:stCondLst>
                                            <p:cond delay="0"/>
                                          </p:stCondLst>
                                        </p:cTn>
                                        <p:tgtEl>
                                          <p:spTgt spid="69"/>
                                        </p:tgtEl>
                                        <p:attrNameLst>
                                          <p:attrName>style.visibility</p:attrName>
                                        </p:attrNameLst>
                                      </p:cBhvr>
                                      <p:to>
                                        <p:strVal val="visible"/>
                                      </p:to>
                                    </p:set>
                                    <p:anim calcmode="lin" valueType="num">
                                      <p:cBhvr>
                                        <p:cTn id="51" dur="500" fill="hold"/>
                                        <p:tgtEl>
                                          <p:spTgt spid="69"/>
                                        </p:tgtEl>
                                        <p:attrNameLst>
                                          <p:attrName>ppt_w</p:attrName>
                                        </p:attrNameLst>
                                      </p:cBhvr>
                                      <p:tavLst>
                                        <p:tav tm="0">
                                          <p:val>
                                            <p:fltVal val="0"/>
                                          </p:val>
                                        </p:tav>
                                        <p:tav tm="100000">
                                          <p:val>
                                            <p:strVal val="#ppt_w"/>
                                          </p:val>
                                        </p:tav>
                                      </p:tavLst>
                                    </p:anim>
                                    <p:anim calcmode="lin" valueType="num">
                                      <p:cBhvr>
                                        <p:cTn id="52" dur="500" fill="hold"/>
                                        <p:tgtEl>
                                          <p:spTgt spid="69"/>
                                        </p:tgtEl>
                                        <p:attrNameLst>
                                          <p:attrName>ppt_h</p:attrName>
                                        </p:attrNameLst>
                                      </p:cBhvr>
                                      <p:tavLst>
                                        <p:tav tm="0">
                                          <p:val>
                                            <p:fltVal val="0"/>
                                          </p:val>
                                        </p:tav>
                                        <p:tav tm="100000">
                                          <p:val>
                                            <p:strVal val="#ppt_h"/>
                                          </p:val>
                                        </p:tav>
                                      </p:tavLst>
                                    </p:anim>
                                    <p:animEffect transition="in" filter="fade">
                                      <p:cBhvr>
                                        <p:cTn id="53" dur="500"/>
                                        <p:tgtEl>
                                          <p:spTgt spid="69"/>
                                        </p:tgtEl>
                                      </p:cBhvr>
                                    </p:animEffect>
                                  </p:childTnLst>
                                </p:cTn>
                              </p:par>
                              <p:par>
                                <p:cTn id="54" presetID="53" presetClass="entr" presetSubtype="0" fill="hold" grpId="0" nodeType="withEffect">
                                  <p:stCondLst>
                                    <p:cond delay="0"/>
                                  </p:stCondLst>
                                  <p:childTnLst>
                                    <p:set>
                                      <p:cBhvr>
                                        <p:cTn id="55" dur="1" fill="hold">
                                          <p:stCondLst>
                                            <p:cond delay="0"/>
                                          </p:stCondLst>
                                        </p:cTn>
                                        <p:tgtEl>
                                          <p:spTgt spid="78"/>
                                        </p:tgtEl>
                                        <p:attrNameLst>
                                          <p:attrName>style.visibility</p:attrName>
                                        </p:attrNameLst>
                                      </p:cBhvr>
                                      <p:to>
                                        <p:strVal val="visible"/>
                                      </p:to>
                                    </p:set>
                                    <p:anim calcmode="lin" valueType="num">
                                      <p:cBhvr>
                                        <p:cTn id="56" dur="500" fill="hold"/>
                                        <p:tgtEl>
                                          <p:spTgt spid="78"/>
                                        </p:tgtEl>
                                        <p:attrNameLst>
                                          <p:attrName>ppt_w</p:attrName>
                                        </p:attrNameLst>
                                      </p:cBhvr>
                                      <p:tavLst>
                                        <p:tav tm="0">
                                          <p:val>
                                            <p:fltVal val="0"/>
                                          </p:val>
                                        </p:tav>
                                        <p:tav tm="100000">
                                          <p:val>
                                            <p:strVal val="#ppt_w"/>
                                          </p:val>
                                        </p:tav>
                                      </p:tavLst>
                                    </p:anim>
                                    <p:anim calcmode="lin" valueType="num">
                                      <p:cBhvr>
                                        <p:cTn id="57" dur="500" fill="hold"/>
                                        <p:tgtEl>
                                          <p:spTgt spid="78"/>
                                        </p:tgtEl>
                                        <p:attrNameLst>
                                          <p:attrName>ppt_h</p:attrName>
                                        </p:attrNameLst>
                                      </p:cBhvr>
                                      <p:tavLst>
                                        <p:tav tm="0">
                                          <p:val>
                                            <p:fltVal val="0"/>
                                          </p:val>
                                        </p:tav>
                                        <p:tav tm="100000">
                                          <p:val>
                                            <p:strVal val="#ppt_h"/>
                                          </p:val>
                                        </p:tav>
                                      </p:tavLst>
                                    </p:anim>
                                    <p:animEffect transition="in" filter="fade">
                                      <p:cBhvr>
                                        <p:cTn id="58" dur="500"/>
                                        <p:tgtEl>
                                          <p:spTgt spid="78"/>
                                        </p:tgtEl>
                                      </p:cBhvr>
                                    </p:animEffect>
                                  </p:childTnLst>
                                </p:cTn>
                              </p:par>
                            </p:childTnLst>
                          </p:cTn>
                        </p:par>
                        <p:par>
                          <p:cTn id="59" fill="hold">
                            <p:stCondLst>
                              <p:cond delay="2500"/>
                            </p:stCondLst>
                            <p:childTnLst>
                              <p:par>
                                <p:cTn id="60" presetID="53" presetClass="entr" presetSubtype="0" fill="hold" grpId="0" nodeType="afterEffect">
                                  <p:stCondLst>
                                    <p:cond delay="0"/>
                                  </p:stCondLst>
                                  <p:childTnLst>
                                    <p:set>
                                      <p:cBhvr>
                                        <p:cTn id="61" dur="1" fill="hold">
                                          <p:stCondLst>
                                            <p:cond delay="0"/>
                                          </p:stCondLst>
                                        </p:cTn>
                                        <p:tgtEl>
                                          <p:spTgt spid="70"/>
                                        </p:tgtEl>
                                        <p:attrNameLst>
                                          <p:attrName>style.visibility</p:attrName>
                                        </p:attrNameLst>
                                      </p:cBhvr>
                                      <p:to>
                                        <p:strVal val="visible"/>
                                      </p:to>
                                    </p:set>
                                    <p:anim calcmode="lin" valueType="num">
                                      <p:cBhvr>
                                        <p:cTn id="62" dur="500" fill="hold"/>
                                        <p:tgtEl>
                                          <p:spTgt spid="70"/>
                                        </p:tgtEl>
                                        <p:attrNameLst>
                                          <p:attrName>ppt_w</p:attrName>
                                        </p:attrNameLst>
                                      </p:cBhvr>
                                      <p:tavLst>
                                        <p:tav tm="0">
                                          <p:val>
                                            <p:fltVal val="0"/>
                                          </p:val>
                                        </p:tav>
                                        <p:tav tm="100000">
                                          <p:val>
                                            <p:strVal val="#ppt_w"/>
                                          </p:val>
                                        </p:tav>
                                      </p:tavLst>
                                    </p:anim>
                                    <p:anim calcmode="lin" valueType="num">
                                      <p:cBhvr>
                                        <p:cTn id="63" dur="500" fill="hold"/>
                                        <p:tgtEl>
                                          <p:spTgt spid="70"/>
                                        </p:tgtEl>
                                        <p:attrNameLst>
                                          <p:attrName>ppt_h</p:attrName>
                                        </p:attrNameLst>
                                      </p:cBhvr>
                                      <p:tavLst>
                                        <p:tav tm="0">
                                          <p:val>
                                            <p:fltVal val="0"/>
                                          </p:val>
                                        </p:tav>
                                        <p:tav tm="100000">
                                          <p:val>
                                            <p:strVal val="#ppt_h"/>
                                          </p:val>
                                        </p:tav>
                                      </p:tavLst>
                                    </p:anim>
                                    <p:animEffect transition="in" filter="fade">
                                      <p:cBhvr>
                                        <p:cTn id="64" dur="500"/>
                                        <p:tgtEl>
                                          <p:spTgt spid="70"/>
                                        </p:tgtEl>
                                      </p:cBhvr>
                                    </p:animEffect>
                                  </p:childTnLst>
                                </p:cTn>
                              </p:par>
                              <p:par>
                                <p:cTn id="65" presetID="53" presetClass="entr" presetSubtype="0" fill="hold" grpId="0" nodeType="withEffect">
                                  <p:stCondLst>
                                    <p:cond delay="0"/>
                                  </p:stCondLst>
                                  <p:childTnLst>
                                    <p:set>
                                      <p:cBhvr>
                                        <p:cTn id="66" dur="1" fill="hold">
                                          <p:stCondLst>
                                            <p:cond delay="0"/>
                                          </p:stCondLst>
                                        </p:cTn>
                                        <p:tgtEl>
                                          <p:spTgt spid="79"/>
                                        </p:tgtEl>
                                        <p:attrNameLst>
                                          <p:attrName>style.visibility</p:attrName>
                                        </p:attrNameLst>
                                      </p:cBhvr>
                                      <p:to>
                                        <p:strVal val="visible"/>
                                      </p:to>
                                    </p:set>
                                    <p:anim calcmode="lin" valueType="num">
                                      <p:cBhvr>
                                        <p:cTn id="67" dur="500" fill="hold"/>
                                        <p:tgtEl>
                                          <p:spTgt spid="79"/>
                                        </p:tgtEl>
                                        <p:attrNameLst>
                                          <p:attrName>ppt_w</p:attrName>
                                        </p:attrNameLst>
                                      </p:cBhvr>
                                      <p:tavLst>
                                        <p:tav tm="0">
                                          <p:val>
                                            <p:fltVal val="0"/>
                                          </p:val>
                                        </p:tav>
                                        <p:tav tm="100000">
                                          <p:val>
                                            <p:strVal val="#ppt_w"/>
                                          </p:val>
                                        </p:tav>
                                      </p:tavLst>
                                    </p:anim>
                                    <p:anim calcmode="lin" valueType="num">
                                      <p:cBhvr>
                                        <p:cTn id="68" dur="500" fill="hold"/>
                                        <p:tgtEl>
                                          <p:spTgt spid="79"/>
                                        </p:tgtEl>
                                        <p:attrNameLst>
                                          <p:attrName>ppt_h</p:attrName>
                                        </p:attrNameLst>
                                      </p:cBhvr>
                                      <p:tavLst>
                                        <p:tav tm="0">
                                          <p:val>
                                            <p:fltVal val="0"/>
                                          </p:val>
                                        </p:tav>
                                        <p:tav tm="100000">
                                          <p:val>
                                            <p:strVal val="#ppt_h"/>
                                          </p:val>
                                        </p:tav>
                                      </p:tavLst>
                                    </p:anim>
                                    <p:animEffect transition="in" filter="fade">
                                      <p:cBhvr>
                                        <p:cTn id="69" dur="500"/>
                                        <p:tgtEl>
                                          <p:spTgt spid="79"/>
                                        </p:tgtEl>
                                      </p:cBhvr>
                                    </p:animEffect>
                                  </p:childTnLst>
                                </p:cTn>
                              </p:par>
                            </p:childTnLst>
                          </p:cTn>
                        </p:par>
                        <p:par>
                          <p:cTn id="70" fill="hold">
                            <p:stCondLst>
                              <p:cond delay="3000"/>
                            </p:stCondLst>
                            <p:childTnLst>
                              <p:par>
                                <p:cTn id="71" presetID="53" presetClass="entr" presetSubtype="0" fill="hold" grpId="0" nodeType="afterEffect">
                                  <p:stCondLst>
                                    <p:cond delay="0"/>
                                  </p:stCondLst>
                                  <p:childTnLst>
                                    <p:set>
                                      <p:cBhvr>
                                        <p:cTn id="72" dur="1" fill="hold">
                                          <p:stCondLst>
                                            <p:cond delay="0"/>
                                          </p:stCondLst>
                                        </p:cTn>
                                        <p:tgtEl>
                                          <p:spTgt spid="71"/>
                                        </p:tgtEl>
                                        <p:attrNameLst>
                                          <p:attrName>style.visibility</p:attrName>
                                        </p:attrNameLst>
                                      </p:cBhvr>
                                      <p:to>
                                        <p:strVal val="visible"/>
                                      </p:to>
                                    </p:set>
                                    <p:anim calcmode="lin" valueType="num">
                                      <p:cBhvr>
                                        <p:cTn id="73" dur="500" fill="hold"/>
                                        <p:tgtEl>
                                          <p:spTgt spid="71"/>
                                        </p:tgtEl>
                                        <p:attrNameLst>
                                          <p:attrName>ppt_w</p:attrName>
                                        </p:attrNameLst>
                                      </p:cBhvr>
                                      <p:tavLst>
                                        <p:tav tm="0">
                                          <p:val>
                                            <p:fltVal val="0"/>
                                          </p:val>
                                        </p:tav>
                                        <p:tav tm="100000">
                                          <p:val>
                                            <p:strVal val="#ppt_w"/>
                                          </p:val>
                                        </p:tav>
                                      </p:tavLst>
                                    </p:anim>
                                    <p:anim calcmode="lin" valueType="num">
                                      <p:cBhvr>
                                        <p:cTn id="74" dur="500" fill="hold"/>
                                        <p:tgtEl>
                                          <p:spTgt spid="71"/>
                                        </p:tgtEl>
                                        <p:attrNameLst>
                                          <p:attrName>ppt_h</p:attrName>
                                        </p:attrNameLst>
                                      </p:cBhvr>
                                      <p:tavLst>
                                        <p:tav tm="0">
                                          <p:val>
                                            <p:fltVal val="0"/>
                                          </p:val>
                                        </p:tav>
                                        <p:tav tm="100000">
                                          <p:val>
                                            <p:strVal val="#ppt_h"/>
                                          </p:val>
                                        </p:tav>
                                      </p:tavLst>
                                    </p:anim>
                                    <p:animEffect transition="in" filter="fade">
                                      <p:cBhvr>
                                        <p:cTn id="75" dur="500"/>
                                        <p:tgtEl>
                                          <p:spTgt spid="71"/>
                                        </p:tgtEl>
                                      </p:cBhvr>
                                    </p:animEffect>
                                  </p:childTnLst>
                                </p:cTn>
                              </p:par>
                              <p:par>
                                <p:cTn id="76" presetID="53" presetClass="entr" presetSubtype="0" fill="hold" grpId="0" nodeType="withEffect">
                                  <p:stCondLst>
                                    <p:cond delay="0"/>
                                  </p:stCondLst>
                                  <p:childTnLst>
                                    <p:set>
                                      <p:cBhvr>
                                        <p:cTn id="77" dur="1" fill="hold">
                                          <p:stCondLst>
                                            <p:cond delay="0"/>
                                          </p:stCondLst>
                                        </p:cTn>
                                        <p:tgtEl>
                                          <p:spTgt spid="80"/>
                                        </p:tgtEl>
                                        <p:attrNameLst>
                                          <p:attrName>style.visibility</p:attrName>
                                        </p:attrNameLst>
                                      </p:cBhvr>
                                      <p:to>
                                        <p:strVal val="visible"/>
                                      </p:to>
                                    </p:set>
                                    <p:anim calcmode="lin" valueType="num">
                                      <p:cBhvr>
                                        <p:cTn id="78" dur="500" fill="hold"/>
                                        <p:tgtEl>
                                          <p:spTgt spid="80"/>
                                        </p:tgtEl>
                                        <p:attrNameLst>
                                          <p:attrName>ppt_w</p:attrName>
                                        </p:attrNameLst>
                                      </p:cBhvr>
                                      <p:tavLst>
                                        <p:tav tm="0">
                                          <p:val>
                                            <p:fltVal val="0"/>
                                          </p:val>
                                        </p:tav>
                                        <p:tav tm="100000">
                                          <p:val>
                                            <p:strVal val="#ppt_w"/>
                                          </p:val>
                                        </p:tav>
                                      </p:tavLst>
                                    </p:anim>
                                    <p:anim calcmode="lin" valueType="num">
                                      <p:cBhvr>
                                        <p:cTn id="79" dur="500" fill="hold"/>
                                        <p:tgtEl>
                                          <p:spTgt spid="80"/>
                                        </p:tgtEl>
                                        <p:attrNameLst>
                                          <p:attrName>ppt_h</p:attrName>
                                        </p:attrNameLst>
                                      </p:cBhvr>
                                      <p:tavLst>
                                        <p:tav tm="0">
                                          <p:val>
                                            <p:fltVal val="0"/>
                                          </p:val>
                                        </p:tav>
                                        <p:tav tm="100000">
                                          <p:val>
                                            <p:strVal val="#ppt_h"/>
                                          </p:val>
                                        </p:tav>
                                      </p:tavLst>
                                    </p:anim>
                                    <p:animEffect transition="in" filter="fade">
                                      <p:cBhvr>
                                        <p:cTn id="80" dur="500"/>
                                        <p:tgtEl>
                                          <p:spTgt spid="80"/>
                                        </p:tgtEl>
                                      </p:cBhvr>
                                    </p:animEffect>
                                  </p:childTnLst>
                                </p:cTn>
                              </p:par>
                            </p:childTnLst>
                          </p:cTn>
                        </p:par>
                        <p:par>
                          <p:cTn id="81" fill="hold">
                            <p:stCondLst>
                              <p:cond delay="3500"/>
                            </p:stCondLst>
                            <p:childTnLst>
                              <p:par>
                                <p:cTn id="82" presetID="53" presetClass="entr" presetSubtype="0" fill="hold" grpId="0" nodeType="afterEffect">
                                  <p:stCondLst>
                                    <p:cond delay="0"/>
                                  </p:stCondLst>
                                  <p:childTnLst>
                                    <p:set>
                                      <p:cBhvr>
                                        <p:cTn id="83" dur="1" fill="hold">
                                          <p:stCondLst>
                                            <p:cond delay="0"/>
                                          </p:stCondLst>
                                        </p:cTn>
                                        <p:tgtEl>
                                          <p:spTgt spid="72"/>
                                        </p:tgtEl>
                                        <p:attrNameLst>
                                          <p:attrName>style.visibility</p:attrName>
                                        </p:attrNameLst>
                                      </p:cBhvr>
                                      <p:to>
                                        <p:strVal val="visible"/>
                                      </p:to>
                                    </p:set>
                                    <p:anim calcmode="lin" valueType="num">
                                      <p:cBhvr>
                                        <p:cTn id="84" dur="500" fill="hold"/>
                                        <p:tgtEl>
                                          <p:spTgt spid="72"/>
                                        </p:tgtEl>
                                        <p:attrNameLst>
                                          <p:attrName>ppt_w</p:attrName>
                                        </p:attrNameLst>
                                      </p:cBhvr>
                                      <p:tavLst>
                                        <p:tav tm="0">
                                          <p:val>
                                            <p:fltVal val="0"/>
                                          </p:val>
                                        </p:tav>
                                        <p:tav tm="100000">
                                          <p:val>
                                            <p:strVal val="#ppt_w"/>
                                          </p:val>
                                        </p:tav>
                                      </p:tavLst>
                                    </p:anim>
                                    <p:anim calcmode="lin" valueType="num">
                                      <p:cBhvr>
                                        <p:cTn id="85" dur="500" fill="hold"/>
                                        <p:tgtEl>
                                          <p:spTgt spid="72"/>
                                        </p:tgtEl>
                                        <p:attrNameLst>
                                          <p:attrName>ppt_h</p:attrName>
                                        </p:attrNameLst>
                                      </p:cBhvr>
                                      <p:tavLst>
                                        <p:tav tm="0">
                                          <p:val>
                                            <p:fltVal val="0"/>
                                          </p:val>
                                        </p:tav>
                                        <p:tav tm="100000">
                                          <p:val>
                                            <p:strVal val="#ppt_h"/>
                                          </p:val>
                                        </p:tav>
                                      </p:tavLst>
                                    </p:anim>
                                    <p:animEffect transition="in" filter="fade">
                                      <p:cBhvr>
                                        <p:cTn id="86" dur="500"/>
                                        <p:tgtEl>
                                          <p:spTgt spid="72"/>
                                        </p:tgtEl>
                                      </p:cBhvr>
                                    </p:animEffect>
                                  </p:childTnLst>
                                </p:cTn>
                              </p:par>
                              <p:par>
                                <p:cTn id="87" presetID="53" presetClass="entr" presetSubtype="0" fill="hold" grpId="0" nodeType="withEffect">
                                  <p:stCondLst>
                                    <p:cond delay="0"/>
                                  </p:stCondLst>
                                  <p:childTnLst>
                                    <p:set>
                                      <p:cBhvr>
                                        <p:cTn id="88" dur="1" fill="hold">
                                          <p:stCondLst>
                                            <p:cond delay="0"/>
                                          </p:stCondLst>
                                        </p:cTn>
                                        <p:tgtEl>
                                          <p:spTgt spid="81"/>
                                        </p:tgtEl>
                                        <p:attrNameLst>
                                          <p:attrName>style.visibility</p:attrName>
                                        </p:attrNameLst>
                                      </p:cBhvr>
                                      <p:to>
                                        <p:strVal val="visible"/>
                                      </p:to>
                                    </p:set>
                                    <p:anim calcmode="lin" valueType="num">
                                      <p:cBhvr>
                                        <p:cTn id="89" dur="500" fill="hold"/>
                                        <p:tgtEl>
                                          <p:spTgt spid="81"/>
                                        </p:tgtEl>
                                        <p:attrNameLst>
                                          <p:attrName>ppt_w</p:attrName>
                                        </p:attrNameLst>
                                      </p:cBhvr>
                                      <p:tavLst>
                                        <p:tav tm="0">
                                          <p:val>
                                            <p:fltVal val="0"/>
                                          </p:val>
                                        </p:tav>
                                        <p:tav tm="100000">
                                          <p:val>
                                            <p:strVal val="#ppt_w"/>
                                          </p:val>
                                        </p:tav>
                                      </p:tavLst>
                                    </p:anim>
                                    <p:anim calcmode="lin" valueType="num">
                                      <p:cBhvr>
                                        <p:cTn id="90" dur="500" fill="hold"/>
                                        <p:tgtEl>
                                          <p:spTgt spid="81"/>
                                        </p:tgtEl>
                                        <p:attrNameLst>
                                          <p:attrName>ppt_h</p:attrName>
                                        </p:attrNameLst>
                                      </p:cBhvr>
                                      <p:tavLst>
                                        <p:tav tm="0">
                                          <p:val>
                                            <p:fltVal val="0"/>
                                          </p:val>
                                        </p:tav>
                                        <p:tav tm="100000">
                                          <p:val>
                                            <p:strVal val="#ppt_h"/>
                                          </p:val>
                                        </p:tav>
                                      </p:tavLst>
                                    </p:anim>
                                    <p:animEffect transition="in" filter="fade">
                                      <p:cBhvr>
                                        <p:cTn id="91" dur="500"/>
                                        <p:tgtEl>
                                          <p:spTgt spid="81"/>
                                        </p:tgtEl>
                                      </p:cBhvr>
                                    </p:animEffect>
                                  </p:childTnLst>
                                </p:cTn>
                              </p:par>
                            </p:childTnLst>
                          </p:cTn>
                        </p:par>
                        <p:par>
                          <p:cTn id="92" fill="hold">
                            <p:stCondLst>
                              <p:cond delay="4000"/>
                            </p:stCondLst>
                            <p:childTnLst>
                              <p:par>
                                <p:cTn id="93" presetID="53" presetClass="entr" presetSubtype="0" fill="hold" grpId="0" nodeType="afterEffect">
                                  <p:stCondLst>
                                    <p:cond delay="0"/>
                                  </p:stCondLst>
                                  <p:childTnLst>
                                    <p:set>
                                      <p:cBhvr>
                                        <p:cTn id="94" dur="1" fill="hold">
                                          <p:stCondLst>
                                            <p:cond delay="0"/>
                                          </p:stCondLst>
                                        </p:cTn>
                                        <p:tgtEl>
                                          <p:spTgt spid="73"/>
                                        </p:tgtEl>
                                        <p:attrNameLst>
                                          <p:attrName>style.visibility</p:attrName>
                                        </p:attrNameLst>
                                      </p:cBhvr>
                                      <p:to>
                                        <p:strVal val="visible"/>
                                      </p:to>
                                    </p:set>
                                    <p:anim calcmode="lin" valueType="num">
                                      <p:cBhvr>
                                        <p:cTn id="95" dur="500" fill="hold"/>
                                        <p:tgtEl>
                                          <p:spTgt spid="73"/>
                                        </p:tgtEl>
                                        <p:attrNameLst>
                                          <p:attrName>ppt_w</p:attrName>
                                        </p:attrNameLst>
                                      </p:cBhvr>
                                      <p:tavLst>
                                        <p:tav tm="0">
                                          <p:val>
                                            <p:fltVal val="0"/>
                                          </p:val>
                                        </p:tav>
                                        <p:tav tm="100000">
                                          <p:val>
                                            <p:strVal val="#ppt_w"/>
                                          </p:val>
                                        </p:tav>
                                      </p:tavLst>
                                    </p:anim>
                                    <p:anim calcmode="lin" valueType="num">
                                      <p:cBhvr>
                                        <p:cTn id="96" dur="500" fill="hold"/>
                                        <p:tgtEl>
                                          <p:spTgt spid="73"/>
                                        </p:tgtEl>
                                        <p:attrNameLst>
                                          <p:attrName>ppt_h</p:attrName>
                                        </p:attrNameLst>
                                      </p:cBhvr>
                                      <p:tavLst>
                                        <p:tav tm="0">
                                          <p:val>
                                            <p:fltVal val="0"/>
                                          </p:val>
                                        </p:tav>
                                        <p:tav tm="100000">
                                          <p:val>
                                            <p:strVal val="#ppt_h"/>
                                          </p:val>
                                        </p:tav>
                                      </p:tavLst>
                                    </p:anim>
                                    <p:animEffect transition="in" filter="fade">
                                      <p:cBhvr>
                                        <p:cTn id="97" dur="500"/>
                                        <p:tgtEl>
                                          <p:spTgt spid="73"/>
                                        </p:tgtEl>
                                      </p:cBhvr>
                                    </p:animEffect>
                                  </p:childTnLst>
                                </p:cTn>
                              </p:par>
                              <p:par>
                                <p:cTn id="98" presetID="53" presetClass="entr" presetSubtype="0" fill="hold" grpId="0" nodeType="withEffect">
                                  <p:stCondLst>
                                    <p:cond delay="0"/>
                                  </p:stCondLst>
                                  <p:childTnLst>
                                    <p:set>
                                      <p:cBhvr>
                                        <p:cTn id="99" dur="1" fill="hold">
                                          <p:stCondLst>
                                            <p:cond delay="0"/>
                                          </p:stCondLst>
                                        </p:cTn>
                                        <p:tgtEl>
                                          <p:spTgt spid="82"/>
                                        </p:tgtEl>
                                        <p:attrNameLst>
                                          <p:attrName>style.visibility</p:attrName>
                                        </p:attrNameLst>
                                      </p:cBhvr>
                                      <p:to>
                                        <p:strVal val="visible"/>
                                      </p:to>
                                    </p:set>
                                    <p:anim calcmode="lin" valueType="num">
                                      <p:cBhvr>
                                        <p:cTn id="100" dur="500" fill="hold"/>
                                        <p:tgtEl>
                                          <p:spTgt spid="82"/>
                                        </p:tgtEl>
                                        <p:attrNameLst>
                                          <p:attrName>ppt_w</p:attrName>
                                        </p:attrNameLst>
                                      </p:cBhvr>
                                      <p:tavLst>
                                        <p:tav tm="0">
                                          <p:val>
                                            <p:fltVal val="0"/>
                                          </p:val>
                                        </p:tav>
                                        <p:tav tm="100000">
                                          <p:val>
                                            <p:strVal val="#ppt_w"/>
                                          </p:val>
                                        </p:tav>
                                      </p:tavLst>
                                    </p:anim>
                                    <p:anim calcmode="lin" valueType="num">
                                      <p:cBhvr>
                                        <p:cTn id="101" dur="500" fill="hold"/>
                                        <p:tgtEl>
                                          <p:spTgt spid="82"/>
                                        </p:tgtEl>
                                        <p:attrNameLst>
                                          <p:attrName>ppt_h</p:attrName>
                                        </p:attrNameLst>
                                      </p:cBhvr>
                                      <p:tavLst>
                                        <p:tav tm="0">
                                          <p:val>
                                            <p:fltVal val="0"/>
                                          </p:val>
                                        </p:tav>
                                        <p:tav tm="100000">
                                          <p:val>
                                            <p:strVal val="#ppt_h"/>
                                          </p:val>
                                        </p:tav>
                                      </p:tavLst>
                                    </p:anim>
                                    <p:animEffect transition="in" filter="fade">
                                      <p:cBhvr>
                                        <p:cTn id="102" dur="500"/>
                                        <p:tgtEl>
                                          <p:spTgt spid="82"/>
                                        </p:tgtEl>
                                      </p:cBhvr>
                                    </p:animEffect>
                                  </p:childTnLst>
                                </p:cTn>
                              </p:par>
                            </p:childTnLst>
                          </p:cTn>
                        </p:par>
                        <p:par>
                          <p:cTn id="103" fill="hold">
                            <p:stCondLst>
                              <p:cond delay="4500"/>
                            </p:stCondLst>
                            <p:childTnLst>
                              <p:par>
                                <p:cTn id="104" presetID="53" presetClass="entr" presetSubtype="0" fill="hold" grpId="0" nodeType="afterEffect">
                                  <p:stCondLst>
                                    <p:cond delay="0"/>
                                  </p:stCondLst>
                                  <p:childTnLst>
                                    <p:set>
                                      <p:cBhvr>
                                        <p:cTn id="105" dur="1" fill="hold">
                                          <p:stCondLst>
                                            <p:cond delay="0"/>
                                          </p:stCondLst>
                                        </p:cTn>
                                        <p:tgtEl>
                                          <p:spTgt spid="53"/>
                                        </p:tgtEl>
                                        <p:attrNameLst>
                                          <p:attrName>style.visibility</p:attrName>
                                        </p:attrNameLst>
                                      </p:cBhvr>
                                      <p:to>
                                        <p:strVal val="visible"/>
                                      </p:to>
                                    </p:set>
                                    <p:anim calcmode="lin" valueType="num">
                                      <p:cBhvr>
                                        <p:cTn id="106" dur="500" fill="hold"/>
                                        <p:tgtEl>
                                          <p:spTgt spid="53"/>
                                        </p:tgtEl>
                                        <p:attrNameLst>
                                          <p:attrName>ppt_w</p:attrName>
                                        </p:attrNameLst>
                                      </p:cBhvr>
                                      <p:tavLst>
                                        <p:tav tm="0">
                                          <p:val>
                                            <p:fltVal val="0"/>
                                          </p:val>
                                        </p:tav>
                                        <p:tav tm="100000">
                                          <p:val>
                                            <p:strVal val="#ppt_w"/>
                                          </p:val>
                                        </p:tav>
                                      </p:tavLst>
                                    </p:anim>
                                    <p:anim calcmode="lin" valueType="num">
                                      <p:cBhvr>
                                        <p:cTn id="107" dur="500" fill="hold"/>
                                        <p:tgtEl>
                                          <p:spTgt spid="53"/>
                                        </p:tgtEl>
                                        <p:attrNameLst>
                                          <p:attrName>ppt_h</p:attrName>
                                        </p:attrNameLst>
                                      </p:cBhvr>
                                      <p:tavLst>
                                        <p:tav tm="0">
                                          <p:val>
                                            <p:fltVal val="0"/>
                                          </p:val>
                                        </p:tav>
                                        <p:tav tm="100000">
                                          <p:val>
                                            <p:strVal val="#ppt_h"/>
                                          </p:val>
                                        </p:tav>
                                      </p:tavLst>
                                    </p:anim>
                                    <p:animEffect transition="in" filter="fade">
                                      <p:cBhvr>
                                        <p:cTn id="108"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p:bldP spid="66" grpId="0"/>
      <p:bldP spid="67" grpId="0"/>
      <p:bldP spid="68" grpId="0"/>
      <p:bldP spid="69" grpId="0"/>
      <p:bldP spid="70" grpId="0"/>
      <p:bldP spid="71" grpId="0"/>
      <p:bldP spid="72" grpId="0"/>
      <p:bldP spid="73" grpId="0"/>
      <p:bldP spid="74" grpId="0" animBg="1"/>
      <p:bldP spid="75" grpId="0" animBg="1"/>
      <p:bldP spid="76" grpId="0" animBg="1"/>
      <p:bldP spid="77" grpId="0" animBg="1"/>
      <p:bldP spid="78" grpId="0" animBg="1"/>
      <p:bldP spid="79" grpId="0" animBg="1"/>
      <p:bldP spid="80" grpId="0" animBg="1"/>
      <p:bldP spid="81" grpId="0" animBg="1"/>
      <p:bldP spid="82" grpId="0" animBg="1"/>
      <p:bldP spid="53" grpId="0" animBg="1"/>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cstate="print"/>
          <a:srcRect l="1551" t="1250" r="880" b="1443"/>
          <a:stretch>
            <a:fillRect/>
          </a:stretch>
        </p:blipFill>
        <p:spPr bwMode="auto">
          <a:xfrm>
            <a:off x="3429000" y="1752600"/>
            <a:ext cx="5008728" cy="3630304"/>
          </a:xfrm>
          <a:prstGeom prst="rect">
            <a:avLst/>
          </a:prstGeom>
          <a:ln>
            <a:noFill/>
          </a:ln>
          <a:effectLst>
            <a:outerShdw blurRad="190500" algn="tl" rotWithShape="0">
              <a:srgbClr val="000000">
                <a:alpha val="70000"/>
              </a:srgbClr>
            </a:outerShdw>
          </a:effectLst>
        </p:spPr>
      </p:pic>
      <p:pic>
        <p:nvPicPr>
          <p:cNvPr id="32" name="Picture 31" descr="dungeness - Copy.jpg"/>
          <p:cNvPicPr>
            <a:picLocks noChangeAspect="1"/>
          </p:cNvPicPr>
          <p:nvPr/>
        </p:nvPicPr>
        <p:blipFill>
          <a:blip r:embed="rId4" cstate="print"/>
          <a:stretch>
            <a:fillRect/>
          </a:stretch>
        </p:blipFill>
        <p:spPr>
          <a:xfrm>
            <a:off x="1676400" y="914400"/>
            <a:ext cx="1568450" cy="941070"/>
          </a:xfrm>
          <a:prstGeom prst="rect">
            <a:avLst/>
          </a:prstGeom>
        </p:spPr>
      </p:pic>
      <p:sp>
        <p:nvSpPr>
          <p:cNvPr id="22" name="Action Button: Home 21">
            <a:hlinkClick r:id="" action="ppaction://hlinkshowjump?jump=firstslide" highlightClick="1"/>
          </p:cNvPr>
          <p:cNvSpPr/>
          <p:nvPr/>
        </p:nvSpPr>
        <p:spPr>
          <a:xfrm>
            <a:off x="8547717" y="6400800"/>
            <a:ext cx="574675" cy="457200"/>
          </a:xfrm>
          <a:prstGeom prst="actionButtonHome">
            <a:avLst/>
          </a:prstGeom>
          <a:gradFill flip="none" rotWithShape="1">
            <a:gsLst>
              <a:gs pos="0">
                <a:srgbClr val="FFEFD1"/>
              </a:gs>
              <a:gs pos="64999">
                <a:srgbClr val="F0EBD5"/>
              </a:gs>
              <a:gs pos="100000">
                <a:srgbClr val="D1C39F"/>
              </a:gs>
            </a:gsLst>
            <a:lin ang="5400000" scaled="1"/>
            <a:tileRect/>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23" name="Action Button: Beginning 22">
            <a:hlinkClick r:id="rId5" action="ppaction://hlinksldjump" highlightClick="1"/>
          </p:cNvPr>
          <p:cNvSpPr/>
          <p:nvPr/>
        </p:nvSpPr>
        <p:spPr>
          <a:xfrm>
            <a:off x="8080992" y="6400800"/>
            <a:ext cx="457200" cy="457200"/>
          </a:xfrm>
          <a:prstGeom prst="actionButtonBeginning">
            <a:avLst/>
          </a:prstGeom>
          <a:gradFill>
            <a:gsLst>
              <a:gs pos="0">
                <a:srgbClr val="FFEFD1"/>
              </a:gs>
              <a:gs pos="64999">
                <a:srgbClr val="F0EBD5"/>
              </a:gs>
              <a:gs pos="100000">
                <a:srgbClr val="D1C39F"/>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33" name="Action Button: Custom 32">
            <a:hlinkClick r:id="rId6" action="ppaction://hlinksldjump" highlightClick="1"/>
          </p:cNvPr>
          <p:cNvSpPr/>
          <p:nvPr/>
        </p:nvSpPr>
        <p:spPr>
          <a:xfrm>
            <a:off x="5638800" y="6279380"/>
            <a:ext cx="2377440" cy="548640"/>
          </a:xfrm>
          <a:prstGeom prst="actionButtonBlank">
            <a:avLst/>
          </a:prstGeom>
          <a:solidFill>
            <a:srgbClr val="C00000"/>
          </a:solidFill>
          <a:ln>
            <a:no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latin typeface="Trebuchet MS" pitchFamily="34" charset="0"/>
              </a:rPr>
              <a:t>Touch here to see the salinity</a:t>
            </a:r>
            <a:endParaRPr lang="en-US" sz="1600" dirty="0">
              <a:latin typeface="Trebuchet MS" pitchFamily="34" charset="0"/>
            </a:endParaRPr>
          </a:p>
        </p:txBody>
      </p:sp>
      <p:sp>
        <p:nvSpPr>
          <p:cNvPr id="24" name="Rectangle 23"/>
          <p:cNvSpPr/>
          <p:nvPr/>
        </p:nvSpPr>
        <p:spPr>
          <a:xfrm>
            <a:off x="0" y="0"/>
            <a:ext cx="9144000" cy="838200"/>
          </a:xfrm>
          <a:prstGeom prst="rect">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r>
              <a:rPr lang="en-US" sz="4400" dirty="0" smtClean="0">
                <a:latin typeface="Trebuchet MS" pitchFamily="34" charset="0"/>
              </a:rPr>
              <a:t>How To Read LOBO Data</a:t>
            </a:r>
            <a:endParaRPr lang="en-US" sz="4400" dirty="0">
              <a:latin typeface="Trebuchet MS" pitchFamily="34" charset="0"/>
            </a:endParaRPr>
          </a:p>
        </p:txBody>
      </p:sp>
      <p:sp>
        <p:nvSpPr>
          <p:cNvPr id="39" name="Flowchart: Delay 38"/>
          <p:cNvSpPr/>
          <p:nvPr/>
        </p:nvSpPr>
        <p:spPr>
          <a:xfrm>
            <a:off x="0" y="0"/>
            <a:ext cx="1752600" cy="6858000"/>
          </a:xfrm>
          <a:prstGeom prst="flowChartDelay">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40" name="TextBox 39">
            <a:hlinkClick r:id="rId7" action="ppaction://hlinksldjump"/>
          </p:cNvPr>
          <p:cNvSpPr txBox="1"/>
          <p:nvPr/>
        </p:nvSpPr>
        <p:spPr>
          <a:xfrm>
            <a:off x="0" y="609600"/>
            <a:ext cx="1371600" cy="8382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Build </a:t>
            </a:r>
            <a:r>
              <a:rPr lang="en-US" sz="1600" dirty="0" smtClean="0">
                <a:solidFill>
                  <a:schemeClr val="accent1">
                    <a:lumMod val="75000"/>
                  </a:schemeClr>
                </a:solidFill>
                <a:latin typeface="Trebuchet MS" pitchFamily="34" charset="0"/>
                <a:cs typeface="+mn-cs"/>
              </a:rPr>
              <a:t>A </a:t>
            </a:r>
            <a:r>
              <a:rPr lang="en-US" sz="1600" dirty="0">
                <a:solidFill>
                  <a:schemeClr val="accent1">
                    <a:lumMod val="75000"/>
                  </a:schemeClr>
                </a:solidFill>
                <a:latin typeface="Trebuchet MS" pitchFamily="34" charset="0"/>
                <a:cs typeface="+mn-cs"/>
              </a:rPr>
              <a:t>G</a:t>
            </a:r>
            <a:r>
              <a:rPr lang="en-US" sz="1600" dirty="0" smtClean="0">
                <a:solidFill>
                  <a:schemeClr val="accent1">
                    <a:lumMod val="75000"/>
                  </a:schemeClr>
                </a:solidFill>
                <a:latin typeface="Trebuchet MS" pitchFamily="34" charset="0"/>
                <a:cs typeface="+mn-cs"/>
              </a:rPr>
              <a:t>raph </a:t>
            </a:r>
            <a:endParaRPr lang="en-US" sz="1600" dirty="0">
              <a:solidFill>
                <a:schemeClr val="accent1">
                  <a:lumMod val="75000"/>
                </a:schemeClr>
              </a:solidFill>
              <a:latin typeface="Trebuchet MS" pitchFamily="34" charset="0"/>
              <a:cs typeface="+mn-cs"/>
            </a:endParaRP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1)</a:t>
            </a:r>
            <a:endParaRPr lang="en-US" sz="1600" dirty="0">
              <a:solidFill>
                <a:schemeClr val="accent1">
                  <a:lumMod val="75000"/>
                </a:schemeClr>
              </a:solidFill>
              <a:latin typeface="Trebuchet MS" pitchFamily="34" charset="0"/>
              <a:cs typeface="+mn-cs"/>
            </a:endParaRPr>
          </a:p>
        </p:txBody>
      </p:sp>
      <p:sp>
        <p:nvSpPr>
          <p:cNvPr id="42" name="TextBox 41">
            <a:hlinkClick r:id="rId8" action="ppaction://hlinksldjump"/>
          </p:cNvPr>
          <p:cNvSpPr txBox="1"/>
          <p:nvPr/>
        </p:nvSpPr>
        <p:spPr>
          <a:xfrm>
            <a:off x="0" y="2743200"/>
            <a:ext cx="1554480" cy="1066800"/>
          </a:xfrm>
          <a:prstGeom prst="roundRect">
            <a:avLst/>
          </a:prstGeom>
          <a:solidFill>
            <a:schemeClr val="accent5">
              <a:lumMod val="40000"/>
              <a:lumOff val="60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Read LOBO Graphs </a:t>
            </a:r>
            <a:r>
              <a:rPr lang="en-US" sz="1600" dirty="0" smtClean="0">
                <a:solidFill>
                  <a:schemeClr val="accent1">
                    <a:lumMod val="75000"/>
                  </a:schemeClr>
                </a:solidFill>
                <a:latin typeface="Trebuchet MS" pitchFamily="34" charset="0"/>
                <a:cs typeface="+mn-cs"/>
              </a:rPr>
              <a:t>   (Level 3)</a:t>
            </a:r>
            <a:endParaRPr lang="en-US" sz="1600" dirty="0">
              <a:solidFill>
                <a:schemeClr val="accent1">
                  <a:lumMod val="75000"/>
                </a:schemeClr>
              </a:solidFill>
              <a:latin typeface="Trebuchet MS" pitchFamily="34" charset="0"/>
              <a:cs typeface="+mn-cs"/>
            </a:endParaRPr>
          </a:p>
        </p:txBody>
      </p:sp>
      <p:sp>
        <p:nvSpPr>
          <p:cNvPr id="43" name="TextBox 42">
            <a:hlinkClick r:id="rId9" action="ppaction://hlinksldjump"/>
          </p:cNvPr>
          <p:cNvSpPr txBox="1"/>
          <p:nvPr/>
        </p:nvSpPr>
        <p:spPr>
          <a:xfrm>
            <a:off x="0" y="3953470"/>
            <a:ext cx="1447800" cy="99953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LOBO Data Match-up</a:t>
            </a:r>
            <a:endParaRPr lang="en-US" sz="1600" dirty="0">
              <a:solidFill>
                <a:schemeClr val="accent1">
                  <a:lumMod val="75000"/>
                </a:schemeClr>
              </a:solidFill>
              <a:latin typeface="Trebuchet MS" pitchFamily="34" charset="0"/>
              <a:cs typeface="+mn-cs"/>
            </a:endParaRP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4)</a:t>
            </a:r>
            <a:endParaRPr lang="en-US" sz="1600" dirty="0">
              <a:solidFill>
                <a:schemeClr val="accent1">
                  <a:lumMod val="75000"/>
                </a:schemeClr>
              </a:solidFill>
              <a:latin typeface="Trebuchet MS" pitchFamily="34" charset="0"/>
              <a:cs typeface="+mn-cs"/>
            </a:endParaRPr>
          </a:p>
        </p:txBody>
      </p:sp>
      <p:sp>
        <p:nvSpPr>
          <p:cNvPr id="44" name="TextBox 43">
            <a:hlinkClick r:id="rId10" action="ppaction://hlinksldjump"/>
          </p:cNvPr>
          <p:cNvSpPr txBox="1"/>
          <p:nvPr/>
        </p:nvSpPr>
        <p:spPr>
          <a:xfrm>
            <a:off x="0" y="5105400"/>
            <a:ext cx="1371600" cy="11430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Test Your LOBO Abilities</a:t>
            </a: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5)</a:t>
            </a:r>
            <a:endParaRPr lang="en-US" sz="1600" dirty="0">
              <a:solidFill>
                <a:schemeClr val="accent1">
                  <a:lumMod val="75000"/>
                </a:schemeClr>
              </a:solidFill>
              <a:latin typeface="Trebuchet MS" pitchFamily="34" charset="0"/>
              <a:cs typeface="+mn-cs"/>
            </a:endParaRPr>
          </a:p>
        </p:txBody>
      </p:sp>
      <p:sp>
        <p:nvSpPr>
          <p:cNvPr id="45" name="TextBox 44">
            <a:hlinkClick r:id="rId11" action="ppaction://hlinksldjump"/>
          </p:cNvPr>
          <p:cNvSpPr txBox="1"/>
          <p:nvPr/>
        </p:nvSpPr>
        <p:spPr>
          <a:xfrm>
            <a:off x="0" y="1600200"/>
            <a:ext cx="1447800" cy="9906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Interpret Graphs</a:t>
            </a: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2)</a:t>
            </a:r>
            <a:endParaRPr lang="en-US" sz="1600" dirty="0">
              <a:solidFill>
                <a:schemeClr val="accent1">
                  <a:lumMod val="75000"/>
                </a:schemeClr>
              </a:solidFill>
              <a:latin typeface="Trebuchet MS" pitchFamily="34" charset="0"/>
              <a:cs typeface="+mn-cs"/>
            </a:endParaRPr>
          </a:p>
        </p:txBody>
      </p:sp>
      <p:sp>
        <p:nvSpPr>
          <p:cNvPr id="46" name="TextBox 45">
            <a:hlinkClick r:id="rId12" action="ppaction://hlinksldjump"/>
          </p:cNvPr>
          <p:cNvSpPr txBox="1"/>
          <p:nvPr/>
        </p:nvSpPr>
        <p:spPr>
          <a:xfrm>
            <a:off x="0" y="6324600"/>
            <a:ext cx="914400" cy="5334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More info</a:t>
            </a:r>
            <a:endParaRPr lang="en-US" sz="1600" dirty="0">
              <a:solidFill>
                <a:schemeClr val="accent1">
                  <a:lumMod val="75000"/>
                </a:schemeClr>
              </a:solidFill>
              <a:latin typeface="Trebuchet MS" pitchFamily="34" charset="0"/>
              <a:cs typeface="+mn-cs"/>
            </a:endParaRPr>
          </a:p>
        </p:txBody>
      </p:sp>
      <p:sp>
        <p:nvSpPr>
          <p:cNvPr id="17" name="Rounded Rectangle 16"/>
          <p:cNvSpPr/>
          <p:nvPr/>
        </p:nvSpPr>
        <p:spPr>
          <a:xfrm>
            <a:off x="1828800" y="2209800"/>
            <a:ext cx="1600200" cy="838200"/>
          </a:xfrm>
          <a:prstGeom prst="roundRect">
            <a:avLst/>
          </a:prstGeom>
          <a:solidFill>
            <a:srgbClr val="00B8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600" dirty="0" smtClean="0">
                <a:latin typeface="Trebuchet MS" pitchFamily="34" charset="0"/>
              </a:rPr>
              <a:t>How many HIGH tides do you count?</a:t>
            </a:r>
            <a:endParaRPr lang="en-US" sz="1600" dirty="0">
              <a:latin typeface="Trebuchet MS" pitchFamily="34" charset="0"/>
            </a:endParaRPr>
          </a:p>
        </p:txBody>
      </p:sp>
      <p:sp>
        <p:nvSpPr>
          <p:cNvPr id="18" name="Rounded Rectangle 17"/>
          <p:cNvSpPr/>
          <p:nvPr/>
        </p:nvSpPr>
        <p:spPr>
          <a:xfrm>
            <a:off x="1752600" y="4343400"/>
            <a:ext cx="1600200" cy="914400"/>
          </a:xfrm>
          <a:prstGeom prst="roundRect">
            <a:avLst/>
          </a:prstGeom>
          <a:solidFill>
            <a:srgbClr val="00A1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600" dirty="0" smtClean="0">
                <a:latin typeface="Trebuchet MS" pitchFamily="34" charset="0"/>
              </a:rPr>
              <a:t>How many LOW tides do you count?</a:t>
            </a:r>
            <a:endParaRPr lang="en-US" sz="1600" dirty="0">
              <a:latin typeface="Trebuchet MS" pitchFamily="34" charset="0"/>
            </a:endParaRPr>
          </a:p>
        </p:txBody>
      </p:sp>
      <p:sp>
        <p:nvSpPr>
          <p:cNvPr id="19" name="Rectangle 18"/>
          <p:cNvSpPr/>
          <p:nvPr/>
        </p:nvSpPr>
        <p:spPr>
          <a:xfrm>
            <a:off x="4035188" y="2696570"/>
            <a:ext cx="381000" cy="533400"/>
          </a:xfrm>
          <a:prstGeom prst="rect">
            <a:avLst/>
          </a:prstGeom>
          <a:solidFill>
            <a:schemeClr val="bg1">
              <a:alpha val="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p:cNvSpPr/>
          <p:nvPr/>
        </p:nvSpPr>
        <p:spPr>
          <a:xfrm>
            <a:off x="4492388" y="2467970"/>
            <a:ext cx="381000" cy="533400"/>
          </a:xfrm>
          <a:prstGeom prst="rect">
            <a:avLst/>
          </a:prstGeom>
          <a:solidFill>
            <a:schemeClr val="bg1">
              <a:alpha val="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p:cNvSpPr/>
          <p:nvPr/>
        </p:nvSpPr>
        <p:spPr>
          <a:xfrm>
            <a:off x="4911488" y="2820395"/>
            <a:ext cx="381000" cy="533400"/>
          </a:xfrm>
          <a:prstGeom prst="rect">
            <a:avLst/>
          </a:prstGeom>
          <a:solidFill>
            <a:schemeClr val="bg1">
              <a:alpha val="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p:cNvSpPr/>
          <p:nvPr/>
        </p:nvSpPr>
        <p:spPr>
          <a:xfrm>
            <a:off x="5359163" y="2429870"/>
            <a:ext cx="381000" cy="533400"/>
          </a:xfrm>
          <a:prstGeom prst="rect">
            <a:avLst/>
          </a:prstGeom>
          <a:solidFill>
            <a:schemeClr val="bg1">
              <a:alpha val="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7"/>
          <p:cNvSpPr/>
          <p:nvPr/>
        </p:nvSpPr>
        <p:spPr>
          <a:xfrm>
            <a:off x="5787788" y="2925170"/>
            <a:ext cx="381000" cy="533400"/>
          </a:xfrm>
          <a:prstGeom prst="rect">
            <a:avLst/>
          </a:prstGeom>
          <a:solidFill>
            <a:schemeClr val="bg1">
              <a:alpha val="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p:cNvSpPr/>
          <p:nvPr/>
        </p:nvSpPr>
        <p:spPr>
          <a:xfrm>
            <a:off x="6216413" y="2429870"/>
            <a:ext cx="381000" cy="533400"/>
          </a:xfrm>
          <a:prstGeom prst="rect">
            <a:avLst/>
          </a:prstGeom>
          <a:solidFill>
            <a:schemeClr val="bg1">
              <a:alpha val="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p:cNvSpPr/>
          <p:nvPr/>
        </p:nvSpPr>
        <p:spPr>
          <a:xfrm>
            <a:off x="6683138" y="2944220"/>
            <a:ext cx="381000" cy="533400"/>
          </a:xfrm>
          <a:prstGeom prst="rect">
            <a:avLst/>
          </a:prstGeom>
          <a:solidFill>
            <a:schemeClr val="bg1">
              <a:alpha val="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30"/>
          <p:cNvSpPr/>
          <p:nvPr/>
        </p:nvSpPr>
        <p:spPr>
          <a:xfrm>
            <a:off x="7083188" y="2420345"/>
            <a:ext cx="381000" cy="533400"/>
          </a:xfrm>
          <a:prstGeom prst="rect">
            <a:avLst/>
          </a:prstGeom>
          <a:solidFill>
            <a:schemeClr val="bg1">
              <a:alpha val="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ectangle 33"/>
          <p:cNvSpPr/>
          <p:nvPr/>
        </p:nvSpPr>
        <p:spPr>
          <a:xfrm>
            <a:off x="7559438" y="2858495"/>
            <a:ext cx="381000" cy="533400"/>
          </a:xfrm>
          <a:prstGeom prst="rect">
            <a:avLst/>
          </a:prstGeom>
          <a:solidFill>
            <a:schemeClr val="bg1">
              <a:alpha val="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Rectangle 36"/>
          <p:cNvSpPr/>
          <p:nvPr/>
        </p:nvSpPr>
        <p:spPr>
          <a:xfrm>
            <a:off x="4263788" y="4068170"/>
            <a:ext cx="381000" cy="533400"/>
          </a:xfrm>
          <a:prstGeom prst="rect">
            <a:avLst/>
          </a:prstGeom>
          <a:solidFill>
            <a:schemeClr val="bg1">
              <a:alpha val="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Rectangle 37"/>
          <p:cNvSpPr/>
          <p:nvPr/>
        </p:nvSpPr>
        <p:spPr>
          <a:xfrm>
            <a:off x="4711463" y="3839570"/>
            <a:ext cx="381000" cy="533400"/>
          </a:xfrm>
          <a:prstGeom prst="rect">
            <a:avLst/>
          </a:prstGeom>
          <a:solidFill>
            <a:schemeClr val="bg1">
              <a:alpha val="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Rectangle 40"/>
          <p:cNvSpPr/>
          <p:nvPr/>
        </p:nvSpPr>
        <p:spPr>
          <a:xfrm>
            <a:off x="5130563" y="3991970"/>
            <a:ext cx="381000" cy="533400"/>
          </a:xfrm>
          <a:prstGeom prst="rect">
            <a:avLst/>
          </a:prstGeom>
          <a:solidFill>
            <a:schemeClr val="bg1">
              <a:alpha val="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Rectangle 46"/>
          <p:cNvSpPr/>
          <p:nvPr/>
        </p:nvSpPr>
        <p:spPr>
          <a:xfrm>
            <a:off x="5587763" y="4011020"/>
            <a:ext cx="381000" cy="533400"/>
          </a:xfrm>
          <a:prstGeom prst="rect">
            <a:avLst/>
          </a:prstGeom>
          <a:solidFill>
            <a:schemeClr val="bg1">
              <a:alpha val="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Rectangle 47"/>
          <p:cNvSpPr/>
          <p:nvPr/>
        </p:nvSpPr>
        <p:spPr>
          <a:xfrm>
            <a:off x="5987813" y="3763370"/>
            <a:ext cx="381000" cy="533400"/>
          </a:xfrm>
          <a:prstGeom prst="rect">
            <a:avLst/>
          </a:prstGeom>
          <a:solidFill>
            <a:schemeClr val="bg1">
              <a:alpha val="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Rectangle 48"/>
          <p:cNvSpPr/>
          <p:nvPr/>
        </p:nvSpPr>
        <p:spPr>
          <a:xfrm>
            <a:off x="6454538" y="4039595"/>
            <a:ext cx="381000" cy="533400"/>
          </a:xfrm>
          <a:prstGeom prst="rect">
            <a:avLst/>
          </a:prstGeom>
          <a:solidFill>
            <a:schemeClr val="bg1">
              <a:alpha val="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Rectangle 49"/>
          <p:cNvSpPr/>
          <p:nvPr/>
        </p:nvSpPr>
        <p:spPr>
          <a:xfrm>
            <a:off x="6854588" y="3610970"/>
            <a:ext cx="381000" cy="533400"/>
          </a:xfrm>
          <a:prstGeom prst="rect">
            <a:avLst/>
          </a:prstGeom>
          <a:solidFill>
            <a:schemeClr val="bg1">
              <a:alpha val="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Rectangle 51"/>
          <p:cNvSpPr/>
          <p:nvPr/>
        </p:nvSpPr>
        <p:spPr>
          <a:xfrm>
            <a:off x="7740413" y="3391895"/>
            <a:ext cx="381000" cy="533400"/>
          </a:xfrm>
          <a:prstGeom prst="rect">
            <a:avLst/>
          </a:prstGeom>
          <a:solidFill>
            <a:schemeClr val="bg1">
              <a:alpha val="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h1"/>
          <p:cNvSpPr txBox="1"/>
          <p:nvPr/>
        </p:nvSpPr>
        <p:spPr>
          <a:xfrm>
            <a:off x="4035188" y="2105960"/>
            <a:ext cx="457200" cy="400110"/>
          </a:xfrm>
          <a:prstGeom prst="rect">
            <a:avLst/>
          </a:prstGeom>
          <a:noFill/>
        </p:spPr>
        <p:txBody>
          <a:bodyPr wrap="square" rtlCol="0">
            <a:spAutoFit/>
          </a:bodyPr>
          <a:lstStyle/>
          <a:p>
            <a:r>
              <a:rPr lang="en-US" sz="2000" b="1" dirty="0" smtClean="0">
                <a:solidFill>
                  <a:srgbClr val="00CC00"/>
                </a:solidFill>
                <a:latin typeface="Trebuchet MS" pitchFamily="34" charset="0"/>
              </a:rPr>
              <a:t>1</a:t>
            </a:r>
            <a:endParaRPr lang="en-US" sz="2000" b="1" dirty="0">
              <a:solidFill>
                <a:srgbClr val="00CC00"/>
              </a:solidFill>
              <a:latin typeface="Trebuchet MS" pitchFamily="34" charset="0"/>
            </a:endParaRPr>
          </a:p>
        </p:txBody>
      </p:sp>
      <p:sp>
        <p:nvSpPr>
          <p:cNvPr id="56" name="h2"/>
          <p:cNvSpPr txBox="1"/>
          <p:nvPr/>
        </p:nvSpPr>
        <p:spPr>
          <a:xfrm>
            <a:off x="4520963" y="2118502"/>
            <a:ext cx="457200" cy="400110"/>
          </a:xfrm>
          <a:prstGeom prst="rect">
            <a:avLst/>
          </a:prstGeom>
          <a:noFill/>
        </p:spPr>
        <p:txBody>
          <a:bodyPr wrap="square" rtlCol="0">
            <a:spAutoFit/>
          </a:bodyPr>
          <a:lstStyle/>
          <a:p>
            <a:r>
              <a:rPr lang="en-US" sz="2000" b="1" dirty="0" smtClean="0">
                <a:solidFill>
                  <a:srgbClr val="00CC00"/>
                </a:solidFill>
                <a:latin typeface="Trebuchet MS" pitchFamily="34" charset="0"/>
              </a:rPr>
              <a:t>2</a:t>
            </a:r>
            <a:endParaRPr lang="en-US" sz="2000" b="1" dirty="0">
              <a:solidFill>
                <a:srgbClr val="00CC00"/>
              </a:solidFill>
              <a:latin typeface="Trebuchet MS" pitchFamily="34" charset="0"/>
            </a:endParaRPr>
          </a:p>
        </p:txBody>
      </p:sp>
      <p:sp>
        <p:nvSpPr>
          <p:cNvPr id="57" name="h3"/>
          <p:cNvSpPr txBox="1"/>
          <p:nvPr/>
        </p:nvSpPr>
        <p:spPr>
          <a:xfrm>
            <a:off x="4936452" y="2115545"/>
            <a:ext cx="457200" cy="400110"/>
          </a:xfrm>
          <a:prstGeom prst="rect">
            <a:avLst/>
          </a:prstGeom>
          <a:noFill/>
        </p:spPr>
        <p:txBody>
          <a:bodyPr wrap="square" rtlCol="0">
            <a:spAutoFit/>
          </a:bodyPr>
          <a:lstStyle/>
          <a:p>
            <a:r>
              <a:rPr lang="en-US" sz="2000" b="1" dirty="0" smtClean="0">
                <a:solidFill>
                  <a:srgbClr val="00CC00"/>
                </a:solidFill>
                <a:latin typeface="Trebuchet MS" pitchFamily="34" charset="0"/>
              </a:rPr>
              <a:t>3</a:t>
            </a:r>
            <a:endParaRPr lang="en-US" sz="2000" b="1" dirty="0">
              <a:solidFill>
                <a:srgbClr val="00CC00"/>
              </a:solidFill>
              <a:latin typeface="Trebuchet MS" pitchFamily="34" charset="0"/>
            </a:endParaRPr>
          </a:p>
        </p:txBody>
      </p:sp>
      <p:sp>
        <p:nvSpPr>
          <p:cNvPr id="58" name="h4"/>
          <p:cNvSpPr txBox="1"/>
          <p:nvPr/>
        </p:nvSpPr>
        <p:spPr>
          <a:xfrm>
            <a:off x="5362120" y="2105960"/>
            <a:ext cx="457200" cy="400110"/>
          </a:xfrm>
          <a:prstGeom prst="rect">
            <a:avLst/>
          </a:prstGeom>
          <a:noFill/>
        </p:spPr>
        <p:txBody>
          <a:bodyPr wrap="square" rtlCol="0">
            <a:spAutoFit/>
          </a:bodyPr>
          <a:lstStyle/>
          <a:p>
            <a:r>
              <a:rPr lang="en-US" sz="2000" b="1" dirty="0" smtClean="0">
                <a:solidFill>
                  <a:srgbClr val="00CC00"/>
                </a:solidFill>
                <a:latin typeface="Trebuchet MS" pitchFamily="34" charset="0"/>
              </a:rPr>
              <a:t>4</a:t>
            </a:r>
            <a:endParaRPr lang="en-US" sz="2000" b="1" dirty="0">
              <a:solidFill>
                <a:srgbClr val="00CC00"/>
              </a:solidFill>
              <a:latin typeface="Trebuchet MS" pitchFamily="34" charset="0"/>
            </a:endParaRPr>
          </a:p>
        </p:txBody>
      </p:sp>
      <p:sp>
        <p:nvSpPr>
          <p:cNvPr id="59" name="h5"/>
          <p:cNvSpPr txBox="1"/>
          <p:nvPr/>
        </p:nvSpPr>
        <p:spPr>
          <a:xfrm>
            <a:off x="5816363" y="2106020"/>
            <a:ext cx="457200" cy="400110"/>
          </a:xfrm>
          <a:prstGeom prst="rect">
            <a:avLst/>
          </a:prstGeom>
          <a:noFill/>
        </p:spPr>
        <p:txBody>
          <a:bodyPr wrap="square" rtlCol="0">
            <a:spAutoFit/>
          </a:bodyPr>
          <a:lstStyle/>
          <a:p>
            <a:r>
              <a:rPr lang="en-US" sz="2000" b="1" dirty="0" smtClean="0">
                <a:solidFill>
                  <a:srgbClr val="00CC00"/>
                </a:solidFill>
                <a:latin typeface="Trebuchet MS" pitchFamily="34" charset="0"/>
              </a:rPr>
              <a:t>5</a:t>
            </a:r>
            <a:endParaRPr lang="en-US" sz="2000" b="1" dirty="0">
              <a:solidFill>
                <a:srgbClr val="00CC00"/>
              </a:solidFill>
              <a:latin typeface="Trebuchet MS" pitchFamily="34" charset="0"/>
            </a:endParaRPr>
          </a:p>
        </p:txBody>
      </p:sp>
      <p:sp>
        <p:nvSpPr>
          <p:cNvPr id="60" name="h6"/>
          <p:cNvSpPr txBox="1"/>
          <p:nvPr/>
        </p:nvSpPr>
        <p:spPr>
          <a:xfrm>
            <a:off x="6206888" y="2105960"/>
            <a:ext cx="457200" cy="400110"/>
          </a:xfrm>
          <a:prstGeom prst="rect">
            <a:avLst/>
          </a:prstGeom>
          <a:noFill/>
        </p:spPr>
        <p:txBody>
          <a:bodyPr wrap="square" rtlCol="0">
            <a:spAutoFit/>
          </a:bodyPr>
          <a:lstStyle/>
          <a:p>
            <a:r>
              <a:rPr lang="en-US" sz="2000" b="1" dirty="0" smtClean="0">
                <a:solidFill>
                  <a:srgbClr val="00CC00"/>
                </a:solidFill>
                <a:latin typeface="Trebuchet MS" pitchFamily="34" charset="0"/>
              </a:rPr>
              <a:t>6</a:t>
            </a:r>
            <a:endParaRPr lang="en-US" sz="2000" b="1" dirty="0">
              <a:solidFill>
                <a:srgbClr val="00CC00"/>
              </a:solidFill>
              <a:latin typeface="Trebuchet MS" pitchFamily="34" charset="0"/>
            </a:endParaRPr>
          </a:p>
        </p:txBody>
      </p:sp>
      <p:sp>
        <p:nvSpPr>
          <p:cNvPr id="61" name="h7"/>
          <p:cNvSpPr txBox="1"/>
          <p:nvPr/>
        </p:nvSpPr>
        <p:spPr>
          <a:xfrm>
            <a:off x="6664088" y="2106020"/>
            <a:ext cx="457200" cy="400110"/>
          </a:xfrm>
          <a:prstGeom prst="rect">
            <a:avLst/>
          </a:prstGeom>
          <a:noFill/>
        </p:spPr>
        <p:txBody>
          <a:bodyPr wrap="square" rtlCol="0">
            <a:spAutoFit/>
          </a:bodyPr>
          <a:lstStyle/>
          <a:p>
            <a:r>
              <a:rPr lang="en-US" sz="2000" b="1" dirty="0" smtClean="0">
                <a:solidFill>
                  <a:srgbClr val="00CC00"/>
                </a:solidFill>
                <a:latin typeface="Trebuchet MS" pitchFamily="34" charset="0"/>
              </a:rPr>
              <a:t>7</a:t>
            </a:r>
            <a:endParaRPr lang="en-US" sz="2000" b="1" dirty="0">
              <a:solidFill>
                <a:srgbClr val="00CC00"/>
              </a:solidFill>
              <a:latin typeface="Trebuchet MS" pitchFamily="34" charset="0"/>
            </a:endParaRPr>
          </a:p>
        </p:txBody>
      </p:sp>
      <p:sp>
        <p:nvSpPr>
          <p:cNvPr id="62" name="h8"/>
          <p:cNvSpPr txBox="1"/>
          <p:nvPr/>
        </p:nvSpPr>
        <p:spPr>
          <a:xfrm>
            <a:off x="7073990" y="2105960"/>
            <a:ext cx="457200" cy="400110"/>
          </a:xfrm>
          <a:prstGeom prst="rect">
            <a:avLst/>
          </a:prstGeom>
          <a:noFill/>
        </p:spPr>
        <p:txBody>
          <a:bodyPr wrap="square" rtlCol="0">
            <a:spAutoFit/>
          </a:bodyPr>
          <a:lstStyle/>
          <a:p>
            <a:r>
              <a:rPr lang="en-US" sz="2000" b="1" dirty="0" smtClean="0">
                <a:solidFill>
                  <a:srgbClr val="00CC00"/>
                </a:solidFill>
                <a:latin typeface="Trebuchet MS" pitchFamily="34" charset="0"/>
              </a:rPr>
              <a:t>8</a:t>
            </a:r>
            <a:endParaRPr lang="en-US" sz="2000" b="1" dirty="0">
              <a:solidFill>
                <a:srgbClr val="00CC00"/>
              </a:solidFill>
              <a:latin typeface="Trebuchet MS" pitchFamily="34" charset="0"/>
            </a:endParaRPr>
          </a:p>
        </p:txBody>
      </p:sp>
      <p:sp>
        <p:nvSpPr>
          <p:cNvPr id="63" name="h10"/>
          <p:cNvSpPr txBox="1"/>
          <p:nvPr/>
        </p:nvSpPr>
        <p:spPr>
          <a:xfrm>
            <a:off x="7807088" y="2096495"/>
            <a:ext cx="533400" cy="400110"/>
          </a:xfrm>
          <a:prstGeom prst="rect">
            <a:avLst/>
          </a:prstGeom>
          <a:noFill/>
        </p:spPr>
        <p:txBody>
          <a:bodyPr wrap="square" rtlCol="0">
            <a:spAutoFit/>
          </a:bodyPr>
          <a:lstStyle/>
          <a:p>
            <a:r>
              <a:rPr lang="en-US" sz="2000" b="1" dirty="0" smtClean="0">
                <a:solidFill>
                  <a:srgbClr val="00CC00"/>
                </a:solidFill>
                <a:latin typeface="Trebuchet MS" pitchFamily="34" charset="0"/>
              </a:rPr>
              <a:t>10</a:t>
            </a:r>
            <a:endParaRPr lang="en-US" sz="2000" b="1" dirty="0">
              <a:solidFill>
                <a:srgbClr val="00CC00"/>
              </a:solidFill>
              <a:latin typeface="Trebuchet MS" pitchFamily="34" charset="0"/>
            </a:endParaRPr>
          </a:p>
        </p:txBody>
      </p:sp>
      <p:sp>
        <p:nvSpPr>
          <p:cNvPr id="64" name="h9"/>
          <p:cNvSpPr txBox="1"/>
          <p:nvPr/>
        </p:nvSpPr>
        <p:spPr>
          <a:xfrm>
            <a:off x="7530863" y="2105960"/>
            <a:ext cx="381000" cy="400110"/>
          </a:xfrm>
          <a:prstGeom prst="rect">
            <a:avLst/>
          </a:prstGeom>
          <a:noFill/>
        </p:spPr>
        <p:txBody>
          <a:bodyPr wrap="square" rtlCol="0">
            <a:spAutoFit/>
          </a:bodyPr>
          <a:lstStyle/>
          <a:p>
            <a:r>
              <a:rPr lang="en-US" sz="2000" b="1" dirty="0" smtClean="0">
                <a:solidFill>
                  <a:srgbClr val="00CC00"/>
                </a:solidFill>
                <a:latin typeface="Trebuchet MS" pitchFamily="34" charset="0"/>
              </a:rPr>
              <a:t>9</a:t>
            </a:r>
            <a:endParaRPr lang="en-US" sz="2000" b="1" dirty="0">
              <a:solidFill>
                <a:srgbClr val="00CC00"/>
              </a:solidFill>
              <a:latin typeface="Trebuchet MS" pitchFamily="34" charset="0"/>
            </a:endParaRPr>
          </a:p>
        </p:txBody>
      </p:sp>
      <p:sp>
        <p:nvSpPr>
          <p:cNvPr id="65" name="l1"/>
          <p:cNvSpPr txBox="1"/>
          <p:nvPr/>
        </p:nvSpPr>
        <p:spPr>
          <a:xfrm>
            <a:off x="4263788" y="4525370"/>
            <a:ext cx="457200" cy="400110"/>
          </a:xfrm>
          <a:prstGeom prst="rect">
            <a:avLst/>
          </a:prstGeom>
          <a:noFill/>
        </p:spPr>
        <p:txBody>
          <a:bodyPr wrap="square" rtlCol="0">
            <a:spAutoFit/>
          </a:bodyPr>
          <a:lstStyle/>
          <a:p>
            <a:r>
              <a:rPr lang="en-US" sz="2000" b="1" dirty="0" smtClean="0">
                <a:solidFill>
                  <a:srgbClr val="00B0F0"/>
                </a:solidFill>
                <a:latin typeface="Trebuchet MS" pitchFamily="34" charset="0"/>
              </a:rPr>
              <a:t>1</a:t>
            </a:r>
            <a:endParaRPr lang="en-US" sz="2000" b="1" dirty="0">
              <a:solidFill>
                <a:srgbClr val="00B0F0"/>
              </a:solidFill>
              <a:latin typeface="Trebuchet MS" pitchFamily="34" charset="0"/>
            </a:endParaRPr>
          </a:p>
        </p:txBody>
      </p:sp>
      <p:sp>
        <p:nvSpPr>
          <p:cNvPr id="66" name="l2"/>
          <p:cNvSpPr txBox="1"/>
          <p:nvPr/>
        </p:nvSpPr>
        <p:spPr>
          <a:xfrm>
            <a:off x="4720988" y="4496408"/>
            <a:ext cx="457200" cy="400110"/>
          </a:xfrm>
          <a:prstGeom prst="rect">
            <a:avLst/>
          </a:prstGeom>
          <a:noFill/>
        </p:spPr>
        <p:txBody>
          <a:bodyPr wrap="square" rtlCol="0">
            <a:spAutoFit/>
          </a:bodyPr>
          <a:lstStyle/>
          <a:p>
            <a:r>
              <a:rPr lang="en-US" sz="2000" b="1" dirty="0" smtClean="0">
                <a:solidFill>
                  <a:srgbClr val="00B0F0"/>
                </a:solidFill>
                <a:latin typeface="Trebuchet MS" pitchFamily="34" charset="0"/>
              </a:rPr>
              <a:t>2</a:t>
            </a:r>
            <a:endParaRPr lang="en-US" sz="2000" b="1" dirty="0">
              <a:solidFill>
                <a:srgbClr val="00B0F0"/>
              </a:solidFill>
              <a:latin typeface="Trebuchet MS" pitchFamily="34" charset="0"/>
            </a:endParaRPr>
          </a:p>
        </p:txBody>
      </p:sp>
      <p:sp>
        <p:nvSpPr>
          <p:cNvPr id="67" name="l3"/>
          <p:cNvSpPr txBox="1"/>
          <p:nvPr/>
        </p:nvSpPr>
        <p:spPr>
          <a:xfrm>
            <a:off x="5159138" y="4506260"/>
            <a:ext cx="457200" cy="400110"/>
          </a:xfrm>
          <a:prstGeom prst="rect">
            <a:avLst/>
          </a:prstGeom>
          <a:noFill/>
        </p:spPr>
        <p:txBody>
          <a:bodyPr wrap="square" rtlCol="0">
            <a:spAutoFit/>
          </a:bodyPr>
          <a:lstStyle/>
          <a:p>
            <a:r>
              <a:rPr lang="en-US" sz="2000" b="1" dirty="0" smtClean="0">
                <a:solidFill>
                  <a:srgbClr val="00B0F0"/>
                </a:solidFill>
                <a:latin typeface="Trebuchet MS" pitchFamily="34" charset="0"/>
              </a:rPr>
              <a:t>3</a:t>
            </a:r>
            <a:endParaRPr lang="en-US" sz="2000" b="1" dirty="0">
              <a:solidFill>
                <a:srgbClr val="00B0F0"/>
              </a:solidFill>
              <a:latin typeface="Trebuchet MS" pitchFamily="34" charset="0"/>
            </a:endParaRPr>
          </a:p>
        </p:txBody>
      </p:sp>
      <p:sp>
        <p:nvSpPr>
          <p:cNvPr id="68" name="l4"/>
          <p:cNvSpPr txBox="1"/>
          <p:nvPr/>
        </p:nvSpPr>
        <p:spPr>
          <a:xfrm>
            <a:off x="5587763" y="4506260"/>
            <a:ext cx="457200" cy="400110"/>
          </a:xfrm>
          <a:prstGeom prst="rect">
            <a:avLst/>
          </a:prstGeom>
          <a:noFill/>
        </p:spPr>
        <p:txBody>
          <a:bodyPr wrap="square" rtlCol="0">
            <a:spAutoFit/>
          </a:bodyPr>
          <a:lstStyle/>
          <a:p>
            <a:r>
              <a:rPr lang="en-US" sz="2000" b="1" dirty="0" smtClean="0">
                <a:solidFill>
                  <a:srgbClr val="00B0F0"/>
                </a:solidFill>
                <a:latin typeface="Trebuchet MS" pitchFamily="34" charset="0"/>
              </a:rPr>
              <a:t>4</a:t>
            </a:r>
            <a:endParaRPr lang="en-US" sz="2000" b="1" dirty="0">
              <a:solidFill>
                <a:srgbClr val="00B0F0"/>
              </a:solidFill>
              <a:latin typeface="Trebuchet MS" pitchFamily="34" charset="0"/>
            </a:endParaRPr>
          </a:p>
        </p:txBody>
      </p:sp>
      <p:sp>
        <p:nvSpPr>
          <p:cNvPr id="69" name="l5"/>
          <p:cNvSpPr txBox="1"/>
          <p:nvPr/>
        </p:nvSpPr>
        <p:spPr>
          <a:xfrm>
            <a:off x="6006536" y="4506260"/>
            <a:ext cx="457200" cy="400110"/>
          </a:xfrm>
          <a:prstGeom prst="rect">
            <a:avLst/>
          </a:prstGeom>
          <a:noFill/>
        </p:spPr>
        <p:txBody>
          <a:bodyPr wrap="square" rtlCol="0">
            <a:spAutoFit/>
          </a:bodyPr>
          <a:lstStyle/>
          <a:p>
            <a:r>
              <a:rPr lang="en-US" sz="2000" b="1" dirty="0" smtClean="0">
                <a:solidFill>
                  <a:srgbClr val="00B0F0"/>
                </a:solidFill>
                <a:latin typeface="Trebuchet MS" pitchFamily="34" charset="0"/>
              </a:rPr>
              <a:t>5</a:t>
            </a:r>
            <a:endParaRPr lang="en-US" sz="2000" b="1" dirty="0">
              <a:solidFill>
                <a:srgbClr val="00B0F0"/>
              </a:solidFill>
              <a:latin typeface="Trebuchet MS" pitchFamily="34" charset="0"/>
            </a:endParaRPr>
          </a:p>
        </p:txBody>
      </p:sp>
      <p:sp>
        <p:nvSpPr>
          <p:cNvPr id="70" name="l6"/>
          <p:cNvSpPr txBox="1"/>
          <p:nvPr/>
        </p:nvSpPr>
        <p:spPr>
          <a:xfrm>
            <a:off x="6473588" y="4506260"/>
            <a:ext cx="457200" cy="400110"/>
          </a:xfrm>
          <a:prstGeom prst="rect">
            <a:avLst/>
          </a:prstGeom>
          <a:noFill/>
        </p:spPr>
        <p:txBody>
          <a:bodyPr wrap="square" rtlCol="0">
            <a:spAutoFit/>
          </a:bodyPr>
          <a:lstStyle/>
          <a:p>
            <a:r>
              <a:rPr lang="en-US" sz="2000" b="1" dirty="0" smtClean="0">
                <a:solidFill>
                  <a:srgbClr val="00B0F0"/>
                </a:solidFill>
                <a:latin typeface="Trebuchet MS" pitchFamily="34" charset="0"/>
              </a:rPr>
              <a:t>6</a:t>
            </a:r>
            <a:endParaRPr lang="en-US" sz="2000" b="1" dirty="0">
              <a:solidFill>
                <a:srgbClr val="00B0F0"/>
              </a:solidFill>
              <a:latin typeface="Trebuchet MS" pitchFamily="34" charset="0"/>
            </a:endParaRPr>
          </a:p>
        </p:txBody>
      </p:sp>
      <p:sp>
        <p:nvSpPr>
          <p:cNvPr id="71" name="l7"/>
          <p:cNvSpPr txBox="1"/>
          <p:nvPr/>
        </p:nvSpPr>
        <p:spPr>
          <a:xfrm>
            <a:off x="6914913" y="4515845"/>
            <a:ext cx="457200" cy="400110"/>
          </a:xfrm>
          <a:prstGeom prst="rect">
            <a:avLst/>
          </a:prstGeom>
          <a:noFill/>
        </p:spPr>
        <p:txBody>
          <a:bodyPr wrap="square" rtlCol="0">
            <a:spAutoFit/>
          </a:bodyPr>
          <a:lstStyle/>
          <a:p>
            <a:r>
              <a:rPr lang="en-US" sz="2000" b="1" dirty="0" smtClean="0">
                <a:solidFill>
                  <a:srgbClr val="00B0F0"/>
                </a:solidFill>
                <a:latin typeface="Trebuchet MS" pitchFamily="34" charset="0"/>
              </a:rPr>
              <a:t>7</a:t>
            </a:r>
            <a:endParaRPr lang="en-US" sz="2000" b="1" dirty="0">
              <a:solidFill>
                <a:srgbClr val="00B0F0"/>
              </a:solidFill>
              <a:latin typeface="Trebuchet MS" pitchFamily="34" charset="0"/>
            </a:endParaRPr>
          </a:p>
        </p:txBody>
      </p:sp>
      <p:sp>
        <p:nvSpPr>
          <p:cNvPr id="72" name="l8"/>
          <p:cNvSpPr txBox="1"/>
          <p:nvPr/>
        </p:nvSpPr>
        <p:spPr>
          <a:xfrm>
            <a:off x="7368938" y="4525370"/>
            <a:ext cx="457200" cy="400110"/>
          </a:xfrm>
          <a:prstGeom prst="rect">
            <a:avLst/>
          </a:prstGeom>
          <a:noFill/>
        </p:spPr>
        <p:txBody>
          <a:bodyPr wrap="square" rtlCol="0">
            <a:spAutoFit/>
          </a:bodyPr>
          <a:lstStyle/>
          <a:p>
            <a:r>
              <a:rPr lang="en-US" sz="2000" b="1" dirty="0" smtClean="0">
                <a:solidFill>
                  <a:srgbClr val="00B0F0"/>
                </a:solidFill>
                <a:latin typeface="Trebuchet MS" pitchFamily="34" charset="0"/>
              </a:rPr>
              <a:t>8</a:t>
            </a:r>
            <a:endParaRPr lang="en-US" sz="2000" b="1" dirty="0">
              <a:solidFill>
                <a:srgbClr val="00B0F0"/>
              </a:solidFill>
              <a:latin typeface="Trebuchet MS" pitchFamily="34" charset="0"/>
            </a:endParaRPr>
          </a:p>
        </p:txBody>
      </p:sp>
      <p:sp>
        <p:nvSpPr>
          <p:cNvPr id="73" name="l9"/>
          <p:cNvSpPr txBox="1"/>
          <p:nvPr/>
        </p:nvSpPr>
        <p:spPr>
          <a:xfrm>
            <a:off x="7768988" y="4506260"/>
            <a:ext cx="381000" cy="400110"/>
          </a:xfrm>
          <a:prstGeom prst="rect">
            <a:avLst/>
          </a:prstGeom>
          <a:noFill/>
        </p:spPr>
        <p:txBody>
          <a:bodyPr wrap="square" rtlCol="0">
            <a:spAutoFit/>
          </a:bodyPr>
          <a:lstStyle/>
          <a:p>
            <a:r>
              <a:rPr lang="en-US" sz="2000" b="1" dirty="0" smtClean="0">
                <a:solidFill>
                  <a:srgbClr val="00B0F0"/>
                </a:solidFill>
                <a:latin typeface="Trebuchet MS" pitchFamily="34" charset="0"/>
              </a:rPr>
              <a:t>9</a:t>
            </a:r>
            <a:endParaRPr lang="en-US" sz="2000" b="1" dirty="0">
              <a:solidFill>
                <a:srgbClr val="00B0F0"/>
              </a:solidFill>
              <a:latin typeface="Trebuchet MS" pitchFamily="34" charset="0"/>
            </a:endParaRPr>
          </a:p>
        </p:txBody>
      </p:sp>
      <p:sp>
        <p:nvSpPr>
          <p:cNvPr id="51" name="Rectangle 50"/>
          <p:cNvSpPr/>
          <p:nvPr/>
        </p:nvSpPr>
        <p:spPr>
          <a:xfrm>
            <a:off x="7330838" y="4068170"/>
            <a:ext cx="381000" cy="533400"/>
          </a:xfrm>
          <a:prstGeom prst="rect">
            <a:avLst/>
          </a:prstGeom>
          <a:solidFill>
            <a:schemeClr val="bg1">
              <a:alpha val="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ectangle 34"/>
          <p:cNvSpPr/>
          <p:nvPr/>
        </p:nvSpPr>
        <p:spPr>
          <a:xfrm>
            <a:off x="7921388" y="2315570"/>
            <a:ext cx="381000" cy="533400"/>
          </a:xfrm>
          <a:prstGeom prst="rect">
            <a:avLst/>
          </a:prstGeom>
          <a:solidFill>
            <a:schemeClr val="bg1">
              <a:alpha val="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4" name="l1box"/>
          <p:cNvSpPr/>
          <p:nvPr/>
        </p:nvSpPr>
        <p:spPr>
          <a:xfrm>
            <a:off x="4263788" y="3991970"/>
            <a:ext cx="304800" cy="533400"/>
          </a:xfrm>
          <a:prstGeom prst="rect">
            <a:avLst/>
          </a:prstGeom>
          <a:solidFill>
            <a:srgbClr val="00B0F0">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5" name="l2box"/>
          <p:cNvSpPr/>
          <p:nvPr/>
        </p:nvSpPr>
        <p:spPr>
          <a:xfrm>
            <a:off x="4720988" y="3687170"/>
            <a:ext cx="304800" cy="533400"/>
          </a:xfrm>
          <a:prstGeom prst="rect">
            <a:avLst/>
          </a:prstGeom>
          <a:solidFill>
            <a:srgbClr val="00B0F0">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l3box"/>
          <p:cNvSpPr/>
          <p:nvPr/>
        </p:nvSpPr>
        <p:spPr>
          <a:xfrm>
            <a:off x="5178188" y="3839570"/>
            <a:ext cx="304800" cy="457200"/>
          </a:xfrm>
          <a:prstGeom prst="rect">
            <a:avLst/>
          </a:prstGeom>
          <a:solidFill>
            <a:srgbClr val="00B0F0">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l4box"/>
          <p:cNvSpPr/>
          <p:nvPr/>
        </p:nvSpPr>
        <p:spPr>
          <a:xfrm>
            <a:off x="5635388" y="3687170"/>
            <a:ext cx="304800" cy="685800"/>
          </a:xfrm>
          <a:prstGeom prst="rect">
            <a:avLst/>
          </a:prstGeom>
          <a:solidFill>
            <a:srgbClr val="00B0F0">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8" name="l5box"/>
          <p:cNvSpPr/>
          <p:nvPr/>
        </p:nvSpPr>
        <p:spPr>
          <a:xfrm>
            <a:off x="6016388" y="3687170"/>
            <a:ext cx="304800" cy="381000"/>
          </a:xfrm>
          <a:prstGeom prst="rect">
            <a:avLst/>
          </a:prstGeom>
          <a:solidFill>
            <a:srgbClr val="00B0F0">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l6box"/>
          <p:cNvSpPr/>
          <p:nvPr/>
        </p:nvSpPr>
        <p:spPr>
          <a:xfrm>
            <a:off x="6473588" y="3915770"/>
            <a:ext cx="304800" cy="533400"/>
          </a:xfrm>
          <a:prstGeom prst="rect">
            <a:avLst/>
          </a:prstGeom>
          <a:solidFill>
            <a:srgbClr val="00B0F0">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0" name="l7box"/>
          <p:cNvSpPr/>
          <p:nvPr/>
        </p:nvSpPr>
        <p:spPr>
          <a:xfrm>
            <a:off x="6930788" y="3534770"/>
            <a:ext cx="228600" cy="381000"/>
          </a:xfrm>
          <a:prstGeom prst="rect">
            <a:avLst/>
          </a:prstGeom>
          <a:solidFill>
            <a:srgbClr val="00B0F0">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1" name="l8box"/>
          <p:cNvSpPr/>
          <p:nvPr/>
        </p:nvSpPr>
        <p:spPr>
          <a:xfrm>
            <a:off x="7387988" y="3839570"/>
            <a:ext cx="304800" cy="762000"/>
          </a:xfrm>
          <a:prstGeom prst="rect">
            <a:avLst/>
          </a:prstGeom>
          <a:solidFill>
            <a:srgbClr val="00B0F0">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l9box"/>
          <p:cNvSpPr/>
          <p:nvPr/>
        </p:nvSpPr>
        <p:spPr>
          <a:xfrm>
            <a:off x="7788038" y="3382370"/>
            <a:ext cx="228600" cy="304800"/>
          </a:xfrm>
          <a:prstGeom prst="rect">
            <a:avLst/>
          </a:prstGeom>
          <a:solidFill>
            <a:srgbClr val="00B0F0">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h1box"/>
          <p:cNvSpPr/>
          <p:nvPr/>
        </p:nvSpPr>
        <p:spPr>
          <a:xfrm>
            <a:off x="4111388" y="2848970"/>
            <a:ext cx="304800" cy="381000"/>
          </a:xfrm>
          <a:prstGeom prst="rect">
            <a:avLst/>
          </a:prstGeom>
          <a:solidFill>
            <a:srgbClr val="00CC00">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4" name="h2box"/>
          <p:cNvSpPr/>
          <p:nvPr/>
        </p:nvSpPr>
        <p:spPr>
          <a:xfrm>
            <a:off x="4559063" y="2696570"/>
            <a:ext cx="304800" cy="533400"/>
          </a:xfrm>
          <a:prstGeom prst="rect">
            <a:avLst/>
          </a:prstGeom>
          <a:solidFill>
            <a:srgbClr val="00CC00">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h3box"/>
          <p:cNvSpPr/>
          <p:nvPr/>
        </p:nvSpPr>
        <p:spPr>
          <a:xfrm>
            <a:off x="4949588" y="3077570"/>
            <a:ext cx="304800" cy="381000"/>
          </a:xfrm>
          <a:prstGeom prst="rect">
            <a:avLst/>
          </a:prstGeom>
          <a:solidFill>
            <a:srgbClr val="00CC00">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h4box"/>
          <p:cNvSpPr/>
          <p:nvPr/>
        </p:nvSpPr>
        <p:spPr>
          <a:xfrm>
            <a:off x="5406788" y="2620370"/>
            <a:ext cx="304800" cy="600075"/>
          </a:xfrm>
          <a:prstGeom prst="rect">
            <a:avLst/>
          </a:prstGeom>
          <a:solidFill>
            <a:srgbClr val="00CC00">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7" name="h5box"/>
          <p:cNvSpPr/>
          <p:nvPr/>
        </p:nvSpPr>
        <p:spPr>
          <a:xfrm>
            <a:off x="5863988" y="3153770"/>
            <a:ext cx="285750" cy="457200"/>
          </a:xfrm>
          <a:prstGeom prst="rect">
            <a:avLst/>
          </a:prstGeom>
          <a:solidFill>
            <a:srgbClr val="00CC00">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8" name="h6box"/>
          <p:cNvSpPr/>
          <p:nvPr/>
        </p:nvSpPr>
        <p:spPr>
          <a:xfrm>
            <a:off x="6254513" y="2544170"/>
            <a:ext cx="304800" cy="533400"/>
          </a:xfrm>
          <a:prstGeom prst="rect">
            <a:avLst/>
          </a:prstGeom>
          <a:solidFill>
            <a:srgbClr val="00CC00">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9" name="h7box"/>
          <p:cNvSpPr/>
          <p:nvPr/>
        </p:nvSpPr>
        <p:spPr>
          <a:xfrm>
            <a:off x="6721238" y="3229970"/>
            <a:ext cx="304800" cy="228600"/>
          </a:xfrm>
          <a:prstGeom prst="rect">
            <a:avLst/>
          </a:prstGeom>
          <a:solidFill>
            <a:srgbClr val="00CC00">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0" name="h8box"/>
          <p:cNvSpPr/>
          <p:nvPr/>
        </p:nvSpPr>
        <p:spPr>
          <a:xfrm>
            <a:off x="7111763" y="2467970"/>
            <a:ext cx="304800" cy="685800"/>
          </a:xfrm>
          <a:prstGeom prst="rect">
            <a:avLst/>
          </a:prstGeom>
          <a:solidFill>
            <a:srgbClr val="00CC00">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1" name="h9box"/>
          <p:cNvSpPr/>
          <p:nvPr/>
        </p:nvSpPr>
        <p:spPr>
          <a:xfrm>
            <a:off x="7616588" y="3001370"/>
            <a:ext cx="228600" cy="381000"/>
          </a:xfrm>
          <a:prstGeom prst="rect">
            <a:avLst/>
          </a:prstGeom>
          <a:solidFill>
            <a:srgbClr val="00CC00">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2" name="h10box"/>
          <p:cNvSpPr/>
          <p:nvPr/>
        </p:nvSpPr>
        <p:spPr>
          <a:xfrm>
            <a:off x="7921388" y="2391770"/>
            <a:ext cx="304800" cy="457200"/>
          </a:xfrm>
          <a:prstGeom prst="rect">
            <a:avLst/>
          </a:prstGeom>
          <a:solidFill>
            <a:srgbClr val="00CC00">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3" name="Up Ribbon 92"/>
          <p:cNvSpPr/>
          <p:nvPr/>
        </p:nvSpPr>
        <p:spPr>
          <a:xfrm>
            <a:off x="3505200" y="990600"/>
            <a:ext cx="4419600" cy="609600"/>
          </a:xfrm>
          <a:prstGeom prst="ribbon2">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latin typeface="Trebuchet MS" pitchFamily="34" charset="0"/>
              </a:rPr>
              <a:t>Tide Challenge #1</a:t>
            </a:r>
            <a:endParaRPr lang="en-US" dirty="0">
              <a:latin typeface="Trebuchet MS" pitchFamily="34" charset="0"/>
            </a:endParaRPr>
          </a:p>
        </p:txBody>
      </p:sp>
      <p:sp>
        <p:nvSpPr>
          <p:cNvPr id="95" name="TextBox 94"/>
          <p:cNvSpPr txBox="1"/>
          <p:nvPr/>
        </p:nvSpPr>
        <p:spPr>
          <a:xfrm>
            <a:off x="1066800" y="6553200"/>
            <a:ext cx="3429000" cy="369332"/>
          </a:xfrm>
          <a:prstGeom prst="rect">
            <a:avLst/>
          </a:prstGeom>
          <a:noFill/>
        </p:spPr>
        <p:txBody>
          <a:bodyPr wrap="square" rtlCol="0">
            <a:spAutoFit/>
          </a:bodyPr>
          <a:lstStyle/>
          <a:p>
            <a:r>
              <a:rPr lang="en-US" dirty="0" smtClean="0">
                <a:latin typeface="Trebuchet MS" pitchFamily="34" charset="0"/>
              </a:rPr>
              <a:t>Tide Challenge: 1/4</a:t>
            </a:r>
            <a:endParaRPr lang="en-US" dirty="0">
              <a:latin typeface="Trebuchet MS" pitchFamily="34" charset="0"/>
            </a:endParaRPr>
          </a:p>
        </p:txBody>
      </p:sp>
      <p:sp>
        <p:nvSpPr>
          <p:cNvPr id="94" name="Rounded Rectangle 93"/>
          <p:cNvSpPr/>
          <p:nvPr/>
        </p:nvSpPr>
        <p:spPr>
          <a:xfrm>
            <a:off x="3733800" y="5638800"/>
            <a:ext cx="1676400" cy="838200"/>
          </a:xfrm>
          <a:prstGeom prst="roundRect">
            <a:avLst/>
          </a:prstGeom>
          <a:solidFill>
            <a:srgbClr val="00B8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600" dirty="0" smtClean="0">
                <a:latin typeface="Trebuchet MS" pitchFamily="34" charset="0"/>
              </a:rPr>
              <a:t>Did you find all the tides?</a:t>
            </a:r>
            <a:endParaRPr lang="en-US" sz="1600" dirty="0">
              <a:latin typeface="Trebuchet MS" pitchFamily="34" charset="0"/>
            </a:endParaRPr>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grpId="0" nodeType="withEffect">
                                  <p:stCondLst>
                                    <p:cond delay="0"/>
                                  </p:stCondLst>
                                  <p:childTnLst>
                                    <p:set>
                                      <p:cBhvr>
                                        <p:cTn id="6" dur="1" fill="hold">
                                          <p:stCondLst>
                                            <p:cond delay="0"/>
                                          </p:stCondLst>
                                        </p:cTn>
                                        <p:tgtEl>
                                          <p:spTgt spid="55"/>
                                        </p:tgtEl>
                                        <p:attrNameLst>
                                          <p:attrName>style.visibility</p:attrName>
                                        </p:attrNameLst>
                                      </p:cBhvr>
                                      <p:to>
                                        <p:strVal val="visible"/>
                                      </p:to>
                                    </p:set>
                                    <p:anim calcmode="lin" valueType="num">
                                      <p:cBhvr>
                                        <p:cTn id="7" dur="500" fill="hold"/>
                                        <p:tgtEl>
                                          <p:spTgt spid="55"/>
                                        </p:tgtEl>
                                        <p:attrNameLst>
                                          <p:attrName>ppt_w</p:attrName>
                                        </p:attrNameLst>
                                      </p:cBhvr>
                                      <p:tavLst>
                                        <p:tav tm="0">
                                          <p:val>
                                            <p:fltVal val="0"/>
                                          </p:val>
                                        </p:tav>
                                        <p:tav tm="100000">
                                          <p:val>
                                            <p:strVal val="#ppt_w"/>
                                          </p:val>
                                        </p:tav>
                                      </p:tavLst>
                                    </p:anim>
                                    <p:anim calcmode="lin" valueType="num">
                                      <p:cBhvr>
                                        <p:cTn id="8" dur="500" fill="hold"/>
                                        <p:tgtEl>
                                          <p:spTgt spid="55"/>
                                        </p:tgtEl>
                                        <p:attrNameLst>
                                          <p:attrName>ppt_h</p:attrName>
                                        </p:attrNameLst>
                                      </p:cBhvr>
                                      <p:tavLst>
                                        <p:tav tm="0">
                                          <p:val>
                                            <p:fltVal val="0"/>
                                          </p:val>
                                        </p:tav>
                                        <p:tav tm="100000">
                                          <p:val>
                                            <p:strVal val="#ppt_h"/>
                                          </p:val>
                                        </p:tav>
                                      </p:tavLst>
                                    </p:anim>
                                    <p:animEffect transition="in" filter="fade">
                                      <p:cBhvr>
                                        <p:cTn id="9" dur="500"/>
                                        <p:tgtEl>
                                          <p:spTgt spid="55"/>
                                        </p:tgtEl>
                                      </p:cBhvr>
                                    </p:animEffect>
                                  </p:childTnLst>
                                </p:cTn>
                              </p:par>
                              <p:par>
                                <p:cTn id="10" presetID="53" presetClass="entr" presetSubtype="0" fill="hold" grpId="0" nodeType="withEffect">
                                  <p:stCondLst>
                                    <p:cond delay="0"/>
                                  </p:stCondLst>
                                  <p:childTnLst>
                                    <p:set>
                                      <p:cBhvr>
                                        <p:cTn id="11" dur="1" fill="hold">
                                          <p:stCondLst>
                                            <p:cond delay="0"/>
                                          </p:stCondLst>
                                        </p:cTn>
                                        <p:tgtEl>
                                          <p:spTgt spid="83"/>
                                        </p:tgtEl>
                                        <p:attrNameLst>
                                          <p:attrName>style.visibility</p:attrName>
                                        </p:attrNameLst>
                                      </p:cBhvr>
                                      <p:to>
                                        <p:strVal val="visible"/>
                                      </p:to>
                                    </p:set>
                                    <p:anim calcmode="lin" valueType="num">
                                      <p:cBhvr>
                                        <p:cTn id="12" dur="500" fill="hold"/>
                                        <p:tgtEl>
                                          <p:spTgt spid="83"/>
                                        </p:tgtEl>
                                        <p:attrNameLst>
                                          <p:attrName>ppt_w</p:attrName>
                                        </p:attrNameLst>
                                      </p:cBhvr>
                                      <p:tavLst>
                                        <p:tav tm="0">
                                          <p:val>
                                            <p:fltVal val="0"/>
                                          </p:val>
                                        </p:tav>
                                        <p:tav tm="100000">
                                          <p:val>
                                            <p:strVal val="#ppt_w"/>
                                          </p:val>
                                        </p:tav>
                                      </p:tavLst>
                                    </p:anim>
                                    <p:anim calcmode="lin" valueType="num">
                                      <p:cBhvr>
                                        <p:cTn id="13" dur="500" fill="hold"/>
                                        <p:tgtEl>
                                          <p:spTgt spid="83"/>
                                        </p:tgtEl>
                                        <p:attrNameLst>
                                          <p:attrName>ppt_h</p:attrName>
                                        </p:attrNameLst>
                                      </p:cBhvr>
                                      <p:tavLst>
                                        <p:tav tm="0">
                                          <p:val>
                                            <p:fltVal val="0"/>
                                          </p:val>
                                        </p:tav>
                                        <p:tav tm="100000">
                                          <p:val>
                                            <p:strVal val="#ppt_h"/>
                                          </p:val>
                                        </p:tav>
                                      </p:tavLst>
                                    </p:anim>
                                    <p:animEffect transition="in" filter="fade">
                                      <p:cBhvr>
                                        <p:cTn id="14" dur="500"/>
                                        <p:tgtEl>
                                          <p:spTgt spid="83"/>
                                        </p:tgtEl>
                                      </p:cBhvr>
                                    </p:animEffect>
                                  </p:childTnLst>
                                </p:cTn>
                              </p:par>
                            </p:childTnLst>
                          </p:cTn>
                        </p:par>
                        <p:par>
                          <p:cTn id="15" fill="hold">
                            <p:stCondLst>
                              <p:cond delay="500"/>
                            </p:stCondLst>
                            <p:childTnLst>
                              <p:par>
                                <p:cTn id="16" presetID="53" presetClass="entr" presetSubtype="0" fill="hold" grpId="0" nodeType="afterEffect">
                                  <p:stCondLst>
                                    <p:cond delay="0"/>
                                  </p:stCondLst>
                                  <p:childTnLst>
                                    <p:set>
                                      <p:cBhvr>
                                        <p:cTn id="17" dur="1" fill="hold">
                                          <p:stCondLst>
                                            <p:cond delay="0"/>
                                          </p:stCondLst>
                                        </p:cTn>
                                        <p:tgtEl>
                                          <p:spTgt spid="56"/>
                                        </p:tgtEl>
                                        <p:attrNameLst>
                                          <p:attrName>style.visibility</p:attrName>
                                        </p:attrNameLst>
                                      </p:cBhvr>
                                      <p:to>
                                        <p:strVal val="visible"/>
                                      </p:to>
                                    </p:set>
                                    <p:anim calcmode="lin" valueType="num">
                                      <p:cBhvr>
                                        <p:cTn id="18" dur="500" fill="hold"/>
                                        <p:tgtEl>
                                          <p:spTgt spid="56"/>
                                        </p:tgtEl>
                                        <p:attrNameLst>
                                          <p:attrName>ppt_w</p:attrName>
                                        </p:attrNameLst>
                                      </p:cBhvr>
                                      <p:tavLst>
                                        <p:tav tm="0">
                                          <p:val>
                                            <p:fltVal val="0"/>
                                          </p:val>
                                        </p:tav>
                                        <p:tav tm="100000">
                                          <p:val>
                                            <p:strVal val="#ppt_w"/>
                                          </p:val>
                                        </p:tav>
                                      </p:tavLst>
                                    </p:anim>
                                    <p:anim calcmode="lin" valueType="num">
                                      <p:cBhvr>
                                        <p:cTn id="19" dur="500" fill="hold"/>
                                        <p:tgtEl>
                                          <p:spTgt spid="56"/>
                                        </p:tgtEl>
                                        <p:attrNameLst>
                                          <p:attrName>ppt_h</p:attrName>
                                        </p:attrNameLst>
                                      </p:cBhvr>
                                      <p:tavLst>
                                        <p:tav tm="0">
                                          <p:val>
                                            <p:fltVal val="0"/>
                                          </p:val>
                                        </p:tav>
                                        <p:tav tm="100000">
                                          <p:val>
                                            <p:strVal val="#ppt_h"/>
                                          </p:val>
                                        </p:tav>
                                      </p:tavLst>
                                    </p:anim>
                                    <p:animEffect transition="in" filter="fade">
                                      <p:cBhvr>
                                        <p:cTn id="20" dur="500"/>
                                        <p:tgtEl>
                                          <p:spTgt spid="56"/>
                                        </p:tgtEl>
                                      </p:cBhvr>
                                    </p:animEffect>
                                  </p:childTnLst>
                                </p:cTn>
                              </p:par>
                              <p:par>
                                <p:cTn id="21" presetID="53" presetClass="entr" presetSubtype="0" fill="hold" grpId="0" nodeType="withEffect">
                                  <p:stCondLst>
                                    <p:cond delay="0"/>
                                  </p:stCondLst>
                                  <p:childTnLst>
                                    <p:set>
                                      <p:cBhvr>
                                        <p:cTn id="22" dur="1" fill="hold">
                                          <p:stCondLst>
                                            <p:cond delay="0"/>
                                          </p:stCondLst>
                                        </p:cTn>
                                        <p:tgtEl>
                                          <p:spTgt spid="84"/>
                                        </p:tgtEl>
                                        <p:attrNameLst>
                                          <p:attrName>style.visibility</p:attrName>
                                        </p:attrNameLst>
                                      </p:cBhvr>
                                      <p:to>
                                        <p:strVal val="visible"/>
                                      </p:to>
                                    </p:set>
                                    <p:anim calcmode="lin" valueType="num">
                                      <p:cBhvr>
                                        <p:cTn id="23" dur="500" fill="hold"/>
                                        <p:tgtEl>
                                          <p:spTgt spid="84"/>
                                        </p:tgtEl>
                                        <p:attrNameLst>
                                          <p:attrName>ppt_w</p:attrName>
                                        </p:attrNameLst>
                                      </p:cBhvr>
                                      <p:tavLst>
                                        <p:tav tm="0">
                                          <p:val>
                                            <p:fltVal val="0"/>
                                          </p:val>
                                        </p:tav>
                                        <p:tav tm="100000">
                                          <p:val>
                                            <p:strVal val="#ppt_w"/>
                                          </p:val>
                                        </p:tav>
                                      </p:tavLst>
                                    </p:anim>
                                    <p:anim calcmode="lin" valueType="num">
                                      <p:cBhvr>
                                        <p:cTn id="24" dur="500" fill="hold"/>
                                        <p:tgtEl>
                                          <p:spTgt spid="84"/>
                                        </p:tgtEl>
                                        <p:attrNameLst>
                                          <p:attrName>ppt_h</p:attrName>
                                        </p:attrNameLst>
                                      </p:cBhvr>
                                      <p:tavLst>
                                        <p:tav tm="0">
                                          <p:val>
                                            <p:fltVal val="0"/>
                                          </p:val>
                                        </p:tav>
                                        <p:tav tm="100000">
                                          <p:val>
                                            <p:strVal val="#ppt_h"/>
                                          </p:val>
                                        </p:tav>
                                      </p:tavLst>
                                    </p:anim>
                                    <p:animEffect transition="in" filter="fade">
                                      <p:cBhvr>
                                        <p:cTn id="25" dur="500"/>
                                        <p:tgtEl>
                                          <p:spTgt spid="84"/>
                                        </p:tgtEl>
                                      </p:cBhvr>
                                    </p:animEffect>
                                  </p:childTnLst>
                                </p:cTn>
                              </p:par>
                            </p:childTnLst>
                          </p:cTn>
                        </p:par>
                        <p:par>
                          <p:cTn id="26" fill="hold">
                            <p:stCondLst>
                              <p:cond delay="1000"/>
                            </p:stCondLst>
                            <p:childTnLst>
                              <p:par>
                                <p:cTn id="27" presetID="53" presetClass="entr" presetSubtype="0" fill="hold" grpId="0" nodeType="afterEffect">
                                  <p:stCondLst>
                                    <p:cond delay="0"/>
                                  </p:stCondLst>
                                  <p:childTnLst>
                                    <p:set>
                                      <p:cBhvr>
                                        <p:cTn id="28" dur="1" fill="hold">
                                          <p:stCondLst>
                                            <p:cond delay="0"/>
                                          </p:stCondLst>
                                        </p:cTn>
                                        <p:tgtEl>
                                          <p:spTgt spid="57"/>
                                        </p:tgtEl>
                                        <p:attrNameLst>
                                          <p:attrName>style.visibility</p:attrName>
                                        </p:attrNameLst>
                                      </p:cBhvr>
                                      <p:to>
                                        <p:strVal val="visible"/>
                                      </p:to>
                                    </p:set>
                                    <p:anim calcmode="lin" valueType="num">
                                      <p:cBhvr>
                                        <p:cTn id="29" dur="500" fill="hold"/>
                                        <p:tgtEl>
                                          <p:spTgt spid="57"/>
                                        </p:tgtEl>
                                        <p:attrNameLst>
                                          <p:attrName>ppt_w</p:attrName>
                                        </p:attrNameLst>
                                      </p:cBhvr>
                                      <p:tavLst>
                                        <p:tav tm="0">
                                          <p:val>
                                            <p:fltVal val="0"/>
                                          </p:val>
                                        </p:tav>
                                        <p:tav tm="100000">
                                          <p:val>
                                            <p:strVal val="#ppt_w"/>
                                          </p:val>
                                        </p:tav>
                                      </p:tavLst>
                                    </p:anim>
                                    <p:anim calcmode="lin" valueType="num">
                                      <p:cBhvr>
                                        <p:cTn id="30" dur="500" fill="hold"/>
                                        <p:tgtEl>
                                          <p:spTgt spid="57"/>
                                        </p:tgtEl>
                                        <p:attrNameLst>
                                          <p:attrName>ppt_h</p:attrName>
                                        </p:attrNameLst>
                                      </p:cBhvr>
                                      <p:tavLst>
                                        <p:tav tm="0">
                                          <p:val>
                                            <p:fltVal val="0"/>
                                          </p:val>
                                        </p:tav>
                                        <p:tav tm="100000">
                                          <p:val>
                                            <p:strVal val="#ppt_h"/>
                                          </p:val>
                                        </p:tav>
                                      </p:tavLst>
                                    </p:anim>
                                    <p:animEffect transition="in" filter="fade">
                                      <p:cBhvr>
                                        <p:cTn id="31" dur="500"/>
                                        <p:tgtEl>
                                          <p:spTgt spid="57"/>
                                        </p:tgtEl>
                                      </p:cBhvr>
                                    </p:animEffect>
                                  </p:childTnLst>
                                </p:cTn>
                              </p:par>
                              <p:par>
                                <p:cTn id="32" presetID="53" presetClass="entr" presetSubtype="0" fill="hold" grpId="0" nodeType="withEffect">
                                  <p:stCondLst>
                                    <p:cond delay="0"/>
                                  </p:stCondLst>
                                  <p:childTnLst>
                                    <p:set>
                                      <p:cBhvr>
                                        <p:cTn id="33" dur="1" fill="hold">
                                          <p:stCondLst>
                                            <p:cond delay="0"/>
                                          </p:stCondLst>
                                        </p:cTn>
                                        <p:tgtEl>
                                          <p:spTgt spid="85"/>
                                        </p:tgtEl>
                                        <p:attrNameLst>
                                          <p:attrName>style.visibility</p:attrName>
                                        </p:attrNameLst>
                                      </p:cBhvr>
                                      <p:to>
                                        <p:strVal val="visible"/>
                                      </p:to>
                                    </p:set>
                                    <p:anim calcmode="lin" valueType="num">
                                      <p:cBhvr>
                                        <p:cTn id="34" dur="500" fill="hold"/>
                                        <p:tgtEl>
                                          <p:spTgt spid="85"/>
                                        </p:tgtEl>
                                        <p:attrNameLst>
                                          <p:attrName>ppt_w</p:attrName>
                                        </p:attrNameLst>
                                      </p:cBhvr>
                                      <p:tavLst>
                                        <p:tav tm="0">
                                          <p:val>
                                            <p:fltVal val="0"/>
                                          </p:val>
                                        </p:tav>
                                        <p:tav tm="100000">
                                          <p:val>
                                            <p:strVal val="#ppt_w"/>
                                          </p:val>
                                        </p:tav>
                                      </p:tavLst>
                                    </p:anim>
                                    <p:anim calcmode="lin" valueType="num">
                                      <p:cBhvr>
                                        <p:cTn id="35" dur="500" fill="hold"/>
                                        <p:tgtEl>
                                          <p:spTgt spid="85"/>
                                        </p:tgtEl>
                                        <p:attrNameLst>
                                          <p:attrName>ppt_h</p:attrName>
                                        </p:attrNameLst>
                                      </p:cBhvr>
                                      <p:tavLst>
                                        <p:tav tm="0">
                                          <p:val>
                                            <p:fltVal val="0"/>
                                          </p:val>
                                        </p:tav>
                                        <p:tav tm="100000">
                                          <p:val>
                                            <p:strVal val="#ppt_h"/>
                                          </p:val>
                                        </p:tav>
                                      </p:tavLst>
                                    </p:anim>
                                    <p:animEffect transition="in" filter="fade">
                                      <p:cBhvr>
                                        <p:cTn id="36" dur="500"/>
                                        <p:tgtEl>
                                          <p:spTgt spid="85"/>
                                        </p:tgtEl>
                                      </p:cBhvr>
                                    </p:animEffect>
                                  </p:childTnLst>
                                </p:cTn>
                              </p:par>
                            </p:childTnLst>
                          </p:cTn>
                        </p:par>
                        <p:par>
                          <p:cTn id="37" fill="hold">
                            <p:stCondLst>
                              <p:cond delay="1500"/>
                            </p:stCondLst>
                            <p:childTnLst>
                              <p:par>
                                <p:cTn id="38" presetID="53" presetClass="entr" presetSubtype="0" fill="hold" grpId="0" nodeType="afterEffect">
                                  <p:stCondLst>
                                    <p:cond delay="0"/>
                                  </p:stCondLst>
                                  <p:childTnLst>
                                    <p:set>
                                      <p:cBhvr>
                                        <p:cTn id="39" dur="1" fill="hold">
                                          <p:stCondLst>
                                            <p:cond delay="0"/>
                                          </p:stCondLst>
                                        </p:cTn>
                                        <p:tgtEl>
                                          <p:spTgt spid="58"/>
                                        </p:tgtEl>
                                        <p:attrNameLst>
                                          <p:attrName>style.visibility</p:attrName>
                                        </p:attrNameLst>
                                      </p:cBhvr>
                                      <p:to>
                                        <p:strVal val="visible"/>
                                      </p:to>
                                    </p:set>
                                    <p:anim calcmode="lin" valueType="num">
                                      <p:cBhvr>
                                        <p:cTn id="40" dur="500" fill="hold"/>
                                        <p:tgtEl>
                                          <p:spTgt spid="58"/>
                                        </p:tgtEl>
                                        <p:attrNameLst>
                                          <p:attrName>ppt_w</p:attrName>
                                        </p:attrNameLst>
                                      </p:cBhvr>
                                      <p:tavLst>
                                        <p:tav tm="0">
                                          <p:val>
                                            <p:fltVal val="0"/>
                                          </p:val>
                                        </p:tav>
                                        <p:tav tm="100000">
                                          <p:val>
                                            <p:strVal val="#ppt_w"/>
                                          </p:val>
                                        </p:tav>
                                      </p:tavLst>
                                    </p:anim>
                                    <p:anim calcmode="lin" valueType="num">
                                      <p:cBhvr>
                                        <p:cTn id="41" dur="500" fill="hold"/>
                                        <p:tgtEl>
                                          <p:spTgt spid="58"/>
                                        </p:tgtEl>
                                        <p:attrNameLst>
                                          <p:attrName>ppt_h</p:attrName>
                                        </p:attrNameLst>
                                      </p:cBhvr>
                                      <p:tavLst>
                                        <p:tav tm="0">
                                          <p:val>
                                            <p:fltVal val="0"/>
                                          </p:val>
                                        </p:tav>
                                        <p:tav tm="100000">
                                          <p:val>
                                            <p:strVal val="#ppt_h"/>
                                          </p:val>
                                        </p:tav>
                                      </p:tavLst>
                                    </p:anim>
                                    <p:animEffect transition="in" filter="fade">
                                      <p:cBhvr>
                                        <p:cTn id="42" dur="500"/>
                                        <p:tgtEl>
                                          <p:spTgt spid="58"/>
                                        </p:tgtEl>
                                      </p:cBhvr>
                                    </p:animEffect>
                                  </p:childTnLst>
                                </p:cTn>
                              </p:par>
                              <p:par>
                                <p:cTn id="43" presetID="53" presetClass="entr" presetSubtype="0" fill="hold" grpId="0" nodeType="withEffect">
                                  <p:stCondLst>
                                    <p:cond delay="0"/>
                                  </p:stCondLst>
                                  <p:childTnLst>
                                    <p:set>
                                      <p:cBhvr>
                                        <p:cTn id="44" dur="1" fill="hold">
                                          <p:stCondLst>
                                            <p:cond delay="0"/>
                                          </p:stCondLst>
                                        </p:cTn>
                                        <p:tgtEl>
                                          <p:spTgt spid="86"/>
                                        </p:tgtEl>
                                        <p:attrNameLst>
                                          <p:attrName>style.visibility</p:attrName>
                                        </p:attrNameLst>
                                      </p:cBhvr>
                                      <p:to>
                                        <p:strVal val="visible"/>
                                      </p:to>
                                    </p:set>
                                    <p:anim calcmode="lin" valueType="num">
                                      <p:cBhvr>
                                        <p:cTn id="45" dur="500" fill="hold"/>
                                        <p:tgtEl>
                                          <p:spTgt spid="86"/>
                                        </p:tgtEl>
                                        <p:attrNameLst>
                                          <p:attrName>ppt_w</p:attrName>
                                        </p:attrNameLst>
                                      </p:cBhvr>
                                      <p:tavLst>
                                        <p:tav tm="0">
                                          <p:val>
                                            <p:fltVal val="0"/>
                                          </p:val>
                                        </p:tav>
                                        <p:tav tm="100000">
                                          <p:val>
                                            <p:strVal val="#ppt_w"/>
                                          </p:val>
                                        </p:tav>
                                      </p:tavLst>
                                    </p:anim>
                                    <p:anim calcmode="lin" valueType="num">
                                      <p:cBhvr>
                                        <p:cTn id="46" dur="500" fill="hold"/>
                                        <p:tgtEl>
                                          <p:spTgt spid="86"/>
                                        </p:tgtEl>
                                        <p:attrNameLst>
                                          <p:attrName>ppt_h</p:attrName>
                                        </p:attrNameLst>
                                      </p:cBhvr>
                                      <p:tavLst>
                                        <p:tav tm="0">
                                          <p:val>
                                            <p:fltVal val="0"/>
                                          </p:val>
                                        </p:tav>
                                        <p:tav tm="100000">
                                          <p:val>
                                            <p:strVal val="#ppt_h"/>
                                          </p:val>
                                        </p:tav>
                                      </p:tavLst>
                                    </p:anim>
                                    <p:animEffect transition="in" filter="fade">
                                      <p:cBhvr>
                                        <p:cTn id="47" dur="500"/>
                                        <p:tgtEl>
                                          <p:spTgt spid="86"/>
                                        </p:tgtEl>
                                      </p:cBhvr>
                                    </p:animEffect>
                                  </p:childTnLst>
                                </p:cTn>
                              </p:par>
                            </p:childTnLst>
                          </p:cTn>
                        </p:par>
                        <p:par>
                          <p:cTn id="48" fill="hold">
                            <p:stCondLst>
                              <p:cond delay="2000"/>
                            </p:stCondLst>
                            <p:childTnLst>
                              <p:par>
                                <p:cTn id="49" presetID="53" presetClass="entr" presetSubtype="0" fill="hold" grpId="0" nodeType="afterEffect">
                                  <p:stCondLst>
                                    <p:cond delay="0"/>
                                  </p:stCondLst>
                                  <p:childTnLst>
                                    <p:set>
                                      <p:cBhvr>
                                        <p:cTn id="50" dur="1" fill="hold">
                                          <p:stCondLst>
                                            <p:cond delay="0"/>
                                          </p:stCondLst>
                                        </p:cTn>
                                        <p:tgtEl>
                                          <p:spTgt spid="59"/>
                                        </p:tgtEl>
                                        <p:attrNameLst>
                                          <p:attrName>style.visibility</p:attrName>
                                        </p:attrNameLst>
                                      </p:cBhvr>
                                      <p:to>
                                        <p:strVal val="visible"/>
                                      </p:to>
                                    </p:set>
                                    <p:anim calcmode="lin" valueType="num">
                                      <p:cBhvr>
                                        <p:cTn id="51" dur="500" fill="hold"/>
                                        <p:tgtEl>
                                          <p:spTgt spid="59"/>
                                        </p:tgtEl>
                                        <p:attrNameLst>
                                          <p:attrName>ppt_w</p:attrName>
                                        </p:attrNameLst>
                                      </p:cBhvr>
                                      <p:tavLst>
                                        <p:tav tm="0">
                                          <p:val>
                                            <p:fltVal val="0"/>
                                          </p:val>
                                        </p:tav>
                                        <p:tav tm="100000">
                                          <p:val>
                                            <p:strVal val="#ppt_w"/>
                                          </p:val>
                                        </p:tav>
                                      </p:tavLst>
                                    </p:anim>
                                    <p:anim calcmode="lin" valueType="num">
                                      <p:cBhvr>
                                        <p:cTn id="52" dur="500" fill="hold"/>
                                        <p:tgtEl>
                                          <p:spTgt spid="59"/>
                                        </p:tgtEl>
                                        <p:attrNameLst>
                                          <p:attrName>ppt_h</p:attrName>
                                        </p:attrNameLst>
                                      </p:cBhvr>
                                      <p:tavLst>
                                        <p:tav tm="0">
                                          <p:val>
                                            <p:fltVal val="0"/>
                                          </p:val>
                                        </p:tav>
                                        <p:tav tm="100000">
                                          <p:val>
                                            <p:strVal val="#ppt_h"/>
                                          </p:val>
                                        </p:tav>
                                      </p:tavLst>
                                    </p:anim>
                                    <p:animEffect transition="in" filter="fade">
                                      <p:cBhvr>
                                        <p:cTn id="53" dur="500"/>
                                        <p:tgtEl>
                                          <p:spTgt spid="59"/>
                                        </p:tgtEl>
                                      </p:cBhvr>
                                    </p:animEffect>
                                  </p:childTnLst>
                                </p:cTn>
                              </p:par>
                              <p:par>
                                <p:cTn id="54" presetID="53" presetClass="entr" presetSubtype="0" fill="hold" grpId="0" nodeType="withEffect">
                                  <p:stCondLst>
                                    <p:cond delay="0"/>
                                  </p:stCondLst>
                                  <p:childTnLst>
                                    <p:set>
                                      <p:cBhvr>
                                        <p:cTn id="55" dur="1" fill="hold">
                                          <p:stCondLst>
                                            <p:cond delay="0"/>
                                          </p:stCondLst>
                                        </p:cTn>
                                        <p:tgtEl>
                                          <p:spTgt spid="87"/>
                                        </p:tgtEl>
                                        <p:attrNameLst>
                                          <p:attrName>style.visibility</p:attrName>
                                        </p:attrNameLst>
                                      </p:cBhvr>
                                      <p:to>
                                        <p:strVal val="visible"/>
                                      </p:to>
                                    </p:set>
                                    <p:anim calcmode="lin" valueType="num">
                                      <p:cBhvr>
                                        <p:cTn id="56" dur="500" fill="hold"/>
                                        <p:tgtEl>
                                          <p:spTgt spid="87"/>
                                        </p:tgtEl>
                                        <p:attrNameLst>
                                          <p:attrName>ppt_w</p:attrName>
                                        </p:attrNameLst>
                                      </p:cBhvr>
                                      <p:tavLst>
                                        <p:tav tm="0">
                                          <p:val>
                                            <p:fltVal val="0"/>
                                          </p:val>
                                        </p:tav>
                                        <p:tav tm="100000">
                                          <p:val>
                                            <p:strVal val="#ppt_w"/>
                                          </p:val>
                                        </p:tav>
                                      </p:tavLst>
                                    </p:anim>
                                    <p:anim calcmode="lin" valueType="num">
                                      <p:cBhvr>
                                        <p:cTn id="57" dur="500" fill="hold"/>
                                        <p:tgtEl>
                                          <p:spTgt spid="87"/>
                                        </p:tgtEl>
                                        <p:attrNameLst>
                                          <p:attrName>ppt_h</p:attrName>
                                        </p:attrNameLst>
                                      </p:cBhvr>
                                      <p:tavLst>
                                        <p:tav tm="0">
                                          <p:val>
                                            <p:fltVal val="0"/>
                                          </p:val>
                                        </p:tav>
                                        <p:tav tm="100000">
                                          <p:val>
                                            <p:strVal val="#ppt_h"/>
                                          </p:val>
                                        </p:tav>
                                      </p:tavLst>
                                    </p:anim>
                                    <p:animEffect transition="in" filter="fade">
                                      <p:cBhvr>
                                        <p:cTn id="58" dur="500"/>
                                        <p:tgtEl>
                                          <p:spTgt spid="87"/>
                                        </p:tgtEl>
                                      </p:cBhvr>
                                    </p:animEffect>
                                  </p:childTnLst>
                                </p:cTn>
                              </p:par>
                            </p:childTnLst>
                          </p:cTn>
                        </p:par>
                        <p:par>
                          <p:cTn id="59" fill="hold">
                            <p:stCondLst>
                              <p:cond delay="2500"/>
                            </p:stCondLst>
                            <p:childTnLst>
                              <p:par>
                                <p:cTn id="60" presetID="53" presetClass="entr" presetSubtype="0" fill="hold" grpId="0" nodeType="afterEffect">
                                  <p:stCondLst>
                                    <p:cond delay="0"/>
                                  </p:stCondLst>
                                  <p:childTnLst>
                                    <p:set>
                                      <p:cBhvr>
                                        <p:cTn id="61" dur="1" fill="hold">
                                          <p:stCondLst>
                                            <p:cond delay="0"/>
                                          </p:stCondLst>
                                        </p:cTn>
                                        <p:tgtEl>
                                          <p:spTgt spid="60"/>
                                        </p:tgtEl>
                                        <p:attrNameLst>
                                          <p:attrName>style.visibility</p:attrName>
                                        </p:attrNameLst>
                                      </p:cBhvr>
                                      <p:to>
                                        <p:strVal val="visible"/>
                                      </p:to>
                                    </p:set>
                                    <p:anim calcmode="lin" valueType="num">
                                      <p:cBhvr>
                                        <p:cTn id="62" dur="500" fill="hold"/>
                                        <p:tgtEl>
                                          <p:spTgt spid="60"/>
                                        </p:tgtEl>
                                        <p:attrNameLst>
                                          <p:attrName>ppt_w</p:attrName>
                                        </p:attrNameLst>
                                      </p:cBhvr>
                                      <p:tavLst>
                                        <p:tav tm="0">
                                          <p:val>
                                            <p:fltVal val="0"/>
                                          </p:val>
                                        </p:tav>
                                        <p:tav tm="100000">
                                          <p:val>
                                            <p:strVal val="#ppt_w"/>
                                          </p:val>
                                        </p:tav>
                                      </p:tavLst>
                                    </p:anim>
                                    <p:anim calcmode="lin" valueType="num">
                                      <p:cBhvr>
                                        <p:cTn id="63" dur="500" fill="hold"/>
                                        <p:tgtEl>
                                          <p:spTgt spid="60"/>
                                        </p:tgtEl>
                                        <p:attrNameLst>
                                          <p:attrName>ppt_h</p:attrName>
                                        </p:attrNameLst>
                                      </p:cBhvr>
                                      <p:tavLst>
                                        <p:tav tm="0">
                                          <p:val>
                                            <p:fltVal val="0"/>
                                          </p:val>
                                        </p:tav>
                                        <p:tav tm="100000">
                                          <p:val>
                                            <p:strVal val="#ppt_h"/>
                                          </p:val>
                                        </p:tav>
                                      </p:tavLst>
                                    </p:anim>
                                    <p:animEffect transition="in" filter="fade">
                                      <p:cBhvr>
                                        <p:cTn id="64" dur="500"/>
                                        <p:tgtEl>
                                          <p:spTgt spid="60"/>
                                        </p:tgtEl>
                                      </p:cBhvr>
                                    </p:animEffect>
                                  </p:childTnLst>
                                </p:cTn>
                              </p:par>
                              <p:par>
                                <p:cTn id="65" presetID="53" presetClass="entr" presetSubtype="0" fill="hold" grpId="0" nodeType="withEffect">
                                  <p:stCondLst>
                                    <p:cond delay="0"/>
                                  </p:stCondLst>
                                  <p:childTnLst>
                                    <p:set>
                                      <p:cBhvr>
                                        <p:cTn id="66" dur="1" fill="hold">
                                          <p:stCondLst>
                                            <p:cond delay="0"/>
                                          </p:stCondLst>
                                        </p:cTn>
                                        <p:tgtEl>
                                          <p:spTgt spid="88"/>
                                        </p:tgtEl>
                                        <p:attrNameLst>
                                          <p:attrName>style.visibility</p:attrName>
                                        </p:attrNameLst>
                                      </p:cBhvr>
                                      <p:to>
                                        <p:strVal val="visible"/>
                                      </p:to>
                                    </p:set>
                                    <p:anim calcmode="lin" valueType="num">
                                      <p:cBhvr>
                                        <p:cTn id="67" dur="500" fill="hold"/>
                                        <p:tgtEl>
                                          <p:spTgt spid="88"/>
                                        </p:tgtEl>
                                        <p:attrNameLst>
                                          <p:attrName>ppt_w</p:attrName>
                                        </p:attrNameLst>
                                      </p:cBhvr>
                                      <p:tavLst>
                                        <p:tav tm="0">
                                          <p:val>
                                            <p:fltVal val="0"/>
                                          </p:val>
                                        </p:tav>
                                        <p:tav tm="100000">
                                          <p:val>
                                            <p:strVal val="#ppt_w"/>
                                          </p:val>
                                        </p:tav>
                                      </p:tavLst>
                                    </p:anim>
                                    <p:anim calcmode="lin" valueType="num">
                                      <p:cBhvr>
                                        <p:cTn id="68" dur="500" fill="hold"/>
                                        <p:tgtEl>
                                          <p:spTgt spid="88"/>
                                        </p:tgtEl>
                                        <p:attrNameLst>
                                          <p:attrName>ppt_h</p:attrName>
                                        </p:attrNameLst>
                                      </p:cBhvr>
                                      <p:tavLst>
                                        <p:tav tm="0">
                                          <p:val>
                                            <p:fltVal val="0"/>
                                          </p:val>
                                        </p:tav>
                                        <p:tav tm="100000">
                                          <p:val>
                                            <p:strVal val="#ppt_h"/>
                                          </p:val>
                                        </p:tav>
                                      </p:tavLst>
                                    </p:anim>
                                    <p:animEffect transition="in" filter="fade">
                                      <p:cBhvr>
                                        <p:cTn id="69" dur="500"/>
                                        <p:tgtEl>
                                          <p:spTgt spid="88"/>
                                        </p:tgtEl>
                                      </p:cBhvr>
                                    </p:animEffect>
                                  </p:childTnLst>
                                </p:cTn>
                              </p:par>
                            </p:childTnLst>
                          </p:cTn>
                        </p:par>
                        <p:par>
                          <p:cTn id="70" fill="hold">
                            <p:stCondLst>
                              <p:cond delay="3000"/>
                            </p:stCondLst>
                            <p:childTnLst>
                              <p:par>
                                <p:cTn id="71" presetID="53" presetClass="entr" presetSubtype="0" fill="hold" grpId="0" nodeType="afterEffect">
                                  <p:stCondLst>
                                    <p:cond delay="0"/>
                                  </p:stCondLst>
                                  <p:childTnLst>
                                    <p:set>
                                      <p:cBhvr>
                                        <p:cTn id="72" dur="1" fill="hold">
                                          <p:stCondLst>
                                            <p:cond delay="0"/>
                                          </p:stCondLst>
                                        </p:cTn>
                                        <p:tgtEl>
                                          <p:spTgt spid="61"/>
                                        </p:tgtEl>
                                        <p:attrNameLst>
                                          <p:attrName>style.visibility</p:attrName>
                                        </p:attrNameLst>
                                      </p:cBhvr>
                                      <p:to>
                                        <p:strVal val="visible"/>
                                      </p:to>
                                    </p:set>
                                    <p:anim calcmode="lin" valueType="num">
                                      <p:cBhvr>
                                        <p:cTn id="73" dur="500" fill="hold"/>
                                        <p:tgtEl>
                                          <p:spTgt spid="61"/>
                                        </p:tgtEl>
                                        <p:attrNameLst>
                                          <p:attrName>ppt_w</p:attrName>
                                        </p:attrNameLst>
                                      </p:cBhvr>
                                      <p:tavLst>
                                        <p:tav tm="0">
                                          <p:val>
                                            <p:fltVal val="0"/>
                                          </p:val>
                                        </p:tav>
                                        <p:tav tm="100000">
                                          <p:val>
                                            <p:strVal val="#ppt_w"/>
                                          </p:val>
                                        </p:tav>
                                      </p:tavLst>
                                    </p:anim>
                                    <p:anim calcmode="lin" valueType="num">
                                      <p:cBhvr>
                                        <p:cTn id="74" dur="500" fill="hold"/>
                                        <p:tgtEl>
                                          <p:spTgt spid="61"/>
                                        </p:tgtEl>
                                        <p:attrNameLst>
                                          <p:attrName>ppt_h</p:attrName>
                                        </p:attrNameLst>
                                      </p:cBhvr>
                                      <p:tavLst>
                                        <p:tav tm="0">
                                          <p:val>
                                            <p:fltVal val="0"/>
                                          </p:val>
                                        </p:tav>
                                        <p:tav tm="100000">
                                          <p:val>
                                            <p:strVal val="#ppt_h"/>
                                          </p:val>
                                        </p:tav>
                                      </p:tavLst>
                                    </p:anim>
                                    <p:animEffect transition="in" filter="fade">
                                      <p:cBhvr>
                                        <p:cTn id="75" dur="500"/>
                                        <p:tgtEl>
                                          <p:spTgt spid="61"/>
                                        </p:tgtEl>
                                      </p:cBhvr>
                                    </p:animEffect>
                                  </p:childTnLst>
                                </p:cTn>
                              </p:par>
                              <p:par>
                                <p:cTn id="76" presetID="53" presetClass="entr" presetSubtype="0" fill="hold" grpId="0" nodeType="withEffect">
                                  <p:stCondLst>
                                    <p:cond delay="0"/>
                                  </p:stCondLst>
                                  <p:childTnLst>
                                    <p:set>
                                      <p:cBhvr>
                                        <p:cTn id="77" dur="1" fill="hold">
                                          <p:stCondLst>
                                            <p:cond delay="0"/>
                                          </p:stCondLst>
                                        </p:cTn>
                                        <p:tgtEl>
                                          <p:spTgt spid="89"/>
                                        </p:tgtEl>
                                        <p:attrNameLst>
                                          <p:attrName>style.visibility</p:attrName>
                                        </p:attrNameLst>
                                      </p:cBhvr>
                                      <p:to>
                                        <p:strVal val="visible"/>
                                      </p:to>
                                    </p:set>
                                    <p:anim calcmode="lin" valueType="num">
                                      <p:cBhvr>
                                        <p:cTn id="78" dur="500" fill="hold"/>
                                        <p:tgtEl>
                                          <p:spTgt spid="89"/>
                                        </p:tgtEl>
                                        <p:attrNameLst>
                                          <p:attrName>ppt_w</p:attrName>
                                        </p:attrNameLst>
                                      </p:cBhvr>
                                      <p:tavLst>
                                        <p:tav tm="0">
                                          <p:val>
                                            <p:fltVal val="0"/>
                                          </p:val>
                                        </p:tav>
                                        <p:tav tm="100000">
                                          <p:val>
                                            <p:strVal val="#ppt_w"/>
                                          </p:val>
                                        </p:tav>
                                      </p:tavLst>
                                    </p:anim>
                                    <p:anim calcmode="lin" valueType="num">
                                      <p:cBhvr>
                                        <p:cTn id="79" dur="500" fill="hold"/>
                                        <p:tgtEl>
                                          <p:spTgt spid="89"/>
                                        </p:tgtEl>
                                        <p:attrNameLst>
                                          <p:attrName>ppt_h</p:attrName>
                                        </p:attrNameLst>
                                      </p:cBhvr>
                                      <p:tavLst>
                                        <p:tav tm="0">
                                          <p:val>
                                            <p:fltVal val="0"/>
                                          </p:val>
                                        </p:tav>
                                        <p:tav tm="100000">
                                          <p:val>
                                            <p:strVal val="#ppt_h"/>
                                          </p:val>
                                        </p:tav>
                                      </p:tavLst>
                                    </p:anim>
                                    <p:animEffect transition="in" filter="fade">
                                      <p:cBhvr>
                                        <p:cTn id="80" dur="500"/>
                                        <p:tgtEl>
                                          <p:spTgt spid="89"/>
                                        </p:tgtEl>
                                      </p:cBhvr>
                                    </p:animEffect>
                                  </p:childTnLst>
                                </p:cTn>
                              </p:par>
                            </p:childTnLst>
                          </p:cTn>
                        </p:par>
                        <p:par>
                          <p:cTn id="81" fill="hold">
                            <p:stCondLst>
                              <p:cond delay="3500"/>
                            </p:stCondLst>
                            <p:childTnLst>
                              <p:par>
                                <p:cTn id="82" presetID="53" presetClass="entr" presetSubtype="0" fill="hold" grpId="0" nodeType="afterEffect">
                                  <p:stCondLst>
                                    <p:cond delay="0"/>
                                  </p:stCondLst>
                                  <p:childTnLst>
                                    <p:set>
                                      <p:cBhvr>
                                        <p:cTn id="83" dur="1" fill="hold">
                                          <p:stCondLst>
                                            <p:cond delay="0"/>
                                          </p:stCondLst>
                                        </p:cTn>
                                        <p:tgtEl>
                                          <p:spTgt spid="62"/>
                                        </p:tgtEl>
                                        <p:attrNameLst>
                                          <p:attrName>style.visibility</p:attrName>
                                        </p:attrNameLst>
                                      </p:cBhvr>
                                      <p:to>
                                        <p:strVal val="visible"/>
                                      </p:to>
                                    </p:set>
                                    <p:anim calcmode="lin" valueType="num">
                                      <p:cBhvr>
                                        <p:cTn id="84" dur="500" fill="hold"/>
                                        <p:tgtEl>
                                          <p:spTgt spid="62"/>
                                        </p:tgtEl>
                                        <p:attrNameLst>
                                          <p:attrName>ppt_w</p:attrName>
                                        </p:attrNameLst>
                                      </p:cBhvr>
                                      <p:tavLst>
                                        <p:tav tm="0">
                                          <p:val>
                                            <p:fltVal val="0"/>
                                          </p:val>
                                        </p:tav>
                                        <p:tav tm="100000">
                                          <p:val>
                                            <p:strVal val="#ppt_w"/>
                                          </p:val>
                                        </p:tav>
                                      </p:tavLst>
                                    </p:anim>
                                    <p:anim calcmode="lin" valueType="num">
                                      <p:cBhvr>
                                        <p:cTn id="85" dur="500" fill="hold"/>
                                        <p:tgtEl>
                                          <p:spTgt spid="62"/>
                                        </p:tgtEl>
                                        <p:attrNameLst>
                                          <p:attrName>ppt_h</p:attrName>
                                        </p:attrNameLst>
                                      </p:cBhvr>
                                      <p:tavLst>
                                        <p:tav tm="0">
                                          <p:val>
                                            <p:fltVal val="0"/>
                                          </p:val>
                                        </p:tav>
                                        <p:tav tm="100000">
                                          <p:val>
                                            <p:strVal val="#ppt_h"/>
                                          </p:val>
                                        </p:tav>
                                      </p:tavLst>
                                    </p:anim>
                                    <p:animEffect transition="in" filter="fade">
                                      <p:cBhvr>
                                        <p:cTn id="86" dur="500"/>
                                        <p:tgtEl>
                                          <p:spTgt spid="62"/>
                                        </p:tgtEl>
                                      </p:cBhvr>
                                    </p:animEffect>
                                  </p:childTnLst>
                                </p:cTn>
                              </p:par>
                              <p:par>
                                <p:cTn id="87" presetID="53" presetClass="entr" presetSubtype="0" fill="hold" grpId="0" nodeType="withEffect">
                                  <p:stCondLst>
                                    <p:cond delay="0"/>
                                  </p:stCondLst>
                                  <p:childTnLst>
                                    <p:set>
                                      <p:cBhvr>
                                        <p:cTn id="88" dur="1" fill="hold">
                                          <p:stCondLst>
                                            <p:cond delay="0"/>
                                          </p:stCondLst>
                                        </p:cTn>
                                        <p:tgtEl>
                                          <p:spTgt spid="90"/>
                                        </p:tgtEl>
                                        <p:attrNameLst>
                                          <p:attrName>style.visibility</p:attrName>
                                        </p:attrNameLst>
                                      </p:cBhvr>
                                      <p:to>
                                        <p:strVal val="visible"/>
                                      </p:to>
                                    </p:set>
                                    <p:anim calcmode="lin" valueType="num">
                                      <p:cBhvr>
                                        <p:cTn id="89" dur="500" fill="hold"/>
                                        <p:tgtEl>
                                          <p:spTgt spid="90"/>
                                        </p:tgtEl>
                                        <p:attrNameLst>
                                          <p:attrName>ppt_w</p:attrName>
                                        </p:attrNameLst>
                                      </p:cBhvr>
                                      <p:tavLst>
                                        <p:tav tm="0">
                                          <p:val>
                                            <p:fltVal val="0"/>
                                          </p:val>
                                        </p:tav>
                                        <p:tav tm="100000">
                                          <p:val>
                                            <p:strVal val="#ppt_w"/>
                                          </p:val>
                                        </p:tav>
                                      </p:tavLst>
                                    </p:anim>
                                    <p:anim calcmode="lin" valueType="num">
                                      <p:cBhvr>
                                        <p:cTn id="90" dur="500" fill="hold"/>
                                        <p:tgtEl>
                                          <p:spTgt spid="90"/>
                                        </p:tgtEl>
                                        <p:attrNameLst>
                                          <p:attrName>ppt_h</p:attrName>
                                        </p:attrNameLst>
                                      </p:cBhvr>
                                      <p:tavLst>
                                        <p:tav tm="0">
                                          <p:val>
                                            <p:fltVal val="0"/>
                                          </p:val>
                                        </p:tav>
                                        <p:tav tm="100000">
                                          <p:val>
                                            <p:strVal val="#ppt_h"/>
                                          </p:val>
                                        </p:tav>
                                      </p:tavLst>
                                    </p:anim>
                                    <p:animEffect transition="in" filter="fade">
                                      <p:cBhvr>
                                        <p:cTn id="91" dur="500"/>
                                        <p:tgtEl>
                                          <p:spTgt spid="90"/>
                                        </p:tgtEl>
                                      </p:cBhvr>
                                    </p:animEffect>
                                  </p:childTnLst>
                                </p:cTn>
                              </p:par>
                            </p:childTnLst>
                          </p:cTn>
                        </p:par>
                        <p:par>
                          <p:cTn id="92" fill="hold">
                            <p:stCondLst>
                              <p:cond delay="4000"/>
                            </p:stCondLst>
                            <p:childTnLst>
                              <p:par>
                                <p:cTn id="93" presetID="53" presetClass="entr" presetSubtype="0" fill="hold" grpId="0" nodeType="afterEffect">
                                  <p:stCondLst>
                                    <p:cond delay="0"/>
                                  </p:stCondLst>
                                  <p:childTnLst>
                                    <p:set>
                                      <p:cBhvr>
                                        <p:cTn id="94" dur="1" fill="hold">
                                          <p:stCondLst>
                                            <p:cond delay="0"/>
                                          </p:stCondLst>
                                        </p:cTn>
                                        <p:tgtEl>
                                          <p:spTgt spid="64"/>
                                        </p:tgtEl>
                                        <p:attrNameLst>
                                          <p:attrName>style.visibility</p:attrName>
                                        </p:attrNameLst>
                                      </p:cBhvr>
                                      <p:to>
                                        <p:strVal val="visible"/>
                                      </p:to>
                                    </p:set>
                                    <p:anim calcmode="lin" valueType="num">
                                      <p:cBhvr>
                                        <p:cTn id="95" dur="500" fill="hold"/>
                                        <p:tgtEl>
                                          <p:spTgt spid="64"/>
                                        </p:tgtEl>
                                        <p:attrNameLst>
                                          <p:attrName>ppt_w</p:attrName>
                                        </p:attrNameLst>
                                      </p:cBhvr>
                                      <p:tavLst>
                                        <p:tav tm="0">
                                          <p:val>
                                            <p:fltVal val="0"/>
                                          </p:val>
                                        </p:tav>
                                        <p:tav tm="100000">
                                          <p:val>
                                            <p:strVal val="#ppt_w"/>
                                          </p:val>
                                        </p:tav>
                                      </p:tavLst>
                                    </p:anim>
                                    <p:anim calcmode="lin" valueType="num">
                                      <p:cBhvr>
                                        <p:cTn id="96" dur="500" fill="hold"/>
                                        <p:tgtEl>
                                          <p:spTgt spid="64"/>
                                        </p:tgtEl>
                                        <p:attrNameLst>
                                          <p:attrName>ppt_h</p:attrName>
                                        </p:attrNameLst>
                                      </p:cBhvr>
                                      <p:tavLst>
                                        <p:tav tm="0">
                                          <p:val>
                                            <p:fltVal val="0"/>
                                          </p:val>
                                        </p:tav>
                                        <p:tav tm="100000">
                                          <p:val>
                                            <p:strVal val="#ppt_h"/>
                                          </p:val>
                                        </p:tav>
                                      </p:tavLst>
                                    </p:anim>
                                    <p:animEffect transition="in" filter="fade">
                                      <p:cBhvr>
                                        <p:cTn id="97" dur="500"/>
                                        <p:tgtEl>
                                          <p:spTgt spid="64"/>
                                        </p:tgtEl>
                                      </p:cBhvr>
                                    </p:animEffect>
                                  </p:childTnLst>
                                </p:cTn>
                              </p:par>
                              <p:par>
                                <p:cTn id="98" presetID="53" presetClass="entr" presetSubtype="0" fill="hold" grpId="0" nodeType="withEffect">
                                  <p:stCondLst>
                                    <p:cond delay="0"/>
                                  </p:stCondLst>
                                  <p:childTnLst>
                                    <p:set>
                                      <p:cBhvr>
                                        <p:cTn id="99" dur="1" fill="hold">
                                          <p:stCondLst>
                                            <p:cond delay="0"/>
                                          </p:stCondLst>
                                        </p:cTn>
                                        <p:tgtEl>
                                          <p:spTgt spid="91"/>
                                        </p:tgtEl>
                                        <p:attrNameLst>
                                          <p:attrName>style.visibility</p:attrName>
                                        </p:attrNameLst>
                                      </p:cBhvr>
                                      <p:to>
                                        <p:strVal val="visible"/>
                                      </p:to>
                                    </p:set>
                                    <p:anim calcmode="lin" valueType="num">
                                      <p:cBhvr>
                                        <p:cTn id="100" dur="500" fill="hold"/>
                                        <p:tgtEl>
                                          <p:spTgt spid="91"/>
                                        </p:tgtEl>
                                        <p:attrNameLst>
                                          <p:attrName>ppt_w</p:attrName>
                                        </p:attrNameLst>
                                      </p:cBhvr>
                                      <p:tavLst>
                                        <p:tav tm="0">
                                          <p:val>
                                            <p:fltVal val="0"/>
                                          </p:val>
                                        </p:tav>
                                        <p:tav tm="100000">
                                          <p:val>
                                            <p:strVal val="#ppt_w"/>
                                          </p:val>
                                        </p:tav>
                                      </p:tavLst>
                                    </p:anim>
                                    <p:anim calcmode="lin" valueType="num">
                                      <p:cBhvr>
                                        <p:cTn id="101" dur="500" fill="hold"/>
                                        <p:tgtEl>
                                          <p:spTgt spid="91"/>
                                        </p:tgtEl>
                                        <p:attrNameLst>
                                          <p:attrName>ppt_h</p:attrName>
                                        </p:attrNameLst>
                                      </p:cBhvr>
                                      <p:tavLst>
                                        <p:tav tm="0">
                                          <p:val>
                                            <p:fltVal val="0"/>
                                          </p:val>
                                        </p:tav>
                                        <p:tav tm="100000">
                                          <p:val>
                                            <p:strVal val="#ppt_h"/>
                                          </p:val>
                                        </p:tav>
                                      </p:tavLst>
                                    </p:anim>
                                    <p:animEffect transition="in" filter="fade">
                                      <p:cBhvr>
                                        <p:cTn id="102" dur="500"/>
                                        <p:tgtEl>
                                          <p:spTgt spid="91"/>
                                        </p:tgtEl>
                                      </p:cBhvr>
                                    </p:animEffect>
                                  </p:childTnLst>
                                </p:cTn>
                              </p:par>
                            </p:childTnLst>
                          </p:cTn>
                        </p:par>
                        <p:par>
                          <p:cTn id="103" fill="hold">
                            <p:stCondLst>
                              <p:cond delay="4500"/>
                            </p:stCondLst>
                            <p:childTnLst>
                              <p:par>
                                <p:cTn id="104" presetID="53" presetClass="entr" presetSubtype="0" fill="hold" grpId="0" nodeType="afterEffect">
                                  <p:stCondLst>
                                    <p:cond delay="0"/>
                                  </p:stCondLst>
                                  <p:childTnLst>
                                    <p:set>
                                      <p:cBhvr>
                                        <p:cTn id="105" dur="1" fill="hold">
                                          <p:stCondLst>
                                            <p:cond delay="0"/>
                                          </p:stCondLst>
                                        </p:cTn>
                                        <p:tgtEl>
                                          <p:spTgt spid="63"/>
                                        </p:tgtEl>
                                        <p:attrNameLst>
                                          <p:attrName>style.visibility</p:attrName>
                                        </p:attrNameLst>
                                      </p:cBhvr>
                                      <p:to>
                                        <p:strVal val="visible"/>
                                      </p:to>
                                    </p:set>
                                    <p:anim calcmode="lin" valueType="num">
                                      <p:cBhvr>
                                        <p:cTn id="106" dur="500" fill="hold"/>
                                        <p:tgtEl>
                                          <p:spTgt spid="63"/>
                                        </p:tgtEl>
                                        <p:attrNameLst>
                                          <p:attrName>ppt_w</p:attrName>
                                        </p:attrNameLst>
                                      </p:cBhvr>
                                      <p:tavLst>
                                        <p:tav tm="0">
                                          <p:val>
                                            <p:fltVal val="0"/>
                                          </p:val>
                                        </p:tav>
                                        <p:tav tm="100000">
                                          <p:val>
                                            <p:strVal val="#ppt_w"/>
                                          </p:val>
                                        </p:tav>
                                      </p:tavLst>
                                    </p:anim>
                                    <p:anim calcmode="lin" valueType="num">
                                      <p:cBhvr>
                                        <p:cTn id="107" dur="500" fill="hold"/>
                                        <p:tgtEl>
                                          <p:spTgt spid="63"/>
                                        </p:tgtEl>
                                        <p:attrNameLst>
                                          <p:attrName>ppt_h</p:attrName>
                                        </p:attrNameLst>
                                      </p:cBhvr>
                                      <p:tavLst>
                                        <p:tav tm="0">
                                          <p:val>
                                            <p:fltVal val="0"/>
                                          </p:val>
                                        </p:tav>
                                        <p:tav tm="100000">
                                          <p:val>
                                            <p:strVal val="#ppt_h"/>
                                          </p:val>
                                        </p:tav>
                                      </p:tavLst>
                                    </p:anim>
                                    <p:animEffect transition="in" filter="fade">
                                      <p:cBhvr>
                                        <p:cTn id="108" dur="500"/>
                                        <p:tgtEl>
                                          <p:spTgt spid="63"/>
                                        </p:tgtEl>
                                      </p:cBhvr>
                                    </p:animEffect>
                                  </p:childTnLst>
                                </p:cTn>
                              </p:par>
                              <p:par>
                                <p:cTn id="109" presetID="53" presetClass="entr" presetSubtype="0" fill="hold" grpId="0" nodeType="withEffect">
                                  <p:stCondLst>
                                    <p:cond delay="0"/>
                                  </p:stCondLst>
                                  <p:childTnLst>
                                    <p:set>
                                      <p:cBhvr>
                                        <p:cTn id="110" dur="1" fill="hold">
                                          <p:stCondLst>
                                            <p:cond delay="0"/>
                                          </p:stCondLst>
                                        </p:cTn>
                                        <p:tgtEl>
                                          <p:spTgt spid="92"/>
                                        </p:tgtEl>
                                        <p:attrNameLst>
                                          <p:attrName>style.visibility</p:attrName>
                                        </p:attrNameLst>
                                      </p:cBhvr>
                                      <p:to>
                                        <p:strVal val="visible"/>
                                      </p:to>
                                    </p:set>
                                    <p:anim calcmode="lin" valueType="num">
                                      <p:cBhvr>
                                        <p:cTn id="111" dur="500" fill="hold"/>
                                        <p:tgtEl>
                                          <p:spTgt spid="92"/>
                                        </p:tgtEl>
                                        <p:attrNameLst>
                                          <p:attrName>ppt_w</p:attrName>
                                        </p:attrNameLst>
                                      </p:cBhvr>
                                      <p:tavLst>
                                        <p:tav tm="0">
                                          <p:val>
                                            <p:fltVal val="0"/>
                                          </p:val>
                                        </p:tav>
                                        <p:tav tm="100000">
                                          <p:val>
                                            <p:strVal val="#ppt_w"/>
                                          </p:val>
                                        </p:tav>
                                      </p:tavLst>
                                    </p:anim>
                                    <p:anim calcmode="lin" valueType="num">
                                      <p:cBhvr>
                                        <p:cTn id="112" dur="500" fill="hold"/>
                                        <p:tgtEl>
                                          <p:spTgt spid="92"/>
                                        </p:tgtEl>
                                        <p:attrNameLst>
                                          <p:attrName>ppt_h</p:attrName>
                                        </p:attrNameLst>
                                      </p:cBhvr>
                                      <p:tavLst>
                                        <p:tav tm="0">
                                          <p:val>
                                            <p:fltVal val="0"/>
                                          </p:val>
                                        </p:tav>
                                        <p:tav tm="100000">
                                          <p:val>
                                            <p:strVal val="#ppt_h"/>
                                          </p:val>
                                        </p:tav>
                                      </p:tavLst>
                                    </p:anim>
                                    <p:animEffect transition="in" filter="fade">
                                      <p:cBhvr>
                                        <p:cTn id="113" dur="500"/>
                                        <p:tgtEl>
                                          <p:spTgt spid="92"/>
                                        </p:tgtEl>
                                      </p:cBhvr>
                                    </p:animEffect>
                                  </p:childTnLst>
                                </p:cTn>
                              </p:par>
                            </p:childTnLst>
                          </p:cTn>
                        </p:par>
                        <p:par>
                          <p:cTn id="114" fill="hold">
                            <p:stCondLst>
                              <p:cond delay="5000"/>
                            </p:stCondLst>
                            <p:childTnLst>
                              <p:par>
                                <p:cTn id="115" presetID="37" presetClass="entr" presetSubtype="0" fill="hold" grpId="0" nodeType="afterEffect">
                                  <p:stCondLst>
                                    <p:cond delay="0"/>
                                  </p:stCondLst>
                                  <p:childTnLst>
                                    <p:set>
                                      <p:cBhvr>
                                        <p:cTn id="116" dur="1" fill="hold">
                                          <p:stCondLst>
                                            <p:cond delay="0"/>
                                          </p:stCondLst>
                                        </p:cTn>
                                        <p:tgtEl>
                                          <p:spTgt spid="33"/>
                                        </p:tgtEl>
                                        <p:attrNameLst>
                                          <p:attrName>style.visibility</p:attrName>
                                        </p:attrNameLst>
                                      </p:cBhvr>
                                      <p:to>
                                        <p:strVal val="visible"/>
                                      </p:to>
                                    </p:set>
                                    <p:animEffect transition="in" filter="fade">
                                      <p:cBhvr>
                                        <p:cTn id="117" dur="1000"/>
                                        <p:tgtEl>
                                          <p:spTgt spid="33"/>
                                        </p:tgtEl>
                                      </p:cBhvr>
                                    </p:animEffect>
                                    <p:anim calcmode="lin" valueType="num">
                                      <p:cBhvr>
                                        <p:cTn id="118" dur="1000" fill="hold"/>
                                        <p:tgtEl>
                                          <p:spTgt spid="33"/>
                                        </p:tgtEl>
                                        <p:attrNameLst>
                                          <p:attrName>ppt_x</p:attrName>
                                        </p:attrNameLst>
                                      </p:cBhvr>
                                      <p:tavLst>
                                        <p:tav tm="0">
                                          <p:val>
                                            <p:strVal val="#ppt_x"/>
                                          </p:val>
                                        </p:tav>
                                        <p:tav tm="100000">
                                          <p:val>
                                            <p:strVal val="#ppt_x"/>
                                          </p:val>
                                        </p:tav>
                                      </p:tavLst>
                                    </p:anim>
                                    <p:anim calcmode="lin" valueType="num">
                                      <p:cBhvr>
                                        <p:cTn id="119" dur="900" decel="100000" fill="hold"/>
                                        <p:tgtEl>
                                          <p:spTgt spid="33"/>
                                        </p:tgtEl>
                                        <p:attrNameLst>
                                          <p:attrName>ppt_y</p:attrName>
                                        </p:attrNameLst>
                                      </p:cBhvr>
                                      <p:tavLst>
                                        <p:tav tm="0">
                                          <p:val>
                                            <p:strVal val="#ppt_y+1"/>
                                          </p:val>
                                        </p:tav>
                                        <p:tav tm="100000">
                                          <p:val>
                                            <p:strVal val="#ppt_y-.03"/>
                                          </p:val>
                                        </p:tav>
                                      </p:tavLst>
                                    </p:anim>
                                    <p:anim calcmode="lin" valueType="num">
                                      <p:cBhvr>
                                        <p:cTn id="120" dur="100" accel="100000" fill="hold">
                                          <p:stCondLst>
                                            <p:cond delay="900"/>
                                          </p:stCondLst>
                                        </p:cTn>
                                        <p:tgtEl>
                                          <p:spTgt spid="33"/>
                                        </p:tgtEl>
                                        <p:attrNameLst>
                                          <p:attrName>ppt_y</p:attrName>
                                        </p:attrNameLst>
                                      </p:cBhvr>
                                      <p:tavLst>
                                        <p:tav tm="0">
                                          <p:val>
                                            <p:strVal val="#ppt_y-.03"/>
                                          </p:val>
                                        </p:tav>
                                        <p:tav tm="100000">
                                          <p:val>
                                            <p:strVal val="#ppt_y"/>
                                          </p:val>
                                        </p:tav>
                                      </p:tavLst>
                                    </p:anim>
                                  </p:childTnLst>
                                </p:cTn>
                              </p:par>
                            </p:childTnLst>
                          </p:cTn>
                        </p:par>
                        <p:par>
                          <p:cTn id="121" fill="hold">
                            <p:stCondLst>
                              <p:cond delay="6000"/>
                            </p:stCondLst>
                            <p:childTnLst>
                              <p:par>
                                <p:cTn id="122" presetID="53" presetClass="entr" presetSubtype="0" fill="hold" grpId="0" nodeType="afterEffect">
                                  <p:stCondLst>
                                    <p:cond delay="0"/>
                                  </p:stCondLst>
                                  <p:childTnLst>
                                    <p:set>
                                      <p:cBhvr>
                                        <p:cTn id="123" dur="1" fill="hold">
                                          <p:stCondLst>
                                            <p:cond delay="0"/>
                                          </p:stCondLst>
                                        </p:cTn>
                                        <p:tgtEl>
                                          <p:spTgt spid="94"/>
                                        </p:tgtEl>
                                        <p:attrNameLst>
                                          <p:attrName>style.visibility</p:attrName>
                                        </p:attrNameLst>
                                      </p:cBhvr>
                                      <p:to>
                                        <p:strVal val="visible"/>
                                      </p:to>
                                    </p:set>
                                    <p:anim calcmode="lin" valueType="num">
                                      <p:cBhvr>
                                        <p:cTn id="124" dur="500" fill="hold"/>
                                        <p:tgtEl>
                                          <p:spTgt spid="94"/>
                                        </p:tgtEl>
                                        <p:attrNameLst>
                                          <p:attrName>ppt_w</p:attrName>
                                        </p:attrNameLst>
                                      </p:cBhvr>
                                      <p:tavLst>
                                        <p:tav tm="0">
                                          <p:val>
                                            <p:fltVal val="0"/>
                                          </p:val>
                                        </p:tav>
                                        <p:tav tm="100000">
                                          <p:val>
                                            <p:strVal val="#ppt_w"/>
                                          </p:val>
                                        </p:tav>
                                      </p:tavLst>
                                    </p:anim>
                                    <p:anim calcmode="lin" valueType="num">
                                      <p:cBhvr>
                                        <p:cTn id="125" dur="500" fill="hold"/>
                                        <p:tgtEl>
                                          <p:spTgt spid="94"/>
                                        </p:tgtEl>
                                        <p:attrNameLst>
                                          <p:attrName>ppt_h</p:attrName>
                                        </p:attrNameLst>
                                      </p:cBhvr>
                                      <p:tavLst>
                                        <p:tav tm="0">
                                          <p:val>
                                            <p:fltVal val="0"/>
                                          </p:val>
                                        </p:tav>
                                        <p:tav tm="100000">
                                          <p:val>
                                            <p:strVal val="#ppt_h"/>
                                          </p:val>
                                        </p:tav>
                                      </p:tavLst>
                                    </p:anim>
                                    <p:animEffect transition="in" filter="fade">
                                      <p:cBhvr>
                                        <p:cTn id="126" dur="500"/>
                                        <p:tgtEl>
                                          <p:spTgt spid="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55" grpId="0"/>
      <p:bldP spid="56" grpId="0"/>
      <p:bldP spid="57" grpId="0"/>
      <p:bldP spid="58" grpId="0"/>
      <p:bldP spid="59" grpId="0"/>
      <p:bldP spid="60" grpId="0"/>
      <p:bldP spid="61" grpId="0"/>
      <p:bldP spid="62" grpId="0"/>
      <p:bldP spid="63" grpId="0"/>
      <p:bldP spid="64" grpId="0"/>
      <p:bldP spid="83" grpId="0" animBg="1"/>
      <p:bldP spid="84" grpId="0" animBg="1"/>
      <p:bldP spid="85" grpId="0" animBg="1"/>
      <p:bldP spid="86" grpId="0" animBg="1"/>
      <p:bldP spid="87" grpId="0" animBg="1"/>
      <p:bldP spid="88" grpId="0" animBg="1"/>
      <p:bldP spid="89" grpId="0" animBg="1"/>
      <p:bldP spid="90" grpId="0" animBg="1"/>
      <p:bldP spid="91" grpId="0" animBg="1"/>
      <p:bldP spid="92" grpId="0" animBg="1"/>
      <p:bldP spid="94" grpId="0" animBg="1"/>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Action Button: Beginning 22">
            <a:hlinkClick r:id="rId3" action="ppaction://hlinksldjump" highlightClick="1"/>
          </p:cNvPr>
          <p:cNvSpPr/>
          <p:nvPr/>
        </p:nvSpPr>
        <p:spPr>
          <a:xfrm>
            <a:off x="8080992" y="6400800"/>
            <a:ext cx="457200" cy="457200"/>
          </a:xfrm>
          <a:prstGeom prst="actionButtonBeginning">
            <a:avLst/>
          </a:prstGeom>
          <a:gradFill>
            <a:gsLst>
              <a:gs pos="0">
                <a:srgbClr val="FFEFD1"/>
              </a:gs>
              <a:gs pos="64999">
                <a:srgbClr val="F0EBD5"/>
              </a:gs>
              <a:gs pos="100000">
                <a:srgbClr val="D1C39F"/>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pic>
        <p:nvPicPr>
          <p:cNvPr id="2050" name="Picture 2"/>
          <p:cNvPicPr>
            <a:picLocks noChangeAspect="1" noChangeArrowheads="1"/>
          </p:cNvPicPr>
          <p:nvPr/>
        </p:nvPicPr>
        <p:blipFill>
          <a:blip r:embed="rId4" cstate="print"/>
          <a:srcRect l="1035" t="1250" r="1662" b="2174"/>
          <a:stretch>
            <a:fillRect/>
          </a:stretch>
        </p:blipFill>
        <p:spPr bwMode="auto">
          <a:xfrm>
            <a:off x="3429000" y="1755648"/>
            <a:ext cx="4995080" cy="3603009"/>
          </a:xfrm>
          <a:prstGeom prst="rect">
            <a:avLst/>
          </a:prstGeom>
          <a:ln>
            <a:noFill/>
          </a:ln>
          <a:effectLst>
            <a:outerShdw blurRad="190500" algn="tl" rotWithShape="0">
              <a:srgbClr val="000000">
                <a:alpha val="70000"/>
              </a:srgbClr>
            </a:outerShdw>
          </a:effectLst>
        </p:spPr>
      </p:pic>
      <p:sp>
        <p:nvSpPr>
          <p:cNvPr id="22" name="Action Button: Home 21">
            <a:hlinkClick r:id="" action="ppaction://hlinkshowjump?jump=firstslide" highlightClick="1"/>
          </p:cNvPr>
          <p:cNvSpPr/>
          <p:nvPr/>
        </p:nvSpPr>
        <p:spPr>
          <a:xfrm>
            <a:off x="8547717" y="6400800"/>
            <a:ext cx="574675" cy="457200"/>
          </a:xfrm>
          <a:prstGeom prst="actionButtonHome">
            <a:avLst/>
          </a:prstGeom>
          <a:gradFill flip="none" rotWithShape="1">
            <a:gsLst>
              <a:gs pos="0">
                <a:srgbClr val="FFEFD1"/>
              </a:gs>
              <a:gs pos="64999">
                <a:srgbClr val="F0EBD5"/>
              </a:gs>
              <a:gs pos="100000">
                <a:srgbClr val="D1C39F"/>
              </a:gs>
            </a:gsLst>
            <a:lin ang="5400000" scaled="1"/>
            <a:tileRect/>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24" name="Rectangle 23"/>
          <p:cNvSpPr/>
          <p:nvPr/>
        </p:nvSpPr>
        <p:spPr>
          <a:xfrm>
            <a:off x="0" y="0"/>
            <a:ext cx="9144000" cy="838200"/>
          </a:xfrm>
          <a:prstGeom prst="rect">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r>
              <a:rPr lang="en-US" sz="4400" dirty="0" smtClean="0">
                <a:latin typeface="Trebuchet MS" pitchFamily="34" charset="0"/>
              </a:rPr>
              <a:t>How To Read LOBO Data</a:t>
            </a:r>
            <a:endParaRPr lang="en-US" sz="4400" dirty="0">
              <a:latin typeface="Trebuchet MS" pitchFamily="34" charset="0"/>
            </a:endParaRPr>
          </a:p>
        </p:txBody>
      </p:sp>
      <p:sp>
        <p:nvSpPr>
          <p:cNvPr id="39" name="Flowchart: Delay 38"/>
          <p:cNvSpPr/>
          <p:nvPr/>
        </p:nvSpPr>
        <p:spPr>
          <a:xfrm>
            <a:off x="0" y="0"/>
            <a:ext cx="1752600" cy="6858000"/>
          </a:xfrm>
          <a:prstGeom prst="flowChartDelay">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40" name="TextBox 39">
            <a:hlinkClick r:id="rId5" action="ppaction://hlinksldjump"/>
          </p:cNvPr>
          <p:cNvSpPr txBox="1"/>
          <p:nvPr/>
        </p:nvSpPr>
        <p:spPr>
          <a:xfrm>
            <a:off x="0" y="609600"/>
            <a:ext cx="1371600" cy="8382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Build </a:t>
            </a:r>
            <a:r>
              <a:rPr lang="en-US" sz="1600" dirty="0" smtClean="0">
                <a:solidFill>
                  <a:schemeClr val="accent1">
                    <a:lumMod val="75000"/>
                  </a:schemeClr>
                </a:solidFill>
                <a:latin typeface="Trebuchet MS" pitchFamily="34" charset="0"/>
                <a:cs typeface="+mn-cs"/>
              </a:rPr>
              <a:t>A </a:t>
            </a:r>
            <a:r>
              <a:rPr lang="en-US" sz="1600" dirty="0">
                <a:solidFill>
                  <a:schemeClr val="accent1">
                    <a:lumMod val="75000"/>
                  </a:schemeClr>
                </a:solidFill>
                <a:latin typeface="Trebuchet MS" pitchFamily="34" charset="0"/>
                <a:cs typeface="+mn-cs"/>
              </a:rPr>
              <a:t>G</a:t>
            </a:r>
            <a:r>
              <a:rPr lang="en-US" sz="1600" dirty="0" smtClean="0">
                <a:solidFill>
                  <a:schemeClr val="accent1">
                    <a:lumMod val="75000"/>
                  </a:schemeClr>
                </a:solidFill>
                <a:latin typeface="Trebuchet MS" pitchFamily="34" charset="0"/>
                <a:cs typeface="+mn-cs"/>
              </a:rPr>
              <a:t>raph </a:t>
            </a:r>
            <a:endParaRPr lang="en-US" sz="1600" dirty="0">
              <a:solidFill>
                <a:schemeClr val="accent1">
                  <a:lumMod val="75000"/>
                </a:schemeClr>
              </a:solidFill>
              <a:latin typeface="Trebuchet MS" pitchFamily="34" charset="0"/>
              <a:cs typeface="+mn-cs"/>
            </a:endParaRP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1)</a:t>
            </a:r>
            <a:endParaRPr lang="en-US" sz="1600" dirty="0">
              <a:solidFill>
                <a:schemeClr val="accent1">
                  <a:lumMod val="75000"/>
                </a:schemeClr>
              </a:solidFill>
              <a:latin typeface="Trebuchet MS" pitchFamily="34" charset="0"/>
              <a:cs typeface="+mn-cs"/>
            </a:endParaRPr>
          </a:p>
        </p:txBody>
      </p:sp>
      <p:sp>
        <p:nvSpPr>
          <p:cNvPr id="42" name="TextBox 41">
            <a:hlinkClick r:id="rId6" action="ppaction://hlinksldjump"/>
          </p:cNvPr>
          <p:cNvSpPr txBox="1"/>
          <p:nvPr/>
        </p:nvSpPr>
        <p:spPr>
          <a:xfrm>
            <a:off x="0" y="2743200"/>
            <a:ext cx="1554480" cy="1066800"/>
          </a:xfrm>
          <a:prstGeom prst="roundRect">
            <a:avLst/>
          </a:prstGeom>
          <a:solidFill>
            <a:schemeClr val="accent5">
              <a:lumMod val="40000"/>
              <a:lumOff val="60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Read LOBO Graphs </a:t>
            </a:r>
            <a:r>
              <a:rPr lang="en-US" sz="1600" dirty="0" smtClean="0">
                <a:solidFill>
                  <a:schemeClr val="accent1">
                    <a:lumMod val="75000"/>
                  </a:schemeClr>
                </a:solidFill>
                <a:latin typeface="Trebuchet MS" pitchFamily="34" charset="0"/>
                <a:cs typeface="+mn-cs"/>
              </a:rPr>
              <a:t>   (Level 3)</a:t>
            </a:r>
            <a:endParaRPr lang="en-US" sz="1600" dirty="0">
              <a:solidFill>
                <a:schemeClr val="accent1">
                  <a:lumMod val="75000"/>
                </a:schemeClr>
              </a:solidFill>
              <a:latin typeface="Trebuchet MS" pitchFamily="34" charset="0"/>
              <a:cs typeface="+mn-cs"/>
            </a:endParaRPr>
          </a:p>
        </p:txBody>
      </p:sp>
      <p:sp>
        <p:nvSpPr>
          <p:cNvPr id="43" name="TextBox 42">
            <a:hlinkClick r:id="rId7" action="ppaction://hlinksldjump"/>
          </p:cNvPr>
          <p:cNvSpPr txBox="1"/>
          <p:nvPr/>
        </p:nvSpPr>
        <p:spPr>
          <a:xfrm>
            <a:off x="0" y="3953470"/>
            <a:ext cx="1447800" cy="99953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LOBO Data Match-up</a:t>
            </a:r>
            <a:endParaRPr lang="en-US" sz="1600" dirty="0">
              <a:solidFill>
                <a:schemeClr val="accent1">
                  <a:lumMod val="75000"/>
                </a:schemeClr>
              </a:solidFill>
              <a:latin typeface="Trebuchet MS" pitchFamily="34" charset="0"/>
              <a:cs typeface="+mn-cs"/>
            </a:endParaRP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4)</a:t>
            </a:r>
            <a:endParaRPr lang="en-US" sz="1600" dirty="0">
              <a:solidFill>
                <a:schemeClr val="accent1">
                  <a:lumMod val="75000"/>
                </a:schemeClr>
              </a:solidFill>
              <a:latin typeface="Trebuchet MS" pitchFamily="34" charset="0"/>
              <a:cs typeface="+mn-cs"/>
            </a:endParaRPr>
          </a:p>
        </p:txBody>
      </p:sp>
      <p:sp>
        <p:nvSpPr>
          <p:cNvPr id="44" name="TextBox 43">
            <a:hlinkClick r:id="rId8" action="ppaction://hlinksldjump"/>
          </p:cNvPr>
          <p:cNvSpPr txBox="1"/>
          <p:nvPr/>
        </p:nvSpPr>
        <p:spPr>
          <a:xfrm>
            <a:off x="0" y="5105400"/>
            <a:ext cx="1371600" cy="11430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Test Your LOBO Abilities</a:t>
            </a: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5)</a:t>
            </a:r>
            <a:endParaRPr lang="en-US" sz="1600" dirty="0">
              <a:solidFill>
                <a:schemeClr val="accent1">
                  <a:lumMod val="75000"/>
                </a:schemeClr>
              </a:solidFill>
              <a:latin typeface="Trebuchet MS" pitchFamily="34" charset="0"/>
              <a:cs typeface="+mn-cs"/>
            </a:endParaRPr>
          </a:p>
        </p:txBody>
      </p:sp>
      <p:sp>
        <p:nvSpPr>
          <p:cNvPr id="45" name="TextBox 44">
            <a:hlinkClick r:id="rId9" action="ppaction://hlinksldjump"/>
          </p:cNvPr>
          <p:cNvSpPr txBox="1"/>
          <p:nvPr/>
        </p:nvSpPr>
        <p:spPr>
          <a:xfrm>
            <a:off x="0" y="1600200"/>
            <a:ext cx="1447800" cy="9906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Interpret Graphs</a:t>
            </a: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2)</a:t>
            </a:r>
            <a:endParaRPr lang="en-US" sz="1600" dirty="0">
              <a:solidFill>
                <a:schemeClr val="accent1">
                  <a:lumMod val="75000"/>
                </a:schemeClr>
              </a:solidFill>
              <a:latin typeface="Trebuchet MS" pitchFamily="34" charset="0"/>
              <a:cs typeface="+mn-cs"/>
            </a:endParaRPr>
          </a:p>
        </p:txBody>
      </p:sp>
      <p:sp>
        <p:nvSpPr>
          <p:cNvPr id="46" name="TextBox 45">
            <a:hlinkClick r:id="rId10" action="ppaction://hlinksldjump"/>
          </p:cNvPr>
          <p:cNvSpPr txBox="1"/>
          <p:nvPr/>
        </p:nvSpPr>
        <p:spPr>
          <a:xfrm>
            <a:off x="0" y="6324600"/>
            <a:ext cx="914400" cy="5334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More info</a:t>
            </a:r>
            <a:endParaRPr lang="en-US" sz="1600" dirty="0">
              <a:solidFill>
                <a:schemeClr val="accent1">
                  <a:lumMod val="75000"/>
                </a:schemeClr>
              </a:solidFill>
              <a:latin typeface="Trebuchet MS" pitchFamily="34" charset="0"/>
              <a:cs typeface="+mn-cs"/>
            </a:endParaRPr>
          </a:p>
        </p:txBody>
      </p:sp>
      <p:sp>
        <p:nvSpPr>
          <p:cNvPr id="19" name="Rounded Rectangle 18"/>
          <p:cNvSpPr/>
          <p:nvPr/>
        </p:nvSpPr>
        <p:spPr>
          <a:xfrm>
            <a:off x="4648200" y="5486400"/>
            <a:ext cx="3581400" cy="685800"/>
          </a:xfrm>
          <a:prstGeom prst="roundRect">
            <a:avLst/>
          </a:prstGeom>
          <a:solidFill>
            <a:srgbClr val="70AC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600" dirty="0" smtClean="0">
                <a:latin typeface="Trebuchet MS" pitchFamily="34" charset="0"/>
              </a:rPr>
              <a:t>Are your numbers for this graph the same for the previous one?</a:t>
            </a:r>
            <a:endParaRPr lang="en-US" sz="1600" dirty="0">
              <a:latin typeface="Trebuchet MS" pitchFamily="34" charset="0"/>
            </a:endParaRPr>
          </a:p>
        </p:txBody>
      </p:sp>
      <p:pic>
        <p:nvPicPr>
          <p:cNvPr id="89" name="Picture 88" descr="dungeness - Copy.jpg"/>
          <p:cNvPicPr>
            <a:picLocks noChangeAspect="1"/>
          </p:cNvPicPr>
          <p:nvPr/>
        </p:nvPicPr>
        <p:blipFill>
          <a:blip r:embed="rId11" cstate="print"/>
          <a:stretch>
            <a:fillRect/>
          </a:stretch>
        </p:blipFill>
        <p:spPr>
          <a:xfrm>
            <a:off x="1676400" y="914400"/>
            <a:ext cx="1568450" cy="941070"/>
          </a:xfrm>
          <a:prstGeom prst="rect">
            <a:avLst/>
          </a:prstGeom>
        </p:spPr>
      </p:pic>
      <p:sp>
        <p:nvSpPr>
          <p:cNvPr id="90" name="Rounded Rectangle 89"/>
          <p:cNvSpPr/>
          <p:nvPr/>
        </p:nvSpPr>
        <p:spPr>
          <a:xfrm>
            <a:off x="1828800" y="2209800"/>
            <a:ext cx="1600200" cy="838200"/>
          </a:xfrm>
          <a:prstGeom prst="roundRect">
            <a:avLst/>
          </a:prstGeom>
          <a:solidFill>
            <a:srgbClr val="00B8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600" dirty="0" smtClean="0">
                <a:latin typeface="Trebuchet MS" pitchFamily="34" charset="0"/>
              </a:rPr>
              <a:t>How many HIGH tides do you count?</a:t>
            </a:r>
            <a:endParaRPr lang="en-US" sz="1600" dirty="0">
              <a:latin typeface="Trebuchet MS" pitchFamily="34" charset="0"/>
            </a:endParaRPr>
          </a:p>
        </p:txBody>
      </p:sp>
      <p:sp>
        <p:nvSpPr>
          <p:cNvPr id="91" name="Rounded Rectangle 90"/>
          <p:cNvSpPr/>
          <p:nvPr/>
        </p:nvSpPr>
        <p:spPr>
          <a:xfrm>
            <a:off x="1752600" y="4343400"/>
            <a:ext cx="1600200" cy="914400"/>
          </a:xfrm>
          <a:prstGeom prst="roundRect">
            <a:avLst/>
          </a:prstGeom>
          <a:solidFill>
            <a:srgbClr val="00A1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600" dirty="0" smtClean="0">
                <a:latin typeface="Trebuchet MS" pitchFamily="34" charset="0"/>
              </a:rPr>
              <a:t>How many LOW tides do you count?</a:t>
            </a:r>
            <a:endParaRPr lang="en-US" sz="1600" dirty="0">
              <a:latin typeface="Trebuchet MS" pitchFamily="34" charset="0"/>
            </a:endParaRPr>
          </a:p>
        </p:txBody>
      </p:sp>
      <p:sp>
        <p:nvSpPr>
          <p:cNvPr id="92" name="Up Ribbon 91"/>
          <p:cNvSpPr/>
          <p:nvPr/>
        </p:nvSpPr>
        <p:spPr>
          <a:xfrm>
            <a:off x="3505200" y="990600"/>
            <a:ext cx="4419600" cy="609600"/>
          </a:xfrm>
          <a:prstGeom prst="ribbon2">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latin typeface="Trebuchet MS" pitchFamily="34" charset="0"/>
              </a:rPr>
              <a:t>Tide Challenge #1</a:t>
            </a:r>
            <a:endParaRPr lang="en-US" dirty="0">
              <a:latin typeface="Trebuchet MS" pitchFamily="34" charset="0"/>
            </a:endParaRPr>
          </a:p>
        </p:txBody>
      </p:sp>
      <p:sp>
        <p:nvSpPr>
          <p:cNvPr id="94" name="TextBox 93"/>
          <p:cNvSpPr txBox="1"/>
          <p:nvPr/>
        </p:nvSpPr>
        <p:spPr>
          <a:xfrm>
            <a:off x="1066800" y="6553200"/>
            <a:ext cx="3429000" cy="369332"/>
          </a:xfrm>
          <a:prstGeom prst="rect">
            <a:avLst/>
          </a:prstGeom>
          <a:noFill/>
        </p:spPr>
        <p:txBody>
          <a:bodyPr wrap="square" rtlCol="0">
            <a:spAutoFit/>
          </a:bodyPr>
          <a:lstStyle/>
          <a:p>
            <a:r>
              <a:rPr lang="en-US" dirty="0" smtClean="0">
                <a:latin typeface="Trebuchet MS" pitchFamily="34" charset="0"/>
              </a:rPr>
              <a:t>Tide Challenge: 1/4</a:t>
            </a:r>
            <a:endParaRPr lang="en-US" dirty="0">
              <a:latin typeface="Trebuchet MS" pitchFamily="34" charset="0"/>
            </a:endParaRPr>
          </a:p>
        </p:txBody>
      </p:sp>
      <p:sp>
        <p:nvSpPr>
          <p:cNvPr id="95" name="Rounded Rectangle 94">
            <a:hlinkClick r:id="rId12" action="ppaction://hlinksldjump" highlightClick="1"/>
          </p:cNvPr>
          <p:cNvSpPr/>
          <p:nvPr/>
        </p:nvSpPr>
        <p:spPr>
          <a:xfrm>
            <a:off x="2057400" y="3124200"/>
            <a:ext cx="1219200" cy="685800"/>
          </a:xfrm>
          <a:prstGeom prst="roundRect">
            <a:avLst/>
          </a:prstGeom>
          <a:solidFill>
            <a:srgbClr val="C00000"/>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400" dirty="0" smtClean="0">
                <a:latin typeface="Trebuchet MS" pitchFamily="34" charset="0"/>
              </a:rPr>
              <a:t>Touch here to see the HIGH tides</a:t>
            </a:r>
            <a:endParaRPr lang="en-US" sz="1400" dirty="0">
              <a:latin typeface="Trebuchet MS" pitchFamily="34" charset="0"/>
            </a:endParaRPr>
          </a:p>
        </p:txBody>
      </p:sp>
      <p:sp>
        <p:nvSpPr>
          <p:cNvPr id="96" name="Rounded Rectangle 95">
            <a:hlinkClick r:id="rId13" action="ppaction://hlinksldjump" highlightClick="1"/>
          </p:cNvPr>
          <p:cNvSpPr/>
          <p:nvPr/>
        </p:nvSpPr>
        <p:spPr>
          <a:xfrm>
            <a:off x="2057400" y="5334000"/>
            <a:ext cx="1219200" cy="685800"/>
          </a:xfrm>
          <a:prstGeom prst="roundRect">
            <a:avLst/>
          </a:prstGeom>
          <a:solidFill>
            <a:srgbClr val="C00000"/>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400" dirty="0" smtClean="0">
                <a:latin typeface="Trebuchet MS" pitchFamily="34" charset="0"/>
              </a:rPr>
              <a:t>Touch here to see the LOW tides</a:t>
            </a:r>
            <a:endParaRPr lang="en-US" sz="1400" dirty="0">
              <a:latin typeface="Trebuchet MS" pitchFamily="34" charset="0"/>
            </a:endParaRPr>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90"/>
                                        </p:tgtEl>
                                        <p:attrNameLst>
                                          <p:attrName>style.visibility</p:attrName>
                                        </p:attrNameLst>
                                      </p:cBhvr>
                                      <p:to>
                                        <p:strVal val="visible"/>
                                      </p:to>
                                    </p:set>
                                    <p:animEffect transition="in" filter="dissolve">
                                      <p:cBhvr>
                                        <p:cTn id="7" dur="500"/>
                                        <p:tgtEl>
                                          <p:spTgt spid="90"/>
                                        </p:tgtEl>
                                      </p:cBhvr>
                                    </p:animEffect>
                                  </p:childTnLst>
                                </p:cTn>
                              </p:par>
                              <p:par>
                                <p:cTn id="8" presetID="9" presetClass="entr" presetSubtype="0" fill="hold" grpId="0" nodeType="withEffect">
                                  <p:stCondLst>
                                    <p:cond delay="1000"/>
                                  </p:stCondLst>
                                  <p:childTnLst>
                                    <p:set>
                                      <p:cBhvr>
                                        <p:cTn id="9" dur="1" fill="hold">
                                          <p:stCondLst>
                                            <p:cond delay="0"/>
                                          </p:stCondLst>
                                        </p:cTn>
                                        <p:tgtEl>
                                          <p:spTgt spid="91"/>
                                        </p:tgtEl>
                                        <p:attrNameLst>
                                          <p:attrName>style.visibility</p:attrName>
                                        </p:attrNameLst>
                                      </p:cBhvr>
                                      <p:to>
                                        <p:strVal val="visible"/>
                                      </p:to>
                                    </p:set>
                                    <p:animEffect transition="in" filter="dissolve">
                                      <p:cBhvr>
                                        <p:cTn id="10" dur="500"/>
                                        <p:tgtEl>
                                          <p:spTgt spid="91"/>
                                        </p:tgtEl>
                                      </p:cBhvr>
                                    </p:animEffect>
                                  </p:childTnLst>
                                </p:cTn>
                              </p:par>
                              <p:par>
                                <p:cTn id="11" presetID="9" presetClass="entr" presetSubtype="0" fill="hold" grpId="0" nodeType="withEffect">
                                  <p:stCondLst>
                                    <p:cond delay="4000"/>
                                  </p:stCondLst>
                                  <p:childTnLst>
                                    <p:set>
                                      <p:cBhvr>
                                        <p:cTn id="12" dur="1" fill="hold">
                                          <p:stCondLst>
                                            <p:cond delay="0"/>
                                          </p:stCondLst>
                                        </p:cTn>
                                        <p:tgtEl>
                                          <p:spTgt spid="19"/>
                                        </p:tgtEl>
                                        <p:attrNameLst>
                                          <p:attrName>style.visibility</p:attrName>
                                        </p:attrNameLst>
                                      </p:cBhvr>
                                      <p:to>
                                        <p:strVal val="visible"/>
                                      </p:to>
                                    </p:set>
                                    <p:animEffect transition="in" filter="dissolve">
                                      <p:cBhvr>
                                        <p:cTn id="13" dur="500"/>
                                        <p:tgtEl>
                                          <p:spTgt spid="19"/>
                                        </p:tgtEl>
                                      </p:cBhvr>
                                    </p:animEffect>
                                  </p:childTnLst>
                                </p:cTn>
                              </p:par>
                              <p:par>
                                <p:cTn id="14" presetID="37" presetClass="entr" presetSubtype="0" fill="hold" grpId="0" nodeType="withEffect">
                                  <p:stCondLst>
                                    <p:cond delay="2000"/>
                                  </p:stCondLst>
                                  <p:childTnLst>
                                    <p:set>
                                      <p:cBhvr>
                                        <p:cTn id="15" dur="1" fill="hold">
                                          <p:stCondLst>
                                            <p:cond delay="0"/>
                                          </p:stCondLst>
                                        </p:cTn>
                                        <p:tgtEl>
                                          <p:spTgt spid="95"/>
                                        </p:tgtEl>
                                        <p:attrNameLst>
                                          <p:attrName>style.visibility</p:attrName>
                                        </p:attrNameLst>
                                      </p:cBhvr>
                                      <p:to>
                                        <p:strVal val="visible"/>
                                      </p:to>
                                    </p:set>
                                    <p:animEffect transition="in" filter="fade">
                                      <p:cBhvr>
                                        <p:cTn id="16" dur="1000"/>
                                        <p:tgtEl>
                                          <p:spTgt spid="95"/>
                                        </p:tgtEl>
                                      </p:cBhvr>
                                    </p:animEffect>
                                    <p:anim calcmode="lin" valueType="num">
                                      <p:cBhvr>
                                        <p:cTn id="17" dur="1000" fill="hold"/>
                                        <p:tgtEl>
                                          <p:spTgt spid="95"/>
                                        </p:tgtEl>
                                        <p:attrNameLst>
                                          <p:attrName>ppt_x</p:attrName>
                                        </p:attrNameLst>
                                      </p:cBhvr>
                                      <p:tavLst>
                                        <p:tav tm="0">
                                          <p:val>
                                            <p:strVal val="#ppt_x"/>
                                          </p:val>
                                        </p:tav>
                                        <p:tav tm="100000">
                                          <p:val>
                                            <p:strVal val="#ppt_x"/>
                                          </p:val>
                                        </p:tav>
                                      </p:tavLst>
                                    </p:anim>
                                    <p:anim calcmode="lin" valueType="num">
                                      <p:cBhvr>
                                        <p:cTn id="18" dur="900" decel="100000" fill="hold"/>
                                        <p:tgtEl>
                                          <p:spTgt spid="95"/>
                                        </p:tgtEl>
                                        <p:attrNameLst>
                                          <p:attrName>ppt_y</p:attrName>
                                        </p:attrNameLst>
                                      </p:cBhvr>
                                      <p:tavLst>
                                        <p:tav tm="0">
                                          <p:val>
                                            <p:strVal val="#ppt_y+1"/>
                                          </p:val>
                                        </p:tav>
                                        <p:tav tm="100000">
                                          <p:val>
                                            <p:strVal val="#ppt_y-.03"/>
                                          </p:val>
                                        </p:tav>
                                      </p:tavLst>
                                    </p:anim>
                                    <p:anim calcmode="lin" valueType="num">
                                      <p:cBhvr>
                                        <p:cTn id="19" dur="100" accel="100000" fill="hold">
                                          <p:stCondLst>
                                            <p:cond delay="900"/>
                                          </p:stCondLst>
                                        </p:cTn>
                                        <p:tgtEl>
                                          <p:spTgt spid="95"/>
                                        </p:tgtEl>
                                        <p:attrNameLst>
                                          <p:attrName>ppt_y</p:attrName>
                                        </p:attrNameLst>
                                      </p:cBhvr>
                                      <p:tavLst>
                                        <p:tav tm="0">
                                          <p:val>
                                            <p:strVal val="#ppt_y-.03"/>
                                          </p:val>
                                        </p:tav>
                                        <p:tav tm="100000">
                                          <p:val>
                                            <p:strVal val="#ppt_y"/>
                                          </p:val>
                                        </p:tav>
                                      </p:tavLst>
                                    </p:anim>
                                  </p:childTnLst>
                                </p:cTn>
                              </p:par>
                              <p:par>
                                <p:cTn id="20" presetID="37" presetClass="entr" presetSubtype="0" fill="hold" grpId="0" nodeType="withEffect">
                                  <p:stCondLst>
                                    <p:cond delay="2300"/>
                                  </p:stCondLst>
                                  <p:childTnLst>
                                    <p:set>
                                      <p:cBhvr>
                                        <p:cTn id="21" dur="1" fill="hold">
                                          <p:stCondLst>
                                            <p:cond delay="0"/>
                                          </p:stCondLst>
                                        </p:cTn>
                                        <p:tgtEl>
                                          <p:spTgt spid="96"/>
                                        </p:tgtEl>
                                        <p:attrNameLst>
                                          <p:attrName>style.visibility</p:attrName>
                                        </p:attrNameLst>
                                      </p:cBhvr>
                                      <p:to>
                                        <p:strVal val="visible"/>
                                      </p:to>
                                    </p:set>
                                    <p:animEffect transition="in" filter="fade">
                                      <p:cBhvr>
                                        <p:cTn id="22" dur="1000"/>
                                        <p:tgtEl>
                                          <p:spTgt spid="96"/>
                                        </p:tgtEl>
                                      </p:cBhvr>
                                    </p:animEffect>
                                    <p:anim calcmode="lin" valueType="num">
                                      <p:cBhvr>
                                        <p:cTn id="23" dur="1000" fill="hold"/>
                                        <p:tgtEl>
                                          <p:spTgt spid="96"/>
                                        </p:tgtEl>
                                        <p:attrNameLst>
                                          <p:attrName>ppt_x</p:attrName>
                                        </p:attrNameLst>
                                      </p:cBhvr>
                                      <p:tavLst>
                                        <p:tav tm="0">
                                          <p:val>
                                            <p:strVal val="#ppt_x"/>
                                          </p:val>
                                        </p:tav>
                                        <p:tav tm="100000">
                                          <p:val>
                                            <p:strVal val="#ppt_x"/>
                                          </p:val>
                                        </p:tav>
                                      </p:tavLst>
                                    </p:anim>
                                    <p:anim calcmode="lin" valueType="num">
                                      <p:cBhvr>
                                        <p:cTn id="24" dur="900" decel="100000" fill="hold"/>
                                        <p:tgtEl>
                                          <p:spTgt spid="96"/>
                                        </p:tgtEl>
                                        <p:attrNameLst>
                                          <p:attrName>ppt_y</p:attrName>
                                        </p:attrNameLst>
                                      </p:cBhvr>
                                      <p:tavLst>
                                        <p:tav tm="0">
                                          <p:val>
                                            <p:strVal val="#ppt_y+1"/>
                                          </p:val>
                                        </p:tav>
                                        <p:tav tm="100000">
                                          <p:val>
                                            <p:strVal val="#ppt_y-.03"/>
                                          </p:val>
                                        </p:tav>
                                      </p:tavLst>
                                    </p:anim>
                                    <p:anim calcmode="lin" valueType="num">
                                      <p:cBhvr>
                                        <p:cTn id="25" dur="100" accel="100000" fill="hold">
                                          <p:stCondLst>
                                            <p:cond delay="900"/>
                                          </p:stCondLst>
                                        </p:cTn>
                                        <p:tgtEl>
                                          <p:spTgt spid="96"/>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90" grpId="0" animBg="1"/>
      <p:bldP spid="91" grpId="0" animBg="1"/>
      <p:bldP spid="95" grpId="0" animBg="1"/>
      <p:bldP spid="96" grpId="0" animBg="1"/>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Action Button: Beginning 22">
            <a:hlinkClick r:id="rId3" action="ppaction://hlinksldjump" highlightClick="1"/>
          </p:cNvPr>
          <p:cNvSpPr/>
          <p:nvPr/>
        </p:nvSpPr>
        <p:spPr>
          <a:xfrm>
            <a:off x="8080992" y="6400800"/>
            <a:ext cx="457200" cy="457200"/>
          </a:xfrm>
          <a:prstGeom prst="actionButtonBeginning">
            <a:avLst/>
          </a:prstGeom>
          <a:gradFill>
            <a:gsLst>
              <a:gs pos="0">
                <a:srgbClr val="FFEFD1"/>
              </a:gs>
              <a:gs pos="64999">
                <a:srgbClr val="F0EBD5"/>
              </a:gs>
              <a:gs pos="100000">
                <a:srgbClr val="D1C39F"/>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pic>
        <p:nvPicPr>
          <p:cNvPr id="2050" name="Picture 2"/>
          <p:cNvPicPr>
            <a:picLocks noChangeAspect="1" noChangeArrowheads="1"/>
          </p:cNvPicPr>
          <p:nvPr/>
        </p:nvPicPr>
        <p:blipFill>
          <a:blip r:embed="rId4" cstate="print"/>
          <a:srcRect l="1035" t="1250" r="1662" b="2174"/>
          <a:stretch>
            <a:fillRect/>
          </a:stretch>
        </p:blipFill>
        <p:spPr bwMode="auto">
          <a:xfrm>
            <a:off x="3429000" y="1755648"/>
            <a:ext cx="4995080" cy="3603009"/>
          </a:xfrm>
          <a:prstGeom prst="rect">
            <a:avLst/>
          </a:prstGeom>
          <a:ln>
            <a:noFill/>
          </a:ln>
          <a:effectLst>
            <a:outerShdw blurRad="190500" algn="tl" rotWithShape="0">
              <a:srgbClr val="000000">
                <a:alpha val="70000"/>
              </a:srgbClr>
            </a:outerShdw>
          </a:effectLst>
        </p:spPr>
      </p:pic>
      <p:sp>
        <p:nvSpPr>
          <p:cNvPr id="22" name="Action Button: Home 21">
            <a:hlinkClick r:id="" action="ppaction://hlinkshowjump?jump=firstslide" highlightClick="1"/>
          </p:cNvPr>
          <p:cNvSpPr/>
          <p:nvPr/>
        </p:nvSpPr>
        <p:spPr>
          <a:xfrm>
            <a:off x="8547717" y="6400800"/>
            <a:ext cx="574675" cy="457200"/>
          </a:xfrm>
          <a:prstGeom prst="actionButtonHome">
            <a:avLst/>
          </a:prstGeom>
          <a:gradFill flip="none" rotWithShape="1">
            <a:gsLst>
              <a:gs pos="0">
                <a:srgbClr val="FFEFD1"/>
              </a:gs>
              <a:gs pos="64999">
                <a:srgbClr val="F0EBD5"/>
              </a:gs>
              <a:gs pos="100000">
                <a:srgbClr val="D1C39F"/>
              </a:gs>
            </a:gsLst>
            <a:lin ang="5400000" scaled="1"/>
            <a:tileRect/>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24" name="Rectangle 23"/>
          <p:cNvSpPr/>
          <p:nvPr/>
        </p:nvSpPr>
        <p:spPr>
          <a:xfrm>
            <a:off x="0" y="0"/>
            <a:ext cx="9144000" cy="838200"/>
          </a:xfrm>
          <a:prstGeom prst="rect">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r>
              <a:rPr lang="en-US" sz="4400" dirty="0" smtClean="0">
                <a:latin typeface="Trebuchet MS" pitchFamily="34" charset="0"/>
              </a:rPr>
              <a:t>How To Read LOBO Data</a:t>
            </a:r>
            <a:endParaRPr lang="en-US" sz="4400" dirty="0">
              <a:latin typeface="Trebuchet MS" pitchFamily="34" charset="0"/>
            </a:endParaRPr>
          </a:p>
        </p:txBody>
      </p:sp>
      <p:sp>
        <p:nvSpPr>
          <p:cNvPr id="39" name="Flowchart: Delay 38"/>
          <p:cNvSpPr/>
          <p:nvPr/>
        </p:nvSpPr>
        <p:spPr>
          <a:xfrm>
            <a:off x="0" y="0"/>
            <a:ext cx="1752600" cy="6858000"/>
          </a:xfrm>
          <a:prstGeom prst="flowChartDelay">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40" name="TextBox 39">
            <a:hlinkClick r:id="rId5" action="ppaction://hlinksldjump"/>
          </p:cNvPr>
          <p:cNvSpPr txBox="1"/>
          <p:nvPr/>
        </p:nvSpPr>
        <p:spPr>
          <a:xfrm>
            <a:off x="0" y="609600"/>
            <a:ext cx="1371600" cy="8382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Build </a:t>
            </a:r>
            <a:r>
              <a:rPr lang="en-US" sz="1600" dirty="0" smtClean="0">
                <a:solidFill>
                  <a:schemeClr val="accent1">
                    <a:lumMod val="75000"/>
                  </a:schemeClr>
                </a:solidFill>
                <a:latin typeface="Trebuchet MS" pitchFamily="34" charset="0"/>
                <a:cs typeface="+mn-cs"/>
              </a:rPr>
              <a:t>A </a:t>
            </a:r>
            <a:r>
              <a:rPr lang="en-US" sz="1600" dirty="0">
                <a:solidFill>
                  <a:schemeClr val="accent1">
                    <a:lumMod val="75000"/>
                  </a:schemeClr>
                </a:solidFill>
                <a:latin typeface="Trebuchet MS" pitchFamily="34" charset="0"/>
                <a:cs typeface="+mn-cs"/>
              </a:rPr>
              <a:t>G</a:t>
            </a:r>
            <a:r>
              <a:rPr lang="en-US" sz="1600" dirty="0" smtClean="0">
                <a:solidFill>
                  <a:schemeClr val="accent1">
                    <a:lumMod val="75000"/>
                  </a:schemeClr>
                </a:solidFill>
                <a:latin typeface="Trebuchet MS" pitchFamily="34" charset="0"/>
                <a:cs typeface="+mn-cs"/>
              </a:rPr>
              <a:t>raph </a:t>
            </a:r>
            <a:endParaRPr lang="en-US" sz="1600" dirty="0">
              <a:solidFill>
                <a:schemeClr val="accent1">
                  <a:lumMod val="75000"/>
                </a:schemeClr>
              </a:solidFill>
              <a:latin typeface="Trebuchet MS" pitchFamily="34" charset="0"/>
              <a:cs typeface="+mn-cs"/>
            </a:endParaRP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1)</a:t>
            </a:r>
            <a:endParaRPr lang="en-US" sz="1600" dirty="0">
              <a:solidFill>
                <a:schemeClr val="accent1">
                  <a:lumMod val="75000"/>
                </a:schemeClr>
              </a:solidFill>
              <a:latin typeface="Trebuchet MS" pitchFamily="34" charset="0"/>
              <a:cs typeface="+mn-cs"/>
            </a:endParaRPr>
          </a:p>
        </p:txBody>
      </p:sp>
      <p:sp>
        <p:nvSpPr>
          <p:cNvPr id="42" name="TextBox 41">
            <a:hlinkClick r:id="rId6" action="ppaction://hlinksldjump"/>
          </p:cNvPr>
          <p:cNvSpPr txBox="1"/>
          <p:nvPr/>
        </p:nvSpPr>
        <p:spPr>
          <a:xfrm>
            <a:off x="0" y="2743200"/>
            <a:ext cx="1554480" cy="1066800"/>
          </a:xfrm>
          <a:prstGeom prst="roundRect">
            <a:avLst/>
          </a:prstGeom>
          <a:solidFill>
            <a:schemeClr val="accent5">
              <a:lumMod val="40000"/>
              <a:lumOff val="60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Read LOBO Graphs </a:t>
            </a:r>
            <a:r>
              <a:rPr lang="en-US" sz="1600" dirty="0" smtClean="0">
                <a:solidFill>
                  <a:schemeClr val="accent1">
                    <a:lumMod val="75000"/>
                  </a:schemeClr>
                </a:solidFill>
                <a:latin typeface="Trebuchet MS" pitchFamily="34" charset="0"/>
                <a:cs typeface="+mn-cs"/>
              </a:rPr>
              <a:t>   (Level 3)</a:t>
            </a:r>
            <a:endParaRPr lang="en-US" sz="1600" dirty="0">
              <a:solidFill>
                <a:schemeClr val="accent1">
                  <a:lumMod val="75000"/>
                </a:schemeClr>
              </a:solidFill>
              <a:latin typeface="Trebuchet MS" pitchFamily="34" charset="0"/>
              <a:cs typeface="+mn-cs"/>
            </a:endParaRPr>
          </a:p>
        </p:txBody>
      </p:sp>
      <p:sp>
        <p:nvSpPr>
          <p:cNvPr id="43" name="TextBox 42">
            <a:hlinkClick r:id="rId7" action="ppaction://hlinksldjump"/>
          </p:cNvPr>
          <p:cNvSpPr txBox="1"/>
          <p:nvPr/>
        </p:nvSpPr>
        <p:spPr>
          <a:xfrm>
            <a:off x="0" y="3953470"/>
            <a:ext cx="1447800" cy="99953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LOBO Data Match-up</a:t>
            </a:r>
            <a:endParaRPr lang="en-US" sz="1600" dirty="0">
              <a:solidFill>
                <a:schemeClr val="accent1">
                  <a:lumMod val="75000"/>
                </a:schemeClr>
              </a:solidFill>
              <a:latin typeface="Trebuchet MS" pitchFamily="34" charset="0"/>
              <a:cs typeface="+mn-cs"/>
            </a:endParaRP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4)</a:t>
            </a:r>
            <a:endParaRPr lang="en-US" sz="1600" dirty="0">
              <a:solidFill>
                <a:schemeClr val="accent1">
                  <a:lumMod val="75000"/>
                </a:schemeClr>
              </a:solidFill>
              <a:latin typeface="Trebuchet MS" pitchFamily="34" charset="0"/>
              <a:cs typeface="+mn-cs"/>
            </a:endParaRPr>
          </a:p>
        </p:txBody>
      </p:sp>
      <p:sp>
        <p:nvSpPr>
          <p:cNvPr id="44" name="TextBox 43">
            <a:hlinkClick r:id="rId8" action="ppaction://hlinksldjump"/>
          </p:cNvPr>
          <p:cNvSpPr txBox="1"/>
          <p:nvPr/>
        </p:nvSpPr>
        <p:spPr>
          <a:xfrm>
            <a:off x="0" y="5105400"/>
            <a:ext cx="1371600" cy="11430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Test Your LOBO Abilities</a:t>
            </a: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5)</a:t>
            </a:r>
            <a:endParaRPr lang="en-US" sz="1600" dirty="0">
              <a:solidFill>
                <a:schemeClr val="accent1">
                  <a:lumMod val="75000"/>
                </a:schemeClr>
              </a:solidFill>
              <a:latin typeface="Trebuchet MS" pitchFamily="34" charset="0"/>
              <a:cs typeface="+mn-cs"/>
            </a:endParaRPr>
          </a:p>
        </p:txBody>
      </p:sp>
      <p:sp>
        <p:nvSpPr>
          <p:cNvPr id="45" name="TextBox 44">
            <a:hlinkClick r:id="rId9" action="ppaction://hlinksldjump"/>
          </p:cNvPr>
          <p:cNvSpPr txBox="1"/>
          <p:nvPr/>
        </p:nvSpPr>
        <p:spPr>
          <a:xfrm>
            <a:off x="0" y="1600200"/>
            <a:ext cx="1447800" cy="9906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Interpret Graphs</a:t>
            </a: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2)</a:t>
            </a:r>
            <a:endParaRPr lang="en-US" sz="1600" dirty="0">
              <a:solidFill>
                <a:schemeClr val="accent1">
                  <a:lumMod val="75000"/>
                </a:schemeClr>
              </a:solidFill>
              <a:latin typeface="Trebuchet MS" pitchFamily="34" charset="0"/>
              <a:cs typeface="+mn-cs"/>
            </a:endParaRPr>
          </a:p>
        </p:txBody>
      </p:sp>
      <p:sp>
        <p:nvSpPr>
          <p:cNvPr id="46" name="TextBox 45">
            <a:hlinkClick r:id="rId10" action="ppaction://hlinksldjump"/>
          </p:cNvPr>
          <p:cNvSpPr txBox="1"/>
          <p:nvPr/>
        </p:nvSpPr>
        <p:spPr>
          <a:xfrm>
            <a:off x="0" y="6324600"/>
            <a:ext cx="914400" cy="5334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More info</a:t>
            </a:r>
            <a:endParaRPr lang="en-US" sz="1600" dirty="0">
              <a:solidFill>
                <a:schemeClr val="accent1">
                  <a:lumMod val="75000"/>
                </a:schemeClr>
              </a:solidFill>
              <a:latin typeface="Trebuchet MS" pitchFamily="34" charset="0"/>
              <a:cs typeface="+mn-cs"/>
            </a:endParaRPr>
          </a:p>
        </p:txBody>
      </p:sp>
      <p:sp>
        <p:nvSpPr>
          <p:cNvPr id="19" name="Rounded Rectangle 18"/>
          <p:cNvSpPr/>
          <p:nvPr/>
        </p:nvSpPr>
        <p:spPr>
          <a:xfrm>
            <a:off x="4648200" y="5486400"/>
            <a:ext cx="3581400" cy="685800"/>
          </a:xfrm>
          <a:prstGeom prst="roundRect">
            <a:avLst/>
          </a:prstGeom>
          <a:solidFill>
            <a:srgbClr val="70AC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600" dirty="0" smtClean="0">
                <a:latin typeface="Trebuchet MS" pitchFamily="34" charset="0"/>
              </a:rPr>
              <a:t>Are your numbers for this graph the same for the previous one?</a:t>
            </a:r>
            <a:endParaRPr lang="en-US" sz="1600" dirty="0">
              <a:latin typeface="Trebuchet MS" pitchFamily="34" charset="0"/>
            </a:endParaRPr>
          </a:p>
        </p:txBody>
      </p:sp>
      <p:sp>
        <p:nvSpPr>
          <p:cNvPr id="20" name="Rectangle 19"/>
          <p:cNvSpPr/>
          <p:nvPr/>
        </p:nvSpPr>
        <p:spPr>
          <a:xfrm>
            <a:off x="4076700" y="3028890"/>
            <a:ext cx="381000" cy="533400"/>
          </a:xfrm>
          <a:prstGeom prst="rect">
            <a:avLst/>
          </a:prstGeom>
          <a:solidFill>
            <a:schemeClr val="bg1">
              <a:alpha val="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p:cNvSpPr/>
          <p:nvPr/>
        </p:nvSpPr>
        <p:spPr>
          <a:xfrm>
            <a:off x="4533900" y="2571690"/>
            <a:ext cx="381000" cy="533400"/>
          </a:xfrm>
          <a:prstGeom prst="rect">
            <a:avLst/>
          </a:prstGeom>
          <a:solidFill>
            <a:schemeClr val="bg1">
              <a:alpha val="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p:cNvSpPr/>
          <p:nvPr/>
        </p:nvSpPr>
        <p:spPr>
          <a:xfrm>
            <a:off x="4953000" y="2724090"/>
            <a:ext cx="381000" cy="533400"/>
          </a:xfrm>
          <a:prstGeom prst="rect">
            <a:avLst/>
          </a:prstGeom>
          <a:solidFill>
            <a:schemeClr val="bg1">
              <a:alpha val="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p:cNvSpPr/>
          <p:nvPr/>
        </p:nvSpPr>
        <p:spPr>
          <a:xfrm>
            <a:off x="5400675" y="2419290"/>
            <a:ext cx="381000" cy="533400"/>
          </a:xfrm>
          <a:prstGeom prst="rect">
            <a:avLst/>
          </a:prstGeom>
          <a:solidFill>
            <a:schemeClr val="bg1">
              <a:alpha val="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p:cNvSpPr/>
          <p:nvPr/>
        </p:nvSpPr>
        <p:spPr>
          <a:xfrm>
            <a:off x="5829300" y="2724090"/>
            <a:ext cx="381000" cy="533400"/>
          </a:xfrm>
          <a:prstGeom prst="rect">
            <a:avLst/>
          </a:prstGeom>
          <a:solidFill>
            <a:schemeClr val="bg1">
              <a:alpha val="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7"/>
          <p:cNvSpPr/>
          <p:nvPr/>
        </p:nvSpPr>
        <p:spPr>
          <a:xfrm>
            <a:off x="6257925" y="2457390"/>
            <a:ext cx="381000" cy="533400"/>
          </a:xfrm>
          <a:prstGeom prst="rect">
            <a:avLst/>
          </a:prstGeom>
          <a:solidFill>
            <a:schemeClr val="bg1">
              <a:alpha val="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p:cNvSpPr/>
          <p:nvPr/>
        </p:nvSpPr>
        <p:spPr>
          <a:xfrm>
            <a:off x="6724650" y="2647890"/>
            <a:ext cx="381000" cy="533400"/>
          </a:xfrm>
          <a:prstGeom prst="rect">
            <a:avLst/>
          </a:prstGeom>
          <a:solidFill>
            <a:schemeClr val="bg1">
              <a:alpha val="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p:cNvSpPr/>
          <p:nvPr/>
        </p:nvSpPr>
        <p:spPr>
          <a:xfrm>
            <a:off x="7124700" y="2447865"/>
            <a:ext cx="381000" cy="533400"/>
          </a:xfrm>
          <a:prstGeom prst="rect">
            <a:avLst/>
          </a:prstGeom>
          <a:solidFill>
            <a:schemeClr val="bg1">
              <a:alpha val="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30"/>
          <p:cNvSpPr/>
          <p:nvPr/>
        </p:nvSpPr>
        <p:spPr>
          <a:xfrm>
            <a:off x="7600950" y="2495490"/>
            <a:ext cx="381000" cy="533400"/>
          </a:xfrm>
          <a:prstGeom prst="rect">
            <a:avLst/>
          </a:prstGeom>
          <a:solidFill>
            <a:schemeClr val="bg1">
              <a:alpha val="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ectangle 34"/>
          <p:cNvSpPr/>
          <p:nvPr/>
        </p:nvSpPr>
        <p:spPr>
          <a:xfrm>
            <a:off x="4752975" y="3409890"/>
            <a:ext cx="381000" cy="533400"/>
          </a:xfrm>
          <a:prstGeom prst="rect">
            <a:avLst/>
          </a:prstGeom>
          <a:solidFill>
            <a:schemeClr val="bg1">
              <a:alpha val="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ectangle 35"/>
          <p:cNvSpPr/>
          <p:nvPr/>
        </p:nvSpPr>
        <p:spPr>
          <a:xfrm>
            <a:off x="5172075" y="3257490"/>
            <a:ext cx="381000" cy="533400"/>
          </a:xfrm>
          <a:prstGeom prst="rect">
            <a:avLst/>
          </a:prstGeom>
          <a:solidFill>
            <a:schemeClr val="bg1">
              <a:alpha val="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Rectangle 36"/>
          <p:cNvSpPr/>
          <p:nvPr/>
        </p:nvSpPr>
        <p:spPr>
          <a:xfrm>
            <a:off x="5629275" y="3333690"/>
            <a:ext cx="381000" cy="533400"/>
          </a:xfrm>
          <a:prstGeom prst="rect">
            <a:avLst/>
          </a:prstGeom>
          <a:solidFill>
            <a:schemeClr val="bg1">
              <a:alpha val="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Rectangle 37"/>
          <p:cNvSpPr/>
          <p:nvPr/>
        </p:nvSpPr>
        <p:spPr>
          <a:xfrm>
            <a:off x="6057900" y="3333690"/>
            <a:ext cx="381000" cy="533400"/>
          </a:xfrm>
          <a:prstGeom prst="rect">
            <a:avLst/>
          </a:prstGeom>
          <a:solidFill>
            <a:schemeClr val="bg1">
              <a:alpha val="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Rectangle 40"/>
          <p:cNvSpPr/>
          <p:nvPr/>
        </p:nvSpPr>
        <p:spPr>
          <a:xfrm>
            <a:off x="6496050" y="3257490"/>
            <a:ext cx="381000" cy="533400"/>
          </a:xfrm>
          <a:prstGeom prst="rect">
            <a:avLst/>
          </a:prstGeom>
          <a:solidFill>
            <a:schemeClr val="bg1">
              <a:alpha val="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Rectangle 46"/>
          <p:cNvSpPr/>
          <p:nvPr/>
        </p:nvSpPr>
        <p:spPr>
          <a:xfrm>
            <a:off x="6896100" y="3181290"/>
            <a:ext cx="381000" cy="533400"/>
          </a:xfrm>
          <a:prstGeom prst="rect">
            <a:avLst/>
          </a:prstGeom>
          <a:solidFill>
            <a:schemeClr val="bg1">
              <a:alpha val="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Rectangle 47"/>
          <p:cNvSpPr/>
          <p:nvPr/>
        </p:nvSpPr>
        <p:spPr>
          <a:xfrm>
            <a:off x="7810500" y="3028890"/>
            <a:ext cx="333375" cy="533400"/>
          </a:xfrm>
          <a:prstGeom prst="rect">
            <a:avLst/>
          </a:prstGeom>
          <a:solidFill>
            <a:schemeClr val="bg1">
              <a:alpha val="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h1"/>
          <p:cNvSpPr txBox="1"/>
          <p:nvPr/>
        </p:nvSpPr>
        <p:spPr>
          <a:xfrm>
            <a:off x="4076700" y="2133480"/>
            <a:ext cx="457200" cy="400110"/>
          </a:xfrm>
          <a:prstGeom prst="rect">
            <a:avLst/>
          </a:prstGeom>
          <a:noFill/>
        </p:spPr>
        <p:txBody>
          <a:bodyPr wrap="square" rtlCol="0">
            <a:spAutoFit/>
          </a:bodyPr>
          <a:lstStyle/>
          <a:p>
            <a:r>
              <a:rPr lang="en-US" sz="2000" b="1" dirty="0" smtClean="0">
                <a:solidFill>
                  <a:srgbClr val="00CC00"/>
                </a:solidFill>
                <a:latin typeface="Trebuchet MS" pitchFamily="34" charset="0"/>
              </a:rPr>
              <a:t>1</a:t>
            </a:r>
            <a:endParaRPr lang="en-US" sz="2000" b="1" dirty="0">
              <a:solidFill>
                <a:srgbClr val="00CC00"/>
              </a:solidFill>
              <a:latin typeface="Trebuchet MS" pitchFamily="34" charset="0"/>
            </a:endParaRPr>
          </a:p>
        </p:txBody>
      </p:sp>
      <p:sp>
        <p:nvSpPr>
          <p:cNvPr id="50" name="h2"/>
          <p:cNvSpPr txBox="1"/>
          <p:nvPr/>
        </p:nvSpPr>
        <p:spPr>
          <a:xfrm>
            <a:off x="4562475" y="2146022"/>
            <a:ext cx="457200" cy="400110"/>
          </a:xfrm>
          <a:prstGeom prst="rect">
            <a:avLst/>
          </a:prstGeom>
          <a:noFill/>
        </p:spPr>
        <p:txBody>
          <a:bodyPr wrap="square" rtlCol="0">
            <a:spAutoFit/>
          </a:bodyPr>
          <a:lstStyle/>
          <a:p>
            <a:r>
              <a:rPr lang="en-US" sz="2000" b="1" dirty="0" smtClean="0">
                <a:solidFill>
                  <a:srgbClr val="00CC00"/>
                </a:solidFill>
                <a:latin typeface="Trebuchet MS" pitchFamily="34" charset="0"/>
              </a:rPr>
              <a:t>2</a:t>
            </a:r>
            <a:endParaRPr lang="en-US" sz="2000" b="1" dirty="0">
              <a:solidFill>
                <a:srgbClr val="00CC00"/>
              </a:solidFill>
              <a:latin typeface="Trebuchet MS" pitchFamily="34" charset="0"/>
            </a:endParaRPr>
          </a:p>
        </p:txBody>
      </p:sp>
      <p:sp>
        <p:nvSpPr>
          <p:cNvPr id="51" name="h3"/>
          <p:cNvSpPr txBox="1"/>
          <p:nvPr/>
        </p:nvSpPr>
        <p:spPr>
          <a:xfrm>
            <a:off x="4977964" y="2143065"/>
            <a:ext cx="457200" cy="400110"/>
          </a:xfrm>
          <a:prstGeom prst="rect">
            <a:avLst/>
          </a:prstGeom>
          <a:noFill/>
        </p:spPr>
        <p:txBody>
          <a:bodyPr wrap="square" rtlCol="0">
            <a:spAutoFit/>
          </a:bodyPr>
          <a:lstStyle/>
          <a:p>
            <a:r>
              <a:rPr lang="en-US" sz="2000" b="1" dirty="0" smtClean="0">
                <a:solidFill>
                  <a:srgbClr val="00CC00"/>
                </a:solidFill>
                <a:latin typeface="Trebuchet MS" pitchFamily="34" charset="0"/>
              </a:rPr>
              <a:t>3</a:t>
            </a:r>
            <a:endParaRPr lang="en-US" sz="2000" b="1" dirty="0">
              <a:solidFill>
                <a:srgbClr val="00CC00"/>
              </a:solidFill>
              <a:latin typeface="Trebuchet MS" pitchFamily="34" charset="0"/>
            </a:endParaRPr>
          </a:p>
        </p:txBody>
      </p:sp>
      <p:sp>
        <p:nvSpPr>
          <p:cNvPr id="52" name="h4"/>
          <p:cNvSpPr txBox="1"/>
          <p:nvPr/>
        </p:nvSpPr>
        <p:spPr>
          <a:xfrm>
            <a:off x="5403632" y="2133480"/>
            <a:ext cx="457200" cy="400110"/>
          </a:xfrm>
          <a:prstGeom prst="rect">
            <a:avLst/>
          </a:prstGeom>
          <a:noFill/>
        </p:spPr>
        <p:txBody>
          <a:bodyPr wrap="square" rtlCol="0">
            <a:spAutoFit/>
          </a:bodyPr>
          <a:lstStyle/>
          <a:p>
            <a:r>
              <a:rPr lang="en-US" sz="2000" b="1" dirty="0" smtClean="0">
                <a:solidFill>
                  <a:srgbClr val="00CC00"/>
                </a:solidFill>
                <a:latin typeface="Trebuchet MS" pitchFamily="34" charset="0"/>
              </a:rPr>
              <a:t>4</a:t>
            </a:r>
            <a:endParaRPr lang="en-US" sz="2000" b="1" dirty="0">
              <a:solidFill>
                <a:srgbClr val="00CC00"/>
              </a:solidFill>
              <a:latin typeface="Trebuchet MS" pitchFamily="34" charset="0"/>
            </a:endParaRPr>
          </a:p>
        </p:txBody>
      </p:sp>
      <p:sp>
        <p:nvSpPr>
          <p:cNvPr id="53" name="h5"/>
          <p:cNvSpPr txBox="1"/>
          <p:nvPr/>
        </p:nvSpPr>
        <p:spPr>
          <a:xfrm>
            <a:off x="5857875" y="2133540"/>
            <a:ext cx="457200" cy="400110"/>
          </a:xfrm>
          <a:prstGeom prst="rect">
            <a:avLst/>
          </a:prstGeom>
          <a:noFill/>
        </p:spPr>
        <p:txBody>
          <a:bodyPr wrap="square" rtlCol="0">
            <a:spAutoFit/>
          </a:bodyPr>
          <a:lstStyle/>
          <a:p>
            <a:r>
              <a:rPr lang="en-US" sz="2000" b="1" dirty="0" smtClean="0">
                <a:solidFill>
                  <a:srgbClr val="00CC00"/>
                </a:solidFill>
                <a:latin typeface="Trebuchet MS" pitchFamily="34" charset="0"/>
              </a:rPr>
              <a:t>5</a:t>
            </a:r>
            <a:endParaRPr lang="en-US" sz="2000" b="1" dirty="0">
              <a:solidFill>
                <a:srgbClr val="00CC00"/>
              </a:solidFill>
              <a:latin typeface="Trebuchet MS" pitchFamily="34" charset="0"/>
            </a:endParaRPr>
          </a:p>
        </p:txBody>
      </p:sp>
      <p:sp>
        <p:nvSpPr>
          <p:cNvPr id="54" name="h6"/>
          <p:cNvSpPr txBox="1"/>
          <p:nvPr/>
        </p:nvSpPr>
        <p:spPr>
          <a:xfrm>
            <a:off x="6248400" y="2133480"/>
            <a:ext cx="457200" cy="400110"/>
          </a:xfrm>
          <a:prstGeom prst="rect">
            <a:avLst/>
          </a:prstGeom>
          <a:noFill/>
        </p:spPr>
        <p:txBody>
          <a:bodyPr wrap="square" rtlCol="0">
            <a:spAutoFit/>
          </a:bodyPr>
          <a:lstStyle/>
          <a:p>
            <a:r>
              <a:rPr lang="en-US" sz="2000" b="1" dirty="0" smtClean="0">
                <a:solidFill>
                  <a:srgbClr val="00CC00"/>
                </a:solidFill>
                <a:latin typeface="Trebuchet MS" pitchFamily="34" charset="0"/>
              </a:rPr>
              <a:t>6</a:t>
            </a:r>
            <a:endParaRPr lang="en-US" sz="2000" b="1" dirty="0">
              <a:solidFill>
                <a:srgbClr val="00CC00"/>
              </a:solidFill>
              <a:latin typeface="Trebuchet MS" pitchFamily="34" charset="0"/>
            </a:endParaRPr>
          </a:p>
        </p:txBody>
      </p:sp>
      <p:sp>
        <p:nvSpPr>
          <p:cNvPr id="55" name="h7"/>
          <p:cNvSpPr txBox="1"/>
          <p:nvPr/>
        </p:nvSpPr>
        <p:spPr>
          <a:xfrm>
            <a:off x="6705600" y="2133540"/>
            <a:ext cx="457200" cy="400110"/>
          </a:xfrm>
          <a:prstGeom prst="rect">
            <a:avLst/>
          </a:prstGeom>
          <a:noFill/>
        </p:spPr>
        <p:txBody>
          <a:bodyPr wrap="square" rtlCol="0">
            <a:spAutoFit/>
          </a:bodyPr>
          <a:lstStyle/>
          <a:p>
            <a:r>
              <a:rPr lang="en-US" sz="2000" b="1" dirty="0" smtClean="0">
                <a:solidFill>
                  <a:srgbClr val="00CC00"/>
                </a:solidFill>
                <a:latin typeface="Trebuchet MS" pitchFamily="34" charset="0"/>
              </a:rPr>
              <a:t>7</a:t>
            </a:r>
            <a:endParaRPr lang="en-US" sz="2000" b="1" dirty="0">
              <a:solidFill>
                <a:srgbClr val="00CC00"/>
              </a:solidFill>
              <a:latin typeface="Trebuchet MS" pitchFamily="34" charset="0"/>
            </a:endParaRPr>
          </a:p>
        </p:txBody>
      </p:sp>
      <p:sp>
        <p:nvSpPr>
          <p:cNvPr id="56" name="h8"/>
          <p:cNvSpPr txBox="1"/>
          <p:nvPr/>
        </p:nvSpPr>
        <p:spPr>
          <a:xfrm>
            <a:off x="7115502" y="2133480"/>
            <a:ext cx="457200" cy="400110"/>
          </a:xfrm>
          <a:prstGeom prst="rect">
            <a:avLst/>
          </a:prstGeom>
          <a:noFill/>
        </p:spPr>
        <p:txBody>
          <a:bodyPr wrap="square" rtlCol="0">
            <a:spAutoFit/>
          </a:bodyPr>
          <a:lstStyle/>
          <a:p>
            <a:r>
              <a:rPr lang="en-US" sz="2000" b="1" dirty="0" smtClean="0">
                <a:solidFill>
                  <a:srgbClr val="00CC00"/>
                </a:solidFill>
                <a:latin typeface="Trebuchet MS" pitchFamily="34" charset="0"/>
              </a:rPr>
              <a:t>8</a:t>
            </a:r>
            <a:endParaRPr lang="en-US" sz="2000" b="1" dirty="0">
              <a:solidFill>
                <a:srgbClr val="00CC00"/>
              </a:solidFill>
              <a:latin typeface="Trebuchet MS" pitchFamily="34" charset="0"/>
            </a:endParaRPr>
          </a:p>
        </p:txBody>
      </p:sp>
      <p:sp>
        <p:nvSpPr>
          <p:cNvPr id="57" name="h10"/>
          <p:cNvSpPr txBox="1"/>
          <p:nvPr/>
        </p:nvSpPr>
        <p:spPr>
          <a:xfrm>
            <a:off x="7848600" y="2124015"/>
            <a:ext cx="533400" cy="400110"/>
          </a:xfrm>
          <a:prstGeom prst="rect">
            <a:avLst/>
          </a:prstGeom>
          <a:noFill/>
        </p:spPr>
        <p:txBody>
          <a:bodyPr wrap="square" rtlCol="0">
            <a:spAutoFit/>
          </a:bodyPr>
          <a:lstStyle/>
          <a:p>
            <a:r>
              <a:rPr lang="en-US" sz="2000" b="1" dirty="0" smtClean="0">
                <a:solidFill>
                  <a:srgbClr val="00CC00"/>
                </a:solidFill>
                <a:latin typeface="Trebuchet MS" pitchFamily="34" charset="0"/>
              </a:rPr>
              <a:t>10</a:t>
            </a:r>
            <a:endParaRPr lang="en-US" sz="2000" b="1" dirty="0">
              <a:solidFill>
                <a:srgbClr val="00CC00"/>
              </a:solidFill>
              <a:latin typeface="Trebuchet MS" pitchFamily="34" charset="0"/>
            </a:endParaRPr>
          </a:p>
        </p:txBody>
      </p:sp>
      <p:sp>
        <p:nvSpPr>
          <p:cNvPr id="58" name="h9"/>
          <p:cNvSpPr txBox="1"/>
          <p:nvPr/>
        </p:nvSpPr>
        <p:spPr>
          <a:xfrm>
            <a:off x="7572375" y="2133480"/>
            <a:ext cx="381000" cy="400110"/>
          </a:xfrm>
          <a:prstGeom prst="rect">
            <a:avLst/>
          </a:prstGeom>
          <a:noFill/>
        </p:spPr>
        <p:txBody>
          <a:bodyPr wrap="square" rtlCol="0">
            <a:spAutoFit/>
          </a:bodyPr>
          <a:lstStyle/>
          <a:p>
            <a:r>
              <a:rPr lang="en-US" sz="2000" b="1" dirty="0" smtClean="0">
                <a:solidFill>
                  <a:srgbClr val="00CC00"/>
                </a:solidFill>
                <a:latin typeface="Trebuchet MS" pitchFamily="34" charset="0"/>
              </a:rPr>
              <a:t>9</a:t>
            </a:r>
            <a:endParaRPr lang="en-US" sz="2000" b="1" dirty="0">
              <a:solidFill>
                <a:srgbClr val="00CC00"/>
              </a:solidFill>
              <a:latin typeface="Trebuchet MS" pitchFamily="34" charset="0"/>
            </a:endParaRPr>
          </a:p>
        </p:txBody>
      </p:sp>
      <p:sp>
        <p:nvSpPr>
          <p:cNvPr id="68" name="Rectangle 67"/>
          <p:cNvSpPr/>
          <p:nvPr/>
        </p:nvSpPr>
        <p:spPr>
          <a:xfrm>
            <a:off x="7372350" y="3257490"/>
            <a:ext cx="381000" cy="685800"/>
          </a:xfrm>
          <a:prstGeom prst="rect">
            <a:avLst/>
          </a:prstGeom>
          <a:solidFill>
            <a:schemeClr val="bg1">
              <a:alpha val="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Rectangle 68"/>
          <p:cNvSpPr/>
          <p:nvPr/>
        </p:nvSpPr>
        <p:spPr>
          <a:xfrm>
            <a:off x="7962900" y="2343090"/>
            <a:ext cx="381000" cy="533400"/>
          </a:xfrm>
          <a:prstGeom prst="rect">
            <a:avLst/>
          </a:prstGeom>
          <a:solidFill>
            <a:schemeClr val="bg1">
              <a:alpha val="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h1box"/>
          <p:cNvSpPr/>
          <p:nvPr/>
        </p:nvSpPr>
        <p:spPr>
          <a:xfrm>
            <a:off x="4114800" y="3105090"/>
            <a:ext cx="304800" cy="381000"/>
          </a:xfrm>
          <a:prstGeom prst="rect">
            <a:avLst/>
          </a:prstGeom>
          <a:solidFill>
            <a:srgbClr val="00CC00">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0" name="h2box"/>
          <p:cNvSpPr/>
          <p:nvPr/>
        </p:nvSpPr>
        <p:spPr>
          <a:xfrm>
            <a:off x="4600575" y="2724090"/>
            <a:ext cx="304800" cy="533400"/>
          </a:xfrm>
          <a:prstGeom prst="rect">
            <a:avLst/>
          </a:prstGeom>
          <a:solidFill>
            <a:srgbClr val="00CC00">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1" name="h3box"/>
          <p:cNvSpPr/>
          <p:nvPr/>
        </p:nvSpPr>
        <p:spPr>
          <a:xfrm>
            <a:off x="4991100" y="2876490"/>
            <a:ext cx="304800" cy="381000"/>
          </a:xfrm>
          <a:prstGeom prst="rect">
            <a:avLst/>
          </a:prstGeom>
          <a:solidFill>
            <a:srgbClr val="00CC00">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h4box"/>
          <p:cNvSpPr/>
          <p:nvPr/>
        </p:nvSpPr>
        <p:spPr>
          <a:xfrm>
            <a:off x="5467350" y="2495489"/>
            <a:ext cx="304800" cy="600075"/>
          </a:xfrm>
          <a:prstGeom prst="rect">
            <a:avLst/>
          </a:prstGeom>
          <a:solidFill>
            <a:srgbClr val="00CC00">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h5box"/>
          <p:cNvSpPr/>
          <p:nvPr/>
        </p:nvSpPr>
        <p:spPr>
          <a:xfrm>
            <a:off x="5905500" y="2809815"/>
            <a:ext cx="285750" cy="457200"/>
          </a:xfrm>
          <a:prstGeom prst="rect">
            <a:avLst/>
          </a:prstGeom>
          <a:solidFill>
            <a:srgbClr val="00CC00">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4" name="h6box"/>
          <p:cNvSpPr/>
          <p:nvPr/>
        </p:nvSpPr>
        <p:spPr>
          <a:xfrm>
            <a:off x="6334125" y="2571690"/>
            <a:ext cx="304800" cy="533400"/>
          </a:xfrm>
          <a:prstGeom prst="rect">
            <a:avLst/>
          </a:prstGeom>
          <a:solidFill>
            <a:srgbClr val="00CC00">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h7box"/>
          <p:cNvSpPr/>
          <p:nvPr/>
        </p:nvSpPr>
        <p:spPr>
          <a:xfrm>
            <a:off x="6734175" y="2952690"/>
            <a:ext cx="304800" cy="228600"/>
          </a:xfrm>
          <a:prstGeom prst="rect">
            <a:avLst/>
          </a:prstGeom>
          <a:solidFill>
            <a:srgbClr val="00CC00">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h8box"/>
          <p:cNvSpPr/>
          <p:nvPr/>
        </p:nvSpPr>
        <p:spPr>
          <a:xfrm>
            <a:off x="7153275" y="2495490"/>
            <a:ext cx="304800" cy="685800"/>
          </a:xfrm>
          <a:prstGeom prst="rect">
            <a:avLst/>
          </a:prstGeom>
          <a:solidFill>
            <a:srgbClr val="00CC00">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7" name="h9box"/>
          <p:cNvSpPr/>
          <p:nvPr/>
        </p:nvSpPr>
        <p:spPr>
          <a:xfrm>
            <a:off x="7696200" y="2571690"/>
            <a:ext cx="228600" cy="381000"/>
          </a:xfrm>
          <a:prstGeom prst="rect">
            <a:avLst/>
          </a:prstGeom>
          <a:solidFill>
            <a:srgbClr val="00CC00">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8" name="h10box"/>
          <p:cNvSpPr/>
          <p:nvPr/>
        </p:nvSpPr>
        <p:spPr>
          <a:xfrm>
            <a:off x="7962900" y="2495490"/>
            <a:ext cx="304800" cy="457200"/>
          </a:xfrm>
          <a:prstGeom prst="rect">
            <a:avLst/>
          </a:prstGeom>
          <a:solidFill>
            <a:srgbClr val="00CC00">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9" name="Picture 88" descr="dungeness - Copy.jpg"/>
          <p:cNvPicPr>
            <a:picLocks noChangeAspect="1"/>
          </p:cNvPicPr>
          <p:nvPr/>
        </p:nvPicPr>
        <p:blipFill>
          <a:blip r:embed="rId11" cstate="print"/>
          <a:stretch>
            <a:fillRect/>
          </a:stretch>
        </p:blipFill>
        <p:spPr>
          <a:xfrm>
            <a:off x="1676400" y="914400"/>
            <a:ext cx="1568450" cy="941070"/>
          </a:xfrm>
          <a:prstGeom prst="rect">
            <a:avLst/>
          </a:prstGeom>
        </p:spPr>
      </p:pic>
      <p:sp>
        <p:nvSpPr>
          <p:cNvPr id="90" name="Rounded Rectangle 89"/>
          <p:cNvSpPr/>
          <p:nvPr/>
        </p:nvSpPr>
        <p:spPr>
          <a:xfrm>
            <a:off x="1828800" y="2209800"/>
            <a:ext cx="1600200" cy="838200"/>
          </a:xfrm>
          <a:prstGeom prst="roundRect">
            <a:avLst/>
          </a:prstGeom>
          <a:solidFill>
            <a:srgbClr val="00B8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600" dirty="0" smtClean="0">
                <a:latin typeface="Trebuchet MS" pitchFamily="34" charset="0"/>
              </a:rPr>
              <a:t>How many HIGH tides do you count?</a:t>
            </a:r>
            <a:endParaRPr lang="en-US" sz="1600" dirty="0">
              <a:latin typeface="Trebuchet MS" pitchFamily="34" charset="0"/>
            </a:endParaRPr>
          </a:p>
        </p:txBody>
      </p:sp>
      <p:sp>
        <p:nvSpPr>
          <p:cNvPr id="91" name="Rounded Rectangle 90"/>
          <p:cNvSpPr/>
          <p:nvPr/>
        </p:nvSpPr>
        <p:spPr>
          <a:xfrm>
            <a:off x="1752600" y="4343400"/>
            <a:ext cx="1600200" cy="914400"/>
          </a:xfrm>
          <a:prstGeom prst="roundRect">
            <a:avLst/>
          </a:prstGeom>
          <a:solidFill>
            <a:srgbClr val="00A1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600" dirty="0" smtClean="0">
                <a:latin typeface="Trebuchet MS" pitchFamily="34" charset="0"/>
              </a:rPr>
              <a:t>How many LOW tides do you count?</a:t>
            </a:r>
            <a:endParaRPr lang="en-US" sz="1600" dirty="0">
              <a:latin typeface="Trebuchet MS" pitchFamily="34" charset="0"/>
            </a:endParaRPr>
          </a:p>
        </p:txBody>
      </p:sp>
      <p:sp>
        <p:nvSpPr>
          <p:cNvPr id="92" name="Up Ribbon 91"/>
          <p:cNvSpPr/>
          <p:nvPr/>
        </p:nvSpPr>
        <p:spPr>
          <a:xfrm>
            <a:off x="3505200" y="990600"/>
            <a:ext cx="4419600" cy="609600"/>
          </a:xfrm>
          <a:prstGeom prst="ribbon2">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latin typeface="Trebuchet MS" pitchFamily="34" charset="0"/>
              </a:rPr>
              <a:t>Tide Challenge #1</a:t>
            </a:r>
            <a:endParaRPr lang="en-US" dirty="0">
              <a:latin typeface="Trebuchet MS" pitchFamily="34" charset="0"/>
            </a:endParaRPr>
          </a:p>
        </p:txBody>
      </p:sp>
      <p:sp>
        <p:nvSpPr>
          <p:cNvPr id="94" name="TextBox 93"/>
          <p:cNvSpPr txBox="1"/>
          <p:nvPr/>
        </p:nvSpPr>
        <p:spPr>
          <a:xfrm>
            <a:off x="1066800" y="6553200"/>
            <a:ext cx="3429000" cy="369332"/>
          </a:xfrm>
          <a:prstGeom prst="rect">
            <a:avLst/>
          </a:prstGeom>
          <a:noFill/>
        </p:spPr>
        <p:txBody>
          <a:bodyPr wrap="square" rtlCol="0">
            <a:spAutoFit/>
          </a:bodyPr>
          <a:lstStyle/>
          <a:p>
            <a:r>
              <a:rPr lang="en-US" dirty="0" smtClean="0">
                <a:latin typeface="Trebuchet MS" pitchFamily="34" charset="0"/>
              </a:rPr>
              <a:t>Tide Challenge: 1/4</a:t>
            </a:r>
            <a:endParaRPr lang="en-US" dirty="0">
              <a:latin typeface="Trebuchet MS" pitchFamily="34" charset="0"/>
            </a:endParaRPr>
          </a:p>
        </p:txBody>
      </p:sp>
      <p:sp>
        <p:nvSpPr>
          <p:cNvPr id="96" name="Rounded Rectangle 95">
            <a:hlinkClick r:id="rId12" action="ppaction://hlinksldjump" highlightClick="1"/>
          </p:cNvPr>
          <p:cNvSpPr/>
          <p:nvPr/>
        </p:nvSpPr>
        <p:spPr>
          <a:xfrm>
            <a:off x="2057400" y="5334000"/>
            <a:ext cx="1219200" cy="685800"/>
          </a:xfrm>
          <a:prstGeom prst="roundRect">
            <a:avLst/>
          </a:prstGeom>
          <a:solidFill>
            <a:srgbClr val="C00000"/>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400" dirty="0" smtClean="0">
                <a:latin typeface="Trebuchet MS" pitchFamily="34" charset="0"/>
              </a:rPr>
              <a:t>Touch here to see the LOW tides</a:t>
            </a:r>
            <a:endParaRPr lang="en-US" sz="1400" dirty="0">
              <a:latin typeface="Trebuchet MS" pitchFamily="34" charset="0"/>
            </a:endParaRPr>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grpId="0" nodeType="withEffect">
                                  <p:stCondLst>
                                    <p:cond delay="0"/>
                                  </p:stCondLst>
                                  <p:childTnLst>
                                    <p:set>
                                      <p:cBhvr>
                                        <p:cTn id="6" dur="1" fill="hold">
                                          <p:stCondLst>
                                            <p:cond delay="0"/>
                                          </p:stCondLst>
                                        </p:cTn>
                                        <p:tgtEl>
                                          <p:spTgt spid="49"/>
                                        </p:tgtEl>
                                        <p:attrNameLst>
                                          <p:attrName>style.visibility</p:attrName>
                                        </p:attrNameLst>
                                      </p:cBhvr>
                                      <p:to>
                                        <p:strVal val="visible"/>
                                      </p:to>
                                    </p:set>
                                    <p:anim calcmode="lin" valueType="num">
                                      <p:cBhvr>
                                        <p:cTn id="7" dur="500" fill="hold"/>
                                        <p:tgtEl>
                                          <p:spTgt spid="49"/>
                                        </p:tgtEl>
                                        <p:attrNameLst>
                                          <p:attrName>ppt_w</p:attrName>
                                        </p:attrNameLst>
                                      </p:cBhvr>
                                      <p:tavLst>
                                        <p:tav tm="0">
                                          <p:val>
                                            <p:fltVal val="0"/>
                                          </p:val>
                                        </p:tav>
                                        <p:tav tm="100000">
                                          <p:val>
                                            <p:strVal val="#ppt_w"/>
                                          </p:val>
                                        </p:tav>
                                      </p:tavLst>
                                    </p:anim>
                                    <p:anim calcmode="lin" valueType="num">
                                      <p:cBhvr>
                                        <p:cTn id="8" dur="500" fill="hold"/>
                                        <p:tgtEl>
                                          <p:spTgt spid="49"/>
                                        </p:tgtEl>
                                        <p:attrNameLst>
                                          <p:attrName>ppt_h</p:attrName>
                                        </p:attrNameLst>
                                      </p:cBhvr>
                                      <p:tavLst>
                                        <p:tav tm="0">
                                          <p:val>
                                            <p:fltVal val="0"/>
                                          </p:val>
                                        </p:tav>
                                        <p:tav tm="100000">
                                          <p:val>
                                            <p:strVal val="#ppt_h"/>
                                          </p:val>
                                        </p:tav>
                                      </p:tavLst>
                                    </p:anim>
                                    <p:animEffect transition="in" filter="fade">
                                      <p:cBhvr>
                                        <p:cTn id="9" dur="500"/>
                                        <p:tgtEl>
                                          <p:spTgt spid="49"/>
                                        </p:tgtEl>
                                      </p:cBhvr>
                                    </p:animEffect>
                                  </p:childTnLst>
                                </p:cTn>
                              </p:par>
                              <p:par>
                                <p:cTn id="10" presetID="53" presetClass="entr" presetSubtype="0" fill="hold" grpId="0" nodeType="withEffect">
                                  <p:stCondLst>
                                    <p:cond delay="0"/>
                                  </p:stCondLst>
                                  <p:childTnLst>
                                    <p:set>
                                      <p:cBhvr>
                                        <p:cTn id="11" dur="1" fill="hold">
                                          <p:stCondLst>
                                            <p:cond delay="0"/>
                                          </p:stCondLst>
                                        </p:cTn>
                                        <p:tgtEl>
                                          <p:spTgt spid="79"/>
                                        </p:tgtEl>
                                        <p:attrNameLst>
                                          <p:attrName>style.visibility</p:attrName>
                                        </p:attrNameLst>
                                      </p:cBhvr>
                                      <p:to>
                                        <p:strVal val="visible"/>
                                      </p:to>
                                    </p:set>
                                    <p:anim calcmode="lin" valueType="num">
                                      <p:cBhvr>
                                        <p:cTn id="12" dur="500" fill="hold"/>
                                        <p:tgtEl>
                                          <p:spTgt spid="79"/>
                                        </p:tgtEl>
                                        <p:attrNameLst>
                                          <p:attrName>ppt_w</p:attrName>
                                        </p:attrNameLst>
                                      </p:cBhvr>
                                      <p:tavLst>
                                        <p:tav tm="0">
                                          <p:val>
                                            <p:fltVal val="0"/>
                                          </p:val>
                                        </p:tav>
                                        <p:tav tm="100000">
                                          <p:val>
                                            <p:strVal val="#ppt_w"/>
                                          </p:val>
                                        </p:tav>
                                      </p:tavLst>
                                    </p:anim>
                                    <p:anim calcmode="lin" valueType="num">
                                      <p:cBhvr>
                                        <p:cTn id="13" dur="500" fill="hold"/>
                                        <p:tgtEl>
                                          <p:spTgt spid="79"/>
                                        </p:tgtEl>
                                        <p:attrNameLst>
                                          <p:attrName>ppt_h</p:attrName>
                                        </p:attrNameLst>
                                      </p:cBhvr>
                                      <p:tavLst>
                                        <p:tav tm="0">
                                          <p:val>
                                            <p:fltVal val="0"/>
                                          </p:val>
                                        </p:tav>
                                        <p:tav tm="100000">
                                          <p:val>
                                            <p:strVal val="#ppt_h"/>
                                          </p:val>
                                        </p:tav>
                                      </p:tavLst>
                                    </p:anim>
                                    <p:animEffect transition="in" filter="fade">
                                      <p:cBhvr>
                                        <p:cTn id="14" dur="500"/>
                                        <p:tgtEl>
                                          <p:spTgt spid="79"/>
                                        </p:tgtEl>
                                      </p:cBhvr>
                                    </p:animEffect>
                                  </p:childTnLst>
                                </p:cTn>
                              </p:par>
                            </p:childTnLst>
                          </p:cTn>
                        </p:par>
                        <p:par>
                          <p:cTn id="15" fill="hold">
                            <p:stCondLst>
                              <p:cond delay="500"/>
                            </p:stCondLst>
                            <p:childTnLst>
                              <p:par>
                                <p:cTn id="16" presetID="53" presetClass="entr" presetSubtype="0" fill="hold" grpId="0" nodeType="afterEffect">
                                  <p:stCondLst>
                                    <p:cond delay="0"/>
                                  </p:stCondLst>
                                  <p:childTnLst>
                                    <p:set>
                                      <p:cBhvr>
                                        <p:cTn id="17" dur="1" fill="hold">
                                          <p:stCondLst>
                                            <p:cond delay="0"/>
                                          </p:stCondLst>
                                        </p:cTn>
                                        <p:tgtEl>
                                          <p:spTgt spid="50"/>
                                        </p:tgtEl>
                                        <p:attrNameLst>
                                          <p:attrName>style.visibility</p:attrName>
                                        </p:attrNameLst>
                                      </p:cBhvr>
                                      <p:to>
                                        <p:strVal val="visible"/>
                                      </p:to>
                                    </p:set>
                                    <p:anim calcmode="lin" valueType="num">
                                      <p:cBhvr>
                                        <p:cTn id="18" dur="500" fill="hold"/>
                                        <p:tgtEl>
                                          <p:spTgt spid="50"/>
                                        </p:tgtEl>
                                        <p:attrNameLst>
                                          <p:attrName>ppt_w</p:attrName>
                                        </p:attrNameLst>
                                      </p:cBhvr>
                                      <p:tavLst>
                                        <p:tav tm="0">
                                          <p:val>
                                            <p:fltVal val="0"/>
                                          </p:val>
                                        </p:tav>
                                        <p:tav tm="100000">
                                          <p:val>
                                            <p:strVal val="#ppt_w"/>
                                          </p:val>
                                        </p:tav>
                                      </p:tavLst>
                                    </p:anim>
                                    <p:anim calcmode="lin" valueType="num">
                                      <p:cBhvr>
                                        <p:cTn id="19" dur="500" fill="hold"/>
                                        <p:tgtEl>
                                          <p:spTgt spid="50"/>
                                        </p:tgtEl>
                                        <p:attrNameLst>
                                          <p:attrName>ppt_h</p:attrName>
                                        </p:attrNameLst>
                                      </p:cBhvr>
                                      <p:tavLst>
                                        <p:tav tm="0">
                                          <p:val>
                                            <p:fltVal val="0"/>
                                          </p:val>
                                        </p:tav>
                                        <p:tav tm="100000">
                                          <p:val>
                                            <p:strVal val="#ppt_h"/>
                                          </p:val>
                                        </p:tav>
                                      </p:tavLst>
                                    </p:anim>
                                    <p:animEffect transition="in" filter="fade">
                                      <p:cBhvr>
                                        <p:cTn id="20" dur="500"/>
                                        <p:tgtEl>
                                          <p:spTgt spid="50"/>
                                        </p:tgtEl>
                                      </p:cBhvr>
                                    </p:animEffect>
                                  </p:childTnLst>
                                </p:cTn>
                              </p:par>
                              <p:par>
                                <p:cTn id="21" presetID="53" presetClass="entr" presetSubtype="0" fill="hold" grpId="0" nodeType="withEffect">
                                  <p:stCondLst>
                                    <p:cond delay="0"/>
                                  </p:stCondLst>
                                  <p:childTnLst>
                                    <p:set>
                                      <p:cBhvr>
                                        <p:cTn id="22" dur="1" fill="hold">
                                          <p:stCondLst>
                                            <p:cond delay="0"/>
                                          </p:stCondLst>
                                        </p:cTn>
                                        <p:tgtEl>
                                          <p:spTgt spid="80"/>
                                        </p:tgtEl>
                                        <p:attrNameLst>
                                          <p:attrName>style.visibility</p:attrName>
                                        </p:attrNameLst>
                                      </p:cBhvr>
                                      <p:to>
                                        <p:strVal val="visible"/>
                                      </p:to>
                                    </p:set>
                                    <p:anim calcmode="lin" valueType="num">
                                      <p:cBhvr>
                                        <p:cTn id="23" dur="500" fill="hold"/>
                                        <p:tgtEl>
                                          <p:spTgt spid="80"/>
                                        </p:tgtEl>
                                        <p:attrNameLst>
                                          <p:attrName>ppt_w</p:attrName>
                                        </p:attrNameLst>
                                      </p:cBhvr>
                                      <p:tavLst>
                                        <p:tav tm="0">
                                          <p:val>
                                            <p:fltVal val="0"/>
                                          </p:val>
                                        </p:tav>
                                        <p:tav tm="100000">
                                          <p:val>
                                            <p:strVal val="#ppt_w"/>
                                          </p:val>
                                        </p:tav>
                                      </p:tavLst>
                                    </p:anim>
                                    <p:anim calcmode="lin" valueType="num">
                                      <p:cBhvr>
                                        <p:cTn id="24" dur="500" fill="hold"/>
                                        <p:tgtEl>
                                          <p:spTgt spid="80"/>
                                        </p:tgtEl>
                                        <p:attrNameLst>
                                          <p:attrName>ppt_h</p:attrName>
                                        </p:attrNameLst>
                                      </p:cBhvr>
                                      <p:tavLst>
                                        <p:tav tm="0">
                                          <p:val>
                                            <p:fltVal val="0"/>
                                          </p:val>
                                        </p:tav>
                                        <p:tav tm="100000">
                                          <p:val>
                                            <p:strVal val="#ppt_h"/>
                                          </p:val>
                                        </p:tav>
                                      </p:tavLst>
                                    </p:anim>
                                    <p:animEffect transition="in" filter="fade">
                                      <p:cBhvr>
                                        <p:cTn id="25" dur="500"/>
                                        <p:tgtEl>
                                          <p:spTgt spid="80"/>
                                        </p:tgtEl>
                                      </p:cBhvr>
                                    </p:animEffect>
                                  </p:childTnLst>
                                </p:cTn>
                              </p:par>
                            </p:childTnLst>
                          </p:cTn>
                        </p:par>
                        <p:par>
                          <p:cTn id="26" fill="hold">
                            <p:stCondLst>
                              <p:cond delay="1000"/>
                            </p:stCondLst>
                            <p:childTnLst>
                              <p:par>
                                <p:cTn id="27" presetID="53" presetClass="entr" presetSubtype="0" fill="hold" grpId="0" nodeType="afterEffect">
                                  <p:stCondLst>
                                    <p:cond delay="0"/>
                                  </p:stCondLst>
                                  <p:childTnLst>
                                    <p:set>
                                      <p:cBhvr>
                                        <p:cTn id="28" dur="1" fill="hold">
                                          <p:stCondLst>
                                            <p:cond delay="0"/>
                                          </p:stCondLst>
                                        </p:cTn>
                                        <p:tgtEl>
                                          <p:spTgt spid="51"/>
                                        </p:tgtEl>
                                        <p:attrNameLst>
                                          <p:attrName>style.visibility</p:attrName>
                                        </p:attrNameLst>
                                      </p:cBhvr>
                                      <p:to>
                                        <p:strVal val="visible"/>
                                      </p:to>
                                    </p:set>
                                    <p:anim calcmode="lin" valueType="num">
                                      <p:cBhvr>
                                        <p:cTn id="29" dur="500" fill="hold"/>
                                        <p:tgtEl>
                                          <p:spTgt spid="51"/>
                                        </p:tgtEl>
                                        <p:attrNameLst>
                                          <p:attrName>ppt_w</p:attrName>
                                        </p:attrNameLst>
                                      </p:cBhvr>
                                      <p:tavLst>
                                        <p:tav tm="0">
                                          <p:val>
                                            <p:fltVal val="0"/>
                                          </p:val>
                                        </p:tav>
                                        <p:tav tm="100000">
                                          <p:val>
                                            <p:strVal val="#ppt_w"/>
                                          </p:val>
                                        </p:tav>
                                      </p:tavLst>
                                    </p:anim>
                                    <p:anim calcmode="lin" valueType="num">
                                      <p:cBhvr>
                                        <p:cTn id="30" dur="500" fill="hold"/>
                                        <p:tgtEl>
                                          <p:spTgt spid="51"/>
                                        </p:tgtEl>
                                        <p:attrNameLst>
                                          <p:attrName>ppt_h</p:attrName>
                                        </p:attrNameLst>
                                      </p:cBhvr>
                                      <p:tavLst>
                                        <p:tav tm="0">
                                          <p:val>
                                            <p:fltVal val="0"/>
                                          </p:val>
                                        </p:tav>
                                        <p:tav tm="100000">
                                          <p:val>
                                            <p:strVal val="#ppt_h"/>
                                          </p:val>
                                        </p:tav>
                                      </p:tavLst>
                                    </p:anim>
                                    <p:animEffect transition="in" filter="fade">
                                      <p:cBhvr>
                                        <p:cTn id="31" dur="500"/>
                                        <p:tgtEl>
                                          <p:spTgt spid="51"/>
                                        </p:tgtEl>
                                      </p:cBhvr>
                                    </p:animEffect>
                                  </p:childTnLst>
                                </p:cTn>
                              </p:par>
                              <p:par>
                                <p:cTn id="32" presetID="53" presetClass="entr" presetSubtype="0" fill="hold" grpId="0" nodeType="withEffect">
                                  <p:stCondLst>
                                    <p:cond delay="0"/>
                                  </p:stCondLst>
                                  <p:childTnLst>
                                    <p:set>
                                      <p:cBhvr>
                                        <p:cTn id="33" dur="1" fill="hold">
                                          <p:stCondLst>
                                            <p:cond delay="0"/>
                                          </p:stCondLst>
                                        </p:cTn>
                                        <p:tgtEl>
                                          <p:spTgt spid="81"/>
                                        </p:tgtEl>
                                        <p:attrNameLst>
                                          <p:attrName>style.visibility</p:attrName>
                                        </p:attrNameLst>
                                      </p:cBhvr>
                                      <p:to>
                                        <p:strVal val="visible"/>
                                      </p:to>
                                    </p:set>
                                    <p:anim calcmode="lin" valueType="num">
                                      <p:cBhvr>
                                        <p:cTn id="34" dur="500" fill="hold"/>
                                        <p:tgtEl>
                                          <p:spTgt spid="81"/>
                                        </p:tgtEl>
                                        <p:attrNameLst>
                                          <p:attrName>ppt_w</p:attrName>
                                        </p:attrNameLst>
                                      </p:cBhvr>
                                      <p:tavLst>
                                        <p:tav tm="0">
                                          <p:val>
                                            <p:fltVal val="0"/>
                                          </p:val>
                                        </p:tav>
                                        <p:tav tm="100000">
                                          <p:val>
                                            <p:strVal val="#ppt_w"/>
                                          </p:val>
                                        </p:tav>
                                      </p:tavLst>
                                    </p:anim>
                                    <p:anim calcmode="lin" valueType="num">
                                      <p:cBhvr>
                                        <p:cTn id="35" dur="500" fill="hold"/>
                                        <p:tgtEl>
                                          <p:spTgt spid="81"/>
                                        </p:tgtEl>
                                        <p:attrNameLst>
                                          <p:attrName>ppt_h</p:attrName>
                                        </p:attrNameLst>
                                      </p:cBhvr>
                                      <p:tavLst>
                                        <p:tav tm="0">
                                          <p:val>
                                            <p:fltVal val="0"/>
                                          </p:val>
                                        </p:tav>
                                        <p:tav tm="100000">
                                          <p:val>
                                            <p:strVal val="#ppt_h"/>
                                          </p:val>
                                        </p:tav>
                                      </p:tavLst>
                                    </p:anim>
                                    <p:animEffect transition="in" filter="fade">
                                      <p:cBhvr>
                                        <p:cTn id="36" dur="500"/>
                                        <p:tgtEl>
                                          <p:spTgt spid="81"/>
                                        </p:tgtEl>
                                      </p:cBhvr>
                                    </p:animEffect>
                                  </p:childTnLst>
                                </p:cTn>
                              </p:par>
                            </p:childTnLst>
                          </p:cTn>
                        </p:par>
                        <p:par>
                          <p:cTn id="37" fill="hold">
                            <p:stCondLst>
                              <p:cond delay="1500"/>
                            </p:stCondLst>
                            <p:childTnLst>
                              <p:par>
                                <p:cTn id="38" presetID="53" presetClass="entr" presetSubtype="0" fill="hold" grpId="0" nodeType="afterEffect">
                                  <p:stCondLst>
                                    <p:cond delay="0"/>
                                  </p:stCondLst>
                                  <p:childTnLst>
                                    <p:set>
                                      <p:cBhvr>
                                        <p:cTn id="39" dur="1" fill="hold">
                                          <p:stCondLst>
                                            <p:cond delay="0"/>
                                          </p:stCondLst>
                                        </p:cTn>
                                        <p:tgtEl>
                                          <p:spTgt spid="52"/>
                                        </p:tgtEl>
                                        <p:attrNameLst>
                                          <p:attrName>style.visibility</p:attrName>
                                        </p:attrNameLst>
                                      </p:cBhvr>
                                      <p:to>
                                        <p:strVal val="visible"/>
                                      </p:to>
                                    </p:set>
                                    <p:anim calcmode="lin" valueType="num">
                                      <p:cBhvr>
                                        <p:cTn id="40" dur="500" fill="hold"/>
                                        <p:tgtEl>
                                          <p:spTgt spid="52"/>
                                        </p:tgtEl>
                                        <p:attrNameLst>
                                          <p:attrName>ppt_w</p:attrName>
                                        </p:attrNameLst>
                                      </p:cBhvr>
                                      <p:tavLst>
                                        <p:tav tm="0">
                                          <p:val>
                                            <p:fltVal val="0"/>
                                          </p:val>
                                        </p:tav>
                                        <p:tav tm="100000">
                                          <p:val>
                                            <p:strVal val="#ppt_w"/>
                                          </p:val>
                                        </p:tav>
                                      </p:tavLst>
                                    </p:anim>
                                    <p:anim calcmode="lin" valueType="num">
                                      <p:cBhvr>
                                        <p:cTn id="41" dur="500" fill="hold"/>
                                        <p:tgtEl>
                                          <p:spTgt spid="52"/>
                                        </p:tgtEl>
                                        <p:attrNameLst>
                                          <p:attrName>ppt_h</p:attrName>
                                        </p:attrNameLst>
                                      </p:cBhvr>
                                      <p:tavLst>
                                        <p:tav tm="0">
                                          <p:val>
                                            <p:fltVal val="0"/>
                                          </p:val>
                                        </p:tav>
                                        <p:tav tm="100000">
                                          <p:val>
                                            <p:strVal val="#ppt_h"/>
                                          </p:val>
                                        </p:tav>
                                      </p:tavLst>
                                    </p:anim>
                                    <p:animEffect transition="in" filter="fade">
                                      <p:cBhvr>
                                        <p:cTn id="42" dur="500"/>
                                        <p:tgtEl>
                                          <p:spTgt spid="52"/>
                                        </p:tgtEl>
                                      </p:cBhvr>
                                    </p:animEffect>
                                  </p:childTnLst>
                                </p:cTn>
                              </p:par>
                              <p:par>
                                <p:cTn id="43" presetID="53" presetClass="entr" presetSubtype="0" fill="hold" grpId="0" nodeType="withEffect">
                                  <p:stCondLst>
                                    <p:cond delay="0"/>
                                  </p:stCondLst>
                                  <p:childTnLst>
                                    <p:set>
                                      <p:cBhvr>
                                        <p:cTn id="44" dur="1" fill="hold">
                                          <p:stCondLst>
                                            <p:cond delay="0"/>
                                          </p:stCondLst>
                                        </p:cTn>
                                        <p:tgtEl>
                                          <p:spTgt spid="82"/>
                                        </p:tgtEl>
                                        <p:attrNameLst>
                                          <p:attrName>style.visibility</p:attrName>
                                        </p:attrNameLst>
                                      </p:cBhvr>
                                      <p:to>
                                        <p:strVal val="visible"/>
                                      </p:to>
                                    </p:set>
                                    <p:anim calcmode="lin" valueType="num">
                                      <p:cBhvr>
                                        <p:cTn id="45" dur="500" fill="hold"/>
                                        <p:tgtEl>
                                          <p:spTgt spid="82"/>
                                        </p:tgtEl>
                                        <p:attrNameLst>
                                          <p:attrName>ppt_w</p:attrName>
                                        </p:attrNameLst>
                                      </p:cBhvr>
                                      <p:tavLst>
                                        <p:tav tm="0">
                                          <p:val>
                                            <p:fltVal val="0"/>
                                          </p:val>
                                        </p:tav>
                                        <p:tav tm="100000">
                                          <p:val>
                                            <p:strVal val="#ppt_w"/>
                                          </p:val>
                                        </p:tav>
                                      </p:tavLst>
                                    </p:anim>
                                    <p:anim calcmode="lin" valueType="num">
                                      <p:cBhvr>
                                        <p:cTn id="46" dur="500" fill="hold"/>
                                        <p:tgtEl>
                                          <p:spTgt spid="82"/>
                                        </p:tgtEl>
                                        <p:attrNameLst>
                                          <p:attrName>ppt_h</p:attrName>
                                        </p:attrNameLst>
                                      </p:cBhvr>
                                      <p:tavLst>
                                        <p:tav tm="0">
                                          <p:val>
                                            <p:fltVal val="0"/>
                                          </p:val>
                                        </p:tav>
                                        <p:tav tm="100000">
                                          <p:val>
                                            <p:strVal val="#ppt_h"/>
                                          </p:val>
                                        </p:tav>
                                      </p:tavLst>
                                    </p:anim>
                                    <p:animEffect transition="in" filter="fade">
                                      <p:cBhvr>
                                        <p:cTn id="47" dur="500"/>
                                        <p:tgtEl>
                                          <p:spTgt spid="82"/>
                                        </p:tgtEl>
                                      </p:cBhvr>
                                    </p:animEffect>
                                  </p:childTnLst>
                                </p:cTn>
                              </p:par>
                            </p:childTnLst>
                          </p:cTn>
                        </p:par>
                        <p:par>
                          <p:cTn id="48" fill="hold">
                            <p:stCondLst>
                              <p:cond delay="2000"/>
                            </p:stCondLst>
                            <p:childTnLst>
                              <p:par>
                                <p:cTn id="49" presetID="53" presetClass="entr" presetSubtype="0" fill="hold" grpId="0" nodeType="afterEffect">
                                  <p:stCondLst>
                                    <p:cond delay="0"/>
                                  </p:stCondLst>
                                  <p:childTnLst>
                                    <p:set>
                                      <p:cBhvr>
                                        <p:cTn id="50" dur="1" fill="hold">
                                          <p:stCondLst>
                                            <p:cond delay="0"/>
                                          </p:stCondLst>
                                        </p:cTn>
                                        <p:tgtEl>
                                          <p:spTgt spid="53"/>
                                        </p:tgtEl>
                                        <p:attrNameLst>
                                          <p:attrName>style.visibility</p:attrName>
                                        </p:attrNameLst>
                                      </p:cBhvr>
                                      <p:to>
                                        <p:strVal val="visible"/>
                                      </p:to>
                                    </p:set>
                                    <p:anim calcmode="lin" valueType="num">
                                      <p:cBhvr>
                                        <p:cTn id="51" dur="500" fill="hold"/>
                                        <p:tgtEl>
                                          <p:spTgt spid="53"/>
                                        </p:tgtEl>
                                        <p:attrNameLst>
                                          <p:attrName>ppt_w</p:attrName>
                                        </p:attrNameLst>
                                      </p:cBhvr>
                                      <p:tavLst>
                                        <p:tav tm="0">
                                          <p:val>
                                            <p:fltVal val="0"/>
                                          </p:val>
                                        </p:tav>
                                        <p:tav tm="100000">
                                          <p:val>
                                            <p:strVal val="#ppt_w"/>
                                          </p:val>
                                        </p:tav>
                                      </p:tavLst>
                                    </p:anim>
                                    <p:anim calcmode="lin" valueType="num">
                                      <p:cBhvr>
                                        <p:cTn id="52" dur="500" fill="hold"/>
                                        <p:tgtEl>
                                          <p:spTgt spid="53"/>
                                        </p:tgtEl>
                                        <p:attrNameLst>
                                          <p:attrName>ppt_h</p:attrName>
                                        </p:attrNameLst>
                                      </p:cBhvr>
                                      <p:tavLst>
                                        <p:tav tm="0">
                                          <p:val>
                                            <p:fltVal val="0"/>
                                          </p:val>
                                        </p:tav>
                                        <p:tav tm="100000">
                                          <p:val>
                                            <p:strVal val="#ppt_h"/>
                                          </p:val>
                                        </p:tav>
                                      </p:tavLst>
                                    </p:anim>
                                    <p:animEffect transition="in" filter="fade">
                                      <p:cBhvr>
                                        <p:cTn id="53" dur="500"/>
                                        <p:tgtEl>
                                          <p:spTgt spid="53"/>
                                        </p:tgtEl>
                                      </p:cBhvr>
                                    </p:animEffect>
                                  </p:childTnLst>
                                </p:cTn>
                              </p:par>
                              <p:par>
                                <p:cTn id="54" presetID="53" presetClass="entr" presetSubtype="0" fill="hold" grpId="0" nodeType="withEffect">
                                  <p:stCondLst>
                                    <p:cond delay="0"/>
                                  </p:stCondLst>
                                  <p:childTnLst>
                                    <p:set>
                                      <p:cBhvr>
                                        <p:cTn id="55" dur="1" fill="hold">
                                          <p:stCondLst>
                                            <p:cond delay="0"/>
                                          </p:stCondLst>
                                        </p:cTn>
                                        <p:tgtEl>
                                          <p:spTgt spid="83"/>
                                        </p:tgtEl>
                                        <p:attrNameLst>
                                          <p:attrName>style.visibility</p:attrName>
                                        </p:attrNameLst>
                                      </p:cBhvr>
                                      <p:to>
                                        <p:strVal val="visible"/>
                                      </p:to>
                                    </p:set>
                                    <p:anim calcmode="lin" valueType="num">
                                      <p:cBhvr>
                                        <p:cTn id="56" dur="500" fill="hold"/>
                                        <p:tgtEl>
                                          <p:spTgt spid="83"/>
                                        </p:tgtEl>
                                        <p:attrNameLst>
                                          <p:attrName>ppt_w</p:attrName>
                                        </p:attrNameLst>
                                      </p:cBhvr>
                                      <p:tavLst>
                                        <p:tav tm="0">
                                          <p:val>
                                            <p:fltVal val="0"/>
                                          </p:val>
                                        </p:tav>
                                        <p:tav tm="100000">
                                          <p:val>
                                            <p:strVal val="#ppt_w"/>
                                          </p:val>
                                        </p:tav>
                                      </p:tavLst>
                                    </p:anim>
                                    <p:anim calcmode="lin" valueType="num">
                                      <p:cBhvr>
                                        <p:cTn id="57" dur="500" fill="hold"/>
                                        <p:tgtEl>
                                          <p:spTgt spid="83"/>
                                        </p:tgtEl>
                                        <p:attrNameLst>
                                          <p:attrName>ppt_h</p:attrName>
                                        </p:attrNameLst>
                                      </p:cBhvr>
                                      <p:tavLst>
                                        <p:tav tm="0">
                                          <p:val>
                                            <p:fltVal val="0"/>
                                          </p:val>
                                        </p:tav>
                                        <p:tav tm="100000">
                                          <p:val>
                                            <p:strVal val="#ppt_h"/>
                                          </p:val>
                                        </p:tav>
                                      </p:tavLst>
                                    </p:anim>
                                    <p:animEffect transition="in" filter="fade">
                                      <p:cBhvr>
                                        <p:cTn id="58" dur="500"/>
                                        <p:tgtEl>
                                          <p:spTgt spid="83"/>
                                        </p:tgtEl>
                                      </p:cBhvr>
                                    </p:animEffect>
                                  </p:childTnLst>
                                </p:cTn>
                              </p:par>
                            </p:childTnLst>
                          </p:cTn>
                        </p:par>
                        <p:par>
                          <p:cTn id="59" fill="hold">
                            <p:stCondLst>
                              <p:cond delay="2500"/>
                            </p:stCondLst>
                            <p:childTnLst>
                              <p:par>
                                <p:cTn id="60" presetID="53" presetClass="entr" presetSubtype="0" fill="hold" grpId="0" nodeType="afterEffect">
                                  <p:stCondLst>
                                    <p:cond delay="0"/>
                                  </p:stCondLst>
                                  <p:childTnLst>
                                    <p:set>
                                      <p:cBhvr>
                                        <p:cTn id="61" dur="1" fill="hold">
                                          <p:stCondLst>
                                            <p:cond delay="0"/>
                                          </p:stCondLst>
                                        </p:cTn>
                                        <p:tgtEl>
                                          <p:spTgt spid="54"/>
                                        </p:tgtEl>
                                        <p:attrNameLst>
                                          <p:attrName>style.visibility</p:attrName>
                                        </p:attrNameLst>
                                      </p:cBhvr>
                                      <p:to>
                                        <p:strVal val="visible"/>
                                      </p:to>
                                    </p:set>
                                    <p:anim calcmode="lin" valueType="num">
                                      <p:cBhvr>
                                        <p:cTn id="62" dur="500" fill="hold"/>
                                        <p:tgtEl>
                                          <p:spTgt spid="54"/>
                                        </p:tgtEl>
                                        <p:attrNameLst>
                                          <p:attrName>ppt_w</p:attrName>
                                        </p:attrNameLst>
                                      </p:cBhvr>
                                      <p:tavLst>
                                        <p:tav tm="0">
                                          <p:val>
                                            <p:fltVal val="0"/>
                                          </p:val>
                                        </p:tav>
                                        <p:tav tm="100000">
                                          <p:val>
                                            <p:strVal val="#ppt_w"/>
                                          </p:val>
                                        </p:tav>
                                      </p:tavLst>
                                    </p:anim>
                                    <p:anim calcmode="lin" valueType="num">
                                      <p:cBhvr>
                                        <p:cTn id="63" dur="500" fill="hold"/>
                                        <p:tgtEl>
                                          <p:spTgt spid="54"/>
                                        </p:tgtEl>
                                        <p:attrNameLst>
                                          <p:attrName>ppt_h</p:attrName>
                                        </p:attrNameLst>
                                      </p:cBhvr>
                                      <p:tavLst>
                                        <p:tav tm="0">
                                          <p:val>
                                            <p:fltVal val="0"/>
                                          </p:val>
                                        </p:tav>
                                        <p:tav tm="100000">
                                          <p:val>
                                            <p:strVal val="#ppt_h"/>
                                          </p:val>
                                        </p:tav>
                                      </p:tavLst>
                                    </p:anim>
                                    <p:animEffect transition="in" filter="fade">
                                      <p:cBhvr>
                                        <p:cTn id="64" dur="500"/>
                                        <p:tgtEl>
                                          <p:spTgt spid="54"/>
                                        </p:tgtEl>
                                      </p:cBhvr>
                                    </p:animEffect>
                                  </p:childTnLst>
                                </p:cTn>
                              </p:par>
                              <p:par>
                                <p:cTn id="65" presetID="53" presetClass="entr" presetSubtype="0" fill="hold" grpId="0" nodeType="withEffect">
                                  <p:stCondLst>
                                    <p:cond delay="0"/>
                                  </p:stCondLst>
                                  <p:childTnLst>
                                    <p:set>
                                      <p:cBhvr>
                                        <p:cTn id="66" dur="1" fill="hold">
                                          <p:stCondLst>
                                            <p:cond delay="0"/>
                                          </p:stCondLst>
                                        </p:cTn>
                                        <p:tgtEl>
                                          <p:spTgt spid="84"/>
                                        </p:tgtEl>
                                        <p:attrNameLst>
                                          <p:attrName>style.visibility</p:attrName>
                                        </p:attrNameLst>
                                      </p:cBhvr>
                                      <p:to>
                                        <p:strVal val="visible"/>
                                      </p:to>
                                    </p:set>
                                    <p:anim calcmode="lin" valueType="num">
                                      <p:cBhvr>
                                        <p:cTn id="67" dur="500" fill="hold"/>
                                        <p:tgtEl>
                                          <p:spTgt spid="84"/>
                                        </p:tgtEl>
                                        <p:attrNameLst>
                                          <p:attrName>ppt_w</p:attrName>
                                        </p:attrNameLst>
                                      </p:cBhvr>
                                      <p:tavLst>
                                        <p:tav tm="0">
                                          <p:val>
                                            <p:fltVal val="0"/>
                                          </p:val>
                                        </p:tav>
                                        <p:tav tm="100000">
                                          <p:val>
                                            <p:strVal val="#ppt_w"/>
                                          </p:val>
                                        </p:tav>
                                      </p:tavLst>
                                    </p:anim>
                                    <p:anim calcmode="lin" valueType="num">
                                      <p:cBhvr>
                                        <p:cTn id="68" dur="500" fill="hold"/>
                                        <p:tgtEl>
                                          <p:spTgt spid="84"/>
                                        </p:tgtEl>
                                        <p:attrNameLst>
                                          <p:attrName>ppt_h</p:attrName>
                                        </p:attrNameLst>
                                      </p:cBhvr>
                                      <p:tavLst>
                                        <p:tav tm="0">
                                          <p:val>
                                            <p:fltVal val="0"/>
                                          </p:val>
                                        </p:tav>
                                        <p:tav tm="100000">
                                          <p:val>
                                            <p:strVal val="#ppt_h"/>
                                          </p:val>
                                        </p:tav>
                                      </p:tavLst>
                                    </p:anim>
                                    <p:animEffect transition="in" filter="fade">
                                      <p:cBhvr>
                                        <p:cTn id="69" dur="500"/>
                                        <p:tgtEl>
                                          <p:spTgt spid="84"/>
                                        </p:tgtEl>
                                      </p:cBhvr>
                                    </p:animEffect>
                                  </p:childTnLst>
                                </p:cTn>
                              </p:par>
                            </p:childTnLst>
                          </p:cTn>
                        </p:par>
                        <p:par>
                          <p:cTn id="70" fill="hold">
                            <p:stCondLst>
                              <p:cond delay="3000"/>
                            </p:stCondLst>
                            <p:childTnLst>
                              <p:par>
                                <p:cTn id="71" presetID="53" presetClass="entr" presetSubtype="0" fill="hold" grpId="0" nodeType="afterEffect">
                                  <p:stCondLst>
                                    <p:cond delay="0"/>
                                  </p:stCondLst>
                                  <p:childTnLst>
                                    <p:set>
                                      <p:cBhvr>
                                        <p:cTn id="72" dur="1" fill="hold">
                                          <p:stCondLst>
                                            <p:cond delay="0"/>
                                          </p:stCondLst>
                                        </p:cTn>
                                        <p:tgtEl>
                                          <p:spTgt spid="55"/>
                                        </p:tgtEl>
                                        <p:attrNameLst>
                                          <p:attrName>style.visibility</p:attrName>
                                        </p:attrNameLst>
                                      </p:cBhvr>
                                      <p:to>
                                        <p:strVal val="visible"/>
                                      </p:to>
                                    </p:set>
                                    <p:anim calcmode="lin" valueType="num">
                                      <p:cBhvr>
                                        <p:cTn id="73" dur="500" fill="hold"/>
                                        <p:tgtEl>
                                          <p:spTgt spid="55"/>
                                        </p:tgtEl>
                                        <p:attrNameLst>
                                          <p:attrName>ppt_w</p:attrName>
                                        </p:attrNameLst>
                                      </p:cBhvr>
                                      <p:tavLst>
                                        <p:tav tm="0">
                                          <p:val>
                                            <p:fltVal val="0"/>
                                          </p:val>
                                        </p:tav>
                                        <p:tav tm="100000">
                                          <p:val>
                                            <p:strVal val="#ppt_w"/>
                                          </p:val>
                                        </p:tav>
                                      </p:tavLst>
                                    </p:anim>
                                    <p:anim calcmode="lin" valueType="num">
                                      <p:cBhvr>
                                        <p:cTn id="74" dur="500" fill="hold"/>
                                        <p:tgtEl>
                                          <p:spTgt spid="55"/>
                                        </p:tgtEl>
                                        <p:attrNameLst>
                                          <p:attrName>ppt_h</p:attrName>
                                        </p:attrNameLst>
                                      </p:cBhvr>
                                      <p:tavLst>
                                        <p:tav tm="0">
                                          <p:val>
                                            <p:fltVal val="0"/>
                                          </p:val>
                                        </p:tav>
                                        <p:tav tm="100000">
                                          <p:val>
                                            <p:strVal val="#ppt_h"/>
                                          </p:val>
                                        </p:tav>
                                      </p:tavLst>
                                    </p:anim>
                                    <p:animEffect transition="in" filter="fade">
                                      <p:cBhvr>
                                        <p:cTn id="75" dur="500"/>
                                        <p:tgtEl>
                                          <p:spTgt spid="55"/>
                                        </p:tgtEl>
                                      </p:cBhvr>
                                    </p:animEffect>
                                  </p:childTnLst>
                                </p:cTn>
                              </p:par>
                              <p:par>
                                <p:cTn id="76" presetID="53" presetClass="entr" presetSubtype="0" fill="hold" grpId="0" nodeType="withEffect">
                                  <p:stCondLst>
                                    <p:cond delay="0"/>
                                  </p:stCondLst>
                                  <p:childTnLst>
                                    <p:set>
                                      <p:cBhvr>
                                        <p:cTn id="77" dur="1" fill="hold">
                                          <p:stCondLst>
                                            <p:cond delay="0"/>
                                          </p:stCondLst>
                                        </p:cTn>
                                        <p:tgtEl>
                                          <p:spTgt spid="85"/>
                                        </p:tgtEl>
                                        <p:attrNameLst>
                                          <p:attrName>style.visibility</p:attrName>
                                        </p:attrNameLst>
                                      </p:cBhvr>
                                      <p:to>
                                        <p:strVal val="visible"/>
                                      </p:to>
                                    </p:set>
                                    <p:anim calcmode="lin" valueType="num">
                                      <p:cBhvr>
                                        <p:cTn id="78" dur="500" fill="hold"/>
                                        <p:tgtEl>
                                          <p:spTgt spid="85"/>
                                        </p:tgtEl>
                                        <p:attrNameLst>
                                          <p:attrName>ppt_w</p:attrName>
                                        </p:attrNameLst>
                                      </p:cBhvr>
                                      <p:tavLst>
                                        <p:tav tm="0">
                                          <p:val>
                                            <p:fltVal val="0"/>
                                          </p:val>
                                        </p:tav>
                                        <p:tav tm="100000">
                                          <p:val>
                                            <p:strVal val="#ppt_w"/>
                                          </p:val>
                                        </p:tav>
                                      </p:tavLst>
                                    </p:anim>
                                    <p:anim calcmode="lin" valueType="num">
                                      <p:cBhvr>
                                        <p:cTn id="79" dur="500" fill="hold"/>
                                        <p:tgtEl>
                                          <p:spTgt spid="85"/>
                                        </p:tgtEl>
                                        <p:attrNameLst>
                                          <p:attrName>ppt_h</p:attrName>
                                        </p:attrNameLst>
                                      </p:cBhvr>
                                      <p:tavLst>
                                        <p:tav tm="0">
                                          <p:val>
                                            <p:fltVal val="0"/>
                                          </p:val>
                                        </p:tav>
                                        <p:tav tm="100000">
                                          <p:val>
                                            <p:strVal val="#ppt_h"/>
                                          </p:val>
                                        </p:tav>
                                      </p:tavLst>
                                    </p:anim>
                                    <p:animEffect transition="in" filter="fade">
                                      <p:cBhvr>
                                        <p:cTn id="80" dur="500"/>
                                        <p:tgtEl>
                                          <p:spTgt spid="85"/>
                                        </p:tgtEl>
                                      </p:cBhvr>
                                    </p:animEffect>
                                  </p:childTnLst>
                                </p:cTn>
                              </p:par>
                            </p:childTnLst>
                          </p:cTn>
                        </p:par>
                        <p:par>
                          <p:cTn id="81" fill="hold">
                            <p:stCondLst>
                              <p:cond delay="3500"/>
                            </p:stCondLst>
                            <p:childTnLst>
                              <p:par>
                                <p:cTn id="82" presetID="53" presetClass="entr" presetSubtype="0" fill="hold" grpId="0" nodeType="afterEffect">
                                  <p:stCondLst>
                                    <p:cond delay="0"/>
                                  </p:stCondLst>
                                  <p:childTnLst>
                                    <p:set>
                                      <p:cBhvr>
                                        <p:cTn id="83" dur="1" fill="hold">
                                          <p:stCondLst>
                                            <p:cond delay="0"/>
                                          </p:stCondLst>
                                        </p:cTn>
                                        <p:tgtEl>
                                          <p:spTgt spid="56"/>
                                        </p:tgtEl>
                                        <p:attrNameLst>
                                          <p:attrName>style.visibility</p:attrName>
                                        </p:attrNameLst>
                                      </p:cBhvr>
                                      <p:to>
                                        <p:strVal val="visible"/>
                                      </p:to>
                                    </p:set>
                                    <p:anim calcmode="lin" valueType="num">
                                      <p:cBhvr>
                                        <p:cTn id="84" dur="500" fill="hold"/>
                                        <p:tgtEl>
                                          <p:spTgt spid="56"/>
                                        </p:tgtEl>
                                        <p:attrNameLst>
                                          <p:attrName>ppt_w</p:attrName>
                                        </p:attrNameLst>
                                      </p:cBhvr>
                                      <p:tavLst>
                                        <p:tav tm="0">
                                          <p:val>
                                            <p:fltVal val="0"/>
                                          </p:val>
                                        </p:tav>
                                        <p:tav tm="100000">
                                          <p:val>
                                            <p:strVal val="#ppt_w"/>
                                          </p:val>
                                        </p:tav>
                                      </p:tavLst>
                                    </p:anim>
                                    <p:anim calcmode="lin" valueType="num">
                                      <p:cBhvr>
                                        <p:cTn id="85" dur="500" fill="hold"/>
                                        <p:tgtEl>
                                          <p:spTgt spid="56"/>
                                        </p:tgtEl>
                                        <p:attrNameLst>
                                          <p:attrName>ppt_h</p:attrName>
                                        </p:attrNameLst>
                                      </p:cBhvr>
                                      <p:tavLst>
                                        <p:tav tm="0">
                                          <p:val>
                                            <p:fltVal val="0"/>
                                          </p:val>
                                        </p:tav>
                                        <p:tav tm="100000">
                                          <p:val>
                                            <p:strVal val="#ppt_h"/>
                                          </p:val>
                                        </p:tav>
                                      </p:tavLst>
                                    </p:anim>
                                    <p:animEffect transition="in" filter="fade">
                                      <p:cBhvr>
                                        <p:cTn id="86" dur="500"/>
                                        <p:tgtEl>
                                          <p:spTgt spid="56"/>
                                        </p:tgtEl>
                                      </p:cBhvr>
                                    </p:animEffect>
                                  </p:childTnLst>
                                </p:cTn>
                              </p:par>
                              <p:par>
                                <p:cTn id="87" presetID="53" presetClass="entr" presetSubtype="0" fill="hold" grpId="0" nodeType="withEffect">
                                  <p:stCondLst>
                                    <p:cond delay="0"/>
                                  </p:stCondLst>
                                  <p:childTnLst>
                                    <p:set>
                                      <p:cBhvr>
                                        <p:cTn id="88" dur="1" fill="hold">
                                          <p:stCondLst>
                                            <p:cond delay="0"/>
                                          </p:stCondLst>
                                        </p:cTn>
                                        <p:tgtEl>
                                          <p:spTgt spid="86"/>
                                        </p:tgtEl>
                                        <p:attrNameLst>
                                          <p:attrName>style.visibility</p:attrName>
                                        </p:attrNameLst>
                                      </p:cBhvr>
                                      <p:to>
                                        <p:strVal val="visible"/>
                                      </p:to>
                                    </p:set>
                                    <p:anim calcmode="lin" valueType="num">
                                      <p:cBhvr>
                                        <p:cTn id="89" dur="500" fill="hold"/>
                                        <p:tgtEl>
                                          <p:spTgt spid="86"/>
                                        </p:tgtEl>
                                        <p:attrNameLst>
                                          <p:attrName>ppt_w</p:attrName>
                                        </p:attrNameLst>
                                      </p:cBhvr>
                                      <p:tavLst>
                                        <p:tav tm="0">
                                          <p:val>
                                            <p:fltVal val="0"/>
                                          </p:val>
                                        </p:tav>
                                        <p:tav tm="100000">
                                          <p:val>
                                            <p:strVal val="#ppt_w"/>
                                          </p:val>
                                        </p:tav>
                                      </p:tavLst>
                                    </p:anim>
                                    <p:anim calcmode="lin" valueType="num">
                                      <p:cBhvr>
                                        <p:cTn id="90" dur="500" fill="hold"/>
                                        <p:tgtEl>
                                          <p:spTgt spid="86"/>
                                        </p:tgtEl>
                                        <p:attrNameLst>
                                          <p:attrName>ppt_h</p:attrName>
                                        </p:attrNameLst>
                                      </p:cBhvr>
                                      <p:tavLst>
                                        <p:tav tm="0">
                                          <p:val>
                                            <p:fltVal val="0"/>
                                          </p:val>
                                        </p:tav>
                                        <p:tav tm="100000">
                                          <p:val>
                                            <p:strVal val="#ppt_h"/>
                                          </p:val>
                                        </p:tav>
                                      </p:tavLst>
                                    </p:anim>
                                    <p:animEffect transition="in" filter="fade">
                                      <p:cBhvr>
                                        <p:cTn id="91" dur="500"/>
                                        <p:tgtEl>
                                          <p:spTgt spid="86"/>
                                        </p:tgtEl>
                                      </p:cBhvr>
                                    </p:animEffect>
                                  </p:childTnLst>
                                </p:cTn>
                              </p:par>
                            </p:childTnLst>
                          </p:cTn>
                        </p:par>
                        <p:par>
                          <p:cTn id="92" fill="hold">
                            <p:stCondLst>
                              <p:cond delay="4000"/>
                            </p:stCondLst>
                            <p:childTnLst>
                              <p:par>
                                <p:cTn id="93" presetID="53" presetClass="entr" presetSubtype="0" fill="hold" grpId="0" nodeType="afterEffect">
                                  <p:stCondLst>
                                    <p:cond delay="0"/>
                                  </p:stCondLst>
                                  <p:childTnLst>
                                    <p:set>
                                      <p:cBhvr>
                                        <p:cTn id="94" dur="1" fill="hold">
                                          <p:stCondLst>
                                            <p:cond delay="0"/>
                                          </p:stCondLst>
                                        </p:cTn>
                                        <p:tgtEl>
                                          <p:spTgt spid="58"/>
                                        </p:tgtEl>
                                        <p:attrNameLst>
                                          <p:attrName>style.visibility</p:attrName>
                                        </p:attrNameLst>
                                      </p:cBhvr>
                                      <p:to>
                                        <p:strVal val="visible"/>
                                      </p:to>
                                    </p:set>
                                    <p:anim calcmode="lin" valueType="num">
                                      <p:cBhvr>
                                        <p:cTn id="95" dur="500" fill="hold"/>
                                        <p:tgtEl>
                                          <p:spTgt spid="58"/>
                                        </p:tgtEl>
                                        <p:attrNameLst>
                                          <p:attrName>ppt_w</p:attrName>
                                        </p:attrNameLst>
                                      </p:cBhvr>
                                      <p:tavLst>
                                        <p:tav tm="0">
                                          <p:val>
                                            <p:fltVal val="0"/>
                                          </p:val>
                                        </p:tav>
                                        <p:tav tm="100000">
                                          <p:val>
                                            <p:strVal val="#ppt_w"/>
                                          </p:val>
                                        </p:tav>
                                      </p:tavLst>
                                    </p:anim>
                                    <p:anim calcmode="lin" valueType="num">
                                      <p:cBhvr>
                                        <p:cTn id="96" dur="500" fill="hold"/>
                                        <p:tgtEl>
                                          <p:spTgt spid="58"/>
                                        </p:tgtEl>
                                        <p:attrNameLst>
                                          <p:attrName>ppt_h</p:attrName>
                                        </p:attrNameLst>
                                      </p:cBhvr>
                                      <p:tavLst>
                                        <p:tav tm="0">
                                          <p:val>
                                            <p:fltVal val="0"/>
                                          </p:val>
                                        </p:tav>
                                        <p:tav tm="100000">
                                          <p:val>
                                            <p:strVal val="#ppt_h"/>
                                          </p:val>
                                        </p:tav>
                                      </p:tavLst>
                                    </p:anim>
                                    <p:animEffect transition="in" filter="fade">
                                      <p:cBhvr>
                                        <p:cTn id="97" dur="500"/>
                                        <p:tgtEl>
                                          <p:spTgt spid="58"/>
                                        </p:tgtEl>
                                      </p:cBhvr>
                                    </p:animEffect>
                                  </p:childTnLst>
                                </p:cTn>
                              </p:par>
                              <p:par>
                                <p:cTn id="98" presetID="53" presetClass="entr" presetSubtype="0" fill="hold" grpId="0" nodeType="withEffect">
                                  <p:stCondLst>
                                    <p:cond delay="0"/>
                                  </p:stCondLst>
                                  <p:childTnLst>
                                    <p:set>
                                      <p:cBhvr>
                                        <p:cTn id="99" dur="1" fill="hold">
                                          <p:stCondLst>
                                            <p:cond delay="0"/>
                                          </p:stCondLst>
                                        </p:cTn>
                                        <p:tgtEl>
                                          <p:spTgt spid="87"/>
                                        </p:tgtEl>
                                        <p:attrNameLst>
                                          <p:attrName>style.visibility</p:attrName>
                                        </p:attrNameLst>
                                      </p:cBhvr>
                                      <p:to>
                                        <p:strVal val="visible"/>
                                      </p:to>
                                    </p:set>
                                    <p:anim calcmode="lin" valueType="num">
                                      <p:cBhvr>
                                        <p:cTn id="100" dur="500" fill="hold"/>
                                        <p:tgtEl>
                                          <p:spTgt spid="87"/>
                                        </p:tgtEl>
                                        <p:attrNameLst>
                                          <p:attrName>ppt_w</p:attrName>
                                        </p:attrNameLst>
                                      </p:cBhvr>
                                      <p:tavLst>
                                        <p:tav tm="0">
                                          <p:val>
                                            <p:fltVal val="0"/>
                                          </p:val>
                                        </p:tav>
                                        <p:tav tm="100000">
                                          <p:val>
                                            <p:strVal val="#ppt_w"/>
                                          </p:val>
                                        </p:tav>
                                      </p:tavLst>
                                    </p:anim>
                                    <p:anim calcmode="lin" valueType="num">
                                      <p:cBhvr>
                                        <p:cTn id="101" dur="500" fill="hold"/>
                                        <p:tgtEl>
                                          <p:spTgt spid="87"/>
                                        </p:tgtEl>
                                        <p:attrNameLst>
                                          <p:attrName>ppt_h</p:attrName>
                                        </p:attrNameLst>
                                      </p:cBhvr>
                                      <p:tavLst>
                                        <p:tav tm="0">
                                          <p:val>
                                            <p:fltVal val="0"/>
                                          </p:val>
                                        </p:tav>
                                        <p:tav tm="100000">
                                          <p:val>
                                            <p:strVal val="#ppt_h"/>
                                          </p:val>
                                        </p:tav>
                                      </p:tavLst>
                                    </p:anim>
                                    <p:animEffect transition="in" filter="fade">
                                      <p:cBhvr>
                                        <p:cTn id="102" dur="500"/>
                                        <p:tgtEl>
                                          <p:spTgt spid="87"/>
                                        </p:tgtEl>
                                      </p:cBhvr>
                                    </p:animEffect>
                                  </p:childTnLst>
                                </p:cTn>
                              </p:par>
                            </p:childTnLst>
                          </p:cTn>
                        </p:par>
                        <p:par>
                          <p:cTn id="103" fill="hold">
                            <p:stCondLst>
                              <p:cond delay="4500"/>
                            </p:stCondLst>
                            <p:childTnLst>
                              <p:par>
                                <p:cTn id="104" presetID="53" presetClass="entr" presetSubtype="0" fill="hold" grpId="0" nodeType="afterEffect">
                                  <p:stCondLst>
                                    <p:cond delay="0"/>
                                  </p:stCondLst>
                                  <p:childTnLst>
                                    <p:set>
                                      <p:cBhvr>
                                        <p:cTn id="105" dur="1" fill="hold">
                                          <p:stCondLst>
                                            <p:cond delay="0"/>
                                          </p:stCondLst>
                                        </p:cTn>
                                        <p:tgtEl>
                                          <p:spTgt spid="57"/>
                                        </p:tgtEl>
                                        <p:attrNameLst>
                                          <p:attrName>style.visibility</p:attrName>
                                        </p:attrNameLst>
                                      </p:cBhvr>
                                      <p:to>
                                        <p:strVal val="visible"/>
                                      </p:to>
                                    </p:set>
                                    <p:anim calcmode="lin" valueType="num">
                                      <p:cBhvr>
                                        <p:cTn id="106" dur="500" fill="hold"/>
                                        <p:tgtEl>
                                          <p:spTgt spid="57"/>
                                        </p:tgtEl>
                                        <p:attrNameLst>
                                          <p:attrName>ppt_w</p:attrName>
                                        </p:attrNameLst>
                                      </p:cBhvr>
                                      <p:tavLst>
                                        <p:tav tm="0">
                                          <p:val>
                                            <p:fltVal val="0"/>
                                          </p:val>
                                        </p:tav>
                                        <p:tav tm="100000">
                                          <p:val>
                                            <p:strVal val="#ppt_w"/>
                                          </p:val>
                                        </p:tav>
                                      </p:tavLst>
                                    </p:anim>
                                    <p:anim calcmode="lin" valueType="num">
                                      <p:cBhvr>
                                        <p:cTn id="107" dur="500" fill="hold"/>
                                        <p:tgtEl>
                                          <p:spTgt spid="57"/>
                                        </p:tgtEl>
                                        <p:attrNameLst>
                                          <p:attrName>ppt_h</p:attrName>
                                        </p:attrNameLst>
                                      </p:cBhvr>
                                      <p:tavLst>
                                        <p:tav tm="0">
                                          <p:val>
                                            <p:fltVal val="0"/>
                                          </p:val>
                                        </p:tav>
                                        <p:tav tm="100000">
                                          <p:val>
                                            <p:strVal val="#ppt_h"/>
                                          </p:val>
                                        </p:tav>
                                      </p:tavLst>
                                    </p:anim>
                                    <p:animEffect transition="in" filter="fade">
                                      <p:cBhvr>
                                        <p:cTn id="108" dur="500"/>
                                        <p:tgtEl>
                                          <p:spTgt spid="57"/>
                                        </p:tgtEl>
                                      </p:cBhvr>
                                    </p:animEffect>
                                  </p:childTnLst>
                                </p:cTn>
                              </p:par>
                              <p:par>
                                <p:cTn id="109" presetID="53" presetClass="entr" presetSubtype="0" fill="hold" grpId="0" nodeType="withEffect">
                                  <p:stCondLst>
                                    <p:cond delay="0"/>
                                  </p:stCondLst>
                                  <p:childTnLst>
                                    <p:set>
                                      <p:cBhvr>
                                        <p:cTn id="110" dur="1" fill="hold">
                                          <p:stCondLst>
                                            <p:cond delay="0"/>
                                          </p:stCondLst>
                                        </p:cTn>
                                        <p:tgtEl>
                                          <p:spTgt spid="88"/>
                                        </p:tgtEl>
                                        <p:attrNameLst>
                                          <p:attrName>style.visibility</p:attrName>
                                        </p:attrNameLst>
                                      </p:cBhvr>
                                      <p:to>
                                        <p:strVal val="visible"/>
                                      </p:to>
                                    </p:set>
                                    <p:anim calcmode="lin" valueType="num">
                                      <p:cBhvr>
                                        <p:cTn id="111" dur="500" fill="hold"/>
                                        <p:tgtEl>
                                          <p:spTgt spid="88"/>
                                        </p:tgtEl>
                                        <p:attrNameLst>
                                          <p:attrName>ppt_w</p:attrName>
                                        </p:attrNameLst>
                                      </p:cBhvr>
                                      <p:tavLst>
                                        <p:tav tm="0">
                                          <p:val>
                                            <p:fltVal val="0"/>
                                          </p:val>
                                        </p:tav>
                                        <p:tav tm="100000">
                                          <p:val>
                                            <p:strVal val="#ppt_w"/>
                                          </p:val>
                                        </p:tav>
                                      </p:tavLst>
                                    </p:anim>
                                    <p:anim calcmode="lin" valueType="num">
                                      <p:cBhvr>
                                        <p:cTn id="112" dur="500" fill="hold"/>
                                        <p:tgtEl>
                                          <p:spTgt spid="88"/>
                                        </p:tgtEl>
                                        <p:attrNameLst>
                                          <p:attrName>ppt_h</p:attrName>
                                        </p:attrNameLst>
                                      </p:cBhvr>
                                      <p:tavLst>
                                        <p:tav tm="0">
                                          <p:val>
                                            <p:fltVal val="0"/>
                                          </p:val>
                                        </p:tav>
                                        <p:tav tm="100000">
                                          <p:val>
                                            <p:strVal val="#ppt_h"/>
                                          </p:val>
                                        </p:tav>
                                      </p:tavLst>
                                    </p:anim>
                                    <p:animEffect transition="in" filter="fade">
                                      <p:cBhvr>
                                        <p:cTn id="113" dur="500"/>
                                        <p:tgtEl>
                                          <p:spTgt spid="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50" grpId="0"/>
      <p:bldP spid="51" grpId="0"/>
      <p:bldP spid="52" grpId="0"/>
      <p:bldP spid="53" grpId="0"/>
      <p:bldP spid="54" grpId="0"/>
      <p:bldP spid="55" grpId="0"/>
      <p:bldP spid="56" grpId="0"/>
      <p:bldP spid="57" grpId="0"/>
      <p:bldP spid="58" grpId="0"/>
      <p:bldP spid="79" grpId="0" animBg="1"/>
      <p:bldP spid="80" grpId="0" animBg="1"/>
      <p:bldP spid="81" grpId="0" animBg="1"/>
      <p:bldP spid="82" grpId="0" animBg="1"/>
      <p:bldP spid="83" grpId="0" animBg="1"/>
      <p:bldP spid="84" grpId="0" animBg="1"/>
      <p:bldP spid="85" grpId="0" animBg="1"/>
      <p:bldP spid="86" grpId="0" animBg="1"/>
      <p:bldP spid="87" grpId="0" animBg="1"/>
      <p:bldP spid="88"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a:hlinkClick r:id="rId3" action="ppaction://hlinksldjump"/>
          </p:cNvPr>
          <p:cNvSpPr/>
          <p:nvPr/>
        </p:nvSpPr>
        <p:spPr>
          <a:xfrm>
            <a:off x="2819400" y="3282460"/>
            <a:ext cx="3352800" cy="6799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33" name="Rectangle 32">
            <a:hlinkClick r:id="rId4" action="ppaction://hlinksldjump"/>
          </p:cNvPr>
          <p:cNvSpPr/>
          <p:nvPr/>
        </p:nvSpPr>
        <p:spPr>
          <a:xfrm>
            <a:off x="6172200" y="3282460"/>
            <a:ext cx="685800" cy="6799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35" name="Rectangle 34">
            <a:hlinkClick r:id="rId3" action="ppaction://hlinksldjump"/>
          </p:cNvPr>
          <p:cNvSpPr/>
          <p:nvPr/>
        </p:nvSpPr>
        <p:spPr>
          <a:xfrm>
            <a:off x="6858000" y="3282460"/>
            <a:ext cx="1371600" cy="6799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4" name="Action Button: Home 3">
            <a:hlinkClick r:id="" action="ppaction://hlinkshowjump?jump=firstslide" highlightClick="1"/>
          </p:cNvPr>
          <p:cNvSpPr/>
          <p:nvPr/>
        </p:nvSpPr>
        <p:spPr>
          <a:xfrm>
            <a:off x="8555677" y="6400800"/>
            <a:ext cx="574675" cy="457200"/>
          </a:xfrm>
          <a:prstGeom prst="actionButtonHome">
            <a:avLst/>
          </a:prstGeom>
          <a:gradFill flip="none" rotWithShape="1">
            <a:gsLst>
              <a:gs pos="0">
                <a:srgbClr val="FFEFD1"/>
              </a:gs>
              <a:gs pos="64999">
                <a:srgbClr val="F0EBD5"/>
              </a:gs>
              <a:gs pos="100000">
                <a:srgbClr val="D1C39F"/>
              </a:gs>
            </a:gsLst>
            <a:lin ang="5400000" scaled="1"/>
            <a:tileRect/>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5" name="Action Button: Beginning 4">
            <a:hlinkClick r:id="" action="ppaction://hlinkshowjump?jump=lastslideviewed" highlightClick="1"/>
          </p:cNvPr>
          <p:cNvSpPr/>
          <p:nvPr/>
        </p:nvSpPr>
        <p:spPr>
          <a:xfrm>
            <a:off x="8088952" y="6400800"/>
            <a:ext cx="457200" cy="457200"/>
          </a:xfrm>
          <a:prstGeom prst="actionButtonBeginning">
            <a:avLst/>
          </a:prstGeom>
          <a:gradFill>
            <a:gsLst>
              <a:gs pos="0">
                <a:srgbClr val="FFEFD1"/>
              </a:gs>
              <a:gs pos="64999">
                <a:srgbClr val="F0EBD5"/>
              </a:gs>
              <a:gs pos="100000">
                <a:srgbClr val="D1C39F"/>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grpSp>
        <p:nvGrpSpPr>
          <p:cNvPr id="2" name="Group 27"/>
          <p:cNvGrpSpPr>
            <a:grpSpLocks/>
          </p:cNvGrpSpPr>
          <p:nvPr/>
        </p:nvGrpSpPr>
        <p:grpSpPr bwMode="auto">
          <a:xfrm>
            <a:off x="2438400" y="2466537"/>
            <a:ext cx="6170613" cy="744974"/>
            <a:chOff x="2438400" y="2733554"/>
            <a:chExt cx="6171126" cy="745443"/>
          </a:xfrm>
        </p:grpSpPr>
        <p:cxnSp>
          <p:nvCxnSpPr>
            <p:cNvPr id="16" name="Straight Connector 15"/>
            <p:cNvCxnSpPr/>
            <p:nvPr/>
          </p:nvCxnSpPr>
          <p:spPr>
            <a:xfrm>
              <a:off x="2819432" y="3277257"/>
              <a:ext cx="5334443" cy="1589"/>
            </a:xfrm>
            <a:prstGeom prst="line">
              <a:avLst/>
            </a:prstGeom>
            <a:ln w="38100"/>
          </p:spPr>
          <p:style>
            <a:lnRef idx="1">
              <a:schemeClr val="dk1"/>
            </a:lnRef>
            <a:fillRef idx="0">
              <a:schemeClr val="dk1"/>
            </a:fillRef>
            <a:effectRef idx="0">
              <a:schemeClr val="dk1"/>
            </a:effectRef>
            <a:fontRef idx="minor">
              <a:schemeClr val="tx1"/>
            </a:fontRef>
          </p:style>
        </p:cxnSp>
        <p:cxnSp>
          <p:nvCxnSpPr>
            <p:cNvPr id="18" name="Straight Connector 17"/>
            <p:cNvCxnSpPr/>
            <p:nvPr/>
          </p:nvCxnSpPr>
          <p:spPr>
            <a:xfrm rot="5400000">
              <a:off x="2628019" y="3276463"/>
              <a:ext cx="381240" cy="1587"/>
            </a:xfrm>
            <a:prstGeom prst="line">
              <a:avLst/>
            </a:prstGeom>
            <a:ln w="38100"/>
          </p:spPr>
          <p:style>
            <a:lnRef idx="1">
              <a:schemeClr val="dk1"/>
            </a:lnRef>
            <a:fillRef idx="0">
              <a:schemeClr val="dk1"/>
            </a:fillRef>
            <a:effectRef idx="0">
              <a:schemeClr val="dk1"/>
            </a:effectRef>
            <a:fontRef idx="minor">
              <a:schemeClr val="tx1"/>
            </a:fontRef>
          </p:style>
        </p:cxnSp>
        <p:cxnSp>
          <p:nvCxnSpPr>
            <p:cNvPr id="19" name="Straight Connector 18"/>
            <p:cNvCxnSpPr/>
            <p:nvPr/>
          </p:nvCxnSpPr>
          <p:spPr>
            <a:xfrm rot="5400000">
              <a:off x="7987864" y="3287583"/>
              <a:ext cx="381240" cy="1587"/>
            </a:xfrm>
            <a:prstGeom prst="line">
              <a:avLst/>
            </a:prstGeom>
            <a:ln w="38100"/>
          </p:spPr>
          <p:style>
            <a:lnRef idx="1">
              <a:schemeClr val="dk1"/>
            </a:lnRef>
            <a:fillRef idx="0">
              <a:schemeClr val="dk1"/>
            </a:fillRef>
            <a:effectRef idx="0">
              <a:schemeClr val="dk1"/>
            </a:effectRef>
            <a:fontRef idx="minor">
              <a:schemeClr val="tx1"/>
            </a:fontRef>
          </p:style>
        </p:cxnSp>
        <p:cxnSp>
          <p:nvCxnSpPr>
            <p:cNvPr id="20" name="Straight Connector 19"/>
            <p:cNvCxnSpPr/>
            <p:nvPr/>
          </p:nvCxnSpPr>
          <p:spPr>
            <a:xfrm rot="5400000">
              <a:off x="5371447" y="3287583"/>
              <a:ext cx="381240" cy="1587"/>
            </a:xfrm>
            <a:prstGeom prst="line">
              <a:avLst/>
            </a:prstGeom>
            <a:ln w="28575"/>
          </p:spPr>
          <p:style>
            <a:lnRef idx="1">
              <a:schemeClr val="dk1"/>
            </a:lnRef>
            <a:fillRef idx="0">
              <a:schemeClr val="dk1"/>
            </a:fillRef>
            <a:effectRef idx="0">
              <a:schemeClr val="dk1"/>
            </a:effectRef>
            <a:fontRef idx="minor">
              <a:schemeClr val="tx1"/>
            </a:fontRef>
          </p:style>
        </p:cxnSp>
        <p:cxnSp>
          <p:nvCxnSpPr>
            <p:cNvPr id="21" name="Straight Connector 20"/>
            <p:cNvCxnSpPr/>
            <p:nvPr/>
          </p:nvCxnSpPr>
          <p:spPr>
            <a:xfrm rot="5400000">
              <a:off x="3923527" y="3276463"/>
              <a:ext cx="381240" cy="1587"/>
            </a:xfrm>
            <a:prstGeom prst="line">
              <a:avLst/>
            </a:prstGeom>
            <a:ln w="28575"/>
          </p:spPr>
          <p:style>
            <a:lnRef idx="1">
              <a:schemeClr val="dk1"/>
            </a:lnRef>
            <a:fillRef idx="0">
              <a:schemeClr val="dk1"/>
            </a:fillRef>
            <a:effectRef idx="0">
              <a:schemeClr val="dk1"/>
            </a:effectRef>
            <a:fontRef idx="minor">
              <a:schemeClr val="tx1"/>
            </a:fontRef>
          </p:style>
        </p:cxnSp>
        <p:cxnSp>
          <p:nvCxnSpPr>
            <p:cNvPr id="22" name="Straight Connector 21"/>
            <p:cNvCxnSpPr/>
            <p:nvPr/>
          </p:nvCxnSpPr>
          <p:spPr>
            <a:xfrm rot="5400000">
              <a:off x="6668542" y="3287583"/>
              <a:ext cx="381240" cy="1588"/>
            </a:xfrm>
            <a:prstGeom prst="line">
              <a:avLst/>
            </a:prstGeom>
            <a:ln w="28575"/>
          </p:spPr>
          <p:style>
            <a:lnRef idx="1">
              <a:schemeClr val="dk1"/>
            </a:lnRef>
            <a:fillRef idx="0">
              <a:schemeClr val="dk1"/>
            </a:fillRef>
            <a:effectRef idx="0">
              <a:schemeClr val="dk1"/>
            </a:effectRef>
            <a:fontRef idx="minor">
              <a:schemeClr val="tx1"/>
            </a:fontRef>
          </p:style>
        </p:cxnSp>
        <p:sp>
          <p:nvSpPr>
            <p:cNvPr id="5161" name="TextBox 22"/>
            <p:cNvSpPr txBox="1">
              <a:spLocks noChangeArrowheads="1"/>
            </p:cNvSpPr>
            <p:nvPr/>
          </p:nvSpPr>
          <p:spPr bwMode="auto">
            <a:xfrm>
              <a:off x="2438400" y="2733554"/>
              <a:ext cx="762000" cy="369332"/>
            </a:xfrm>
            <a:prstGeom prst="rect">
              <a:avLst/>
            </a:prstGeom>
            <a:noFill/>
            <a:ln w="9525">
              <a:noFill/>
              <a:miter lim="800000"/>
              <a:headEnd/>
              <a:tailEnd/>
            </a:ln>
          </p:spPr>
          <p:txBody>
            <a:bodyPr>
              <a:spAutoFit/>
            </a:bodyPr>
            <a:lstStyle/>
            <a:p>
              <a:pPr algn="ctr"/>
              <a:r>
                <a:rPr lang="en-US" dirty="0">
                  <a:latin typeface="Trebuchet MS" pitchFamily="34" charset="0"/>
                </a:rPr>
                <a:t>0 psu</a:t>
              </a:r>
            </a:p>
          </p:txBody>
        </p:sp>
        <p:sp>
          <p:nvSpPr>
            <p:cNvPr id="5162" name="TextBox 23"/>
            <p:cNvSpPr txBox="1">
              <a:spLocks noChangeArrowheads="1"/>
            </p:cNvSpPr>
            <p:nvPr/>
          </p:nvSpPr>
          <p:spPr bwMode="auto">
            <a:xfrm>
              <a:off x="5142963" y="2733554"/>
              <a:ext cx="838200" cy="369332"/>
            </a:xfrm>
            <a:prstGeom prst="rect">
              <a:avLst/>
            </a:prstGeom>
            <a:noFill/>
            <a:ln w="9525">
              <a:noFill/>
              <a:miter lim="800000"/>
              <a:headEnd/>
              <a:tailEnd/>
            </a:ln>
          </p:spPr>
          <p:txBody>
            <a:bodyPr>
              <a:spAutoFit/>
            </a:bodyPr>
            <a:lstStyle/>
            <a:p>
              <a:pPr algn="ctr"/>
              <a:r>
                <a:rPr lang="en-US" dirty="0">
                  <a:latin typeface="Trebuchet MS" pitchFamily="34" charset="0"/>
                </a:rPr>
                <a:t>20 psu</a:t>
              </a:r>
            </a:p>
          </p:txBody>
        </p:sp>
        <p:sp>
          <p:nvSpPr>
            <p:cNvPr id="5163" name="TextBox 24"/>
            <p:cNvSpPr txBox="1">
              <a:spLocks noChangeArrowheads="1"/>
            </p:cNvSpPr>
            <p:nvPr/>
          </p:nvSpPr>
          <p:spPr bwMode="auto">
            <a:xfrm>
              <a:off x="6438363" y="2733554"/>
              <a:ext cx="838200" cy="369332"/>
            </a:xfrm>
            <a:prstGeom prst="rect">
              <a:avLst/>
            </a:prstGeom>
            <a:noFill/>
            <a:ln w="9525">
              <a:noFill/>
              <a:miter lim="800000"/>
              <a:headEnd/>
              <a:tailEnd/>
            </a:ln>
          </p:spPr>
          <p:txBody>
            <a:bodyPr>
              <a:spAutoFit/>
            </a:bodyPr>
            <a:lstStyle/>
            <a:p>
              <a:pPr algn="ctr"/>
              <a:r>
                <a:rPr lang="en-US" dirty="0">
                  <a:latin typeface="Trebuchet MS" pitchFamily="34" charset="0"/>
                </a:rPr>
                <a:t>30 psu</a:t>
              </a:r>
            </a:p>
          </p:txBody>
        </p:sp>
        <p:sp>
          <p:nvSpPr>
            <p:cNvPr id="5164" name="TextBox 25"/>
            <p:cNvSpPr txBox="1">
              <a:spLocks noChangeArrowheads="1"/>
            </p:cNvSpPr>
            <p:nvPr/>
          </p:nvSpPr>
          <p:spPr bwMode="auto">
            <a:xfrm>
              <a:off x="7771326" y="2733554"/>
              <a:ext cx="838200" cy="369332"/>
            </a:xfrm>
            <a:prstGeom prst="rect">
              <a:avLst/>
            </a:prstGeom>
            <a:noFill/>
            <a:ln w="9525">
              <a:noFill/>
              <a:miter lim="800000"/>
              <a:headEnd/>
              <a:tailEnd/>
            </a:ln>
          </p:spPr>
          <p:txBody>
            <a:bodyPr>
              <a:spAutoFit/>
            </a:bodyPr>
            <a:lstStyle/>
            <a:p>
              <a:pPr algn="ctr"/>
              <a:r>
                <a:rPr lang="en-US" dirty="0">
                  <a:latin typeface="Trebuchet MS" pitchFamily="34" charset="0"/>
                </a:rPr>
                <a:t>40 psu</a:t>
              </a:r>
            </a:p>
          </p:txBody>
        </p:sp>
        <p:sp>
          <p:nvSpPr>
            <p:cNvPr id="5165" name="TextBox 26"/>
            <p:cNvSpPr txBox="1">
              <a:spLocks noChangeArrowheads="1"/>
            </p:cNvSpPr>
            <p:nvPr/>
          </p:nvSpPr>
          <p:spPr bwMode="auto">
            <a:xfrm>
              <a:off x="3682284" y="2733554"/>
              <a:ext cx="838200" cy="369332"/>
            </a:xfrm>
            <a:prstGeom prst="rect">
              <a:avLst/>
            </a:prstGeom>
            <a:noFill/>
            <a:ln w="9525">
              <a:noFill/>
              <a:miter lim="800000"/>
              <a:headEnd/>
              <a:tailEnd/>
            </a:ln>
          </p:spPr>
          <p:txBody>
            <a:bodyPr>
              <a:spAutoFit/>
            </a:bodyPr>
            <a:lstStyle/>
            <a:p>
              <a:pPr algn="ctr"/>
              <a:r>
                <a:rPr lang="en-US" dirty="0">
                  <a:latin typeface="Trebuchet MS" pitchFamily="34" charset="0"/>
                </a:rPr>
                <a:t>10 psu</a:t>
              </a:r>
            </a:p>
          </p:txBody>
        </p:sp>
      </p:grpSp>
      <p:pic>
        <p:nvPicPr>
          <p:cNvPr id="5145" name="Picture 29" descr="black.jpg"/>
          <p:cNvPicPr>
            <a:picLocks noChangeAspect="1"/>
          </p:cNvPicPr>
          <p:nvPr/>
        </p:nvPicPr>
        <p:blipFill>
          <a:blip r:embed="rId5" cstate="print"/>
          <a:stretch>
            <a:fillRect/>
          </a:stretch>
        </p:blipFill>
        <p:spPr bwMode="auto">
          <a:xfrm>
            <a:off x="1676400" y="5334000"/>
            <a:ext cx="1371600" cy="1371600"/>
          </a:xfrm>
          <a:prstGeom prst="rect">
            <a:avLst/>
          </a:prstGeom>
          <a:noFill/>
          <a:ln w="9525">
            <a:noFill/>
            <a:miter lim="800000"/>
            <a:headEnd/>
            <a:tailEnd/>
          </a:ln>
        </p:spPr>
      </p:pic>
      <p:sp>
        <p:nvSpPr>
          <p:cNvPr id="31" name="Rounded Rectangular Callout 30"/>
          <p:cNvSpPr/>
          <p:nvPr/>
        </p:nvSpPr>
        <p:spPr>
          <a:xfrm>
            <a:off x="3810000" y="5029200"/>
            <a:ext cx="5105400" cy="1219200"/>
          </a:xfrm>
          <a:prstGeom prst="wedgeRoundRectCallout">
            <a:avLst>
              <a:gd name="adj1" fmla="val -59719"/>
              <a:gd name="adj2" fmla="val 25314"/>
              <a:gd name="adj3" fmla="val 16667"/>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dirty="0">
                <a:latin typeface="Trebuchet MS" pitchFamily="34" charset="0"/>
              </a:rPr>
              <a:t>If the salinity of the ocean is 35 psu, and Yaquina Bay is an estuary where the ocean meets fresh, river water, what do you think the average YAQUINA BAY salinity is?</a:t>
            </a:r>
          </a:p>
        </p:txBody>
      </p:sp>
      <p:sp>
        <p:nvSpPr>
          <p:cNvPr id="5151" name="TextBox 37"/>
          <p:cNvSpPr txBox="1">
            <a:spLocks noChangeArrowheads="1"/>
          </p:cNvSpPr>
          <p:nvPr/>
        </p:nvSpPr>
        <p:spPr bwMode="auto">
          <a:xfrm>
            <a:off x="6934200" y="1438275"/>
            <a:ext cx="1600200" cy="923925"/>
          </a:xfrm>
          <a:prstGeom prst="rect">
            <a:avLst/>
          </a:prstGeom>
          <a:noFill/>
          <a:ln w="9525">
            <a:noFill/>
            <a:miter lim="800000"/>
            <a:headEnd/>
            <a:tailEnd/>
          </a:ln>
        </p:spPr>
        <p:txBody>
          <a:bodyPr>
            <a:spAutoFit/>
          </a:bodyPr>
          <a:lstStyle/>
          <a:p>
            <a:r>
              <a:rPr lang="en-US" dirty="0">
                <a:latin typeface="Trebuchet MS" pitchFamily="34" charset="0"/>
              </a:rPr>
              <a:t>Pacific Ocean</a:t>
            </a:r>
          </a:p>
          <a:p>
            <a:r>
              <a:rPr lang="en-US" dirty="0">
                <a:latin typeface="Trebuchet MS" pitchFamily="34" charset="0"/>
              </a:rPr>
              <a:t>Entire Year</a:t>
            </a:r>
          </a:p>
          <a:p>
            <a:r>
              <a:rPr lang="en-US" dirty="0">
                <a:latin typeface="Trebuchet MS" pitchFamily="34" charset="0"/>
              </a:rPr>
              <a:t>35 psu</a:t>
            </a:r>
          </a:p>
        </p:txBody>
      </p:sp>
      <p:sp>
        <p:nvSpPr>
          <p:cNvPr id="43" name="5-Point Star 42"/>
          <p:cNvSpPr/>
          <p:nvPr/>
        </p:nvSpPr>
        <p:spPr>
          <a:xfrm>
            <a:off x="7467600" y="914400"/>
            <a:ext cx="457200" cy="482600"/>
          </a:xfrm>
          <a:prstGeom prst="star5">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latin typeface="Trebuchet MS" pitchFamily="34" charset="0"/>
              </a:rPr>
              <a:t>O</a:t>
            </a:r>
          </a:p>
        </p:txBody>
      </p:sp>
      <p:sp>
        <p:nvSpPr>
          <p:cNvPr id="49" name="Rectangle 48"/>
          <p:cNvSpPr/>
          <p:nvPr/>
        </p:nvSpPr>
        <p:spPr>
          <a:xfrm>
            <a:off x="6934200" y="838200"/>
            <a:ext cx="1600200" cy="15240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52" name="5-Point Star 51"/>
          <p:cNvSpPr/>
          <p:nvPr/>
        </p:nvSpPr>
        <p:spPr>
          <a:xfrm>
            <a:off x="7315200" y="2743200"/>
            <a:ext cx="457200" cy="482600"/>
          </a:xfrm>
          <a:prstGeom prst="star5">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latin typeface="Trebuchet MS" pitchFamily="34" charset="0"/>
              </a:rPr>
              <a:t>O</a:t>
            </a:r>
          </a:p>
        </p:txBody>
      </p:sp>
      <p:sp>
        <p:nvSpPr>
          <p:cNvPr id="44" name="Rectangle 43"/>
          <p:cNvSpPr/>
          <p:nvPr/>
        </p:nvSpPr>
        <p:spPr>
          <a:xfrm>
            <a:off x="2743200" y="3241344"/>
            <a:ext cx="5562600" cy="762000"/>
          </a:xfrm>
          <a:prstGeom prst="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Trebuchet MS" pitchFamily="34" charset="0"/>
            </a:endParaRPr>
          </a:p>
        </p:txBody>
      </p:sp>
      <p:sp>
        <p:nvSpPr>
          <p:cNvPr id="45" name="Rectangle 44"/>
          <p:cNvSpPr/>
          <p:nvPr/>
        </p:nvSpPr>
        <p:spPr>
          <a:xfrm>
            <a:off x="0" y="0"/>
            <a:ext cx="9144000" cy="838200"/>
          </a:xfrm>
          <a:prstGeom prst="rect">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r>
              <a:rPr lang="en-US" sz="4400" dirty="0" smtClean="0">
                <a:latin typeface="Trebuchet MS" pitchFamily="34" charset="0"/>
              </a:rPr>
              <a:t>How To Build A Graph</a:t>
            </a:r>
            <a:endParaRPr lang="en-US" sz="4400" dirty="0">
              <a:latin typeface="Trebuchet MS" pitchFamily="34" charset="0"/>
            </a:endParaRPr>
          </a:p>
        </p:txBody>
      </p:sp>
      <p:sp>
        <p:nvSpPr>
          <p:cNvPr id="46" name="Flowchart: Delay 45"/>
          <p:cNvSpPr/>
          <p:nvPr/>
        </p:nvSpPr>
        <p:spPr>
          <a:xfrm>
            <a:off x="0" y="0"/>
            <a:ext cx="1752600" cy="6858000"/>
          </a:xfrm>
          <a:prstGeom prst="flowChartDelay">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47" name="TextBox 46">
            <a:hlinkClick r:id="rId6" action="ppaction://hlinksldjump"/>
          </p:cNvPr>
          <p:cNvSpPr txBox="1"/>
          <p:nvPr/>
        </p:nvSpPr>
        <p:spPr>
          <a:xfrm>
            <a:off x="0" y="609600"/>
            <a:ext cx="1371600" cy="838200"/>
          </a:xfrm>
          <a:prstGeom prst="roundRect">
            <a:avLst/>
          </a:prstGeom>
          <a:solidFill>
            <a:schemeClr val="accent5">
              <a:lumMod val="40000"/>
              <a:lumOff val="60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Build </a:t>
            </a:r>
            <a:r>
              <a:rPr lang="en-US" sz="1600" dirty="0" smtClean="0">
                <a:solidFill>
                  <a:schemeClr val="accent1">
                    <a:lumMod val="75000"/>
                  </a:schemeClr>
                </a:solidFill>
                <a:latin typeface="Trebuchet MS" pitchFamily="34" charset="0"/>
                <a:cs typeface="+mn-cs"/>
              </a:rPr>
              <a:t>A </a:t>
            </a:r>
            <a:r>
              <a:rPr lang="en-US" sz="1600" dirty="0">
                <a:solidFill>
                  <a:schemeClr val="accent1">
                    <a:lumMod val="75000"/>
                  </a:schemeClr>
                </a:solidFill>
                <a:latin typeface="Trebuchet MS" pitchFamily="34" charset="0"/>
                <a:cs typeface="+mn-cs"/>
              </a:rPr>
              <a:t>G</a:t>
            </a:r>
            <a:r>
              <a:rPr lang="en-US" sz="1600" dirty="0" smtClean="0">
                <a:solidFill>
                  <a:schemeClr val="accent1">
                    <a:lumMod val="75000"/>
                  </a:schemeClr>
                </a:solidFill>
                <a:latin typeface="Trebuchet MS" pitchFamily="34" charset="0"/>
                <a:cs typeface="+mn-cs"/>
              </a:rPr>
              <a:t>raph </a:t>
            </a:r>
            <a:endParaRPr lang="en-US" sz="1600" dirty="0">
              <a:solidFill>
                <a:schemeClr val="accent1">
                  <a:lumMod val="75000"/>
                </a:schemeClr>
              </a:solidFill>
              <a:latin typeface="Trebuchet MS" pitchFamily="34" charset="0"/>
              <a:cs typeface="+mn-cs"/>
            </a:endParaRP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1)</a:t>
            </a:r>
            <a:endParaRPr lang="en-US" sz="1600" dirty="0">
              <a:solidFill>
                <a:schemeClr val="accent1">
                  <a:lumMod val="75000"/>
                </a:schemeClr>
              </a:solidFill>
              <a:latin typeface="Trebuchet MS" pitchFamily="34" charset="0"/>
              <a:cs typeface="+mn-cs"/>
            </a:endParaRPr>
          </a:p>
        </p:txBody>
      </p:sp>
      <p:sp>
        <p:nvSpPr>
          <p:cNvPr id="48" name="TextBox 47">
            <a:hlinkClick r:id="rId7" action="ppaction://hlinksldjump"/>
          </p:cNvPr>
          <p:cNvSpPr txBox="1"/>
          <p:nvPr/>
        </p:nvSpPr>
        <p:spPr>
          <a:xfrm>
            <a:off x="0" y="2743200"/>
            <a:ext cx="1554480" cy="10668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Read LOBO Graphs </a:t>
            </a:r>
            <a:r>
              <a:rPr lang="en-US" sz="1600" dirty="0" smtClean="0">
                <a:solidFill>
                  <a:schemeClr val="accent1">
                    <a:lumMod val="75000"/>
                  </a:schemeClr>
                </a:solidFill>
                <a:latin typeface="Trebuchet MS" pitchFamily="34" charset="0"/>
                <a:cs typeface="+mn-cs"/>
              </a:rPr>
              <a:t>   (Level 3)</a:t>
            </a:r>
            <a:endParaRPr lang="en-US" sz="1600" dirty="0">
              <a:solidFill>
                <a:schemeClr val="accent1">
                  <a:lumMod val="75000"/>
                </a:schemeClr>
              </a:solidFill>
              <a:latin typeface="Trebuchet MS" pitchFamily="34" charset="0"/>
              <a:cs typeface="+mn-cs"/>
            </a:endParaRPr>
          </a:p>
        </p:txBody>
      </p:sp>
      <p:sp>
        <p:nvSpPr>
          <p:cNvPr id="50" name="TextBox 49">
            <a:hlinkClick r:id="rId8" action="ppaction://hlinksldjump"/>
          </p:cNvPr>
          <p:cNvSpPr txBox="1"/>
          <p:nvPr/>
        </p:nvSpPr>
        <p:spPr>
          <a:xfrm>
            <a:off x="0" y="3953470"/>
            <a:ext cx="1447800" cy="99953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LOBO Data Match-up</a:t>
            </a:r>
            <a:endParaRPr lang="en-US" sz="1600" dirty="0">
              <a:solidFill>
                <a:schemeClr val="accent1">
                  <a:lumMod val="75000"/>
                </a:schemeClr>
              </a:solidFill>
              <a:latin typeface="Trebuchet MS" pitchFamily="34" charset="0"/>
              <a:cs typeface="+mn-cs"/>
            </a:endParaRP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4)</a:t>
            </a:r>
            <a:endParaRPr lang="en-US" sz="1600" dirty="0">
              <a:solidFill>
                <a:schemeClr val="accent1">
                  <a:lumMod val="75000"/>
                </a:schemeClr>
              </a:solidFill>
              <a:latin typeface="Trebuchet MS" pitchFamily="34" charset="0"/>
              <a:cs typeface="+mn-cs"/>
            </a:endParaRPr>
          </a:p>
        </p:txBody>
      </p:sp>
      <p:sp>
        <p:nvSpPr>
          <p:cNvPr id="51" name="TextBox 50">
            <a:hlinkClick r:id="rId9" action="ppaction://hlinksldjump"/>
          </p:cNvPr>
          <p:cNvSpPr txBox="1"/>
          <p:nvPr/>
        </p:nvSpPr>
        <p:spPr>
          <a:xfrm>
            <a:off x="0" y="5105400"/>
            <a:ext cx="1371600" cy="11430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Test Your LOBO Abilities</a:t>
            </a: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5)</a:t>
            </a:r>
            <a:endParaRPr lang="en-US" sz="1600" dirty="0">
              <a:solidFill>
                <a:schemeClr val="accent1">
                  <a:lumMod val="75000"/>
                </a:schemeClr>
              </a:solidFill>
              <a:latin typeface="Trebuchet MS" pitchFamily="34" charset="0"/>
              <a:cs typeface="+mn-cs"/>
            </a:endParaRPr>
          </a:p>
        </p:txBody>
      </p:sp>
      <p:sp>
        <p:nvSpPr>
          <p:cNvPr id="53" name="TextBox 52">
            <a:hlinkClick r:id="rId10" action="ppaction://hlinksldjump"/>
          </p:cNvPr>
          <p:cNvSpPr txBox="1"/>
          <p:nvPr/>
        </p:nvSpPr>
        <p:spPr>
          <a:xfrm>
            <a:off x="0" y="1600200"/>
            <a:ext cx="1447800" cy="9906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Interpret Graphs</a:t>
            </a: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2)</a:t>
            </a:r>
            <a:endParaRPr lang="en-US" sz="1600" dirty="0">
              <a:solidFill>
                <a:schemeClr val="accent1">
                  <a:lumMod val="75000"/>
                </a:schemeClr>
              </a:solidFill>
              <a:latin typeface="Trebuchet MS" pitchFamily="34" charset="0"/>
              <a:cs typeface="+mn-cs"/>
            </a:endParaRPr>
          </a:p>
        </p:txBody>
      </p:sp>
      <p:sp>
        <p:nvSpPr>
          <p:cNvPr id="54" name="TextBox 53">
            <a:hlinkClick r:id="rId11" action="ppaction://hlinksldjump"/>
          </p:cNvPr>
          <p:cNvSpPr txBox="1"/>
          <p:nvPr/>
        </p:nvSpPr>
        <p:spPr>
          <a:xfrm>
            <a:off x="0" y="6324600"/>
            <a:ext cx="914400" cy="5334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More info</a:t>
            </a:r>
            <a:endParaRPr lang="en-US" sz="1600" dirty="0">
              <a:solidFill>
                <a:schemeClr val="accent1">
                  <a:lumMod val="75000"/>
                </a:schemeClr>
              </a:solidFill>
              <a:latin typeface="Trebuchet MS" pitchFamily="34" charset="0"/>
              <a:cs typeface="+mn-cs"/>
            </a:endParaRPr>
          </a:p>
        </p:txBody>
      </p:sp>
      <p:sp>
        <p:nvSpPr>
          <p:cNvPr id="55" name="Rounded Rectangle 54"/>
          <p:cNvSpPr/>
          <p:nvPr/>
        </p:nvSpPr>
        <p:spPr>
          <a:xfrm>
            <a:off x="3048000" y="4114800"/>
            <a:ext cx="5029200" cy="533400"/>
          </a:xfrm>
          <a:prstGeom prst="roundRect">
            <a:avLst/>
          </a:prstGeom>
          <a:solidFill>
            <a:srgbClr val="70AC2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sz="1600" dirty="0" smtClean="0">
                <a:latin typeface="Trebuchet MS" pitchFamily="34" charset="0"/>
              </a:rPr>
              <a:t>Touch in the box above where you think the average Yaquina Bay salinity is located along the line.</a:t>
            </a:r>
            <a:endParaRPr lang="en-US" sz="1600" dirty="0">
              <a:latin typeface="Trebuchet MS" pitchFamily="34" charset="0"/>
            </a:endParaRPr>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4" presetClass="entr" presetSubtype="0" fill="hold" nodeType="withEffect">
                                  <p:stCondLst>
                                    <p:cond delay="0"/>
                                  </p:stCondLst>
                                  <p:childTnLst>
                                    <p:set>
                                      <p:cBhvr>
                                        <p:cTn id="6" dur="1" fill="hold">
                                          <p:stCondLst>
                                            <p:cond delay="0"/>
                                          </p:stCondLst>
                                        </p:cTn>
                                        <p:tgtEl>
                                          <p:spTgt spid="5145"/>
                                        </p:tgtEl>
                                        <p:attrNameLst>
                                          <p:attrName>style.visibility</p:attrName>
                                        </p:attrNameLst>
                                      </p:cBhvr>
                                      <p:to>
                                        <p:strVal val="visible"/>
                                      </p:to>
                                    </p:set>
                                    <p:anim from="(-#ppt_w/2)" to="(#ppt_x)" calcmode="lin" valueType="num">
                                      <p:cBhvr>
                                        <p:cTn id="7" dur="600" fill="hold">
                                          <p:stCondLst>
                                            <p:cond delay="0"/>
                                          </p:stCondLst>
                                        </p:cTn>
                                        <p:tgtEl>
                                          <p:spTgt spid="5145"/>
                                        </p:tgtEl>
                                        <p:attrNameLst>
                                          <p:attrName>ppt_x</p:attrName>
                                        </p:attrNameLst>
                                      </p:cBhvr>
                                    </p:anim>
                                    <p:anim from="0" to="-1.0" calcmode="lin" valueType="num">
                                      <p:cBhvr>
                                        <p:cTn id="8" dur="200" decel="50000" autoRev="1" fill="hold">
                                          <p:stCondLst>
                                            <p:cond delay="600"/>
                                          </p:stCondLst>
                                        </p:cTn>
                                        <p:tgtEl>
                                          <p:spTgt spid="5145"/>
                                        </p:tgtEl>
                                        <p:attrNameLst>
                                          <p:attrName>xshear</p:attrName>
                                        </p:attrNameLst>
                                      </p:cBhvr>
                                    </p:anim>
                                    <p:animScale>
                                      <p:cBhvr>
                                        <p:cTn id="9" dur="200" decel="100000" autoRev="1" fill="hold">
                                          <p:stCondLst>
                                            <p:cond delay="600"/>
                                          </p:stCondLst>
                                        </p:cTn>
                                        <p:tgtEl>
                                          <p:spTgt spid="5145"/>
                                        </p:tgtEl>
                                      </p:cBhvr>
                                      <p:from x="100000" y="100000"/>
                                      <p:to x="80000" y="100000"/>
                                    </p:animScale>
                                    <p:anim by="(#ppt_h/3+#ppt_w*0.1)" calcmode="lin" valueType="num">
                                      <p:cBhvr additive="sum">
                                        <p:cTn id="10" dur="200" decel="100000" autoRev="1" fill="hold">
                                          <p:stCondLst>
                                            <p:cond delay="600"/>
                                          </p:stCondLst>
                                        </p:cTn>
                                        <p:tgtEl>
                                          <p:spTgt spid="5145"/>
                                        </p:tgtEl>
                                        <p:attrNameLst>
                                          <p:attrName>ppt_x</p:attrName>
                                        </p:attrNameLst>
                                      </p:cBhvr>
                                    </p:anim>
                                  </p:childTnLst>
                                </p:cTn>
                              </p:par>
                              <p:par>
                                <p:cTn id="11" presetID="34" presetClass="entr" presetSubtype="0" fill="hold" grpId="0" nodeType="withEffect">
                                  <p:stCondLst>
                                    <p:cond delay="0"/>
                                  </p:stCondLst>
                                  <p:childTnLst>
                                    <p:set>
                                      <p:cBhvr>
                                        <p:cTn id="12" dur="1" fill="hold">
                                          <p:stCondLst>
                                            <p:cond delay="0"/>
                                          </p:stCondLst>
                                        </p:cTn>
                                        <p:tgtEl>
                                          <p:spTgt spid="31"/>
                                        </p:tgtEl>
                                        <p:attrNameLst>
                                          <p:attrName>style.visibility</p:attrName>
                                        </p:attrNameLst>
                                      </p:cBhvr>
                                      <p:to>
                                        <p:strVal val="visible"/>
                                      </p:to>
                                    </p:set>
                                    <p:anim from="(-#ppt_w/2)" to="(#ppt_x)" calcmode="lin" valueType="num">
                                      <p:cBhvr>
                                        <p:cTn id="13" dur="600" fill="hold">
                                          <p:stCondLst>
                                            <p:cond delay="0"/>
                                          </p:stCondLst>
                                        </p:cTn>
                                        <p:tgtEl>
                                          <p:spTgt spid="31"/>
                                        </p:tgtEl>
                                        <p:attrNameLst>
                                          <p:attrName>ppt_x</p:attrName>
                                        </p:attrNameLst>
                                      </p:cBhvr>
                                    </p:anim>
                                    <p:anim from="0" to="-1.0" calcmode="lin" valueType="num">
                                      <p:cBhvr>
                                        <p:cTn id="14" dur="200" decel="50000" autoRev="1" fill="hold">
                                          <p:stCondLst>
                                            <p:cond delay="600"/>
                                          </p:stCondLst>
                                        </p:cTn>
                                        <p:tgtEl>
                                          <p:spTgt spid="31"/>
                                        </p:tgtEl>
                                        <p:attrNameLst>
                                          <p:attrName>xshear</p:attrName>
                                        </p:attrNameLst>
                                      </p:cBhvr>
                                    </p:anim>
                                    <p:animScale>
                                      <p:cBhvr>
                                        <p:cTn id="15" dur="200" decel="100000" autoRev="1" fill="hold">
                                          <p:stCondLst>
                                            <p:cond delay="600"/>
                                          </p:stCondLst>
                                        </p:cTn>
                                        <p:tgtEl>
                                          <p:spTgt spid="31"/>
                                        </p:tgtEl>
                                      </p:cBhvr>
                                      <p:from x="100000" y="100000"/>
                                      <p:to x="80000" y="100000"/>
                                    </p:animScale>
                                    <p:anim by="(#ppt_h/3+#ppt_w*0.1)" calcmode="lin" valueType="num">
                                      <p:cBhvr additive="sum">
                                        <p:cTn id="16" dur="200" decel="100000" autoRev="1" fill="hold">
                                          <p:stCondLst>
                                            <p:cond delay="600"/>
                                          </p:stCondLst>
                                        </p:cTn>
                                        <p:tgtEl>
                                          <p:spTgt spid="31"/>
                                        </p:tgtEl>
                                        <p:attrNameLst>
                                          <p:attrName>ppt_x</p:attrName>
                                        </p:attrNameLst>
                                      </p:cBhvr>
                                    </p:anim>
                                  </p:childTnLst>
                                </p:cTn>
                              </p:par>
                              <p:par>
                                <p:cTn id="17" presetID="9" presetClass="entr" presetSubtype="0" fill="hold" grpId="0" nodeType="withEffect">
                                  <p:stCondLst>
                                    <p:cond delay="5000"/>
                                  </p:stCondLst>
                                  <p:childTnLst>
                                    <p:set>
                                      <p:cBhvr>
                                        <p:cTn id="18" dur="1" fill="hold">
                                          <p:stCondLst>
                                            <p:cond delay="0"/>
                                          </p:stCondLst>
                                        </p:cTn>
                                        <p:tgtEl>
                                          <p:spTgt spid="55"/>
                                        </p:tgtEl>
                                        <p:attrNameLst>
                                          <p:attrName>style.visibility</p:attrName>
                                        </p:attrNameLst>
                                      </p:cBhvr>
                                      <p:to>
                                        <p:strVal val="visible"/>
                                      </p:to>
                                    </p:set>
                                    <p:animEffect transition="in" filter="dissolve">
                                      <p:cBhvr>
                                        <p:cTn id="19"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55" grpId="0" animBg="1"/>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Action Button: Beginning 22">
            <a:hlinkClick r:id="rId3" action="ppaction://hlinksldjump" highlightClick="1"/>
          </p:cNvPr>
          <p:cNvSpPr/>
          <p:nvPr/>
        </p:nvSpPr>
        <p:spPr>
          <a:xfrm>
            <a:off x="8080992" y="6400800"/>
            <a:ext cx="457200" cy="457200"/>
          </a:xfrm>
          <a:prstGeom prst="actionButtonBeginning">
            <a:avLst/>
          </a:prstGeom>
          <a:gradFill>
            <a:gsLst>
              <a:gs pos="0">
                <a:srgbClr val="FFEFD1"/>
              </a:gs>
              <a:gs pos="64999">
                <a:srgbClr val="F0EBD5"/>
              </a:gs>
              <a:gs pos="100000">
                <a:srgbClr val="D1C39F"/>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pic>
        <p:nvPicPr>
          <p:cNvPr id="2050" name="Picture 2"/>
          <p:cNvPicPr>
            <a:picLocks noChangeAspect="1" noChangeArrowheads="1"/>
          </p:cNvPicPr>
          <p:nvPr/>
        </p:nvPicPr>
        <p:blipFill>
          <a:blip r:embed="rId4" cstate="print"/>
          <a:srcRect l="1035" t="1250" r="1662" b="2174"/>
          <a:stretch>
            <a:fillRect/>
          </a:stretch>
        </p:blipFill>
        <p:spPr bwMode="auto">
          <a:xfrm>
            <a:off x="3429000" y="1755648"/>
            <a:ext cx="4995080" cy="3603009"/>
          </a:xfrm>
          <a:prstGeom prst="rect">
            <a:avLst/>
          </a:prstGeom>
          <a:ln>
            <a:noFill/>
          </a:ln>
          <a:effectLst>
            <a:outerShdw blurRad="190500" algn="tl" rotWithShape="0">
              <a:srgbClr val="000000">
                <a:alpha val="70000"/>
              </a:srgbClr>
            </a:outerShdw>
          </a:effectLst>
        </p:spPr>
      </p:pic>
      <p:sp>
        <p:nvSpPr>
          <p:cNvPr id="22" name="Action Button: Home 21">
            <a:hlinkClick r:id="" action="ppaction://hlinkshowjump?jump=firstslide" highlightClick="1"/>
          </p:cNvPr>
          <p:cNvSpPr/>
          <p:nvPr/>
        </p:nvSpPr>
        <p:spPr>
          <a:xfrm>
            <a:off x="8547717" y="6400800"/>
            <a:ext cx="574675" cy="457200"/>
          </a:xfrm>
          <a:prstGeom prst="actionButtonHome">
            <a:avLst/>
          </a:prstGeom>
          <a:gradFill flip="none" rotWithShape="1">
            <a:gsLst>
              <a:gs pos="0">
                <a:srgbClr val="FFEFD1"/>
              </a:gs>
              <a:gs pos="64999">
                <a:srgbClr val="F0EBD5"/>
              </a:gs>
              <a:gs pos="100000">
                <a:srgbClr val="D1C39F"/>
              </a:gs>
            </a:gsLst>
            <a:lin ang="5400000" scaled="1"/>
            <a:tileRect/>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33" name="Action Button: Custom 32">
            <a:hlinkClick r:id="rId5" action="ppaction://hlinksldjump" highlightClick="1"/>
          </p:cNvPr>
          <p:cNvSpPr/>
          <p:nvPr/>
        </p:nvSpPr>
        <p:spPr>
          <a:xfrm>
            <a:off x="5410200" y="6279380"/>
            <a:ext cx="2606040" cy="548640"/>
          </a:xfrm>
          <a:prstGeom prst="actionButtonBlank">
            <a:avLst/>
          </a:prstGeom>
          <a:solidFill>
            <a:srgbClr val="C00000"/>
          </a:solidFill>
          <a:ln>
            <a:no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latin typeface="Trebuchet MS" pitchFamily="34" charset="0"/>
              </a:rPr>
              <a:t>Touch here to see the tide and salinity together</a:t>
            </a:r>
            <a:endParaRPr lang="en-US" sz="1600" dirty="0">
              <a:latin typeface="Trebuchet MS" pitchFamily="34" charset="0"/>
            </a:endParaRPr>
          </a:p>
        </p:txBody>
      </p:sp>
      <p:sp>
        <p:nvSpPr>
          <p:cNvPr id="24" name="Rectangle 23"/>
          <p:cNvSpPr/>
          <p:nvPr/>
        </p:nvSpPr>
        <p:spPr>
          <a:xfrm>
            <a:off x="0" y="0"/>
            <a:ext cx="9144000" cy="838200"/>
          </a:xfrm>
          <a:prstGeom prst="rect">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r>
              <a:rPr lang="en-US" sz="4400" dirty="0" smtClean="0">
                <a:latin typeface="Trebuchet MS" pitchFamily="34" charset="0"/>
              </a:rPr>
              <a:t>How To Read LOBO Data</a:t>
            </a:r>
            <a:endParaRPr lang="en-US" sz="4400" dirty="0">
              <a:latin typeface="Trebuchet MS" pitchFamily="34" charset="0"/>
            </a:endParaRPr>
          </a:p>
        </p:txBody>
      </p:sp>
      <p:sp>
        <p:nvSpPr>
          <p:cNvPr id="39" name="Flowchart: Delay 38"/>
          <p:cNvSpPr/>
          <p:nvPr/>
        </p:nvSpPr>
        <p:spPr>
          <a:xfrm>
            <a:off x="0" y="0"/>
            <a:ext cx="1752600" cy="6858000"/>
          </a:xfrm>
          <a:prstGeom prst="flowChartDelay">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40" name="TextBox 39">
            <a:hlinkClick r:id="rId6" action="ppaction://hlinksldjump"/>
          </p:cNvPr>
          <p:cNvSpPr txBox="1"/>
          <p:nvPr/>
        </p:nvSpPr>
        <p:spPr>
          <a:xfrm>
            <a:off x="0" y="609600"/>
            <a:ext cx="1371600" cy="8382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Build </a:t>
            </a:r>
            <a:r>
              <a:rPr lang="en-US" sz="1600" dirty="0" smtClean="0">
                <a:solidFill>
                  <a:schemeClr val="accent1">
                    <a:lumMod val="75000"/>
                  </a:schemeClr>
                </a:solidFill>
                <a:latin typeface="Trebuchet MS" pitchFamily="34" charset="0"/>
                <a:cs typeface="+mn-cs"/>
              </a:rPr>
              <a:t>A </a:t>
            </a:r>
            <a:r>
              <a:rPr lang="en-US" sz="1600" dirty="0">
                <a:solidFill>
                  <a:schemeClr val="accent1">
                    <a:lumMod val="75000"/>
                  </a:schemeClr>
                </a:solidFill>
                <a:latin typeface="Trebuchet MS" pitchFamily="34" charset="0"/>
                <a:cs typeface="+mn-cs"/>
              </a:rPr>
              <a:t>G</a:t>
            </a:r>
            <a:r>
              <a:rPr lang="en-US" sz="1600" dirty="0" smtClean="0">
                <a:solidFill>
                  <a:schemeClr val="accent1">
                    <a:lumMod val="75000"/>
                  </a:schemeClr>
                </a:solidFill>
                <a:latin typeface="Trebuchet MS" pitchFamily="34" charset="0"/>
                <a:cs typeface="+mn-cs"/>
              </a:rPr>
              <a:t>raph </a:t>
            </a:r>
            <a:endParaRPr lang="en-US" sz="1600" dirty="0">
              <a:solidFill>
                <a:schemeClr val="accent1">
                  <a:lumMod val="75000"/>
                </a:schemeClr>
              </a:solidFill>
              <a:latin typeface="Trebuchet MS" pitchFamily="34" charset="0"/>
              <a:cs typeface="+mn-cs"/>
            </a:endParaRP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1)</a:t>
            </a:r>
            <a:endParaRPr lang="en-US" sz="1600" dirty="0">
              <a:solidFill>
                <a:schemeClr val="accent1">
                  <a:lumMod val="75000"/>
                </a:schemeClr>
              </a:solidFill>
              <a:latin typeface="Trebuchet MS" pitchFamily="34" charset="0"/>
              <a:cs typeface="+mn-cs"/>
            </a:endParaRPr>
          </a:p>
        </p:txBody>
      </p:sp>
      <p:sp>
        <p:nvSpPr>
          <p:cNvPr id="42" name="TextBox 41">
            <a:hlinkClick r:id="rId7" action="ppaction://hlinksldjump"/>
          </p:cNvPr>
          <p:cNvSpPr txBox="1"/>
          <p:nvPr/>
        </p:nvSpPr>
        <p:spPr>
          <a:xfrm>
            <a:off x="0" y="2743200"/>
            <a:ext cx="1554480" cy="1066800"/>
          </a:xfrm>
          <a:prstGeom prst="roundRect">
            <a:avLst/>
          </a:prstGeom>
          <a:solidFill>
            <a:schemeClr val="accent5">
              <a:lumMod val="40000"/>
              <a:lumOff val="60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Read LOBO Graphs </a:t>
            </a:r>
            <a:r>
              <a:rPr lang="en-US" sz="1600" dirty="0" smtClean="0">
                <a:solidFill>
                  <a:schemeClr val="accent1">
                    <a:lumMod val="75000"/>
                  </a:schemeClr>
                </a:solidFill>
                <a:latin typeface="Trebuchet MS" pitchFamily="34" charset="0"/>
                <a:cs typeface="+mn-cs"/>
              </a:rPr>
              <a:t>   (Level 3)</a:t>
            </a:r>
            <a:endParaRPr lang="en-US" sz="1600" dirty="0">
              <a:solidFill>
                <a:schemeClr val="accent1">
                  <a:lumMod val="75000"/>
                </a:schemeClr>
              </a:solidFill>
              <a:latin typeface="Trebuchet MS" pitchFamily="34" charset="0"/>
              <a:cs typeface="+mn-cs"/>
            </a:endParaRPr>
          </a:p>
        </p:txBody>
      </p:sp>
      <p:sp>
        <p:nvSpPr>
          <p:cNvPr id="43" name="TextBox 42">
            <a:hlinkClick r:id="rId8" action="ppaction://hlinksldjump"/>
          </p:cNvPr>
          <p:cNvSpPr txBox="1"/>
          <p:nvPr/>
        </p:nvSpPr>
        <p:spPr>
          <a:xfrm>
            <a:off x="0" y="3953470"/>
            <a:ext cx="1447800" cy="99953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LOBO Data Match-up</a:t>
            </a:r>
            <a:endParaRPr lang="en-US" sz="1600" dirty="0">
              <a:solidFill>
                <a:schemeClr val="accent1">
                  <a:lumMod val="75000"/>
                </a:schemeClr>
              </a:solidFill>
              <a:latin typeface="Trebuchet MS" pitchFamily="34" charset="0"/>
              <a:cs typeface="+mn-cs"/>
            </a:endParaRP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4)</a:t>
            </a:r>
            <a:endParaRPr lang="en-US" sz="1600" dirty="0">
              <a:solidFill>
                <a:schemeClr val="accent1">
                  <a:lumMod val="75000"/>
                </a:schemeClr>
              </a:solidFill>
              <a:latin typeface="Trebuchet MS" pitchFamily="34" charset="0"/>
              <a:cs typeface="+mn-cs"/>
            </a:endParaRPr>
          </a:p>
        </p:txBody>
      </p:sp>
      <p:sp>
        <p:nvSpPr>
          <p:cNvPr id="44" name="TextBox 43">
            <a:hlinkClick r:id="rId9" action="ppaction://hlinksldjump"/>
          </p:cNvPr>
          <p:cNvSpPr txBox="1"/>
          <p:nvPr/>
        </p:nvSpPr>
        <p:spPr>
          <a:xfrm>
            <a:off x="0" y="5105400"/>
            <a:ext cx="1371600" cy="11430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Test Your LOBO Abilities</a:t>
            </a: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5)</a:t>
            </a:r>
            <a:endParaRPr lang="en-US" sz="1600" dirty="0">
              <a:solidFill>
                <a:schemeClr val="accent1">
                  <a:lumMod val="75000"/>
                </a:schemeClr>
              </a:solidFill>
              <a:latin typeface="Trebuchet MS" pitchFamily="34" charset="0"/>
              <a:cs typeface="+mn-cs"/>
            </a:endParaRPr>
          </a:p>
        </p:txBody>
      </p:sp>
      <p:sp>
        <p:nvSpPr>
          <p:cNvPr id="45" name="TextBox 44">
            <a:hlinkClick r:id="rId10" action="ppaction://hlinksldjump"/>
          </p:cNvPr>
          <p:cNvSpPr txBox="1"/>
          <p:nvPr/>
        </p:nvSpPr>
        <p:spPr>
          <a:xfrm>
            <a:off x="0" y="1600200"/>
            <a:ext cx="1447800" cy="9906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Interpret Graphs</a:t>
            </a: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2)</a:t>
            </a:r>
            <a:endParaRPr lang="en-US" sz="1600" dirty="0">
              <a:solidFill>
                <a:schemeClr val="accent1">
                  <a:lumMod val="75000"/>
                </a:schemeClr>
              </a:solidFill>
              <a:latin typeface="Trebuchet MS" pitchFamily="34" charset="0"/>
              <a:cs typeface="+mn-cs"/>
            </a:endParaRPr>
          </a:p>
        </p:txBody>
      </p:sp>
      <p:sp>
        <p:nvSpPr>
          <p:cNvPr id="46" name="TextBox 45">
            <a:hlinkClick r:id="rId11" action="ppaction://hlinksldjump"/>
          </p:cNvPr>
          <p:cNvSpPr txBox="1"/>
          <p:nvPr/>
        </p:nvSpPr>
        <p:spPr>
          <a:xfrm>
            <a:off x="0" y="6324600"/>
            <a:ext cx="914400" cy="5334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More info</a:t>
            </a:r>
            <a:endParaRPr lang="en-US" sz="1600" dirty="0">
              <a:solidFill>
                <a:schemeClr val="accent1">
                  <a:lumMod val="75000"/>
                </a:schemeClr>
              </a:solidFill>
              <a:latin typeface="Trebuchet MS" pitchFamily="34" charset="0"/>
              <a:cs typeface="+mn-cs"/>
            </a:endParaRPr>
          </a:p>
        </p:txBody>
      </p:sp>
      <p:sp>
        <p:nvSpPr>
          <p:cNvPr id="19" name="Rounded Rectangle 18"/>
          <p:cNvSpPr/>
          <p:nvPr/>
        </p:nvSpPr>
        <p:spPr>
          <a:xfrm>
            <a:off x="4648200" y="5486400"/>
            <a:ext cx="3581400" cy="685800"/>
          </a:xfrm>
          <a:prstGeom prst="roundRect">
            <a:avLst/>
          </a:prstGeom>
          <a:solidFill>
            <a:srgbClr val="70AC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600" dirty="0" smtClean="0">
                <a:latin typeface="Trebuchet MS" pitchFamily="34" charset="0"/>
              </a:rPr>
              <a:t>Are your numbers for this graph the same for the previous one?</a:t>
            </a:r>
            <a:endParaRPr lang="en-US" sz="1600" dirty="0">
              <a:latin typeface="Trebuchet MS" pitchFamily="34" charset="0"/>
            </a:endParaRPr>
          </a:p>
        </p:txBody>
      </p:sp>
      <p:sp>
        <p:nvSpPr>
          <p:cNvPr id="20" name="Rectangle 19"/>
          <p:cNvSpPr/>
          <p:nvPr/>
        </p:nvSpPr>
        <p:spPr>
          <a:xfrm>
            <a:off x="4076700" y="3028890"/>
            <a:ext cx="381000" cy="533400"/>
          </a:xfrm>
          <a:prstGeom prst="rect">
            <a:avLst/>
          </a:prstGeom>
          <a:solidFill>
            <a:schemeClr val="bg1">
              <a:alpha val="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p:cNvSpPr/>
          <p:nvPr/>
        </p:nvSpPr>
        <p:spPr>
          <a:xfrm>
            <a:off x="4533900" y="2571690"/>
            <a:ext cx="381000" cy="533400"/>
          </a:xfrm>
          <a:prstGeom prst="rect">
            <a:avLst/>
          </a:prstGeom>
          <a:solidFill>
            <a:schemeClr val="bg1">
              <a:alpha val="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p:cNvSpPr/>
          <p:nvPr/>
        </p:nvSpPr>
        <p:spPr>
          <a:xfrm>
            <a:off x="4953000" y="2724090"/>
            <a:ext cx="381000" cy="533400"/>
          </a:xfrm>
          <a:prstGeom prst="rect">
            <a:avLst/>
          </a:prstGeom>
          <a:solidFill>
            <a:schemeClr val="bg1">
              <a:alpha val="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p:cNvSpPr/>
          <p:nvPr/>
        </p:nvSpPr>
        <p:spPr>
          <a:xfrm>
            <a:off x="5400675" y="2419290"/>
            <a:ext cx="381000" cy="533400"/>
          </a:xfrm>
          <a:prstGeom prst="rect">
            <a:avLst/>
          </a:prstGeom>
          <a:solidFill>
            <a:schemeClr val="bg1">
              <a:alpha val="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p:cNvSpPr/>
          <p:nvPr/>
        </p:nvSpPr>
        <p:spPr>
          <a:xfrm>
            <a:off x="5829300" y="2724090"/>
            <a:ext cx="381000" cy="533400"/>
          </a:xfrm>
          <a:prstGeom prst="rect">
            <a:avLst/>
          </a:prstGeom>
          <a:solidFill>
            <a:schemeClr val="bg1">
              <a:alpha val="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7"/>
          <p:cNvSpPr/>
          <p:nvPr/>
        </p:nvSpPr>
        <p:spPr>
          <a:xfrm>
            <a:off x="6257925" y="2457390"/>
            <a:ext cx="381000" cy="533400"/>
          </a:xfrm>
          <a:prstGeom prst="rect">
            <a:avLst/>
          </a:prstGeom>
          <a:solidFill>
            <a:schemeClr val="bg1">
              <a:alpha val="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p:cNvSpPr/>
          <p:nvPr/>
        </p:nvSpPr>
        <p:spPr>
          <a:xfrm>
            <a:off x="6724650" y="2647890"/>
            <a:ext cx="381000" cy="533400"/>
          </a:xfrm>
          <a:prstGeom prst="rect">
            <a:avLst/>
          </a:prstGeom>
          <a:solidFill>
            <a:schemeClr val="bg1">
              <a:alpha val="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p:cNvSpPr/>
          <p:nvPr/>
        </p:nvSpPr>
        <p:spPr>
          <a:xfrm>
            <a:off x="7124700" y="2447865"/>
            <a:ext cx="381000" cy="533400"/>
          </a:xfrm>
          <a:prstGeom prst="rect">
            <a:avLst/>
          </a:prstGeom>
          <a:solidFill>
            <a:schemeClr val="bg1">
              <a:alpha val="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30"/>
          <p:cNvSpPr/>
          <p:nvPr/>
        </p:nvSpPr>
        <p:spPr>
          <a:xfrm>
            <a:off x="7600950" y="2495490"/>
            <a:ext cx="381000" cy="533400"/>
          </a:xfrm>
          <a:prstGeom prst="rect">
            <a:avLst/>
          </a:prstGeom>
          <a:solidFill>
            <a:schemeClr val="bg1">
              <a:alpha val="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ectangle 33"/>
          <p:cNvSpPr/>
          <p:nvPr/>
        </p:nvSpPr>
        <p:spPr>
          <a:xfrm>
            <a:off x="4305300" y="3714690"/>
            <a:ext cx="381000" cy="533400"/>
          </a:xfrm>
          <a:prstGeom prst="rect">
            <a:avLst/>
          </a:prstGeom>
          <a:solidFill>
            <a:schemeClr val="bg1">
              <a:alpha val="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ectangle 34"/>
          <p:cNvSpPr/>
          <p:nvPr/>
        </p:nvSpPr>
        <p:spPr>
          <a:xfrm>
            <a:off x="4752975" y="3409890"/>
            <a:ext cx="381000" cy="533400"/>
          </a:xfrm>
          <a:prstGeom prst="rect">
            <a:avLst/>
          </a:prstGeom>
          <a:solidFill>
            <a:schemeClr val="bg1">
              <a:alpha val="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ectangle 35"/>
          <p:cNvSpPr/>
          <p:nvPr/>
        </p:nvSpPr>
        <p:spPr>
          <a:xfrm>
            <a:off x="5172075" y="3257490"/>
            <a:ext cx="381000" cy="533400"/>
          </a:xfrm>
          <a:prstGeom prst="rect">
            <a:avLst/>
          </a:prstGeom>
          <a:solidFill>
            <a:schemeClr val="bg1">
              <a:alpha val="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Rectangle 36"/>
          <p:cNvSpPr/>
          <p:nvPr/>
        </p:nvSpPr>
        <p:spPr>
          <a:xfrm>
            <a:off x="5629275" y="3333690"/>
            <a:ext cx="381000" cy="533400"/>
          </a:xfrm>
          <a:prstGeom prst="rect">
            <a:avLst/>
          </a:prstGeom>
          <a:solidFill>
            <a:schemeClr val="bg1">
              <a:alpha val="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Rectangle 37"/>
          <p:cNvSpPr/>
          <p:nvPr/>
        </p:nvSpPr>
        <p:spPr>
          <a:xfrm>
            <a:off x="6057900" y="3333690"/>
            <a:ext cx="381000" cy="533400"/>
          </a:xfrm>
          <a:prstGeom prst="rect">
            <a:avLst/>
          </a:prstGeom>
          <a:solidFill>
            <a:schemeClr val="bg1">
              <a:alpha val="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Rectangle 40"/>
          <p:cNvSpPr/>
          <p:nvPr/>
        </p:nvSpPr>
        <p:spPr>
          <a:xfrm>
            <a:off x="6496050" y="3257490"/>
            <a:ext cx="381000" cy="533400"/>
          </a:xfrm>
          <a:prstGeom prst="rect">
            <a:avLst/>
          </a:prstGeom>
          <a:solidFill>
            <a:schemeClr val="bg1">
              <a:alpha val="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Rectangle 46"/>
          <p:cNvSpPr/>
          <p:nvPr/>
        </p:nvSpPr>
        <p:spPr>
          <a:xfrm>
            <a:off x="6896100" y="3181290"/>
            <a:ext cx="381000" cy="533400"/>
          </a:xfrm>
          <a:prstGeom prst="rect">
            <a:avLst/>
          </a:prstGeom>
          <a:solidFill>
            <a:schemeClr val="bg1">
              <a:alpha val="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Rectangle 47"/>
          <p:cNvSpPr/>
          <p:nvPr/>
        </p:nvSpPr>
        <p:spPr>
          <a:xfrm>
            <a:off x="7810500" y="3028890"/>
            <a:ext cx="333375" cy="533400"/>
          </a:xfrm>
          <a:prstGeom prst="rect">
            <a:avLst/>
          </a:prstGeom>
          <a:solidFill>
            <a:schemeClr val="bg1">
              <a:alpha val="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h1"/>
          <p:cNvSpPr txBox="1"/>
          <p:nvPr/>
        </p:nvSpPr>
        <p:spPr>
          <a:xfrm>
            <a:off x="4076700" y="2133480"/>
            <a:ext cx="457200" cy="400110"/>
          </a:xfrm>
          <a:prstGeom prst="rect">
            <a:avLst/>
          </a:prstGeom>
          <a:noFill/>
        </p:spPr>
        <p:txBody>
          <a:bodyPr wrap="square" rtlCol="0">
            <a:spAutoFit/>
          </a:bodyPr>
          <a:lstStyle/>
          <a:p>
            <a:r>
              <a:rPr lang="en-US" sz="2000" b="1" dirty="0" smtClean="0">
                <a:solidFill>
                  <a:srgbClr val="00CC00"/>
                </a:solidFill>
                <a:latin typeface="Trebuchet MS" pitchFamily="34" charset="0"/>
              </a:rPr>
              <a:t>1</a:t>
            </a:r>
            <a:endParaRPr lang="en-US" sz="2000" b="1" dirty="0">
              <a:solidFill>
                <a:srgbClr val="00CC00"/>
              </a:solidFill>
              <a:latin typeface="Trebuchet MS" pitchFamily="34" charset="0"/>
            </a:endParaRPr>
          </a:p>
        </p:txBody>
      </p:sp>
      <p:sp>
        <p:nvSpPr>
          <p:cNvPr id="50" name="h2"/>
          <p:cNvSpPr txBox="1"/>
          <p:nvPr/>
        </p:nvSpPr>
        <p:spPr>
          <a:xfrm>
            <a:off x="4562475" y="2146022"/>
            <a:ext cx="457200" cy="400110"/>
          </a:xfrm>
          <a:prstGeom prst="rect">
            <a:avLst/>
          </a:prstGeom>
          <a:noFill/>
        </p:spPr>
        <p:txBody>
          <a:bodyPr wrap="square" rtlCol="0">
            <a:spAutoFit/>
          </a:bodyPr>
          <a:lstStyle/>
          <a:p>
            <a:r>
              <a:rPr lang="en-US" sz="2000" b="1" dirty="0" smtClean="0">
                <a:solidFill>
                  <a:srgbClr val="00CC00"/>
                </a:solidFill>
                <a:latin typeface="Trebuchet MS" pitchFamily="34" charset="0"/>
              </a:rPr>
              <a:t>2</a:t>
            </a:r>
            <a:endParaRPr lang="en-US" sz="2000" b="1" dirty="0">
              <a:solidFill>
                <a:srgbClr val="00CC00"/>
              </a:solidFill>
              <a:latin typeface="Trebuchet MS" pitchFamily="34" charset="0"/>
            </a:endParaRPr>
          </a:p>
        </p:txBody>
      </p:sp>
      <p:sp>
        <p:nvSpPr>
          <p:cNvPr id="51" name="h3"/>
          <p:cNvSpPr txBox="1"/>
          <p:nvPr/>
        </p:nvSpPr>
        <p:spPr>
          <a:xfrm>
            <a:off x="4977964" y="2143065"/>
            <a:ext cx="457200" cy="400110"/>
          </a:xfrm>
          <a:prstGeom prst="rect">
            <a:avLst/>
          </a:prstGeom>
          <a:noFill/>
        </p:spPr>
        <p:txBody>
          <a:bodyPr wrap="square" rtlCol="0">
            <a:spAutoFit/>
          </a:bodyPr>
          <a:lstStyle/>
          <a:p>
            <a:r>
              <a:rPr lang="en-US" sz="2000" b="1" dirty="0" smtClean="0">
                <a:solidFill>
                  <a:srgbClr val="00CC00"/>
                </a:solidFill>
                <a:latin typeface="Trebuchet MS" pitchFamily="34" charset="0"/>
              </a:rPr>
              <a:t>3</a:t>
            </a:r>
            <a:endParaRPr lang="en-US" sz="2000" b="1" dirty="0">
              <a:solidFill>
                <a:srgbClr val="00CC00"/>
              </a:solidFill>
              <a:latin typeface="Trebuchet MS" pitchFamily="34" charset="0"/>
            </a:endParaRPr>
          </a:p>
        </p:txBody>
      </p:sp>
      <p:sp>
        <p:nvSpPr>
          <p:cNvPr id="52" name="h4"/>
          <p:cNvSpPr txBox="1"/>
          <p:nvPr/>
        </p:nvSpPr>
        <p:spPr>
          <a:xfrm>
            <a:off x="5403632" y="2133480"/>
            <a:ext cx="457200" cy="400110"/>
          </a:xfrm>
          <a:prstGeom prst="rect">
            <a:avLst/>
          </a:prstGeom>
          <a:noFill/>
        </p:spPr>
        <p:txBody>
          <a:bodyPr wrap="square" rtlCol="0">
            <a:spAutoFit/>
          </a:bodyPr>
          <a:lstStyle/>
          <a:p>
            <a:r>
              <a:rPr lang="en-US" sz="2000" b="1" dirty="0" smtClean="0">
                <a:solidFill>
                  <a:srgbClr val="00CC00"/>
                </a:solidFill>
                <a:latin typeface="Trebuchet MS" pitchFamily="34" charset="0"/>
              </a:rPr>
              <a:t>4</a:t>
            </a:r>
            <a:endParaRPr lang="en-US" sz="2000" b="1" dirty="0">
              <a:solidFill>
                <a:srgbClr val="00CC00"/>
              </a:solidFill>
              <a:latin typeface="Trebuchet MS" pitchFamily="34" charset="0"/>
            </a:endParaRPr>
          </a:p>
        </p:txBody>
      </p:sp>
      <p:sp>
        <p:nvSpPr>
          <p:cNvPr id="53" name="h5"/>
          <p:cNvSpPr txBox="1"/>
          <p:nvPr/>
        </p:nvSpPr>
        <p:spPr>
          <a:xfrm>
            <a:off x="5857875" y="2133540"/>
            <a:ext cx="457200" cy="400110"/>
          </a:xfrm>
          <a:prstGeom prst="rect">
            <a:avLst/>
          </a:prstGeom>
          <a:noFill/>
        </p:spPr>
        <p:txBody>
          <a:bodyPr wrap="square" rtlCol="0">
            <a:spAutoFit/>
          </a:bodyPr>
          <a:lstStyle/>
          <a:p>
            <a:r>
              <a:rPr lang="en-US" sz="2000" b="1" dirty="0" smtClean="0">
                <a:solidFill>
                  <a:srgbClr val="00CC00"/>
                </a:solidFill>
                <a:latin typeface="Trebuchet MS" pitchFamily="34" charset="0"/>
              </a:rPr>
              <a:t>5</a:t>
            </a:r>
            <a:endParaRPr lang="en-US" sz="2000" b="1" dirty="0">
              <a:solidFill>
                <a:srgbClr val="00CC00"/>
              </a:solidFill>
              <a:latin typeface="Trebuchet MS" pitchFamily="34" charset="0"/>
            </a:endParaRPr>
          </a:p>
        </p:txBody>
      </p:sp>
      <p:sp>
        <p:nvSpPr>
          <p:cNvPr id="54" name="h6"/>
          <p:cNvSpPr txBox="1"/>
          <p:nvPr/>
        </p:nvSpPr>
        <p:spPr>
          <a:xfrm>
            <a:off x="6248400" y="2133480"/>
            <a:ext cx="457200" cy="400110"/>
          </a:xfrm>
          <a:prstGeom prst="rect">
            <a:avLst/>
          </a:prstGeom>
          <a:noFill/>
        </p:spPr>
        <p:txBody>
          <a:bodyPr wrap="square" rtlCol="0">
            <a:spAutoFit/>
          </a:bodyPr>
          <a:lstStyle/>
          <a:p>
            <a:r>
              <a:rPr lang="en-US" sz="2000" b="1" dirty="0" smtClean="0">
                <a:solidFill>
                  <a:srgbClr val="00CC00"/>
                </a:solidFill>
                <a:latin typeface="Trebuchet MS" pitchFamily="34" charset="0"/>
              </a:rPr>
              <a:t>6</a:t>
            </a:r>
            <a:endParaRPr lang="en-US" sz="2000" b="1" dirty="0">
              <a:solidFill>
                <a:srgbClr val="00CC00"/>
              </a:solidFill>
              <a:latin typeface="Trebuchet MS" pitchFamily="34" charset="0"/>
            </a:endParaRPr>
          </a:p>
        </p:txBody>
      </p:sp>
      <p:sp>
        <p:nvSpPr>
          <p:cNvPr id="55" name="h7"/>
          <p:cNvSpPr txBox="1"/>
          <p:nvPr/>
        </p:nvSpPr>
        <p:spPr>
          <a:xfrm>
            <a:off x="6705600" y="2133540"/>
            <a:ext cx="457200" cy="400110"/>
          </a:xfrm>
          <a:prstGeom prst="rect">
            <a:avLst/>
          </a:prstGeom>
          <a:noFill/>
        </p:spPr>
        <p:txBody>
          <a:bodyPr wrap="square" rtlCol="0">
            <a:spAutoFit/>
          </a:bodyPr>
          <a:lstStyle/>
          <a:p>
            <a:r>
              <a:rPr lang="en-US" sz="2000" b="1" dirty="0" smtClean="0">
                <a:solidFill>
                  <a:srgbClr val="00CC00"/>
                </a:solidFill>
                <a:latin typeface="Trebuchet MS" pitchFamily="34" charset="0"/>
              </a:rPr>
              <a:t>7</a:t>
            </a:r>
            <a:endParaRPr lang="en-US" sz="2000" b="1" dirty="0">
              <a:solidFill>
                <a:srgbClr val="00CC00"/>
              </a:solidFill>
              <a:latin typeface="Trebuchet MS" pitchFamily="34" charset="0"/>
            </a:endParaRPr>
          </a:p>
        </p:txBody>
      </p:sp>
      <p:sp>
        <p:nvSpPr>
          <p:cNvPr id="56" name="h8"/>
          <p:cNvSpPr txBox="1"/>
          <p:nvPr/>
        </p:nvSpPr>
        <p:spPr>
          <a:xfrm>
            <a:off x="7115502" y="2133480"/>
            <a:ext cx="457200" cy="400110"/>
          </a:xfrm>
          <a:prstGeom prst="rect">
            <a:avLst/>
          </a:prstGeom>
          <a:noFill/>
        </p:spPr>
        <p:txBody>
          <a:bodyPr wrap="square" rtlCol="0">
            <a:spAutoFit/>
          </a:bodyPr>
          <a:lstStyle/>
          <a:p>
            <a:r>
              <a:rPr lang="en-US" sz="2000" b="1" dirty="0" smtClean="0">
                <a:solidFill>
                  <a:srgbClr val="00CC00"/>
                </a:solidFill>
                <a:latin typeface="Trebuchet MS" pitchFamily="34" charset="0"/>
              </a:rPr>
              <a:t>8</a:t>
            </a:r>
            <a:endParaRPr lang="en-US" sz="2000" b="1" dirty="0">
              <a:solidFill>
                <a:srgbClr val="00CC00"/>
              </a:solidFill>
              <a:latin typeface="Trebuchet MS" pitchFamily="34" charset="0"/>
            </a:endParaRPr>
          </a:p>
        </p:txBody>
      </p:sp>
      <p:sp>
        <p:nvSpPr>
          <p:cNvPr id="57" name="h10"/>
          <p:cNvSpPr txBox="1"/>
          <p:nvPr/>
        </p:nvSpPr>
        <p:spPr>
          <a:xfrm>
            <a:off x="7848600" y="2124015"/>
            <a:ext cx="533400" cy="400110"/>
          </a:xfrm>
          <a:prstGeom prst="rect">
            <a:avLst/>
          </a:prstGeom>
          <a:noFill/>
        </p:spPr>
        <p:txBody>
          <a:bodyPr wrap="square" rtlCol="0">
            <a:spAutoFit/>
          </a:bodyPr>
          <a:lstStyle/>
          <a:p>
            <a:r>
              <a:rPr lang="en-US" sz="2000" b="1" dirty="0" smtClean="0">
                <a:solidFill>
                  <a:srgbClr val="00CC00"/>
                </a:solidFill>
                <a:latin typeface="Trebuchet MS" pitchFamily="34" charset="0"/>
              </a:rPr>
              <a:t>10</a:t>
            </a:r>
            <a:endParaRPr lang="en-US" sz="2000" b="1" dirty="0">
              <a:solidFill>
                <a:srgbClr val="00CC00"/>
              </a:solidFill>
              <a:latin typeface="Trebuchet MS" pitchFamily="34" charset="0"/>
            </a:endParaRPr>
          </a:p>
        </p:txBody>
      </p:sp>
      <p:sp>
        <p:nvSpPr>
          <p:cNvPr id="58" name="h9"/>
          <p:cNvSpPr txBox="1"/>
          <p:nvPr/>
        </p:nvSpPr>
        <p:spPr>
          <a:xfrm>
            <a:off x="7572375" y="2133480"/>
            <a:ext cx="381000" cy="400110"/>
          </a:xfrm>
          <a:prstGeom prst="rect">
            <a:avLst/>
          </a:prstGeom>
          <a:noFill/>
        </p:spPr>
        <p:txBody>
          <a:bodyPr wrap="square" rtlCol="0">
            <a:spAutoFit/>
          </a:bodyPr>
          <a:lstStyle/>
          <a:p>
            <a:r>
              <a:rPr lang="en-US" sz="2000" b="1" dirty="0" smtClean="0">
                <a:solidFill>
                  <a:srgbClr val="00CC00"/>
                </a:solidFill>
                <a:latin typeface="Trebuchet MS" pitchFamily="34" charset="0"/>
              </a:rPr>
              <a:t>9</a:t>
            </a:r>
            <a:endParaRPr lang="en-US" sz="2000" b="1" dirty="0">
              <a:solidFill>
                <a:srgbClr val="00CC00"/>
              </a:solidFill>
              <a:latin typeface="Trebuchet MS" pitchFamily="34" charset="0"/>
            </a:endParaRPr>
          </a:p>
        </p:txBody>
      </p:sp>
      <p:sp>
        <p:nvSpPr>
          <p:cNvPr id="59" name="l1"/>
          <p:cNvSpPr txBox="1"/>
          <p:nvPr/>
        </p:nvSpPr>
        <p:spPr>
          <a:xfrm>
            <a:off x="4305300" y="4552890"/>
            <a:ext cx="457200" cy="400110"/>
          </a:xfrm>
          <a:prstGeom prst="rect">
            <a:avLst/>
          </a:prstGeom>
          <a:noFill/>
        </p:spPr>
        <p:txBody>
          <a:bodyPr wrap="square" rtlCol="0">
            <a:spAutoFit/>
          </a:bodyPr>
          <a:lstStyle/>
          <a:p>
            <a:r>
              <a:rPr lang="en-US" sz="2000" b="1" dirty="0" smtClean="0">
                <a:solidFill>
                  <a:srgbClr val="00B0F0"/>
                </a:solidFill>
                <a:latin typeface="Trebuchet MS" pitchFamily="34" charset="0"/>
              </a:rPr>
              <a:t>1</a:t>
            </a:r>
            <a:endParaRPr lang="en-US" sz="2000" b="1" dirty="0">
              <a:solidFill>
                <a:srgbClr val="00B0F0"/>
              </a:solidFill>
              <a:latin typeface="Trebuchet MS" pitchFamily="34" charset="0"/>
            </a:endParaRPr>
          </a:p>
        </p:txBody>
      </p:sp>
      <p:sp>
        <p:nvSpPr>
          <p:cNvPr id="60" name="l2"/>
          <p:cNvSpPr txBox="1"/>
          <p:nvPr/>
        </p:nvSpPr>
        <p:spPr>
          <a:xfrm>
            <a:off x="4762500" y="4523928"/>
            <a:ext cx="457200" cy="400110"/>
          </a:xfrm>
          <a:prstGeom prst="rect">
            <a:avLst/>
          </a:prstGeom>
          <a:noFill/>
        </p:spPr>
        <p:txBody>
          <a:bodyPr wrap="square" rtlCol="0">
            <a:spAutoFit/>
          </a:bodyPr>
          <a:lstStyle/>
          <a:p>
            <a:r>
              <a:rPr lang="en-US" sz="2000" b="1" dirty="0" smtClean="0">
                <a:solidFill>
                  <a:srgbClr val="00B0F0"/>
                </a:solidFill>
                <a:latin typeface="Trebuchet MS" pitchFamily="34" charset="0"/>
              </a:rPr>
              <a:t>2</a:t>
            </a:r>
            <a:endParaRPr lang="en-US" sz="2000" b="1" dirty="0">
              <a:solidFill>
                <a:srgbClr val="00B0F0"/>
              </a:solidFill>
              <a:latin typeface="Trebuchet MS" pitchFamily="34" charset="0"/>
            </a:endParaRPr>
          </a:p>
        </p:txBody>
      </p:sp>
      <p:sp>
        <p:nvSpPr>
          <p:cNvPr id="61" name="l3"/>
          <p:cNvSpPr txBox="1"/>
          <p:nvPr/>
        </p:nvSpPr>
        <p:spPr>
          <a:xfrm>
            <a:off x="5200650" y="4533780"/>
            <a:ext cx="457200" cy="400110"/>
          </a:xfrm>
          <a:prstGeom prst="rect">
            <a:avLst/>
          </a:prstGeom>
          <a:noFill/>
        </p:spPr>
        <p:txBody>
          <a:bodyPr wrap="square" rtlCol="0">
            <a:spAutoFit/>
          </a:bodyPr>
          <a:lstStyle/>
          <a:p>
            <a:r>
              <a:rPr lang="en-US" sz="2000" b="1" dirty="0" smtClean="0">
                <a:solidFill>
                  <a:srgbClr val="00B0F0"/>
                </a:solidFill>
                <a:latin typeface="Trebuchet MS" pitchFamily="34" charset="0"/>
              </a:rPr>
              <a:t>3</a:t>
            </a:r>
            <a:endParaRPr lang="en-US" sz="2000" b="1" dirty="0">
              <a:solidFill>
                <a:srgbClr val="00B0F0"/>
              </a:solidFill>
              <a:latin typeface="Trebuchet MS" pitchFamily="34" charset="0"/>
            </a:endParaRPr>
          </a:p>
        </p:txBody>
      </p:sp>
      <p:sp>
        <p:nvSpPr>
          <p:cNvPr id="62" name="l4"/>
          <p:cNvSpPr txBox="1"/>
          <p:nvPr/>
        </p:nvSpPr>
        <p:spPr>
          <a:xfrm>
            <a:off x="5629275" y="4533780"/>
            <a:ext cx="457200" cy="400110"/>
          </a:xfrm>
          <a:prstGeom prst="rect">
            <a:avLst/>
          </a:prstGeom>
          <a:noFill/>
        </p:spPr>
        <p:txBody>
          <a:bodyPr wrap="square" rtlCol="0">
            <a:spAutoFit/>
          </a:bodyPr>
          <a:lstStyle/>
          <a:p>
            <a:r>
              <a:rPr lang="en-US" sz="2000" b="1" dirty="0" smtClean="0">
                <a:solidFill>
                  <a:srgbClr val="00B0F0"/>
                </a:solidFill>
                <a:latin typeface="Trebuchet MS" pitchFamily="34" charset="0"/>
              </a:rPr>
              <a:t>4</a:t>
            </a:r>
            <a:endParaRPr lang="en-US" sz="2000" b="1" dirty="0">
              <a:solidFill>
                <a:srgbClr val="00B0F0"/>
              </a:solidFill>
              <a:latin typeface="Trebuchet MS" pitchFamily="34" charset="0"/>
            </a:endParaRPr>
          </a:p>
        </p:txBody>
      </p:sp>
      <p:sp>
        <p:nvSpPr>
          <p:cNvPr id="63" name="l5"/>
          <p:cNvSpPr txBox="1"/>
          <p:nvPr/>
        </p:nvSpPr>
        <p:spPr>
          <a:xfrm>
            <a:off x="6048048" y="4533780"/>
            <a:ext cx="457200" cy="400110"/>
          </a:xfrm>
          <a:prstGeom prst="rect">
            <a:avLst/>
          </a:prstGeom>
          <a:noFill/>
        </p:spPr>
        <p:txBody>
          <a:bodyPr wrap="square" rtlCol="0">
            <a:spAutoFit/>
          </a:bodyPr>
          <a:lstStyle/>
          <a:p>
            <a:r>
              <a:rPr lang="en-US" sz="2000" b="1" dirty="0" smtClean="0">
                <a:solidFill>
                  <a:srgbClr val="00B0F0"/>
                </a:solidFill>
                <a:latin typeface="Trebuchet MS" pitchFamily="34" charset="0"/>
              </a:rPr>
              <a:t>5</a:t>
            </a:r>
            <a:endParaRPr lang="en-US" sz="2000" b="1" dirty="0">
              <a:solidFill>
                <a:srgbClr val="00B0F0"/>
              </a:solidFill>
              <a:latin typeface="Trebuchet MS" pitchFamily="34" charset="0"/>
            </a:endParaRPr>
          </a:p>
        </p:txBody>
      </p:sp>
      <p:sp>
        <p:nvSpPr>
          <p:cNvPr id="64" name="l6"/>
          <p:cNvSpPr txBox="1"/>
          <p:nvPr/>
        </p:nvSpPr>
        <p:spPr>
          <a:xfrm>
            <a:off x="6515100" y="4533780"/>
            <a:ext cx="457200" cy="400110"/>
          </a:xfrm>
          <a:prstGeom prst="rect">
            <a:avLst/>
          </a:prstGeom>
          <a:noFill/>
        </p:spPr>
        <p:txBody>
          <a:bodyPr wrap="square" rtlCol="0">
            <a:spAutoFit/>
          </a:bodyPr>
          <a:lstStyle/>
          <a:p>
            <a:r>
              <a:rPr lang="en-US" sz="2000" b="1" dirty="0" smtClean="0">
                <a:solidFill>
                  <a:srgbClr val="00B0F0"/>
                </a:solidFill>
                <a:latin typeface="Trebuchet MS" pitchFamily="34" charset="0"/>
              </a:rPr>
              <a:t>6</a:t>
            </a:r>
            <a:endParaRPr lang="en-US" sz="2000" b="1" dirty="0">
              <a:solidFill>
                <a:srgbClr val="00B0F0"/>
              </a:solidFill>
              <a:latin typeface="Trebuchet MS" pitchFamily="34" charset="0"/>
            </a:endParaRPr>
          </a:p>
        </p:txBody>
      </p:sp>
      <p:sp>
        <p:nvSpPr>
          <p:cNvPr id="65" name="l7"/>
          <p:cNvSpPr txBox="1"/>
          <p:nvPr/>
        </p:nvSpPr>
        <p:spPr>
          <a:xfrm>
            <a:off x="6956425" y="4543365"/>
            <a:ext cx="457200" cy="400110"/>
          </a:xfrm>
          <a:prstGeom prst="rect">
            <a:avLst/>
          </a:prstGeom>
          <a:noFill/>
        </p:spPr>
        <p:txBody>
          <a:bodyPr wrap="square" rtlCol="0">
            <a:spAutoFit/>
          </a:bodyPr>
          <a:lstStyle/>
          <a:p>
            <a:r>
              <a:rPr lang="en-US" sz="2000" b="1" dirty="0" smtClean="0">
                <a:solidFill>
                  <a:srgbClr val="00B0F0"/>
                </a:solidFill>
                <a:latin typeface="Trebuchet MS" pitchFamily="34" charset="0"/>
              </a:rPr>
              <a:t>7</a:t>
            </a:r>
            <a:endParaRPr lang="en-US" sz="2000" b="1" dirty="0">
              <a:solidFill>
                <a:srgbClr val="00B0F0"/>
              </a:solidFill>
              <a:latin typeface="Trebuchet MS" pitchFamily="34" charset="0"/>
            </a:endParaRPr>
          </a:p>
        </p:txBody>
      </p:sp>
      <p:sp>
        <p:nvSpPr>
          <p:cNvPr id="66" name="l8"/>
          <p:cNvSpPr txBox="1"/>
          <p:nvPr/>
        </p:nvSpPr>
        <p:spPr>
          <a:xfrm>
            <a:off x="7410450" y="4552890"/>
            <a:ext cx="457200" cy="400110"/>
          </a:xfrm>
          <a:prstGeom prst="rect">
            <a:avLst/>
          </a:prstGeom>
          <a:noFill/>
        </p:spPr>
        <p:txBody>
          <a:bodyPr wrap="square" rtlCol="0">
            <a:spAutoFit/>
          </a:bodyPr>
          <a:lstStyle/>
          <a:p>
            <a:r>
              <a:rPr lang="en-US" sz="2000" b="1" dirty="0" smtClean="0">
                <a:solidFill>
                  <a:srgbClr val="00B0F0"/>
                </a:solidFill>
                <a:latin typeface="Trebuchet MS" pitchFamily="34" charset="0"/>
              </a:rPr>
              <a:t>8</a:t>
            </a:r>
            <a:endParaRPr lang="en-US" sz="2000" b="1" dirty="0">
              <a:solidFill>
                <a:srgbClr val="00B0F0"/>
              </a:solidFill>
              <a:latin typeface="Trebuchet MS" pitchFamily="34" charset="0"/>
            </a:endParaRPr>
          </a:p>
        </p:txBody>
      </p:sp>
      <p:sp>
        <p:nvSpPr>
          <p:cNvPr id="67" name="l9"/>
          <p:cNvSpPr txBox="1"/>
          <p:nvPr/>
        </p:nvSpPr>
        <p:spPr>
          <a:xfrm>
            <a:off x="7810500" y="4533780"/>
            <a:ext cx="381000" cy="400110"/>
          </a:xfrm>
          <a:prstGeom prst="rect">
            <a:avLst/>
          </a:prstGeom>
          <a:noFill/>
        </p:spPr>
        <p:txBody>
          <a:bodyPr wrap="square" rtlCol="0">
            <a:spAutoFit/>
          </a:bodyPr>
          <a:lstStyle/>
          <a:p>
            <a:r>
              <a:rPr lang="en-US" sz="2000" b="1" dirty="0" smtClean="0">
                <a:solidFill>
                  <a:srgbClr val="00B0F0"/>
                </a:solidFill>
                <a:latin typeface="Trebuchet MS" pitchFamily="34" charset="0"/>
              </a:rPr>
              <a:t>9</a:t>
            </a:r>
            <a:endParaRPr lang="en-US" sz="2000" b="1" dirty="0">
              <a:solidFill>
                <a:srgbClr val="00B0F0"/>
              </a:solidFill>
              <a:latin typeface="Trebuchet MS" pitchFamily="34" charset="0"/>
            </a:endParaRPr>
          </a:p>
        </p:txBody>
      </p:sp>
      <p:sp>
        <p:nvSpPr>
          <p:cNvPr id="68" name="Rectangle 67"/>
          <p:cNvSpPr/>
          <p:nvPr/>
        </p:nvSpPr>
        <p:spPr>
          <a:xfrm>
            <a:off x="7372350" y="3257490"/>
            <a:ext cx="381000" cy="685800"/>
          </a:xfrm>
          <a:prstGeom prst="rect">
            <a:avLst/>
          </a:prstGeom>
          <a:solidFill>
            <a:schemeClr val="bg1">
              <a:alpha val="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Rectangle 68"/>
          <p:cNvSpPr/>
          <p:nvPr/>
        </p:nvSpPr>
        <p:spPr>
          <a:xfrm>
            <a:off x="7962900" y="2343090"/>
            <a:ext cx="381000" cy="533400"/>
          </a:xfrm>
          <a:prstGeom prst="rect">
            <a:avLst/>
          </a:prstGeom>
          <a:solidFill>
            <a:schemeClr val="bg1">
              <a:alpha val="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l1box"/>
          <p:cNvSpPr/>
          <p:nvPr/>
        </p:nvSpPr>
        <p:spPr>
          <a:xfrm>
            <a:off x="4371975" y="3638490"/>
            <a:ext cx="304800" cy="533400"/>
          </a:xfrm>
          <a:prstGeom prst="rect">
            <a:avLst/>
          </a:prstGeom>
          <a:solidFill>
            <a:srgbClr val="00B0F0">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l2box"/>
          <p:cNvSpPr/>
          <p:nvPr/>
        </p:nvSpPr>
        <p:spPr>
          <a:xfrm>
            <a:off x="4800600" y="3257490"/>
            <a:ext cx="304800" cy="533400"/>
          </a:xfrm>
          <a:prstGeom prst="rect">
            <a:avLst/>
          </a:prstGeom>
          <a:solidFill>
            <a:srgbClr val="00B0F0">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 name="l3box"/>
          <p:cNvSpPr/>
          <p:nvPr/>
        </p:nvSpPr>
        <p:spPr>
          <a:xfrm>
            <a:off x="5219700" y="3257490"/>
            <a:ext cx="304800" cy="457200"/>
          </a:xfrm>
          <a:prstGeom prst="rect">
            <a:avLst/>
          </a:prstGeom>
          <a:solidFill>
            <a:srgbClr val="00B0F0">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 name="l4box"/>
          <p:cNvSpPr/>
          <p:nvPr/>
        </p:nvSpPr>
        <p:spPr>
          <a:xfrm>
            <a:off x="5638800" y="3095565"/>
            <a:ext cx="304800" cy="685800"/>
          </a:xfrm>
          <a:prstGeom prst="rect">
            <a:avLst/>
          </a:prstGeom>
          <a:solidFill>
            <a:srgbClr val="00B0F0">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4" name="l5box"/>
          <p:cNvSpPr/>
          <p:nvPr/>
        </p:nvSpPr>
        <p:spPr>
          <a:xfrm>
            <a:off x="6076950" y="3257490"/>
            <a:ext cx="304800" cy="381000"/>
          </a:xfrm>
          <a:prstGeom prst="rect">
            <a:avLst/>
          </a:prstGeom>
          <a:solidFill>
            <a:srgbClr val="00B0F0">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5" name="l6box"/>
          <p:cNvSpPr/>
          <p:nvPr/>
        </p:nvSpPr>
        <p:spPr>
          <a:xfrm>
            <a:off x="6572250" y="3181290"/>
            <a:ext cx="304800" cy="533400"/>
          </a:xfrm>
          <a:prstGeom prst="rect">
            <a:avLst/>
          </a:prstGeom>
          <a:solidFill>
            <a:srgbClr val="00B0F0">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l7box"/>
          <p:cNvSpPr/>
          <p:nvPr/>
        </p:nvSpPr>
        <p:spPr>
          <a:xfrm>
            <a:off x="6896100" y="3181290"/>
            <a:ext cx="228600" cy="381000"/>
          </a:xfrm>
          <a:prstGeom prst="rect">
            <a:avLst/>
          </a:prstGeom>
          <a:solidFill>
            <a:srgbClr val="00B0F0">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l8box"/>
          <p:cNvSpPr/>
          <p:nvPr/>
        </p:nvSpPr>
        <p:spPr>
          <a:xfrm>
            <a:off x="7429500" y="3105090"/>
            <a:ext cx="304800" cy="762000"/>
          </a:xfrm>
          <a:prstGeom prst="rect">
            <a:avLst/>
          </a:prstGeom>
          <a:solidFill>
            <a:srgbClr val="00B0F0">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8" name="l9box"/>
          <p:cNvSpPr/>
          <p:nvPr/>
        </p:nvSpPr>
        <p:spPr>
          <a:xfrm>
            <a:off x="7810500" y="3028890"/>
            <a:ext cx="228600" cy="304800"/>
          </a:xfrm>
          <a:prstGeom prst="rect">
            <a:avLst/>
          </a:prstGeom>
          <a:solidFill>
            <a:srgbClr val="00B0F0">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h1box"/>
          <p:cNvSpPr/>
          <p:nvPr/>
        </p:nvSpPr>
        <p:spPr>
          <a:xfrm>
            <a:off x="4114800" y="3105090"/>
            <a:ext cx="304800" cy="381000"/>
          </a:xfrm>
          <a:prstGeom prst="rect">
            <a:avLst/>
          </a:prstGeom>
          <a:solidFill>
            <a:srgbClr val="00CC00">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0" name="h2box"/>
          <p:cNvSpPr/>
          <p:nvPr/>
        </p:nvSpPr>
        <p:spPr>
          <a:xfrm>
            <a:off x="4600575" y="2724090"/>
            <a:ext cx="304800" cy="533400"/>
          </a:xfrm>
          <a:prstGeom prst="rect">
            <a:avLst/>
          </a:prstGeom>
          <a:solidFill>
            <a:srgbClr val="00CC00">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1" name="h3box"/>
          <p:cNvSpPr/>
          <p:nvPr/>
        </p:nvSpPr>
        <p:spPr>
          <a:xfrm>
            <a:off x="4991100" y="2876490"/>
            <a:ext cx="304800" cy="381000"/>
          </a:xfrm>
          <a:prstGeom prst="rect">
            <a:avLst/>
          </a:prstGeom>
          <a:solidFill>
            <a:srgbClr val="00CC00">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h4box"/>
          <p:cNvSpPr/>
          <p:nvPr/>
        </p:nvSpPr>
        <p:spPr>
          <a:xfrm>
            <a:off x="5467350" y="2495489"/>
            <a:ext cx="304800" cy="600075"/>
          </a:xfrm>
          <a:prstGeom prst="rect">
            <a:avLst/>
          </a:prstGeom>
          <a:solidFill>
            <a:srgbClr val="00CC00">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h5box"/>
          <p:cNvSpPr/>
          <p:nvPr/>
        </p:nvSpPr>
        <p:spPr>
          <a:xfrm>
            <a:off x="5905500" y="2809815"/>
            <a:ext cx="285750" cy="457200"/>
          </a:xfrm>
          <a:prstGeom prst="rect">
            <a:avLst/>
          </a:prstGeom>
          <a:solidFill>
            <a:srgbClr val="00CC00">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4" name="h6box"/>
          <p:cNvSpPr/>
          <p:nvPr/>
        </p:nvSpPr>
        <p:spPr>
          <a:xfrm>
            <a:off x="6334125" y="2571690"/>
            <a:ext cx="304800" cy="533400"/>
          </a:xfrm>
          <a:prstGeom prst="rect">
            <a:avLst/>
          </a:prstGeom>
          <a:solidFill>
            <a:srgbClr val="00CC00">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h7box"/>
          <p:cNvSpPr/>
          <p:nvPr/>
        </p:nvSpPr>
        <p:spPr>
          <a:xfrm>
            <a:off x="6734175" y="2952690"/>
            <a:ext cx="304800" cy="228600"/>
          </a:xfrm>
          <a:prstGeom prst="rect">
            <a:avLst/>
          </a:prstGeom>
          <a:solidFill>
            <a:srgbClr val="00CC00">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h8box"/>
          <p:cNvSpPr/>
          <p:nvPr/>
        </p:nvSpPr>
        <p:spPr>
          <a:xfrm>
            <a:off x="7153275" y="2495490"/>
            <a:ext cx="304800" cy="685800"/>
          </a:xfrm>
          <a:prstGeom prst="rect">
            <a:avLst/>
          </a:prstGeom>
          <a:solidFill>
            <a:srgbClr val="00CC00">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7" name="h9box"/>
          <p:cNvSpPr/>
          <p:nvPr/>
        </p:nvSpPr>
        <p:spPr>
          <a:xfrm>
            <a:off x="7696200" y="2571690"/>
            <a:ext cx="228600" cy="381000"/>
          </a:xfrm>
          <a:prstGeom prst="rect">
            <a:avLst/>
          </a:prstGeom>
          <a:solidFill>
            <a:srgbClr val="00CC00">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8" name="h10box"/>
          <p:cNvSpPr/>
          <p:nvPr/>
        </p:nvSpPr>
        <p:spPr>
          <a:xfrm>
            <a:off x="7962900" y="2495490"/>
            <a:ext cx="304800" cy="457200"/>
          </a:xfrm>
          <a:prstGeom prst="rect">
            <a:avLst/>
          </a:prstGeom>
          <a:solidFill>
            <a:srgbClr val="00CC00">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9" name="Picture 88" descr="dungeness - Copy.jpg"/>
          <p:cNvPicPr>
            <a:picLocks noChangeAspect="1"/>
          </p:cNvPicPr>
          <p:nvPr/>
        </p:nvPicPr>
        <p:blipFill>
          <a:blip r:embed="rId12" cstate="print"/>
          <a:stretch>
            <a:fillRect/>
          </a:stretch>
        </p:blipFill>
        <p:spPr>
          <a:xfrm>
            <a:off x="1676400" y="914400"/>
            <a:ext cx="1568450" cy="941070"/>
          </a:xfrm>
          <a:prstGeom prst="rect">
            <a:avLst/>
          </a:prstGeom>
        </p:spPr>
      </p:pic>
      <p:sp>
        <p:nvSpPr>
          <p:cNvPr id="90" name="Rounded Rectangle 89"/>
          <p:cNvSpPr/>
          <p:nvPr/>
        </p:nvSpPr>
        <p:spPr>
          <a:xfrm>
            <a:off x="1828800" y="2209800"/>
            <a:ext cx="1600200" cy="838200"/>
          </a:xfrm>
          <a:prstGeom prst="roundRect">
            <a:avLst/>
          </a:prstGeom>
          <a:solidFill>
            <a:srgbClr val="00B8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600" dirty="0" smtClean="0">
                <a:latin typeface="Trebuchet MS" pitchFamily="34" charset="0"/>
              </a:rPr>
              <a:t>How many HIGH tides do you count?</a:t>
            </a:r>
            <a:endParaRPr lang="en-US" sz="1600" dirty="0">
              <a:latin typeface="Trebuchet MS" pitchFamily="34" charset="0"/>
            </a:endParaRPr>
          </a:p>
        </p:txBody>
      </p:sp>
      <p:sp>
        <p:nvSpPr>
          <p:cNvPr id="91" name="Rounded Rectangle 90"/>
          <p:cNvSpPr/>
          <p:nvPr/>
        </p:nvSpPr>
        <p:spPr>
          <a:xfrm>
            <a:off x="1752600" y="4343400"/>
            <a:ext cx="1600200" cy="914400"/>
          </a:xfrm>
          <a:prstGeom prst="roundRect">
            <a:avLst/>
          </a:prstGeom>
          <a:solidFill>
            <a:srgbClr val="00A1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600" dirty="0" smtClean="0">
                <a:latin typeface="Trebuchet MS" pitchFamily="34" charset="0"/>
              </a:rPr>
              <a:t>How many LOW tides do you count?</a:t>
            </a:r>
            <a:endParaRPr lang="en-US" sz="1600" dirty="0">
              <a:latin typeface="Trebuchet MS" pitchFamily="34" charset="0"/>
            </a:endParaRPr>
          </a:p>
        </p:txBody>
      </p:sp>
      <p:sp>
        <p:nvSpPr>
          <p:cNvPr id="92" name="Up Ribbon 91"/>
          <p:cNvSpPr/>
          <p:nvPr/>
        </p:nvSpPr>
        <p:spPr>
          <a:xfrm>
            <a:off x="3505200" y="990600"/>
            <a:ext cx="4419600" cy="609600"/>
          </a:xfrm>
          <a:prstGeom prst="ribbon2">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latin typeface="Trebuchet MS" pitchFamily="34" charset="0"/>
              </a:rPr>
              <a:t>Tide Challenge #1</a:t>
            </a:r>
            <a:endParaRPr lang="en-US" dirty="0">
              <a:latin typeface="Trebuchet MS" pitchFamily="34" charset="0"/>
            </a:endParaRPr>
          </a:p>
        </p:txBody>
      </p:sp>
      <p:sp>
        <p:nvSpPr>
          <p:cNvPr id="94" name="TextBox 93"/>
          <p:cNvSpPr txBox="1"/>
          <p:nvPr/>
        </p:nvSpPr>
        <p:spPr>
          <a:xfrm>
            <a:off x="1066800" y="6553200"/>
            <a:ext cx="3429000" cy="369332"/>
          </a:xfrm>
          <a:prstGeom prst="rect">
            <a:avLst/>
          </a:prstGeom>
          <a:noFill/>
        </p:spPr>
        <p:txBody>
          <a:bodyPr wrap="square" rtlCol="0">
            <a:spAutoFit/>
          </a:bodyPr>
          <a:lstStyle/>
          <a:p>
            <a:r>
              <a:rPr lang="en-US" dirty="0" smtClean="0">
                <a:latin typeface="Trebuchet MS" pitchFamily="34" charset="0"/>
              </a:rPr>
              <a:t>Tide Challenge: 1/4</a:t>
            </a:r>
            <a:endParaRPr lang="en-US" dirty="0">
              <a:latin typeface="Trebuchet MS" pitchFamily="34" charset="0"/>
            </a:endParaRPr>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grpId="0" nodeType="withEffect">
                                  <p:stCondLst>
                                    <p:cond delay="0"/>
                                  </p:stCondLst>
                                  <p:childTnLst>
                                    <p:set>
                                      <p:cBhvr>
                                        <p:cTn id="6" dur="1" fill="hold">
                                          <p:stCondLst>
                                            <p:cond delay="0"/>
                                          </p:stCondLst>
                                        </p:cTn>
                                        <p:tgtEl>
                                          <p:spTgt spid="59"/>
                                        </p:tgtEl>
                                        <p:attrNameLst>
                                          <p:attrName>style.visibility</p:attrName>
                                        </p:attrNameLst>
                                      </p:cBhvr>
                                      <p:to>
                                        <p:strVal val="visible"/>
                                      </p:to>
                                    </p:set>
                                    <p:anim calcmode="lin" valueType="num">
                                      <p:cBhvr>
                                        <p:cTn id="7" dur="500" fill="hold"/>
                                        <p:tgtEl>
                                          <p:spTgt spid="59"/>
                                        </p:tgtEl>
                                        <p:attrNameLst>
                                          <p:attrName>ppt_w</p:attrName>
                                        </p:attrNameLst>
                                      </p:cBhvr>
                                      <p:tavLst>
                                        <p:tav tm="0">
                                          <p:val>
                                            <p:fltVal val="0"/>
                                          </p:val>
                                        </p:tav>
                                        <p:tav tm="100000">
                                          <p:val>
                                            <p:strVal val="#ppt_w"/>
                                          </p:val>
                                        </p:tav>
                                      </p:tavLst>
                                    </p:anim>
                                    <p:anim calcmode="lin" valueType="num">
                                      <p:cBhvr>
                                        <p:cTn id="8" dur="500" fill="hold"/>
                                        <p:tgtEl>
                                          <p:spTgt spid="59"/>
                                        </p:tgtEl>
                                        <p:attrNameLst>
                                          <p:attrName>ppt_h</p:attrName>
                                        </p:attrNameLst>
                                      </p:cBhvr>
                                      <p:tavLst>
                                        <p:tav tm="0">
                                          <p:val>
                                            <p:fltVal val="0"/>
                                          </p:val>
                                        </p:tav>
                                        <p:tav tm="100000">
                                          <p:val>
                                            <p:strVal val="#ppt_h"/>
                                          </p:val>
                                        </p:tav>
                                      </p:tavLst>
                                    </p:anim>
                                    <p:animEffect transition="in" filter="fade">
                                      <p:cBhvr>
                                        <p:cTn id="9" dur="500"/>
                                        <p:tgtEl>
                                          <p:spTgt spid="59"/>
                                        </p:tgtEl>
                                      </p:cBhvr>
                                    </p:animEffect>
                                  </p:childTnLst>
                                </p:cTn>
                              </p:par>
                              <p:par>
                                <p:cTn id="10" presetID="53" presetClass="entr" presetSubtype="0" fill="hold" grpId="0" nodeType="withEffect">
                                  <p:stCondLst>
                                    <p:cond delay="0"/>
                                  </p:stCondLst>
                                  <p:childTnLst>
                                    <p:set>
                                      <p:cBhvr>
                                        <p:cTn id="11" dur="1" fill="hold">
                                          <p:stCondLst>
                                            <p:cond delay="0"/>
                                          </p:stCondLst>
                                        </p:cTn>
                                        <p:tgtEl>
                                          <p:spTgt spid="70"/>
                                        </p:tgtEl>
                                        <p:attrNameLst>
                                          <p:attrName>style.visibility</p:attrName>
                                        </p:attrNameLst>
                                      </p:cBhvr>
                                      <p:to>
                                        <p:strVal val="visible"/>
                                      </p:to>
                                    </p:set>
                                    <p:anim calcmode="lin" valueType="num">
                                      <p:cBhvr>
                                        <p:cTn id="12" dur="500" fill="hold"/>
                                        <p:tgtEl>
                                          <p:spTgt spid="70"/>
                                        </p:tgtEl>
                                        <p:attrNameLst>
                                          <p:attrName>ppt_w</p:attrName>
                                        </p:attrNameLst>
                                      </p:cBhvr>
                                      <p:tavLst>
                                        <p:tav tm="0">
                                          <p:val>
                                            <p:fltVal val="0"/>
                                          </p:val>
                                        </p:tav>
                                        <p:tav tm="100000">
                                          <p:val>
                                            <p:strVal val="#ppt_w"/>
                                          </p:val>
                                        </p:tav>
                                      </p:tavLst>
                                    </p:anim>
                                    <p:anim calcmode="lin" valueType="num">
                                      <p:cBhvr>
                                        <p:cTn id="13" dur="500" fill="hold"/>
                                        <p:tgtEl>
                                          <p:spTgt spid="70"/>
                                        </p:tgtEl>
                                        <p:attrNameLst>
                                          <p:attrName>ppt_h</p:attrName>
                                        </p:attrNameLst>
                                      </p:cBhvr>
                                      <p:tavLst>
                                        <p:tav tm="0">
                                          <p:val>
                                            <p:fltVal val="0"/>
                                          </p:val>
                                        </p:tav>
                                        <p:tav tm="100000">
                                          <p:val>
                                            <p:strVal val="#ppt_h"/>
                                          </p:val>
                                        </p:tav>
                                      </p:tavLst>
                                    </p:anim>
                                    <p:animEffect transition="in" filter="fade">
                                      <p:cBhvr>
                                        <p:cTn id="14" dur="500"/>
                                        <p:tgtEl>
                                          <p:spTgt spid="70"/>
                                        </p:tgtEl>
                                      </p:cBhvr>
                                    </p:animEffect>
                                  </p:childTnLst>
                                </p:cTn>
                              </p:par>
                            </p:childTnLst>
                          </p:cTn>
                        </p:par>
                        <p:par>
                          <p:cTn id="15" fill="hold">
                            <p:stCondLst>
                              <p:cond delay="500"/>
                            </p:stCondLst>
                            <p:childTnLst>
                              <p:par>
                                <p:cTn id="16" presetID="53" presetClass="entr" presetSubtype="0" fill="hold" grpId="0" nodeType="afterEffect">
                                  <p:stCondLst>
                                    <p:cond delay="0"/>
                                  </p:stCondLst>
                                  <p:childTnLst>
                                    <p:set>
                                      <p:cBhvr>
                                        <p:cTn id="17" dur="1" fill="hold">
                                          <p:stCondLst>
                                            <p:cond delay="0"/>
                                          </p:stCondLst>
                                        </p:cTn>
                                        <p:tgtEl>
                                          <p:spTgt spid="60"/>
                                        </p:tgtEl>
                                        <p:attrNameLst>
                                          <p:attrName>style.visibility</p:attrName>
                                        </p:attrNameLst>
                                      </p:cBhvr>
                                      <p:to>
                                        <p:strVal val="visible"/>
                                      </p:to>
                                    </p:set>
                                    <p:anim calcmode="lin" valueType="num">
                                      <p:cBhvr>
                                        <p:cTn id="18" dur="500" fill="hold"/>
                                        <p:tgtEl>
                                          <p:spTgt spid="60"/>
                                        </p:tgtEl>
                                        <p:attrNameLst>
                                          <p:attrName>ppt_w</p:attrName>
                                        </p:attrNameLst>
                                      </p:cBhvr>
                                      <p:tavLst>
                                        <p:tav tm="0">
                                          <p:val>
                                            <p:fltVal val="0"/>
                                          </p:val>
                                        </p:tav>
                                        <p:tav tm="100000">
                                          <p:val>
                                            <p:strVal val="#ppt_w"/>
                                          </p:val>
                                        </p:tav>
                                      </p:tavLst>
                                    </p:anim>
                                    <p:anim calcmode="lin" valueType="num">
                                      <p:cBhvr>
                                        <p:cTn id="19" dur="500" fill="hold"/>
                                        <p:tgtEl>
                                          <p:spTgt spid="60"/>
                                        </p:tgtEl>
                                        <p:attrNameLst>
                                          <p:attrName>ppt_h</p:attrName>
                                        </p:attrNameLst>
                                      </p:cBhvr>
                                      <p:tavLst>
                                        <p:tav tm="0">
                                          <p:val>
                                            <p:fltVal val="0"/>
                                          </p:val>
                                        </p:tav>
                                        <p:tav tm="100000">
                                          <p:val>
                                            <p:strVal val="#ppt_h"/>
                                          </p:val>
                                        </p:tav>
                                      </p:tavLst>
                                    </p:anim>
                                    <p:animEffect transition="in" filter="fade">
                                      <p:cBhvr>
                                        <p:cTn id="20" dur="500"/>
                                        <p:tgtEl>
                                          <p:spTgt spid="60"/>
                                        </p:tgtEl>
                                      </p:cBhvr>
                                    </p:animEffect>
                                  </p:childTnLst>
                                </p:cTn>
                              </p:par>
                              <p:par>
                                <p:cTn id="21" presetID="53" presetClass="entr" presetSubtype="0" fill="hold" grpId="0" nodeType="withEffect">
                                  <p:stCondLst>
                                    <p:cond delay="0"/>
                                  </p:stCondLst>
                                  <p:childTnLst>
                                    <p:set>
                                      <p:cBhvr>
                                        <p:cTn id="22" dur="1" fill="hold">
                                          <p:stCondLst>
                                            <p:cond delay="0"/>
                                          </p:stCondLst>
                                        </p:cTn>
                                        <p:tgtEl>
                                          <p:spTgt spid="71"/>
                                        </p:tgtEl>
                                        <p:attrNameLst>
                                          <p:attrName>style.visibility</p:attrName>
                                        </p:attrNameLst>
                                      </p:cBhvr>
                                      <p:to>
                                        <p:strVal val="visible"/>
                                      </p:to>
                                    </p:set>
                                    <p:anim calcmode="lin" valueType="num">
                                      <p:cBhvr>
                                        <p:cTn id="23" dur="500" fill="hold"/>
                                        <p:tgtEl>
                                          <p:spTgt spid="71"/>
                                        </p:tgtEl>
                                        <p:attrNameLst>
                                          <p:attrName>ppt_w</p:attrName>
                                        </p:attrNameLst>
                                      </p:cBhvr>
                                      <p:tavLst>
                                        <p:tav tm="0">
                                          <p:val>
                                            <p:fltVal val="0"/>
                                          </p:val>
                                        </p:tav>
                                        <p:tav tm="100000">
                                          <p:val>
                                            <p:strVal val="#ppt_w"/>
                                          </p:val>
                                        </p:tav>
                                      </p:tavLst>
                                    </p:anim>
                                    <p:anim calcmode="lin" valueType="num">
                                      <p:cBhvr>
                                        <p:cTn id="24" dur="500" fill="hold"/>
                                        <p:tgtEl>
                                          <p:spTgt spid="71"/>
                                        </p:tgtEl>
                                        <p:attrNameLst>
                                          <p:attrName>ppt_h</p:attrName>
                                        </p:attrNameLst>
                                      </p:cBhvr>
                                      <p:tavLst>
                                        <p:tav tm="0">
                                          <p:val>
                                            <p:fltVal val="0"/>
                                          </p:val>
                                        </p:tav>
                                        <p:tav tm="100000">
                                          <p:val>
                                            <p:strVal val="#ppt_h"/>
                                          </p:val>
                                        </p:tav>
                                      </p:tavLst>
                                    </p:anim>
                                    <p:animEffect transition="in" filter="fade">
                                      <p:cBhvr>
                                        <p:cTn id="25" dur="500"/>
                                        <p:tgtEl>
                                          <p:spTgt spid="71"/>
                                        </p:tgtEl>
                                      </p:cBhvr>
                                    </p:animEffect>
                                  </p:childTnLst>
                                </p:cTn>
                              </p:par>
                            </p:childTnLst>
                          </p:cTn>
                        </p:par>
                        <p:par>
                          <p:cTn id="26" fill="hold">
                            <p:stCondLst>
                              <p:cond delay="1000"/>
                            </p:stCondLst>
                            <p:childTnLst>
                              <p:par>
                                <p:cTn id="27" presetID="53" presetClass="entr" presetSubtype="0" fill="hold" grpId="0" nodeType="afterEffect">
                                  <p:stCondLst>
                                    <p:cond delay="0"/>
                                  </p:stCondLst>
                                  <p:childTnLst>
                                    <p:set>
                                      <p:cBhvr>
                                        <p:cTn id="28" dur="1" fill="hold">
                                          <p:stCondLst>
                                            <p:cond delay="0"/>
                                          </p:stCondLst>
                                        </p:cTn>
                                        <p:tgtEl>
                                          <p:spTgt spid="61"/>
                                        </p:tgtEl>
                                        <p:attrNameLst>
                                          <p:attrName>style.visibility</p:attrName>
                                        </p:attrNameLst>
                                      </p:cBhvr>
                                      <p:to>
                                        <p:strVal val="visible"/>
                                      </p:to>
                                    </p:set>
                                    <p:anim calcmode="lin" valueType="num">
                                      <p:cBhvr>
                                        <p:cTn id="29" dur="500" fill="hold"/>
                                        <p:tgtEl>
                                          <p:spTgt spid="61"/>
                                        </p:tgtEl>
                                        <p:attrNameLst>
                                          <p:attrName>ppt_w</p:attrName>
                                        </p:attrNameLst>
                                      </p:cBhvr>
                                      <p:tavLst>
                                        <p:tav tm="0">
                                          <p:val>
                                            <p:fltVal val="0"/>
                                          </p:val>
                                        </p:tav>
                                        <p:tav tm="100000">
                                          <p:val>
                                            <p:strVal val="#ppt_w"/>
                                          </p:val>
                                        </p:tav>
                                      </p:tavLst>
                                    </p:anim>
                                    <p:anim calcmode="lin" valueType="num">
                                      <p:cBhvr>
                                        <p:cTn id="30" dur="500" fill="hold"/>
                                        <p:tgtEl>
                                          <p:spTgt spid="61"/>
                                        </p:tgtEl>
                                        <p:attrNameLst>
                                          <p:attrName>ppt_h</p:attrName>
                                        </p:attrNameLst>
                                      </p:cBhvr>
                                      <p:tavLst>
                                        <p:tav tm="0">
                                          <p:val>
                                            <p:fltVal val="0"/>
                                          </p:val>
                                        </p:tav>
                                        <p:tav tm="100000">
                                          <p:val>
                                            <p:strVal val="#ppt_h"/>
                                          </p:val>
                                        </p:tav>
                                      </p:tavLst>
                                    </p:anim>
                                    <p:animEffect transition="in" filter="fade">
                                      <p:cBhvr>
                                        <p:cTn id="31" dur="500"/>
                                        <p:tgtEl>
                                          <p:spTgt spid="61"/>
                                        </p:tgtEl>
                                      </p:cBhvr>
                                    </p:animEffect>
                                  </p:childTnLst>
                                </p:cTn>
                              </p:par>
                              <p:par>
                                <p:cTn id="32" presetID="53" presetClass="entr" presetSubtype="0" fill="hold" grpId="0" nodeType="withEffect">
                                  <p:stCondLst>
                                    <p:cond delay="0"/>
                                  </p:stCondLst>
                                  <p:childTnLst>
                                    <p:set>
                                      <p:cBhvr>
                                        <p:cTn id="33" dur="1" fill="hold">
                                          <p:stCondLst>
                                            <p:cond delay="0"/>
                                          </p:stCondLst>
                                        </p:cTn>
                                        <p:tgtEl>
                                          <p:spTgt spid="72"/>
                                        </p:tgtEl>
                                        <p:attrNameLst>
                                          <p:attrName>style.visibility</p:attrName>
                                        </p:attrNameLst>
                                      </p:cBhvr>
                                      <p:to>
                                        <p:strVal val="visible"/>
                                      </p:to>
                                    </p:set>
                                    <p:anim calcmode="lin" valueType="num">
                                      <p:cBhvr>
                                        <p:cTn id="34" dur="500" fill="hold"/>
                                        <p:tgtEl>
                                          <p:spTgt spid="72"/>
                                        </p:tgtEl>
                                        <p:attrNameLst>
                                          <p:attrName>ppt_w</p:attrName>
                                        </p:attrNameLst>
                                      </p:cBhvr>
                                      <p:tavLst>
                                        <p:tav tm="0">
                                          <p:val>
                                            <p:fltVal val="0"/>
                                          </p:val>
                                        </p:tav>
                                        <p:tav tm="100000">
                                          <p:val>
                                            <p:strVal val="#ppt_w"/>
                                          </p:val>
                                        </p:tav>
                                      </p:tavLst>
                                    </p:anim>
                                    <p:anim calcmode="lin" valueType="num">
                                      <p:cBhvr>
                                        <p:cTn id="35" dur="500" fill="hold"/>
                                        <p:tgtEl>
                                          <p:spTgt spid="72"/>
                                        </p:tgtEl>
                                        <p:attrNameLst>
                                          <p:attrName>ppt_h</p:attrName>
                                        </p:attrNameLst>
                                      </p:cBhvr>
                                      <p:tavLst>
                                        <p:tav tm="0">
                                          <p:val>
                                            <p:fltVal val="0"/>
                                          </p:val>
                                        </p:tav>
                                        <p:tav tm="100000">
                                          <p:val>
                                            <p:strVal val="#ppt_h"/>
                                          </p:val>
                                        </p:tav>
                                      </p:tavLst>
                                    </p:anim>
                                    <p:animEffect transition="in" filter="fade">
                                      <p:cBhvr>
                                        <p:cTn id="36" dur="500"/>
                                        <p:tgtEl>
                                          <p:spTgt spid="72"/>
                                        </p:tgtEl>
                                      </p:cBhvr>
                                    </p:animEffect>
                                  </p:childTnLst>
                                </p:cTn>
                              </p:par>
                            </p:childTnLst>
                          </p:cTn>
                        </p:par>
                        <p:par>
                          <p:cTn id="37" fill="hold">
                            <p:stCondLst>
                              <p:cond delay="1500"/>
                            </p:stCondLst>
                            <p:childTnLst>
                              <p:par>
                                <p:cTn id="38" presetID="53" presetClass="entr" presetSubtype="0" fill="hold" grpId="0" nodeType="afterEffect">
                                  <p:stCondLst>
                                    <p:cond delay="0"/>
                                  </p:stCondLst>
                                  <p:childTnLst>
                                    <p:set>
                                      <p:cBhvr>
                                        <p:cTn id="39" dur="1" fill="hold">
                                          <p:stCondLst>
                                            <p:cond delay="0"/>
                                          </p:stCondLst>
                                        </p:cTn>
                                        <p:tgtEl>
                                          <p:spTgt spid="62"/>
                                        </p:tgtEl>
                                        <p:attrNameLst>
                                          <p:attrName>style.visibility</p:attrName>
                                        </p:attrNameLst>
                                      </p:cBhvr>
                                      <p:to>
                                        <p:strVal val="visible"/>
                                      </p:to>
                                    </p:set>
                                    <p:anim calcmode="lin" valueType="num">
                                      <p:cBhvr>
                                        <p:cTn id="40" dur="500" fill="hold"/>
                                        <p:tgtEl>
                                          <p:spTgt spid="62"/>
                                        </p:tgtEl>
                                        <p:attrNameLst>
                                          <p:attrName>ppt_w</p:attrName>
                                        </p:attrNameLst>
                                      </p:cBhvr>
                                      <p:tavLst>
                                        <p:tav tm="0">
                                          <p:val>
                                            <p:fltVal val="0"/>
                                          </p:val>
                                        </p:tav>
                                        <p:tav tm="100000">
                                          <p:val>
                                            <p:strVal val="#ppt_w"/>
                                          </p:val>
                                        </p:tav>
                                      </p:tavLst>
                                    </p:anim>
                                    <p:anim calcmode="lin" valueType="num">
                                      <p:cBhvr>
                                        <p:cTn id="41" dur="500" fill="hold"/>
                                        <p:tgtEl>
                                          <p:spTgt spid="62"/>
                                        </p:tgtEl>
                                        <p:attrNameLst>
                                          <p:attrName>ppt_h</p:attrName>
                                        </p:attrNameLst>
                                      </p:cBhvr>
                                      <p:tavLst>
                                        <p:tav tm="0">
                                          <p:val>
                                            <p:fltVal val="0"/>
                                          </p:val>
                                        </p:tav>
                                        <p:tav tm="100000">
                                          <p:val>
                                            <p:strVal val="#ppt_h"/>
                                          </p:val>
                                        </p:tav>
                                      </p:tavLst>
                                    </p:anim>
                                    <p:animEffect transition="in" filter="fade">
                                      <p:cBhvr>
                                        <p:cTn id="42" dur="500"/>
                                        <p:tgtEl>
                                          <p:spTgt spid="62"/>
                                        </p:tgtEl>
                                      </p:cBhvr>
                                    </p:animEffect>
                                  </p:childTnLst>
                                </p:cTn>
                              </p:par>
                              <p:par>
                                <p:cTn id="43" presetID="53" presetClass="entr" presetSubtype="0" fill="hold" grpId="0" nodeType="withEffect">
                                  <p:stCondLst>
                                    <p:cond delay="0"/>
                                  </p:stCondLst>
                                  <p:childTnLst>
                                    <p:set>
                                      <p:cBhvr>
                                        <p:cTn id="44" dur="1" fill="hold">
                                          <p:stCondLst>
                                            <p:cond delay="0"/>
                                          </p:stCondLst>
                                        </p:cTn>
                                        <p:tgtEl>
                                          <p:spTgt spid="73"/>
                                        </p:tgtEl>
                                        <p:attrNameLst>
                                          <p:attrName>style.visibility</p:attrName>
                                        </p:attrNameLst>
                                      </p:cBhvr>
                                      <p:to>
                                        <p:strVal val="visible"/>
                                      </p:to>
                                    </p:set>
                                    <p:anim calcmode="lin" valueType="num">
                                      <p:cBhvr>
                                        <p:cTn id="45" dur="500" fill="hold"/>
                                        <p:tgtEl>
                                          <p:spTgt spid="73"/>
                                        </p:tgtEl>
                                        <p:attrNameLst>
                                          <p:attrName>ppt_w</p:attrName>
                                        </p:attrNameLst>
                                      </p:cBhvr>
                                      <p:tavLst>
                                        <p:tav tm="0">
                                          <p:val>
                                            <p:fltVal val="0"/>
                                          </p:val>
                                        </p:tav>
                                        <p:tav tm="100000">
                                          <p:val>
                                            <p:strVal val="#ppt_w"/>
                                          </p:val>
                                        </p:tav>
                                      </p:tavLst>
                                    </p:anim>
                                    <p:anim calcmode="lin" valueType="num">
                                      <p:cBhvr>
                                        <p:cTn id="46" dur="500" fill="hold"/>
                                        <p:tgtEl>
                                          <p:spTgt spid="73"/>
                                        </p:tgtEl>
                                        <p:attrNameLst>
                                          <p:attrName>ppt_h</p:attrName>
                                        </p:attrNameLst>
                                      </p:cBhvr>
                                      <p:tavLst>
                                        <p:tav tm="0">
                                          <p:val>
                                            <p:fltVal val="0"/>
                                          </p:val>
                                        </p:tav>
                                        <p:tav tm="100000">
                                          <p:val>
                                            <p:strVal val="#ppt_h"/>
                                          </p:val>
                                        </p:tav>
                                      </p:tavLst>
                                    </p:anim>
                                    <p:animEffect transition="in" filter="fade">
                                      <p:cBhvr>
                                        <p:cTn id="47" dur="500"/>
                                        <p:tgtEl>
                                          <p:spTgt spid="73"/>
                                        </p:tgtEl>
                                      </p:cBhvr>
                                    </p:animEffect>
                                  </p:childTnLst>
                                </p:cTn>
                              </p:par>
                            </p:childTnLst>
                          </p:cTn>
                        </p:par>
                        <p:par>
                          <p:cTn id="48" fill="hold">
                            <p:stCondLst>
                              <p:cond delay="2000"/>
                            </p:stCondLst>
                            <p:childTnLst>
                              <p:par>
                                <p:cTn id="49" presetID="53" presetClass="entr" presetSubtype="0" fill="hold" grpId="0" nodeType="afterEffect">
                                  <p:stCondLst>
                                    <p:cond delay="0"/>
                                  </p:stCondLst>
                                  <p:childTnLst>
                                    <p:set>
                                      <p:cBhvr>
                                        <p:cTn id="50" dur="1" fill="hold">
                                          <p:stCondLst>
                                            <p:cond delay="0"/>
                                          </p:stCondLst>
                                        </p:cTn>
                                        <p:tgtEl>
                                          <p:spTgt spid="63"/>
                                        </p:tgtEl>
                                        <p:attrNameLst>
                                          <p:attrName>style.visibility</p:attrName>
                                        </p:attrNameLst>
                                      </p:cBhvr>
                                      <p:to>
                                        <p:strVal val="visible"/>
                                      </p:to>
                                    </p:set>
                                    <p:anim calcmode="lin" valueType="num">
                                      <p:cBhvr>
                                        <p:cTn id="51" dur="500" fill="hold"/>
                                        <p:tgtEl>
                                          <p:spTgt spid="63"/>
                                        </p:tgtEl>
                                        <p:attrNameLst>
                                          <p:attrName>ppt_w</p:attrName>
                                        </p:attrNameLst>
                                      </p:cBhvr>
                                      <p:tavLst>
                                        <p:tav tm="0">
                                          <p:val>
                                            <p:fltVal val="0"/>
                                          </p:val>
                                        </p:tav>
                                        <p:tav tm="100000">
                                          <p:val>
                                            <p:strVal val="#ppt_w"/>
                                          </p:val>
                                        </p:tav>
                                      </p:tavLst>
                                    </p:anim>
                                    <p:anim calcmode="lin" valueType="num">
                                      <p:cBhvr>
                                        <p:cTn id="52" dur="500" fill="hold"/>
                                        <p:tgtEl>
                                          <p:spTgt spid="63"/>
                                        </p:tgtEl>
                                        <p:attrNameLst>
                                          <p:attrName>ppt_h</p:attrName>
                                        </p:attrNameLst>
                                      </p:cBhvr>
                                      <p:tavLst>
                                        <p:tav tm="0">
                                          <p:val>
                                            <p:fltVal val="0"/>
                                          </p:val>
                                        </p:tav>
                                        <p:tav tm="100000">
                                          <p:val>
                                            <p:strVal val="#ppt_h"/>
                                          </p:val>
                                        </p:tav>
                                      </p:tavLst>
                                    </p:anim>
                                    <p:animEffect transition="in" filter="fade">
                                      <p:cBhvr>
                                        <p:cTn id="53" dur="500"/>
                                        <p:tgtEl>
                                          <p:spTgt spid="63"/>
                                        </p:tgtEl>
                                      </p:cBhvr>
                                    </p:animEffect>
                                  </p:childTnLst>
                                </p:cTn>
                              </p:par>
                              <p:par>
                                <p:cTn id="54" presetID="53" presetClass="entr" presetSubtype="0" fill="hold" grpId="0" nodeType="withEffect">
                                  <p:stCondLst>
                                    <p:cond delay="0"/>
                                  </p:stCondLst>
                                  <p:childTnLst>
                                    <p:set>
                                      <p:cBhvr>
                                        <p:cTn id="55" dur="1" fill="hold">
                                          <p:stCondLst>
                                            <p:cond delay="0"/>
                                          </p:stCondLst>
                                        </p:cTn>
                                        <p:tgtEl>
                                          <p:spTgt spid="74"/>
                                        </p:tgtEl>
                                        <p:attrNameLst>
                                          <p:attrName>style.visibility</p:attrName>
                                        </p:attrNameLst>
                                      </p:cBhvr>
                                      <p:to>
                                        <p:strVal val="visible"/>
                                      </p:to>
                                    </p:set>
                                    <p:anim calcmode="lin" valueType="num">
                                      <p:cBhvr>
                                        <p:cTn id="56" dur="500" fill="hold"/>
                                        <p:tgtEl>
                                          <p:spTgt spid="74"/>
                                        </p:tgtEl>
                                        <p:attrNameLst>
                                          <p:attrName>ppt_w</p:attrName>
                                        </p:attrNameLst>
                                      </p:cBhvr>
                                      <p:tavLst>
                                        <p:tav tm="0">
                                          <p:val>
                                            <p:fltVal val="0"/>
                                          </p:val>
                                        </p:tav>
                                        <p:tav tm="100000">
                                          <p:val>
                                            <p:strVal val="#ppt_w"/>
                                          </p:val>
                                        </p:tav>
                                      </p:tavLst>
                                    </p:anim>
                                    <p:anim calcmode="lin" valueType="num">
                                      <p:cBhvr>
                                        <p:cTn id="57" dur="500" fill="hold"/>
                                        <p:tgtEl>
                                          <p:spTgt spid="74"/>
                                        </p:tgtEl>
                                        <p:attrNameLst>
                                          <p:attrName>ppt_h</p:attrName>
                                        </p:attrNameLst>
                                      </p:cBhvr>
                                      <p:tavLst>
                                        <p:tav tm="0">
                                          <p:val>
                                            <p:fltVal val="0"/>
                                          </p:val>
                                        </p:tav>
                                        <p:tav tm="100000">
                                          <p:val>
                                            <p:strVal val="#ppt_h"/>
                                          </p:val>
                                        </p:tav>
                                      </p:tavLst>
                                    </p:anim>
                                    <p:animEffect transition="in" filter="fade">
                                      <p:cBhvr>
                                        <p:cTn id="58" dur="500"/>
                                        <p:tgtEl>
                                          <p:spTgt spid="74"/>
                                        </p:tgtEl>
                                      </p:cBhvr>
                                    </p:animEffect>
                                  </p:childTnLst>
                                </p:cTn>
                              </p:par>
                            </p:childTnLst>
                          </p:cTn>
                        </p:par>
                        <p:par>
                          <p:cTn id="59" fill="hold">
                            <p:stCondLst>
                              <p:cond delay="2500"/>
                            </p:stCondLst>
                            <p:childTnLst>
                              <p:par>
                                <p:cTn id="60" presetID="53" presetClass="entr" presetSubtype="0" fill="hold" grpId="0" nodeType="afterEffect">
                                  <p:stCondLst>
                                    <p:cond delay="0"/>
                                  </p:stCondLst>
                                  <p:childTnLst>
                                    <p:set>
                                      <p:cBhvr>
                                        <p:cTn id="61" dur="1" fill="hold">
                                          <p:stCondLst>
                                            <p:cond delay="0"/>
                                          </p:stCondLst>
                                        </p:cTn>
                                        <p:tgtEl>
                                          <p:spTgt spid="64"/>
                                        </p:tgtEl>
                                        <p:attrNameLst>
                                          <p:attrName>style.visibility</p:attrName>
                                        </p:attrNameLst>
                                      </p:cBhvr>
                                      <p:to>
                                        <p:strVal val="visible"/>
                                      </p:to>
                                    </p:set>
                                    <p:anim calcmode="lin" valueType="num">
                                      <p:cBhvr>
                                        <p:cTn id="62" dur="500" fill="hold"/>
                                        <p:tgtEl>
                                          <p:spTgt spid="64"/>
                                        </p:tgtEl>
                                        <p:attrNameLst>
                                          <p:attrName>ppt_w</p:attrName>
                                        </p:attrNameLst>
                                      </p:cBhvr>
                                      <p:tavLst>
                                        <p:tav tm="0">
                                          <p:val>
                                            <p:fltVal val="0"/>
                                          </p:val>
                                        </p:tav>
                                        <p:tav tm="100000">
                                          <p:val>
                                            <p:strVal val="#ppt_w"/>
                                          </p:val>
                                        </p:tav>
                                      </p:tavLst>
                                    </p:anim>
                                    <p:anim calcmode="lin" valueType="num">
                                      <p:cBhvr>
                                        <p:cTn id="63" dur="500" fill="hold"/>
                                        <p:tgtEl>
                                          <p:spTgt spid="64"/>
                                        </p:tgtEl>
                                        <p:attrNameLst>
                                          <p:attrName>ppt_h</p:attrName>
                                        </p:attrNameLst>
                                      </p:cBhvr>
                                      <p:tavLst>
                                        <p:tav tm="0">
                                          <p:val>
                                            <p:fltVal val="0"/>
                                          </p:val>
                                        </p:tav>
                                        <p:tav tm="100000">
                                          <p:val>
                                            <p:strVal val="#ppt_h"/>
                                          </p:val>
                                        </p:tav>
                                      </p:tavLst>
                                    </p:anim>
                                    <p:animEffect transition="in" filter="fade">
                                      <p:cBhvr>
                                        <p:cTn id="64" dur="500"/>
                                        <p:tgtEl>
                                          <p:spTgt spid="64"/>
                                        </p:tgtEl>
                                      </p:cBhvr>
                                    </p:animEffect>
                                  </p:childTnLst>
                                </p:cTn>
                              </p:par>
                              <p:par>
                                <p:cTn id="65" presetID="53" presetClass="entr" presetSubtype="0" fill="hold" grpId="0" nodeType="withEffect">
                                  <p:stCondLst>
                                    <p:cond delay="0"/>
                                  </p:stCondLst>
                                  <p:childTnLst>
                                    <p:set>
                                      <p:cBhvr>
                                        <p:cTn id="66" dur="1" fill="hold">
                                          <p:stCondLst>
                                            <p:cond delay="0"/>
                                          </p:stCondLst>
                                        </p:cTn>
                                        <p:tgtEl>
                                          <p:spTgt spid="75"/>
                                        </p:tgtEl>
                                        <p:attrNameLst>
                                          <p:attrName>style.visibility</p:attrName>
                                        </p:attrNameLst>
                                      </p:cBhvr>
                                      <p:to>
                                        <p:strVal val="visible"/>
                                      </p:to>
                                    </p:set>
                                    <p:anim calcmode="lin" valueType="num">
                                      <p:cBhvr>
                                        <p:cTn id="67" dur="500" fill="hold"/>
                                        <p:tgtEl>
                                          <p:spTgt spid="75"/>
                                        </p:tgtEl>
                                        <p:attrNameLst>
                                          <p:attrName>ppt_w</p:attrName>
                                        </p:attrNameLst>
                                      </p:cBhvr>
                                      <p:tavLst>
                                        <p:tav tm="0">
                                          <p:val>
                                            <p:fltVal val="0"/>
                                          </p:val>
                                        </p:tav>
                                        <p:tav tm="100000">
                                          <p:val>
                                            <p:strVal val="#ppt_w"/>
                                          </p:val>
                                        </p:tav>
                                      </p:tavLst>
                                    </p:anim>
                                    <p:anim calcmode="lin" valueType="num">
                                      <p:cBhvr>
                                        <p:cTn id="68" dur="500" fill="hold"/>
                                        <p:tgtEl>
                                          <p:spTgt spid="75"/>
                                        </p:tgtEl>
                                        <p:attrNameLst>
                                          <p:attrName>ppt_h</p:attrName>
                                        </p:attrNameLst>
                                      </p:cBhvr>
                                      <p:tavLst>
                                        <p:tav tm="0">
                                          <p:val>
                                            <p:fltVal val="0"/>
                                          </p:val>
                                        </p:tav>
                                        <p:tav tm="100000">
                                          <p:val>
                                            <p:strVal val="#ppt_h"/>
                                          </p:val>
                                        </p:tav>
                                      </p:tavLst>
                                    </p:anim>
                                    <p:animEffect transition="in" filter="fade">
                                      <p:cBhvr>
                                        <p:cTn id="69" dur="500"/>
                                        <p:tgtEl>
                                          <p:spTgt spid="75"/>
                                        </p:tgtEl>
                                      </p:cBhvr>
                                    </p:animEffect>
                                  </p:childTnLst>
                                </p:cTn>
                              </p:par>
                            </p:childTnLst>
                          </p:cTn>
                        </p:par>
                        <p:par>
                          <p:cTn id="70" fill="hold">
                            <p:stCondLst>
                              <p:cond delay="3000"/>
                            </p:stCondLst>
                            <p:childTnLst>
                              <p:par>
                                <p:cTn id="71" presetID="53" presetClass="entr" presetSubtype="0" fill="hold" grpId="0" nodeType="afterEffect">
                                  <p:stCondLst>
                                    <p:cond delay="0"/>
                                  </p:stCondLst>
                                  <p:childTnLst>
                                    <p:set>
                                      <p:cBhvr>
                                        <p:cTn id="72" dur="1" fill="hold">
                                          <p:stCondLst>
                                            <p:cond delay="0"/>
                                          </p:stCondLst>
                                        </p:cTn>
                                        <p:tgtEl>
                                          <p:spTgt spid="65"/>
                                        </p:tgtEl>
                                        <p:attrNameLst>
                                          <p:attrName>style.visibility</p:attrName>
                                        </p:attrNameLst>
                                      </p:cBhvr>
                                      <p:to>
                                        <p:strVal val="visible"/>
                                      </p:to>
                                    </p:set>
                                    <p:anim calcmode="lin" valueType="num">
                                      <p:cBhvr>
                                        <p:cTn id="73" dur="500" fill="hold"/>
                                        <p:tgtEl>
                                          <p:spTgt spid="65"/>
                                        </p:tgtEl>
                                        <p:attrNameLst>
                                          <p:attrName>ppt_w</p:attrName>
                                        </p:attrNameLst>
                                      </p:cBhvr>
                                      <p:tavLst>
                                        <p:tav tm="0">
                                          <p:val>
                                            <p:fltVal val="0"/>
                                          </p:val>
                                        </p:tav>
                                        <p:tav tm="100000">
                                          <p:val>
                                            <p:strVal val="#ppt_w"/>
                                          </p:val>
                                        </p:tav>
                                      </p:tavLst>
                                    </p:anim>
                                    <p:anim calcmode="lin" valueType="num">
                                      <p:cBhvr>
                                        <p:cTn id="74" dur="500" fill="hold"/>
                                        <p:tgtEl>
                                          <p:spTgt spid="65"/>
                                        </p:tgtEl>
                                        <p:attrNameLst>
                                          <p:attrName>ppt_h</p:attrName>
                                        </p:attrNameLst>
                                      </p:cBhvr>
                                      <p:tavLst>
                                        <p:tav tm="0">
                                          <p:val>
                                            <p:fltVal val="0"/>
                                          </p:val>
                                        </p:tav>
                                        <p:tav tm="100000">
                                          <p:val>
                                            <p:strVal val="#ppt_h"/>
                                          </p:val>
                                        </p:tav>
                                      </p:tavLst>
                                    </p:anim>
                                    <p:animEffect transition="in" filter="fade">
                                      <p:cBhvr>
                                        <p:cTn id="75" dur="500"/>
                                        <p:tgtEl>
                                          <p:spTgt spid="65"/>
                                        </p:tgtEl>
                                      </p:cBhvr>
                                    </p:animEffect>
                                  </p:childTnLst>
                                </p:cTn>
                              </p:par>
                              <p:par>
                                <p:cTn id="76" presetID="53" presetClass="entr" presetSubtype="0" fill="hold" grpId="0" nodeType="withEffect">
                                  <p:stCondLst>
                                    <p:cond delay="0"/>
                                  </p:stCondLst>
                                  <p:childTnLst>
                                    <p:set>
                                      <p:cBhvr>
                                        <p:cTn id="77" dur="1" fill="hold">
                                          <p:stCondLst>
                                            <p:cond delay="0"/>
                                          </p:stCondLst>
                                        </p:cTn>
                                        <p:tgtEl>
                                          <p:spTgt spid="76"/>
                                        </p:tgtEl>
                                        <p:attrNameLst>
                                          <p:attrName>style.visibility</p:attrName>
                                        </p:attrNameLst>
                                      </p:cBhvr>
                                      <p:to>
                                        <p:strVal val="visible"/>
                                      </p:to>
                                    </p:set>
                                    <p:anim calcmode="lin" valueType="num">
                                      <p:cBhvr>
                                        <p:cTn id="78" dur="500" fill="hold"/>
                                        <p:tgtEl>
                                          <p:spTgt spid="76"/>
                                        </p:tgtEl>
                                        <p:attrNameLst>
                                          <p:attrName>ppt_w</p:attrName>
                                        </p:attrNameLst>
                                      </p:cBhvr>
                                      <p:tavLst>
                                        <p:tav tm="0">
                                          <p:val>
                                            <p:fltVal val="0"/>
                                          </p:val>
                                        </p:tav>
                                        <p:tav tm="100000">
                                          <p:val>
                                            <p:strVal val="#ppt_w"/>
                                          </p:val>
                                        </p:tav>
                                      </p:tavLst>
                                    </p:anim>
                                    <p:anim calcmode="lin" valueType="num">
                                      <p:cBhvr>
                                        <p:cTn id="79" dur="500" fill="hold"/>
                                        <p:tgtEl>
                                          <p:spTgt spid="76"/>
                                        </p:tgtEl>
                                        <p:attrNameLst>
                                          <p:attrName>ppt_h</p:attrName>
                                        </p:attrNameLst>
                                      </p:cBhvr>
                                      <p:tavLst>
                                        <p:tav tm="0">
                                          <p:val>
                                            <p:fltVal val="0"/>
                                          </p:val>
                                        </p:tav>
                                        <p:tav tm="100000">
                                          <p:val>
                                            <p:strVal val="#ppt_h"/>
                                          </p:val>
                                        </p:tav>
                                      </p:tavLst>
                                    </p:anim>
                                    <p:animEffect transition="in" filter="fade">
                                      <p:cBhvr>
                                        <p:cTn id="80" dur="500"/>
                                        <p:tgtEl>
                                          <p:spTgt spid="76"/>
                                        </p:tgtEl>
                                      </p:cBhvr>
                                    </p:animEffect>
                                  </p:childTnLst>
                                </p:cTn>
                              </p:par>
                            </p:childTnLst>
                          </p:cTn>
                        </p:par>
                        <p:par>
                          <p:cTn id="81" fill="hold">
                            <p:stCondLst>
                              <p:cond delay="3500"/>
                            </p:stCondLst>
                            <p:childTnLst>
                              <p:par>
                                <p:cTn id="82" presetID="53" presetClass="entr" presetSubtype="0" fill="hold" grpId="0" nodeType="afterEffect">
                                  <p:stCondLst>
                                    <p:cond delay="0"/>
                                  </p:stCondLst>
                                  <p:childTnLst>
                                    <p:set>
                                      <p:cBhvr>
                                        <p:cTn id="83" dur="1" fill="hold">
                                          <p:stCondLst>
                                            <p:cond delay="0"/>
                                          </p:stCondLst>
                                        </p:cTn>
                                        <p:tgtEl>
                                          <p:spTgt spid="66"/>
                                        </p:tgtEl>
                                        <p:attrNameLst>
                                          <p:attrName>style.visibility</p:attrName>
                                        </p:attrNameLst>
                                      </p:cBhvr>
                                      <p:to>
                                        <p:strVal val="visible"/>
                                      </p:to>
                                    </p:set>
                                    <p:anim calcmode="lin" valueType="num">
                                      <p:cBhvr>
                                        <p:cTn id="84" dur="500" fill="hold"/>
                                        <p:tgtEl>
                                          <p:spTgt spid="66"/>
                                        </p:tgtEl>
                                        <p:attrNameLst>
                                          <p:attrName>ppt_w</p:attrName>
                                        </p:attrNameLst>
                                      </p:cBhvr>
                                      <p:tavLst>
                                        <p:tav tm="0">
                                          <p:val>
                                            <p:fltVal val="0"/>
                                          </p:val>
                                        </p:tav>
                                        <p:tav tm="100000">
                                          <p:val>
                                            <p:strVal val="#ppt_w"/>
                                          </p:val>
                                        </p:tav>
                                      </p:tavLst>
                                    </p:anim>
                                    <p:anim calcmode="lin" valueType="num">
                                      <p:cBhvr>
                                        <p:cTn id="85" dur="500" fill="hold"/>
                                        <p:tgtEl>
                                          <p:spTgt spid="66"/>
                                        </p:tgtEl>
                                        <p:attrNameLst>
                                          <p:attrName>ppt_h</p:attrName>
                                        </p:attrNameLst>
                                      </p:cBhvr>
                                      <p:tavLst>
                                        <p:tav tm="0">
                                          <p:val>
                                            <p:fltVal val="0"/>
                                          </p:val>
                                        </p:tav>
                                        <p:tav tm="100000">
                                          <p:val>
                                            <p:strVal val="#ppt_h"/>
                                          </p:val>
                                        </p:tav>
                                      </p:tavLst>
                                    </p:anim>
                                    <p:animEffect transition="in" filter="fade">
                                      <p:cBhvr>
                                        <p:cTn id="86" dur="500"/>
                                        <p:tgtEl>
                                          <p:spTgt spid="66"/>
                                        </p:tgtEl>
                                      </p:cBhvr>
                                    </p:animEffect>
                                  </p:childTnLst>
                                </p:cTn>
                              </p:par>
                              <p:par>
                                <p:cTn id="87" presetID="53" presetClass="entr" presetSubtype="0" fill="hold" grpId="0" nodeType="withEffect">
                                  <p:stCondLst>
                                    <p:cond delay="0"/>
                                  </p:stCondLst>
                                  <p:childTnLst>
                                    <p:set>
                                      <p:cBhvr>
                                        <p:cTn id="88" dur="1" fill="hold">
                                          <p:stCondLst>
                                            <p:cond delay="0"/>
                                          </p:stCondLst>
                                        </p:cTn>
                                        <p:tgtEl>
                                          <p:spTgt spid="77"/>
                                        </p:tgtEl>
                                        <p:attrNameLst>
                                          <p:attrName>style.visibility</p:attrName>
                                        </p:attrNameLst>
                                      </p:cBhvr>
                                      <p:to>
                                        <p:strVal val="visible"/>
                                      </p:to>
                                    </p:set>
                                    <p:anim calcmode="lin" valueType="num">
                                      <p:cBhvr>
                                        <p:cTn id="89" dur="500" fill="hold"/>
                                        <p:tgtEl>
                                          <p:spTgt spid="77"/>
                                        </p:tgtEl>
                                        <p:attrNameLst>
                                          <p:attrName>ppt_w</p:attrName>
                                        </p:attrNameLst>
                                      </p:cBhvr>
                                      <p:tavLst>
                                        <p:tav tm="0">
                                          <p:val>
                                            <p:fltVal val="0"/>
                                          </p:val>
                                        </p:tav>
                                        <p:tav tm="100000">
                                          <p:val>
                                            <p:strVal val="#ppt_w"/>
                                          </p:val>
                                        </p:tav>
                                      </p:tavLst>
                                    </p:anim>
                                    <p:anim calcmode="lin" valueType="num">
                                      <p:cBhvr>
                                        <p:cTn id="90" dur="500" fill="hold"/>
                                        <p:tgtEl>
                                          <p:spTgt spid="77"/>
                                        </p:tgtEl>
                                        <p:attrNameLst>
                                          <p:attrName>ppt_h</p:attrName>
                                        </p:attrNameLst>
                                      </p:cBhvr>
                                      <p:tavLst>
                                        <p:tav tm="0">
                                          <p:val>
                                            <p:fltVal val="0"/>
                                          </p:val>
                                        </p:tav>
                                        <p:tav tm="100000">
                                          <p:val>
                                            <p:strVal val="#ppt_h"/>
                                          </p:val>
                                        </p:tav>
                                      </p:tavLst>
                                    </p:anim>
                                    <p:animEffect transition="in" filter="fade">
                                      <p:cBhvr>
                                        <p:cTn id="91" dur="500"/>
                                        <p:tgtEl>
                                          <p:spTgt spid="77"/>
                                        </p:tgtEl>
                                      </p:cBhvr>
                                    </p:animEffect>
                                  </p:childTnLst>
                                </p:cTn>
                              </p:par>
                            </p:childTnLst>
                          </p:cTn>
                        </p:par>
                        <p:par>
                          <p:cTn id="92" fill="hold">
                            <p:stCondLst>
                              <p:cond delay="4000"/>
                            </p:stCondLst>
                            <p:childTnLst>
                              <p:par>
                                <p:cTn id="93" presetID="53" presetClass="entr" presetSubtype="0" fill="hold" grpId="0" nodeType="afterEffect">
                                  <p:stCondLst>
                                    <p:cond delay="0"/>
                                  </p:stCondLst>
                                  <p:childTnLst>
                                    <p:set>
                                      <p:cBhvr>
                                        <p:cTn id="94" dur="1" fill="hold">
                                          <p:stCondLst>
                                            <p:cond delay="0"/>
                                          </p:stCondLst>
                                        </p:cTn>
                                        <p:tgtEl>
                                          <p:spTgt spid="67"/>
                                        </p:tgtEl>
                                        <p:attrNameLst>
                                          <p:attrName>style.visibility</p:attrName>
                                        </p:attrNameLst>
                                      </p:cBhvr>
                                      <p:to>
                                        <p:strVal val="visible"/>
                                      </p:to>
                                    </p:set>
                                    <p:anim calcmode="lin" valueType="num">
                                      <p:cBhvr>
                                        <p:cTn id="95" dur="500" fill="hold"/>
                                        <p:tgtEl>
                                          <p:spTgt spid="67"/>
                                        </p:tgtEl>
                                        <p:attrNameLst>
                                          <p:attrName>ppt_w</p:attrName>
                                        </p:attrNameLst>
                                      </p:cBhvr>
                                      <p:tavLst>
                                        <p:tav tm="0">
                                          <p:val>
                                            <p:fltVal val="0"/>
                                          </p:val>
                                        </p:tav>
                                        <p:tav tm="100000">
                                          <p:val>
                                            <p:strVal val="#ppt_w"/>
                                          </p:val>
                                        </p:tav>
                                      </p:tavLst>
                                    </p:anim>
                                    <p:anim calcmode="lin" valueType="num">
                                      <p:cBhvr>
                                        <p:cTn id="96" dur="500" fill="hold"/>
                                        <p:tgtEl>
                                          <p:spTgt spid="67"/>
                                        </p:tgtEl>
                                        <p:attrNameLst>
                                          <p:attrName>ppt_h</p:attrName>
                                        </p:attrNameLst>
                                      </p:cBhvr>
                                      <p:tavLst>
                                        <p:tav tm="0">
                                          <p:val>
                                            <p:fltVal val="0"/>
                                          </p:val>
                                        </p:tav>
                                        <p:tav tm="100000">
                                          <p:val>
                                            <p:strVal val="#ppt_h"/>
                                          </p:val>
                                        </p:tav>
                                      </p:tavLst>
                                    </p:anim>
                                    <p:animEffect transition="in" filter="fade">
                                      <p:cBhvr>
                                        <p:cTn id="97" dur="500"/>
                                        <p:tgtEl>
                                          <p:spTgt spid="67"/>
                                        </p:tgtEl>
                                      </p:cBhvr>
                                    </p:animEffect>
                                  </p:childTnLst>
                                </p:cTn>
                              </p:par>
                              <p:par>
                                <p:cTn id="98" presetID="53" presetClass="entr" presetSubtype="0" fill="hold" grpId="0" nodeType="withEffect">
                                  <p:stCondLst>
                                    <p:cond delay="0"/>
                                  </p:stCondLst>
                                  <p:childTnLst>
                                    <p:set>
                                      <p:cBhvr>
                                        <p:cTn id="99" dur="1" fill="hold">
                                          <p:stCondLst>
                                            <p:cond delay="0"/>
                                          </p:stCondLst>
                                        </p:cTn>
                                        <p:tgtEl>
                                          <p:spTgt spid="78"/>
                                        </p:tgtEl>
                                        <p:attrNameLst>
                                          <p:attrName>style.visibility</p:attrName>
                                        </p:attrNameLst>
                                      </p:cBhvr>
                                      <p:to>
                                        <p:strVal val="visible"/>
                                      </p:to>
                                    </p:set>
                                    <p:anim calcmode="lin" valueType="num">
                                      <p:cBhvr>
                                        <p:cTn id="100" dur="500" fill="hold"/>
                                        <p:tgtEl>
                                          <p:spTgt spid="78"/>
                                        </p:tgtEl>
                                        <p:attrNameLst>
                                          <p:attrName>ppt_w</p:attrName>
                                        </p:attrNameLst>
                                      </p:cBhvr>
                                      <p:tavLst>
                                        <p:tav tm="0">
                                          <p:val>
                                            <p:fltVal val="0"/>
                                          </p:val>
                                        </p:tav>
                                        <p:tav tm="100000">
                                          <p:val>
                                            <p:strVal val="#ppt_w"/>
                                          </p:val>
                                        </p:tav>
                                      </p:tavLst>
                                    </p:anim>
                                    <p:anim calcmode="lin" valueType="num">
                                      <p:cBhvr>
                                        <p:cTn id="101" dur="500" fill="hold"/>
                                        <p:tgtEl>
                                          <p:spTgt spid="78"/>
                                        </p:tgtEl>
                                        <p:attrNameLst>
                                          <p:attrName>ppt_h</p:attrName>
                                        </p:attrNameLst>
                                      </p:cBhvr>
                                      <p:tavLst>
                                        <p:tav tm="0">
                                          <p:val>
                                            <p:fltVal val="0"/>
                                          </p:val>
                                        </p:tav>
                                        <p:tav tm="100000">
                                          <p:val>
                                            <p:strVal val="#ppt_h"/>
                                          </p:val>
                                        </p:tav>
                                      </p:tavLst>
                                    </p:anim>
                                    <p:animEffect transition="in" filter="fade">
                                      <p:cBhvr>
                                        <p:cTn id="102" dur="500"/>
                                        <p:tgtEl>
                                          <p:spTgt spid="78"/>
                                        </p:tgtEl>
                                      </p:cBhvr>
                                    </p:animEffect>
                                  </p:childTnLst>
                                </p:cTn>
                              </p:par>
                            </p:childTnLst>
                          </p:cTn>
                        </p:par>
                        <p:par>
                          <p:cTn id="103" fill="hold">
                            <p:stCondLst>
                              <p:cond delay="4500"/>
                            </p:stCondLst>
                            <p:childTnLst>
                              <p:par>
                                <p:cTn id="104" presetID="37" presetClass="entr" presetSubtype="0" fill="hold" grpId="0" nodeType="afterEffect">
                                  <p:stCondLst>
                                    <p:cond delay="0"/>
                                  </p:stCondLst>
                                  <p:childTnLst>
                                    <p:set>
                                      <p:cBhvr>
                                        <p:cTn id="105" dur="1" fill="hold">
                                          <p:stCondLst>
                                            <p:cond delay="0"/>
                                          </p:stCondLst>
                                        </p:cTn>
                                        <p:tgtEl>
                                          <p:spTgt spid="33"/>
                                        </p:tgtEl>
                                        <p:attrNameLst>
                                          <p:attrName>style.visibility</p:attrName>
                                        </p:attrNameLst>
                                      </p:cBhvr>
                                      <p:to>
                                        <p:strVal val="visible"/>
                                      </p:to>
                                    </p:set>
                                    <p:animEffect transition="in" filter="fade">
                                      <p:cBhvr>
                                        <p:cTn id="106" dur="1000"/>
                                        <p:tgtEl>
                                          <p:spTgt spid="33"/>
                                        </p:tgtEl>
                                      </p:cBhvr>
                                    </p:animEffect>
                                    <p:anim calcmode="lin" valueType="num">
                                      <p:cBhvr>
                                        <p:cTn id="107" dur="1000" fill="hold"/>
                                        <p:tgtEl>
                                          <p:spTgt spid="33"/>
                                        </p:tgtEl>
                                        <p:attrNameLst>
                                          <p:attrName>ppt_x</p:attrName>
                                        </p:attrNameLst>
                                      </p:cBhvr>
                                      <p:tavLst>
                                        <p:tav tm="0">
                                          <p:val>
                                            <p:strVal val="#ppt_x"/>
                                          </p:val>
                                        </p:tav>
                                        <p:tav tm="100000">
                                          <p:val>
                                            <p:strVal val="#ppt_x"/>
                                          </p:val>
                                        </p:tav>
                                      </p:tavLst>
                                    </p:anim>
                                    <p:anim calcmode="lin" valueType="num">
                                      <p:cBhvr>
                                        <p:cTn id="108" dur="900" decel="100000" fill="hold"/>
                                        <p:tgtEl>
                                          <p:spTgt spid="33"/>
                                        </p:tgtEl>
                                        <p:attrNameLst>
                                          <p:attrName>ppt_y</p:attrName>
                                        </p:attrNameLst>
                                      </p:cBhvr>
                                      <p:tavLst>
                                        <p:tav tm="0">
                                          <p:val>
                                            <p:strVal val="#ppt_y+1"/>
                                          </p:val>
                                        </p:tav>
                                        <p:tav tm="100000">
                                          <p:val>
                                            <p:strVal val="#ppt_y-.03"/>
                                          </p:val>
                                        </p:tav>
                                      </p:tavLst>
                                    </p:anim>
                                    <p:anim calcmode="lin" valueType="num">
                                      <p:cBhvr>
                                        <p:cTn id="109" dur="100" accel="100000" fill="hold">
                                          <p:stCondLst>
                                            <p:cond delay="900"/>
                                          </p:stCondLst>
                                        </p:cTn>
                                        <p:tgtEl>
                                          <p:spTgt spid="33"/>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59" grpId="0"/>
      <p:bldP spid="60" grpId="0"/>
      <p:bldP spid="61" grpId="0"/>
      <p:bldP spid="62" grpId="0"/>
      <p:bldP spid="63" grpId="0"/>
      <p:bldP spid="64" grpId="0"/>
      <p:bldP spid="65" grpId="0"/>
      <p:bldP spid="66" grpId="0"/>
      <p:bldP spid="67" grpId="0"/>
      <p:bldP spid="70" grpId="0" animBg="1"/>
      <p:bldP spid="71" grpId="0" animBg="1"/>
      <p:bldP spid="72" grpId="0" animBg="1"/>
      <p:bldP spid="73" grpId="0" animBg="1"/>
      <p:bldP spid="74" grpId="0" animBg="1"/>
      <p:bldP spid="75" grpId="0" animBg="1"/>
      <p:bldP spid="76" grpId="0" animBg="1"/>
      <p:bldP spid="77" grpId="0" animBg="1"/>
      <p:bldP spid="78" grpId="0" animBg="1"/>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Action Button: Beginning 22">
            <a:hlinkClick r:id="rId3" action="ppaction://hlinksldjump" highlightClick="1"/>
          </p:cNvPr>
          <p:cNvSpPr/>
          <p:nvPr/>
        </p:nvSpPr>
        <p:spPr>
          <a:xfrm>
            <a:off x="8080992" y="6400800"/>
            <a:ext cx="457200" cy="457200"/>
          </a:xfrm>
          <a:prstGeom prst="actionButtonBeginning">
            <a:avLst/>
          </a:prstGeom>
          <a:gradFill>
            <a:gsLst>
              <a:gs pos="0">
                <a:srgbClr val="FFEFD1"/>
              </a:gs>
              <a:gs pos="64999">
                <a:srgbClr val="F0EBD5"/>
              </a:gs>
              <a:gs pos="100000">
                <a:srgbClr val="D1C39F"/>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pic>
        <p:nvPicPr>
          <p:cNvPr id="2050" name="Picture 2"/>
          <p:cNvPicPr>
            <a:picLocks noChangeAspect="1" noChangeArrowheads="1"/>
          </p:cNvPicPr>
          <p:nvPr/>
        </p:nvPicPr>
        <p:blipFill>
          <a:blip r:embed="rId4" cstate="print"/>
          <a:srcRect l="1035" t="1250" r="1662" b="2174"/>
          <a:stretch>
            <a:fillRect/>
          </a:stretch>
        </p:blipFill>
        <p:spPr bwMode="auto">
          <a:xfrm>
            <a:off x="3429000" y="1755648"/>
            <a:ext cx="4995080" cy="3603009"/>
          </a:xfrm>
          <a:prstGeom prst="rect">
            <a:avLst/>
          </a:prstGeom>
          <a:ln>
            <a:noFill/>
          </a:ln>
          <a:effectLst>
            <a:outerShdw blurRad="190500" algn="tl" rotWithShape="0">
              <a:srgbClr val="000000">
                <a:alpha val="70000"/>
              </a:srgbClr>
            </a:outerShdw>
          </a:effectLst>
        </p:spPr>
      </p:pic>
      <p:sp>
        <p:nvSpPr>
          <p:cNvPr id="22" name="Action Button: Home 21">
            <a:hlinkClick r:id="" action="ppaction://hlinkshowjump?jump=firstslide" highlightClick="1"/>
          </p:cNvPr>
          <p:cNvSpPr/>
          <p:nvPr/>
        </p:nvSpPr>
        <p:spPr>
          <a:xfrm>
            <a:off x="8547717" y="6400800"/>
            <a:ext cx="574675" cy="457200"/>
          </a:xfrm>
          <a:prstGeom prst="actionButtonHome">
            <a:avLst/>
          </a:prstGeom>
          <a:gradFill flip="none" rotWithShape="1">
            <a:gsLst>
              <a:gs pos="0">
                <a:srgbClr val="FFEFD1"/>
              </a:gs>
              <a:gs pos="64999">
                <a:srgbClr val="F0EBD5"/>
              </a:gs>
              <a:gs pos="100000">
                <a:srgbClr val="D1C39F"/>
              </a:gs>
            </a:gsLst>
            <a:lin ang="5400000" scaled="1"/>
            <a:tileRect/>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24" name="Rectangle 23"/>
          <p:cNvSpPr/>
          <p:nvPr/>
        </p:nvSpPr>
        <p:spPr>
          <a:xfrm>
            <a:off x="0" y="0"/>
            <a:ext cx="9144000" cy="838200"/>
          </a:xfrm>
          <a:prstGeom prst="rect">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r>
              <a:rPr lang="en-US" sz="4400" dirty="0" smtClean="0">
                <a:latin typeface="Trebuchet MS" pitchFamily="34" charset="0"/>
              </a:rPr>
              <a:t>How To Read LOBO Data</a:t>
            </a:r>
            <a:endParaRPr lang="en-US" sz="4400" dirty="0">
              <a:latin typeface="Trebuchet MS" pitchFamily="34" charset="0"/>
            </a:endParaRPr>
          </a:p>
        </p:txBody>
      </p:sp>
      <p:sp>
        <p:nvSpPr>
          <p:cNvPr id="39" name="Flowchart: Delay 38"/>
          <p:cNvSpPr/>
          <p:nvPr/>
        </p:nvSpPr>
        <p:spPr>
          <a:xfrm>
            <a:off x="0" y="0"/>
            <a:ext cx="1752600" cy="6858000"/>
          </a:xfrm>
          <a:prstGeom prst="flowChartDelay">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40" name="TextBox 39">
            <a:hlinkClick r:id="rId5" action="ppaction://hlinksldjump"/>
          </p:cNvPr>
          <p:cNvSpPr txBox="1"/>
          <p:nvPr/>
        </p:nvSpPr>
        <p:spPr>
          <a:xfrm>
            <a:off x="0" y="609600"/>
            <a:ext cx="1371600" cy="8382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Build </a:t>
            </a:r>
            <a:r>
              <a:rPr lang="en-US" sz="1600" dirty="0" smtClean="0">
                <a:solidFill>
                  <a:schemeClr val="accent1">
                    <a:lumMod val="75000"/>
                  </a:schemeClr>
                </a:solidFill>
                <a:latin typeface="Trebuchet MS" pitchFamily="34" charset="0"/>
                <a:cs typeface="+mn-cs"/>
              </a:rPr>
              <a:t>A </a:t>
            </a:r>
            <a:r>
              <a:rPr lang="en-US" sz="1600" dirty="0">
                <a:solidFill>
                  <a:schemeClr val="accent1">
                    <a:lumMod val="75000"/>
                  </a:schemeClr>
                </a:solidFill>
                <a:latin typeface="Trebuchet MS" pitchFamily="34" charset="0"/>
                <a:cs typeface="+mn-cs"/>
              </a:rPr>
              <a:t>G</a:t>
            </a:r>
            <a:r>
              <a:rPr lang="en-US" sz="1600" dirty="0" smtClean="0">
                <a:solidFill>
                  <a:schemeClr val="accent1">
                    <a:lumMod val="75000"/>
                  </a:schemeClr>
                </a:solidFill>
                <a:latin typeface="Trebuchet MS" pitchFamily="34" charset="0"/>
                <a:cs typeface="+mn-cs"/>
              </a:rPr>
              <a:t>raph </a:t>
            </a:r>
            <a:endParaRPr lang="en-US" sz="1600" dirty="0">
              <a:solidFill>
                <a:schemeClr val="accent1">
                  <a:lumMod val="75000"/>
                </a:schemeClr>
              </a:solidFill>
              <a:latin typeface="Trebuchet MS" pitchFamily="34" charset="0"/>
              <a:cs typeface="+mn-cs"/>
            </a:endParaRP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1)</a:t>
            </a:r>
            <a:endParaRPr lang="en-US" sz="1600" dirty="0">
              <a:solidFill>
                <a:schemeClr val="accent1">
                  <a:lumMod val="75000"/>
                </a:schemeClr>
              </a:solidFill>
              <a:latin typeface="Trebuchet MS" pitchFamily="34" charset="0"/>
              <a:cs typeface="+mn-cs"/>
            </a:endParaRPr>
          </a:p>
        </p:txBody>
      </p:sp>
      <p:sp>
        <p:nvSpPr>
          <p:cNvPr id="42" name="TextBox 41">
            <a:hlinkClick r:id="rId6" action="ppaction://hlinksldjump"/>
          </p:cNvPr>
          <p:cNvSpPr txBox="1"/>
          <p:nvPr/>
        </p:nvSpPr>
        <p:spPr>
          <a:xfrm>
            <a:off x="0" y="2743200"/>
            <a:ext cx="1554480" cy="1066800"/>
          </a:xfrm>
          <a:prstGeom prst="roundRect">
            <a:avLst/>
          </a:prstGeom>
          <a:solidFill>
            <a:schemeClr val="accent5">
              <a:lumMod val="40000"/>
              <a:lumOff val="60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Read LOBO Graphs </a:t>
            </a:r>
            <a:r>
              <a:rPr lang="en-US" sz="1600" dirty="0" smtClean="0">
                <a:solidFill>
                  <a:schemeClr val="accent1">
                    <a:lumMod val="75000"/>
                  </a:schemeClr>
                </a:solidFill>
                <a:latin typeface="Trebuchet MS" pitchFamily="34" charset="0"/>
                <a:cs typeface="+mn-cs"/>
              </a:rPr>
              <a:t>   (Level 3)</a:t>
            </a:r>
            <a:endParaRPr lang="en-US" sz="1600" dirty="0">
              <a:solidFill>
                <a:schemeClr val="accent1">
                  <a:lumMod val="75000"/>
                </a:schemeClr>
              </a:solidFill>
              <a:latin typeface="Trebuchet MS" pitchFamily="34" charset="0"/>
              <a:cs typeface="+mn-cs"/>
            </a:endParaRPr>
          </a:p>
        </p:txBody>
      </p:sp>
      <p:sp>
        <p:nvSpPr>
          <p:cNvPr id="43" name="TextBox 42">
            <a:hlinkClick r:id="rId7" action="ppaction://hlinksldjump"/>
          </p:cNvPr>
          <p:cNvSpPr txBox="1"/>
          <p:nvPr/>
        </p:nvSpPr>
        <p:spPr>
          <a:xfrm>
            <a:off x="0" y="3953470"/>
            <a:ext cx="1447800" cy="99953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LOBO Data Match-up</a:t>
            </a:r>
            <a:endParaRPr lang="en-US" sz="1600" dirty="0">
              <a:solidFill>
                <a:schemeClr val="accent1">
                  <a:lumMod val="75000"/>
                </a:schemeClr>
              </a:solidFill>
              <a:latin typeface="Trebuchet MS" pitchFamily="34" charset="0"/>
              <a:cs typeface="+mn-cs"/>
            </a:endParaRP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4)</a:t>
            </a:r>
            <a:endParaRPr lang="en-US" sz="1600" dirty="0">
              <a:solidFill>
                <a:schemeClr val="accent1">
                  <a:lumMod val="75000"/>
                </a:schemeClr>
              </a:solidFill>
              <a:latin typeface="Trebuchet MS" pitchFamily="34" charset="0"/>
              <a:cs typeface="+mn-cs"/>
            </a:endParaRPr>
          </a:p>
        </p:txBody>
      </p:sp>
      <p:sp>
        <p:nvSpPr>
          <p:cNvPr id="44" name="TextBox 43">
            <a:hlinkClick r:id="rId8" action="ppaction://hlinksldjump"/>
          </p:cNvPr>
          <p:cNvSpPr txBox="1"/>
          <p:nvPr/>
        </p:nvSpPr>
        <p:spPr>
          <a:xfrm>
            <a:off x="0" y="5105400"/>
            <a:ext cx="1371600" cy="11430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Test Your LOBO Abilities</a:t>
            </a: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5)</a:t>
            </a:r>
            <a:endParaRPr lang="en-US" sz="1600" dirty="0">
              <a:solidFill>
                <a:schemeClr val="accent1">
                  <a:lumMod val="75000"/>
                </a:schemeClr>
              </a:solidFill>
              <a:latin typeface="Trebuchet MS" pitchFamily="34" charset="0"/>
              <a:cs typeface="+mn-cs"/>
            </a:endParaRPr>
          </a:p>
        </p:txBody>
      </p:sp>
      <p:sp>
        <p:nvSpPr>
          <p:cNvPr id="45" name="TextBox 44">
            <a:hlinkClick r:id="rId9" action="ppaction://hlinksldjump"/>
          </p:cNvPr>
          <p:cNvSpPr txBox="1"/>
          <p:nvPr/>
        </p:nvSpPr>
        <p:spPr>
          <a:xfrm>
            <a:off x="0" y="1600200"/>
            <a:ext cx="1447800" cy="9906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Interpret Graphs</a:t>
            </a: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2)</a:t>
            </a:r>
            <a:endParaRPr lang="en-US" sz="1600" dirty="0">
              <a:solidFill>
                <a:schemeClr val="accent1">
                  <a:lumMod val="75000"/>
                </a:schemeClr>
              </a:solidFill>
              <a:latin typeface="Trebuchet MS" pitchFamily="34" charset="0"/>
              <a:cs typeface="+mn-cs"/>
            </a:endParaRPr>
          </a:p>
        </p:txBody>
      </p:sp>
      <p:sp>
        <p:nvSpPr>
          <p:cNvPr id="46" name="TextBox 45">
            <a:hlinkClick r:id="rId10" action="ppaction://hlinksldjump"/>
          </p:cNvPr>
          <p:cNvSpPr txBox="1"/>
          <p:nvPr/>
        </p:nvSpPr>
        <p:spPr>
          <a:xfrm>
            <a:off x="0" y="6324600"/>
            <a:ext cx="914400" cy="5334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More info</a:t>
            </a:r>
            <a:endParaRPr lang="en-US" sz="1600" dirty="0">
              <a:solidFill>
                <a:schemeClr val="accent1">
                  <a:lumMod val="75000"/>
                </a:schemeClr>
              </a:solidFill>
              <a:latin typeface="Trebuchet MS" pitchFamily="34" charset="0"/>
              <a:cs typeface="+mn-cs"/>
            </a:endParaRPr>
          </a:p>
        </p:txBody>
      </p:sp>
      <p:sp>
        <p:nvSpPr>
          <p:cNvPr id="19" name="Rounded Rectangle 18"/>
          <p:cNvSpPr/>
          <p:nvPr/>
        </p:nvSpPr>
        <p:spPr>
          <a:xfrm>
            <a:off x="4648200" y="5486400"/>
            <a:ext cx="3581400" cy="685800"/>
          </a:xfrm>
          <a:prstGeom prst="roundRect">
            <a:avLst/>
          </a:prstGeom>
          <a:solidFill>
            <a:srgbClr val="70AC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600" dirty="0" smtClean="0">
                <a:latin typeface="Trebuchet MS" pitchFamily="34" charset="0"/>
              </a:rPr>
              <a:t>Are your numbers for this graph the same for the previous one?</a:t>
            </a:r>
            <a:endParaRPr lang="en-US" sz="1600" dirty="0">
              <a:latin typeface="Trebuchet MS" pitchFamily="34" charset="0"/>
            </a:endParaRPr>
          </a:p>
        </p:txBody>
      </p:sp>
      <p:sp>
        <p:nvSpPr>
          <p:cNvPr id="20" name="Rectangle 19"/>
          <p:cNvSpPr/>
          <p:nvPr/>
        </p:nvSpPr>
        <p:spPr>
          <a:xfrm>
            <a:off x="4076700" y="3028890"/>
            <a:ext cx="381000" cy="533400"/>
          </a:xfrm>
          <a:prstGeom prst="rect">
            <a:avLst/>
          </a:prstGeom>
          <a:solidFill>
            <a:schemeClr val="bg1">
              <a:alpha val="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p:cNvSpPr/>
          <p:nvPr/>
        </p:nvSpPr>
        <p:spPr>
          <a:xfrm>
            <a:off x="4953000" y="2724090"/>
            <a:ext cx="381000" cy="533400"/>
          </a:xfrm>
          <a:prstGeom prst="rect">
            <a:avLst/>
          </a:prstGeom>
          <a:solidFill>
            <a:schemeClr val="bg1">
              <a:alpha val="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p:cNvSpPr/>
          <p:nvPr/>
        </p:nvSpPr>
        <p:spPr>
          <a:xfrm>
            <a:off x="5829300" y="2724090"/>
            <a:ext cx="381000" cy="533400"/>
          </a:xfrm>
          <a:prstGeom prst="rect">
            <a:avLst/>
          </a:prstGeom>
          <a:solidFill>
            <a:schemeClr val="bg1">
              <a:alpha val="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p:cNvSpPr/>
          <p:nvPr/>
        </p:nvSpPr>
        <p:spPr>
          <a:xfrm>
            <a:off x="6724650" y="2647890"/>
            <a:ext cx="381000" cy="533400"/>
          </a:xfrm>
          <a:prstGeom prst="rect">
            <a:avLst/>
          </a:prstGeom>
          <a:solidFill>
            <a:schemeClr val="bg1">
              <a:alpha val="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ectangle 33"/>
          <p:cNvSpPr/>
          <p:nvPr/>
        </p:nvSpPr>
        <p:spPr>
          <a:xfrm>
            <a:off x="4305300" y="3714690"/>
            <a:ext cx="381000" cy="533400"/>
          </a:xfrm>
          <a:prstGeom prst="rect">
            <a:avLst/>
          </a:prstGeom>
          <a:solidFill>
            <a:schemeClr val="bg1">
              <a:alpha val="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ectangle 34"/>
          <p:cNvSpPr/>
          <p:nvPr/>
        </p:nvSpPr>
        <p:spPr>
          <a:xfrm>
            <a:off x="4752975" y="3409890"/>
            <a:ext cx="381000" cy="533400"/>
          </a:xfrm>
          <a:prstGeom prst="rect">
            <a:avLst/>
          </a:prstGeom>
          <a:solidFill>
            <a:schemeClr val="bg1">
              <a:alpha val="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ectangle 35"/>
          <p:cNvSpPr/>
          <p:nvPr/>
        </p:nvSpPr>
        <p:spPr>
          <a:xfrm>
            <a:off x="5172075" y="3257490"/>
            <a:ext cx="381000" cy="533400"/>
          </a:xfrm>
          <a:prstGeom prst="rect">
            <a:avLst/>
          </a:prstGeom>
          <a:solidFill>
            <a:schemeClr val="bg1">
              <a:alpha val="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Rectangle 36"/>
          <p:cNvSpPr/>
          <p:nvPr/>
        </p:nvSpPr>
        <p:spPr>
          <a:xfrm>
            <a:off x="5629275" y="3333690"/>
            <a:ext cx="381000" cy="533400"/>
          </a:xfrm>
          <a:prstGeom prst="rect">
            <a:avLst/>
          </a:prstGeom>
          <a:solidFill>
            <a:schemeClr val="bg1">
              <a:alpha val="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Rectangle 37"/>
          <p:cNvSpPr/>
          <p:nvPr/>
        </p:nvSpPr>
        <p:spPr>
          <a:xfrm>
            <a:off x="6057900" y="3333690"/>
            <a:ext cx="381000" cy="533400"/>
          </a:xfrm>
          <a:prstGeom prst="rect">
            <a:avLst/>
          </a:prstGeom>
          <a:solidFill>
            <a:schemeClr val="bg1">
              <a:alpha val="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Rectangle 40"/>
          <p:cNvSpPr/>
          <p:nvPr/>
        </p:nvSpPr>
        <p:spPr>
          <a:xfrm>
            <a:off x="6496050" y="3257490"/>
            <a:ext cx="381000" cy="533400"/>
          </a:xfrm>
          <a:prstGeom prst="rect">
            <a:avLst/>
          </a:prstGeom>
          <a:solidFill>
            <a:schemeClr val="bg1">
              <a:alpha val="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Rectangle 46"/>
          <p:cNvSpPr/>
          <p:nvPr/>
        </p:nvSpPr>
        <p:spPr>
          <a:xfrm>
            <a:off x="6896100" y="3181290"/>
            <a:ext cx="381000" cy="533400"/>
          </a:xfrm>
          <a:prstGeom prst="rect">
            <a:avLst/>
          </a:prstGeom>
          <a:solidFill>
            <a:schemeClr val="bg1">
              <a:alpha val="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Rectangle 47"/>
          <p:cNvSpPr/>
          <p:nvPr/>
        </p:nvSpPr>
        <p:spPr>
          <a:xfrm>
            <a:off x="7810500" y="3028890"/>
            <a:ext cx="333375" cy="533400"/>
          </a:xfrm>
          <a:prstGeom prst="rect">
            <a:avLst/>
          </a:prstGeom>
          <a:solidFill>
            <a:schemeClr val="bg1">
              <a:alpha val="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l1"/>
          <p:cNvSpPr txBox="1"/>
          <p:nvPr/>
        </p:nvSpPr>
        <p:spPr>
          <a:xfrm>
            <a:off x="4305300" y="4552890"/>
            <a:ext cx="457200" cy="400110"/>
          </a:xfrm>
          <a:prstGeom prst="rect">
            <a:avLst/>
          </a:prstGeom>
          <a:noFill/>
        </p:spPr>
        <p:txBody>
          <a:bodyPr wrap="square" rtlCol="0">
            <a:spAutoFit/>
          </a:bodyPr>
          <a:lstStyle/>
          <a:p>
            <a:r>
              <a:rPr lang="en-US" sz="2000" b="1" dirty="0" smtClean="0">
                <a:solidFill>
                  <a:srgbClr val="00B0F0"/>
                </a:solidFill>
                <a:latin typeface="Trebuchet MS" pitchFamily="34" charset="0"/>
              </a:rPr>
              <a:t>1</a:t>
            </a:r>
            <a:endParaRPr lang="en-US" sz="2000" b="1" dirty="0">
              <a:solidFill>
                <a:srgbClr val="00B0F0"/>
              </a:solidFill>
              <a:latin typeface="Trebuchet MS" pitchFamily="34" charset="0"/>
            </a:endParaRPr>
          </a:p>
        </p:txBody>
      </p:sp>
      <p:sp>
        <p:nvSpPr>
          <p:cNvPr id="60" name="l2"/>
          <p:cNvSpPr txBox="1"/>
          <p:nvPr/>
        </p:nvSpPr>
        <p:spPr>
          <a:xfrm>
            <a:off x="4762500" y="4523928"/>
            <a:ext cx="457200" cy="400110"/>
          </a:xfrm>
          <a:prstGeom prst="rect">
            <a:avLst/>
          </a:prstGeom>
          <a:noFill/>
        </p:spPr>
        <p:txBody>
          <a:bodyPr wrap="square" rtlCol="0">
            <a:spAutoFit/>
          </a:bodyPr>
          <a:lstStyle/>
          <a:p>
            <a:r>
              <a:rPr lang="en-US" sz="2000" b="1" dirty="0" smtClean="0">
                <a:solidFill>
                  <a:srgbClr val="00B0F0"/>
                </a:solidFill>
                <a:latin typeface="Trebuchet MS" pitchFamily="34" charset="0"/>
              </a:rPr>
              <a:t>2</a:t>
            </a:r>
            <a:endParaRPr lang="en-US" sz="2000" b="1" dirty="0">
              <a:solidFill>
                <a:srgbClr val="00B0F0"/>
              </a:solidFill>
              <a:latin typeface="Trebuchet MS" pitchFamily="34" charset="0"/>
            </a:endParaRPr>
          </a:p>
        </p:txBody>
      </p:sp>
      <p:sp>
        <p:nvSpPr>
          <p:cNvPr id="61" name="l3"/>
          <p:cNvSpPr txBox="1"/>
          <p:nvPr/>
        </p:nvSpPr>
        <p:spPr>
          <a:xfrm>
            <a:off x="5200650" y="4533780"/>
            <a:ext cx="457200" cy="400110"/>
          </a:xfrm>
          <a:prstGeom prst="rect">
            <a:avLst/>
          </a:prstGeom>
          <a:noFill/>
        </p:spPr>
        <p:txBody>
          <a:bodyPr wrap="square" rtlCol="0">
            <a:spAutoFit/>
          </a:bodyPr>
          <a:lstStyle/>
          <a:p>
            <a:r>
              <a:rPr lang="en-US" sz="2000" b="1" dirty="0" smtClean="0">
                <a:solidFill>
                  <a:srgbClr val="00B0F0"/>
                </a:solidFill>
                <a:latin typeface="Trebuchet MS" pitchFamily="34" charset="0"/>
              </a:rPr>
              <a:t>3</a:t>
            </a:r>
            <a:endParaRPr lang="en-US" sz="2000" b="1" dirty="0">
              <a:solidFill>
                <a:srgbClr val="00B0F0"/>
              </a:solidFill>
              <a:latin typeface="Trebuchet MS" pitchFamily="34" charset="0"/>
            </a:endParaRPr>
          </a:p>
        </p:txBody>
      </p:sp>
      <p:sp>
        <p:nvSpPr>
          <p:cNvPr id="62" name="l4"/>
          <p:cNvSpPr txBox="1"/>
          <p:nvPr/>
        </p:nvSpPr>
        <p:spPr>
          <a:xfrm>
            <a:off x="5629275" y="4533780"/>
            <a:ext cx="457200" cy="400110"/>
          </a:xfrm>
          <a:prstGeom prst="rect">
            <a:avLst/>
          </a:prstGeom>
          <a:noFill/>
        </p:spPr>
        <p:txBody>
          <a:bodyPr wrap="square" rtlCol="0">
            <a:spAutoFit/>
          </a:bodyPr>
          <a:lstStyle/>
          <a:p>
            <a:r>
              <a:rPr lang="en-US" sz="2000" b="1" dirty="0" smtClean="0">
                <a:solidFill>
                  <a:srgbClr val="00B0F0"/>
                </a:solidFill>
                <a:latin typeface="Trebuchet MS" pitchFamily="34" charset="0"/>
              </a:rPr>
              <a:t>4</a:t>
            </a:r>
            <a:endParaRPr lang="en-US" sz="2000" b="1" dirty="0">
              <a:solidFill>
                <a:srgbClr val="00B0F0"/>
              </a:solidFill>
              <a:latin typeface="Trebuchet MS" pitchFamily="34" charset="0"/>
            </a:endParaRPr>
          </a:p>
        </p:txBody>
      </p:sp>
      <p:sp>
        <p:nvSpPr>
          <p:cNvPr id="63" name="l5"/>
          <p:cNvSpPr txBox="1"/>
          <p:nvPr/>
        </p:nvSpPr>
        <p:spPr>
          <a:xfrm>
            <a:off x="6048048" y="4533780"/>
            <a:ext cx="457200" cy="400110"/>
          </a:xfrm>
          <a:prstGeom prst="rect">
            <a:avLst/>
          </a:prstGeom>
          <a:noFill/>
        </p:spPr>
        <p:txBody>
          <a:bodyPr wrap="square" rtlCol="0">
            <a:spAutoFit/>
          </a:bodyPr>
          <a:lstStyle/>
          <a:p>
            <a:r>
              <a:rPr lang="en-US" sz="2000" b="1" dirty="0" smtClean="0">
                <a:solidFill>
                  <a:srgbClr val="00B0F0"/>
                </a:solidFill>
                <a:latin typeface="Trebuchet MS" pitchFamily="34" charset="0"/>
              </a:rPr>
              <a:t>5</a:t>
            </a:r>
            <a:endParaRPr lang="en-US" sz="2000" b="1" dirty="0">
              <a:solidFill>
                <a:srgbClr val="00B0F0"/>
              </a:solidFill>
              <a:latin typeface="Trebuchet MS" pitchFamily="34" charset="0"/>
            </a:endParaRPr>
          </a:p>
        </p:txBody>
      </p:sp>
      <p:sp>
        <p:nvSpPr>
          <p:cNvPr id="64" name="l6"/>
          <p:cNvSpPr txBox="1"/>
          <p:nvPr/>
        </p:nvSpPr>
        <p:spPr>
          <a:xfrm>
            <a:off x="6515100" y="4533780"/>
            <a:ext cx="457200" cy="400110"/>
          </a:xfrm>
          <a:prstGeom prst="rect">
            <a:avLst/>
          </a:prstGeom>
          <a:noFill/>
        </p:spPr>
        <p:txBody>
          <a:bodyPr wrap="square" rtlCol="0">
            <a:spAutoFit/>
          </a:bodyPr>
          <a:lstStyle/>
          <a:p>
            <a:r>
              <a:rPr lang="en-US" sz="2000" b="1" dirty="0" smtClean="0">
                <a:solidFill>
                  <a:srgbClr val="00B0F0"/>
                </a:solidFill>
                <a:latin typeface="Trebuchet MS" pitchFamily="34" charset="0"/>
              </a:rPr>
              <a:t>6</a:t>
            </a:r>
            <a:endParaRPr lang="en-US" sz="2000" b="1" dirty="0">
              <a:solidFill>
                <a:srgbClr val="00B0F0"/>
              </a:solidFill>
              <a:latin typeface="Trebuchet MS" pitchFamily="34" charset="0"/>
            </a:endParaRPr>
          </a:p>
        </p:txBody>
      </p:sp>
      <p:sp>
        <p:nvSpPr>
          <p:cNvPr id="65" name="l7"/>
          <p:cNvSpPr txBox="1"/>
          <p:nvPr/>
        </p:nvSpPr>
        <p:spPr>
          <a:xfrm>
            <a:off x="6956425" y="4543365"/>
            <a:ext cx="457200" cy="400110"/>
          </a:xfrm>
          <a:prstGeom prst="rect">
            <a:avLst/>
          </a:prstGeom>
          <a:noFill/>
        </p:spPr>
        <p:txBody>
          <a:bodyPr wrap="square" rtlCol="0">
            <a:spAutoFit/>
          </a:bodyPr>
          <a:lstStyle/>
          <a:p>
            <a:r>
              <a:rPr lang="en-US" sz="2000" b="1" dirty="0" smtClean="0">
                <a:solidFill>
                  <a:srgbClr val="00B0F0"/>
                </a:solidFill>
                <a:latin typeface="Trebuchet MS" pitchFamily="34" charset="0"/>
              </a:rPr>
              <a:t>7</a:t>
            </a:r>
            <a:endParaRPr lang="en-US" sz="2000" b="1" dirty="0">
              <a:solidFill>
                <a:srgbClr val="00B0F0"/>
              </a:solidFill>
              <a:latin typeface="Trebuchet MS" pitchFamily="34" charset="0"/>
            </a:endParaRPr>
          </a:p>
        </p:txBody>
      </p:sp>
      <p:sp>
        <p:nvSpPr>
          <p:cNvPr id="66" name="l8"/>
          <p:cNvSpPr txBox="1"/>
          <p:nvPr/>
        </p:nvSpPr>
        <p:spPr>
          <a:xfrm>
            <a:off x="7410450" y="4552890"/>
            <a:ext cx="457200" cy="400110"/>
          </a:xfrm>
          <a:prstGeom prst="rect">
            <a:avLst/>
          </a:prstGeom>
          <a:noFill/>
        </p:spPr>
        <p:txBody>
          <a:bodyPr wrap="square" rtlCol="0">
            <a:spAutoFit/>
          </a:bodyPr>
          <a:lstStyle/>
          <a:p>
            <a:r>
              <a:rPr lang="en-US" sz="2000" b="1" dirty="0" smtClean="0">
                <a:solidFill>
                  <a:srgbClr val="00B0F0"/>
                </a:solidFill>
                <a:latin typeface="Trebuchet MS" pitchFamily="34" charset="0"/>
              </a:rPr>
              <a:t>8</a:t>
            </a:r>
            <a:endParaRPr lang="en-US" sz="2000" b="1" dirty="0">
              <a:solidFill>
                <a:srgbClr val="00B0F0"/>
              </a:solidFill>
              <a:latin typeface="Trebuchet MS" pitchFamily="34" charset="0"/>
            </a:endParaRPr>
          </a:p>
        </p:txBody>
      </p:sp>
      <p:sp>
        <p:nvSpPr>
          <p:cNvPr id="67" name="l9"/>
          <p:cNvSpPr txBox="1"/>
          <p:nvPr/>
        </p:nvSpPr>
        <p:spPr>
          <a:xfrm>
            <a:off x="7810500" y="4533780"/>
            <a:ext cx="381000" cy="400110"/>
          </a:xfrm>
          <a:prstGeom prst="rect">
            <a:avLst/>
          </a:prstGeom>
          <a:noFill/>
        </p:spPr>
        <p:txBody>
          <a:bodyPr wrap="square" rtlCol="0">
            <a:spAutoFit/>
          </a:bodyPr>
          <a:lstStyle/>
          <a:p>
            <a:r>
              <a:rPr lang="en-US" sz="2000" b="1" dirty="0" smtClean="0">
                <a:solidFill>
                  <a:srgbClr val="00B0F0"/>
                </a:solidFill>
                <a:latin typeface="Trebuchet MS" pitchFamily="34" charset="0"/>
              </a:rPr>
              <a:t>9</a:t>
            </a:r>
            <a:endParaRPr lang="en-US" sz="2000" b="1" dirty="0">
              <a:solidFill>
                <a:srgbClr val="00B0F0"/>
              </a:solidFill>
              <a:latin typeface="Trebuchet MS" pitchFamily="34" charset="0"/>
            </a:endParaRPr>
          </a:p>
        </p:txBody>
      </p:sp>
      <p:sp>
        <p:nvSpPr>
          <p:cNvPr id="68" name="Rectangle 67"/>
          <p:cNvSpPr/>
          <p:nvPr/>
        </p:nvSpPr>
        <p:spPr>
          <a:xfrm>
            <a:off x="7372350" y="3257490"/>
            <a:ext cx="381000" cy="685800"/>
          </a:xfrm>
          <a:prstGeom prst="rect">
            <a:avLst/>
          </a:prstGeom>
          <a:solidFill>
            <a:schemeClr val="bg1">
              <a:alpha val="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l1box"/>
          <p:cNvSpPr/>
          <p:nvPr/>
        </p:nvSpPr>
        <p:spPr>
          <a:xfrm>
            <a:off x="4371975" y="3638490"/>
            <a:ext cx="304800" cy="533400"/>
          </a:xfrm>
          <a:prstGeom prst="rect">
            <a:avLst/>
          </a:prstGeom>
          <a:solidFill>
            <a:srgbClr val="00B0F0">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l2box"/>
          <p:cNvSpPr/>
          <p:nvPr/>
        </p:nvSpPr>
        <p:spPr>
          <a:xfrm>
            <a:off x="4800600" y="3257490"/>
            <a:ext cx="304800" cy="533400"/>
          </a:xfrm>
          <a:prstGeom prst="rect">
            <a:avLst/>
          </a:prstGeom>
          <a:solidFill>
            <a:srgbClr val="00B0F0">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 name="l3box"/>
          <p:cNvSpPr/>
          <p:nvPr/>
        </p:nvSpPr>
        <p:spPr>
          <a:xfrm>
            <a:off x="5219700" y="3257490"/>
            <a:ext cx="304800" cy="457200"/>
          </a:xfrm>
          <a:prstGeom prst="rect">
            <a:avLst/>
          </a:prstGeom>
          <a:solidFill>
            <a:srgbClr val="00B0F0">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 name="l4box"/>
          <p:cNvSpPr/>
          <p:nvPr/>
        </p:nvSpPr>
        <p:spPr>
          <a:xfrm>
            <a:off x="5638800" y="3095565"/>
            <a:ext cx="304800" cy="685800"/>
          </a:xfrm>
          <a:prstGeom prst="rect">
            <a:avLst/>
          </a:prstGeom>
          <a:solidFill>
            <a:srgbClr val="00B0F0">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4" name="l5box"/>
          <p:cNvSpPr/>
          <p:nvPr/>
        </p:nvSpPr>
        <p:spPr>
          <a:xfrm>
            <a:off x="6076950" y="3257490"/>
            <a:ext cx="304800" cy="381000"/>
          </a:xfrm>
          <a:prstGeom prst="rect">
            <a:avLst/>
          </a:prstGeom>
          <a:solidFill>
            <a:srgbClr val="00B0F0">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5" name="l6box"/>
          <p:cNvSpPr/>
          <p:nvPr/>
        </p:nvSpPr>
        <p:spPr>
          <a:xfrm>
            <a:off x="6572250" y="3181290"/>
            <a:ext cx="304800" cy="533400"/>
          </a:xfrm>
          <a:prstGeom prst="rect">
            <a:avLst/>
          </a:prstGeom>
          <a:solidFill>
            <a:srgbClr val="00B0F0">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l7box"/>
          <p:cNvSpPr/>
          <p:nvPr/>
        </p:nvSpPr>
        <p:spPr>
          <a:xfrm>
            <a:off x="6896100" y="3181290"/>
            <a:ext cx="228600" cy="381000"/>
          </a:xfrm>
          <a:prstGeom prst="rect">
            <a:avLst/>
          </a:prstGeom>
          <a:solidFill>
            <a:srgbClr val="00B0F0">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l8box"/>
          <p:cNvSpPr/>
          <p:nvPr/>
        </p:nvSpPr>
        <p:spPr>
          <a:xfrm>
            <a:off x="7429500" y="3105090"/>
            <a:ext cx="304800" cy="762000"/>
          </a:xfrm>
          <a:prstGeom prst="rect">
            <a:avLst/>
          </a:prstGeom>
          <a:solidFill>
            <a:srgbClr val="00B0F0">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8" name="l9box"/>
          <p:cNvSpPr/>
          <p:nvPr/>
        </p:nvSpPr>
        <p:spPr>
          <a:xfrm>
            <a:off x="7810500" y="3028890"/>
            <a:ext cx="228600" cy="304800"/>
          </a:xfrm>
          <a:prstGeom prst="rect">
            <a:avLst/>
          </a:prstGeom>
          <a:solidFill>
            <a:srgbClr val="00B0F0">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9" name="Picture 88" descr="dungeness - Copy.jpg"/>
          <p:cNvPicPr>
            <a:picLocks noChangeAspect="1"/>
          </p:cNvPicPr>
          <p:nvPr/>
        </p:nvPicPr>
        <p:blipFill>
          <a:blip r:embed="rId11" cstate="print"/>
          <a:stretch>
            <a:fillRect/>
          </a:stretch>
        </p:blipFill>
        <p:spPr>
          <a:xfrm>
            <a:off x="1676400" y="914400"/>
            <a:ext cx="1568450" cy="941070"/>
          </a:xfrm>
          <a:prstGeom prst="rect">
            <a:avLst/>
          </a:prstGeom>
        </p:spPr>
      </p:pic>
      <p:sp>
        <p:nvSpPr>
          <p:cNvPr id="90" name="Rounded Rectangle 89"/>
          <p:cNvSpPr/>
          <p:nvPr/>
        </p:nvSpPr>
        <p:spPr>
          <a:xfrm>
            <a:off x="1828800" y="2209800"/>
            <a:ext cx="1600200" cy="838200"/>
          </a:xfrm>
          <a:prstGeom prst="roundRect">
            <a:avLst/>
          </a:prstGeom>
          <a:solidFill>
            <a:srgbClr val="00B8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600" dirty="0" smtClean="0">
                <a:latin typeface="Trebuchet MS" pitchFamily="34" charset="0"/>
              </a:rPr>
              <a:t>How many HIGH tides do you count?</a:t>
            </a:r>
            <a:endParaRPr lang="en-US" sz="1600" dirty="0">
              <a:latin typeface="Trebuchet MS" pitchFamily="34" charset="0"/>
            </a:endParaRPr>
          </a:p>
        </p:txBody>
      </p:sp>
      <p:sp>
        <p:nvSpPr>
          <p:cNvPr id="91" name="Rounded Rectangle 90"/>
          <p:cNvSpPr/>
          <p:nvPr/>
        </p:nvSpPr>
        <p:spPr>
          <a:xfrm>
            <a:off x="1752600" y="4343400"/>
            <a:ext cx="1600200" cy="914400"/>
          </a:xfrm>
          <a:prstGeom prst="roundRect">
            <a:avLst/>
          </a:prstGeom>
          <a:solidFill>
            <a:srgbClr val="00A1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600" dirty="0" smtClean="0">
                <a:latin typeface="Trebuchet MS" pitchFamily="34" charset="0"/>
              </a:rPr>
              <a:t>How many LOW tides do you count?</a:t>
            </a:r>
            <a:endParaRPr lang="en-US" sz="1600" dirty="0">
              <a:latin typeface="Trebuchet MS" pitchFamily="34" charset="0"/>
            </a:endParaRPr>
          </a:p>
        </p:txBody>
      </p:sp>
      <p:sp>
        <p:nvSpPr>
          <p:cNvPr id="92" name="Up Ribbon 91"/>
          <p:cNvSpPr/>
          <p:nvPr/>
        </p:nvSpPr>
        <p:spPr>
          <a:xfrm>
            <a:off x="3505200" y="990600"/>
            <a:ext cx="4419600" cy="609600"/>
          </a:xfrm>
          <a:prstGeom prst="ribbon2">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latin typeface="Trebuchet MS" pitchFamily="34" charset="0"/>
              </a:rPr>
              <a:t>Tide Challenge #1</a:t>
            </a:r>
            <a:endParaRPr lang="en-US" dirty="0">
              <a:latin typeface="Trebuchet MS" pitchFamily="34" charset="0"/>
            </a:endParaRPr>
          </a:p>
        </p:txBody>
      </p:sp>
      <p:sp>
        <p:nvSpPr>
          <p:cNvPr id="94" name="TextBox 93"/>
          <p:cNvSpPr txBox="1"/>
          <p:nvPr/>
        </p:nvSpPr>
        <p:spPr>
          <a:xfrm>
            <a:off x="1066800" y="6553200"/>
            <a:ext cx="3429000" cy="369332"/>
          </a:xfrm>
          <a:prstGeom prst="rect">
            <a:avLst/>
          </a:prstGeom>
          <a:noFill/>
        </p:spPr>
        <p:txBody>
          <a:bodyPr wrap="square" rtlCol="0">
            <a:spAutoFit/>
          </a:bodyPr>
          <a:lstStyle/>
          <a:p>
            <a:r>
              <a:rPr lang="en-US" dirty="0" smtClean="0">
                <a:latin typeface="Trebuchet MS" pitchFamily="34" charset="0"/>
              </a:rPr>
              <a:t>Tide Challenge: 1/4</a:t>
            </a:r>
            <a:endParaRPr lang="en-US" dirty="0">
              <a:latin typeface="Trebuchet MS" pitchFamily="34" charset="0"/>
            </a:endParaRPr>
          </a:p>
        </p:txBody>
      </p:sp>
      <p:sp>
        <p:nvSpPr>
          <p:cNvPr id="95" name="Rounded Rectangle 94">
            <a:hlinkClick r:id="rId12" action="ppaction://hlinksldjump" highlightClick="1"/>
          </p:cNvPr>
          <p:cNvSpPr/>
          <p:nvPr/>
        </p:nvSpPr>
        <p:spPr>
          <a:xfrm>
            <a:off x="2057400" y="3124200"/>
            <a:ext cx="1219200" cy="685800"/>
          </a:xfrm>
          <a:prstGeom prst="roundRect">
            <a:avLst/>
          </a:prstGeom>
          <a:solidFill>
            <a:srgbClr val="C00000"/>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400" dirty="0" smtClean="0">
                <a:latin typeface="Trebuchet MS" pitchFamily="34" charset="0"/>
              </a:rPr>
              <a:t>Touch here to see the HIGH tides</a:t>
            </a:r>
            <a:endParaRPr lang="en-US" sz="1400" dirty="0">
              <a:latin typeface="Trebuchet MS" pitchFamily="34" charset="0"/>
            </a:endParaRPr>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grpId="0" nodeType="withEffect">
                                  <p:stCondLst>
                                    <p:cond delay="0"/>
                                  </p:stCondLst>
                                  <p:childTnLst>
                                    <p:set>
                                      <p:cBhvr>
                                        <p:cTn id="6" dur="1" fill="hold">
                                          <p:stCondLst>
                                            <p:cond delay="0"/>
                                          </p:stCondLst>
                                        </p:cTn>
                                        <p:tgtEl>
                                          <p:spTgt spid="59"/>
                                        </p:tgtEl>
                                        <p:attrNameLst>
                                          <p:attrName>style.visibility</p:attrName>
                                        </p:attrNameLst>
                                      </p:cBhvr>
                                      <p:to>
                                        <p:strVal val="visible"/>
                                      </p:to>
                                    </p:set>
                                    <p:anim calcmode="lin" valueType="num">
                                      <p:cBhvr>
                                        <p:cTn id="7" dur="500" fill="hold"/>
                                        <p:tgtEl>
                                          <p:spTgt spid="59"/>
                                        </p:tgtEl>
                                        <p:attrNameLst>
                                          <p:attrName>ppt_w</p:attrName>
                                        </p:attrNameLst>
                                      </p:cBhvr>
                                      <p:tavLst>
                                        <p:tav tm="0">
                                          <p:val>
                                            <p:fltVal val="0"/>
                                          </p:val>
                                        </p:tav>
                                        <p:tav tm="100000">
                                          <p:val>
                                            <p:strVal val="#ppt_w"/>
                                          </p:val>
                                        </p:tav>
                                      </p:tavLst>
                                    </p:anim>
                                    <p:anim calcmode="lin" valueType="num">
                                      <p:cBhvr>
                                        <p:cTn id="8" dur="500" fill="hold"/>
                                        <p:tgtEl>
                                          <p:spTgt spid="59"/>
                                        </p:tgtEl>
                                        <p:attrNameLst>
                                          <p:attrName>ppt_h</p:attrName>
                                        </p:attrNameLst>
                                      </p:cBhvr>
                                      <p:tavLst>
                                        <p:tav tm="0">
                                          <p:val>
                                            <p:fltVal val="0"/>
                                          </p:val>
                                        </p:tav>
                                        <p:tav tm="100000">
                                          <p:val>
                                            <p:strVal val="#ppt_h"/>
                                          </p:val>
                                        </p:tav>
                                      </p:tavLst>
                                    </p:anim>
                                    <p:animEffect transition="in" filter="fade">
                                      <p:cBhvr>
                                        <p:cTn id="9" dur="500"/>
                                        <p:tgtEl>
                                          <p:spTgt spid="59"/>
                                        </p:tgtEl>
                                      </p:cBhvr>
                                    </p:animEffect>
                                  </p:childTnLst>
                                </p:cTn>
                              </p:par>
                              <p:par>
                                <p:cTn id="10" presetID="53" presetClass="entr" presetSubtype="0" fill="hold" grpId="0" nodeType="withEffect">
                                  <p:stCondLst>
                                    <p:cond delay="0"/>
                                  </p:stCondLst>
                                  <p:childTnLst>
                                    <p:set>
                                      <p:cBhvr>
                                        <p:cTn id="11" dur="1" fill="hold">
                                          <p:stCondLst>
                                            <p:cond delay="0"/>
                                          </p:stCondLst>
                                        </p:cTn>
                                        <p:tgtEl>
                                          <p:spTgt spid="70"/>
                                        </p:tgtEl>
                                        <p:attrNameLst>
                                          <p:attrName>style.visibility</p:attrName>
                                        </p:attrNameLst>
                                      </p:cBhvr>
                                      <p:to>
                                        <p:strVal val="visible"/>
                                      </p:to>
                                    </p:set>
                                    <p:anim calcmode="lin" valueType="num">
                                      <p:cBhvr>
                                        <p:cTn id="12" dur="500" fill="hold"/>
                                        <p:tgtEl>
                                          <p:spTgt spid="70"/>
                                        </p:tgtEl>
                                        <p:attrNameLst>
                                          <p:attrName>ppt_w</p:attrName>
                                        </p:attrNameLst>
                                      </p:cBhvr>
                                      <p:tavLst>
                                        <p:tav tm="0">
                                          <p:val>
                                            <p:fltVal val="0"/>
                                          </p:val>
                                        </p:tav>
                                        <p:tav tm="100000">
                                          <p:val>
                                            <p:strVal val="#ppt_w"/>
                                          </p:val>
                                        </p:tav>
                                      </p:tavLst>
                                    </p:anim>
                                    <p:anim calcmode="lin" valueType="num">
                                      <p:cBhvr>
                                        <p:cTn id="13" dur="500" fill="hold"/>
                                        <p:tgtEl>
                                          <p:spTgt spid="70"/>
                                        </p:tgtEl>
                                        <p:attrNameLst>
                                          <p:attrName>ppt_h</p:attrName>
                                        </p:attrNameLst>
                                      </p:cBhvr>
                                      <p:tavLst>
                                        <p:tav tm="0">
                                          <p:val>
                                            <p:fltVal val="0"/>
                                          </p:val>
                                        </p:tav>
                                        <p:tav tm="100000">
                                          <p:val>
                                            <p:strVal val="#ppt_h"/>
                                          </p:val>
                                        </p:tav>
                                      </p:tavLst>
                                    </p:anim>
                                    <p:animEffect transition="in" filter="fade">
                                      <p:cBhvr>
                                        <p:cTn id="14" dur="500"/>
                                        <p:tgtEl>
                                          <p:spTgt spid="70"/>
                                        </p:tgtEl>
                                      </p:cBhvr>
                                    </p:animEffect>
                                  </p:childTnLst>
                                </p:cTn>
                              </p:par>
                            </p:childTnLst>
                          </p:cTn>
                        </p:par>
                        <p:par>
                          <p:cTn id="15" fill="hold">
                            <p:stCondLst>
                              <p:cond delay="500"/>
                            </p:stCondLst>
                            <p:childTnLst>
                              <p:par>
                                <p:cTn id="16" presetID="53" presetClass="entr" presetSubtype="0" fill="hold" grpId="0" nodeType="afterEffect">
                                  <p:stCondLst>
                                    <p:cond delay="0"/>
                                  </p:stCondLst>
                                  <p:childTnLst>
                                    <p:set>
                                      <p:cBhvr>
                                        <p:cTn id="17" dur="1" fill="hold">
                                          <p:stCondLst>
                                            <p:cond delay="0"/>
                                          </p:stCondLst>
                                        </p:cTn>
                                        <p:tgtEl>
                                          <p:spTgt spid="60"/>
                                        </p:tgtEl>
                                        <p:attrNameLst>
                                          <p:attrName>style.visibility</p:attrName>
                                        </p:attrNameLst>
                                      </p:cBhvr>
                                      <p:to>
                                        <p:strVal val="visible"/>
                                      </p:to>
                                    </p:set>
                                    <p:anim calcmode="lin" valueType="num">
                                      <p:cBhvr>
                                        <p:cTn id="18" dur="500" fill="hold"/>
                                        <p:tgtEl>
                                          <p:spTgt spid="60"/>
                                        </p:tgtEl>
                                        <p:attrNameLst>
                                          <p:attrName>ppt_w</p:attrName>
                                        </p:attrNameLst>
                                      </p:cBhvr>
                                      <p:tavLst>
                                        <p:tav tm="0">
                                          <p:val>
                                            <p:fltVal val="0"/>
                                          </p:val>
                                        </p:tav>
                                        <p:tav tm="100000">
                                          <p:val>
                                            <p:strVal val="#ppt_w"/>
                                          </p:val>
                                        </p:tav>
                                      </p:tavLst>
                                    </p:anim>
                                    <p:anim calcmode="lin" valueType="num">
                                      <p:cBhvr>
                                        <p:cTn id="19" dur="500" fill="hold"/>
                                        <p:tgtEl>
                                          <p:spTgt spid="60"/>
                                        </p:tgtEl>
                                        <p:attrNameLst>
                                          <p:attrName>ppt_h</p:attrName>
                                        </p:attrNameLst>
                                      </p:cBhvr>
                                      <p:tavLst>
                                        <p:tav tm="0">
                                          <p:val>
                                            <p:fltVal val="0"/>
                                          </p:val>
                                        </p:tav>
                                        <p:tav tm="100000">
                                          <p:val>
                                            <p:strVal val="#ppt_h"/>
                                          </p:val>
                                        </p:tav>
                                      </p:tavLst>
                                    </p:anim>
                                    <p:animEffect transition="in" filter="fade">
                                      <p:cBhvr>
                                        <p:cTn id="20" dur="500"/>
                                        <p:tgtEl>
                                          <p:spTgt spid="60"/>
                                        </p:tgtEl>
                                      </p:cBhvr>
                                    </p:animEffect>
                                  </p:childTnLst>
                                </p:cTn>
                              </p:par>
                              <p:par>
                                <p:cTn id="21" presetID="53" presetClass="entr" presetSubtype="0" fill="hold" grpId="0" nodeType="withEffect">
                                  <p:stCondLst>
                                    <p:cond delay="0"/>
                                  </p:stCondLst>
                                  <p:childTnLst>
                                    <p:set>
                                      <p:cBhvr>
                                        <p:cTn id="22" dur="1" fill="hold">
                                          <p:stCondLst>
                                            <p:cond delay="0"/>
                                          </p:stCondLst>
                                        </p:cTn>
                                        <p:tgtEl>
                                          <p:spTgt spid="71"/>
                                        </p:tgtEl>
                                        <p:attrNameLst>
                                          <p:attrName>style.visibility</p:attrName>
                                        </p:attrNameLst>
                                      </p:cBhvr>
                                      <p:to>
                                        <p:strVal val="visible"/>
                                      </p:to>
                                    </p:set>
                                    <p:anim calcmode="lin" valueType="num">
                                      <p:cBhvr>
                                        <p:cTn id="23" dur="500" fill="hold"/>
                                        <p:tgtEl>
                                          <p:spTgt spid="71"/>
                                        </p:tgtEl>
                                        <p:attrNameLst>
                                          <p:attrName>ppt_w</p:attrName>
                                        </p:attrNameLst>
                                      </p:cBhvr>
                                      <p:tavLst>
                                        <p:tav tm="0">
                                          <p:val>
                                            <p:fltVal val="0"/>
                                          </p:val>
                                        </p:tav>
                                        <p:tav tm="100000">
                                          <p:val>
                                            <p:strVal val="#ppt_w"/>
                                          </p:val>
                                        </p:tav>
                                      </p:tavLst>
                                    </p:anim>
                                    <p:anim calcmode="lin" valueType="num">
                                      <p:cBhvr>
                                        <p:cTn id="24" dur="500" fill="hold"/>
                                        <p:tgtEl>
                                          <p:spTgt spid="71"/>
                                        </p:tgtEl>
                                        <p:attrNameLst>
                                          <p:attrName>ppt_h</p:attrName>
                                        </p:attrNameLst>
                                      </p:cBhvr>
                                      <p:tavLst>
                                        <p:tav tm="0">
                                          <p:val>
                                            <p:fltVal val="0"/>
                                          </p:val>
                                        </p:tav>
                                        <p:tav tm="100000">
                                          <p:val>
                                            <p:strVal val="#ppt_h"/>
                                          </p:val>
                                        </p:tav>
                                      </p:tavLst>
                                    </p:anim>
                                    <p:animEffect transition="in" filter="fade">
                                      <p:cBhvr>
                                        <p:cTn id="25" dur="500"/>
                                        <p:tgtEl>
                                          <p:spTgt spid="71"/>
                                        </p:tgtEl>
                                      </p:cBhvr>
                                    </p:animEffect>
                                  </p:childTnLst>
                                </p:cTn>
                              </p:par>
                            </p:childTnLst>
                          </p:cTn>
                        </p:par>
                        <p:par>
                          <p:cTn id="26" fill="hold">
                            <p:stCondLst>
                              <p:cond delay="1000"/>
                            </p:stCondLst>
                            <p:childTnLst>
                              <p:par>
                                <p:cTn id="27" presetID="53" presetClass="entr" presetSubtype="0" fill="hold" grpId="0" nodeType="afterEffect">
                                  <p:stCondLst>
                                    <p:cond delay="0"/>
                                  </p:stCondLst>
                                  <p:childTnLst>
                                    <p:set>
                                      <p:cBhvr>
                                        <p:cTn id="28" dur="1" fill="hold">
                                          <p:stCondLst>
                                            <p:cond delay="0"/>
                                          </p:stCondLst>
                                        </p:cTn>
                                        <p:tgtEl>
                                          <p:spTgt spid="61"/>
                                        </p:tgtEl>
                                        <p:attrNameLst>
                                          <p:attrName>style.visibility</p:attrName>
                                        </p:attrNameLst>
                                      </p:cBhvr>
                                      <p:to>
                                        <p:strVal val="visible"/>
                                      </p:to>
                                    </p:set>
                                    <p:anim calcmode="lin" valueType="num">
                                      <p:cBhvr>
                                        <p:cTn id="29" dur="500" fill="hold"/>
                                        <p:tgtEl>
                                          <p:spTgt spid="61"/>
                                        </p:tgtEl>
                                        <p:attrNameLst>
                                          <p:attrName>ppt_w</p:attrName>
                                        </p:attrNameLst>
                                      </p:cBhvr>
                                      <p:tavLst>
                                        <p:tav tm="0">
                                          <p:val>
                                            <p:fltVal val="0"/>
                                          </p:val>
                                        </p:tav>
                                        <p:tav tm="100000">
                                          <p:val>
                                            <p:strVal val="#ppt_w"/>
                                          </p:val>
                                        </p:tav>
                                      </p:tavLst>
                                    </p:anim>
                                    <p:anim calcmode="lin" valueType="num">
                                      <p:cBhvr>
                                        <p:cTn id="30" dur="500" fill="hold"/>
                                        <p:tgtEl>
                                          <p:spTgt spid="61"/>
                                        </p:tgtEl>
                                        <p:attrNameLst>
                                          <p:attrName>ppt_h</p:attrName>
                                        </p:attrNameLst>
                                      </p:cBhvr>
                                      <p:tavLst>
                                        <p:tav tm="0">
                                          <p:val>
                                            <p:fltVal val="0"/>
                                          </p:val>
                                        </p:tav>
                                        <p:tav tm="100000">
                                          <p:val>
                                            <p:strVal val="#ppt_h"/>
                                          </p:val>
                                        </p:tav>
                                      </p:tavLst>
                                    </p:anim>
                                    <p:animEffect transition="in" filter="fade">
                                      <p:cBhvr>
                                        <p:cTn id="31" dur="500"/>
                                        <p:tgtEl>
                                          <p:spTgt spid="61"/>
                                        </p:tgtEl>
                                      </p:cBhvr>
                                    </p:animEffect>
                                  </p:childTnLst>
                                </p:cTn>
                              </p:par>
                              <p:par>
                                <p:cTn id="32" presetID="53" presetClass="entr" presetSubtype="0" fill="hold" grpId="0" nodeType="withEffect">
                                  <p:stCondLst>
                                    <p:cond delay="0"/>
                                  </p:stCondLst>
                                  <p:childTnLst>
                                    <p:set>
                                      <p:cBhvr>
                                        <p:cTn id="33" dur="1" fill="hold">
                                          <p:stCondLst>
                                            <p:cond delay="0"/>
                                          </p:stCondLst>
                                        </p:cTn>
                                        <p:tgtEl>
                                          <p:spTgt spid="72"/>
                                        </p:tgtEl>
                                        <p:attrNameLst>
                                          <p:attrName>style.visibility</p:attrName>
                                        </p:attrNameLst>
                                      </p:cBhvr>
                                      <p:to>
                                        <p:strVal val="visible"/>
                                      </p:to>
                                    </p:set>
                                    <p:anim calcmode="lin" valueType="num">
                                      <p:cBhvr>
                                        <p:cTn id="34" dur="500" fill="hold"/>
                                        <p:tgtEl>
                                          <p:spTgt spid="72"/>
                                        </p:tgtEl>
                                        <p:attrNameLst>
                                          <p:attrName>ppt_w</p:attrName>
                                        </p:attrNameLst>
                                      </p:cBhvr>
                                      <p:tavLst>
                                        <p:tav tm="0">
                                          <p:val>
                                            <p:fltVal val="0"/>
                                          </p:val>
                                        </p:tav>
                                        <p:tav tm="100000">
                                          <p:val>
                                            <p:strVal val="#ppt_w"/>
                                          </p:val>
                                        </p:tav>
                                      </p:tavLst>
                                    </p:anim>
                                    <p:anim calcmode="lin" valueType="num">
                                      <p:cBhvr>
                                        <p:cTn id="35" dur="500" fill="hold"/>
                                        <p:tgtEl>
                                          <p:spTgt spid="72"/>
                                        </p:tgtEl>
                                        <p:attrNameLst>
                                          <p:attrName>ppt_h</p:attrName>
                                        </p:attrNameLst>
                                      </p:cBhvr>
                                      <p:tavLst>
                                        <p:tav tm="0">
                                          <p:val>
                                            <p:fltVal val="0"/>
                                          </p:val>
                                        </p:tav>
                                        <p:tav tm="100000">
                                          <p:val>
                                            <p:strVal val="#ppt_h"/>
                                          </p:val>
                                        </p:tav>
                                      </p:tavLst>
                                    </p:anim>
                                    <p:animEffect transition="in" filter="fade">
                                      <p:cBhvr>
                                        <p:cTn id="36" dur="500"/>
                                        <p:tgtEl>
                                          <p:spTgt spid="72"/>
                                        </p:tgtEl>
                                      </p:cBhvr>
                                    </p:animEffect>
                                  </p:childTnLst>
                                </p:cTn>
                              </p:par>
                            </p:childTnLst>
                          </p:cTn>
                        </p:par>
                        <p:par>
                          <p:cTn id="37" fill="hold">
                            <p:stCondLst>
                              <p:cond delay="1500"/>
                            </p:stCondLst>
                            <p:childTnLst>
                              <p:par>
                                <p:cTn id="38" presetID="53" presetClass="entr" presetSubtype="0" fill="hold" grpId="0" nodeType="afterEffect">
                                  <p:stCondLst>
                                    <p:cond delay="0"/>
                                  </p:stCondLst>
                                  <p:childTnLst>
                                    <p:set>
                                      <p:cBhvr>
                                        <p:cTn id="39" dur="1" fill="hold">
                                          <p:stCondLst>
                                            <p:cond delay="0"/>
                                          </p:stCondLst>
                                        </p:cTn>
                                        <p:tgtEl>
                                          <p:spTgt spid="62"/>
                                        </p:tgtEl>
                                        <p:attrNameLst>
                                          <p:attrName>style.visibility</p:attrName>
                                        </p:attrNameLst>
                                      </p:cBhvr>
                                      <p:to>
                                        <p:strVal val="visible"/>
                                      </p:to>
                                    </p:set>
                                    <p:anim calcmode="lin" valueType="num">
                                      <p:cBhvr>
                                        <p:cTn id="40" dur="500" fill="hold"/>
                                        <p:tgtEl>
                                          <p:spTgt spid="62"/>
                                        </p:tgtEl>
                                        <p:attrNameLst>
                                          <p:attrName>ppt_w</p:attrName>
                                        </p:attrNameLst>
                                      </p:cBhvr>
                                      <p:tavLst>
                                        <p:tav tm="0">
                                          <p:val>
                                            <p:fltVal val="0"/>
                                          </p:val>
                                        </p:tav>
                                        <p:tav tm="100000">
                                          <p:val>
                                            <p:strVal val="#ppt_w"/>
                                          </p:val>
                                        </p:tav>
                                      </p:tavLst>
                                    </p:anim>
                                    <p:anim calcmode="lin" valueType="num">
                                      <p:cBhvr>
                                        <p:cTn id="41" dur="500" fill="hold"/>
                                        <p:tgtEl>
                                          <p:spTgt spid="62"/>
                                        </p:tgtEl>
                                        <p:attrNameLst>
                                          <p:attrName>ppt_h</p:attrName>
                                        </p:attrNameLst>
                                      </p:cBhvr>
                                      <p:tavLst>
                                        <p:tav tm="0">
                                          <p:val>
                                            <p:fltVal val="0"/>
                                          </p:val>
                                        </p:tav>
                                        <p:tav tm="100000">
                                          <p:val>
                                            <p:strVal val="#ppt_h"/>
                                          </p:val>
                                        </p:tav>
                                      </p:tavLst>
                                    </p:anim>
                                    <p:animEffect transition="in" filter="fade">
                                      <p:cBhvr>
                                        <p:cTn id="42" dur="500"/>
                                        <p:tgtEl>
                                          <p:spTgt spid="62"/>
                                        </p:tgtEl>
                                      </p:cBhvr>
                                    </p:animEffect>
                                  </p:childTnLst>
                                </p:cTn>
                              </p:par>
                              <p:par>
                                <p:cTn id="43" presetID="53" presetClass="entr" presetSubtype="0" fill="hold" grpId="0" nodeType="withEffect">
                                  <p:stCondLst>
                                    <p:cond delay="0"/>
                                  </p:stCondLst>
                                  <p:childTnLst>
                                    <p:set>
                                      <p:cBhvr>
                                        <p:cTn id="44" dur="1" fill="hold">
                                          <p:stCondLst>
                                            <p:cond delay="0"/>
                                          </p:stCondLst>
                                        </p:cTn>
                                        <p:tgtEl>
                                          <p:spTgt spid="73"/>
                                        </p:tgtEl>
                                        <p:attrNameLst>
                                          <p:attrName>style.visibility</p:attrName>
                                        </p:attrNameLst>
                                      </p:cBhvr>
                                      <p:to>
                                        <p:strVal val="visible"/>
                                      </p:to>
                                    </p:set>
                                    <p:anim calcmode="lin" valueType="num">
                                      <p:cBhvr>
                                        <p:cTn id="45" dur="500" fill="hold"/>
                                        <p:tgtEl>
                                          <p:spTgt spid="73"/>
                                        </p:tgtEl>
                                        <p:attrNameLst>
                                          <p:attrName>ppt_w</p:attrName>
                                        </p:attrNameLst>
                                      </p:cBhvr>
                                      <p:tavLst>
                                        <p:tav tm="0">
                                          <p:val>
                                            <p:fltVal val="0"/>
                                          </p:val>
                                        </p:tav>
                                        <p:tav tm="100000">
                                          <p:val>
                                            <p:strVal val="#ppt_w"/>
                                          </p:val>
                                        </p:tav>
                                      </p:tavLst>
                                    </p:anim>
                                    <p:anim calcmode="lin" valueType="num">
                                      <p:cBhvr>
                                        <p:cTn id="46" dur="500" fill="hold"/>
                                        <p:tgtEl>
                                          <p:spTgt spid="73"/>
                                        </p:tgtEl>
                                        <p:attrNameLst>
                                          <p:attrName>ppt_h</p:attrName>
                                        </p:attrNameLst>
                                      </p:cBhvr>
                                      <p:tavLst>
                                        <p:tav tm="0">
                                          <p:val>
                                            <p:fltVal val="0"/>
                                          </p:val>
                                        </p:tav>
                                        <p:tav tm="100000">
                                          <p:val>
                                            <p:strVal val="#ppt_h"/>
                                          </p:val>
                                        </p:tav>
                                      </p:tavLst>
                                    </p:anim>
                                    <p:animEffect transition="in" filter="fade">
                                      <p:cBhvr>
                                        <p:cTn id="47" dur="500"/>
                                        <p:tgtEl>
                                          <p:spTgt spid="73"/>
                                        </p:tgtEl>
                                      </p:cBhvr>
                                    </p:animEffect>
                                  </p:childTnLst>
                                </p:cTn>
                              </p:par>
                            </p:childTnLst>
                          </p:cTn>
                        </p:par>
                        <p:par>
                          <p:cTn id="48" fill="hold">
                            <p:stCondLst>
                              <p:cond delay="2000"/>
                            </p:stCondLst>
                            <p:childTnLst>
                              <p:par>
                                <p:cTn id="49" presetID="53" presetClass="entr" presetSubtype="0" fill="hold" grpId="0" nodeType="afterEffect">
                                  <p:stCondLst>
                                    <p:cond delay="0"/>
                                  </p:stCondLst>
                                  <p:childTnLst>
                                    <p:set>
                                      <p:cBhvr>
                                        <p:cTn id="50" dur="1" fill="hold">
                                          <p:stCondLst>
                                            <p:cond delay="0"/>
                                          </p:stCondLst>
                                        </p:cTn>
                                        <p:tgtEl>
                                          <p:spTgt spid="63"/>
                                        </p:tgtEl>
                                        <p:attrNameLst>
                                          <p:attrName>style.visibility</p:attrName>
                                        </p:attrNameLst>
                                      </p:cBhvr>
                                      <p:to>
                                        <p:strVal val="visible"/>
                                      </p:to>
                                    </p:set>
                                    <p:anim calcmode="lin" valueType="num">
                                      <p:cBhvr>
                                        <p:cTn id="51" dur="500" fill="hold"/>
                                        <p:tgtEl>
                                          <p:spTgt spid="63"/>
                                        </p:tgtEl>
                                        <p:attrNameLst>
                                          <p:attrName>ppt_w</p:attrName>
                                        </p:attrNameLst>
                                      </p:cBhvr>
                                      <p:tavLst>
                                        <p:tav tm="0">
                                          <p:val>
                                            <p:fltVal val="0"/>
                                          </p:val>
                                        </p:tav>
                                        <p:tav tm="100000">
                                          <p:val>
                                            <p:strVal val="#ppt_w"/>
                                          </p:val>
                                        </p:tav>
                                      </p:tavLst>
                                    </p:anim>
                                    <p:anim calcmode="lin" valueType="num">
                                      <p:cBhvr>
                                        <p:cTn id="52" dur="500" fill="hold"/>
                                        <p:tgtEl>
                                          <p:spTgt spid="63"/>
                                        </p:tgtEl>
                                        <p:attrNameLst>
                                          <p:attrName>ppt_h</p:attrName>
                                        </p:attrNameLst>
                                      </p:cBhvr>
                                      <p:tavLst>
                                        <p:tav tm="0">
                                          <p:val>
                                            <p:fltVal val="0"/>
                                          </p:val>
                                        </p:tav>
                                        <p:tav tm="100000">
                                          <p:val>
                                            <p:strVal val="#ppt_h"/>
                                          </p:val>
                                        </p:tav>
                                      </p:tavLst>
                                    </p:anim>
                                    <p:animEffect transition="in" filter="fade">
                                      <p:cBhvr>
                                        <p:cTn id="53" dur="500"/>
                                        <p:tgtEl>
                                          <p:spTgt spid="63"/>
                                        </p:tgtEl>
                                      </p:cBhvr>
                                    </p:animEffect>
                                  </p:childTnLst>
                                </p:cTn>
                              </p:par>
                              <p:par>
                                <p:cTn id="54" presetID="53" presetClass="entr" presetSubtype="0" fill="hold" grpId="0" nodeType="withEffect">
                                  <p:stCondLst>
                                    <p:cond delay="0"/>
                                  </p:stCondLst>
                                  <p:childTnLst>
                                    <p:set>
                                      <p:cBhvr>
                                        <p:cTn id="55" dur="1" fill="hold">
                                          <p:stCondLst>
                                            <p:cond delay="0"/>
                                          </p:stCondLst>
                                        </p:cTn>
                                        <p:tgtEl>
                                          <p:spTgt spid="74"/>
                                        </p:tgtEl>
                                        <p:attrNameLst>
                                          <p:attrName>style.visibility</p:attrName>
                                        </p:attrNameLst>
                                      </p:cBhvr>
                                      <p:to>
                                        <p:strVal val="visible"/>
                                      </p:to>
                                    </p:set>
                                    <p:anim calcmode="lin" valueType="num">
                                      <p:cBhvr>
                                        <p:cTn id="56" dur="500" fill="hold"/>
                                        <p:tgtEl>
                                          <p:spTgt spid="74"/>
                                        </p:tgtEl>
                                        <p:attrNameLst>
                                          <p:attrName>ppt_w</p:attrName>
                                        </p:attrNameLst>
                                      </p:cBhvr>
                                      <p:tavLst>
                                        <p:tav tm="0">
                                          <p:val>
                                            <p:fltVal val="0"/>
                                          </p:val>
                                        </p:tav>
                                        <p:tav tm="100000">
                                          <p:val>
                                            <p:strVal val="#ppt_w"/>
                                          </p:val>
                                        </p:tav>
                                      </p:tavLst>
                                    </p:anim>
                                    <p:anim calcmode="lin" valueType="num">
                                      <p:cBhvr>
                                        <p:cTn id="57" dur="500" fill="hold"/>
                                        <p:tgtEl>
                                          <p:spTgt spid="74"/>
                                        </p:tgtEl>
                                        <p:attrNameLst>
                                          <p:attrName>ppt_h</p:attrName>
                                        </p:attrNameLst>
                                      </p:cBhvr>
                                      <p:tavLst>
                                        <p:tav tm="0">
                                          <p:val>
                                            <p:fltVal val="0"/>
                                          </p:val>
                                        </p:tav>
                                        <p:tav tm="100000">
                                          <p:val>
                                            <p:strVal val="#ppt_h"/>
                                          </p:val>
                                        </p:tav>
                                      </p:tavLst>
                                    </p:anim>
                                    <p:animEffect transition="in" filter="fade">
                                      <p:cBhvr>
                                        <p:cTn id="58" dur="500"/>
                                        <p:tgtEl>
                                          <p:spTgt spid="74"/>
                                        </p:tgtEl>
                                      </p:cBhvr>
                                    </p:animEffect>
                                  </p:childTnLst>
                                </p:cTn>
                              </p:par>
                            </p:childTnLst>
                          </p:cTn>
                        </p:par>
                        <p:par>
                          <p:cTn id="59" fill="hold">
                            <p:stCondLst>
                              <p:cond delay="2500"/>
                            </p:stCondLst>
                            <p:childTnLst>
                              <p:par>
                                <p:cTn id="60" presetID="53" presetClass="entr" presetSubtype="0" fill="hold" grpId="0" nodeType="afterEffect">
                                  <p:stCondLst>
                                    <p:cond delay="0"/>
                                  </p:stCondLst>
                                  <p:childTnLst>
                                    <p:set>
                                      <p:cBhvr>
                                        <p:cTn id="61" dur="1" fill="hold">
                                          <p:stCondLst>
                                            <p:cond delay="0"/>
                                          </p:stCondLst>
                                        </p:cTn>
                                        <p:tgtEl>
                                          <p:spTgt spid="64"/>
                                        </p:tgtEl>
                                        <p:attrNameLst>
                                          <p:attrName>style.visibility</p:attrName>
                                        </p:attrNameLst>
                                      </p:cBhvr>
                                      <p:to>
                                        <p:strVal val="visible"/>
                                      </p:to>
                                    </p:set>
                                    <p:anim calcmode="lin" valueType="num">
                                      <p:cBhvr>
                                        <p:cTn id="62" dur="500" fill="hold"/>
                                        <p:tgtEl>
                                          <p:spTgt spid="64"/>
                                        </p:tgtEl>
                                        <p:attrNameLst>
                                          <p:attrName>ppt_w</p:attrName>
                                        </p:attrNameLst>
                                      </p:cBhvr>
                                      <p:tavLst>
                                        <p:tav tm="0">
                                          <p:val>
                                            <p:fltVal val="0"/>
                                          </p:val>
                                        </p:tav>
                                        <p:tav tm="100000">
                                          <p:val>
                                            <p:strVal val="#ppt_w"/>
                                          </p:val>
                                        </p:tav>
                                      </p:tavLst>
                                    </p:anim>
                                    <p:anim calcmode="lin" valueType="num">
                                      <p:cBhvr>
                                        <p:cTn id="63" dur="500" fill="hold"/>
                                        <p:tgtEl>
                                          <p:spTgt spid="64"/>
                                        </p:tgtEl>
                                        <p:attrNameLst>
                                          <p:attrName>ppt_h</p:attrName>
                                        </p:attrNameLst>
                                      </p:cBhvr>
                                      <p:tavLst>
                                        <p:tav tm="0">
                                          <p:val>
                                            <p:fltVal val="0"/>
                                          </p:val>
                                        </p:tav>
                                        <p:tav tm="100000">
                                          <p:val>
                                            <p:strVal val="#ppt_h"/>
                                          </p:val>
                                        </p:tav>
                                      </p:tavLst>
                                    </p:anim>
                                    <p:animEffect transition="in" filter="fade">
                                      <p:cBhvr>
                                        <p:cTn id="64" dur="500"/>
                                        <p:tgtEl>
                                          <p:spTgt spid="64"/>
                                        </p:tgtEl>
                                      </p:cBhvr>
                                    </p:animEffect>
                                  </p:childTnLst>
                                </p:cTn>
                              </p:par>
                              <p:par>
                                <p:cTn id="65" presetID="53" presetClass="entr" presetSubtype="0" fill="hold" grpId="0" nodeType="withEffect">
                                  <p:stCondLst>
                                    <p:cond delay="0"/>
                                  </p:stCondLst>
                                  <p:childTnLst>
                                    <p:set>
                                      <p:cBhvr>
                                        <p:cTn id="66" dur="1" fill="hold">
                                          <p:stCondLst>
                                            <p:cond delay="0"/>
                                          </p:stCondLst>
                                        </p:cTn>
                                        <p:tgtEl>
                                          <p:spTgt spid="75"/>
                                        </p:tgtEl>
                                        <p:attrNameLst>
                                          <p:attrName>style.visibility</p:attrName>
                                        </p:attrNameLst>
                                      </p:cBhvr>
                                      <p:to>
                                        <p:strVal val="visible"/>
                                      </p:to>
                                    </p:set>
                                    <p:anim calcmode="lin" valueType="num">
                                      <p:cBhvr>
                                        <p:cTn id="67" dur="500" fill="hold"/>
                                        <p:tgtEl>
                                          <p:spTgt spid="75"/>
                                        </p:tgtEl>
                                        <p:attrNameLst>
                                          <p:attrName>ppt_w</p:attrName>
                                        </p:attrNameLst>
                                      </p:cBhvr>
                                      <p:tavLst>
                                        <p:tav tm="0">
                                          <p:val>
                                            <p:fltVal val="0"/>
                                          </p:val>
                                        </p:tav>
                                        <p:tav tm="100000">
                                          <p:val>
                                            <p:strVal val="#ppt_w"/>
                                          </p:val>
                                        </p:tav>
                                      </p:tavLst>
                                    </p:anim>
                                    <p:anim calcmode="lin" valueType="num">
                                      <p:cBhvr>
                                        <p:cTn id="68" dur="500" fill="hold"/>
                                        <p:tgtEl>
                                          <p:spTgt spid="75"/>
                                        </p:tgtEl>
                                        <p:attrNameLst>
                                          <p:attrName>ppt_h</p:attrName>
                                        </p:attrNameLst>
                                      </p:cBhvr>
                                      <p:tavLst>
                                        <p:tav tm="0">
                                          <p:val>
                                            <p:fltVal val="0"/>
                                          </p:val>
                                        </p:tav>
                                        <p:tav tm="100000">
                                          <p:val>
                                            <p:strVal val="#ppt_h"/>
                                          </p:val>
                                        </p:tav>
                                      </p:tavLst>
                                    </p:anim>
                                    <p:animEffect transition="in" filter="fade">
                                      <p:cBhvr>
                                        <p:cTn id="69" dur="500"/>
                                        <p:tgtEl>
                                          <p:spTgt spid="75"/>
                                        </p:tgtEl>
                                      </p:cBhvr>
                                    </p:animEffect>
                                  </p:childTnLst>
                                </p:cTn>
                              </p:par>
                            </p:childTnLst>
                          </p:cTn>
                        </p:par>
                        <p:par>
                          <p:cTn id="70" fill="hold">
                            <p:stCondLst>
                              <p:cond delay="3000"/>
                            </p:stCondLst>
                            <p:childTnLst>
                              <p:par>
                                <p:cTn id="71" presetID="53" presetClass="entr" presetSubtype="0" fill="hold" grpId="0" nodeType="afterEffect">
                                  <p:stCondLst>
                                    <p:cond delay="0"/>
                                  </p:stCondLst>
                                  <p:childTnLst>
                                    <p:set>
                                      <p:cBhvr>
                                        <p:cTn id="72" dur="1" fill="hold">
                                          <p:stCondLst>
                                            <p:cond delay="0"/>
                                          </p:stCondLst>
                                        </p:cTn>
                                        <p:tgtEl>
                                          <p:spTgt spid="65"/>
                                        </p:tgtEl>
                                        <p:attrNameLst>
                                          <p:attrName>style.visibility</p:attrName>
                                        </p:attrNameLst>
                                      </p:cBhvr>
                                      <p:to>
                                        <p:strVal val="visible"/>
                                      </p:to>
                                    </p:set>
                                    <p:anim calcmode="lin" valueType="num">
                                      <p:cBhvr>
                                        <p:cTn id="73" dur="500" fill="hold"/>
                                        <p:tgtEl>
                                          <p:spTgt spid="65"/>
                                        </p:tgtEl>
                                        <p:attrNameLst>
                                          <p:attrName>ppt_w</p:attrName>
                                        </p:attrNameLst>
                                      </p:cBhvr>
                                      <p:tavLst>
                                        <p:tav tm="0">
                                          <p:val>
                                            <p:fltVal val="0"/>
                                          </p:val>
                                        </p:tav>
                                        <p:tav tm="100000">
                                          <p:val>
                                            <p:strVal val="#ppt_w"/>
                                          </p:val>
                                        </p:tav>
                                      </p:tavLst>
                                    </p:anim>
                                    <p:anim calcmode="lin" valueType="num">
                                      <p:cBhvr>
                                        <p:cTn id="74" dur="500" fill="hold"/>
                                        <p:tgtEl>
                                          <p:spTgt spid="65"/>
                                        </p:tgtEl>
                                        <p:attrNameLst>
                                          <p:attrName>ppt_h</p:attrName>
                                        </p:attrNameLst>
                                      </p:cBhvr>
                                      <p:tavLst>
                                        <p:tav tm="0">
                                          <p:val>
                                            <p:fltVal val="0"/>
                                          </p:val>
                                        </p:tav>
                                        <p:tav tm="100000">
                                          <p:val>
                                            <p:strVal val="#ppt_h"/>
                                          </p:val>
                                        </p:tav>
                                      </p:tavLst>
                                    </p:anim>
                                    <p:animEffect transition="in" filter="fade">
                                      <p:cBhvr>
                                        <p:cTn id="75" dur="500"/>
                                        <p:tgtEl>
                                          <p:spTgt spid="65"/>
                                        </p:tgtEl>
                                      </p:cBhvr>
                                    </p:animEffect>
                                  </p:childTnLst>
                                </p:cTn>
                              </p:par>
                              <p:par>
                                <p:cTn id="76" presetID="53" presetClass="entr" presetSubtype="0" fill="hold" grpId="0" nodeType="withEffect">
                                  <p:stCondLst>
                                    <p:cond delay="0"/>
                                  </p:stCondLst>
                                  <p:childTnLst>
                                    <p:set>
                                      <p:cBhvr>
                                        <p:cTn id="77" dur="1" fill="hold">
                                          <p:stCondLst>
                                            <p:cond delay="0"/>
                                          </p:stCondLst>
                                        </p:cTn>
                                        <p:tgtEl>
                                          <p:spTgt spid="76"/>
                                        </p:tgtEl>
                                        <p:attrNameLst>
                                          <p:attrName>style.visibility</p:attrName>
                                        </p:attrNameLst>
                                      </p:cBhvr>
                                      <p:to>
                                        <p:strVal val="visible"/>
                                      </p:to>
                                    </p:set>
                                    <p:anim calcmode="lin" valueType="num">
                                      <p:cBhvr>
                                        <p:cTn id="78" dur="500" fill="hold"/>
                                        <p:tgtEl>
                                          <p:spTgt spid="76"/>
                                        </p:tgtEl>
                                        <p:attrNameLst>
                                          <p:attrName>ppt_w</p:attrName>
                                        </p:attrNameLst>
                                      </p:cBhvr>
                                      <p:tavLst>
                                        <p:tav tm="0">
                                          <p:val>
                                            <p:fltVal val="0"/>
                                          </p:val>
                                        </p:tav>
                                        <p:tav tm="100000">
                                          <p:val>
                                            <p:strVal val="#ppt_w"/>
                                          </p:val>
                                        </p:tav>
                                      </p:tavLst>
                                    </p:anim>
                                    <p:anim calcmode="lin" valueType="num">
                                      <p:cBhvr>
                                        <p:cTn id="79" dur="500" fill="hold"/>
                                        <p:tgtEl>
                                          <p:spTgt spid="76"/>
                                        </p:tgtEl>
                                        <p:attrNameLst>
                                          <p:attrName>ppt_h</p:attrName>
                                        </p:attrNameLst>
                                      </p:cBhvr>
                                      <p:tavLst>
                                        <p:tav tm="0">
                                          <p:val>
                                            <p:fltVal val="0"/>
                                          </p:val>
                                        </p:tav>
                                        <p:tav tm="100000">
                                          <p:val>
                                            <p:strVal val="#ppt_h"/>
                                          </p:val>
                                        </p:tav>
                                      </p:tavLst>
                                    </p:anim>
                                    <p:animEffect transition="in" filter="fade">
                                      <p:cBhvr>
                                        <p:cTn id="80" dur="500"/>
                                        <p:tgtEl>
                                          <p:spTgt spid="76"/>
                                        </p:tgtEl>
                                      </p:cBhvr>
                                    </p:animEffect>
                                  </p:childTnLst>
                                </p:cTn>
                              </p:par>
                            </p:childTnLst>
                          </p:cTn>
                        </p:par>
                        <p:par>
                          <p:cTn id="81" fill="hold">
                            <p:stCondLst>
                              <p:cond delay="3500"/>
                            </p:stCondLst>
                            <p:childTnLst>
                              <p:par>
                                <p:cTn id="82" presetID="53" presetClass="entr" presetSubtype="0" fill="hold" grpId="0" nodeType="afterEffect">
                                  <p:stCondLst>
                                    <p:cond delay="0"/>
                                  </p:stCondLst>
                                  <p:childTnLst>
                                    <p:set>
                                      <p:cBhvr>
                                        <p:cTn id="83" dur="1" fill="hold">
                                          <p:stCondLst>
                                            <p:cond delay="0"/>
                                          </p:stCondLst>
                                        </p:cTn>
                                        <p:tgtEl>
                                          <p:spTgt spid="66"/>
                                        </p:tgtEl>
                                        <p:attrNameLst>
                                          <p:attrName>style.visibility</p:attrName>
                                        </p:attrNameLst>
                                      </p:cBhvr>
                                      <p:to>
                                        <p:strVal val="visible"/>
                                      </p:to>
                                    </p:set>
                                    <p:anim calcmode="lin" valueType="num">
                                      <p:cBhvr>
                                        <p:cTn id="84" dur="500" fill="hold"/>
                                        <p:tgtEl>
                                          <p:spTgt spid="66"/>
                                        </p:tgtEl>
                                        <p:attrNameLst>
                                          <p:attrName>ppt_w</p:attrName>
                                        </p:attrNameLst>
                                      </p:cBhvr>
                                      <p:tavLst>
                                        <p:tav tm="0">
                                          <p:val>
                                            <p:fltVal val="0"/>
                                          </p:val>
                                        </p:tav>
                                        <p:tav tm="100000">
                                          <p:val>
                                            <p:strVal val="#ppt_w"/>
                                          </p:val>
                                        </p:tav>
                                      </p:tavLst>
                                    </p:anim>
                                    <p:anim calcmode="lin" valueType="num">
                                      <p:cBhvr>
                                        <p:cTn id="85" dur="500" fill="hold"/>
                                        <p:tgtEl>
                                          <p:spTgt spid="66"/>
                                        </p:tgtEl>
                                        <p:attrNameLst>
                                          <p:attrName>ppt_h</p:attrName>
                                        </p:attrNameLst>
                                      </p:cBhvr>
                                      <p:tavLst>
                                        <p:tav tm="0">
                                          <p:val>
                                            <p:fltVal val="0"/>
                                          </p:val>
                                        </p:tav>
                                        <p:tav tm="100000">
                                          <p:val>
                                            <p:strVal val="#ppt_h"/>
                                          </p:val>
                                        </p:tav>
                                      </p:tavLst>
                                    </p:anim>
                                    <p:animEffect transition="in" filter="fade">
                                      <p:cBhvr>
                                        <p:cTn id="86" dur="500"/>
                                        <p:tgtEl>
                                          <p:spTgt spid="66"/>
                                        </p:tgtEl>
                                      </p:cBhvr>
                                    </p:animEffect>
                                  </p:childTnLst>
                                </p:cTn>
                              </p:par>
                              <p:par>
                                <p:cTn id="87" presetID="53" presetClass="entr" presetSubtype="0" fill="hold" grpId="0" nodeType="withEffect">
                                  <p:stCondLst>
                                    <p:cond delay="0"/>
                                  </p:stCondLst>
                                  <p:childTnLst>
                                    <p:set>
                                      <p:cBhvr>
                                        <p:cTn id="88" dur="1" fill="hold">
                                          <p:stCondLst>
                                            <p:cond delay="0"/>
                                          </p:stCondLst>
                                        </p:cTn>
                                        <p:tgtEl>
                                          <p:spTgt spid="77"/>
                                        </p:tgtEl>
                                        <p:attrNameLst>
                                          <p:attrName>style.visibility</p:attrName>
                                        </p:attrNameLst>
                                      </p:cBhvr>
                                      <p:to>
                                        <p:strVal val="visible"/>
                                      </p:to>
                                    </p:set>
                                    <p:anim calcmode="lin" valueType="num">
                                      <p:cBhvr>
                                        <p:cTn id="89" dur="500" fill="hold"/>
                                        <p:tgtEl>
                                          <p:spTgt spid="77"/>
                                        </p:tgtEl>
                                        <p:attrNameLst>
                                          <p:attrName>ppt_w</p:attrName>
                                        </p:attrNameLst>
                                      </p:cBhvr>
                                      <p:tavLst>
                                        <p:tav tm="0">
                                          <p:val>
                                            <p:fltVal val="0"/>
                                          </p:val>
                                        </p:tav>
                                        <p:tav tm="100000">
                                          <p:val>
                                            <p:strVal val="#ppt_w"/>
                                          </p:val>
                                        </p:tav>
                                      </p:tavLst>
                                    </p:anim>
                                    <p:anim calcmode="lin" valueType="num">
                                      <p:cBhvr>
                                        <p:cTn id="90" dur="500" fill="hold"/>
                                        <p:tgtEl>
                                          <p:spTgt spid="77"/>
                                        </p:tgtEl>
                                        <p:attrNameLst>
                                          <p:attrName>ppt_h</p:attrName>
                                        </p:attrNameLst>
                                      </p:cBhvr>
                                      <p:tavLst>
                                        <p:tav tm="0">
                                          <p:val>
                                            <p:fltVal val="0"/>
                                          </p:val>
                                        </p:tav>
                                        <p:tav tm="100000">
                                          <p:val>
                                            <p:strVal val="#ppt_h"/>
                                          </p:val>
                                        </p:tav>
                                      </p:tavLst>
                                    </p:anim>
                                    <p:animEffect transition="in" filter="fade">
                                      <p:cBhvr>
                                        <p:cTn id="91" dur="500"/>
                                        <p:tgtEl>
                                          <p:spTgt spid="77"/>
                                        </p:tgtEl>
                                      </p:cBhvr>
                                    </p:animEffect>
                                  </p:childTnLst>
                                </p:cTn>
                              </p:par>
                            </p:childTnLst>
                          </p:cTn>
                        </p:par>
                        <p:par>
                          <p:cTn id="92" fill="hold">
                            <p:stCondLst>
                              <p:cond delay="4000"/>
                            </p:stCondLst>
                            <p:childTnLst>
                              <p:par>
                                <p:cTn id="93" presetID="53" presetClass="entr" presetSubtype="0" fill="hold" grpId="0" nodeType="afterEffect">
                                  <p:stCondLst>
                                    <p:cond delay="0"/>
                                  </p:stCondLst>
                                  <p:childTnLst>
                                    <p:set>
                                      <p:cBhvr>
                                        <p:cTn id="94" dur="1" fill="hold">
                                          <p:stCondLst>
                                            <p:cond delay="0"/>
                                          </p:stCondLst>
                                        </p:cTn>
                                        <p:tgtEl>
                                          <p:spTgt spid="67"/>
                                        </p:tgtEl>
                                        <p:attrNameLst>
                                          <p:attrName>style.visibility</p:attrName>
                                        </p:attrNameLst>
                                      </p:cBhvr>
                                      <p:to>
                                        <p:strVal val="visible"/>
                                      </p:to>
                                    </p:set>
                                    <p:anim calcmode="lin" valueType="num">
                                      <p:cBhvr>
                                        <p:cTn id="95" dur="500" fill="hold"/>
                                        <p:tgtEl>
                                          <p:spTgt spid="67"/>
                                        </p:tgtEl>
                                        <p:attrNameLst>
                                          <p:attrName>ppt_w</p:attrName>
                                        </p:attrNameLst>
                                      </p:cBhvr>
                                      <p:tavLst>
                                        <p:tav tm="0">
                                          <p:val>
                                            <p:fltVal val="0"/>
                                          </p:val>
                                        </p:tav>
                                        <p:tav tm="100000">
                                          <p:val>
                                            <p:strVal val="#ppt_w"/>
                                          </p:val>
                                        </p:tav>
                                      </p:tavLst>
                                    </p:anim>
                                    <p:anim calcmode="lin" valueType="num">
                                      <p:cBhvr>
                                        <p:cTn id="96" dur="500" fill="hold"/>
                                        <p:tgtEl>
                                          <p:spTgt spid="67"/>
                                        </p:tgtEl>
                                        <p:attrNameLst>
                                          <p:attrName>ppt_h</p:attrName>
                                        </p:attrNameLst>
                                      </p:cBhvr>
                                      <p:tavLst>
                                        <p:tav tm="0">
                                          <p:val>
                                            <p:fltVal val="0"/>
                                          </p:val>
                                        </p:tav>
                                        <p:tav tm="100000">
                                          <p:val>
                                            <p:strVal val="#ppt_h"/>
                                          </p:val>
                                        </p:tav>
                                      </p:tavLst>
                                    </p:anim>
                                    <p:animEffect transition="in" filter="fade">
                                      <p:cBhvr>
                                        <p:cTn id="97" dur="500"/>
                                        <p:tgtEl>
                                          <p:spTgt spid="67"/>
                                        </p:tgtEl>
                                      </p:cBhvr>
                                    </p:animEffect>
                                  </p:childTnLst>
                                </p:cTn>
                              </p:par>
                              <p:par>
                                <p:cTn id="98" presetID="53" presetClass="entr" presetSubtype="0" fill="hold" grpId="0" nodeType="withEffect">
                                  <p:stCondLst>
                                    <p:cond delay="0"/>
                                  </p:stCondLst>
                                  <p:childTnLst>
                                    <p:set>
                                      <p:cBhvr>
                                        <p:cTn id="99" dur="1" fill="hold">
                                          <p:stCondLst>
                                            <p:cond delay="0"/>
                                          </p:stCondLst>
                                        </p:cTn>
                                        <p:tgtEl>
                                          <p:spTgt spid="78"/>
                                        </p:tgtEl>
                                        <p:attrNameLst>
                                          <p:attrName>style.visibility</p:attrName>
                                        </p:attrNameLst>
                                      </p:cBhvr>
                                      <p:to>
                                        <p:strVal val="visible"/>
                                      </p:to>
                                    </p:set>
                                    <p:anim calcmode="lin" valueType="num">
                                      <p:cBhvr>
                                        <p:cTn id="100" dur="500" fill="hold"/>
                                        <p:tgtEl>
                                          <p:spTgt spid="78"/>
                                        </p:tgtEl>
                                        <p:attrNameLst>
                                          <p:attrName>ppt_w</p:attrName>
                                        </p:attrNameLst>
                                      </p:cBhvr>
                                      <p:tavLst>
                                        <p:tav tm="0">
                                          <p:val>
                                            <p:fltVal val="0"/>
                                          </p:val>
                                        </p:tav>
                                        <p:tav tm="100000">
                                          <p:val>
                                            <p:strVal val="#ppt_w"/>
                                          </p:val>
                                        </p:tav>
                                      </p:tavLst>
                                    </p:anim>
                                    <p:anim calcmode="lin" valueType="num">
                                      <p:cBhvr>
                                        <p:cTn id="101" dur="500" fill="hold"/>
                                        <p:tgtEl>
                                          <p:spTgt spid="78"/>
                                        </p:tgtEl>
                                        <p:attrNameLst>
                                          <p:attrName>ppt_h</p:attrName>
                                        </p:attrNameLst>
                                      </p:cBhvr>
                                      <p:tavLst>
                                        <p:tav tm="0">
                                          <p:val>
                                            <p:fltVal val="0"/>
                                          </p:val>
                                        </p:tav>
                                        <p:tav tm="100000">
                                          <p:val>
                                            <p:strVal val="#ppt_h"/>
                                          </p:val>
                                        </p:tav>
                                      </p:tavLst>
                                    </p:anim>
                                    <p:animEffect transition="in" filter="fade">
                                      <p:cBhvr>
                                        <p:cTn id="102" dur="500"/>
                                        <p:tgtEl>
                                          <p:spTgt spid="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p:bldP spid="60" grpId="0"/>
      <p:bldP spid="61" grpId="0"/>
      <p:bldP spid="62" grpId="0"/>
      <p:bldP spid="63" grpId="0"/>
      <p:bldP spid="64" grpId="0"/>
      <p:bldP spid="65" grpId="0"/>
      <p:bldP spid="66" grpId="0"/>
      <p:bldP spid="67" grpId="0"/>
      <p:bldP spid="70" grpId="0" animBg="1"/>
      <p:bldP spid="71" grpId="0" animBg="1"/>
      <p:bldP spid="72" grpId="0" animBg="1"/>
      <p:bldP spid="73" grpId="0" animBg="1"/>
      <p:bldP spid="74" grpId="0" animBg="1"/>
      <p:bldP spid="75" grpId="0" animBg="1"/>
      <p:bldP spid="76" grpId="0" animBg="1"/>
      <p:bldP spid="77" grpId="0" animBg="1"/>
      <p:bldP spid="78" grpId="0" animBg="1"/>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Action Button: Beginning 22">
            <a:hlinkClick r:id="rId3" action="ppaction://hlinksldjump" highlightClick="1"/>
          </p:cNvPr>
          <p:cNvSpPr/>
          <p:nvPr/>
        </p:nvSpPr>
        <p:spPr>
          <a:xfrm>
            <a:off x="8080992" y="6400800"/>
            <a:ext cx="457200" cy="457200"/>
          </a:xfrm>
          <a:prstGeom prst="actionButtonBeginning">
            <a:avLst/>
          </a:prstGeom>
          <a:gradFill>
            <a:gsLst>
              <a:gs pos="0">
                <a:srgbClr val="FFEFD1"/>
              </a:gs>
              <a:gs pos="64999">
                <a:srgbClr val="F0EBD5"/>
              </a:gs>
              <a:gs pos="100000">
                <a:srgbClr val="D1C39F"/>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pic>
        <p:nvPicPr>
          <p:cNvPr id="2050" name="Picture 2"/>
          <p:cNvPicPr>
            <a:picLocks noChangeAspect="1" noChangeArrowheads="1"/>
          </p:cNvPicPr>
          <p:nvPr/>
        </p:nvPicPr>
        <p:blipFill>
          <a:blip r:embed="rId4" cstate="print"/>
          <a:srcRect l="1035" t="1250" r="1662" b="2174"/>
          <a:stretch>
            <a:fillRect/>
          </a:stretch>
        </p:blipFill>
        <p:spPr bwMode="auto">
          <a:xfrm>
            <a:off x="3429000" y="1755648"/>
            <a:ext cx="4995080" cy="3603009"/>
          </a:xfrm>
          <a:prstGeom prst="rect">
            <a:avLst/>
          </a:prstGeom>
          <a:ln>
            <a:noFill/>
          </a:ln>
          <a:effectLst>
            <a:outerShdw blurRad="190500" algn="tl" rotWithShape="0">
              <a:srgbClr val="000000">
                <a:alpha val="70000"/>
              </a:srgbClr>
            </a:outerShdw>
          </a:effectLst>
        </p:spPr>
      </p:pic>
      <p:sp>
        <p:nvSpPr>
          <p:cNvPr id="22" name="Action Button: Home 21">
            <a:hlinkClick r:id="" action="ppaction://hlinkshowjump?jump=firstslide" highlightClick="1"/>
          </p:cNvPr>
          <p:cNvSpPr/>
          <p:nvPr/>
        </p:nvSpPr>
        <p:spPr>
          <a:xfrm>
            <a:off x="8547717" y="6400800"/>
            <a:ext cx="574675" cy="457200"/>
          </a:xfrm>
          <a:prstGeom prst="actionButtonHome">
            <a:avLst/>
          </a:prstGeom>
          <a:gradFill flip="none" rotWithShape="1">
            <a:gsLst>
              <a:gs pos="0">
                <a:srgbClr val="FFEFD1"/>
              </a:gs>
              <a:gs pos="64999">
                <a:srgbClr val="F0EBD5"/>
              </a:gs>
              <a:gs pos="100000">
                <a:srgbClr val="D1C39F"/>
              </a:gs>
            </a:gsLst>
            <a:lin ang="5400000" scaled="1"/>
            <a:tileRect/>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33" name="Action Button: Custom 32">
            <a:hlinkClick r:id="rId5" action="ppaction://hlinksldjump" highlightClick="1"/>
          </p:cNvPr>
          <p:cNvSpPr/>
          <p:nvPr/>
        </p:nvSpPr>
        <p:spPr>
          <a:xfrm>
            <a:off x="5410200" y="6279380"/>
            <a:ext cx="2606040" cy="548640"/>
          </a:xfrm>
          <a:prstGeom prst="actionButtonBlank">
            <a:avLst/>
          </a:prstGeom>
          <a:solidFill>
            <a:srgbClr val="C00000"/>
          </a:solidFill>
          <a:ln>
            <a:no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latin typeface="Trebuchet MS" pitchFamily="34" charset="0"/>
              </a:rPr>
              <a:t>Touch here to see the tide and salinity together</a:t>
            </a:r>
            <a:endParaRPr lang="en-US" sz="1600" dirty="0">
              <a:latin typeface="Trebuchet MS" pitchFamily="34" charset="0"/>
            </a:endParaRPr>
          </a:p>
        </p:txBody>
      </p:sp>
      <p:sp>
        <p:nvSpPr>
          <p:cNvPr id="24" name="Rectangle 23"/>
          <p:cNvSpPr/>
          <p:nvPr/>
        </p:nvSpPr>
        <p:spPr>
          <a:xfrm>
            <a:off x="0" y="0"/>
            <a:ext cx="9144000" cy="838200"/>
          </a:xfrm>
          <a:prstGeom prst="rect">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r>
              <a:rPr lang="en-US" sz="4400" dirty="0" smtClean="0">
                <a:latin typeface="Trebuchet MS" pitchFamily="34" charset="0"/>
              </a:rPr>
              <a:t>How To Read LOBO Data</a:t>
            </a:r>
            <a:endParaRPr lang="en-US" sz="4400" dirty="0">
              <a:latin typeface="Trebuchet MS" pitchFamily="34" charset="0"/>
            </a:endParaRPr>
          </a:p>
        </p:txBody>
      </p:sp>
      <p:sp>
        <p:nvSpPr>
          <p:cNvPr id="39" name="Flowchart: Delay 38"/>
          <p:cNvSpPr/>
          <p:nvPr/>
        </p:nvSpPr>
        <p:spPr>
          <a:xfrm>
            <a:off x="0" y="0"/>
            <a:ext cx="1752600" cy="6858000"/>
          </a:xfrm>
          <a:prstGeom prst="flowChartDelay">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40" name="TextBox 39">
            <a:hlinkClick r:id="rId6" action="ppaction://hlinksldjump"/>
          </p:cNvPr>
          <p:cNvSpPr txBox="1"/>
          <p:nvPr/>
        </p:nvSpPr>
        <p:spPr>
          <a:xfrm>
            <a:off x="0" y="609600"/>
            <a:ext cx="1371600" cy="8382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Build </a:t>
            </a:r>
            <a:r>
              <a:rPr lang="en-US" sz="1600" dirty="0" smtClean="0">
                <a:solidFill>
                  <a:schemeClr val="accent1">
                    <a:lumMod val="75000"/>
                  </a:schemeClr>
                </a:solidFill>
                <a:latin typeface="Trebuchet MS" pitchFamily="34" charset="0"/>
                <a:cs typeface="+mn-cs"/>
              </a:rPr>
              <a:t>A </a:t>
            </a:r>
            <a:r>
              <a:rPr lang="en-US" sz="1600" dirty="0">
                <a:solidFill>
                  <a:schemeClr val="accent1">
                    <a:lumMod val="75000"/>
                  </a:schemeClr>
                </a:solidFill>
                <a:latin typeface="Trebuchet MS" pitchFamily="34" charset="0"/>
                <a:cs typeface="+mn-cs"/>
              </a:rPr>
              <a:t>G</a:t>
            </a:r>
            <a:r>
              <a:rPr lang="en-US" sz="1600" dirty="0" smtClean="0">
                <a:solidFill>
                  <a:schemeClr val="accent1">
                    <a:lumMod val="75000"/>
                  </a:schemeClr>
                </a:solidFill>
                <a:latin typeface="Trebuchet MS" pitchFamily="34" charset="0"/>
                <a:cs typeface="+mn-cs"/>
              </a:rPr>
              <a:t>raph </a:t>
            </a:r>
            <a:endParaRPr lang="en-US" sz="1600" dirty="0">
              <a:solidFill>
                <a:schemeClr val="accent1">
                  <a:lumMod val="75000"/>
                </a:schemeClr>
              </a:solidFill>
              <a:latin typeface="Trebuchet MS" pitchFamily="34" charset="0"/>
              <a:cs typeface="+mn-cs"/>
            </a:endParaRP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1)</a:t>
            </a:r>
            <a:endParaRPr lang="en-US" sz="1600" dirty="0">
              <a:solidFill>
                <a:schemeClr val="accent1">
                  <a:lumMod val="75000"/>
                </a:schemeClr>
              </a:solidFill>
              <a:latin typeface="Trebuchet MS" pitchFamily="34" charset="0"/>
              <a:cs typeface="+mn-cs"/>
            </a:endParaRPr>
          </a:p>
        </p:txBody>
      </p:sp>
      <p:sp>
        <p:nvSpPr>
          <p:cNvPr id="42" name="TextBox 41">
            <a:hlinkClick r:id="rId7" action="ppaction://hlinksldjump"/>
          </p:cNvPr>
          <p:cNvSpPr txBox="1"/>
          <p:nvPr/>
        </p:nvSpPr>
        <p:spPr>
          <a:xfrm>
            <a:off x="0" y="2743200"/>
            <a:ext cx="1554480" cy="1066800"/>
          </a:xfrm>
          <a:prstGeom prst="roundRect">
            <a:avLst/>
          </a:prstGeom>
          <a:solidFill>
            <a:schemeClr val="accent5">
              <a:lumMod val="40000"/>
              <a:lumOff val="60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Read LOBO Graphs </a:t>
            </a:r>
            <a:r>
              <a:rPr lang="en-US" sz="1600" dirty="0" smtClean="0">
                <a:solidFill>
                  <a:schemeClr val="accent1">
                    <a:lumMod val="75000"/>
                  </a:schemeClr>
                </a:solidFill>
                <a:latin typeface="Trebuchet MS" pitchFamily="34" charset="0"/>
                <a:cs typeface="+mn-cs"/>
              </a:rPr>
              <a:t>   (Level 3)</a:t>
            </a:r>
            <a:endParaRPr lang="en-US" sz="1600" dirty="0">
              <a:solidFill>
                <a:schemeClr val="accent1">
                  <a:lumMod val="75000"/>
                </a:schemeClr>
              </a:solidFill>
              <a:latin typeface="Trebuchet MS" pitchFamily="34" charset="0"/>
              <a:cs typeface="+mn-cs"/>
            </a:endParaRPr>
          </a:p>
        </p:txBody>
      </p:sp>
      <p:sp>
        <p:nvSpPr>
          <p:cNvPr id="43" name="TextBox 42">
            <a:hlinkClick r:id="rId8" action="ppaction://hlinksldjump"/>
          </p:cNvPr>
          <p:cNvSpPr txBox="1"/>
          <p:nvPr/>
        </p:nvSpPr>
        <p:spPr>
          <a:xfrm>
            <a:off x="0" y="3953470"/>
            <a:ext cx="1447800" cy="99953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LOBO Data Match-up</a:t>
            </a:r>
            <a:endParaRPr lang="en-US" sz="1600" dirty="0">
              <a:solidFill>
                <a:schemeClr val="accent1">
                  <a:lumMod val="75000"/>
                </a:schemeClr>
              </a:solidFill>
              <a:latin typeface="Trebuchet MS" pitchFamily="34" charset="0"/>
              <a:cs typeface="+mn-cs"/>
            </a:endParaRP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4)</a:t>
            </a:r>
            <a:endParaRPr lang="en-US" sz="1600" dirty="0">
              <a:solidFill>
                <a:schemeClr val="accent1">
                  <a:lumMod val="75000"/>
                </a:schemeClr>
              </a:solidFill>
              <a:latin typeface="Trebuchet MS" pitchFamily="34" charset="0"/>
              <a:cs typeface="+mn-cs"/>
            </a:endParaRPr>
          </a:p>
        </p:txBody>
      </p:sp>
      <p:sp>
        <p:nvSpPr>
          <p:cNvPr id="44" name="TextBox 43">
            <a:hlinkClick r:id="rId9" action="ppaction://hlinksldjump"/>
          </p:cNvPr>
          <p:cNvSpPr txBox="1"/>
          <p:nvPr/>
        </p:nvSpPr>
        <p:spPr>
          <a:xfrm>
            <a:off x="0" y="5105400"/>
            <a:ext cx="1371600" cy="11430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Test Your LOBO Abilities</a:t>
            </a: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5)</a:t>
            </a:r>
            <a:endParaRPr lang="en-US" sz="1600" dirty="0">
              <a:solidFill>
                <a:schemeClr val="accent1">
                  <a:lumMod val="75000"/>
                </a:schemeClr>
              </a:solidFill>
              <a:latin typeface="Trebuchet MS" pitchFamily="34" charset="0"/>
              <a:cs typeface="+mn-cs"/>
            </a:endParaRPr>
          </a:p>
        </p:txBody>
      </p:sp>
      <p:sp>
        <p:nvSpPr>
          <p:cNvPr id="45" name="TextBox 44">
            <a:hlinkClick r:id="rId10" action="ppaction://hlinksldjump"/>
          </p:cNvPr>
          <p:cNvSpPr txBox="1"/>
          <p:nvPr/>
        </p:nvSpPr>
        <p:spPr>
          <a:xfrm>
            <a:off x="0" y="1600200"/>
            <a:ext cx="1447800" cy="9906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Interpret Graphs</a:t>
            </a: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2)</a:t>
            </a:r>
            <a:endParaRPr lang="en-US" sz="1600" dirty="0">
              <a:solidFill>
                <a:schemeClr val="accent1">
                  <a:lumMod val="75000"/>
                </a:schemeClr>
              </a:solidFill>
              <a:latin typeface="Trebuchet MS" pitchFamily="34" charset="0"/>
              <a:cs typeface="+mn-cs"/>
            </a:endParaRPr>
          </a:p>
        </p:txBody>
      </p:sp>
      <p:sp>
        <p:nvSpPr>
          <p:cNvPr id="46" name="TextBox 45">
            <a:hlinkClick r:id="rId11" action="ppaction://hlinksldjump"/>
          </p:cNvPr>
          <p:cNvSpPr txBox="1"/>
          <p:nvPr/>
        </p:nvSpPr>
        <p:spPr>
          <a:xfrm>
            <a:off x="0" y="6324600"/>
            <a:ext cx="914400" cy="5334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More info</a:t>
            </a:r>
            <a:endParaRPr lang="en-US" sz="1600" dirty="0">
              <a:solidFill>
                <a:schemeClr val="accent1">
                  <a:lumMod val="75000"/>
                </a:schemeClr>
              </a:solidFill>
              <a:latin typeface="Trebuchet MS" pitchFamily="34" charset="0"/>
              <a:cs typeface="+mn-cs"/>
            </a:endParaRPr>
          </a:p>
        </p:txBody>
      </p:sp>
      <p:sp>
        <p:nvSpPr>
          <p:cNvPr id="19" name="Rounded Rectangle 18"/>
          <p:cNvSpPr/>
          <p:nvPr/>
        </p:nvSpPr>
        <p:spPr>
          <a:xfrm>
            <a:off x="4648200" y="5486400"/>
            <a:ext cx="3581400" cy="685800"/>
          </a:xfrm>
          <a:prstGeom prst="roundRect">
            <a:avLst/>
          </a:prstGeom>
          <a:solidFill>
            <a:srgbClr val="70AC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600" dirty="0" smtClean="0">
                <a:latin typeface="Trebuchet MS" pitchFamily="34" charset="0"/>
              </a:rPr>
              <a:t>Are your numbers for this graph the same for the previous one?</a:t>
            </a:r>
            <a:endParaRPr lang="en-US" sz="1600" dirty="0">
              <a:latin typeface="Trebuchet MS" pitchFamily="34" charset="0"/>
            </a:endParaRPr>
          </a:p>
        </p:txBody>
      </p:sp>
      <p:sp>
        <p:nvSpPr>
          <p:cNvPr id="20" name="Rectangle 19"/>
          <p:cNvSpPr/>
          <p:nvPr/>
        </p:nvSpPr>
        <p:spPr>
          <a:xfrm>
            <a:off x="4076700" y="3028890"/>
            <a:ext cx="381000" cy="533400"/>
          </a:xfrm>
          <a:prstGeom prst="rect">
            <a:avLst/>
          </a:prstGeom>
          <a:solidFill>
            <a:schemeClr val="bg1">
              <a:alpha val="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p:cNvSpPr/>
          <p:nvPr/>
        </p:nvSpPr>
        <p:spPr>
          <a:xfrm>
            <a:off x="4533900" y="2571690"/>
            <a:ext cx="381000" cy="533400"/>
          </a:xfrm>
          <a:prstGeom prst="rect">
            <a:avLst/>
          </a:prstGeom>
          <a:solidFill>
            <a:schemeClr val="bg1">
              <a:alpha val="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p:cNvSpPr/>
          <p:nvPr/>
        </p:nvSpPr>
        <p:spPr>
          <a:xfrm>
            <a:off x="4953000" y="2724090"/>
            <a:ext cx="381000" cy="533400"/>
          </a:xfrm>
          <a:prstGeom prst="rect">
            <a:avLst/>
          </a:prstGeom>
          <a:solidFill>
            <a:schemeClr val="bg1">
              <a:alpha val="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p:cNvSpPr/>
          <p:nvPr/>
        </p:nvSpPr>
        <p:spPr>
          <a:xfrm>
            <a:off x="5400675" y="2419290"/>
            <a:ext cx="381000" cy="533400"/>
          </a:xfrm>
          <a:prstGeom prst="rect">
            <a:avLst/>
          </a:prstGeom>
          <a:solidFill>
            <a:schemeClr val="bg1">
              <a:alpha val="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p:cNvSpPr/>
          <p:nvPr/>
        </p:nvSpPr>
        <p:spPr>
          <a:xfrm>
            <a:off x="5829300" y="2724090"/>
            <a:ext cx="381000" cy="533400"/>
          </a:xfrm>
          <a:prstGeom prst="rect">
            <a:avLst/>
          </a:prstGeom>
          <a:solidFill>
            <a:schemeClr val="bg1">
              <a:alpha val="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7"/>
          <p:cNvSpPr/>
          <p:nvPr/>
        </p:nvSpPr>
        <p:spPr>
          <a:xfrm>
            <a:off x="6257925" y="2457390"/>
            <a:ext cx="381000" cy="533400"/>
          </a:xfrm>
          <a:prstGeom prst="rect">
            <a:avLst/>
          </a:prstGeom>
          <a:solidFill>
            <a:schemeClr val="bg1">
              <a:alpha val="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p:cNvSpPr/>
          <p:nvPr/>
        </p:nvSpPr>
        <p:spPr>
          <a:xfrm>
            <a:off x="6724650" y="2647890"/>
            <a:ext cx="381000" cy="533400"/>
          </a:xfrm>
          <a:prstGeom prst="rect">
            <a:avLst/>
          </a:prstGeom>
          <a:solidFill>
            <a:schemeClr val="bg1">
              <a:alpha val="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p:cNvSpPr/>
          <p:nvPr/>
        </p:nvSpPr>
        <p:spPr>
          <a:xfrm>
            <a:off x="7124700" y="2447865"/>
            <a:ext cx="381000" cy="533400"/>
          </a:xfrm>
          <a:prstGeom prst="rect">
            <a:avLst/>
          </a:prstGeom>
          <a:solidFill>
            <a:schemeClr val="bg1">
              <a:alpha val="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30"/>
          <p:cNvSpPr/>
          <p:nvPr/>
        </p:nvSpPr>
        <p:spPr>
          <a:xfrm>
            <a:off x="7600950" y="2495490"/>
            <a:ext cx="381000" cy="533400"/>
          </a:xfrm>
          <a:prstGeom prst="rect">
            <a:avLst/>
          </a:prstGeom>
          <a:solidFill>
            <a:schemeClr val="bg1">
              <a:alpha val="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ectangle 33"/>
          <p:cNvSpPr/>
          <p:nvPr/>
        </p:nvSpPr>
        <p:spPr>
          <a:xfrm>
            <a:off x="4305300" y="3714690"/>
            <a:ext cx="381000" cy="533400"/>
          </a:xfrm>
          <a:prstGeom prst="rect">
            <a:avLst/>
          </a:prstGeom>
          <a:solidFill>
            <a:schemeClr val="bg1">
              <a:alpha val="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ectangle 34"/>
          <p:cNvSpPr/>
          <p:nvPr/>
        </p:nvSpPr>
        <p:spPr>
          <a:xfrm>
            <a:off x="4752975" y="3409890"/>
            <a:ext cx="381000" cy="533400"/>
          </a:xfrm>
          <a:prstGeom prst="rect">
            <a:avLst/>
          </a:prstGeom>
          <a:solidFill>
            <a:schemeClr val="bg1">
              <a:alpha val="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ectangle 35"/>
          <p:cNvSpPr/>
          <p:nvPr/>
        </p:nvSpPr>
        <p:spPr>
          <a:xfrm>
            <a:off x="5172075" y="3257490"/>
            <a:ext cx="381000" cy="533400"/>
          </a:xfrm>
          <a:prstGeom prst="rect">
            <a:avLst/>
          </a:prstGeom>
          <a:solidFill>
            <a:schemeClr val="bg1">
              <a:alpha val="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Rectangle 36"/>
          <p:cNvSpPr/>
          <p:nvPr/>
        </p:nvSpPr>
        <p:spPr>
          <a:xfrm>
            <a:off x="5629275" y="3333690"/>
            <a:ext cx="381000" cy="533400"/>
          </a:xfrm>
          <a:prstGeom prst="rect">
            <a:avLst/>
          </a:prstGeom>
          <a:solidFill>
            <a:schemeClr val="bg1">
              <a:alpha val="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Rectangle 37"/>
          <p:cNvSpPr/>
          <p:nvPr/>
        </p:nvSpPr>
        <p:spPr>
          <a:xfrm>
            <a:off x="6057900" y="3333690"/>
            <a:ext cx="381000" cy="533400"/>
          </a:xfrm>
          <a:prstGeom prst="rect">
            <a:avLst/>
          </a:prstGeom>
          <a:solidFill>
            <a:schemeClr val="bg1">
              <a:alpha val="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Rectangle 40"/>
          <p:cNvSpPr/>
          <p:nvPr/>
        </p:nvSpPr>
        <p:spPr>
          <a:xfrm>
            <a:off x="6496050" y="3257490"/>
            <a:ext cx="381000" cy="533400"/>
          </a:xfrm>
          <a:prstGeom prst="rect">
            <a:avLst/>
          </a:prstGeom>
          <a:solidFill>
            <a:schemeClr val="bg1">
              <a:alpha val="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Rectangle 46"/>
          <p:cNvSpPr/>
          <p:nvPr/>
        </p:nvSpPr>
        <p:spPr>
          <a:xfrm>
            <a:off x="6896100" y="3181290"/>
            <a:ext cx="381000" cy="533400"/>
          </a:xfrm>
          <a:prstGeom prst="rect">
            <a:avLst/>
          </a:prstGeom>
          <a:solidFill>
            <a:schemeClr val="bg1">
              <a:alpha val="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Rectangle 47"/>
          <p:cNvSpPr/>
          <p:nvPr/>
        </p:nvSpPr>
        <p:spPr>
          <a:xfrm>
            <a:off x="7810500" y="3028890"/>
            <a:ext cx="333375" cy="533400"/>
          </a:xfrm>
          <a:prstGeom prst="rect">
            <a:avLst/>
          </a:prstGeom>
          <a:solidFill>
            <a:schemeClr val="bg1">
              <a:alpha val="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h1"/>
          <p:cNvSpPr txBox="1"/>
          <p:nvPr/>
        </p:nvSpPr>
        <p:spPr>
          <a:xfrm>
            <a:off x="4076700" y="2133480"/>
            <a:ext cx="457200" cy="400110"/>
          </a:xfrm>
          <a:prstGeom prst="rect">
            <a:avLst/>
          </a:prstGeom>
          <a:noFill/>
        </p:spPr>
        <p:txBody>
          <a:bodyPr wrap="square" rtlCol="0">
            <a:spAutoFit/>
          </a:bodyPr>
          <a:lstStyle/>
          <a:p>
            <a:r>
              <a:rPr lang="en-US" sz="2000" b="1" dirty="0" smtClean="0">
                <a:solidFill>
                  <a:srgbClr val="00CC00"/>
                </a:solidFill>
                <a:latin typeface="Trebuchet MS" pitchFamily="34" charset="0"/>
              </a:rPr>
              <a:t>1</a:t>
            </a:r>
            <a:endParaRPr lang="en-US" sz="2000" b="1" dirty="0">
              <a:solidFill>
                <a:srgbClr val="00CC00"/>
              </a:solidFill>
              <a:latin typeface="Trebuchet MS" pitchFamily="34" charset="0"/>
            </a:endParaRPr>
          </a:p>
        </p:txBody>
      </p:sp>
      <p:sp>
        <p:nvSpPr>
          <p:cNvPr id="50" name="h2"/>
          <p:cNvSpPr txBox="1"/>
          <p:nvPr/>
        </p:nvSpPr>
        <p:spPr>
          <a:xfrm>
            <a:off x="4562475" y="2146022"/>
            <a:ext cx="457200" cy="400110"/>
          </a:xfrm>
          <a:prstGeom prst="rect">
            <a:avLst/>
          </a:prstGeom>
          <a:noFill/>
        </p:spPr>
        <p:txBody>
          <a:bodyPr wrap="square" rtlCol="0">
            <a:spAutoFit/>
          </a:bodyPr>
          <a:lstStyle/>
          <a:p>
            <a:r>
              <a:rPr lang="en-US" sz="2000" b="1" dirty="0" smtClean="0">
                <a:solidFill>
                  <a:srgbClr val="00CC00"/>
                </a:solidFill>
                <a:latin typeface="Trebuchet MS" pitchFamily="34" charset="0"/>
              </a:rPr>
              <a:t>2</a:t>
            </a:r>
            <a:endParaRPr lang="en-US" sz="2000" b="1" dirty="0">
              <a:solidFill>
                <a:srgbClr val="00CC00"/>
              </a:solidFill>
              <a:latin typeface="Trebuchet MS" pitchFamily="34" charset="0"/>
            </a:endParaRPr>
          </a:p>
        </p:txBody>
      </p:sp>
      <p:sp>
        <p:nvSpPr>
          <p:cNvPr id="51" name="h3"/>
          <p:cNvSpPr txBox="1"/>
          <p:nvPr/>
        </p:nvSpPr>
        <p:spPr>
          <a:xfrm>
            <a:off x="4977964" y="2143065"/>
            <a:ext cx="457200" cy="400110"/>
          </a:xfrm>
          <a:prstGeom prst="rect">
            <a:avLst/>
          </a:prstGeom>
          <a:noFill/>
        </p:spPr>
        <p:txBody>
          <a:bodyPr wrap="square" rtlCol="0">
            <a:spAutoFit/>
          </a:bodyPr>
          <a:lstStyle/>
          <a:p>
            <a:r>
              <a:rPr lang="en-US" sz="2000" b="1" dirty="0" smtClean="0">
                <a:solidFill>
                  <a:srgbClr val="00CC00"/>
                </a:solidFill>
                <a:latin typeface="Trebuchet MS" pitchFamily="34" charset="0"/>
              </a:rPr>
              <a:t>3</a:t>
            </a:r>
            <a:endParaRPr lang="en-US" sz="2000" b="1" dirty="0">
              <a:solidFill>
                <a:srgbClr val="00CC00"/>
              </a:solidFill>
              <a:latin typeface="Trebuchet MS" pitchFamily="34" charset="0"/>
            </a:endParaRPr>
          </a:p>
        </p:txBody>
      </p:sp>
      <p:sp>
        <p:nvSpPr>
          <p:cNvPr id="52" name="h4"/>
          <p:cNvSpPr txBox="1"/>
          <p:nvPr/>
        </p:nvSpPr>
        <p:spPr>
          <a:xfrm>
            <a:off x="5403632" y="2133480"/>
            <a:ext cx="457200" cy="400110"/>
          </a:xfrm>
          <a:prstGeom prst="rect">
            <a:avLst/>
          </a:prstGeom>
          <a:noFill/>
        </p:spPr>
        <p:txBody>
          <a:bodyPr wrap="square" rtlCol="0">
            <a:spAutoFit/>
          </a:bodyPr>
          <a:lstStyle/>
          <a:p>
            <a:r>
              <a:rPr lang="en-US" sz="2000" b="1" dirty="0" smtClean="0">
                <a:solidFill>
                  <a:srgbClr val="00CC00"/>
                </a:solidFill>
                <a:latin typeface="Trebuchet MS" pitchFamily="34" charset="0"/>
              </a:rPr>
              <a:t>4</a:t>
            </a:r>
            <a:endParaRPr lang="en-US" sz="2000" b="1" dirty="0">
              <a:solidFill>
                <a:srgbClr val="00CC00"/>
              </a:solidFill>
              <a:latin typeface="Trebuchet MS" pitchFamily="34" charset="0"/>
            </a:endParaRPr>
          </a:p>
        </p:txBody>
      </p:sp>
      <p:sp>
        <p:nvSpPr>
          <p:cNvPr id="53" name="h5"/>
          <p:cNvSpPr txBox="1"/>
          <p:nvPr/>
        </p:nvSpPr>
        <p:spPr>
          <a:xfrm>
            <a:off x="5857875" y="2133540"/>
            <a:ext cx="457200" cy="400110"/>
          </a:xfrm>
          <a:prstGeom prst="rect">
            <a:avLst/>
          </a:prstGeom>
          <a:noFill/>
        </p:spPr>
        <p:txBody>
          <a:bodyPr wrap="square" rtlCol="0">
            <a:spAutoFit/>
          </a:bodyPr>
          <a:lstStyle/>
          <a:p>
            <a:r>
              <a:rPr lang="en-US" sz="2000" b="1" dirty="0" smtClean="0">
                <a:solidFill>
                  <a:srgbClr val="00CC00"/>
                </a:solidFill>
                <a:latin typeface="Trebuchet MS" pitchFamily="34" charset="0"/>
              </a:rPr>
              <a:t>5</a:t>
            </a:r>
            <a:endParaRPr lang="en-US" sz="2000" b="1" dirty="0">
              <a:solidFill>
                <a:srgbClr val="00CC00"/>
              </a:solidFill>
              <a:latin typeface="Trebuchet MS" pitchFamily="34" charset="0"/>
            </a:endParaRPr>
          </a:p>
        </p:txBody>
      </p:sp>
      <p:sp>
        <p:nvSpPr>
          <p:cNvPr id="54" name="h6"/>
          <p:cNvSpPr txBox="1"/>
          <p:nvPr/>
        </p:nvSpPr>
        <p:spPr>
          <a:xfrm>
            <a:off x="6248400" y="2133480"/>
            <a:ext cx="457200" cy="400110"/>
          </a:xfrm>
          <a:prstGeom prst="rect">
            <a:avLst/>
          </a:prstGeom>
          <a:noFill/>
        </p:spPr>
        <p:txBody>
          <a:bodyPr wrap="square" rtlCol="0">
            <a:spAutoFit/>
          </a:bodyPr>
          <a:lstStyle/>
          <a:p>
            <a:r>
              <a:rPr lang="en-US" sz="2000" b="1" dirty="0" smtClean="0">
                <a:solidFill>
                  <a:srgbClr val="00CC00"/>
                </a:solidFill>
                <a:latin typeface="Trebuchet MS" pitchFamily="34" charset="0"/>
              </a:rPr>
              <a:t>6</a:t>
            </a:r>
            <a:endParaRPr lang="en-US" sz="2000" b="1" dirty="0">
              <a:solidFill>
                <a:srgbClr val="00CC00"/>
              </a:solidFill>
              <a:latin typeface="Trebuchet MS" pitchFamily="34" charset="0"/>
            </a:endParaRPr>
          </a:p>
        </p:txBody>
      </p:sp>
      <p:sp>
        <p:nvSpPr>
          <p:cNvPr id="55" name="h7"/>
          <p:cNvSpPr txBox="1"/>
          <p:nvPr/>
        </p:nvSpPr>
        <p:spPr>
          <a:xfrm>
            <a:off x="6705600" y="2133540"/>
            <a:ext cx="457200" cy="400110"/>
          </a:xfrm>
          <a:prstGeom prst="rect">
            <a:avLst/>
          </a:prstGeom>
          <a:noFill/>
        </p:spPr>
        <p:txBody>
          <a:bodyPr wrap="square" rtlCol="0">
            <a:spAutoFit/>
          </a:bodyPr>
          <a:lstStyle/>
          <a:p>
            <a:r>
              <a:rPr lang="en-US" sz="2000" b="1" dirty="0" smtClean="0">
                <a:solidFill>
                  <a:srgbClr val="00CC00"/>
                </a:solidFill>
                <a:latin typeface="Trebuchet MS" pitchFamily="34" charset="0"/>
              </a:rPr>
              <a:t>7</a:t>
            </a:r>
            <a:endParaRPr lang="en-US" sz="2000" b="1" dirty="0">
              <a:solidFill>
                <a:srgbClr val="00CC00"/>
              </a:solidFill>
              <a:latin typeface="Trebuchet MS" pitchFamily="34" charset="0"/>
            </a:endParaRPr>
          </a:p>
        </p:txBody>
      </p:sp>
      <p:sp>
        <p:nvSpPr>
          <p:cNvPr id="56" name="h8"/>
          <p:cNvSpPr txBox="1"/>
          <p:nvPr/>
        </p:nvSpPr>
        <p:spPr>
          <a:xfrm>
            <a:off x="7115502" y="2133480"/>
            <a:ext cx="457200" cy="400110"/>
          </a:xfrm>
          <a:prstGeom prst="rect">
            <a:avLst/>
          </a:prstGeom>
          <a:noFill/>
        </p:spPr>
        <p:txBody>
          <a:bodyPr wrap="square" rtlCol="0">
            <a:spAutoFit/>
          </a:bodyPr>
          <a:lstStyle/>
          <a:p>
            <a:r>
              <a:rPr lang="en-US" sz="2000" b="1" dirty="0" smtClean="0">
                <a:solidFill>
                  <a:srgbClr val="00CC00"/>
                </a:solidFill>
                <a:latin typeface="Trebuchet MS" pitchFamily="34" charset="0"/>
              </a:rPr>
              <a:t>8</a:t>
            </a:r>
            <a:endParaRPr lang="en-US" sz="2000" b="1" dirty="0">
              <a:solidFill>
                <a:srgbClr val="00CC00"/>
              </a:solidFill>
              <a:latin typeface="Trebuchet MS" pitchFamily="34" charset="0"/>
            </a:endParaRPr>
          </a:p>
        </p:txBody>
      </p:sp>
      <p:sp>
        <p:nvSpPr>
          <p:cNvPr id="57" name="h10"/>
          <p:cNvSpPr txBox="1"/>
          <p:nvPr/>
        </p:nvSpPr>
        <p:spPr>
          <a:xfrm>
            <a:off x="7848600" y="2124015"/>
            <a:ext cx="533400" cy="400110"/>
          </a:xfrm>
          <a:prstGeom prst="rect">
            <a:avLst/>
          </a:prstGeom>
          <a:noFill/>
        </p:spPr>
        <p:txBody>
          <a:bodyPr wrap="square" rtlCol="0">
            <a:spAutoFit/>
          </a:bodyPr>
          <a:lstStyle/>
          <a:p>
            <a:r>
              <a:rPr lang="en-US" sz="2000" b="1" dirty="0" smtClean="0">
                <a:solidFill>
                  <a:srgbClr val="00CC00"/>
                </a:solidFill>
                <a:latin typeface="Trebuchet MS" pitchFamily="34" charset="0"/>
              </a:rPr>
              <a:t>10</a:t>
            </a:r>
            <a:endParaRPr lang="en-US" sz="2000" b="1" dirty="0">
              <a:solidFill>
                <a:srgbClr val="00CC00"/>
              </a:solidFill>
              <a:latin typeface="Trebuchet MS" pitchFamily="34" charset="0"/>
            </a:endParaRPr>
          </a:p>
        </p:txBody>
      </p:sp>
      <p:sp>
        <p:nvSpPr>
          <p:cNvPr id="58" name="h9"/>
          <p:cNvSpPr txBox="1"/>
          <p:nvPr/>
        </p:nvSpPr>
        <p:spPr>
          <a:xfrm>
            <a:off x="7572375" y="2133480"/>
            <a:ext cx="381000" cy="400110"/>
          </a:xfrm>
          <a:prstGeom prst="rect">
            <a:avLst/>
          </a:prstGeom>
          <a:noFill/>
        </p:spPr>
        <p:txBody>
          <a:bodyPr wrap="square" rtlCol="0">
            <a:spAutoFit/>
          </a:bodyPr>
          <a:lstStyle/>
          <a:p>
            <a:r>
              <a:rPr lang="en-US" sz="2000" b="1" dirty="0" smtClean="0">
                <a:solidFill>
                  <a:srgbClr val="00CC00"/>
                </a:solidFill>
                <a:latin typeface="Trebuchet MS" pitchFamily="34" charset="0"/>
              </a:rPr>
              <a:t>9</a:t>
            </a:r>
            <a:endParaRPr lang="en-US" sz="2000" b="1" dirty="0">
              <a:solidFill>
                <a:srgbClr val="00CC00"/>
              </a:solidFill>
              <a:latin typeface="Trebuchet MS" pitchFamily="34" charset="0"/>
            </a:endParaRPr>
          </a:p>
        </p:txBody>
      </p:sp>
      <p:sp>
        <p:nvSpPr>
          <p:cNvPr id="59" name="l1"/>
          <p:cNvSpPr txBox="1"/>
          <p:nvPr/>
        </p:nvSpPr>
        <p:spPr>
          <a:xfrm>
            <a:off x="4305300" y="4552890"/>
            <a:ext cx="457200" cy="400110"/>
          </a:xfrm>
          <a:prstGeom prst="rect">
            <a:avLst/>
          </a:prstGeom>
          <a:noFill/>
        </p:spPr>
        <p:txBody>
          <a:bodyPr wrap="square" rtlCol="0">
            <a:spAutoFit/>
          </a:bodyPr>
          <a:lstStyle/>
          <a:p>
            <a:r>
              <a:rPr lang="en-US" sz="2000" b="1" dirty="0" smtClean="0">
                <a:solidFill>
                  <a:srgbClr val="00B0F0"/>
                </a:solidFill>
                <a:latin typeface="Trebuchet MS" pitchFamily="34" charset="0"/>
              </a:rPr>
              <a:t>1</a:t>
            </a:r>
            <a:endParaRPr lang="en-US" sz="2000" b="1" dirty="0">
              <a:solidFill>
                <a:srgbClr val="00B0F0"/>
              </a:solidFill>
              <a:latin typeface="Trebuchet MS" pitchFamily="34" charset="0"/>
            </a:endParaRPr>
          </a:p>
        </p:txBody>
      </p:sp>
      <p:sp>
        <p:nvSpPr>
          <p:cNvPr id="60" name="l2"/>
          <p:cNvSpPr txBox="1"/>
          <p:nvPr/>
        </p:nvSpPr>
        <p:spPr>
          <a:xfrm>
            <a:off x="4762500" y="4523928"/>
            <a:ext cx="457200" cy="400110"/>
          </a:xfrm>
          <a:prstGeom prst="rect">
            <a:avLst/>
          </a:prstGeom>
          <a:noFill/>
        </p:spPr>
        <p:txBody>
          <a:bodyPr wrap="square" rtlCol="0">
            <a:spAutoFit/>
          </a:bodyPr>
          <a:lstStyle/>
          <a:p>
            <a:r>
              <a:rPr lang="en-US" sz="2000" b="1" dirty="0" smtClean="0">
                <a:solidFill>
                  <a:srgbClr val="00B0F0"/>
                </a:solidFill>
                <a:latin typeface="Trebuchet MS" pitchFamily="34" charset="0"/>
              </a:rPr>
              <a:t>2</a:t>
            </a:r>
            <a:endParaRPr lang="en-US" sz="2000" b="1" dirty="0">
              <a:solidFill>
                <a:srgbClr val="00B0F0"/>
              </a:solidFill>
              <a:latin typeface="Trebuchet MS" pitchFamily="34" charset="0"/>
            </a:endParaRPr>
          </a:p>
        </p:txBody>
      </p:sp>
      <p:sp>
        <p:nvSpPr>
          <p:cNvPr id="61" name="l3"/>
          <p:cNvSpPr txBox="1"/>
          <p:nvPr/>
        </p:nvSpPr>
        <p:spPr>
          <a:xfrm>
            <a:off x="5200650" y="4533780"/>
            <a:ext cx="457200" cy="400110"/>
          </a:xfrm>
          <a:prstGeom prst="rect">
            <a:avLst/>
          </a:prstGeom>
          <a:noFill/>
        </p:spPr>
        <p:txBody>
          <a:bodyPr wrap="square" rtlCol="0">
            <a:spAutoFit/>
          </a:bodyPr>
          <a:lstStyle/>
          <a:p>
            <a:r>
              <a:rPr lang="en-US" sz="2000" b="1" dirty="0" smtClean="0">
                <a:solidFill>
                  <a:srgbClr val="00B0F0"/>
                </a:solidFill>
                <a:latin typeface="Trebuchet MS" pitchFamily="34" charset="0"/>
              </a:rPr>
              <a:t>3</a:t>
            </a:r>
            <a:endParaRPr lang="en-US" sz="2000" b="1" dirty="0">
              <a:solidFill>
                <a:srgbClr val="00B0F0"/>
              </a:solidFill>
              <a:latin typeface="Trebuchet MS" pitchFamily="34" charset="0"/>
            </a:endParaRPr>
          </a:p>
        </p:txBody>
      </p:sp>
      <p:sp>
        <p:nvSpPr>
          <p:cNvPr id="62" name="l4"/>
          <p:cNvSpPr txBox="1"/>
          <p:nvPr/>
        </p:nvSpPr>
        <p:spPr>
          <a:xfrm>
            <a:off x="5629275" y="4533780"/>
            <a:ext cx="457200" cy="400110"/>
          </a:xfrm>
          <a:prstGeom prst="rect">
            <a:avLst/>
          </a:prstGeom>
          <a:noFill/>
        </p:spPr>
        <p:txBody>
          <a:bodyPr wrap="square" rtlCol="0">
            <a:spAutoFit/>
          </a:bodyPr>
          <a:lstStyle/>
          <a:p>
            <a:r>
              <a:rPr lang="en-US" sz="2000" b="1" dirty="0" smtClean="0">
                <a:solidFill>
                  <a:srgbClr val="00B0F0"/>
                </a:solidFill>
                <a:latin typeface="Trebuchet MS" pitchFamily="34" charset="0"/>
              </a:rPr>
              <a:t>4</a:t>
            </a:r>
            <a:endParaRPr lang="en-US" sz="2000" b="1" dirty="0">
              <a:solidFill>
                <a:srgbClr val="00B0F0"/>
              </a:solidFill>
              <a:latin typeface="Trebuchet MS" pitchFamily="34" charset="0"/>
            </a:endParaRPr>
          </a:p>
        </p:txBody>
      </p:sp>
      <p:sp>
        <p:nvSpPr>
          <p:cNvPr id="63" name="l5"/>
          <p:cNvSpPr txBox="1"/>
          <p:nvPr/>
        </p:nvSpPr>
        <p:spPr>
          <a:xfrm>
            <a:off x="6048048" y="4533780"/>
            <a:ext cx="457200" cy="400110"/>
          </a:xfrm>
          <a:prstGeom prst="rect">
            <a:avLst/>
          </a:prstGeom>
          <a:noFill/>
        </p:spPr>
        <p:txBody>
          <a:bodyPr wrap="square" rtlCol="0">
            <a:spAutoFit/>
          </a:bodyPr>
          <a:lstStyle/>
          <a:p>
            <a:r>
              <a:rPr lang="en-US" sz="2000" b="1" dirty="0" smtClean="0">
                <a:solidFill>
                  <a:srgbClr val="00B0F0"/>
                </a:solidFill>
                <a:latin typeface="Trebuchet MS" pitchFamily="34" charset="0"/>
              </a:rPr>
              <a:t>5</a:t>
            </a:r>
            <a:endParaRPr lang="en-US" sz="2000" b="1" dirty="0">
              <a:solidFill>
                <a:srgbClr val="00B0F0"/>
              </a:solidFill>
              <a:latin typeface="Trebuchet MS" pitchFamily="34" charset="0"/>
            </a:endParaRPr>
          </a:p>
        </p:txBody>
      </p:sp>
      <p:sp>
        <p:nvSpPr>
          <p:cNvPr id="64" name="l6"/>
          <p:cNvSpPr txBox="1"/>
          <p:nvPr/>
        </p:nvSpPr>
        <p:spPr>
          <a:xfrm>
            <a:off x="6515100" y="4533780"/>
            <a:ext cx="457200" cy="400110"/>
          </a:xfrm>
          <a:prstGeom prst="rect">
            <a:avLst/>
          </a:prstGeom>
          <a:noFill/>
        </p:spPr>
        <p:txBody>
          <a:bodyPr wrap="square" rtlCol="0">
            <a:spAutoFit/>
          </a:bodyPr>
          <a:lstStyle/>
          <a:p>
            <a:r>
              <a:rPr lang="en-US" sz="2000" b="1" dirty="0" smtClean="0">
                <a:solidFill>
                  <a:srgbClr val="00B0F0"/>
                </a:solidFill>
                <a:latin typeface="Trebuchet MS" pitchFamily="34" charset="0"/>
              </a:rPr>
              <a:t>6</a:t>
            </a:r>
            <a:endParaRPr lang="en-US" sz="2000" b="1" dirty="0">
              <a:solidFill>
                <a:srgbClr val="00B0F0"/>
              </a:solidFill>
              <a:latin typeface="Trebuchet MS" pitchFamily="34" charset="0"/>
            </a:endParaRPr>
          </a:p>
        </p:txBody>
      </p:sp>
      <p:sp>
        <p:nvSpPr>
          <p:cNvPr id="65" name="l7"/>
          <p:cNvSpPr txBox="1"/>
          <p:nvPr/>
        </p:nvSpPr>
        <p:spPr>
          <a:xfrm>
            <a:off x="6956425" y="4543365"/>
            <a:ext cx="457200" cy="400110"/>
          </a:xfrm>
          <a:prstGeom prst="rect">
            <a:avLst/>
          </a:prstGeom>
          <a:noFill/>
        </p:spPr>
        <p:txBody>
          <a:bodyPr wrap="square" rtlCol="0">
            <a:spAutoFit/>
          </a:bodyPr>
          <a:lstStyle/>
          <a:p>
            <a:r>
              <a:rPr lang="en-US" sz="2000" b="1" dirty="0" smtClean="0">
                <a:solidFill>
                  <a:srgbClr val="00B0F0"/>
                </a:solidFill>
                <a:latin typeface="Trebuchet MS" pitchFamily="34" charset="0"/>
              </a:rPr>
              <a:t>7</a:t>
            </a:r>
            <a:endParaRPr lang="en-US" sz="2000" b="1" dirty="0">
              <a:solidFill>
                <a:srgbClr val="00B0F0"/>
              </a:solidFill>
              <a:latin typeface="Trebuchet MS" pitchFamily="34" charset="0"/>
            </a:endParaRPr>
          </a:p>
        </p:txBody>
      </p:sp>
      <p:sp>
        <p:nvSpPr>
          <p:cNvPr id="66" name="l8"/>
          <p:cNvSpPr txBox="1"/>
          <p:nvPr/>
        </p:nvSpPr>
        <p:spPr>
          <a:xfrm>
            <a:off x="7410450" y="4552890"/>
            <a:ext cx="457200" cy="400110"/>
          </a:xfrm>
          <a:prstGeom prst="rect">
            <a:avLst/>
          </a:prstGeom>
          <a:noFill/>
        </p:spPr>
        <p:txBody>
          <a:bodyPr wrap="square" rtlCol="0">
            <a:spAutoFit/>
          </a:bodyPr>
          <a:lstStyle/>
          <a:p>
            <a:r>
              <a:rPr lang="en-US" sz="2000" b="1" dirty="0" smtClean="0">
                <a:solidFill>
                  <a:srgbClr val="00B0F0"/>
                </a:solidFill>
                <a:latin typeface="Trebuchet MS" pitchFamily="34" charset="0"/>
              </a:rPr>
              <a:t>8</a:t>
            </a:r>
            <a:endParaRPr lang="en-US" sz="2000" b="1" dirty="0">
              <a:solidFill>
                <a:srgbClr val="00B0F0"/>
              </a:solidFill>
              <a:latin typeface="Trebuchet MS" pitchFamily="34" charset="0"/>
            </a:endParaRPr>
          </a:p>
        </p:txBody>
      </p:sp>
      <p:sp>
        <p:nvSpPr>
          <p:cNvPr id="67" name="l9"/>
          <p:cNvSpPr txBox="1"/>
          <p:nvPr/>
        </p:nvSpPr>
        <p:spPr>
          <a:xfrm>
            <a:off x="7810500" y="4533780"/>
            <a:ext cx="381000" cy="400110"/>
          </a:xfrm>
          <a:prstGeom prst="rect">
            <a:avLst/>
          </a:prstGeom>
          <a:noFill/>
        </p:spPr>
        <p:txBody>
          <a:bodyPr wrap="square" rtlCol="0">
            <a:spAutoFit/>
          </a:bodyPr>
          <a:lstStyle/>
          <a:p>
            <a:r>
              <a:rPr lang="en-US" sz="2000" b="1" dirty="0" smtClean="0">
                <a:solidFill>
                  <a:srgbClr val="00B0F0"/>
                </a:solidFill>
                <a:latin typeface="Trebuchet MS" pitchFamily="34" charset="0"/>
              </a:rPr>
              <a:t>9</a:t>
            </a:r>
            <a:endParaRPr lang="en-US" sz="2000" b="1" dirty="0">
              <a:solidFill>
                <a:srgbClr val="00B0F0"/>
              </a:solidFill>
              <a:latin typeface="Trebuchet MS" pitchFamily="34" charset="0"/>
            </a:endParaRPr>
          </a:p>
        </p:txBody>
      </p:sp>
      <p:sp>
        <p:nvSpPr>
          <p:cNvPr id="68" name="Rectangle 67"/>
          <p:cNvSpPr/>
          <p:nvPr/>
        </p:nvSpPr>
        <p:spPr>
          <a:xfrm>
            <a:off x="7372350" y="3257490"/>
            <a:ext cx="381000" cy="685800"/>
          </a:xfrm>
          <a:prstGeom prst="rect">
            <a:avLst/>
          </a:prstGeom>
          <a:solidFill>
            <a:schemeClr val="bg1">
              <a:alpha val="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Rectangle 68"/>
          <p:cNvSpPr/>
          <p:nvPr/>
        </p:nvSpPr>
        <p:spPr>
          <a:xfrm>
            <a:off x="7962900" y="2343090"/>
            <a:ext cx="381000" cy="533400"/>
          </a:xfrm>
          <a:prstGeom prst="rect">
            <a:avLst/>
          </a:prstGeom>
          <a:solidFill>
            <a:schemeClr val="bg1">
              <a:alpha val="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l1box"/>
          <p:cNvSpPr/>
          <p:nvPr/>
        </p:nvSpPr>
        <p:spPr>
          <a:xfrm>
            <a:off x="4371975" y="3638490"/>
            <a:ext cx="304800" cy="533400"/>
          </a:xfrm>
          <a:prstGeom prst="rect">
            <a:avLst/>
          </a:prstGeom>
          <a:solidFill>
            <a:srgbClr val="00B0F0">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l2box"/>
          <p:cNvSpPr/>
          <p:nvPr/>
        </p:nvSpPr>
        <p:spPr>
          <a:xfrm>
            <a:off x="4800600" y="3257490"/>
            <a:ext cx="304800" cy="533400"/>
          </a:xfrm>
          <a:prstGeom prst="rect">
            <a:avLst/>
          </a:prstGeom>
          <a:solidFill>
            <a:srgbClr val="00B0F0">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 name="l3box"/>
          <p:cNvSpPr/>
          <p:nvPr/>
        </p:nvSpPr>
        <p:spPr>
          <a:xfrm>
            <a:off x="5219700" y="3257490"/>
            <a:ext cx="304800" cy="457200"/>
          </a:xfrm>
          <a:prstGeom prst="rect">
            <a:avLst/>
          </a:prstGeom>
          <a:solidFill>
            <a:srgbClr val="00B0F0">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 name="l4box"/>
          <p:cNvSpPr/>
          <p:nvPr/>
        </p:nvSpPr>
        <p:spPr>
          <a:xfrm>
            <a:off x="5638800" y="3095565"/>
            <a:ext cx="304800" cy="685800"/>
          </a:xfrm>
          <a:prstGeom prst="rect">
            <a:avLst/>
          </a:prstGeom>
          <a:solidFill>
            <a:srgbClr val="00B0F0">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4" name="l5box"/>
          <p:cNvSpPr/>
          <p:nvPr/>
        </p:nvSpPr>
        <p:spPr>
          <a:xfrm>
            <a:off x="6076950" y="3257490"/>
            <a:ext cx="304800" cy="381000"/>
          </a:xfrm>
          <a:prstGeom prst="rect">
            <a:avLst/>
          </a:prstGeom>
          <a:solidFill>
            <a:srgbClr val="00B0F0">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5" name="l6box"/>
          <p:cNvSpPr/>
          <p:nvPr/>
        </p:nvSpPr>
        <p:spPr>
          <a:xfrm>
            <a:off x="6572250" y="3181290"/>
            <a:ext cx="304800" cy="533400"/>
          </a:xfrm>
          <a:prstGeom prst="rect">
            <a:avLst/>
          </a:prstGeom>
          <a:solidFill>
            <a:srgbClr val="00B0F0">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l7box"/>
          <p:cNvSpPr/>
          <p:nvPr/>
        </p:nvSpPr>
        <p:spPr>
          <a:xfrm>
            <a:off x="6896100" y="3181290"/>
            <a:ext cx="228600" cy="381000"/>
          </a:xfrm>
          <a:prstGeom prst="rect">
            <a:avLst/>
          </a:prstGeom>
          <a:solidFill>
            <a:srgbClr val="00B0F0">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l8box"/>
          <p:cNvSpPr/>
          <p:nvPr/>
        </p:nvSpPr>
        <p:spPr>
          <a:xfrm>
            <a:off x="7429500" y="3105090"/>
            <a:ext cx="304800" cy="762000"/>
          </a:xfrm>
          <a:prstGeom prst="rect">
            <a:avLst/>
          </a:prstGeom>
          <a:solidFill>
            <a:srgbClr val="00B0F0">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8" name="l9box"/>
          <p:cNvSpPr/>
          <p:nvPr/>
        </p:nvSpPr>
        <p:spPr>
          <a:xfrm>
            <a:off x="7810500" y="3028890"/>
            <a:ext cx="228600" cy="304800"/>
          </a:xfrm>
          <a:prstGeom prst="rect">
            <a:avLst/>
          </a:prstGeom>
          <a:solidFill>
            <a:srgbClr val="00B0F0">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h1box"/>
          <p:cNvSpPr/>
          <p:nvPr/>
        </p:nvSpPr>
        <p:spPr>
          <a:xfrm>
            <a:off x="4114800" y="3105090"/>
            <a:ext cx="304800" cy="381000"/>
          </a:xfrm>
          <a:prstGeom prst="rect">
            <a:avLst/>
          </a:prstGeom>
          <a:solidFill>
            <a:srgbClr val="00CC00">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0" name="h2box"/>
          <p:cNvSpPr/>
          <p:nvPr/>
        </p:nvSpPr>
        <p:spPr>
          <a:xfrm>
            <a:off x="4600575" y="2724090"/>
            <a:ext cx="304800" cy="533400"/>
          </a:xfrm>
          <a:prstGeom prst="rect">
            <a:avLst/>
          </a:prstGeom>
          <a:solidFill>
            <a:srgbClr val="00CC00">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1" name="h3box"/>
          <p:cNvSpPr/>
          <p:nvPr/>
        </p:nvSpPr>
        <p:spPr>
          <a:xfrm>
            <a:off x="4991100" y="2876490"/>
            <a:ext cx="304800" cy="381000"/>
          </a:xfrm>
          <a:prstGeom prst="rect">
            <a:avLst/>
          </a:prstGeom>
          <a:solidFill>
            <a:srgbClr val="00CC00">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h4box"/>
          <p:cNvSpPr/>
          <p:nvPr/>
        </p:nvSpPr>
        <p:spPr>
          <a:xfrm>
            <a:off x="5467350" y="2495489"/>
            <a:ext cx="304800" cy="600075"/>
          </a:xfrm>
          <a:prstGeom prst="rect">
            <a:avLst/>
          </a:prstGeom>
          <a:solidFill>
            <a:srgbClr val="00CC00">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h5box"/>
          <p:cNvSpPr/>
          <p:nvPr/>
        </p:nvSpPr>
        <p:spPr>
          <a:xfrm>
            <a:off x="5905500" y="2809815"/>
            <a:ext cx="285750" cy="457200"/>
          </a:xfrm>
          <a:prstGeom prst="rect">
            <a:avLst/>
          </a:prstGeom>
          <a:solidFill>
            <a:srgbClr val="00CC00">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4" name="h6box"/>
          <p:cNvSpPr/>
          <p:nvPr/>
        </p:nvSpPr>
        <p:spPr>
          <a:xfrm>
            <a:off x="6334125" y="2571690"/>
            <a:ext cx="304800" cy="533400"/>
          </a:xfrm>
          <a:prstGeom prst="rect">
            <a:avLst/>
          </a:prstGeom>
          <a:solidFill>
            <a:srgbClr val="00CC00">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h7box"/>
          <p:cNvSpPr/>
          <p:nvPr/>
        </p:nvSpPr>
        <p:spPr>
          <a:xfrm>
            <a:off x="6734175" y="2952690"/>
            <a:ext cx="304800" cy="228600"/>
          </a:xfrm>
          <a:prstGeom prst="rect">
            <a:avLst/>
          </a:prstGeom>
          <a:solidFill>
            <a:srgbClr val="00CC00">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h8box"/>
          <p:cNvSpPr/>
          <p:nvPr/>
        </p:nvSpPr>
        <p:spPr>
          <a:xfrm>
            <a:off x="7153275" y="2495490"/>
            <a:ext cx="304800" cy="685800"/>
          </a:xfrm>
          <a:prstGeom prst="rect">
            <a:avLst/>
          </a:prstGeom>
          <a:solidFill>
            <a:srgbClr val="00CC00">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7" name="h9box"/>
          <p:cNvSpPr/>
          <p:nvPr/>
        </p:nvSpPr>
        <p:spPr>
          <a:xfrm>
            <a:off x="7696200" y="2571690"/>
            <a:ext cx="228600" cy="381000"/>
          </a:xfrm>
          <a:prstGeom prst="rect">
            <a:avLst/>
          </a:prstGeom>
          <a:solidFill>
            <a:srgbClr val="00CC00">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8" name="h10box"/>
          <p:cNvSpPr/>
          <p:nvPr/>
        </p:nvSpPr>
        <p:spPr>
          <a:xfrm>
            <a:off x="7962900" y="2495490"/>
            <a:ext cx="304800" cy="457200"/>
          </a:xfrm>
          <a:prstGeom prst="rect">
            <a:avLst/>
          </a:prstGeom>
          <a:solidFill>
            <a:srgbClr val="00CC00">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9" name="Picture 88" descr="dungeness - Copy.jpg"/>
          <p:cNvPicPr>
            <a:picLocks noChangeAspect="1"/>
          </p:cNvPicPr>
          <p:nvPr/>
        </p:nvPicPr>
        <p:blipFill>
          <a:blip r:embed="rId12" cstate="print"/>
          <a:stretch>
            <a:fillRect/>
          </a:stretch>
        </p:blipFill>
        <p:spPr>
          <a:xfrm>
            <a:off x="1676400" y="914400"/>
            <a:ext cx="1568450" cy="941070"/>
          </a:xfrm>
          <a:prstGeom prst="rect">
            <a:avLst/>
          </a:prstGeom>
        </p:spPr>
      </p:pic>
      <p:sp>
        <p:nvSpPr>
          <p:cNvPr id="90" name="Rounded Rectangle 89"/>
          <p:cNvSpPr/>
          <p:nvPr/>
        </p:nvSpPr>
        <p:spPr>
          <a:xfrm>
            <a:off x="1828800" y="2209800"/>
            <a:ext cx="1600200" cy="838200"/>
          </a:xfrm>
          <a:prstGeom prst="roundRect">
            <a:avLst/>
          </a:prstGeom>
          <a:solidFill>
            <a:srgbClr val="00B8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600" dirty="0" smtClean="0">
                <a:latin typeface="Trebuchet MS" pitchFamily="34" charset="0"/>
              </a:rPr>
              <a:t>How many HIGH tides do you count?</a:t>
            </a:r>
            <a:endParaRPr lang="en-US" sz="1600" dirty="0">
              <a:latin typeface="Trebuchet MS" pitchFamily="34" charset="0"/>
            </a:endParaRPr>
          </a:p>
        </p:txBody>
      </p:sp>
      <p:sp>
        <p:nvSpPr>
          <p:cNvPr id="91" name="Rounded Rectangle 90"/>
          <p:cNvSpPr/>
          <p:nvPr/>
        </p:nvSpPr>
        <p:spPr>
          <a:xfrm>
            <a:off x="1752600" y="4343400"/>
            <a:ext cx="1600200" cy="914400"/>
          </a:xfrm>
          <a:prstGeom prst="roundRect">
            <a:avLst/>
          </a:prstGeom>
          <a:solidFill>
            <a:srgbClr val="00A1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600" dirty="0" smtClean="0">
                <a:latin typeface="Trebuchet MS" pitchFamily="34" charset="0"/>
              </a:rPr>
              <a:t>How many LOW tides do you count?</a:t>
            </a:r>
            <a:endParaRPr lang="en-US" sz="1600" dirty="0">
              <a:latin typeface="Trebuchet MS" pitchFamily="34" charset="0"/>
            </a:endParaRPr>
          </a:p>
        </p:txBody>
      </p:sp>
      <p:sp>
        <p:nvSpPr>
          <p:cNvPr id="92" name="Up Ribbon 91"/>
          <p:cNvSpPr/>
          <p:nvPr/>
        </p:nvSpPr>
        <p:spPr>
          <a:xfrm>
            <a:off x="3505200" y="990600"/>
            <a:ext cx="4419600" cy="609600"/>
          </a:xfrm>
          <a:prstGeom prst="ribbon2">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latin typeface="Trebuchet MS" pitchFamily="34" charset="0"/>
              </a:rPr>
              <a:t>Tide Challenge #1</a:t>
            </a:r>
            <a:endParaRPr lang="en-US" dirty="0">
              <a:latin typeface="Trebuchet MS" pitchFamily="34" charset="0"/>
            </a:endParaRPr>
          </a:p>
        </p:txBody>
      </p:sp>
      <p:sp>
        <p:nvSpPr>
          <p:cNvPr id="94" name="TextBox 93"/>
          <p:cNvSpPr txBox="1"/>
          <p:nvPr/>
        </p:nvSpPr>
        <p:spPr>
          <a:xfrm>
            <a:off x="1066800" y="6553200"/>
            <a:ext cx="3429000" cy="369332"/>
          </a:xfrm>
          <a:prstGeom prst="rect">
            <a:avLst/>
          </a:prstGeom>
          <a:noFill/>
        </p:spPr>
        <p:txBody>
          <a:bodyPr wrap="square" rtlCol="0">
            <a:spAutoFit/>
          </a:bodyPr>
          <a:lstStyle/>
          <a:p>
            <a:r>
              <a:rPr lang="en-US" dirty="0" smtClean="0">
                <a:latin typeface="Trebuchet MS" pitchFamily="34" charset="0"/>
              </a:rPr>
              <a:t>Tide Challenge: 1/4</a:t>
            </a:r>
            <a:endParaRPr lang="en-US" dirty="0">
              <a:latin typeface="Trebuchet MS" pitchFamily="34" charset="0"/>
            </a:endParaRPr>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grpId="0" nodeType="withEffect">
                                  <p:stCondLst>
                                    <p:cond delay="0"/>
                                  </p:stCondLst>
                                  <p:childTnLst>
                                    <p:set>
                                      <p:cBhvr>
                                        <p:cTn id="6" dur="1" fill="hold">
                                          <p:stCondLst>
                                            <p:cond delay="0"/>
                                          </p:stCondLst>
                                        </p:cTn>
                                        <p:tgtEl>
                                          <p:spTgt spid="49"/>
                                        </p:tgtEl>
                                        <p:attrNameLst>
                                          <p:attrName>style.visibility</p:attrName>
                                        </p:attrNameLst>
                                      </p:cBhvr>
                                      <p:to>
                                        <p:strVal val="visible"/>
                                      </p:to>
                                    </p:set>
                                    <p:anim calcmode="lin" valueType="num">
                                      <p:cBhvr>
                                        <p:cTn id="7" dur="500" fill="hold"/>
                                        <p:tgtEl>
                                          <p:spTgt spid="49"/>
                                        </p:tgtEl>
                                        <p:attrNameLst>
                                          <p:attrName>ppt_w</p:attrName>
                                        </p:attrNameLst>
                                      </p:cBhvr>
                                      <p:tavLst>
                                        <p:tav tm="0">
                                          <p:val>
                                            <p:fltVal val="0"/>
                                          </p:val>
                                        </p:tav>
                                        <p:tav tm="100000">
                                          <p:val>
                                            <p:strVal val="#ppt_w"/>
                                          </p:val>
                                        </p:tav>
                                      </p:tavLst>
                                    </p:anim>
                                    <p:anim calcmode="lin" valueType="num">
                                      <p:cBhvr>
                                        <p:cTn id="8" dur="500" fill="hold"/>
                                        <p:tgtEl>
                                          <p:spTgt spid="49"/>
                                        </p:tgtEl>
                                        <p:attrNameLst>
                                          <p:attrName>ppt_h</p:attrName>
                                        </p:attrNameLst>
                                      </p:cBhvr>
                                      <p:tavLst>
                                        <p:tav tm="0">
                                          <p:val>
                                            <p:fltVal val="0"/>
                                          </p:val>
                                        </p:tav>
                                        <p:tav tm="100000">
                                          <p:val>
                                            <p:strVal val="#ppt_h"/>
                                          </p:val>
                                        </p:tav>
                                      </p:tavLst>
                                    </p:anim>
                                    <p:animEffect transition="in" filter="fade">
                                      <p:cBhvr>
                                        <p:cTn id="9" dur="500"/>
                                        <p:tgtEl>
                                          <p:spTgt spid="49"/>
                                        </p:tgtEl>
                                      </p:cBhvr>
                                    </p:animEffect>
                                  </p:childTnLst>
                                </p:cTn>
                              </p:par>
                              <p:par>
                                <p:cTn id="10" presetID="53" presetClass="entr" presetSubtype="0" fill="hold" grpId="0" nodeType="withEffect">
                                  <p:stCondLst>
                                    <p:cond delay="0"/>
                                  </p:stCondLst>
                                  <p:childTnLst>
                                    <p:set>
                                      <p:cBhvr>
                                        <p:cTn id="11" dur="1" fill="hold">
                                          <p:stCondLst>
                                            <p:cond delay="0"/>
                                          </p:stCondLst>
                                        </p:cTn>
                                        <p:tgtEl>
                                          <p:spTgt spid="79"/>
                                        </p:tgtEl>
                                        <p:attrNameLst>
                                          <p:attrName>style.visibility</p:attrName>
                                        </p:attrNameLst>
                                      </p:cBhvr>
                                      <p:to>
                                        <p:strVal val="visible"/>
                                      </p:to>
                                    </p:set>
                                    <p:anim calcmode="lin" valueType="num">
                                      <p:cBhvr>
                                        <p:cTn id="12" dur="500" fill="hold"/>
                                        <p:tgtEl>
                                          <p:spTgt spid="79"/>
                                        </p:tgtEl>
                                        <p:attrNameLst>
                                          <p:attrName>ppt_w</p:attrName>
                                        </p:attrNameLst>
                                      </p:cBhvr>
                                      <p:tavLst>
                                        <p:tav tm="0">
                                          <p:val>
                                            <p:fltVal val="0"/>
                                          </p:val>
                                        </p:tav>
                                        <p:tav tm="100000">
                                          <p:val>
                                            <p:strVal val="#ppt_w"/>
                                          </p:val>
                                        </p:tav>
                                      </p:tavLst>
                                    </p:anim>
                                    <p:anim calcmode="lin" valueType="num">
                                      <p:cBhvr>
                                        <p:cTn id="13" dur="500" fill="hold"/>
                                        <p:tgtEl>
                                          <p:spTgt spid="79"/>
                                        </p:tgtEl>
                                        <p:attrNameLst>
                                          <p:attrName>ppt_h</p:attrName>
                                        </p:attrNameLst>
                                      </p:cBhvr>
                                      <p:tavLst>
                                        <p:tav tm="0">
                                          <p:val>
                                            <p:fltVal val="0"/>
                                          </p:val>
                                        </p:tav>
                                        <p:tav tm="100000">
                                          <p:val>
                                            <p:strVal val="#ppt_h"/>
                                          </p:val>
                                        </p:tav>
                                      </p:tavLst>
                                    </p:anim>
                                    <p:animEffect transition="in" filter="fade">
                                      <p:cBhvr>
                                        <p:cTn id="14" dur="500"/>
                                        <p:tgtEl>
                                          <p:spTgt spid="79"/>
                                        </p:tgtEl>
                                      </p:cBhvr>
                                    </p:animEffect>
                                  </p:childTnLst>
                                </p:cTn>
                              </p:par>
                            </p:childTnLst>
                          </p:cTn>
                        </p:par>
                        <p:par>
                          <p:cTn id="15" fill="hold">
                            <p:stCondLst>
                              <p:cond delay="500"/>
                            </p:stCondLst>
                            <p:childTnLst>
                              <p:par>
                                <p:cTn id="16" presetID="53" presetClass="entr" presetSubtype="0" fill="hold" grpId="0" nodeType="afterEffect">
                                  <p:stCondLst>
                                    <p:cond delay="0"/>
                                  </p:stCondLst>
                                  <p:childTnLst>
                                    <p:set>
                                      <p:cBhvr>
                                        <p:cTn id="17" dur="1" fill="hold">
                                          <p:stCondLst>
                                            <p:cond delay="0"/>
                                          </p:stCondLst>
                                        </p:cTn>
                                        <p:tgtEl>
                                          <p:spTgt spid="50"/>
                                        </p:tgtEl>
                                        <p:attrNameLst>
                                          <p:attrName>style.visibility</p:attrName>
                                        </p:attrNameLst>
                                      </p:cBhvr>
                                      <p:to>
                                        <p:strVal val="visible"/>
                                      </p:to>
                                    </p:set>
                                    <p:anim calcmode="lin" valueType="num">
                                      <p:cBhvr>
                                        <p:cTn id="18" dur="500" fill="hold"/>
                                        <p:tgtEl>
                                          <p:spTgt spid="50"/>
                                        </p:tgtEl>
                                        <p:attrNameLst>
                                          <p:attrName>ppt_w</p:attrName>
                                        </p:attrNameLst>
                                      </p:cBhvr>
                                      <p:tavLst>
                                        <p:tav tm="0">
                                          <p:val>
                                            <p:fltVal val="0"/>
                                          </p:val>
                                        </p:tav>
                                        <p:tav tm="100000">
                                          <p:val>
                                            <p:strVal val="#ppt_w"/>
                                          </p:val>
                                        </p:tav>
                                      </p:tavLst>
                                    </p:anim>
                                    <p:anim calcmode="lin" valueType="num">
                                      <p:cBhvr>
                                        <p:cTn id="19" dur="500" fill="hold"/>
                                        <p:tgtEl>
                                          <p:spTgt spid="50"/>
                                        </p:tgtEl>
                                        <p:attrNameLst>
                                          <p:attrName>ppt_h</p:attrName>
                                        </p:attrNameLst>
                                      </p:cBhvr>
                                      <p:tavLst>
                                        <p:tav tm="0">
                                          <p:val>
                                            <p:fltVal val="0"/>
                                          </p:val>
                                        </p:tav>
                                        <p:tav tm="100000">
                                          <p:val>
                                            <p:strVal val="#ppt_h"/>
                                          </p:val>
                                        </p:tav>
                                      </p:tavLst>
                                    </p:anim>
                                    <p:animEffect transition="in" filter="fade">
                                      <p:cBhvr>
                                        <p:cTn id="20" dur="500"/>
                                        <p:tgtEl>
                                          <p:spTgt spid="50"/>
                                        </p:tgtEl>
                                      </p:cBhvr>
                                    </p:animEffect>
                                  </p:childTnLst>
                                </p:cTn>
                              </p:par>
                              <p:par>
                                <p:cTn id="21" presetID="53" presetClass="entr" presetSubtype="0" fill="hold" grpId="0" nodeType="withEffect">
                                  <p:stCondLst>
                                    <p:cond delay="0"/>
                                  </p:stCondLst>
                                  <p:childTnLst>
                                    <p:set>
                                      <p:cBhvr>
                                        <p:cTn id="22" dur="1" fill="hold">
                                          <p:stCondLst>
                                            <p:cond delay="0"/>
                                          </p:stCondLst>
                                        </p:cTn>
                                        <p:tgtEl>
                                          <p:spTgt spid="80"/>
                                        </p:tgtEl>
                                        <p:attrNameLst>
                                          <p:attrName>style.visibility</p:attrName>
                                        </p:attrNameLst>
                                      </p:cBhvr>
                                      <p:to>
                                        <p:strVal val="visible"/>
                                      </p:to>
                                    </p:set>
                                    <p:anim calcmode="lin" valueType="num">
                                      <p:cBhvr>
                                        <p:cTn id="23" dur="500" fill="hold"/>
                                        <p:tgtEl>
                                          <p:spTgt spid="80"/>
                                        </p:tgtEl>
                                        <p:attrNameLst>
                                          <p:attrName>ppt_w</p:attrName>
                                        </p:attrNameLst>
                                      </p:cBhvr>
                                      <p:tavLst>
                                        <p:tav tm="0">
                                          <p:val>
                                            <p:fltVal val="0"/>
                                          </p:val>
                                        </p:tav>
                                        <p:tav tm="100000">
                                          <p:val>
                                            <p:strVal val="#ppt_w"/>
                                          </p:val>
                                        </p:tav>
                                      </p:tavLst>
                                    </p:anim>
                                    <p:anim calcmode="lin" valueType="num">
                                      <p:cBhvr>
                                        <p:cTn id="24" dur="500" fill="hold"/>
                                        <p:tgtEl>
                                          <p:spTgt spid="80"/>
                                        </p:tgtEl>
                                        <p:attrNameLst>
                                          <p:attrName>ppt_h</p:attrName>
                                        </p:attrNameLst>
                                      </p:cBhvr>
                                      <p:tavLst>
                                        <p:tav tm="0">
                                          <p:val>
                                            <p:fltVal val="0"/>
                                          </p:val>
                                        </p:tav>
                                        <p:tav tm="100000">
                                          <p:val>
                                            <p:strVal val="#ppt_h"/>
                                          </p:val>
                                        </p:tav>
                                      </p:tavLst>
                                    </p:anim>
                                    <p:animEffect transition="in" filter="fade">
                                      <p:cBhvr>
                                        <p:cTn id="25" dur="500"/>
                                        <p:tgtEl>
                                          <p:spTgt spid="80"/>
                                        </p:tgtEl>
                                      </p:cBhvr>
                                    </p:animEffect>
                                  </p:childTnLst>
                                </p:cTn>
                              </p:par>
                            </p:childTnLst>
                          </p:cTn>
                        </p:par>
                        <p:par>
                          <p:cTn id="26" fill="hold">
                            <p:stCondLst>
                              <p:cond delay="1000"/>
                            </p:stCondLst>
                            <p:childTnLst>
                              <p:par>
                                <p:cTn id="27" presetID="53" presetClass="entr" presetSubtype="0" fill="hold" grpId="0" nodeType="afterEffect">
                                  <p:stCondLst>
                                    <p:cond delay="0"/>
                                  </p:stCondLst>
                                  <p:childTnLst>
                                    <p:set>
                                      <p:cBhvr>
                                        <p:cTn id="28" dur="1" fill="hold">
                                          <p:stCondLst>
                                            <p:cond delay="0"/>
                                          </p:stCondLst>
                                        </p:cTn>
                                        <p:tgtEl>
                                          <p:spTgt spid="51"/>
                                        </p:tgtEl>
                                        <p:attrNameLst>
                                          <p:attrName>style.visibility</p:attrName>
                                        </p:attrNameLst>
                                      </p:cBhvr>
                                      <p:to>
                                        <p:strVal val="visible"/>
                                      </p:to>
                                    </p:set>
                                    <p:anim calcmode="lin" valueType="num">
                                      <p:cBhvr>
                                        <p:cTn id="29" dur="500" fill="hold"/>
                                        <p:tgtEl>
                                          <p:spTgt spid="51"/>
                                        </p:tgtEl>
                                        <p:attrNameLst>
                                          <p:attrName>ppt_w</p:attrName>
                                        </p:attrNameLst>
                                      </p:cBhvr>
                                      <p:tavLst>
                                        <p:tav tm="0">
                                          <p:val>
                                            <p:fltVal val="0"/>
                                          </p:val>
                                        </p:tav>
                                        <p:tav tm="100000">
                                          <p:val>
                                            <p:strVal val="#ppt_w"/>
                                          </p:val>
                                        </p:tav>
                                      </p:tavLst>
                                    </p:anim>
                                    <p:anim calcmode="lin" valueType="num">
                                      <p:cBhvr>
                                        <p:cTn id="30" dur="500" fill="hold"/>
                                        <p:tgtEl>
                                          <p:spTgt spid="51"/>
                                        </p:tgtEl>
                                        <p:attrNameLst>
                                          <p:attrName>ppt_h</p:attrName>
                                        </p:attrNameLst>
                                      </p:cBhvr>
                                      <p:tavLst>
                                        <p:tav tm="0">
                                          <p:val>
                                            <p:fltVal val="0"/>
                                          </p:val>
                                        </p:tav>
                                        <p:tav tm="100000">
                                          <p:val>
                                            <p:strVal val="#ppt_h"/>
                                          </p:val>
                                        </p:tav>
                                      </p:tavLst>
                                    </p:anim>
                                    <p:animEffect transition="in" filter="fade">
                                      <p:cBhvr>
                                        <p:cTn id="31" dur="500"/>
                                        <p:tgtEl>
                                          <p:spTgt spid="51"/>
                                        </p:tgtEl>
                                      </p:cBhvr>
                                    </p:animEffect>
                                  </p:childTnLst>
                                </p:cTn>
                              </p:par>
                              <p:par>
                                <p:cTn id="32" presetID="53" presetClass="entr" presetSubtype="0" fill="hold" grpId="0" nodeType="withEffect">
                                  <p:stCondLst>
                                    <p:cond delay="0"/>
                                  </p:stCondLst>
                                  <p:childTnLst>
                                    <p:set>
                                      <p:cBhvr>
                                        <p:cTn id="33" dur="1" fill="hold">
                                          <p:stCondLst>
                                            <p:cond delay="0"/>
                                          </p:stCondLst>
                                        </p:cTn>
                                        <p:tgtEl>
                                          <p:spTgt spid="81"/>
                                        </p:tgtEl>
                                        <p:attrNameLst>
                                          <p:attrName>style.visibility</p:attrName>
                                        </p:attrNameLst>
                                      </p:cBhvr>
                                      <p:to>
                                        <p:strVal val="visible"/>
                                      </p:to>
                                    </p:set>
                                    <p:anim calcmode="lin" valueType="num">
                                      <p:cBhvr>
                                        <p:cTn id="34" dur="500" fill="hold"/>
                                        <p:tgtEl>
                                          <p:spTgt spid="81"/>
                                        </p:tgtEl>
                                        <p:attrNameLst>
                                          <p:attrName>ppt_w</p:attrName>
                                        </p:attrNameLst>
                                      </p:cBhvr>
                                      <p:tavLst>
                                        <p:tav tm="0">
                                          <p:val>
                                            <p:fltVal val="0"/>
                                          </p:val>
                                        </p:tav>
                                        <p:tav tm="100000">
                                          <p:val>
                                            <p:strVal val="#ppt_w"/>
                                          </p:val>
                                        </p:tav>
                                      </p:tavLst>
                                    </p:anim>
                                    <p:anim calcmode="lin" valueType="num">
                                      <p:cBhvr>
                                        <p:cTn id="35" dur="500" fill="hold"/>
                                        <p:tgtEl>
                                          <p:spTgt spid="81"/>
                                        </p:tgtEl>
                                        <p:attrNameLst>
                                          <p:attrName>ppt_h</p:attrName>
                                        </p:attrNameLst>
                                      </p:cBhvr>
                                      <p:tavLst>
                                        <p:tav tm="0">
                                          <p:val>
                                            <p:fltVal val="0"/>
                                          </p:val>
                                        </p:tav>
                                        <p:tav tm="100000">
                                          <p:val>
                                            <p:strVal val="#ppt_h"/>
                                          </p:val>
                                        </p:tav>
                                      </p:tavLst>
                                    </p:anim>
                                    <p:animEffect transition="in" filter="fade">
                                      <p:cBhvr>
                                        <p:cTn id="36" dur="500"/>
                                        <p:tgtEl>
                                          <p:spTgt spid="81"/>
                                        </p:tgtEl>
                                      </p:cBhvr>
                                    </p:animEffect>
                                  </p:childTnLst>
                                </p:cTn>
                              </p:par>
                            </p:childTnLst>
                          </p:cTn>
                        </p:par>
                        <p:par>
                          <p:cTn id="37" fill="hold">
                            <p:stCondLst>
                              <p:cond delay="1500"/>
                            </p:stCondLst>
                            <p:childTnLst>
                              <p:par>
                                <p:cTn id="38" presetID="53" presetClass="entr" presetSubtype="0" fill="hold" grpId="0" nodeType="afterEffect">
                                  <p:stCondLst>
                                    <p:cond delay="0"/>
                                  </p:stCondLst>
                                  <p:childTnLst>
                                    <p:set>
                                      <p:cBhvr>
                                        <p:cTn id="39" dur="1" fill="hold">
                                          <p:stCondLst>
                                            <p:cond delay="0"/>
                                          </p:stCondLst>
                                        </p:cTn>
                                        <p:tgtEl>
                                          <p:spTgt spid="52"/>
                                        </p:tgtEl>
                                        <p:attrNameLst>
                                          <p:attrName>style.visibility</p:attrName>
                                        </p:attrNameLst>
                                      </p:cBhvr>
                                      <p:to>
                                        <p:strVal val="visible"/>
                                      </p:to>
                                    </p:set>
                                    <p:anim calcmode="lin" valueType="num">
                                      <p:cBhvr>
                                        <p:cTn id="40" dur="500" fill="hold"/>
                                        <p:tgtEl>
                                          <p:spTgt spid="52"/>
                                        </p:tgtEl>
                                        <p:attrNameLst>
                                          <p:attrName>ppt_w</p:attrName>
                                        </p:attrNameLst>
                                      </p:cBhvr>
                                      <p:tavLst>
                                        <p:tav tm="0">
                                          <p:val>
                                            <p:fltVal val="0"/>
                                          </p:val>
                                        </p:tav>
                                        <p:tav tm="100000">
                                          <p:val>
                                            <p:strVal val="#ppt_w"/>
                                          </p:val>
                                        </p:tav>
                                      </p:tavLst>
                                    </p:anim>
                                    <p:anim calcmode="lin" valueType="num">
                                      <p:cBhvr>
                                        <p:cTn id="41" dur="500" fill="hold"/>
                                        <p:tgtEl>
                                          <p:spTgt spid="52"/>
                                        </p:tgtEl>
                                        <p:attrNameLst>
                                          <p:attrName>ppt_h</p:attrName>
                                        </p:attrNameLst>
                                      </p:cBhvr>
                                      <p:tavLst>
                                        <p:tav tm="0">
                                          <p:val>
                                            <p:fltVal val="0"/>
                                          </p:val>
                                        </p:tav>
                                        <p:tav tm="100000">
                                          <p:val>
                                            <p:strVal val="#ppt_h"/>
                                          </p:val>
                                        </p:tav>
                                      </p:tavLst>
                                    </p:anim>
                                    <p:animEffect transition="in" filter="fade">
                                      <p:cBhvr>
                                        <p:cTn id="42" dur="500"/>
                                        <p:tgtEl>
                                          <p:spTgt spid="52"/>
                                        </p:tgtEl>
                                      </p:cBhvr>
                                    </p:animEffect>
                                  </p:childTnLst>
                                </p:cTn>
                              </p:par>
                              <p:par>
                                <p:cTn id="43" presetID="53" presetClass="entr" presetSubtype="0" fill="hold" grpId="0" nodeType="withEffect">
                                  <p:stCondLst>
                                    <p:cond delay="0"/>
                                  </p:stCondLst>
                                  <p:childTnLst>
                                    <p:set>
                                      <p:cBhvr>
                                        <p:cTn id="44" dur="1" fill="hold">
                                          <p:stCondLst>
                                            <p:cond delay="0"/>
                                          </p:stCondLst>
                                        </p:cTn>
                                        <p:tgtEl>
                                          <p:spTgt spid="82"/>
                                        </p:tgtEl>
                                        <p:attrNameLst>
                                          <p:attrName>style.visibility</p:attrName>
                                        </p:attrNameLst>
                                      </p:cBhvr>
                                      <p:to>
                                        <p:strVal val="visible"/>
                                      </p:to>
                                    </p:set>
                                    <p:anim calcmode="lin" valueType="num">
                                      <p:cBhvr>
                                        <p:cTn id="45" dur="500" fill="hold"/>
                                        <p:tgtEl>
                                          <p:spTgt spid="82"/>
                                        </p:tgtEl>
                                        <p:attrNameLst>
                                          <p:attrName>ppt_w</p:attrName>
                                        </p:attrNameLst>
                                      </p:cBhvr>
                                      <p:tavLst>
                                        <p:tav tm="0">
                                          <p:val>
                                            <p:fltVal val="0"/>
                                          </p:val>
                                        </p:tav>
                                        <p:tav tm="100000">
                                          <p:val>
                                            <p:strVal val="#ppt_w"/>
                                          </p:val>
                                        </p:tav>
                                      </p:tavLst>
                                    </p:anim>
                                    <p:anim calcmode="lin" valueType="num">
                                      <p:cBhvr>
                                        <p:cTn id="46" dur="500" fill="hold"/>
                                        <p:tgtEl>
                                          <p:spTgt spid="82"/>
                                        </p:tgtEl>
                                        <p:attrNameLst>
                                          <p:attrName>ppt_h</p:attrName>
                                        </p:attrNameLst>
                                      </p:cBhvr>
                                      <p:tavLst>
                                        <p:tav tm="0">
                                          <p:val>
                                            <p:fltVal val="0"/>
                                          </p:val>
                                        </p:tav>
                                        <p:tav tm="100000">
                                          <p:val>
                                            <p:strVal val="#ppt_h"/>
                                          </p:val>
                                        </p:tav>
                                      </p:tavLst>
                                    </p:anim>
                                    <p:animEffect transition="in" filter="fade">
                                      <p:cBhvr>
                                        <p:cTn id="47" dur="500"/>
                                        <p:tgtEl>
                                          <p:spTgt spid="82"/>
                                        </p:tgtEl>
                                      </p:cBhvr>
                                    </p:animEffect>
                                  </p:childTnLst>
                                </p:cTn>
                              </p:par>
                            </p:childTnLst>
                          </p:cTn>
                        </p:par>
                        <p:par>
                          <p:cTn id="48" fill="hold">
                            <p:stCondLst>
                              <p:cond delay="2000"/>
                            </p:stCondLst>
                            <p:childTnLst>
                              <p:par>
                                <p:cTn id="49" presetID="53" presetClass="entr" presetSubtype="0" fill="hold" grpId="0" nodeType="afterEffect">
                                  <p:stCondLst>
                                    <p:cond delay="0"/>
                                  </p:stCondLst>
                                  <p:childTnLst>
                                    <p:set>
                                      <p:cBhvr>
                                        <p:cTn id="50" dur="1" fill="hold">
                                          <p:stCondLst>
                                            <p:cond delay="0"/>
                                          </p:stCondLst>
                                        </p:cTn>
                                        <p:tgtEl>
                                          <p:spTgt spid="53"/>
                                        </p:tgtEl>
                                        <p:attrNameLst>
                                          <p:attrName>style.visibility</p:attrName>
                                        </p:attrNameLst>
                                      </p:cBhvr>
                                      <p:to>
                                        <p:strVal val="visible"/>
                                      </p:to>
                                    </p:set>
                                    <p:anim calcmode="lin" valueType="num">
                                      <p:cBhvr>
                                        <p:cTn id="51" dur="500" fill="hold"/>
                                        <p:tgtEl>
                                          <p:spTgt spid="53"/>
                                        </p:tgtEl>
                                        <p:attrNameLst>
                                          <p:attrName>ppt_w</p:attrName>
                                        </p:attrNameLst>
                                      </p:cBhvr>
                                      <p:tavLst>
                                        <p:tav tm="0">
                                          <p:val>
                                            <p:fltVal val="0"/>
                                          </p:val>
                                        </p:tav>
                                        <p:tav tm="100000">
                                          <p:val>
                                            <p:strVal val="#ppt_w"/>
                                          </p:val>
                                        </p:tav>
                                      </p:tavLst>
                                    </p:anim>
                                    <p:anim calcmode="lin" valueType="num">
                                      <p:cBhvr>
                                        <p:cTn id="52" dur="500" fill="hold"/>
                                        <p:tgtEl>
                                          <p:spTgt spid="53"/>
                                        </p:tgtEl>
                                        <p:attrNameLst>
                                          <p:attrName>ppt_h</p:attrName>
                                        </p:attrNameLst>
                                      </p:cBhvr>
                                      <p:tavLst>
                                        <p:tav tm="0">
                                          <p:val>
                                            <p:fltVal val="0"/>
                                          </p:val>
                                        </p:tav>
                                        <p:tav tm="100000">
                                          <p:val>
                                            <p:strVal val="#ppt_h"/>
                                          </p:val>
                                        </p:tav>
                                      </p:tavLst>
                                    </p:anim>
                                    <p:animEffect transition="in" filter="fade">
                                      <p:cBhvr>
                                        <p:cTn id="53" dur="500"/>
                                        <p:tgtEl>
                                          <p:spTgt spid="53"/>
                                        </p:tgtEl>
                                      </p:cBhvr>
                                    </p:animEffect>
                                  </p:childTnLst>
                                </p:cTn>
                              </p:par>
                              <p:par>
                                <p:cTn id="54" presetID="53" presetClass="entr" presetSubtype="0" fill="hold" grpId="0" nodeType="withEffect">
                                  <p:stCondLst>
                                    <p:cond delay="0"/>
                                  </p:stCondLst>
                                  <p:childTnLst>
                                    <p:set>
                                      <p:cBhvr>
                                        <p:cTn id="55" dur="1" fill="hold">
                                          <p:stCondLst>
                                            <p:cond delay="0"/>
                                          </p:stCondLst>
                                        </p:cTn>
                                        <p:tgtEl>
                                          <p:spTgt spid="83"/>
                                        </p:tgtEl>
                                        <p:attrNameLst>
                                          <p:attrName>style.visibility</p:attrName>
                                        </p:attrNameLst>
                                      </p:cBhvr>
                                      <p:to>
                                        <p:strVal val="visible"/>
                                      </p:to>
                                    </p:set>
                                    <p:anim calcmode="lin" valueType="num">
                                      <p:cBhvr>
                                        <p:cTn id="56" dur="500" fill="hold"/>
                                        <p:tgtEl>
                                          <p:spTgt spid="83"/>
                                        </p:tgtEl>
                                        <p:attrNameLst>
                                          <p:attrName>ppt_w</p:attrName>
                                        </p:attrNameLst>
                                      </p:cBhvr>
                                      <p:tavLst>
                                        <p:tav tm="0">
                                          <p:val>
                                            <p:fltVal val="0"/>
                                          </p:val>
                                        </p:tav>
                                        <p:tav tm="100000">
                                          <p:val>
                                            <p:strVal val="#ppt_w"/>
                                          </p:val>
                                        </p:tav>
                                      </p:tavLst>
                                    </p:anim>
                                    <p:anim calcmode="lin" valueType="num">
                                      <p:cBhvr>
                                        <p:cTn id="57" dur="500" fill="hold"/>
                                        <p:tgtEl>
                                          <p:spTgt spid="83"/>
                                        </p:tgtEl>
                                        <p:attrNameLst>
                                          <p:attrName>ppt_h</p:attrName>
                                        </p:attrNameLst>
                                      </p:cBhvr>
                                      <p:tavLst>
                                        <p:tav tm="0">
                                          <p:val>
                                            <p:fltVal val="0"/>
                                          </p:val>
                                        </p:tav>
                                        <p:tav tm="100000">
                                          <p:val>
                                            <p:strVal val="#ppt_h"/>
                                          </p:val>
                                        </p:tav>
                                      </p:tavLst>
                                    </p:anim>
                                    <p:animEffect transition="in" filter="fade">
                                      <p:cBhvr>
                                        <p:cTn id="58" dur="500"/>
                                        <p:tgtEl>
                                          <p:spTgt spid="83"/>
                                        </p:tgtEl>
                                      </p:cBhvr>
                                    </p:animEffect>
                                  </p:childTnLst>
                                </p:cTn>
                              </p:par>
                            </p:childTnLst>
                          </p:cTn>
                        </p:par>
                        <p:par>
                          <p:cTn id="59" fill="hold">
                            <p:stCondLst>
                              <p:cond delay="2500"/>
                            </p:stCondLst>
                            <p:childTnLst>
                              <p:par>
                                <p:cTn id="60" presetID="53" presetClass="entr" presetSubtype="0" fill="hold" grpId="0" nodeType="afterEffect">
                                  <p:stCondLst>
                                    <p:cond delay="0"/>
                                  </p:stCondLst>
                                  <p:childTnLst>
                                    <p:set>
                                      <p:cBhvr>
                                        <p:cTn id="61" dur="1" fill="hold">
                                          <p:stCondLst>
                                            <p:cond delay="0"/>
                                          </p:stCondLst>
                                        </p:cTn>
                                        <p:tgtEl>
                                          <p:spTgt spid="54"/>
                                        </p:tgtEl>
                                        <p:attrNameLst>
                                          <p:attrName>style.visibility</p:attrName>
                                        </p:attrNameLst>
                                      </p:cBhvr>
                                      <p:to>
                                        <p:strVal val="visible"/>
                                      </p:to>
                                    </p:set>
                                    <p:anim calcmode="lin" valueType="num">
                                      <p:cBhvr>
                                        <p:cTn id="62" dur="500" fill="hold"/>
                                        <p:tgtEl>
                                          <p:spTgt spid="54"/>
                                        </p:tgtEl>
                                        <p:attrNameLst>
                                          <p:attrName>ppt_w</p:attrName>
                                        </p:attrNameLst>
                                      </p:cBhvr>
                                      <p:tavLst>
                                        <p:tav tm="0">
                                          <p:val>
                                            <p:fltVal val="0"/>
                                          </p:val>
                                        </p:tav>
                                        <p:tav tm="100000">
                                          <p:val>
                                            <p:strVal val="#ppt_w"/>
                                          </p:val>
                                        </p:tav>
                                      </p:tavLst>
                                    </p:anim>
                                    <p:anim calcmode="lin" valueType="num">
                                      <p:cBhvr>
                                        <p:cTn id="63" dur="500" fill="hold"/>
                                        <p:tgtEl>
                                          <p:spTgt spid="54"/>
                                        </p:tgtEl>
                                        <p:attrNameLst>
                                          <p:attrName>ppt_h</p:attrName>
                                        </p:attrNameLst>
                                      </p:cBhvr>
                                      <p:tavLst>
                                        <p:tav tm="0">
                                          <p:val>
                                            <p:fltVal val="0"/>
                                          </p:val>
                                        </p:tav>
                                        <p:tav tm="100000">
                                          <p:val>
                                            <p:strVal val="#ppt_h"/>
                                          </p:val>
                                        </p:tav>
                                      </p:tavLst>
                                    </p:anim>
                                    <p:animEffect transition="in" filter="fade">
                                      <p:cBhvr>
                                        <p:cTn id="64" dur="500"/>
                                        <p:tgtEl>
                                          <p:spTgt spid="54"/>
                                        </p:tgtEl>
                                      </p:cBhvr>
                                    </p:animEffect>
                                  </p:childTnLst>
                                </p:cTn>
                              </p:par>
                              <p:par>
                                <p:cTn id="65" presetID="53" presetClass="entr" presetSubtype="0" fill="hold" grpId="0" nodeType="withEffect">
                                  <p:stCondLst>
                                    <p:cond delay="0"/>
                                  </p:stCondLst>
                                  <p:childTnLst>
                                    <p:set>
                                      <p:cBhvr>
                                        <p:cTn id="66" dur="1" fill="hold">
                                          <p:stCondLst>
                                            <p:cond delay="0"/>
                                          </p:stCondLst>
                                        </p:cTn>
                                        <p:tgtEl>
                                          <p:spTgt spid="84"/>
                                        </p:tgtEl>
                                        <p:attrNameLst>
                                          <p:attrName>style.visibility</p:attrName>
                                        </p:attrNameLst>
                                      </p:cBhvr>
                                      <p:to>
                                        <p:strVal val="visible"/>
                                      </p:to>
                                    </p:set>
                                    <p:anim calcmode="lin" valueType="num">
                                      <p:cBhvr>
                                        <p:cTn id="67" dur="500" fill="hold"/>
                                        <p:tgtEl>
                                          <p:spTgt spid="84"/>
                                        </p:tgtEl>
                                        <p:attrNameLst>
                                          <p:attrName>ppt_w</p:attrName>
                                        </p:attrNameLst>
                                      </p:cBhvr>
                                      <p:tavLst>
                                        <p:tav tm="0">
                                          <p:val>
                                            <p:fltVal val="0"/>
                                          </p:val>
                                        </p:tav>
                                        <p:tav tm="100000">
                                          <p:val>
                                            <p:strVal val="#ppt_w"/>
                                          </p:val>
                                        </p:tav>
                                      </p:tavLst>
                                    </p:anim>
                                    <p:anim calcmode="lin" valueType="num">
                                      <p:cBhvr>
                                        <p:cTn id="68" dur="500" fill="hold"/>
                                        <p:tgtEl>
                                          <p:spTgt spid="84"/>
                                        </p:tgtEl>
                                        <p:attrNameLst>
                                          <p:attrName>ppt_h</p:attrName>
                                        </p:attrNameLst>
                                      </p:cBhvr>
                                      <p:tavLst>
                                        <p:tav tm="0">
                                          <p:val>
                                            <p:fltVal val="0"/>
                                          </p:val>
                                        </p:tav>
                                        <p:tav tm="100000">
                                          <p:val>
                                            <p:strVal val="#ppt_h"/>
                                          </p:val>
                                        </p:tav>
                                      </p:tavLst>
                                    </p:anim>
                                    <p:animEffect transition="in" filter="fade">
                                      <p:cBhvr>
                                        <p:cTn id="69" dur="500"/>
                                        <p:tgtEl>
                                          <p:spTgt spid="84"/>
                                        </p:tgtEl>
                                      </p:cBhvr>
                                    </p:animEffect>
                                  </p:childTnLst>
                                </p:cTn>
                              </p:par>
                            </p:childTnLst>
                          </p:cTn>
                        </p:par>
                        <p:par>
                          <p:cTn id="70" fill="hold">
                            <p:stCondLst>
                              <p:cond delay="3000"/>
                            </p:stCondLst>
                            <p:childTnLst>
                              <p:par>
                                <p:cTn id="71" presetID="53" presetClass="entr" presetSubtype="0" fill="hold" grpId="0" nodeType="afterEffect">
                                  <p:stCondLst>
                                    <p:cond delay="0"/>
                                  </p:stCondLst>
                                  <p:childTnLst>
                                    <p:set>
                                      <p:cBhvr>
                                        <p:cTn id="72" dur="1" fill="hold">
                                          <p:stCondLst>
                                            <p:cond delay="0"/>
                                          </p:stCondLst>
                                        </p:cTn>
                                        <p:tgtEl>
                                          <p:spTgt spid="55"/>
                                        </p:tgtEl>
                                        <p:attrNameLst>
                                          <p:attrName>style.visibility</p:attrName>
                                        </p:attrNameLst>
                                      </p:cBhvr>
                                      <p:to>
                                        <p:strVal val="visible"/>
                                      </p:to>
                                    </p:set>
                                    <p:anim calcmode="lin" valueType="num">
                                      <p:cBhvr>
                                        <p:cTn id="73" dur="500" fill="hold"/>
                                        <p:tgtEl>
                                          <p:spTgt spid="55"/>
                                        </p:tgtEl>
                                        <p:attrNameLst>
                                          <p:attrName>ppt_w</p:attrName>
                                        </p:attrNameLst>
                                      </p:cBhvr>
                                      <p:tavLst>
                                        <p:tav tm="0">
                                          <p:val>
                                            <p:fltVal val="0"/>
                                          </p:val>
                                        </p:tav>
                                        <p:tav tm="100000">
                                          <p:val>
                                            <p:strVal val="#ppt_w"/>
                                          </p:val>
                                        </p:tav>
                                      </p:tavLst>
                                    </p:anim>
                                    <p:anim calcmode="lin" valueType="num">
                                      <p:cBhvr>
                                        <p:cTn id="74" dur="500" fill="hold"/>
                                        <p:tgtEl>
                                          <p:spTgt spid="55"/>
                                        </p:tgtEl>
                                        <p:attrNameLst>
                                          <p:attrName>ppt_h</p:attrName>
                                        </p:attrNameLst>
                                      </p:cBhvr>
                                      <p:tavLst>
                                        <p:tav tm="0">
                                          <p:val>
                                            <p:fltVal val="0"/>
                                          </p:val>
                                        </p:tav>
                                        <p:tav tm="100000">
                                          <p:val>
                                            <p:strVal val="#ppt_h"/>
                                          </p:val>
                                        </p:tav>
                                      </p:tavLst>
                                    </p:anim>
                                    <p:animEffect transition="in" filter="fade">
                                      <p:cBhvr>
                                        <p:cTn id="75" dur="500"/>
                                        <p:tgtEl>
                                          <p:spTgt spid="55"/>
                                        </p:tgtEl>
                                      </p:cBhvr>
                                    </p:animEffect>
                                  </p:childTnLst>
                                </p:cTn>
                              </p:par>
                              <p:par>
                                <p:cTn id="76" presetID="53" presetClass="entr" presetSubtype="0" fill="hold" grpId="0" nodeType="withEffect">
                                  <p:stCondLst>
                                    <p:cond delay="0"/>
                                  </p:stCondLst>
                                  <p:childTnLst>
                                    <p:set>
                                      <p:cBhvr>
                                        <p:cTn id="77" dur="1" fill="hold">
                                          <p:stCondLst>
                                            <p:cond delay="0"/>
                                          </p:stCondLst>
                                        </p:cTn>
                                        <p:tgtEl>
                                          <p:spTgt spid="85"/>
                                        </p:tgtEl>
                                        <p:attrNameLst>
                                          <p:attrName>style.visibility</p:attrName>
                                        </p:attrNameLst>
                                      </p:cBhvr>
                                      <p:to>
                                        <p:strVal val="visible"/>
                                      </p:to>
                                    </p:set>
                                    <p:anim calcmode="lin" valueType="num">
                                      <p:cBhvr>
                                        <p:cTn id="78" dur="500" fill="hold"/>
                                        <p:tgtEl>
                                          <p:spTgt spid="85"/>
                                        </p:tgtEl>
                                        <p:attrNameLst>
                                          <p:attrName>ppt_w</p:attrName>
                                        </p:attrNameLst>
                                      </p:cBhvr>
                                      <p:tavLst>
                                        <p:tav tm="0">
                                          <p:val>
                                            <p:fltVal val="0"/>
                                          </p:val>
                                        </p:tav>
                                        <p:tav tm="100000">
                                          <p:val>
                                            <p:strVal val="#ppt_w"/>
                                          </p:val>
                                        </p:tav>
                                      </p:tavLst>
                                    </p:anim>
                                    <p:anim calcmode="lin" valueType="num">
                                      <p:cBhvr>
                                        <p:cTn id="79" dur="500" fill="hold"/>
                                        <p:tgtEl>
                                          <p:spTgt spid="85"/>
                                        </p:tgtEl>
                                        <p:attrNameLst>
                                          <p:attrName>ppt_h</p:attrName>
                                        </p:attrNameLst>
                                      </p:cBhvr>
                                      <p:tavLst>
                                        <p:tav tm="0">
                                          <p:val>
                                            <p:fltVal val="0"/>
                                          </p:val>
                                        </p:tav>
                                        <p:tav tm="100000">
                                          <p:val>
                                            <p:strVal val="#ppt_h"/>
                                          </p:val>
                                        </p:tav>
                                      </p:tavLst>
                                    </p:anim>
                                    <p:animEffect transition="in" filter="fade">
                                      <p:cBhvr>
                                        <p:cTn id="80" dur="500"/>
                                        <p:tgtEl>
                                          <p:spTgt spid="85"/>
                                        </p:tgtEl>
                                      </p:cBhvr>
                                    </p:animEffect>
                                  </p:childTnLst>
                                </p:cTn>
                              </p:par>
                            </p:childTnLst>
                          </p:cTn>
                        </p:par>
                        <p:par>
                          <p:cTn id="81" fill="hold">
                            <p:stCondLst>
                              <p:cond delay="3500"/>
                            </p:stCondLst>
                            <p:childTnLst>
                              <p:par>
                                <p:cTn id="82" presetID="53" presetClass="entr" presetSubtype="0" fill="hold" grpId="0" nodeType="afterEffect">
                                  <p:stCondLst>
                                    <p:cond delay="0"/>
                                  </p:stCondLst>
                                  <p:childTnLst>
                                    <p:set>
                                      <p:cBhvr>
                                        <p:cTn id="83" dur="1" fill="hold">
                                          <p:stCondLst>
                                            <p:cond delay="0"/>
                                          </p:stCondLst>
                                        </p:cTn>
                                        <p:tgtEl>
                                          <p:spTgt spid="56"/>
                                        </p:tgtEl>
                                        <p:attrNameLst>
                                          <p:attrName>style.visibility</p:attrName>
                                        </p:attrNameLst>
                                      </p:cBhvr>
                                      <p:to>
                                        <p:strVal val="visible"/>
                                      </p:to>
                                    </p:set>
                                    <p:anim calcmode="lin" valueType="num">
                                      <p:cBhvr>
                                        <p:cTn id="84" dur="500" fill="hold"/>
                                        <p:tgtEl>
                                          <p:spTgt spid="56"/>
                                        </p:tgtEl>
                                        <p:attrNameLst>
                                          <p:attrName>ppt_w</p:attrName>
                                        </p:attrNameLst>
                                      </p:cBhvr>
                                      <p:tavLst>
                                        <p:tav tm="0">
                                          <p:val>
                                            <p:fltVal val="0"/>
                                          </p:val>
                                        </p:tav>
                                        <p:tav tm="100000">
                                          <p:val>
                                            <p:strVal val="#ppt_w"/>
                                          </p:val>
                                        </p:tav>
                                      </p:tavLst>
                                    </p:anim>
                                    <p:anim calcmode="lin" valueType="num">
                                      <p:cBhvr>
                                        <p:cTn id="85" dur="500" fill="hold"/>
                                        <p:tgtEl>
                                          <p:spTgt spid="56"/>
                                        </p:tgtEl>
                                        <p:attrNameLst>
                                          <p:attrName>ppt_h</p:attrName>
                                        </p:attrNameLst>
                                      </p:cBhvr>
                                      <p:tavLst>
                                        <p:tav tm="0">
                                          <p:val>
                                            <p:fltVal val="0"/>
                                          </p:val>
                                        </p:tav>
                                        <p:tav tm="100000">
                                          <p:val>
                                            <p:strVal val="#ppt_h"/>
                                          </p:val>
                                        </p:tav>
                                      </p:tavLst>
                                    </p:anim>
                                    <p:animEffect transition="in" filter="fade">
                                      <p:cBhvr>
                                        <p:cTn id="86" dur="500"/>
                                        <p:tgtEl>
                                          <p:spTgt spid="56"/>
                                        </p:tgtEl>
                                      </p:cBhvr>
                                    </p:animEffect>
                                  </p:childTnLst>
                                </p:cTn>
                              </p:par>
                              <p:par>
                                <p:cTn id="87" presetID="53" presetClass="entr" presetSubtype="0" fill="hold" grpId="0" nodeType="withEffect">
                                  <p:stCondLst>
                                    <p:cond delay="0"/>
                                  </p:stCondLst>
                                  <p:childTnLst>
                                    <p:set>
                                      <p:cBhvr>
                                        <p:cTn id="88" dur="1" fill="hold">
                                          <p:stCondLst>
                                            <p:cond delay="0"/>
                                          </p:stCondLst>
                                        </p:cTn>
                                        <p:tgtEl>
                                          <p:spTgt spid="86"/>
                                        </p:tgtEl>
                                        <p:attrNameLst>
                                          <p:attrName>style.visibility</p:attrName>
                                        </p:attrNameLst>
                                      </p:cBhvr>
                                      <p:to>
                                        <p:strVal val="visible"/>
                                      </p:to>
                                    </p:set>
                                    <p:anim calcmode="lin" valueType="num">
                                      <p:cBhvr>
                                        <p:cTn id="89" dur="500" fill="hold"/>
                                        <p:tgtEl>
                                          <p:spTgt spid="86"/>
                                        </p:tgtEl>
                                        <p:attrNameLst>
                                          <p:attrName>ppt_w</p:attrName>
                                        </p:attrNameLst>
                                      </p:cBhvr>
                                      <p:tavLst>
                                        <p:tav tm="0">
                                          <p:val>
                                            <p:fltVal val="0"/>
                                          </p:val>
                                        </p:tav>
                                        <p:tav tm="100000">
                                          <p:val>
                                            <p:strVal val="#ppt_w"/>
                                          </p:val>
                                        </p:tav>
                                      </p:tavLst>
                                    </p:anim>
                                    <p:anim calcmode="lin" valueType="num">
                                      <p:cBhvr>
                                        <p:cTn id="90" dur="500" fill="hold"/>
                                        <p:tgtEl>
                                          <p:spTgt spid="86"/>
                                        </p:tgtEl>
                                        <p:attrNameLst>
                                          <p:attrName>ppt_h</p:attrName>
                                        </p:attrNameLst>
                                      </p:cBhvr>
                                      <p:tavLst>
                                        <p:tav tm="0">
                                          <p:val>
                                            <p:fltVal val="0"/>
                                          </p:val>
                                        </p:tav>
                                        <p:tav tm="100000">
                                          <p:val>
                                            <p:strVal val="#ppt_h"/>
                                          </p:val>
                                        </p:tav>
                                      </p:tavLst>
                                    </p:anim>
                                    <p:animEffect transition="in" filter="fade">
                                      <p:cBhvr>
                                        <p:cTn id="91" dur="500"/>
                                        <p:tgtEl>
                                          <p:spTgt spid="86"/>
                                        </p:tgtEl>
                                      </p:cBhvr>
                                    </p:animEffect>
                                  </p:childTnLst>
                                </p:cTn>
                              </p:par>
                            </p:childTnLst>
                          </p:cTn>
                        </p:par>
                        <p:par>
                          <p:cTn id="92" fill="hold">
                            <p:stCondLst>
                              <p:cond delay="4000"/>
                            </p:stCondLst>
                            <p:childTnLst>
                              <p:par>
                                <p:cTn id="93" presetID="53" presetClass="entr" presetSubtype="0" fill="hold" grpId="0" nodeType="afterEffect">
                                  <p:stCondLst>
                                    <p:cond delay="0"/>
                                  </p:stCondLst>
                                  <p:childTnLst>
                                    <p:set>
                                      <p:cBhvr>
                                        <p:cTn id="94" dur="1" fill="hold">
                                          <p:stCondLst>
                                            <p:cond delay="0"/>
                                          </p:stCondLst>
                                        </p:cTn>
                                        <p:tgtEl>
                                          <p:spTgt spid="58"/>
                                        </p:tgtEl>
                                        <p:attrNameLst>
                                          <p:attrName>style.visibility</p:attrName>
                                        </p:attrNameLst>
                                      </p:cBhvr>
                                      <p:to>
                                        <p:strVal val="visible"/>
                                      </p:to>
                                    </p:set>
                                    <p:anim calcmode="lin" valueType="num">
                                      <p:cBhvr>
                                        <p:cTn id="95" dur="500" fill="hold"/>
                                        <p:tgtEl>
                                          <p:spTgt spid="58"/>
                                        </p:tgtEl>
                                        <p:attrNameLst>
                                          <p:attrName>ppt_w</p:attrName>
                                        </p:attrNameLst>
                                      </p:cBhvr>
                                      <p:tavLst>
                                        <p:tav tm="0">
                                          <p:val>
                                            <p:fltVal val="0"/>
                                          </p:val>
                                        </p:tav>
                                        <p:tav tm="100000">
                                          <p:val>
                                            <p:strVal val="#ppt_w"/>
                                          </p:val>
                                        </p:tav>
                                      </p:tavLst>
                                    </p:anim>
                                    <p:anim calcmode="lin" valueType="num">
                                      <p:cBhvr>
                                        <p:cTn id="96" dur="500" fill="hold"/>
                                        <p:tgtEl>
                                          <p:spTgt spid="58"/>
                                        </p:tgtEl>
                                        <p:attrNameLst>
                                          <p:attrName>ppt_h</p:attrName>
                                        </p:attrNameLst>
                                      </p:cBhvr>
                                      <p:tavLst>
                                        <p:tav tm="0">
                                          <p:val>
                                            <p:fltVal val="0"/>
                                          </p:val>
                                        </p:tav>
                                        <p:tav tm="100000">
                                          <p:val>
                                            <p:strVal val="#ppt_h"/>
                                          </p:val>
                                        </p:tav>
                                      </p:tavLst>
                                    </p:anim>
                                    <p:animEffect transition="in" filter="fade">
                                      <p:cBhvr>
                                        <p:cTn id="97" dur="500"/>
                                        <p:tgtEl>
                                          <p:spTgt spid="58"/>
                                        </p:tgtEl>
                                      </p:cBhvr>
                                    </p:animEffect>
                                  </p:childTnLst>
                                </p:cTn>
                              </p:par>
                              <p:par>
                                <p:cTn id="98" presetID="53" presetClass="entr" presetSubtype="0" fill="hold" grpId="0" nodeType="withEffect">
                                  <p:stCondLst>
                                    <p:cond delay="0"/>
                                  </p:stCondLst>
                                  <p:childTnLst>
                                    <p:set>
                                      <p:cBhvr>
                                        <p:cTn id="99" dur="1" fill="hold">
                                          <p:stCondLst>
                                            <p:cond delay="0"/>
                                          </p:stCondLst>
                                        </p:cTn>
                                        <p:tgtEl>
                                          <p:spTgt spid="87"/>
                                        </p:tgtEl>
                                        <p:attrNameLst>
                                          <p:attrName>style.visibility</p:attrName>
                                        </p:attrNameLst>
                                      </p:cBhvr>
                                      <p:to>
                                        <p:strVal val="visible"/>
                                      </p:to>
                                    </p:set>
                                    <p:anim calcmode="lin" valueType="num">
                                      <p:cBhvr>
                                        <p:cTn id="100" dur="500" fill="hold"/>
                                        <p:tgtEl>
                                          <p:spTgt spid="87"/>
                                        </p:tgtEl>
                                        <p:attrNameLst>
                                          <p:attrName>ppt_w</p:attrName>
                                        </p:attrNameLst>
                                      </p:cBhvr>
                                      <p:tavLst>
                                        <p:tav tm="0">
                                          <p:val>
                                            <p:fltVal val="0"/>
                                          </p:val>
                                        </p:tav>
                                        <p:tav tm="100000">
                                          <p:val>
                                            <p:strVal val="#ppt_w"/>
                                          </p:val>
                                        </p:tav>
                                      </p:tavLst>
                                    </p:anim>
                                    <p:anim calcmode="lin" valueType="num">
                                      <p:cBhvr>
                                        <p:cTn id="101" dur="500" fill="hold"/>
                                        <p:tgtEl>
                                          <p:spTgt spid="87"/>
                                        </p:tgtEl>
                                        <p:attrNameLst>
                                          <p:attrName>ppt_h</p:attrName>
                                        </p:attrNameLst>
                                      </p:cBhvr>
                                      <p:tavLst>
                                        <p:tav tm="0">
                                          <p:val>
                                            <p:fltVal val="0"/>
                                          </p:val>
                                        </p:tav>
                                        <p:tav tm="100000">
                                          <p:val>
                                            <p:strVal val="#ppt_h"/>
                                          </p:val>
                                        </p:tav>
                                      </p:tavLst>
                                    </p:anim>
                                    <p:animEffect transition="in" filter="fade">
                                      <p:cBhvr>
                                        <p:cTn id="102" dur="500"/>
                                        <p:tgtEl>
                                          <p:spTgt spid="87"/>
                                        </p:tgtEl>
                                      </p:cBhvr>
                                    </p:animEffect>
                                  </p:childTnLst>
                                </p:cTn>
                              </p:par>
                            </p:childTnLst>
                          </p:cTn>
                        </p:par>
                        <p:par>
                          <p:cTn id="103" fill="hold">
                            <p:stCondLst>
                              <p:cond delay="4500"/>
                            </p:stCondLst>
                            <p:childTnLst>
                              <p:par>
                                <p:cTn id="104" presetID="53" presetClass="entr" presetSubtype="0" fill="hold" grpId="0" nodeType="afterEffect">
                                  <p:stCondLst>
                                    <p:cond delay="0"/>
                                  </p:stCondLst>
                                  <p:childTnLst>
                                    <p:set>
                                      <p:cBhvr>
                                        <p:cTn id="105" dur="1" fill="hold">
                                          <p:stCondLst>
                                            <p:cond delay="0"/>
                                          </p:stCondLst>
                                        </p:cTn>
                                        <p:tgtEl>
                                          <p:spTgt spid="57"/>
                                        </p:tgtEl>
                                        <p:attrNameLst>
                                          <p:attrName>style.visibility</p:attrName>
                                        </p:attrNameLst>
                                      </p:cBhvr>
                                      <p:to>
                                        <p:strVal val="visible"/>
                                      </p:to>
                                    </p:set>
                                    <p:anim calcmode="lin" valueType="num">
                                      <p:cBhvr>
                                        <p:cTn id="106" dur="500" fill="hold"/>
                                        <p:tgtEl>
                                          <p:spTgt spid="57"/>
                                        </p:tgtEl>
                                        <p:attrNameLst>
                                          <p:attrName>ppt_w</p:attrName>
                                        </p:attrNameLst>
                                      </p:cBhvr>
                                      <p:tavLst>
                                        <p:tav tm="0">
                                          <p:val>
                                            <p:fltVal val="0"/>
                                          </p:val>
                                        </p:tav>
                                        <p:tav tm="100000">
                                          <p:val>
                                            <p:strVal val="#ppt_w"/>
                                          </p:val>
                                        </p:tav>
                                      </p:tavLst>
                                    </p:anim>
                                    <p:anim calcmode="lin" valueType="num">
                                      <p:cBhvr>
                                        <p:cTn id="107" dur="500" fill="hold"/>
                                        <p:tgtEl>
                                          <p:spTgt spid="57"/>
                                        </p:tgtEl>
                                        <p:attrNameLst>
                                          <p:attrName>ppt_h</p:attrName>
                                        </p:attrNameLst>
                                      </p:cBhvr>
                                      <p:tavLst>
                                        <p:tav tm="0">
                                          <p:val>
                                            <p:fltVal val="0"/>
                                          </p:val>
                                        </p:tav>
                                        <p:tav tm="100000">
                                          <p:val>
                                            <p:strVal val="#ppt_h"/>
                                          </p:val>
                                        </p:tav>
                                      </p:tavLst>
                                    </p:anim>
                                    <p:animEffect transition="in" filter="fade">
                                      <p:cBhvr>
                                        <p:cTn id="108" dur="500"/>
                                        <p:tgtEl>
                                          <p:spTgt spid="57"/>
                                        </p:tgtEl>
                                      </p:cBhvr>
                                    </p:animEffect>
                                  </p:childTnLst>
                                </p:cTn>
                              </p:par>
                              <p:par>
                                <p:cTn id="109" presetID="53" presetClass="entr" presetSubtype="0" fill="hold" grpId="0" nodeType="withEffect">
                                  <p:stCondLst>
                                    <p:cond delay="0"/>
                                  </p:stCondLst>
                                  <p:childTnLst>
                                    <p:set>
                                      <p:cBhvr>
                                        <p:cTn id="110" dur="1" fill="hold">
                                          <p:stCondLst>
                                            <p:cond delay="0"/>
                                          </p:stCondLst>
                                        </p:cTn>
                                        <p:tgtEl>
                                          <p:spTgt spid="88"/>
                                        </p:tgtEl>
                                        <p:attrNameLst>
                                          <p:attrName>style.visibility</p:attrName>
                                        </p:attrNameLst>
                                      </p:cBhvr>
                                      <p:to>
                                        <p:strVal val="visible"/>
                                      </p:to>
                                    </p:set>
                                    <p:anim calcmode="lin" valueType="num">
                                      <p:cBhvr>
                                        <p:cTn id="111" dur="500" fill="hold"/>
                                        <p:tgtEl>
                                          <p:spTgt spid="88"/>
                                        </p:tgtEl>
                                        <p:attrNameLst>
                                          <p:attrName>ppt_w</p:attrName>
                                        </p:attrNameLst>
                                      </p:cBhvr>
                                      <p:tavLst>
                                        <p:tav tm="0">
                                          <p:val>
                                            <p:fltVal val="0"/>
                                          </p:val>
                                        </p:tav>
                                        <p:tav tm="100000">
                                          <p:val>
                                            <p:strVal val="#ppt_w"/>
                                          </p:val>
                                        </p:tav>
                                      </p:tavLst>
                                    </p:anim>
                                    <p:anim calcmode="lin" valueType="num">
                                      <p:cBhvr>
                                        <p:cTn id="112" dur="500" fill="hold"/>
                                        <p:tgtEl>
                                          <p:spTgt spid="88"/>
                                        </p:tgtEl>
                                        <p:attrNameLst>
                                          <p:attrName>ppt_h</p:attrName>
                                        </p:attrNameLst>
                                      </p:cBhvr>
                                      <p:tavLst>
                                        <p:tav tm="0">
                                          <p:val>
                                            <p:fltVal val="0"/>
                                          </p:val>
                                        </p:tav>
                                        <p:tav tm="100000">
                                          <p:val>
                                            <p:strVal val="#ppt_h"/>
                                          </p:val>
                                        </p:tav>
                                      </p:tavLst>
                                    </p:anim>
                                    <p:animEffect transition="in" filter="fade">
                                      <p:cBhvr>
                                        <p:cTn id="113" dur="500"/>
                                        <p:tgtEl>
                                          <p:spTgt spid="88"/>
                                        </p:tgtEl>
                                      </p:cBhvr>
                                    </p:animEffect>
                                  </p:childTnLst>
                                </p:cTn>
                              </p:par>
                            </p:childTnLst>
                          </p:cTn>
                        </p:par>
                        <p:par>
                          <p:cTn id="114" fill="hold">
                            <p:stCondLst>
                              <p:cond delay="5000"/>
                            </p:stCondLst>
                            <p:childTnLst>
                              <p:par>
                                <p:cTn id="115" presetID="37" presetClass="entr" presetSubtype="0" fill="hold" grpId="0" nodeType="afterEffect">
                                  <p:stCondLst>
                                    <p:cond delay="0"/>
                                  </p:stCondLst>
                                  <p:childTnLst>
                                    <p:set>
                                      <p:cBhvr>
                                        <p:cTn id="116" dur="1" fill="hold">
                                          <p:stCondLst>
                                            <p:cond delay="0"/>
                                          </p:stCondLst>
                                        </p:cTn>
                                        <p:tgtEl>
                                          <p:spTgt spid="33"/>
                                        </p:tgtEl>
                                        <p:attrNameLst>
                                          <p:attrName>style.visibility</p:attrName>
                                        </p:attrNameLst>
                                      </p:cBhvr>
                                      <p:to>
                                        <p:strVal val="visible"/>
                                      </p:to>
                                    </p:set>
                                    <p:animEffect transition="in" filter="fade">
                                      <p:cBhvr>
                                        <p:cTn id="117" dur="1000"/>
                                        <p:tgtEl>
                                          <p:spTgt spid="33"/>
                                        </p:tgtEl>
                                      </p:cBhvr>
                                    </p:animEffect>
                                    <p:anim calcmode="lin" valueType="num">
                                      <p:cBhvr>
                                        <p:cTn id="118" dur="1000" fill="hold"/>
                                        <p:tgtEl>
                                          <p:spTgt spid="33"/>
                                        </p:tgtEl>
                                        <p:attrNameLst>
                                          <p:attrName>ppt_x</p:attrName>
                                        </p:attrNameLst>
                                      </p:cBhvr>
                                      <p:tavLst>
                                        <p:tav tm="0">
                                          <p:val>
                                            <p:strVal val="#ppt_x"/>
                                          </p:val>
                                        </p:tav>
                                        <p:tav tm="100000">
                                          <p:val>
                                            <p:strVal val="#ppt_x"/>
                                          </p:val>
                                        </p:tav>
                                      </p:tavLst>
                                    </p:anim>
                                    <p:anim calcmode="lin" valueType="num">
                                      <p:cBhvr>
                                        <p:cTn id="119" dur="900" decel="100000" fill="hold"/>
                                        <p:tgtEl>
                                          <p:spTgt spid="33"/>
                                        </p:tgtEl>
                                        <p:attrNameLst>
                                          <p:attrName>ppt_y</p:attrName>
                                        </p:attrNameLst>
                                      </p:cBhvr>
                                      <p:tavLst>
                                        <p:tav tm="0">
                                          <p:val>
                                            <p:strVal val="#ppt_y+1"/>
                                          </p:val>
                                        </p:tav>
                                        <p:tav tm="100000">
                                          <p:val>
                                            <p:strVal val="#ppt_y-.03"/>
                                          </p:val>
                                        </p:tav>
                                      </p:tavLst>
                                    </p:anim>
                                    <p:anim calcmode="lin" valueType="num">
                                      <p:cBhvr>
                                        <p:cTn id="120" dur="100" accel="100000" fill="hold">
                                          <p:stCondLst>
                                            <p:cond delay="900"/>
                                          </p:stCondLst>
                                        </p:cTn>
                                        <p:tgtEl>
                                          <p:spTgt spid="33"/>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49" grpId="0"/>
      <p:bldP spid="50" grpId="0"/>
      <p:bldP spid="51" grpId="0"/>
      <p:bldP spid="52" grpId="0"/>
      <p:bldP spid="53" grpId="0"/>
      <p:bldP spid="54" grpId="0"/>
      <p:bldP spid="55" grpId="0"/>
      <p:bldP spid="56" grpId="0"/>
      <p:bldP spid="57" grpId="0"/>
      <p:bldP spid="58" grpId="0"/>
      <p:bldP spid="79" grpId="0" animBg="1"/>
      <p:bldP spid="80" grpId="0" animBg="1"/>
      <p:bldP spid="81" grpId="0" animBg="1"/>
      <p:bldP spid="82" grpId="0" animBg="1"/>
      <p:bldP spid="83" grpId="0" animBg="1"/>
      <p:bldP spid="84" grpId="0" animBg="1"/>
      <p:bldP spid="85" grpId="0" animBg="1"/>
      <p:bldP spid="86" grpId="0" animBg="1"/>
      <p:bldP spid="87" grpId="0" animBg="1"/>
      <p:bldP spid="88" grpId="0" animBg="1"/>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3" cstate="print"/>
          <a:srcRect l="868" t="640" r="868" b="1176"/>
          <a:stretch>
            <a:fillRect/>
          </a:stretch>
        </p:blipFill>
        <p:spPr bwMode="auto">
          <a:xfrm>
            <a:off x="3429000" y="1755648"/>
            <a:ext cx="5391150" cy="3914775"/>
          </a:xfrm>
          <a:prstGeom prst="rect">
            <a:avLst/>
          </a:prstGeom>
          <a:ln>
            <a:noFill/>
          </a:ln>
          <a:effectLst>
            <a:outerShdw blurRad="190500" algn="tl" rotWithShape="0">
              <a:srgbClr val="000000">
                <a:alpha val="70000"/>
              </a:srgbClr>
            </a:outerShdw>
          </a:effectLst>
        </p:spPr>
      </p:pic>
      <p:sp>
        <p:nvSpPr>
          <p:cNvPr id="22" name="Action Button: Home 21">
            <a:hlinkClick r:id="" action="ppaction://hlinkshowjump?jump=firstslide" highlightClick="1"/>
          </p:cNvPr>
          <p:cNvSpPr/>
          <p:nvPr/>
        </p:nvSpPr>
        <p:spPr>
          <a:xfrm>
            <a:off x="8547717" y="6400800"/>
            <a:ext cx="574675" cy="457200"/>
          </a:xfrm>
          <a:prstGeom prst="actionButtonHome">
            <a:avLst/>
          </a:prstGeom>
          <a:gradFill flip="none" rotWithShape="1">
            <a:gsLst>
              <a:gs pos="0">
                <a:srgbClr val="FFEFD1"/>
              </a:gs>
              <a:gs pos="64999">
                <a:srgbClr val="F0EBD5"/>
              </a:gs>
              <a:gs pos="100000">
                <a:srgbClr val="D1C39F"/>
              </a:gs>
            </a:gsLst>
            <a:lin ang="5400000" scaled="1"/>
            <a:tileRect/>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23" name="Action Button: Beginning 22">
            <a:hlinkClick r:id="" action="ppaction://hlinkshowjump?jump=previousslide" highlightClick="1"/>
          </p:cNvPr>
          <p:cNvSpPr/>
          <p:nvPr/>
        </p:nvSpPr>
        <p:spPr>
          <a:xfrm>
            <a:off x="8080992" y="6400800"/>
            <a:ext cx="457200" cy="457200"/>
          </a:xfrm>
          <a:prstGeom prst="actionButtonBeginning">
            <a:avLst/>
          </a:prstGeom>
          <a:gradFill>
            <a:gsLst>
              <a:gs pos="0">
                <a:srgbClr val="FFEFD1"/>
              </a:gs>
              <a:gs pos="64999">
                <a:srgbClr val="F0EBD5"/>
              </a:gs>
              <a:gs pos="100000">
                <a:srgbClr val="D1C39F"/>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33" name="Action Button: Custom 32">
            <a:hlinkClick r:id="" action="ppaction://hlinkshowjump?jump=nextslide" highlightClick="1"/>
          </p:cNvPr>
          <p:cNvSpPr/>
          <p:nvPr/>
        </p:nvSpPr>
        <p:spPr>
          <a:xfrm>
            <a:off x="5638800" y="6279380"/>
            <a:ext cx="2377440" cy="548640"/>
          </a:xfrm>
          <a:prstGeom prst="actionButtonBlank">
            <a:avLst/>
          </a:prstGeom>
          <a:solidFill>
            <a:srgbClr val="C00000"/>
          </a:solidFill>
          <a:ln>
            <a:no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latin typeface="Trebuchet MS" pitchFamily="34" charset="0"/>
              </a:rPr>
              <a:t>Touch here for Challenge #2</a:t>
            </a:r>
            <a:endParaRPr lang="en-US" sz="1600" dirty="0">
              <a:latin typeface="Trebuchet MS" pitchFamily="34" charset="0"/>
            </a:endParaRPr>
          </a:p>
        </p:txBody>
      </p:sp>
      <p:sp>
        <p:nvSpPr>
          <p:cNvPr id="24" name="Rectangle 23"/>
          <p:cNvSpPr/>
          <p:nvPr/>
        </p:nvSpPr>
        <p:spPr>
          <a:xfrm>
            <a:off x="0" y="0"/>
            <a:ext cx="9144000" cy="838200"/>
          </a:xfrm>
          <a:prstGeom prst="rect">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r>
              <a:rPr lang="en-US" sz="4400" dirty="0" smtClean="0">
                <a:latin typeface="Trebuchet MS" pitchFamily="34" charset="0"/>
              </a:rPr>
              <a:t>How To Read LOBO Data</a:t>
            </a:r>
            <a:endParaRPr lang="en-US" sz="4400" dirty="0">
              <a:latin typeface="Trebuchet MS" pitchFamily="34" charset="0"/>
            </a:endParaRPr>
          </a:p>
        </p:txBody>
      </p:sp>
      <p:sp>
        <p:nvSpPr>
          <p:cNvPr id="39" name="Flowchart: Delay 38"/>
          <p:cNvSpPr/>
          <p:nvPr/>
        </p:nvSpPr>
        <p:spPr>
          <a:xfrm>
            <a:off x="0" y="0"/>
            <a:ext cx="1752600" cy="6858000"/>
          </a:xfrm>
          <a:prstGeom prst="flowChartDelay">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40" name="TextBox 39">
            <a:hlinkClick r:id="rId4" action="ppaction://hlinksldjump"/>
          </p:cNvPr>
          <p:cNvSpPr txBox="1"/>
          <p:nvPr/>
        </p:nvSpPr>
        <p:spPr>
          <a:xfrm>
            <a:off x="0" y="609600"/>
            <a:ext cx="1371600" cy="8382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Build </a:t>
            </a:r>
            <a:r>
              <a:rPr lang="en-US" sz="1600" dirty="0" smtClean="0">
                <a:solidFill>
                  <a:schemeClr val="accent1">
                    <a:lumMod val="75000"/>
                  </a:schemeClr>
                </a:solidFill>
                <a:latin typeface="Trebuchet MS" pitchFamily="34" charset="0"/>
                <a:cs typeface="+mn-cs"/>
              </a:rPr>
              <a:t>A </a:t>
            </a:r>
            <a:r>
              <a:rPr lang="en-US" sz="1600" dirty="0">
                <a:solidFill>
                  <a:schemeClr val="accent1">
                    <a:lumMod val="75000"/>
                  </a:schemeClr>
                </a:solidFill>
                <a:latin typeface="Trebuchet MS" pitchFamily="34" charset="0"/>
                <a:cs typeface="+mn-cs"/>
              </a:rPr>
              <a:t>G</a:t>
            </a:r>
            <a:r>
              <a:rPr lang="en-US" sz="1600" dirty="0" smtClean="0">
                <a:solidFill>
                  <a:schemeClr val="accent1">
                    <a:lumMod val="75000"/>
                  </a:schemeClr>
                </a:solidFill>
                <a:latin typeface="Trebuchet MS" pitchFamily="34" charset="0"/>
                <a:cs typeface="+mn-cs"/>
              </a:rPr>
              <a:t>raph </a:t>
            </a:r>
            <a:endParaRPr lang="en-US" sz="1600" dirty="0">
              <a:solidFill>
                <a:schemeClr val="accent1">
                  <a:lumMod val="75000"/>
                </a:schemeClr>
              </a:solidFill>
              <a:latin typeface="Trebuchet MS" pitchFamily="34" charset="0"/>
              <a:cs typeface="+mn-cs"/>
            </a:endParaRP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1)</a:t>
            </a:r>
            <a:endParaRPr lang="en-US" sz="1600" dirty="0">
              <a:solidFill>
                <a:schemeClr val="accent1">
                  <a:lumMod val="75000"/>
                </a:schemeClr>
              </a:solidFill>
              <a:latin typeface="Trebuchet MS" pitchFamily="34" charset="0"/>
              <a:cs typeface="+mn-cs"/>
            </a:endParaRPr>
          </a:p>
        </p:txBody>
      </p:sp>
      <p:sp>
        <p:nvSpPr>
          <p:cNvPr id="42" name="TextBox 41">
            <a:hlinkClick r:id="rId5" action="ppaction://hlinksldjump"/>
          </p:cNvPr>
          <p:cNvSpPr txBox="1"/>
          <p:nvPr/>
        </p:nvSpPr>
        <p:spPr>
          <a:xfrm>
            <a:off x="0" y="2743200"/>
            <a:ext cx="1554480" cy="1066800"/>
          </a:xfrm>
          <a:prstGeom prst="roundRect">
            <a:avLst/>
          </a:prstGeom>
          <a:solidFill>
            <a:schemeClr val="accent5">
              <a:lumMod val="40000"/>
              <a:lumOff val="60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Read LOBO Graphs </a:t>
            </a:r>
            <a:r>
              <a:rPr lang="en-US" sz="1600" dirty="0" smtClean="0">
                <a:solidFill>
                  <a:schemeClr val="accent1">
                    <a:lumMod val="75000"/>
                  </a:schemeClr>
                </a:solidFill>
                <a:latin typeface="Trebuchet MS" pitchFamily="34" charset="0"/>
                <a:cs typeface="+mn-cs"/>
              </a:rPr>
              <a:t>   (Level 3)</a:t>
            </a:r>
            <a:endParaRPr lang="en-US" sz="1600" dirty="0">
              <a:solidFill>
                <a:schemeClr val="accent1">
                  <a:lumMod val="75000"/>
                </a:schemeClr>
              </a:solidFill>
              <a:latin typeface="Trebuchet MS" pitchFamily="34" charset="0"/>
              <a:cs typeface="+mn-cs"/>
            </a:endParaRPr>
          </a:p>
        </p:txBody>
      </p:sp>
      <p:sp>
        <p:nvSpPr>
          <p:cNvPr id="43" name="TextBox 42">
            <a:hlinkClick r:id="rId6" action="ppaction://hlinksldjump"/>
          </p:cNvPr>
          <p:cNvSpPr txBox="1"/>
          <p:nvPr/>
        </p:nvSpPr>
        <p:spPr>
          <a:xfrm>
            <a:off x="0" y="3953470"/>
            <a:ext cx="1447800" cy="99953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LOBO Data Match-up</a:t>
            </a:r>
            <a:endParaRPr lang="en-US" sz="1600" dirty="0">
              <a:solidFill>
                <a:schemeClr val="accent1">
                  <a:lumMod val="75000"/>
                </a:schemeClr>
              </a:solidFill>
              <a:latin typeface="Trebuchet MS" pitchFamily="34" charset="0"/>
              <a:cs typeface="+mn-cs"/>
            </a:endParaRP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4)</a:t>
            </a:r>
            <a:endParaRPr lang="en-US" sz="1600" dirty="0">
              <a:solidFill>
                <a:schemeClr val="accent1">
                  <a:lumMod val="75000"/>
                </a:schemeClr>
              </a:solidFill>
              <a:latin typeface="Trebuchet MS" pitchFamily="34" charset="0"/>
              <a:cs typeface="+mn-cs"/>
            </a:endParaRPr>
          </a:p>
        </p:txBody>
      </p:sp>
      <p:sp>
        <p:nvSpPr>
          <p:cNvPr id="44" name="TextBox 43">
            <a:hlinkClick r:id="rId7" action="ppaction://hlinksldjump"/>
          </p:cNvPr>
          <p:cNvSpPr txBox="1"/>
          <p:nvPr/>
        </p:nvSpPr>
        <p:spPr>
          <a:xfrm>
            <a:off x="0" y="5105400"/>
            <a:ext cx="1371600" cy="11430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Test Your LOBO Abilities</a:t>
            </a: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5)</a:t>
            </a:r>
            <a:endParaRPr lang="en-US" sz="1600" dirty="0">
              <a:solidFill>
                <a:schemeClr val="accent1">
                  <a:lumMod val="75000"/>
                </a:schemeClr>
              </a:solidFill>
              <a:latin typeface="Trebuchet MS" pitchFamily="34" charset="0"/>
              <a:cs typeface="+mn-cs"/>
            </a:endParaRPr>
          </a:p>
        </p:txBody>
      </p:sp>
      <p:sp>
        <p:nvSpPr>
          <p:cNvPr id="45" name="TextBox 44">
            <a:hlinkClick r:id="rId8" action="ppaction://hlinksldjump"/>
          </p:cNvPr>
          <p:cNvSpPr txBox="1"/>
          <p:nvPr/>
        </p:nvSpPr>
        <p:spPr>
          <a:xfrm>
            <a:off x="0" y="1600200"/>
            <a:ext cx="1447800" cy="9906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Interpret Graphs</a:t>
            </a: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2)</a:t>
            </a:r>
            <a:endParaRPr lang="en-US" sz="1600" dirty="0">
              <a:solidFill>
                <a:schemeClr val="accent1">
                  <a:lumMod val="75000"/>
                </a:schemeClr>
              </a:solidFill>
              <a:latin typeface="Trebuchet MS" pitchFamily="34" charset="0"/>
              <a:cs typeface="+mn-cs"/>
            </a:endParaRPr>
          </a:p>
        </p:txBody>
      </p:sp>
      <p:sp>
        <p:nvSpPr>
          <p:cNvPr id="46" name="TextBox 45">
            <a:hlinkClick r:id="rId9" action="ppaction://hlinksldjump"/>
          </p:cNvPr>
          <p:cNvSpPr txBox="1"/>
          <p:nvPr/>
        </p:nvSpPr>
        <p:spPr>
          <a:xfrm>
            <a:off x="0" y="6324600"/>
            <a:ext cx="914400" cy="5334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More info</a:t>
            </a:r>
            <a:endParaRPr lang="en-US" sz="1600" dirty="0">
              <a:solidFill>
                <a:schemeClr val="accent1">
                  <a:lumMod val="75000"/>
                </a:schemeClr>
              </a:solidFill>
              <a:latin typeface="Trebuchet MS" pitchFamily="34" charset="0"/>
              <a:cs typeface="+mn-cs"/>
            </a:endParaRPr>
          </a:p>
        </p:txBody>
      </p:sp>
      <p:sp>
        <p:nvSpPr>
          <p:cNvPr id="34" name="Oval 33"/>
          <p:cNvSpPr/>
          <p:nvPr/>
        </p:nvSpPr>
        <p:spPr>
          <a:xfrm>
            <a:off x="4317644" y="3657600"/>
            <a:ext cx="406756" cy="838200"/>
          </a:xfrm>
          <a:prstGeom prst="ellipse">
            <a:avLst/>
          </a:prstGeom>
          <a:solidFill>
            <a:srgbClr val="00B0F0">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Oval 34"/>
          <p:cNvSpPr/>
          <p:nvPr/>
        </p:nvSpPr>
        <p:spPr>
          <a:xfrm>
            <a:off x="4736846" y="3340991"/>
            <a:ext cx="368554" cy="926210"/>
          </a:xfrm>
          <a:prstGeom prst="ellipse">
            <a:avLst/>
          </a:prstGeom>
          <a:solidFill>
            <a:srgbClr val="00B0F0">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Oval 35"/>
          <p:cNvSpPr/>
          <p:nvPr/>
        </p:nvSpPr>
        <p:spPr>
          <a:xfrm>
            <a:off x="5069392" y="3409682"/>
            <a:ext cx="457200" cy="933717"/>
          </a:xfrm>
          <a:prstGeom prst="ellipse">
            <a:avLst/>
          </a:prstGeom>
          <a:solidFill>
            <a:srgbClr val="00B0F0">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Oval 61"/>
          <p:cNvSpPr/>
          <p:nvPr/>
        </p:nvSpPr>
        <p:spPr>
          <a:xfrm>
            <a:off x="5562600" y="3429000"/>
            <a:ext cx="381000" cy="914400"/>
          </a:xfrm>
          <a:prstGeom prst="ellipse">
            <a:avLst/>
          </a:prstGeom>
          <a:solidFill>
            <a:srgbClr val="00B0F0">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Oval 63"/>
          <p:cNvSpPr/>
          <p:nvPr/>
        </p:nvSpPr>
        <p:spPr>
          <a:xfrm>
            <a:off x="5943600" y="3581400"/>
            <a:ext cx="381000" cy="609600"/>
          </a:xfrm>
          <a:prstGeom prst="ellipse">
            <a:avLst/>
          </a:prstGeom>
          <a:solidFill>
            <a:srgbClr val="00B0F0">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Oval 64"/>
          <p:cNvSpPr/>
          <p:nvPr/>
        </p:nvSpPr>
        <p:spPr>
          <a:xfrm>
            <a:off x="6380704" y="3439048"/>
            <a:ext cx="381000" cy="990600"/>
          </a:xfrm>
          <a:prstGeom prst="ellipse">
            <a:avLst/>
          </a:prstGeom>
          <a:solidFill>
            <a:srgbClr val="00B0F0">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Oval 65"/>
          <p:cNvSpPr/>
          <p:nvPr/>
        </p:nvSpPr>
        <p:spPr>
          <a:xfrm>
            <a:off x="6781800" y="3352800"/>
            <a:ext cx="304800" cy="685800"/>
          </a:xfrm>
          <a:prstGeom prst="ellipse">
            <a:avLst/>
          </a:prstGeom>
          <a:solidFill>
            <a:srgbClr val="00B0F0">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Oval 66"/>
          <p:cNvSpPr/>
          <p:nvPr/>
        </p:nvSpPr>
        <p:spPr>
          <a:xfrm>
            <a:off x="7218904" y="3581400"/>
            <a:ext cx="381000" cy="990600"/>
          </a:xfrm>
          <a:prstGeom prst="ellipse">
            <a:avLst/>
          </a:prstGeom>
          <a:solidFill>
            <a:srgbClr val="00B0F0">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Oval 67"/>
          <p:cNvSpPr/>
          <p:nvPr/>
        </p:nvSpPr>
        <p:spPr>
          <a:xfrm>
            <a:off x="7620000" y="3276600"/>
            <a:ext cx="304800" cy="609600"/>
          </a:xfrm>
          <a:prstGeom prst="ellipse">
            <a:avLst/>
          </a:prstGeom>
          <a:solidFill>
            <a:srgbClr val="00B0F0">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Oval 68"/>
          <p:cNvSpPr/>
          <p:nvPr/>
        </p:nvSpPr>
        <p:spPr>
          <a:xfrm>
            <a:off x="4114800" y="3124200"/>
            <a:ext cx="381000" cy="457199"/>
          </a:xfrm>
          <a:prstGeom prst="ellipse">
            <a:avLst/>
          </a:prstGeom>
          <a:solidFill>
            <a:srgbClr val="00CC00">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Oval 69"/>
          <p:cNvSpPr/>
          <p:nvPr/>
        </p:nvSpPr>
        <p:spPr>
          <a:xfrm>
            <a:off x="4626592" y="2805752"/>
            <a:ext cx="304800" cy="533400"/>
          </a:xfrm>
          <a:prstGeom prst="ellipse">
            <a:avLst/>
          </a:prstGeom>
          <a:solidFill>
            <a:srgbClr val="00CC00">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Oval 70"/>
          <p:cNvSpPr/>
          <p:nvPr/>
        </p:nvSpPr>
        <p:spPr>
          <a:xfrm>
            <a:off x="5004512" y="2895600"/>
            <a:ext cx="228600" cy="609600"/>
          </a:xfrm>
          <a:prstGeom prst="ellipse">
            <a:avLst/>
          </a:prstGeom>
          <a:solidFill>
            <a:srgbClr val="00CC00">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 name="Oval 71"/>
          <p:cNvSpPr/>
          <p:nvPr/>
        </p:nvSpPr>
        <p:spPr>
          <a:xfrm>
            <a:off x="5410200" y="2514600"/>
            <a:ext cx="304800" cy="828675"/>
          </a:xfrm>
          <a:prstGeom prst="ellipse">
            <a:avLst/>
          </a:prstGeom>
          <a:solidFill>
            <a:srgbClr val="00CC00">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 name="Oval 72"/>
          <p:cNvSpPr/>
          <p:nvPr/>
        </p:nvSpPr>
        <p:spPr>
          <a:xfrm>
            <a:off x="5862501" y="2895600"/>
            <a:ext cx="228600" cy="685800"/>
          </a:xfrm>
          <a:prstGeom prst="ellipse">
            <a:avLst/>
          </a:prstGeom>
          <a:solidFill>
            <a:srgbClr val="00CC00">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4" name="Oval 73"/>
          <p:cNvSpPr/>
          <p:nvPr/>
        </p:nvSpPr>
        <p:spPr>
          <a:xfrm>
            <a:off x="6213144" y="2590800"/>
            <a:ext cx="381000" cy="838200"/>
          </a:xfrm>
          <a:prstGeom prst="ellipse">
            <a:avLst/>
          </a:prstGeom>
          <a:solidFill>
            <a:srgbClr val="00CC00">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5" name="Oval 74"/>
          <p:cNvSpPr/>
          <p:nvPr/>
        </p:nvSpPr>
        <p:spPr>
          <a:xfrm>
            <a:off x="6686283" y="2971800"/>
            <a:ext cx="228600" cy="609600"/>
          </a:xfrm>
          <a:prstGeom prst="ellipse">
            <a:avLst/>
          </a:prstGeom>
          <a:solidFill>
            <a:srgbClr val="00CC00">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Oval 75"/>
          <p:cNvSpPr/>
          <p:nvPr/>
        </p:nvSpPr>
        <p:spPr>
          <a:xfrm>
            <a:off x="7051344" y="2577152"/>
            <a:ext cx="381000" cy="838200"/>
          </a:xfrm>
          <a:prstGeom prst="ellipse">
            <a:avLst/>
          </a:prstGeom>
          <a:solidFill>
            <a:srgbClr val="00CC00">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Oval 76"/>
          <p:cNvSpPr/>
          <p:nvPr/>
        </p:nvSpPr>
        <p:spPr>
          <a:xfrm>
            <a:off x="7540441" y="2654122"/>
            <a:ext cx="228600" cy="914400"/>
          </a:xfrm>
          <a:prstGeom prst="ellipse">
            <a:avLst/>
          </a:prstGeom>
          <a:solidFill>
            <a:srgbClr val="00CC00">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8" name="Oval 77"/>
          <p:cNvSpPr/>
          <p:nvPr/>
        </p:nvSpPr>
        <p:spPr>
          <a:xfrm>
            <a:off x="7848600" y="2590800"/>
            <a:ext cx="228600" cy="609600"/>
          </a:xfrm>
          <a:prstGeom prst="ellipse">
            <a:avLst/>
          </a:prstGeom>
          <a:solidFill>
            <a:srgbClr val="00CC00">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Up Ribbon 36"/>
          <p:cNvSpPr/>
          <p:nvPr/>
        </p:nvSpPr>
        <p:spPr>
          <a:xfrm>
            <a:off x="3352800" y="914400"/>
            <a:ext cx="4419600" cy="609600"/>
          </a:xfrm>
          <a:prstGeom prst="ribbon2">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latin typeface="Trebuchet MS" pitchFamily="34" charset="0"/>
              </a:rPr>
              <a:t>Tide Challenge #1</a:t>
            </a:r>
            <a:endParaRPr lang="en-US" dirty="0">
              <a:latin typeface="Trebuchet MS" pitchFamily="34" charset="0"/>
            </a:endParaRPr>
          </a:p>
        </p:txBody>
      </p:sp>
      <p:pic>
        <p:nvPicPr>
          <p:cNvPr id="38" name="Picture 37" descr="dungeness - Copy.jpg"/>
          <p:cNvPicPr>
            <a:picLocks noChangeAspect="1"/>
          </p:cNvPicPr>
          <p:nvPr/>
        </p:nvPicPr>
        <p:blipFill>
          <a:blip r:embed="rId10" cstate="print"/>
          <a:stretch>
            <a:fillRect/>
          </a:stretch>
        </p:blipFill>
        <p:spPr>
          <a:xfrm>
            <a:off x="1676400" y="914400"/>
            <a:ext cx="1568450" cy="941070"/>
          </a:xfrm>
          <a:prstGeom prst="rect">
            <a:avLst/>
          </a:prstGeom>
        </p:spPr>
      </p:pic>
      <p:pic>
        <p:nvPicPr>
          <p:cNvPr id="47" name="Picture 46" descr="dungeness - Copy.jpg"/>
          <p:cNvPicPr>
            <a:picLocks noChangeAspect="1"/>
          </p:cNvPicPr>
          <p:nvPr/>
        </p:nvPicPr>
        <p:blipFill>
          <a:blip r:embed="rId10" cstate="print"/>
          <a:stretch>
            <a:fillRect/>
          </a:stretch>
        </p:blipFill>
        <p:spPr>
          <a:xfrm>
            <a:off x="1676400" y="914400"/>
            <a:ext cx="1568450" cy="941070"/>
          </a:xfrm>
          <a:prstGeom prst="rect">
            <a:avLst/>
          </a:prstGeom>
        </p:spPr>
      </p:pic>
      <p:sp>
        <p:nvSpPr>
          <p:cNvPr id="48" name="Rounded Rectangle 47"/>
          <p:cNvSpPr/>
          <p:nvPr/>
        </p:nvSpPr>
        <p:spPr>
          <a:xfrm>
            <a:off x="7696200" y="1295400"/>
            <a:ext cx="1447800" cy="533400"/>
          </a:xfrm>
          <a:prstGeom prst="roundRect">
            <a:avLst/>
          </a:prstGeom>
          <a:solidFill>
            <a:srgbClr val="00B8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600" dirty="0" smtClean="0">
                <a:latin typeface="Trebuchet MS" pitchFamily="34" charset="0"/>
              </a:rPr>
              <a:t>There are 10 high tides.</a:t>
            </a:r>
            <a:endParaRPr lang="en-US" sz="1600" dirty="0">
              <a:latin typeface="Trebuchet MS" pitchFamily="34" charset="0"/>
            </a:endParaRPr>
          </a:p>
        </p:txBody>
      </p:sp>
      <p:sp>
        <p:nvSpPr>
          <p:cNvPr id="49" name="Rounded Rectangle 48"/>
          <p:cNvSpPr/>
          <p:nvPr/>
        </p:nvSpPr>
        <p:spPr>
          <a:xfrm>
            <a:off x="7696200" y="5562600"/>
            <a:ext cx="1447800" cy="533400"/>
          </a:xfrm>
          <a:prstGeom prst="roundRect">
            <a:avLst/>
          </a:prstGeom>
          <a:solidFill>
            <a:srgbClr val="00A1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600" dirty="0" smtClean="0">
                <a:latin typeface="Trebuchet MS" pitchFamily="34" charset="0"/>
              </a:rPr>
              <a:t>There are 9 low tides.</a:t>
            </a:r>
            <a:endParaRPr lang="en-US" sz="1600" dirty="0">
              <a:latin typeface="Trebuchet MS" pitchFamily="34" charset="0"/>
            </a:endParaRPr>
          </a:p>
        </p:txBody>
      </p:sp>
      <p:sp>
        <p:nvSpPr>
          <p:cNvPr id="51" name="Rounded Rectangle 50"/>
          <p:cNvSpPr/>
          <p:nvPr/>
        </p:nvSpPr>
        <p:spPr>
          <a:xfrm>
            <a:off x="1600200" y="5867400"/>
            <a:ext cx="3810000" cy="685800"/>
          </a:xfrm>
          <a:prstGeom prst="roundRect">
            <a:avLst/>
          </a:prstGeom>
          <a:solidFill>
            <a:srgbClr val="70AC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600" dirty="0" smtClean="0">
                <a:latin typeface="Trebuchet MS" pitchFamily="34" charset="0"/>
              </a:rPr>
              <a:t>Take note of the salinity range on this graph to compare to Challenge #2.  </a:t>
            </a:r>
            <a:endParaRPr lang="en-US" sz="1600" dirty="0">
              <a:latin typeface="Trebuchet MS" pitchFamily="34" charset="0"/>
            </a:endParaRPr>
          </a:p>
        </p:txBody>
      </p:sp>
      <p:sp>
        <p:nvSpPr>
          <p:cNvPr id="52" name="Rounded Rectangular Callout 51"/>
          <p:cNvSpPr/>
          <p:nvPr/>
        </p:nvSpPr>
        <p:spPr>
          <a:xfrm>
            <a:off x="1774208" y="1905000"/>
            <a:ext cx="1883392" cy="1066800"/>
          </a:xfrm>
          <a:prstGeom prst="wedgeRoundRectCallout">
            <a:avLst>
              <a:gd name="adj1" fmla="val -24191"/>
              <a:gd name="adj2" fmla="val -59535"/>
              <a:gd name="adj3" fmla="val 16667"/>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600" dirty="0" smtClean="0">
                <a:latin typeface="Trebuchet MS" pitchFamily="34" charset="0"/>
              </a:rPr>
              <a:t>How did you do? Does the salinity follow the tides exactly?</a:t>
            </a:r>
            <a:endParaRPr lang="en-US" sz="1600" dirty="0">
              <a:latin typeface="Trebuchet MS" pitchFamily="34" charset="0"/>
            </a:endParaRPr>
          </a:p>
        </p:txBody>
      </p:sp>
      <p:sp>
        <p:nvSpPr>
          <p:cNvPr id="41" name="Rounded Rectangular Callout 40"/>
          <p:cNvSpPr/>
          <p:nvPr/>
        </p:nvSpPr>
        <p:spPr>
          <a:xfrm>
            <a:off x="1801504" y="3200400"/>
            <a:ext cx="1676400" cy="1981200"/>
          </a:xfrm>
          <a:prstGeom prst="wedgeRoundRectCallout">
            <a:avLst>
              <a:gd name="adj1" fmla="val -24970"/>
              <a:gd name="adj2" fmla="val -59017"/>
              <a:gd name="adj3" fmla="val 16667"/>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600" dirty="0" smtClean="0">
                <a:latin typeface="Trebuchet MS" pitchFamily="34" charset="0"/>
              </a:rPr>
              <a:t>Do you think the salinity will respond to the tides exactly like you see here every day?</a:t>
            </a:r>
            <a:endParaRPr lang="en-US" sz="1600" dirty="0">
              <a:latin typeface="Trebuchet MS" pitchFamily="34" charset="0"/>
            </a:endParaRPr>
          </a:p>
        </p:txBody>
      </p:sp>
      <p:sp>
        <p:nvSpPr>
          <p:cNvPr id="50" name="TextBox 49"/>
          <p:cNvSpPr txBox="1"/>
          <p:nvPr/>
        </p:nvSpPr>
        <p:spPr>
          <a:xfrm>
            <a:off x="1066800" y="6553200"/>
            <a:ext cx="3429000" cy="369332"/>
          </a:xfrm>
          <a:prstGeom prst="rect">
            <a:avLst/>
          </a:prstGeom>
          <a:noFill/>
        </p:spPr>
        <p:txBody>
          <a:bodyPr wrap="square" rtlCol="0">
            <a:spAutoFit/>
          </a:bodyPr>
          <a:lstStyle/>
          <a:p>
            <a:r>
              <a:rPr lang="en-US" dirty="0" smtClean="0">
                <a:latin typeface="Trebuchet MS" pitchFamily="34" charset="0"/>
              </a:rPr>
              <a:t>Tide Challenge: 1/4</a:t>
            </a:r>
            <a:endParaRPr lang="en-US" dirty="0">
              <a:latin typeface="Trebuchet MS" pitchFamily="34" charset="0"/>
            </a:endParaRPr>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4" presetClass="entr" presetSubtype="0" fill="hold" grpId="0" nodeType="withEffect">
                                  <p:stCondLst>
                                    <p:cond delay="9200"/>
                                  </p:stCondLst>
                                  <p:childTnLst>
                                    <p:set>
                                      <p:cBhvr>
                                        <p:cTn id="6" dur="1" fill="hold">
                                          <p:stCondLst>
                                            <p:cond delay="0"/>
                                          </p:stCondLst>
                                        </p:cTn>
                                        <p:tgtEl>
                                          <p:spTgt spid="52"/>
                                        </p:tgtEl>
                                        <p:attrNameLst>
                                          <p:attrName>style.visibility</p:attrName>
                                        </p:attrNameLst>
                                      </p:cBhvr>
                                      <p:to>
                                        <p:strVal val="visible"/>
                                      </p:to>
                                    </p:set>
                                    <p:anim from="(-#ppt_w/2)" to="(#ppt_x)" calcmode="lin" valueType="num">
                                      <p:cBhvr>
                                        <p:cTn id="7" dur="600" fill="hold">
                                          <p:stCondLst>
                                            <p:cond delay="0"/>
                                          </p:stCondLst>
                                        </p:cTn>
                                        <p:tgtEl>
                                          <p:spTgt spid="52"/>
                                        </p:tgtEl>
                                        <p:attrNameLst>
                                          <p:attrName>ppt_x</p:attrName>
                                        </p:attrNameLst>
                                      </p:cBhvr>
                                    </p:anim>
                                    <p:anim from="0" to="-1.0" calcmode="lin" valueType="num">
                                      <p:cBhvr>
                                        <p:cTn id="8" dur="200" decel="50000" autoRev="1" fill="hold">
                                          <p:stCondLst>
                                            <p:cond delay="600"/>
                                          </p:stCondLst>
                                        </p:cTn>
                                        <p:tgtEl>
                                          <p:spTgt spid="52"/>
                                        </p:tgtEl>
                                        <p:attrNameLst>
                                          <p:attrName>xshear</p:attrName>
                                        </p:attrNameLst>
                                      </p:cBhvr>
                                    </p:anim>
                                    <p:animScale>
                                      <p:cBhvr>
                                        <p:cTn id="9" dur="200" decel="100000" autoRev="1" fill="hold">
                                          <p:stCondLst>
                                            <p:cond delay="600"/>
                                          </p:stCondLst>
                                        </p:cTn>
                                        <p:tgtEl>
                                          <p:spTgt spid="52"/>
                                        </p:tgtEl>
                                      </p:cBhvr>
                                      <p:from x="100000" y="100000"/>
                                      <p:to x="80000" y="100000"/>
                                    </p:animScale>
                                    <p:anim by="(#ppt_h/3+#ppt_w*0.1)" calcmode="lin" valueType="num">
                                      <p:cBhvr additive="sum">
                                        <p:cTn id="10" dur="200" decel="100000" autoRev="1" fill="hold">
                                          <p:stCondLst>
                                            <p:cond delay="600"/>
                                          </p:stCondLst>
                                        </p:cTn>
                                        <p:tgtEl>
                                          <p:spTgt spid="52"/>
                                        </p:tgtEl>
                                        <p:attrNameLst>
                                          <p:attrName>ppt_x</p:attrName>
                                        </p:attrNameLst>
                                      </p:cBhvr>
                                    </p:anim>
                                  </p:childTnLst>
                                </p:cTn>
                              </p:par>
                              <p:par>
                                <p:cTn id="11" presetID="34" presetClass="entr" presetSubtype="0" fill="hold" grpId="0" nodeType="withEffect">
                                  <p:stCondLst>
                                    <p:cond delay="11000"/>
                                  </p:stCondLst>
                                  <p:childTnLst>
                                    <p:set>
                                      <p:cBhvr>
                                        <p:cTn id="12" dur="1" fill="hold">
                                          <p:stCondLst>
                                            <p:cond delay="0"/>
                                          </p:stCondLst>
                                        </p:cTn>
                                        <p:tgtEl>
                                          <p:spTgt spid="41"/>
                                        </p:tgtEl>
                                        <p:attrNameLst>
                                          <p:attrName>style.visibility</p:attrName>
                                        </p:attrNameLst>
                                      </p:cBhvr>
                                      <p:to>
                                        <p:strVal val="visible"/>
                                      </p:to>
                                    </p:set>
                                    <p:anim from="(-#ppt_w/2)" to="(#ppt_x)" calcmode="lin" valueType="num">
                                      <p:cBhvr>
                                        <p:cTn id="13" dur="600" fill="hold">
                                          <p:stCondLst>
                                            <p:cond delay="0"/>
                                          </p:stCondLst>
                                        </p:cTn>
                                        <p:tgtEl>
                                          <p:spTgt spid="41"/>
                                        </p:tgtEl>
                                        <p:attrNameLst>
                                          <p:attrName>ppt_x</p:attrName>
                                        </p:attrNameLst>
                                      </p:cBhvr>
                                    </p:anim>
                                    <p:anim from="0" to="-1.0" calcmode="lin" valueType="num">
                                      <p:cBhvr>
                                        <p:cTn id="14" dur="200" decel="50000" autoRev="1" fill="hold">
                                          <p:stCondLst>
                                            <p:cond delay="600"/>
                                          </p:stCondLst>
                                        </p:cTn>
                                        <p:tgtEl>
                                          <p:spTgt spid="41"/>
                                        </p:tgtEl>
                                        <p:attrNameLst>
                                          <p:attrName>xshear</p:attrName>
                                        </p:attrNameLst>
                                      </p:cBhvr>
                                    </p:anim>
                                    <p:animScale>
                                      <p:cBhvr>
                                        <p:cTn id="15" dur="200" decel="100000" autoRev="1" fill="hold">
                                          <p:stCondLst>
                                            <p:cond delay="600"/>
                                          </p:stCondLst>
                                        </p:cTn>
                                        <p:tgtEl>
                                          <p:spTgt spid="41"/>
                                        </p:tgtEl>
                                      </p:cBhvr>
                                      <p:from x="100000" y="100000"/>
                                      <p:to x="80000" y="100000"/>
                                    </p:animScale>
                                    <p:anim by="(#ppt_h/3+#ppt_w*0.1)" calcmode="lin" valueType="num">
                                      <p:cBhvr additive="sum">
                                        <p:cTn id="16" dur="200" decel="100000" autoRev="1" fill="hold">
                                          <p:stCondLst>
                                            <p:cond delay="600"/>
                                          </p:stCondLst>
                                        </p:cTn>
                                        <p:tgtEl>
                                          <p:spTgt spid="41"/>
                                        </p:tgtEl>
                                        <p:attrNameLst>
                                          <p:attrName>ppt_x</p:attrName>
                                        </p:attrNameLst>
                                      </p:cBhvr>
                                    </p:anim>
                                  </p:childTnLst>
                                </p:cTn>
                              </p:par>
                              <p:par>
                                <p:cTn id="17" presetID="53" presetClass="entr" presetSubtype="0" fill="hold" grpId="0" nodeType="withEffect">
                                  <p:stCondLst>
                                    <p:cond delay="0"/>
                                  </p:stCondLst>
                                  <p:childTnLst>
                                    <p:set>
                                      <p:cBhvr>
                                        <p:cTn id="18" dur="1" fill="hold">
                                          <p:stCondLst>
                                            <p:cond delay="0"/>
                                          </p:stCondLst>
                                        </p:cTn>
                                        <p:tgtEl>
                                          <p:spTgt spid="48"/>
                                        </p:tgtEl>
                                        <p:attrNameLst>
                                          <p:attrName>style.visibility</p:attrName>
                                        </p:attrNameLst>
                                      </p:cBhvr>
                                      <p:to>
                                        <p:strVal val="visible"/>
                                      </p:to>
                                    </p:set>
                                    <p:anim calcmode="lin" valueType="num">
                                      <p:cBhvr>
                                        <p:cTn id="19" dur="500" fill="hold"/>
                                        <p:tgtEl>
                                          <p:spTgt spid="48"/>
                                        </p:tgtEl>
                                        <p:attrNameLst>
                                          <p:attrName>ppt_w</p:attrName>
                                        </p:attrNameLst>
                                      </p:cBhvr>
                                      <p:tavLst>
                                        <p:tav tm="0">
                                          <p:val>
                                            <p:fltVal val="0"/>
                                          </p:val>
                                        </p:tav>
                                        <p:tav tm="100000">
                                          <p:val>
                                            <p:strVal val="#ppt_w"/>
                                          </p:val>
                                        </p:tav>
                                      </p:tavLst>
                                    </p:anim>
                                    <p:anim calcmode="lin" valueType="num">
                                      <p:cBhvr>
                                        <p:cTn id="20" dur="500" fill="hold"/>
                                        <p:tgtEl>
                                          <p:spTgt spid="48"/>
                                        </p:tgtEl>
                                        <p:attrNameLst>
                                          <p:attrName>ppt_h</p:attrName>
                                        </p:attrNameLst>
                                      </p:cBhvr>
                                      <p:tavLst>
                                        <p:tav tm="0">
                                          <p:val>
                                            <p:fltVal val="0"/>
                                          </p:val>
                                        </p:tav>
                                        <p:tav tm="100000">
                                          <p:val>
                                            <p:strVal val="#ppt_h"/>
                                          </p:val>
                                        </p:tav>
                                      </p:tavLst>
                                    </p:anim>
                                    <p:animEffect transition="in" filter="fade">
                                      <p:cBhvr>
                                        <p:cTn id="21" dur="500"/>
                                        <p:tgtEl>
                                          <p:spTgt spid="48"/>
                                        </p:tgtEl>
                                      </p:cBhvr>
                                    </p:animEffect>
                                  </p:childTnLst>
                                </p:cTn>
                              </p:par>
                              <p:par>
                                <p:cTn id="22" presetID="53" presetClass="entr" presetSubtype="0" fill="hold" grpId="0" nodeType="withEffect">
                                  <p:stCondLst>
                                    <p:cond delay="0"/>
                                  </p:stCondLst>
                                  <p:childTnLst>
                                    <p:set>
                                      <p:cBhvr>
                                        <p:cTn id="23" dur="1" fill="hold">
                                          <p:stCondLst>
                                            <p:cond delay="0"/>
                                          </p:stCondLst>
                                        </p:cTn>
                                        <p:tgtEl>
                                          <p:spTgt spid="49"/>
                                        </p:tgtEl>
                                        <p:attrNameLst>
                                          <p:attrName>style.visibility</p:attrName>
                                        </p:attrNameLst>
                                      </p:cBhvr>
                                      <p:to>
                                        <p:strVal val="visible"/>
                                      </p:to>
                                    </p:set>
                                    <p:anim calcmode="lin" valueType="num">
                                      <p:cBhvr>
                                        <p:cTn id="24" dur="500" fill="hold"/>
                                        <p:tgtEl>
                                          <p:spTgt spid="49"/>
                                        </p:tgtEl>
                                        <p:attrNameLst>
                                          <p:attrName>ppt_w</p:attrName>
                                        </p:attrNameLst>
                                      </p:cBhvr>
                                      <p:tavLst>
                                        <p:tav tm="0">
                                          <p:val>
                                            <p:fltVal val="0"/>
                                          </p:val>
                                        </p:tav>
                                        <p:tav tm="100000">
                                          <p:val>
                                            <p:strVal val="#ppt_w"/>
                                          </p:val>
                                        </p:tav>
                                      </p:tavLst>
                                    </p:anim>
                                    <p:anim calcmode="lin" valueType="num">
                                      <p:cBhvr>
                                        <p:cTn id="25" dur="500" fill="hold"/>
                                        <p:tgtEl>
                                          <p:spTgt spid="49"/>
                                        </p:tgtEl>
                                        <p:attrNameLst>
                                          <p:attrName>ppt_h</p:attrName>
                                        </p:attrNameLst>
                                      </p:cBhvr>
                                      <p:tavLst>
                                        <p:tav tm="0">
                                          <p:val>
                                            <p:fltVal val="0"/>
                                          </p:val>
                                        </p:tav>
                                        <p:tav tm="100000">
                                          <p:val>
                                            <p:strVal val="#ppt_h"/>
                                          </p:val>
                                        </p:tav>
                                      </p:tavLst>
                                    </p:anim>
                                    <p:animEffect transition="in" filter="fade">
                                      <p:cBhvr>
                                        <p:cTn id="26" dur="500"/>
                                        <p:tgtEl>
                                          <p:spTgt spid="49"/>
                                        </p:tgtEl>
                                      </p:cBhvr>
                                    </p:animEffect>
                                  </p:childTnLst>
                                </p:cTn>
                              </p:par>
                              <p:par>
                                <p:cTn id="27" presetID="9" presetClass="entr" presetSubtype="0" fill="hold" grpId="0" nodeType="withEffect">
                                  <p:stCondLst>
                                    <p:cond delay="13000"/>
                                  </p:stCondLst>
                                  <p:childTnLst>
                                    <p:set>
                                      <p:cBhvr>
                                        <p:cTn id="28" dur="1" fill="hold">
                                          <p:stCondLst>
                                            <p:cond delay="0"/>
                                          </p:stCondLst>
                                        </p:cTn>
                                        <p:tgtEl>
                                          <p:spTgt spid="51"/>
                                        </p:tgtEl>
                                        <p:attrNameLst>
                                          <p:attrName>style.visibility</p:attrName>
                                        </p:attrNameLst>
                                      </p:cBhvr>
                                      <p:to>
                                        <p:strVal val="visible"/>
                                      </p:to>
                                    </p:set>
                                    <p:animEffect transition="in" filter="dissolve">
                                      <p:cBhvr>
                                        <p:cTn id="29" dur="500"/>
                                        <p:tgtEl>
                                          <p:spTgt spid="51"/>
                                        </p:tgtEl>
                                      </p:cBhvr>
                                    </p:animEffect>
                                  </p:childTnLst>
                                </p:cTn>
                              </p:par>
                              <p:par>
                                <p:cTn id="30" presetID="53" presetClass="entr" presetSubtype="0" fill="hold" grpId="0" nodeType="withEffect">
                                  <p:stCondLst>
                                    <p:cond delay="0"/>
                                  </p:stCondLst>
                                  <p:childTnLst>
                                    <p:set>
                                      <p:cBhvr>
                                        <p:cTn id="31" dur="1" fill="hold">
                                          <p:stCondLst>
                                            <p:cond delay="0"/>
                                          </p:stCondLst>
                                        </p:cTn>
                                        <p:tgtEl>
                                          <p:spTgt spid="69"/>
                                        </p:tgtEl>
                                        <p:attrNameLst>
                                          <p:attrName>style.visibility</p:attrName>
                                        </p:attrNameLst>
                                      </p:cBhvr>
                                      <p:to>
                                        <p:strVal val="visible"/>
                                      </p:to>
                                    </p:set>
                                    <p:anim calcmode="lin" valueType="num">
                                      <p:cBhvr>
                                        <p:cTn id="32" dur="500" fill="hold"/>
                                        <p:tgtEl>
                                          <p:spTgt spid="69"/>
                                        </p:tgtEl>
                                        <p:attrNameLst>
                                          <p:attrName>ppt_w</p:attrName>
                                        </p:attrNameLst>
                                      </p:cBhvr>
                                      <p:tavLst>
                                        <p:tav tm="0">
                                          <p:val>
                                            <p:fltVal val="0"/>
                                          </p:val>
                                        </p:tav>
                                        <p:tav tm="100000">
                                          <p:val>
                                            <p:strVal val="#ppt_w"/>
                                          </p:val>
                                        </p:tav>
                                      </p:tavLst>
                                    </p:anim>
                                    <p:anim calcmode="lin" valueType="num">
                                      <p:cBhvr>
                                        <p:cTn id="33" dur="500" fill="hold"/>
                                        <p:tgtEl>
                                          <p:spTgt spid="69"/>
                                        </p:tgtEl>
                                        <p:attrNameLst>
                                          <p:attrName>ppt_h</p:attrName>
                                        </p:attrNameLst>
                                      </p:cBhvr>
                                      <p:tavLst>
                                        <p:tav tm="0">
                                          <p:val>
                                            <p:fltVal val="0"/>
                                          </p:val>
                                        </p:tav>
                                        <p:tav tm="100000">
                                          <p:val>
                                            <p:strVal val="#ppt_h"/>
                                          </p:val>
                                        </p:tav>
                                      </p:tavLst>
                                    </p:anim>
                                    <p:animEffect transition="in" filter="fade">
                                      <p:cBhvr>
                                        <p:cTn id="34" dur="500"/>
                                        <p:tgtEl>
                                          <p:spTgt spid="69"/>
                                        </p:tgtEl>
                                      </p:cBhvr>
                                    </p:animEffect>
                                  </p:childTnLst>
                                </p:cTn>
                              </p:par>
                              <p:par>
                                <p:cTn id="35" presetID="53" presetClass="entr" presetSubtype="0" fill="hold" grpId="0" nodeType="withEffect">
                                  <p:stCondLst>
                                    <p:cond delay="500"/>
                                  </p:stCondLst>
                                  <p:childTnLst>
                                    <p:set>
                                      <p:cBhvr>
                                        <p:cTn id="36" dur="1" fill="hold">
                                          <p:stCondLst>
                                            <p:cond delay="0"/>
                                          </p:stCondLst>
                                        </p:cTn>
                                        <p:tgtEl>
                                          <p:spTgt spid="34"/>
                                        </p:tgtEl>
                                        <p:attrNameLst>
                                          <p:attrName>style.visibility</p:attrName>
                                        </p:attrNameLst>
                                      </p:cBhvr>
                                      <p:to>
                                        <p:strVal val="visible"/>
                                      </p:to>
                                    </p:set>
                                    <p:anim calcmode="lin" valueType="num">
                                      <p:cBhvr>
                                        <p:cTn id="37" dur="500" fill="hold"/>
                                        <p:tgtEl>
                                          <p:spTgt spid="34"/>
                                        </p:tgtEl>
                                        <p:attrNameLst>
                                          <p:attrName>ppt_w</p:attrName>
                                        </p:attrNameLst>
                                      </p:cBhvr>
                                      <p:tavLst>
                                        <p:tav tm="0">
                                          <p:val>
                                            <p:fltVal val="0"/>
                                          </p:val>
                                        </p:tav>
                                        <p:tav tm="100000">
                                          <p:val>
                                            <p:strVal val="#ppt_w"/>
                                          </p:val>
                                        </p:tav>
                                      </p:tavLst>
                                    </p:anim>
                                    <p:anim calcmode="lin" valueType="num">
                                      <p:cBhvr>
                                        <p:cTn id="38" dur="500" fill="hold"/>
                                        <p:tgtEl>
                                          <p:spTgt spid="34"/>
                                        </p:tgtEl>
                                        <p:attrNameLst>
                                          <p:attrName>ppt_h</p:attrName>
                                        </p:attrNameLst>
                                      </p:cBhvr>
                                      <p:tavLst>
                                        <p:tav tm="0">
                                          <p:val>
                                            <p:fltVal val="0"/>
                                          </p:val>
                                        </p:tav>
                                        <p:tav tm="100000">
                                          <p:val>
                                            <p:strVal val="#ppt_h"/>
                                          </p:val>
                                        </p:tav>
                                      </p:tavLst>
                                    </p:anim>
                                    <p:animEffect transition="in" filter="fade">
                                      <p:cBhvr>
                                        <p:cTn id="39" dur="500"/>
                                        <p:tgtEl>
                                          <p:spTgt spid="34"/>
                                        </p:tgtEl>
                                      </p:cBhvr>
                                    </p:animEffect>
                                  </p:childTnLst>
                                </p:cTn>
                              </p:par>
                              <p:par>
                                <p:cTn id="40" presetID="53" presetClass="entr" presetSubtype="0" fill="hold" grpId="0" nodeType="withEffect">
                                  <p:stCondLst>
                                    <p:cond delay="1000"/>
                                  </p:stCondLst>
                                  <p:childTnLst>
                                    <p:set>
                                      <p:cBhvr>
                                        <p:cTn id="41" dur="1" fill="hold">
                                          <p:stCondLst>
                                            <p:cond delay="0"/>
                                          </p:stCondLst>
                                        </p:cTn>
                                        <p:tgtEl>
                                          <p:spTgt spid="70"/>
                                        </p:tgtEl>
                                        <p:attrNameLst>
                                          <p:attrName>style.visibility</p:attrName>
                                        </p:attrNameLst>
                                      </p:cBhvr>
                                      <p:to>
                                        <p:strVal val="visible"/>
                                      </p:to>
                                    </p:set>
                                    <p:anim calcmode="lin" valueType="num">
                                      <p:cBhvr>
                                        <p:cTn id="42" dur="500" fill="hold"/>
                                        <p:tgtEl>
                                          <p:spTgt spid="70"/>
                                        </p:tgtEl>
                                        <p:attrNameLst>
                                          <p:attrName>ppt_w</p:attrName>
                                        </p:attrNameLst>
                                      </p:cBhvr>
                                      <p:tavLst>
                                        <p:tav tm="0">
                                          <p:val>
                                            <p:fltVal val="0"/>
                                          </p:val>
                                        </p:tav>
                                        <p:tav tm="100000">
                                          <p:val>
                                            <p:strVal val="#ppt_w"/>
                                          </p:val>
                                        </p:tav>
                                      </p:tavLst>
                                    </p:anim>
                                    <p:anim calcmode="lin" valueType="num">
                                      <p:cBhvr>
                                        <p:cTn id="43" dur="500" fill="hold"/>
                                        <p:tgtEl>
                                          <p:spTgt spid="70"/>
                                        </p:tgtEl>
                                        <p:attrNameLst>
                                          <p:attrName>ppt_h</p:attrName>
                                        </p:attrNameLst>
                                      </p:cBhvr>
                                      <p:tavLst>
                                        <p:tav tm="0">
                                          <p:val>
                                            <p:fltVal val="0"/>
                                          </p:val>
                                        </p:tav>
                                        <p:tav tm="100000">
                                          <p:val>
                                            <p:strVal val="#ppt_h"/>
                                          </p:val>
                                        </p:tav>
                                      </p:tavLst>
                                    </p:anim>
                                    <p:animEffect transition="in" filter="fade">
                                      <p:cBhvr>
                                        <p:cTn id="44" dur="500"/>
                                        <p:tgtEl>
                                          <p:spTgt spid="70"/>
                                        </p:tgtEl>
                                      </p:cBhvr>
                                    </p:animEffect>
                                  </p:childTnLst>
                                </p:cTn>
                              </p:par>
                              <p:par>
                                <p:cTn id="45" presetID="53" presetClass="entr" presetSubtype="0" fill="hold" grpId="0" nodeType="withEffect">
                                  <p:stCondLst>
                                    <p:cond delay="1500"/>
                                  </p:stCondLst>
                                  <p:childTnLst>
                                    <p:set>
                                      <p:cBhvr>
                                        <p:cTn id="46" dur="1" fill="hold">
                                          <p:stCondLst>
                                            <p:cond delay="0"/>
                                          </p:stCondLst>
                                        </p:cTn>
                                        <p:tgtEl>
                                          <p:spTgt spid="35"/>
                                        </p:tgtEl>
                                        <p:attrNameLst>
                                          <p:attrName>style.visibility</p:attrName>
                                        </p:attrNameLst>
                                      </p:cBhvr>
                                      <p:to>
                                        <p:strVal val="visible"/>
                                      </p:to>
                                    </p:set>
                                    <p:anim calcmode="lin" valueType="num">
                                      <p:cBhvr>
                                        <p:cTn id="47" dur="500" fill="hold"/>
                                        <p:tgtEl>
                                          <p:spTgt spid="35"/>
                                        </p:tgtEl>
                                        <p:attrNameLst>
                                          <p:attrName>ppt_w</p:attrName>
                                        </p:attrNameLst>
                                      </p:cBhvr>
                                      <p:tavLst>
                                        <p:tav tm="0">
                                          <p:val>
                                            <p:fltVal val="0"/>
                                          </p:val>
                                        </p:tav>
                                        <p:tav tm="100000">
                                          <p:val>
                                            <p:strVal val="#ppt_w"/>
                                          </p:val>
                                        </p:tav>
                                      </p:tavLst>
                                    </p:anim>
                                    <p:anim calcmode="lin" valueType="num">
                                      <p:cBhvr>
                                        <p:cTn id="48" dur="500" fill="hold"/>
                                        <p:tgtEl>
                                          <p:spTgt spid="35"/>
                                        </p:tgtEl>
                                        <p:attrNameLst>
                                          <p:attrName>ppt_h</p:attrName>
                                        </p:attrNameLst>
                                      </p:cBhvr>
                                      <p:tavLst>
                                        <p:tav tm="0">
                                          <p:val>
                                            <p:fltVal val="0"/>
                                          </p:val>
                                        </p:tav>
                                        <p:tav tm="100000">
                                          <p:val>
                                            <p:strVal val="#ppt_h"/>
                                          </p:val>
                                        </p:tav>
                                      </p:tavLst>
                                    </p:anim>
                                    <p:animEffect transition="in" filter="fade">
                                      <p:cBhvr>
                                        <p:cTn id="49" dur="500"/>
                                        <p:tgtEl>
                                          <p:spTgt spid="35"/>
                                        </p:tgtEl>
                                      </p:cBhvr>
                                    </p:animEffect>
                                  </p:childTnLst>
                                </p:cTn>
                              </p:par>
                              <p:par>
                                <p:cTn id="50" presetID="53" presetClass="entr" presetSubtype="0" fill="hold" grpId="0" nodeType="withEffect">
                                  <p:stCondLst>
                                    <p:cond delay="2000"/>
                                  </p:stCondLst>
                                  <p:childTnLst>
                                    <p:set>
                                      <p:cBhvr>
                                        <p:cTn id="51" dur="1" fill="hold">
                                          <p:stCondLst>
                                            <p:cond delay="0"/>
                                          </p:stCondLst>
                                        </p:cTn>
                                        <p:tgtEl>
                                          <p:spTgt spid="71"/>
                                        </p:tgtEl>
                                        <p:attrNameLst>
                                          <p:attrName>style.visibility</p:attrName>
                                        </p:attrNameLst>
                                      </p:cBhvr>
                                      <p:to>
                                        <p:strVal val="visible"/>
                                      </p:to>
                                    </p:set>
                                    <p:anim calcmode="lin" valueType="num">
                                      <p:cBhvr>
                                        <p:cTn id="52" dur="500" fill="hold"/>
                                        <p:tgtEl>
                                          <p:spTgt spid="71"/>
                                        </p:tgtEl>
                                        <p:attrNameLst>
                                          <p:attrName>ppt_w</p:attrName>
                                        </p:attrNameLst>
                                      </p:cBhvr>
                                      <p:tavLst>
                                        <p:tav tm="0">
                                          <p:val>
                                            <p:fltVal val="0"/>
                                          </p:val>
                                        </p:tav>
                                        <p:tav tm="100000">
                                          <p:val>
                                            <p:strVal val="#ppt_w"/>
                                          </p:val>
                                        </p:tav>
                                      </p:tavLst>
                                    </p:anim>
                                    <p:anim calcmode="lin" valueType="num">
                                      <p:cBhvr>
                                        <p:cTn id="53" dur="500" fill="hold"/>
                                        <p:tgtEl>
                                          <p:spTgt spid="71"/>
                                        </p:tgtEl>
                                        <p:attrNameLst>
                                          <p:attrName>ppt_h</p:attrName>
                                        </p:attrNameLst>
                                      </p:cBhvr>
                                      <p:tavLst>
                                        <p:tav tm="0">
                                          <p:val>
                                            <p:fltVal val="0"/>
                                          </p:val>
                                        </p:tav>
                                        <p:tav tm="100000">
                                          <p:val>
                                            <p:strVal val="#ppt_h"/>
                                          </p:val>
                                        </p:tav>
                                      </p:tavLst>
                                    </p:anim>
                                    <p:animEffect transition="in" filter="fade">
                                      <p:cBhvr>
                                        <p:cTn id="54" dur="500"/>
                                        <p:tgtEl>
                                          <p:spTgt spid="71"/>
                                        </p:tgtEl>
                                      </p:cBhvr>
                                    </p:animEffect>
                                  </p:childTnLst>
                                </p:cTn>
                              </p:par>
                              <p:par>
                                <p:cTn id="55" presetID="53" presetClass="entr" presetSubtype="0" fill="hold" grpId="0" nodeType="withEffect">
                                  <p:stCondLst>
                                    <p:cond delay="2500"/>
                                  </p:stCondLst>
                                  <p:childTnLst>
                                    <p:set>
                                      <p:cBhvr>
                                        <p:cTn id="56" dur="1" fill="hold">
                                          <p:stCondLst>
                                            <p:cond delay="0"/>
                                          </p:stCondLst>
                                        </p:cTn>
                                        <p:tgtEl>
                                          <p:spTgt spid="36"/>
                                        </p:tgtEl>
                                        <p:attrNameLst>
                                          <p:attrName>style.visibility</p:attrName>
                                        </p:attrNameLst>
                                      </p:cBhvr>
                                      <p:to>
                                        <p:strVal val="visible"/>
                                      </p:to>
                                    </p:set>
                                    <p:anim calcmode="lin" valueType="num">
                                      <p:cBhvr>
                                        <p:cTn id="57" dur="500" fill="hold"/>
                                        <p:tgtEl>
                                          <p:spTgt spid="36"/>
                                        </p:tgtEl>
                                        <p:attrNameLst>
                                          <p:attrName>ppt_w</p:attrName>
                                        </p:attrNameLst>
                                      </p:cBhvr>
                                      <p:tavLst>
                                        <p:tav tm="0">
                                          <p:val>
                                            <p:fltVal val="0"/>
                                          </p:val>
                                        </p:tav>
                                        <p:tav tm="100000">
                                          <p:val>
                                            <p:strVal val="#ppt_w"/>
                                          </p:val>
                                        </p:tav>
                                      </p:tavLst>
                                    </p:anim>
                                    <p:anim calcmode="lin" valueType="num">
                                      <p:cBhvr>
                                        <p:cTn id="58" dur="500" fill="hold"/>
                                        <p:tgtEl>
                                          <p:spTgt spid="36"/>
                                        </p:tgtEl>
                                        <p:attrNameLst>
                                          <p:attrName>ppt_h</p:attrName>
                                        </p:attrNameLst>
                                      </p:cBhvr>
                                      <p:tavLst>
                                        <p:tav tm="0">
                                          <p:val>
                                            <p:fltVal val="0"/>
                                          </p:val>
                                        </p:tav>
                                        <p:tav tm="100000">
                                          <p:val>
                                            <p:strVal val="#ppt_h"/>
                                          </p:val>
                                        </p:tav>
                                      </p:tavLst>
                                    </p:anim>
                                    <p:animEffect transition="in" filter="fade">
                                      <p:cBhvr>
                                        <p:cTn id="59" dur="500"/>
                                        <p:tgtEl>
                                          <p:spTgt spid="36"/>
                                        </p:tgtEl>
                                      </p:cBhvr>
                                    </p:animEffect>
                                  </p:childTnLst>
                                </p:cTn>
                              </p:par>
                              <p:par>
                                <p:cTn id="60" presetID="53" presetClass="entr" presetSubtype="0" fill="hold" grpId="0" nodeType="withEffect">
                                  <p:stCondLst>
                                    <p:cond delay="3000"/>
                                  </p:stCondLst>
                                  <p:childTnLst>
                                    <p:set>
                                      <p:cBhvr>
                                        <p:cTn id="61" dur="1" fill="hold">
                                          <p:stCondLst>
                                            <p:cond delay="0"/>
                                          </p:stCondLst>
                                        </p:cTn>
                                        <p:tgtEl>
                                          <p:spTgt spid="72"/>
                                        </p:tgtEl>
                                        <p:attrNameLst>
                                          <p:attrName>style.visibility</p:attrName>
                                        </p:attrNameLst>
                                      </p:cBhvr>
                                      <p:to>
                                        <p:strVal val="visible"/>
                                      </p:to>
                                    </p:set>
                                    <p:anim calcmode="lin" valueType="num">
                                      <p:cBhvr>
                                        <p:cTn id="62" dur="500" fill="hold"/>
                                        <p:tgtEl>
                                          <p:spTgt spid="72"/>
                                        </p:tgtEl>
                                        <p:attrNameLst>
                                          <p:attrName>ppt_w</p:attrName>
                                        </p:attrNameLst>
                                      </p:cBhvr>
                                      <p:tavLst>
                                        <p:tav tm="0">
                                          <p:val>
                                            <p:fltVal val="0"/>
                                          </p:val>
                                        </p:tav>
                                        <p:tav tm="100000">
                                          <p:val>
                                            <p:strVal val="#ppt_w"/>
                                          </p:val>
                                        </p:tav>
                                      </p:tavLst>
                                    </p:anim>
                                    <p:anim calcmode="lin" valueType="num">
                                      <p:cBhvr>
                                        <p:cTn id="63" dur="500" fill="hold"/>
                                        <p:tgtEl>
                                          <p:spTgt spid="72"/>
                                        </p:tgtEl>
                                        <p:attrNameLst>
                                          <p:attrName>ppt_h</p:attrName>
                                        </p:attrNameLst>
                                      </p:cBhvr>
                                      <p:tavLst>
                                        <p:tav tm="0">
                                          <p:val>
                                            <p:fltVal val="0"/>
                                          </p:val>
                                        </p:tav>
                                        <p:tav tm="100000">
                                          <p:val>
                                            <p:strVal val="#ppt_h"/>
                                          </p:val>
                                        </p:tav>
                                      </p:tavLst>
                                    </p:anim>
                                    <p:animEffect transition="in" filter="fade">
                                      <p:cBhvr>
                                        <p:cTn id="64" dur="500"/>
                                        <p:tgtEl>
                                          <p:spTgt spid="72"/>
                                        </p:tgtEl>
                                      </p:cBhvr>
                                    </p:animEffect>
                                  </p:childTnLst>
                                </p:cTn>
                              </p:par>
                              <p:par>
                                <p:cTn id="65" presetID="53" presetClass="entr" presetSubtype="0" fill="hold" grpId="0" nodeType="withEffect">
                                  <p:stCondLst>
                                    <p:cond delay="3500"/>
                                  </p:stCondLst>
                                  <p:childTnLst>
                                    <p:set>
                                      <p:cBhvr>
                                        <p:cTn id="66" dur="1" fill="hold">
                                          <p:stCondLst>
                                            <p:cond delay="0"/>
                                          </p:stCondLst>
                                        </p:cTn>
                                        <p:tgtEl>
                                          <p:spTgt spid="62"/>
                                        </p:tgtEl>
                                        <p:attrNameLst>
                                          <p:attrName>style.visibility</p:attrName>
                                        </p:attrNameLst>
                                      </p:cBhvr>
                                      <p:to>
                                        <p:strVal val="visible"/>
                                      </p:to>
                                    </p:set>
                                    <p:anim calcmode="lin" valueType="num">
                                      <p:cBhvr>
                                        <p:cTn id="67" dur="500" fill="hold"/>
                                        <p:tgtEl>
                                          <p:spTgt spid="62"/>
                                        </p:tgtEl>
                                        <p:attrNameLst>
                                          <p:attrName>ppt_w</p:attrName>
                                        </p:attrNameLst>
                                      </p:cBhvr>
                                      <p:tavLst>
                                        <p:tav tm="0">
                                          <p:val>
                                            <p:fltVal val="0"/>
                                          </p:val>
                                        </p:tav>
                                        <p:tav tm="100000">
                                          <p:val>
                                            <p:strVal val="#ppt_w"/>
                                          </p:val>
                                        </p:tav>
                                      </p:tavLst>
                                    </p:anim>
                                    <p:anim calcmode="lin" valueType="num">
                                      <p:cBhvr>
                                        <p:cTn id="68" dur="500" fill="hold"/>
                                        <p:tgtEl>
                                          <p:spTgt spid="62"/>
                                        </p:tgtEl>
                                        <p:attrNameLst>
                                          <p:attrName>ppt_h</p:attrName>
                                        </p:attrNameLst>
                                      </p:cBhvr>
                                      <p:tavLst>
                                        <p:tav tm="0">
                                          <p:val>
                                            <p:fltVal val="0"/>
                                          </p:val>
                                        </p:tav>
                                        <p:tav tm="100000">
                                          <p:val>
                                            <p:strVal val="#ppt_h"/>
                                          </p:val>
                                        </p:tav>
                                      </p:tavLst>
                                    </p:anim>
                                    <p:animEffect transition="in" filter="fade">
                                      <p:cBhvr>
                                        <p:cTn id="69" dur="500"/>
                                        <p:tgtEl>
                                          <p:spTgt spid="62"/>
                                        </p:tgtEl>
                                      </p:cBhvr>
                                    </p:animEffect>
                                  </p:childTnLst>
                                </p:cTn>
                              </p:par>
                              <p:par>
                                <p:cTn id="70" presetID="53" presetClass="entr" presetSubtype="0" fill="hold" grpId="0" nodeType="withEffect">
                                  <p:stCondLst>
                                    <p:cond delay="4000"/>
                                  </p:stCondLst>
                                  <p:childTnLst>
                                    <p:set>
                                      <p:cBhvr>
                                        <p:cTn id="71" dur="1" fill="hold">
                                          <p:stCondLst>
                                            <p:cond delay="0"/>
                                          </p:stCondLst>
                                        </p:cTn>
                                        <p:tgtEl>
                                          <p:spTgt spid="73"/>
                                        </p:tgtEl>
                                        <p:attrNameLst>
                                          <p:attrName>style.visibility</p:attrName>
                                        </p:attrNameLst>
                                      </p:cBhvr>
                                      <p:to>
                                        <p:strVal val="visible"/>
                                      </p:to>
                                    </p:set>
                                    <p:anim calcmode="lin" valueType="num">
                                      <p:cBhvr>
                                        <p:cTn id="72" dur="500" fill="hold"/>
                                        <p:tgtEl>
                                          <p:spTgt spid="73"/>
                                        </p:tgtEl>
                                        <p:attrNameLst>
                                          <p:attrName>ppt_w</p:attrName>
                                        </p:attrNameLst>
                                      </p:cBhvr>
                                      <p:tavLst>
                                        <p:tav tm="0">
                                          <p:val>
                                            <p:fltVal val="0"/>
                                          </p:val>
                                        </p:tav>
                                        <p:tav tm="100000">
                                          <p:val>
                                            <p:strVal val="#ppt_w"/>
                                          </p:val>
                                        </p:tav>
                                      </p:tavLst>
                                    </p:anim>
                                    <p:anim calcmode="lin" valueType="num">
                                      <p:cBhvr>
                                        <p:cTn id="73" dur="500" fill="hold"/>
                                        <p:tgtEl>
                                          <p:spTgt spid="73"/>
                                        </p:tgtEl>
                                        <p:attrNameLst>
                                          <p:attrName>ppt_h</p:attrName>
                                        </p:attrNameLst>
                                      </p:cBhvr>
                                      <p:tavLst>
                                        <p:tav tm="0">
                                          <p:val>
                                            <p:fltVal val="0"/>
                                          </p:val>
                                        </p:tav>
                                        <p:tav tm="100000">
                                          <p:val>
                                            <p:strVal val="#ppt_h"/>
                                          </p:val>
                                        </p:tav>
                                      </p:tavLst>
                                    </p:anim>
                                    <p:animEffect transition="in" filter="fade">
                                      <p:cBhvr>
                                        <p:cTn id="74" dur="500"/>
                                        <p:tgtEl>
                                          <p:spTgt spid="73"/>
                                        </p:tgtEl>
                                      </p:cBhvr>
                                    </p:animEffect>
                                  </p:childTnLst>
                                </p:cTn>
                              </p:par>
                              <p:par>
                                <p:cTn id="75" presetID="53" presetClass="entr" presetSubtype="0" fill="hold" grpId="0" nodeType="withEffect">
                                  <p:stCondLst>
                                    <p:cond delay="4500"/>
                                  </p:stCondLst>
                                  <p:childTnLst>
                                    <p:set>
                                      <p:cBhvr>
                                        <p:cTn id="76" dur="1" fill="hold">
                                          <p:stCondLst>
                                            <p:cond delay="0"/>
                                          </p:stCondLst>
                                        </p:cTn>
                                        <p:tgtEl>
                                          <p:spTgt spid="64"/>
                                        </p:tgtEl>
                                        <p:attrNameLst>
                                          <p:attrName>style.visibility</p:attrName>
                                        </p:attrNameLst>
                                      </p:cBhvr>
                                      <p:to>
                                        <p:strVal val="visible"/>
                                      </p:to>
                                    </p:set>
                                    <p:anim calcmode="lin" valueType="num">
                                      <p:cBhvr>
                                        <p:cTn id="77" dur="500" fill="hold"/>
                                        <p:tgtEl>
                                          <p:spTgt spid="64"/>
                                        </p:tgtEl>
                                        <p:attrNameLst>
                                          <p:attrName>ppt_w</p:attrName>
                                        </p:attrNameLst>
                                      </p:cBhvr>
                                      <p:tavLst>
                                        <p:tav tm="0">
                                          <p:val>
                                            <p:fltVal val="0"/>
                                          </p:val>
                                        </p:tav>
                                        <p:tav tm="100000">
                                          <p:val>
                                            <p:strVal val="#ppt_w"/>
                                          </p:val>
                                        </p:tav>
                                      </p:tavLst>
                                    </p:anim>
                                    <p:anim calcmode="lin" valueType="num">
                                      <p:cBhvr>
                                        <p:cTn id="78" dur="500" fill="hold"/>
                                        <p:tgtEl>
                                          <p:spTgt spid="64"/>
                                        </p:tgtEl>
                                        <p:attrNameLst>
                                          <p:attrName>ppt_h</p:attrName>
                                        </p:attrNameLst>
                                      </p:cBhvr>
                                      <p:tavLst>
                                        <p:tav tm="0">
                                          <p:val>
                                            <p:fltVal val="0"/>
                                          </p:val>
                                        </p:tav>
                                        <p:tav tm="100000">
                                          <p:val>
                                            <p:strVal val="#ppt_h"/>
                                          </p:val>
                                        </p:tav>
                                      </p:tavLst>
                                    </p:anim>
                                    <p:animEffect transition="in" filter="fade">
                                      <p:cBhvr>
                                        <p:cTn id="79" dur="500"/>
                                        <p:tgtEl>
                                          <p:spTgt spid="64"/>
                                        </p:tgtEl>
                                      </p:cBhvr>
                                    </p:animEffect>
                                  </p:childTnLst>
                                </p:cTn>
                              </p:par>
                              <p:par>
                                <p:cTn id="80" presetID="53" presetClass="entr" presetSubtype="0" fill="hold" grpId="0" nodeType="withEffect">
                                  <p:stCondLst>
                                    <p:cond delay="5000"/>
                                  </p:stCondLst>
                                  <p:childTnLst>
                                    <p:set>
                                      <p:cBhvr>
                                        <p:cTn id="81" dur="1" fill="hold">
                                          <p:stCondLst>
                                            <p:cond delay="0"/>
                                          </p:stCondLst>
                                        </p:cTn>
                                        <p:tgtEl>
                                          <p:spTgt spid="74"/>
                                        </p:tgtEl>
                                        <p:attrNameLst>
                                          <p:attrName>style.visibility</p:attrName>
                                        </p:attrNameLst>
                                      </p:cBhvr>
                                      <p:to>
                                        <p:strVal val="visible"/>
                                      </p:to>
                                    </p:set>
                                    <p:anim calcmode="lin" valueType="num">
                                      <p:cBhvr>
                                        <p:cTn id="82" dur="500" fill="hold"/>
                                        <p:tgtEl>
                                          <p:spTgt spid="74"/>
                                        </p:tgtEl>
                                        <p:attrNameLst>
                                          <p:attrName>ppt_w</p:attrName>
                                        </p:attrNameLst>
                                      </p:cBhvr>
                                      <p:tavLst>
                                        <p:tav tm="0">
                                          <p:val>
                                            <p:fltVal val="0"/>
                                          </p:val>
                                        </p:tav>
                                        <p:tav tm="100000">
                                          <p:val>
                                            <p:strVal val="#ppt_w"/>
                                          </p:val>
                                        </p:tav>
                                      </p:tavLst>
                                    </p:anim>
                                    <p:anim calcmode="lin" valueType="num">
                                      <p:cBhvr>
                                        <p:cTn id="83" dur="500" fill="hold"/>
                                        <p:tgtEl>
                                          <p:spTgt spid="74"/>
                                        </p:tgtEl>
                                        <p:attrNameLst>
                                          <p:attrName>ppt_h</p:attrName>
                                        </p:attrNameLst>
                                      </p:cBhvr>
                                      <p:tavLst>
                                        <p:tav tm="0">
                                          <p:val>
                                            <p:fltVal val="0"/>
                                          </p:val>
                                        </p:tav>
                                        <p:tav tm="100000">
                                          <p:val>
                                            <p:strVal val="#ppt_h"/>
                                          </p:val>
                                        </p:tav>
                                      </p:tavLst>
                                    </p:anim>
                                    <p:animEffect transition="in" filter="fade">
                                      <p:cBhvr>
                                        <p:cTn id="84" dur="500"/>
                                        <p:tgtEl>
                                          <p:spTgt spid="74"/>
                                        </p:tgtEl>
                                      </p:cBhvr>
                                    </p:animEffect>
                                  </p:childTnLst>
                                </p:cTn>
                              </p:par>
                              <p:par>
                                <p:cTn id="85" presetID="53" presetClass="entr" presetSubtype="0" fill="hold" grpId="0" nodeType="withEffect">
                                  <p:stCondLst>
                                    <p:cond delay="5500"/>
                                  </p:stCondLst>
                                  <p:childTnLst>
                                    <p:set>
                                      <p:cBhvr>
                                        <p:cTn id="86" dur="1" fill="hold">
                                          <p:stCondLst>
                                            <p:cond delay="0"/>
                                          </p:stCondLst>
                                        </p:cTn>
                                        <p:tgtEl>
                                          <p:spTgt spid="65"/>
                                        </p:tgtEl>
                                        <p:attrNameLst>
                                          <p:attrName>style.visibility</p:attrName>
                                        </p:attrNameLst>
                                      </p:cBhvr>
                                      <p:to>
                                        <p:strVal val="visible"/>
                                      </p:to>
                                    </p:set>
                                    <p:anim calcmode="lin" valueType="num">
                                      <p:cBhvr>
                                        <p:cTn id="87" dur="500" fill="hold"/>
                                        <p:tgtEl>
                                          <p:spTgt spid="65"/>
                                        </p:tgtEl>
                                        <p:attrNameLst>
                                          <p:attrName>ppt_w</p:attrName>
                                        </p:attrNameLst>
                                      </p:cBhvr>
                                      <p:tavLst>
                                        <p:tav tm="0">
                                          <p:val>
                                            <p:fltVal val="0"/>
                                          </p:val>
                                        </p:tav>
                                        <p:tav tm="100000">
                                          <p:val>
                                            <p:strVal val="#ppt_w"/>
                                          </p:val>
                                        </p:tav>
                                      </p:tavLst>
                                    </p:anim>
                                    <p:anim calcmode="lin" valueType="num">
                                      <p:cBhvr>
                                        <p:cTn id="88" dur="500" fill="hold"/>
                                        <p:tgtEl>
                                          <p:spTgt spid="65"/>
                                        </p:tgtEl>
                                        <p:attrNameLst>
                                          <p:attrName>ppt_h</p:attrName>
                                        </p:attrNameLst>
                                      </p:cBhvr>
                                      <p:tavLst>
                                        <p:tav tm="0">
                                          <p:val>
                                            <p:fltVal val="0"/>
                                          </p:val>
                                        </p:tav>
                                        <p:tav tm="100000">
                                          <p:val>
                                            <p:strVal val="#ppt_h"/>
                                          </p:val>
                                        </p:tav>
                                      </p:tavLst>
                                    </p:anim>
                                    <p:animEffect transition="in" filter="fade">
                                      <p:cBhvr>
                                        <p:cTn id="89" dur="500"/>
                                        <p:tgtEl>
                                          <p:spTgt spid="65"/>
                                        </p:tgtEl>
                                      </p:cBhvr>
                                    </p:animEffect>
                                  </p:childTnLst>
                                </p:cTn>
                              </p:par>
                              <p:par>
                                <p:cTn id="90" presetID="53" presetClass="entr" presetSubtype="0" fill="hold" grpId="0" nodeType="withEffect">
                                  <p:stCondLst>
                                    <p:cond delay="6000"/>
                                  </p:stCondLst>
                                  <p:childTnLst>
                                    <p:set>
                                      <p:cBhvr>
                                        <p:cTn id="91" dur="1" fill="hold">
                                          <p:stCondLst>
                                            <p:cond delay="0"/>
                                          </p:stCondLst>
                                        </p:cTn>
                                        <p:tgtEl>
                                          <p:spTgt spid="75"/>
                                        </p:tgtEl>
                                        <p:attrNameLst>
                                          <p:attrName>style.visibility</p:attrName>
                                        </p:attrNameLst>
                                      </p:cBhvr>
                                      <p:to>
                                        <p:strVal val="visible"/>
                                      </p:to>
                                    </p:set>
                                    <p:anim calcmode="lin" valueType="num">
                                      <p:cBhvr>
                                        <p:cTn id="92" dur="500" fill="hold"/>
                                        <p:tgtEl>
                                          <p:spTgt spid="75"/>
                                        </p:tgtEl>
                                        <p:attrNameLst>
                                          <p:attrName>ppt_w</p:attrName>
                                        </p:attrNameLst>
                                      </p:cBhvr>
                                      <p:tavLst>
                                        <p:tav tm="0">
                                          <p:val>
                                            <p:fltVal val="0"/>
                                          </p:val>
                                        </p:tav>
                                        <p:tav tm="100000">
                                          <p:val>
                                            <p:strVal val="#ppt_w"/>
                                          </p:val>
                                        </p:tav>
                                      </p:tavLst>
                                    </p:anim>
                                    <p:anim calcmode="lin" valueType="num">
                                      <p:cBhvr>
                                        <p:cTn id="93" dur="500" fill="hold"/>
                                        <p:tgtEl>
                                          <p:spTgt spid="75"/>
                                        </p:tgtEl>
                                        <p:attrNameLst>
                                          <p:attrName>ppt_h</p:attrName>
                                        </p:attrNameLst>
                                      </p:cBhvr>
                                      <p:tavLst>
                                        <p:tav tm="0">
                                          <p:val>
                                            <p:fltVal val="0"/>
                                          </p:val>
                                        </p:tav>
                                        <p:tav tm="100000">
                                          <p:val>
                                            <p:strVal val="#ppt_h"/>
                                          </p:val>
                                        </p:tav>
                                      </p:tavLst>
                                    </p:anim>
                                    <p:animEffect transition="in" filter="fade">
                                      <p:cBhvr>
                                        <p:cTn id="94" dur="500"/>
                                        <p:tgtEl>
                                          <p:spTgt spid="75"/>
                                        </p:tgtEl>
                                      </p:cBhvr>
                                    </p:animEffect>
                                  </p:childTnLst>
                                </p:cTn>
                              </p:par>
                              <p:par>
                                <p:cTn id="95" presetID="53" presetClass="entr" presetSubtype="0" fill="hold" grpId="0" nodeType="withEffect">
                                  <p:stCondLst>
                                    <p:cond delay="6500"/>
                                  </p:stCondLst>
                                  <p:childTnLst>
                                    <p:set>
                                      <p:cBhvr>
                                        <p:cTn id="96" dur="1" fill="hold">
                                          <p:stCondLst>
                                            <p:cond delay="0"/>
                                          </p:stCondLst>
                                        </p:cTn>
                                        <p:tgtEl>
                                          <p:spTgt spid="66"/>
                                        </p:tgtEl>
                                        <p:attrNameLst>
                                          <p:attrName>style.visibility</p:attrName>
                                        </p:attrNameLst>
                                      </p:cBhvr>
                                      <p:to>
                                        <p:strVal val="visible"/>
                                      </p:to>
                                    </p:set>
                                    <p:anim calcmode="lin" valueType="num">
                                      <p:cBhvr>
                                        <p:cTn id="97" dur="500" fill="hold"/>
                                        <p:tgtEl>
                                          <p:spTgt spid="66"/>
                                        </p:tgtEl>
                                        <p:attrNameLst>
                                          <p:attrName>ppt_w</p:attrName>
                                        </p:attrNameLst>
                                      </p:cBhvr>
                                      <p:tavLst>
                                        <p:tav tm="0">
                                          <p:val>
                                            <p:fltVal val="0"/>
                                          </p:val>
                                        </p:tav>
                                        <p:tav tm="100000">
                                          <p:val>
                                            <p:strVal val="#ppt_w"/>
                                          </p:val>
                                        </p:tav>
                                      </p:tavLst>
                                    </p:anim>
                                    <p:anim calcmode="lin" valueType="num">
                                      <p:cBhvr>
                                        <p:cTn id="98" dur="500" fill="hold"/>
                                        <p:tgtEl>
                                          <p:spTgt spid="66"/>
                                        </p:tgtEl>
                                        <p:attrNameLst>
                                          <p:attrName>ppt_h</p:attrName>
                                        </p:attrNameLst>
                                      </p:cBhvr>
                                      <p:tavLst>
                                        <p:tav tm="0">
                                          <p:val>
                                            <p:fltVal val="0"/>
                                          </p:val>
                                        </p:tav>
                                        <p:tav tm="100000">
                                          <p:val>
                                            <p:strVal val="#ppt_h"/>
                                          </p:val>
                                        </p:tav>
                                      </p:tavLst>
                                    </p:anim>
                                    <p:animEffect transition="in" filter="fade">
                                      <p:cBhvr>
                                        <p:cTn id="99" dur="500"/>
                                        <p:tgtEl>
                                          <p:spTgt spid="66"/>
                                        </p:tgtEl>
                                      </p:cBhvr>
                                    </p:animEffect>
                                  </p:childTnLst>
                                </p:cTn>
                              </p:par>
                              <p:par>
                                <p:cTn id="100" presetID="53" presetClass="entr" presetSubtype="0" fill="hold" grpId="0" nodeType="withEffect">
                                  <p:stCondLst>
                                    <p:cond delay="7000"/>
                                  </p:stCondLst>
                                  <p:childTnLst>
                                    <p:set>
                                      <p:cBhvr>
                                        <p:cTn id="101" dur="1" fill="hold">
                                          <p:stCondLst>
                                            <p:cond delay="0"/>
                                          </p:stCondLst>
                                        </p:cTn>
                                        <p:tgtEl>
                                          <p:spTgt spid="76"/>
                                        </p:tgtEl>
                                        <p:attrNameLst>
                                          <p:attrName>style.visibility</p:attrName>
                                        </p:attrNameLst>
                                      </p:cBhvr>
                                      <p:to>
                                        <p:strVal val="visible"/>
                                      </p:to>
                                    </p:set>
                                    <p:anim calcmode="lin" valueType="num">
                                      <p:cBhvr>
                                        <p:cTn id="102" dur="500" fill="hold"/>
                                        <p:tgtEl>
                                          <p:spTgt spid="76"/>
                                        </p:tgtEl>
                                        <p:attrNameLst>
                                          <p:attrName>ppt_w</p:attrName>
                                        </p:attrNameLst>
                                      </p:cBhvr>
                                      <p:tavLst>
                                        <p:tav tm="0">
                                          <p:val>
                                            <p:fltVal val="0"/>
                                          </p:val>
                                        </p:tav>
                                        <p:tav tm="100000">
                                          <p:val>
                                            <p:strVal val="#ppt_w"/>
                                          </p:val>
                                        </p:tav>
                                      </p:tavLst>
                                    </p:anim>
                                    <p:anim calcmode="lin" valueType="num">
                                      <p:cBhvr>
                                        <p:cTn id="103" dur="500" fill="hold"/>
                                        <p:tgtEl>
                                          <p:spTgt spid="76"/>
                                        </p:tgtEl>
                                        <p:attrNameLst>
                                          <p:attrName>ppt_h</p:attrName>
                                        </p:attrNameLst>
                                      </p:cBhvr>
                                      <p:tavLst>
                                        <p:tav tm="0">
                                          <p:val>
                                            <p:fltVal val="0"/>
                                          </p:val>
                                        </p:tav>
                                        <p:tav tm="100000">
                                          <p:val>
                                            <p:strVal val="#ppt_h"/>
                                          </p:val>
                                        </p:tav>
                                      </p:tavLst>
                                    </p:anim>
                                    <p:animEffect transition="in" filter="fade">
                                      <p:cBhvr>
                                        <p:cTn id="104" dur="500"/>
                                        <p:tgtEl>
                                          <p:spTgt spid="76"/>
                                        </p:tgtEl>
                                      </p:cBhvr>
                                    </p:animEffect>
                                  </p:childTnLst>
                                </p:cTn>
                              </p:par>
                              <p:par>
                                <p:cTn id="105" presetID="53" presetClass="entr" presetSubtype="0" fill="hold" grpId="0" nodeType="withEffect">
                                  <p:stCondLst>
                                    <p:cond delay="7500"/>
                                  </p:stCondLst>
                                  <p:childTnLst>
                                    <p:set>
                                      <p:cBhvr>
                                        <p:cTn id="106" dur="1" fill="hold">
                                          <p:stCondLst>
                                            <p:cond delay="0"/>
                                          </p:stCondLst>
                                        </p:cTn>
                                        <p:tgtEl>
                                          <p:spTgt spid="67"/>
                                        </p:tgtEl>
                                        <p:attrNameLst>
                                          <p:attrName>style.visibility</p:attrName>
                                        </p:attrNameLst>
                                      </p:cBhvr>
                                      <p:to>
                                        <p:strVal val="visible"/>
                                      </p:to>
                                    </p:set>
                                    <p:anim calcmode="lin" valueType="num">
                                      <p:cBhvr>
                                        <p:cTn id="107" dur="500" fill="hold"/>
                                        <p:tgtEl>
                                          <p:spTgt spid="67"/>
                                        </p:tgtEl>
                                        <p:attrNameLst>
                                          <p:attrName>ppt_w</p:attrName>
                                        </p:attrNameLst>
                                      </p:cBhvr>
                                      <p:tavLst>
                                        <p:tav tm="0">
                                          <p:val>
                                            <p:fltVal val="0"/>
                                          </p:val>
                                        </p:tav>
                                        <p:tav tm="100000">
                                          <p:val>
                                            <p:strVal val="#ppt_w"/>
                                          </p:val>
                                        </p:tav>
                                      </p:tavLst>
                                    </p:anim>
                                    <p:anim calcmode="lin" valueType="num">
                                      <p:cBhvr>
                                        <p:cTn id="108" dur="500" fill="hold"/>
                                        <p:tgtEl>
                                          <p:spTgt spid="67"/>
                                        </p:tgtEl>
                                        <p:attrNameLst>
                                          <p:attrName>ppt_h</p:attrName>
                                        </p:attrNameLst>
                                      </p:cBhvr>
                                      <p:tavLst>
                                        <p:tav tm="0">
                                          <p:val>
                                            <p:fltVal val="0"/>
                                          </p:val>
                                        </p:tav>
                                        <p:tav tm="100000">
                                          <p:val>
                                            <p:strVal val="#ppt_h"/>
                                          </p:val>
                                        </p:tav>
                                      </p:tavLst>
                                    </p:anim>
                                    <p:animEffect transition="in" filter="fade">
                                      <p:cBhvr>
                                        <p:cTn id="109" dur="500"/>
                                        <p:tgtEl>
                                          <p:spTgt spid="67"/>
                                        </p:tgtEl>
                                      </p:cBhvr>
                                    </p:animEffect>
                                  </p:childTnLst>
                                </p:cTn>
                              </p:par>
                              <p:par>
                                <p:cTn id="110" presetID="53" presetClass="entr" presetSubtype="0" fill="hold" grpId="0" nodeType="withEffect">
                                  <p:stCondLst>
                                    <p:cond delay="8000"/>
                                  </p:stCondLst>
                                  <p:childTnLst>
                                    <p:set>
                                      <p:cBhvr>
                                        <p:cTn id="111" dur="1" fill="hold">
                                          <p:stCondLst>
                                            <p:cond delay="0"/>
                                          </p:stCondLst>
                                        </p:cTn>
                                        <p:tgtEl>
                                          <p:spTgt spid="77"/>
                                        </p:tgtEl>
                                        <p:attrNameLst>
                                          <p:attrName>style.visibility</p:attrName>
                                        </p:attrNameLst>
                                      </p:cBhvr>
                                      <p:to>
                                        <p:strVal val="visible"/>
                                      </p:to>
                                    </p:set>
                                    <p:anim calcmode="lin" valueType="num">
                                      <p:cBhvr>
                                        <p:cTn id="112" dur="500" fill="hold"/>
                                        <p:tgtEl>
                                          <p:spTgt spid="77"/>
                                        </p:tgtEl>
                                        <p:attrNameLst>
                                          <p:attrName>ppt_w</p:attrName>
                                        </p:attrNameLst>
                                      </p:cBhvr>
                                      <p:tavLst>
                                        <p:tav tm="0">
                                          <p:val>
                                            <p:fltVal val="0"/>
                                          </p:val>
                                        </p:tav>
                                        <p:tav tm="100000">
                                          <p:val>
                                            <p:strVal val="#ppt_w"/>
                                          </p:val>
                                        </p:tav>
                                      </p:tavLst>
                                    </p:anim>
                                    <p:anim calcmode="lin" valueType="num">
                                      <p:cBhvr>
                                        <p:cTn id="113" dur="500" fill="hold"/>
                                        <p:tgtEl>
                                          <p:spTgt spid="77"/>
                                        </p:tgtEl>
                                        <p:attrNameLst>
                                          <p:attrName>ppt_h</p:attrName>
                                        </p:attrNameLst>
                                      </p:cBhvr>
                                      <p:tavLst>
                                        <p:tav tm="0">
                                          <p:val>
                                            <p:fltVal val="0"/>
                                          </p:val>
                                        </p:tav>
                                        <p:tav tm="100000">
                                          <p:val>
                                            <p:strVal val="#ppt_h"/>
                                          </p:val>
                                        </p:tav>
                                      </p:tavLst>
                                    </p:anim>
                                    <p:animEffect transition="in" filter="fade">
                                      <p:cBhvr>
                                        <p:cTn id="114" dur="500"/>
                                        <p:tgtEl>
                                          <p:spTgt spid="77"/>
                                        </p:tgtEl>
                                      </p:cBhvr>
                                    </p:animEffect>
                                  </p:childTnLst>
                                </p:cTn>
                              </p:par>
                              <p:par>
                                <p:cTn id="115" presetID="53" presetClass="entr" presetSubtype="0" fill="hold" grpId="0" nodeType="withEffect">
                                  <p:stCondLst>
                                    <p:cond delay="8500"/>
                                  </p:stCondLst>
                                  <p:childTnLst>
                                    <p:set>
                                      <p:cBhvr>
                                        <p:cTn id="116" dur="1" fill="hold">
                                          <p:stCondLst>
                                            <p:cond delay="0"/>
                                          </p:stCondLst>
                                        </p:cTn>
                                        <p:tgtEl>
                                          <p:spTgt spid="68"/>
                                        </p:tgtEl>
                                        <p:attrNameLst>
                                          <p:attrName>style.visibility</p:attrName>
                                        </p:attrNameLst>
                                      </p:cBhvr>
                                      <p:to>
                                        <p:strVal val="visible"/>
                                      </p:to>
                                    </p:set>
                                    <p:anim calcmode="lin" valueType="num">
                                      <p:cBhvr>
                                        <p:cTn id="117" dur="500" fill="hold"/>
                                        <p:tgtEl>
                                          <p:spTgt spid="68"/>
                                        </p:tgtEl>
                                        <p:attrNameLst>
                                          <p:attrName>ppt_w</p:attrName>
                                        </p:attrNameLst>
                                      </p:cBhvr>
                                      <p:tavLst>
                                        <p:tav tm="0">
                                          <p:val>
                                            <p:fltVal val="0"/>
                                          </p:val>
                                        </p:tav>
                                        <p:tav tm="100000">
                                          <p:val>
                                            <p:strVal val="#ppt_w"/>
                                          </p:val>
                                        </p:tav>
                                      </p:tavLst>
                                    </p:anim>
                                    <p:anim calcmode="lin" valueType="num">
                                      <p:cBhvr>
                                        <p:cTn id="118" dur="500" fill="hold"/>
                                        <p:tgtEl>
                                          <p:spTgt spid="68"/>
                                        </p:tgtEl>
                                        <p:attrNameLst>
                                          <p:attrName>ppt_h</p:attrName>
                                        </p:attrNameLst>
                                      </p:cBhvr>
                                      <p:tavLst>
                                        <p:tav tm="0">
                                          <p:val>
                                            <p:fltVal val="0"/>
                                          </p:val>
                                        </p:tav>
                                        <p:tav tm="100000">
                                          <p:val>
                                            <p:strVal val="#ppt_h"/>
                                          </p:val>
                                        </p:tav>
                                      </p:tavLst>
                                    </p:anim>
                                    <p:animEffect transition="in" filter="fade">
                                      <p:cBhvr>
                                        <p:cTn id="119" dur="500"/>
                                        <p:tgtEl>
                                          <p:spTgt spid="68"/>
                                        </p:tgtEl>
                                      </p:cBhvr>
                                    </p:animEffect>
                                  </p:childTnLst>
                                </p:cTn>
                              </p:par>
                              <p:par>
                                <p:cTn id="120" presetID="53" presetClass="entr" presetSubtype="0" fill="hold" grpId="0" nodeType="withEffect">
                                  <p:stCondLst>
                                    <p:cond delay="9000"/>
                                  </p:stCondLst>
                                  <p:childTnLst>
                                    <p:set>
                                      <p:cBhvr>
                                        <p:cTn id="121" dur="1" fill="hold">
                                          <p:stCondLst>
                                            <p:cond delay="0"/>
                                          </p:stCondLst>
                                        </p:cTn>
                                        <p:tgtEl>
                                          <p:spTgt spid="78"/>
                                        </p:tgtEl>
                                        <p:attrNameLst>
                                          <p:attrName>style.visibility</p:attrName>
                                        </p:attrNameLst>
                                      </p:cBhvr>
                                      <p:to>
                                        <p:strVal val="visible"/>
                                      </p:to>
                                    </p:set>
                                    <p:anim calcmode="lin" valueType="num">
                                      <p:cBhvr>
                                        <p:cTn id="122" dur="500" fill="hold"/>
                                        <p:tgtEl>
                                          <p:spTgt spid="78"/>
                                        </p:tgtEl>
                                        <p:attrNameLst>
                                          <p:attrName>ppt_w</p:attrName>
                                        </p:attrNameLst>
                                      </p:cBhvr>
                                      <p:tavLst>
                                        <p:tav tm="0">
                                          <p:val>
                                            <p:fltVal val="0"/>
                                          </p:val>
                                        </p:tav>
                                        <p:tav tm="100000">
                                          <p:val>
                                            <p:strVal val="#ppt_w"/>
                                          </p:val>
                                        </p:tav>
                                      </p:tavLst>
                                    </p:anim>
                                    <p:anim calcmode="lin" valueType="num">
                                      <p:cBhvr>
                                        <p:cTn id="123" dur="500" fill="hold"/>
                                        <p:tgtEl>
                                          <p:spTgt spid="78"/>
                                        </p:tgtEl>
                                        <p:attrNameLst>
                                          <p:attrName>ppt_h</p:attrName>
                                        </p:attrNameLst>
                                      </p:cBhvr>
                                      <p:tavLst>
                                        <p:tav tm="0">
                                          <p:val>
                                            <p:fltVal val="0"/>
                                          </p:val>
                                        </p:tav>
                                        <p:tav tm="100000">
                                          <p:val>
                                            <p:strVal val="#ppt_h"/>
                                          </p:val>
                                        </p:tav>
                                      </p:tavLst>
                                    </p:anim>
                                    <p:animEffect transition="in" filter="fade">
                                      <p:cBhvr>
                                        <p:cTn id="124" dur="500"/>
                                        <p:tgtEl>
                                          <p:spTgt spid="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5" grpId="0" animBg="1"/>
      <p:bldP spid="36" grpId="0" animBg="1"/>
      <p:bldP spid="62" grpId="0" animBg="1"/>
      <p:bldP spid="64" grpId="0" animBg="1"/>
      <p:bldP spid="65" grpId="0" animBg="1"/>
      <p:bldP spid="66" grpId="0" animBg="1"/>
      <p:bldP spid="67" grpId="0" animBg="1"/>
      <p:bldP spid="68" grpId="0" animBg="1"/>
      <p:bldP spid="69" grpId="0" animBg="1"/>
      <p:bldP spid="70" grpId="0" animBg="1"/>
      <p:bldP spid="71" grpId="0" animBg="1"/>
      <p:bldP spid="72" grpId="0" animBg="1"/>
      <p:bldP spid="73" grpId="0" animBg="1"/>
      <p:bldP spid="74" grpId="0" animBg="1"/>
      <p:bldP spid="75" grpId="0" animBg="1"/>
      <p:bldP spid="76" grpId="0" animBg="1"/>
      <p:bldP spid="77" grpId="0" animBg="1"/>
      <p:bldP spid="78" grpId="0" animBg="1"/>
      <p:bldP spid="48" grpId="0" animBg="1"/>
      <p:bldP spid="49" grpId="0" animBg="1"/>
      <p:bldP spid="51" grpId="0" animBg="1"/>
      <p:bldP spid="52" grpId="0" animBg="1"/>
      <p:bldP spid="41" grpId="0" animBg="1"/>
    </p:bld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3" cstate="print"/>
          <a:srcRect l="753" t="589" r="880" b="1372"/>
          <a:stretch>
            <a:fillRect/>
          </a:stretch>
        </p:blipFill>
        <p:spPr bwMode="auto">
          <a:xfrm>
            <a:off x="3429000" y="1755648"/>
            <a:ext cx="5049671" cy="3657600"/>
          </a:xfrm>
          <a:prstGeom prst="rect">
            <a:avLst/>
          </a:prstGeom>
          <a:ln>
            <a:noFill/>
          </a:ln>
          <a:effectLst>
            <a:outerShdw blurRad="190500" algn="tl" rotWithShape="0">
              <a:srgbClr val="000000">
                <a:alpha val="70000"/>
              </a:srgbClr>
            </a:outerShdw>
          </a:effectLst>
        </p:spPr>
      </p:pic>
      <p:sp>
        <p:nvSpPr>
          <p:cNvPr id="22" name="Action Button: Home 21">
            <a:hlinkClick r:id="" action="ppaction://hlinkshowjump?jump=firstslide" highlightClick="1"/>
          </p:cNvPr>
          <p:cNvSpPr/>
          <p:nvPr/>
        </p:nvSpPr>
        <p:spPr>
          <a:xfrm>
            <a:off x="8547717" y="6400800"/>
            <a:ext cx="574675" cy="457200"/>
          </a:xfrm>
          <a:prstGeom prst="actionButtonHome">
            <a:avLst/>
          </a:prstGeom>
          <a:gradFill flip="none" rotWithShape="1">
            <a:gsLst>
              <a:gs pos="0">
                <a:srgbClr val="FFEFD1"/>
              </a:gs>
              <a:gs pos="64999">
                <a:srgbClr val="F0EBD5"/>
              </a:gs>
              <a:gs pos="100000">
                <a:srgbClr val="D1C39F"/>
              </a:gs>
            </a:gsLst>
            <a:lin ang="5400000" scaled="1"/>
            <a:tileRect/>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23" name="Action Button: Beginning 22">
            <a:hlinkClick r:id="rId4" action="ppaction://hlinksldjump" highlightClick="1"/>
          </p:cNvPr>
          <p:cNvSpPr/>
          <p:nvPr/>
        </p:nvSpPr>
        <p:spPr>
          <a:xfrm>
            <a:off x="8080992" y="6400800"/>
            <a:ext cx="457200" cy="457200"/>
          </a:xfrm>
          <a:prstGeom prst="actionButtonBeginning">
            <a:avLst/>
          </a:prstGeom>
          <a:gradFill>
            <a:gsLst>
              <a:gs pos="0">
                <a:srgbClr val="FFEFD1"/>
              </a:gs>
              <a:gs pos="64999">
                <a:srgbClr val="F0EBD5"/>
              </a:gs>
              <a:gs pos="100000">
                <a:srgbClr val="D1C39F"/>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24" name="Rectangle 23"/>
          <p:cNvSpPr/>
          <p:nvPr/>
        </p:nvSpPr>
        <p:spPr>
          <a:xfrm>
            <a:off x="0" y="0"/>
            <a:ext cx="9144000" cy="838200"/>
          </a:xfrm>
          <a:prstGeom prst="rect">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r>
              <a:rPr lang="en-US" sz="4400" dirty="0" smtClean="0">
                <a:latin typeface="Trebuchet MS" pitchFamily="34" charset="0"/>
              </a:rPr>
              <a:t>How To Read LOBO Data</a:t>
            </a:r>
            <a:endParaRPr lang="en-US" sz="4400" dirty="0">
              <a:latin typeface="Trebuchet MS" pitchFamily="34" charset="0"/>
            </a:endParaRPr>
          </a:p>
        </p:txBody>
      </p:sp>
      <p:sp>
        <p:nvSpPr>
          <p:cNvPr id="39" name="Flowchart: Delay 38"/>
          <p:cNvSpPr/>
          <p:nvPr/>
        </p:nvSpPr>
        <p:spPr>
          <a:xfrm>
            <a:off x="0" y="0"/>
            <a:ext cx="1752600" cy="6858000"/>
          </a:xfrm>
          <a:prstGeom prst="flowChartDelay">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40" name="TextBox 39">
            <a:hlinkClick r:id="rId5" action="ppaction://hlinksldjump"/>
          </p:cNvPr>
          <p:cNvSpPr txBox="1"/>
          <p:nvPr/>
        </p:nvSpPr>
        <p:spPr>
          <a:xfrm>
            <a:off x="0" y="609600"/>
            <a:ext cx="1371600" cy="8382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Build </a:t>
            </a:r>
            <a:r>
              <a:rPr lang="en-US" sz="1600" dirty="0" smtClean="0">
                <a:solidFill>
                  <a:schemeClr val="accent1">
                    <a:lumMod val="75000"/>
                  </a:schemeClr>
                </a:solidFill>
                <a:latin typeface="Trebuchet MS" pitchFamily="34" charset="0"/>
                <a:cs typeface="+mn-cs"/>
              </a:rPr>
              <a:t>A </a:t>
            </a:r>
            <a:r>
              <a:rPr lang="en-US" sz="1600" dirty="0">
                <a:solidFill>
                  <a:schemeClr val="accent1">
                    <a:lumMod val="75000"/>
                  </a:schemeClr>
                </a:solidFill>
                <a:latin typeface="Trebuchet MS" pitchFamily="34" charset="0"/>
                <a:cs typeface="+mn-cs"/>
              </a:rPr>
              <a:t>G</a:t>
            </a:r>
            <a:r>
              <a:rPr lang="en-US" sz="1600" dirty="0" smtClean="0">
                <a:solidFill>
                  <a:schemeClr val="accent1">
                    <a:lumMod val="75000"/>
                  </a:schemeClr>
                </a:solidFill>
                <a:latin typeface="Trebuchet MS" pitchFamily="34" charset="0"/>
                <a:cs typeface="+mn-cs"/>
              </a:rPr>
              <a:t>raph </a:t>
            </a:r>
            <a:endParaRPr lang="en-US" sz="1600" dirty="0">
              <a:solidFill>
                <a:schemeClr val="accent1">
                  <a:lumMod val="75000"/>
                </a:schemeClr>
              </a:solidFill>
              <a:latin typeface="Trebuchet MS" pitchFamily="34" charset="0"/>
              <a:cs typeface="+mn-cs"/>
            </a:endParaRP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1)</a:t>
            </a:r>
            <a:endParaRPr lang="en-US" sz="1600" dirty="0">
              <a:solidFill>
                <a:schemeClr val="accent1">
                  <a:lumMod val="75000"/>
                </a:schemeClr>
              </a:solidFill>
              <a:latin typeface="Trebuchet MS" pitchFamily="34" charset="0"/>
              <a:cs typeface="+mn-cs"/>
            </a:endParaRPr>
          </a:p>
        </p:txBody>
      </p:sp>
      <p:sp>
        <p:nvSpPr>
          <p:cNvPr id="42" name="TextBox 41">
            <a:hlinkClick r:id="rId6" action="ppaction://hlinksldjump"/>
          </p:cNvPr>
          <p:cNvSpPr txBox="1"/>
          <p:nvPr/>
        </p:nvSpPr>
        <p:spPr>
          <a:xfrm>
            <a:off x="0" y="2743200"/>
            <a:ext cx="1554480" cy="1066800"/>
          </a:xfrm>
          <a:prstGeom prst="roundRect">
            <a:avLst/>
          </a:prstGeom>
          <a:solidFill>
            <a:schemeClr val="accent5">
              <a:lumMod val="40000"/>
              <a:lumOff val="60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Read LOBO Graphs </a:t>
            </a:r>
            <a:r>
              <a:rPr lang="en-US" sz="1600" dirty="0" smtClean="0">
                <a:solidFill>
                  <a:schemeClr val="accent1">
                    <a:lumMod val="75000"/>
                  </a:schemeClr>
                </a:solidFill>
                <a:latin typeface="Trebuchet MS" pitchFamily="34" charset="0"/>
                <a:cs typeface="+mn-cs"/>
              </a:rPr>
              <a:t>   (Level 3)</a:t>
            </a:r>
            <a:endParaRPr lang="en-US" sz="1600" dirty="0">
              <a:solidFill>
                <a:schemeClr val="accent1">
                  <a:lumMod val="75000"/>
                </a:schemeClr>
              </a:solidFill>
              <a:latin typeface="Trebuchet MS" pitchFamily="34" charset="0"/>
              <a:cs typeface="+mn-cs"/>
            </a:endParaRPr>
          </a:p>
        </p:txBody>
      </p:sp>
      <p:sp>
        <p:nvSpPr>
          <p:cNvPr id="43" name="TextBox 42">
            <a:hlinkClick r:id="rId7" action="ppaction://hlinksldjump"/>
          </p:cNvPr>
          <p:cNvSpPr txBox="1"/>
          <p:nvPr/>
        </p:nvSpPr>
        <p:spPr>
          <a:xfrm>
            <a:off x="0" y="3953470"/>
            <a:ext cx="1447800" cy="99953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LOBO Data Match-up</a:t>
            </a:r>
            <a:endParaRPr lang="en-US" sz="1600" dirty="0">
              <a:solidFill>
                <a:schemeClr val="accent1">
                  <a:lumMod val="75000"/>
                </a:schemeClr>
              </a:solidFill>
              <a:latin typeface="Trebuchet MS" pitchFamily="34" charset="0"/>
              <a:cs typeface="+mn-cs"/>
            </a:endParaRP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4)</a:t>
            </a:r>
            <a:endParaRPr lang="en-US" sz="1600" dirty="0">
              <a:solidFill>
                <a:schemeClr val="accent1">
                  <a:lumMod val="75000"/>
                </a:schemeClr>
              </a:solidFill>
              <a:latin typeface="Trebuchet MS" pitchFamily="34" charset="0"/>
              <a:cs typeface="+mn-cs"/>
            </a:endParaRPr>
          </a:p>
        </p:txBody>
      </p:sp>
      <p:sp>
        <p:nvSpPr>
          <p:cNvPr id="44" name="TextBox 43">
            <a:hlinkClick r:id="rId8" action="ppaction://hlinksldjump"/>
          </p:cNvPr>
          <p:cNvSpPr txBox="1"/>
          <p:nvPr/>
        </p:nvSpPr>
        <p:spPr>
          <a:xfrm>
            <a:off x="0" y="5105400"/>
            <a:ext cx="1371600" cy="11430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Test Your LOBO Abilities</a:t>
            </a: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5)</a:t>
            </a:r>
            <a:endParaRPr lang="en-US" sz="1600" dirty="0">
              <a:solidFill>
                <a:schemeClr val="accent1">
                  <a:lumMod val="75000"/>
                </a:schemeClr>
              </a:solidFill>
              <a:latin typeface="Trebuchet MS" pitchFamily="34" charset="0"/>
              <a:cs typeface="+mn-cs"/>
            </a:endParaRPr>
          </a:p>
        </p:txBody>
      </p:sp>
      <p:sp>
        <p:nvSpPr>
          <p:cNvPr id="45" name="TextBox 44">
            <a:hlinkClick r:id="rId9" action="ppaction://hlinksldjump"/>
          </p:cNvPr>
          <p:cNvSpPr txBox="1"/>
          <p:nvPr/>
        </p:nvSpPr>
        <p:spPr>
          <a:xfrm>
            <a:off x="0" y="1600200"/>
            <a:ext cx="1447800" cy="9906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Interpret Graphs</a:t>
            </a: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2)</a:t>
            </a:r>
            <a:endParaRPr lang="en-US" sz="1600" dirty="0">
              <a:solidFill>
                <a:schemeClr val="accent1">
                  <a:lumMod val="75000"/>
                </a:schemeClr>
              </a:solidFill>
              <a:latin typeface="Trebuchet MS" pitchFamily="34" charset="0"/>
              <a:cs typeface="+mn-cs"/>
            </a:endParaRPr>
          </a:p>
        </p:txBody>
      </p:sp>
      <p:sp>
        <p:nvSpPr>
          <p:cNvPr id="46" name="TextBox 45">
            <a:hlinkClick r:id="rId10" action="ppaction://hlinksldjump"/>
          </p:cNvPr>
          <p:cNvSpPr txBox="1"/>
          <p:nvPr/>
        </p:nvSpPr>
        <p:spPr>
          <a:xfrm>
            <a:off x="0" y="6324600"/>
            <a:ext cx="914400" cy="5334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More info</a:t>
            </a:r>
            <a:endParaRPr lang="en-US" sz="1600" dirty="0">
              <a:solidFill>
                <a:schemeClr val="accent1">
                  <a:lumMod val="75000"/>
                </a:schemeClr>
              </a:solidFill>
              <a:latin typeface="Trebuchet MS" pitchFamily="34" charset="0"/>
              <a:cs typeface="+mn-cs"/>
            </a:endParaRPr>
          </a:p>
        </p:txBody>
      </p:sp>
      <p:pic>
        <p:nvPicPr>
          <p:cNvPr id="94" name="Picture 93" descr="dungeness - Copy.jpg"/>
          <p:cNvPicPr>
            <a:picLocks noChangeAspect="1"/>
          </p:cNvPicPr>
          <p:nvPr/>
        </p:nvPicPr>
        <p:blipFill>
          <a:blip r:embed="rId11" cstate="print"/>
          <a:stretch>
            <a:fillRect/>
          </a:stretch>
        </p:blipFill>
        <p:spPr>
          <a:xfrm>
            <a:off x="1676400" y="914400"/>
            <a:ext cx="1568450" cy="941070"/>
          </a:xfrm>
          <a:prstGeom prst="rect">
            <a:avLst/>
          </a:prstGeom>
        </p:spPr>
      </p:pic>
      <p:sp>
        <p:nvSpPr>
          <p:cNvPr id="95" name="Rounded Rectangle 94"/>
          <p:cNvSpPr/>
          <p:nvPr/>
        </p:nvSpPr>
        <p:spPr>
          <a:xfrm>
            <a:off x="1828800" y="2209800"/>
            <a:ext cx="1600200" cy="838200"/>
          </a:xfrm>
          <a:prstGeom prst="roundRect">
            <a:avLst/>
          </a:prstGeom>
          <a:solidFill>
            <a:srgbClr val="00B8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600" dirty="0" smtClean="0">
                <a:latin typeface="Trebuchet MS" pitchFamily="34" charset="0"/>
              </a:rPr>
              <a:t>How many HIGH tides do you count?</a:t>
            </a:r>
            <a:endParaRPr lang="en-US" sz="1600" dirty="0">
              <a:latin typeface="Trebuchet MS" pitchFamily="34" charset="0"/>
            </a:endParaRPr>
          </a:p>
        </p:txBody>
      </p:sp>
      <p:sp>
        <p:nvSpPr>
          <p:cNvPr id="96" name="Rounded Rectangle 95"/>
          <p:cNvSpPr/>
          <p:nvPr/>
        </p:nvSpPr>
        <p:spPr>
          <a:xfrm>
            <a:off x="1752600" y="4343400"/>
            <a:ext cx="1600200" cy="914400"/>
          </a:xfrm>
          <a:prstGeom prst="roundRect">
            <a:avLst/>
          </a:prstGeom>
          <a:solidFill>
            <a:srgbClr val="00A1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600" dirty="0" smtClean="0">
                <a:latin typeface="Trebuchet MS" pitchFamily="34" charset="0"/>
              </a:rPr>
              <a:t>How many LOW tides do you count?</a:t>
            </a:r>
            <a:endParaRPr lang="en-US" sz="1600" dirty="0">
              <a:latin typeface="Trebuchet MS" pitchFamily="34" charset="0"/>
            </a:endParaRPr>
          </a:p>
        </p:txBody>
      </p:sp>
      <p:sp>
        <p:nvSpPr>
          <p:cNvPr id="97" name="Up Ribbon 96"/>
          <p:cNvSpPr/>
          <p:nvPr/>
        </p:nvSpPr>
        <p:spPr>
          <a:xfrm>
            <a:off x="3505200" y="990600"/>
            <a:ext cx="4419600" cy="609600"/>
          </a:xfrm>
          <a:prstGeom prst="ribbon2">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latin typeface="Trebuchet MS" pitchFamily="34" charset="0"/>
              </a:rPr>
              <a:t>Tide Challenge #2</a:t>
            </a:r>
            <a:endParaRPr lang="en-US" dirty="0">
              <a:latin typeface="Trebuchet MS" pitchFamily="34" charset="0"/>
            </a:endParaRPr>
          </a:p>
        </p:txBody>
      </p:sp>
      <p:sp>
        <p:nvSpPr>
          <p:cNvPr id="93" name="TextBox 92"/>
          <p:cNvSpPr txBox="1"/>
          <p:nvPr/>
        </p:nvSpPr>
        <p:spPr>
          <a:xfrm>
            <a:off x="1066800" y="6553200"/>
            <a:ext cx="3429000" cy="369332"/>
          </a:xfrm>
          <a:prstGeom prst="rect">
            <a:avLst/>
          </a:prstGeom>
          <a:noFill/>
        </p:spPr>
        <p:txBody>
          <a:bodyPr wrap="square" rtlCol="0">
            <a:spAutoFit/>
          </a:bodyPr>
          <a:lstStyle/>
          <a:p>
            <a:r>
              <a:rPr lang="en-US" dirty="0" smtClean="0">
                <a:latin typeface="Trebuchet MS" pitchFamily="34" charset="0"/>
              </a:rPr>
              <a:t>Tide Challenge: 2/4</a:t>
            </a:r>
            <a:endParaRPr lang="en-US" dirty="0">
              <a:latin typeface="Trebuchet MS" pitchFamily="34" charset="0"/>
            </a:endParaRPr>
          </a:p>
        </p:txBody>
      </p:sp>
      <p:sp>
        <p:nvSpPr>
          <p:cNvPr id="99" name="Rounded Rectangle 98">
            <a:hlinkClick r:id="rId12" action="ppaction://hlinksldjump" highlightClick="1"/>
          </p:cNvPr>
          <p:cNvSpPr/>
          <p:nvPr/>
        </p:nvSpPr>
        <p:spPr>
          <a:xfrm>
            <a:off x="2057400" y="3124200"/>
            <a:ext cx="1219200" cy="685800"/>
          </a:xfrm>
          <a:prstGeom prst="roundRect">
            <a:avLst/>
          </a:prstGeom>
          <a:solidFill>
            <a:srgbClr val="C00000"/>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400" dirty="0" smtClean="0">
                <a:latin typeface="Trebuchet MS" pitchFamily="34" charset="0"/>
              </a:rPr>
              <a:t>Touch here to see the HIGH tides</a:t>
            </a:r>
            <a:endParaRPr lang="en-US" sz="1400" dirty="0">
              <a:latin typeface="Trebuchet MS" pitchFamily="34" charset="0"/>
            </a:endParaRPr>
          </a:p>
        </p:txBody>
      </p:sp>
      <p:sp>
        <p:nvSpPr>
          <p:cNvPr id="100" name="Rounded Rectangle 99">
            <a:hlinkClick r:id="rId13" action="ppaction://hlinksldjump" highlightClick="1"/>
          </p:cNvPr>
          <p:cNvSpPr/>
          <p:nvPr/>
        </p:nvSpPr>
        <p:spPr>
          <a:xfrm>
            <a:off x="2057400" y="5334000"/>
            <a:ext cx="1219200" cy="685800"/>
          </a:xfrm>
          <a:prstGeom prst="roundRect">
            <a:avLst/>
          </a:prstGeom>
          <a:solidFill>
            <a:srgbClr val="C00000"/>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400" dirty="0" smtClean="0">
                <a:latin typeface="Trebuchet MS" pitchFamily="34" charset="0"/>
              </a:rPr>
              <a:t>Touch here to see the LOW tides</a:t>
            </a:r>
            <a:endParaRPr lang="en-US" sz="1400" dirty="0">
              <a:latin typeface="Trebuchet MS" pitchFamily="34" charset="0"/>
            </a:endParaRPr>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grpId="0" nodeType="withEffect">
                                  <p:stCondLst>
                                    <p:cond delay="0"/>
                                  </p:stCondLst>
                                  <p:childTnLst>
                                    <p:set>
                                      <p:cBhvr>
                                        <p:cTn id="6" dur="1" fill="hold">
                                          <p:stCondLst>
                                            <p:cond delay="0"/>
                                          </p:stCondLst>
                                        </p:cTn>
                                        <p:tgtEl>
                                          <p:spTgt spid="97"/>
                                        </p:tgtEl>
                                        <p:attrNameLst>
                                          <p:attrName>style.visibility</p:attrName>
                                        </p:attrNameLst>
                                      </p:cBhvr>
                                      <p:to>
                                        <p:strVal val="visible"/>
                                      </p:to>
                                    </p:set>
                                    <p:anim calcmode="lin" valueType="num">
                                      <p:cBhvr>
                                        <p:cTn id="7" dur="500" decel="50000" fill="hold">
                                          <p:stCondLst>
                                            <p:cond delay="0"/>
                                          </p:stCondLst>
                                        </p:cTn>
                                        <p:tgtEl>
                                          <p:spTgt spid="97"/>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97"/>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97"/>
                                        </p:tgtEl>
                                        <p:attrNameLst>
                                          <p:attrName>ppt_w</p:attrName>
                                        </p:attrNameLst>
                                      </p:cBhvr>
                                      <p:tavLst>
                                        <p:tav tm="0">
                                          <p:val>
                                            <p:strVal val="#ppt_w*.05"/>
                                          </p:val>
                                        </p:tav>
                                        <p:tav tm="100000">
                                          <p:val>
                                            <p:strVal val="#ppt_w"/>
                                          </p:val>
                                        </p:tav>
                                      </p:tavLst>
                                    </p:anim>
                                    <p:anim calcmode="lin" valueType="num">
                                      <p:cBhvr>
                                        <p:cTn id="10" dur="1000" fill="hold"/>
                                        <p:tgtEl>
                                          <p:spTgt spid="97"/>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97"/>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97"/>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97"/>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97"/>
                                        </p:tgtEl>
                                      </p:cBhvr>
                                    </p:animEffect>
                                  </p:childTnLst>
                                </p:cTn>
                              </p:par>
                              <p:par>
                                <p:cTn id="15" presetID="9" presetClass="entr" presetSubtype="0" fill="hold" grpId="0" nodeType="withEffect">
                                  <p:stCondLst>
                                    <p:cond delay="1200"/>
                                  </p:stCondLst>
                                  <p:childTnLst>
                                    <p:set>
                                      <p:cBhvr>
                                        <p:cTn id="16" dur="1" fill="hold">
                                          <p:stCondLst>
                                            <p:cond delay="0"/>
                                          </p:stCondLst>
                                        </p:cTn>
                                        <p:tgtEl>
                                          <p:spTgt spid="95"/>
                                        </p:tgtEl>
                                        <p:attrNameLst>
                                          <p:attrName>style.visibility</p:attrName>
                                        </p:attrNameLst>
                                      </p:cBhvr>
                                      <p:to>
                                        <p:strVal val="visible"/>
                                      </p:to>
                                    </p:set>
                                    <p:animEffect transition="in" filter="dissolve">
                                      <p:cBhvr>
                                        <p:cTn id="17" dur="500"/>
                                        <p:tgtEl>
                                          <p:spTgt spid="95"/>
                                        </p:tgtEl>
                                      </p:cBhvr>
                                    </p:animEffect>
                                  </p:childTnLst>
                                </p:cTn>
                              </p:par>
                              <p:par>
                                <p:cTn id="18" presetID="9" presetClass="entr" presetSubtype="0" fill="hold" grpId="0" nodeType="withEffect">
                                  <p:stCondLst>
                                    <p:cond delay="2100"/>
                                  </p:stCondLst>
                                  <p:childTnLst>
                                    <p:set>
                                      <p:cBhvr>
                                        <p:cTn id="19" dur="1" fill="hold">
                                          <p:stCondLst>
                                            <p:cond delay="0"/>
                                          </p:stCondLst>
                                        </p:cTn>
                                        <p:tgtEl>
                                          <p:spTgt spid="96"/>
                                        </p:tgtEl>
                                        <p:attrNameLst>
                                          <p:attrName>style.visibility</p:attrName>
                                        </p:attrNameLst>
                                      </p:cBhvr>
                                      <p:to>
                                        <p:strVal val="visible"/>
                                      </p:to>
                                    </p:set>
                                    <p:animEffect transition="in" filter="dissolve">
                                      <p:cBhvr>
                                        <p:cTn id="20" dur="500"/>
                                        <p:tgtEl>
                                          <p:spTgt spid="96"/>
                                        </p:tgtEl>
                                      </p:cBhvr>
                                    </p:animEffect>
                                  </p:childTnLst>
                                </p:cTn>
                              </p:par>
                              <p:par>
                                <p:cTn id="21" presetID="37" presetClass="entr" presetSubtype="0" fill="hold" grpId="0" nodeType="withEffect">
                                  <p:stCondLst>
                                    <p:cond delay="2300"/>
                                  </p:stCondLst>
                                  <p:childTnLst>
                                    <p:set>
                                      <p:cBhvr>
                                        <p:cTn id="22" dur="1" fill="hold">
                                          <p:stCondLst>
                                            <p:cond delay="0"/>
                                          </p:stCondLst>
                                        </p:cTn>
                                        <p:tgtEl>
                                          <p:spTgt spid="99"/>
                                        </p:tgtEl>
                                        <p:attrNameLst>
                                          <p:attrName>style.visibility</p:attrName>
                                        </p:attrNameLst>
                                      </p:cBhvr>
                                      <p:to>
                                        <p:strVal val="visible"/>
                                      </p:to>
                                    </p:set>
                                    <p:animEffect transition="in" filter="fade">
                                      <p:cBhvr>
                                        <p:cTn id="23" dur="1000"/>
                                        <p:tgtEl>
                                          <p:spTgt spid="99"/>
                                        </p:tgtEl>
                                      </p:cBhvr>
                                    </p:animEffect>
                                    <p:anim calcmode="lin" valueType="num">
                                      <p:cBhvr>
                                        <p:cTn id="24" dur="1000" fill="hold"/>
                                        <p:tgtEl>
                                          <p:spTgt spid="99"/>
                                        </p:tgtEl>
                                        <p:attrNameLst>
                                          <p:attrName>ppt_x</p:attrName>
                                        </p:attrNameLst>
                                      </p:cBhvr>
                                      <p:tavLst>
                                        <p:tav tm="0">
                                          <p:val>
                                            <p:strVal val="#ppt_x"/>
                                          </p:val>
                                        </p:tav>
                                        <p:tav tm="100000">
                                          <p:val>
                                            <p:strVal val="#ppt_x"/>
                                          </p:val>
                                        </p:tav>
                                      </p:tavLst>
                                    </p:anim>
                                    <p:anim calcmode="lin" valueType="num">
                                      <p:cBhvr>
                                        <p:cTn id="25" dur="900" decel="100000" fill="hold"/>
                                        <p:tgtEl>
                                          <p:spTgt spid="99"/>
                                        </p:tgtEl>
                                        <p:attrNameLst>
                                          <p:attrName>ppt_y</p:attrName>
                                        </p:attrNameLst>
                                      </p:cBhvr>
                                      <p:tavLst>
                                        <p:tav tm="0">
                                          <p:val>
                                            <p:strVal val="#ppt_y+1"/>
                                          </p:val>
                                        </p:tav>
                                        <p:tav tm="100000">
                                          <p:val>
                                            <p:strVal val="#ppt_y-.03"/>
                                          </p:val>
                                        </p:tav>
                                      </p:tavLst>
                                    </p:anim>
                                    <p:anim calcmode="lin" valueType="num">
                                      <p:cBhvr>
                                        <p:cTn id="26" dur="100" accel="100000" fill="hold">
                                          <p:stCondLst>
                                            <p:cond delay="900"/>
                                          </p:stCondLst>
                                        </p:cTn>
                                        <p:tgtEl>
                                          <p:spTgt spid="99"/>
                                        </p:tgtEl>
                                        <p:attrNameLst>
                                          <p:attrName>ppt_y</p:attrName>
                                        </p:attrNameLst>
                                      </p:cBhvr>
                                      <p:tavLst>
                                        <p:tav tm="0">
                                          <p:val>
                                            <p:strVal val="#ppt_y-.03"/>
                                          </p:val>
                                        </p:tav>
                                        <p:tav tm="100000">
                                          <p:val>
                                            <p:strVal val="#ppt_y"/>
                                          </p:val>
                                        </p:tav>
                                      </p:tavLst>
                                    </p:anim>
                                  </p:childTnLst>
                                </p:cTn>
                              </p:par>
                              <p:par>
                                <p:cTn id="27" presetID="37" presetClass="entr" presetSubtype="0" fill="hold" grpId="0" nodeType="withEffect">
                                  <p:stCondLst>
                                    <p:cond delay="2500"/>
                                  </p:stCondLst>
                                  <p:childTnLst>
                                    <p:set>
                                      <p:cBhvr>
                                        <p:cTn id="28" dur="1" fill="hold">
                                          <p:stCondLst>
                                            <p:cond delay="0"/>
                                          </p:stCondLst>
                                        </p:cTn>
                                        <p:tgtEl>
                                          <p:spTgt spid="100"/>
                                        </p:tgtEl>
                                        <p:attrNameLst>
                                          <p:attrName>style.visibility</p:attrName>
                                        </p:attrNameLst>
                                      </p:cBhvr>
                                      <p:to>
                                        <p:strVal val="visible"/>
                                      </p:to>
                                    </p:set>
                                    <p:animEffect transition="in" filter="fade">
                                      <p:cBhvr>
                                        <p:cTn id="29" dur="1000"/>
                                        <p:tgtEl>
                                          <p:spTgt spid="100"/>
                                        </p:tgtEl>
                                      </p:cBhvr>
                                    </p:animEffect>
                                    <p:anim calcmode="lin" valueType="num">
                                      <p:cBhvr>
                                        <p:cTn id="30" dur="1000" fill="hold"/>
                                        <p:tgtEl>
                                          <p:spTgt spid="100"/>
                                        </p:tgtEl>
                                        <p:attrNameLst>
                                          <p:attrName>ppt_x</p:attrName>
                                        </p:attrNameLst>
                                      </p:cBhvr>
                                      <p:tavLst>
                                        <p:tav tm="0">
                                          <p:val>
                                            <p:strVal val="#ppt_x"/>
                                          </p:val>
                                        </p:tav>
                                        <p:tav tm="100000">
                                          <p:val>
                                            <p:strVal val="#ppt_x"/>
                                          </p:val>
                                        </p:tav>
                                      </p:tavLst>
                                    </p:anim>
                                    <p:anim calcmode="lin" valueType="num">
                                      <p:cBhvr>
                                        <p:cTn id="31" dur="900" decel="100000" fill="hold"/>
                                        <p:tgtEl>
                                          <p:spTgt spid="100"/>
                                        </p:tgtEl>
                                        <p:attrNameLst>
                                          <p:attrName>ppt_y</p:attrName>
                                        </p:attrNameLst>
                                      </p:cBhvr>
                                      <p:tavLst>
                                        <p:tav tm="0">
                                          <p:val>
                                            <p:strVal val="#ppt_y+1"/>
                                          </p:val>
                                        </p:tav>
                                        <p:tav tm="100000">
                                          <p:val>
                                            <p:strVal val="#ppt_y-.03"/>
                                          </p:val>
                                        </p:tav>
                                      </p:tavLst>
                                    </p:anim>
                                    <p:anim calcmode="lin" valueType="num">
                                      <p:cBhvr>
                                        <p:cTn id="32" dur="100" accel="100000" fill="hold">
                                          <p:stCondLst>
                                            <p:cond delay="900"/>
                                          </p:stCondLst>
                                        </p:cTn>
                                        <p:tgtEl>
                                          <p:spTgt spid="100"/>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5" grpId="0" animBg="1"/>
      <p:bldP spid="96" grpId="0" animBg="1"/>
      <p:bldP spid="97" grpId="0" animBg="1"/>
      <p:bldP spid="99" grpId="0" animBg="1"/>
      <p:bldP spid="100" grpId="0" animBg="1"/>
    </p:bld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3" cstate="print"/>
          <a:srcRect l="753" t="589" r="880" b="1372"/>
          <a:stretch>
            <a:fillRect/>
          </a:stretch>
        </p:blipFill>
        <p:spPr bwMode="auto">
          <a:xfrm>
            <a:off x="3429000" y="1755648"/>
            <a:ext cx="5049671" cy="3657600"/>
          </a:xfrm>
          <a:prstGeom prst="rect">
            <a:avLst/>
          </a:prstGeom>
          <a:ln>
            <a:noFill/>
          </a:ln>
          <a:effectLst>
            <a:outerShdw blurRad="190500" algn="tl" rotWithShape="0">
              <a:srgbClr val="000000">
                <a:alpha val="70000"/>
              </a:srgbClr>
            </a:outerShdw>
          </a:effectLst>
        </p:spPr>
      </p:pic>
      <p:sp>
        <p:nvSpPr>
          <p:cNvPr id="22" name="Action Button: Home 21">
            <a:hlinkClick r:id="" action="ppaction://hlinkshowjump?jump=firstslide" highlightClick="1"/>
          </p:cNvPr>
          <p:cNvSpPr/>
          <p:nvPr/>
        </p:nvSpPr>
        <p:spPr>
          <a:xfrm>
            <a:off x="8547717" y="6400800"/>
            <a:ext cx="574675" cy="457200"/>
          </a:xfrm>
          <a:prstGeom prst="actionButtonHome">
            <a:avLst/>
          </a:prstGeom>
          <a:gradFill flip="none" rotWithShape="1">
            <a:gsLst>
              <a:gs pos="0">
                <a:srgbClr val="FFEFD1"/>
              </a:gs>
              <a:gs pos="64999">
                <a:srgbClr val="F0EBD5"/>
              </a:gs>
              <a:gs pos="100000">
                <a:srgbClr val="D1C39F"/>
              </a:gs>
            </a:gsLst>
            <a:lin ang="5400000" scaled="1"/>
            <a:tileRect/>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23" name="Action Button: Beginning 22">
            <a:hlinkClick r:id="rId4" action="ppaction://hlinksldjump" highlightClick="1"/>
          </p:cNvPr>
          <p:cNvSpPr/>
          <p:nvPr/>
        </p:nvSpPr>
        <p:spPr>
          <a:xfrm>
            <a:off x="8080992" y="6400800"/>
            <a:ext cx="457200" cy="457200"/>
          </a:xfrm>
          <a:prstGeom prst="actionButtonBeginning">
            <a:avLst/>
          </a:prstGeom>
          <a:gradFill>
            <a:gsLst>
              <a:gs pos="0">
                <a:srgbClr val="FFEFD1"/>
              </a:gs>
              <a:gs pos="64999">
                <a:srgbClr val="F0EBD5"/>
              </a:gs>
              <a:gs pos="100000">
                <a:srgbClr val="D1C39F"/>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24" name="Rectangle 23"/>
          <p:cNvSpPr/>
          <p:nvPr/>
        </p:nvSpPr>
        <p:spPr>
          <a:xfrm>
            <a:off x="0" y="0"/>
            <a:ext cx="9144000" cy="838200"/>
          </a:xfrm>
          <a:prstGeom prst="rect">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r>
              <a:rPr lang="en-US" sz="4400" dirty="0" smtClean="0">
                <a:latin typeface="Trebuchet MS" pitchFamily="34" charset="0"/>
              </a:rPr>
              <a:t>How To Read LOBO Data</a:t>
            </a:r>
            <a:endParaRPr lang="en-US" sz="4400" dirty="0">
              <a:latin typeface="Trebuchet MS" pitchFamily="34" charset="0"/>
            </a:endParaRPr>
          </a:p>
        </p:txBody>
      </p:sp>
      <p:sp>
        <p:nvSpPr>
          <p:cNvPr id="39" name="Flowchart: Delay 38"/>
          <p:cNvSpPr/>
          <p:nvPr/>
        </p:nvSpPr>
        <p:spPr>
          <a:xfrm>
            <a:off x="0" y="0"/>
            <a:ext cx="1752600" cy="6858000"/>
          </a:xfrm>
          <a:prstGeom prst="flowChartDelay">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40" name="TextBox 39">
            <a:hlinkClick r:id="rId5" action="ppaction://hlinksldjump"/>
          </p:cNvPr>
          <p:cNvSpPr txBox="1"/>
          <p:nvPr/>
        </p:nvSpPr>
        <p:spPr>
          <a:xfrm>
            <a:off x="0" y="609600"/>
            <a:ext cx="1371600" cy="8382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Build </a:t>
            </a:r>
            <a:r>
              <a:rPr lang="en-US" sz="1600" dirty="0" smtClean="0">
                <a:solidFill>
                  <a:schemeClr val="accent1">
                    <a:lumMod val="75000"/>
                  </a:schemeClr>
                </a:solidFill>
                <a:latin typeface="Trebuchet MS" pitchFamily="34" charset="0"/>
                <a:cs typeface="+mn-cs"/>
              </a:rPr>
              <a:t>A </a:t>
            </a:r>
            <a:r>
              <a:rPr lang="en-US" sz="1600" dirty="0">
                <a:solidFill>
                  <a:schemeClr val="accent1">
                    <a:lumMod val="75000"/>
                  </a:schemeClr>
                </a:solidFill>
                <a:latin typeface="Trebuchet MS" pitchFamily="34" charset="0"/>
                <a:cs typeface="+mn-cs"/>
              </a:rPr>
              <a:t>G</a:t>
            </a:r>
            <a:r>
              <a:rPr lang="en-US" sz="1600" dirty="0" smtClean="0">
                <a:solidFill>
                  <a:schemeClr val="accent1">
                    <a:lumMod val="75000"/>
                  </a:schemeClr>
                </a:solidFill>
                <a:latin typeface="Trebuchet MS" pitchFamily="34" charset="0"/>
                <a:cs typeface="+mn-cs"/>
              </a:rPr>
              <a:t>raph </a:t>
            </a:r>
            <a:endParaRPr lang="en-US" sz="1600" dirty="0">
              <a:solidFill>
                <a:schemeClr val="accent1">
                  <a:lumMod val="75000"/>
                </a:schemeClr>
              </a:solidFill>
              <a:latin typeface="Trebuchet MS" pitchFamily="34" charset="0"/>
              <a:cs typeface="+mn-cs"/>
            </a:endParaRP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1)</a:t>
            </a:r>
            <a:endParaRPr lang="en-US" sz="1600" dirty="0">
              <a:solidFill>
                <a:schemeClr val="accent1">
                  <a:lumMod val="75000"/>
                </a:schemeClr>
              </a:solidFill>
              <a:latin typeface="Trebuchet MS" pitchFamily="34" charset="0"/>
              <a:cs typeface="+mn-cs"/>
            </a:endParaRPr>
          </a:p>
        </p:txBody>
      </p:sp>
      <p:sp>
        <p:nvSpPr>
          <p:cNvPr id="42" name="TextBox 41">
            <a:hlinkClick r:id="rId6" action="ppaction://hlinksldjump"/>
          </p:cNvPr>
          <p:cNvSpPr txBox="1"/>
          <p:nvPr/>
        </p:nvSpPr>
        <p:spPr>
          <a:xfrm>
            <a:off x="0" y="2743200"/>
            <a:ext cx="1554480" cy="1066800"/>
          </a:xfrm>
          <a:prstGeom prst="roundRect">
            <a:avLst/>
          </a:prstGeom>
          <a:solidFill>
            <a:schemeClr val="accent5">
              <a:lumMod val="40000"/>
              <a:lumOff val="60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Read LOBO Graphs </a:t>
            </a:r>
            <a:r>
              <a:rPr lang="en-US" sz="1600" dirty="0" smtClean="0">
                <a:solidFill>
                  <a:schemeClr val="accent1">
                    <a:lumMod val="75000"/>
                  </a:schemeClr>
                </a:solidFill>
                <a:latin typeface="Trebuchet MS" pitchFamily="34" charset="0"/>
                <a:cs typeface="+mn-cs"/>
              </a:rPr>
              <a:t>   (Level 3)</a:t>
            </a:r>
            <a:endParaRPr lang="en-US" sz="1600" dirty="0">
              <a:solidFill>
                <a:schemeClr val="accent1">
                  <a:lumMod val="75000"/>
                </a:schemeClr>
              </a:solidFill>
              <a:latin typeface="Trebuchet MS" pitchFamily="34" charset="0"/>
              <a:cs typeface="+mn-cs"/>
            </a:endParaRPr>
          </a:p>
        </p:txBody>
      </p:sp>
      <p:sp>
        <p:nvSpPr>
          <p:cNvPr id="43" name="TextBox 42">
            <a:hlinkClick r:id="rId7" action="ppaction://hlinksldjump"/>
          </p:cNvPr>
          <p:cNvSpPr txBox="1"/>
          <p:nvPr/>
        </p:nvSpPr>
        <p:spPr>
          <a:xfrm>
            <a:off x="0" y="3953470"/>
            <a:ext cx="1447800" cy="99953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LOBO Data Match-up</a:t>
            </a:r>
            <a:endParaRPr lang="en-US" sz="1600" dirty="0">
              <a:solidFill>
                <a:schemeClr val="accent1">
                  <a:lumMod val="75000"/>
                </a:schemeClr>
              </a:solidFill>
              <a:latin typeface="Trebuchet MS" pitchFamily="34" charset="0"/>
              <a:cs typeface="+mn-cs"/>
            </a:endParaRP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4)</a:t>
            </a:r>
            <a:endParaRPr lang="en-US" sz="1600" dirty="0">
              <a:solidFill>
                <a:schemeClr val="accent1">
                  <a:lumMod val="75000"/>
                </a:schemeClr>
              </a:solidFill>
              <a:latin typeface="Trebuchet MS" pitchFamily="34" charset="0"/>
              <a:cs typeface="+mn-cs"/>
            </a:endParaRPr>
          </a:p>
        </p:txBody>
      </p:sp>
      <p:sp>
        <p:nvSpPr>
          <p:cNvPr id="44" name="TextBox 43">
            <a:hlinkClick r:id="rId8" action="ppaction://hlinksldjump"/>
          </p:cNvPr>
          <p:cNvSpPr txBox="1"/>
          <p:nvPr/>
        </p:nvSpPr>
        <p:spPr>
          <a:xfrm>
            <a:off x="0" y="5105400"/>
            <a:ext cx="1371600" cy="11430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Test Your LOBO Abilities</a:t>
            </a: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5)</a:t>
            </a:r>
            <a:endParaRPr lang="en-US" sz="1600" dirty="0">
              <a:solidFill>
                <a:schemeClr val="accent1">
                  <a:lumMod val="75000"/>
                </a:schemeClr>
              </a:solidFill>
              <a:latin typeface="Trebuchet MS" pitchFamily="34" charset="0"/>
              <a:cs typeface="+mn-cs"/>
            </a:endParaRPr>
          </a:p>
        </p:txBody>
      </p:sp>
      <p:sp>
        <p:nvSpPr>
          <p:cNvPr id="45" name="TextBox 44">
            <a:hlinkClick r:id="rId9" action="ppaction://hlinksldjump"/>
          </p:cNvPr>
          <p:cNvSpPr txBox="1"/>
          <p:nvPr/>
        </p:nvSpPr>
        <p:spPr>
          <a:xfrm>
            <a:off x="0" y="1600200"/>
            <a:ext cx="1447800" cy="9906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Interpret Graphs</a:t>
            </a: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2)</a:t>
            </a:r>
            <a:endParaRPr lang="en-US" sz="1600" dirty="0">
              <a:solidFill>
                <a:schemeClr val="accent1">
                  <a:lumMod val="75000"/>
                </a:schemeClr>
              </a:solidFill>
              <a:latin typeface="Trebuchet MS" pitchFamily="34" charset="0"/>
              <a:cs typeface="+mn-cs"/>
            </a:endParaRPr>
          </a:p>
        </p:txBody>
      </p:sp>
      <p:sp>
        <p:nvSpPr>
          <p:cNvPr id="46" name="TextBox 45">
            <a:hlinkClick r:id="rId10" action="ppaction://hlinksldjump"/>
          </p:cNvPr>
          <p:cNvSpPr txBox="1"/>
          <p:nvPr/>
        </p:nvSpPr>
        <p:spPr>
          <a:xfrm>
            <a:off x="0" y="6324600"/>
            <a:ext cx="914400" cy="5334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More info</a:t>
            </a:r>
            <a:endParaRPr lang="en-US" sz="1600" dirty="0">
              <a:solidFill>
                <a:schemeClr val="accent1">
                  <a:lumMod val="75000"/>
                </a:schemeClr>
              </a:solidFill>
              <a:latin typeface="Trebuchet MS" pitchFamily="34" charset="0"/>
              <a:cs typeface="+mn-cs"/>
            </a:endParaRPr>
          </a:p>
        </p:txBody>
      </p:sp>
      <p:sp>
        <p:nvSpPr>
          <p:cNvPr id="19" name="Rectangle 18"/>
          <p:cNvSpPr/>
          <p:nvPr/>
        </p:nvSpPr>
        <p:spPr>
          <a:xfrm>
            <a:off x="4301360" y="2895180"/>
            <a:ext cx="228600" cy="381000"/>
          </a:xfrm>
          <a:prstGeom prst="rect">
            <a:avLst/>
          </a:prstGeom>
          <a:solidFill>
            <a:schemeClr val="bg1">
              <a:alpha val="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p:cNvSpPr/>
          <p:nvPr/>
        </p:nvSpPr>
        <p:spPr>
          <a:xfrm>
            <a:off x="4606160" y="2724090"/>
            <a:ext cx="381000" cy="457200"/>
          </a:xfrm>
          <a:prstGeom prst="rect">
            <a:avLst/>
          </a:prstGeom>
          <a:solidFill>
            <a:schemeClr val="bg1">
              <a:alpha val="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p:cNvSpPr/>
          <p:nvPr/>
        </p:nvSpPr>
        <p:spPr>
          <a:xfrm>
            <a:off x="5105054" y="2765784"/>
            <a:ext cx="381000" cy="533400"/>
          </a:xfrm>
          <a:prstGeom prst="rect">
            <a:avLst/>
          </a:prstGeom>
          <a:solidFill>
            <a:schemeClr val="bg1">
              <a:alpha val="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p:cNvSpPr/>
          <p:nvPr/>
        </p:nvSpPr>
        <p:spPr>
          <a:xfrm>
            <a:off x="5520560" y="2747094"/>
            <a:ext cx="381000" cy="533400"/>
          </a:xfrm>
          <a:prstGeom prst="rect">
            <a:avLst/>
          </a:prstGeom>
          <a:solidFill>
            <a:schemeClr val="bg1">
              <a:alpha val="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7"/>
          <p:cNvSpPr/>
          <p:nvPr/>
        </p:nvSpPr>
        <p:spPr>
          <a:xfrm>
            <a:off x="5977760" y="2876490"/>
            <a:ext cx="381000" cy="533400"/>
          </a:xfrm>
          <a:prstGeom prst="rect">
            <a:avLst/>
          </a:prstGeom>
          <a:solidFill>
            <a:schemeClr val="bg1">
              <a:alpha val="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p:cNvSpPr/>
          <p:nvPr/>
        </p:nvSpPr>
        <p:spPr>
          <a:xfrm>
            <a:off x="6358760" y="2724090"/>
            <a:ext cx="381000" cy="533400"/>
          </a:xfrm>
          <a:prstGeom prst="rect">
            <a:avLst/>
          </a:prstGeom>
          <a:solidFill>
            <a:schemeClr val="bg1">
              <a:alpha val="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p:cNvSpPr/>
          <p:nvPr/>
        </p:nvSpPr>
        <p:spPr>
          <a:xfrm>
            <a:off x="6815960" y="2724090"/>
            <a:ext cx="381000" cy="533400"/>
          </a:xfrm>
          <a:prstGeom prst="rect">
            <a:avLst/>
          </a:prstGeom>
          <a:solidFill>
            <a:schemeClr val="bg1">
              <a:alpha val="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30"/>
          <p:cNvSpPr/>
          <p:nvPr/>
        </p:nvSpPr>
        <p:spPr>
          <a:xfrm>
            <a:off x="7196960" y="2647890"/>
            <a:ext cx="381000" cy="533400"/>
          </a:xfrm>
          <a:prstGeom prst="rect">
            <a:avLst/>
          </a:prstGeom>
          <a:solidFill>
            <a:schemeClr val="bg1">
              <a:alpha val="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ectangle 33"/>
          <p:cNvSpPr/>
          <p:nvPr/>
        </p:nvSpPr>
        <p:spPr>
          <a:xfrm>
            <a:off x="7654160" y="2647890"/>
            <a:ext cx="381000" cy="533400"/>
          </a:xfrm>
          <a:prstGeom prst="rect">
            <a:avLst/>
          </a:prstGeom>
          <a:solidFill>
            <a:schemeClr val="bg1">
              <a:alpha val="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Rectangle 37"/>
          <p:cNvSpPr/>
          <p:nvPr/>
        </p:nvSpPr>
        <p:spPr>
          <a:xfrm>
            <a:off x="4453760" y="3257490"/>
            <a:ext cx="304800" cy="304800"/>
          </a:xfrm>
          <a:prstGeom prst="rect">
            <a:avLst/>
          </a:prstGeom>
          <a:solidFill>
            <a:schemeClr val="bg1">
              <a:alpha val="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Rectangle 46"/>
          <p:cNvSpPr/>
          <p:nvPr/>
        </p:nvSpPr>
        <p:spPr>
          <a:xfrm>
            <a:off x="5327903" y="3304935"/>
            <a:ext cx="304800" cy="409755"/>
          </a:xfrm>
          <a:prstGeom prst="rect">
            <a:avLst/>
          </a:prstGeom>
          <a:solidFill>
            <a:schemeClr val="bg1">
              <a:alpha val="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Rectangle 48"/>
          <p:cNvSpPr/>
          <p:nvPr/>
        </p:nvSpPr>
        <p:spPr>
          <a:xfrm>
            <a:off x="6206360" y="3409890"/>
            <a:ext cx="304800" cy="381000"/>
          </a:xfrm>
          <a:prstGeom prst="rect">
            <a:avLst/>
          </a:prstGeom>
          <a:solidFill>
            <a:schemeClr val="bg1">
              <a:alpha val="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h1"/>
          <p:cNvSpPr txBox="1"/>
          <p:nvPr/>
        </p:nvSpPr>
        <p:spPr>
          <a:xfrm>
            <a:off x="4234685" y="2114490"/>
            <a:ext cx="457200" cy="400110"/>
          </a:xfrm>
          <a:prstGeom prst="rect">
            <a:avLst/>
          </a:prstGeom>
          <a:noFill/>
        </p:spPr>
        <p:txBody>
          <a:bodyPr wrap="square" rtlCol="0">
            <a:spAutoFit/>
          </a:bodyPr>
          <a:lstStyle/>
          <a:p>
            <a:r>
              <a:rPr lang="en-US" sz="2000" b="1" dirty="0" smtClean="0">
                <a:solidFill>
                  <a:srgbClr val="00CC00"/>
                </a:solidFill>
                <a:latin typeface="Trebuchet MS" pitchFamily="34" charset="0"/>
              </a:rPr>
              <a:t>1</a:t>
            </a:r>
            <a:endParaRPr lang="en-US" sz="2000" b="1" dirty="0">
              <a:solidFill>
                <a:srgbClr val="00CC00"/>
              </a:solidFill>
              <a:latin typeface="Trebuchet MS" pitchFamily="34" charset="0"/>
            </a:endParaRPr>
          </a:p>
        </p:txBody>
      </p:sp>
      <p:sp>
        <p:nvSpPr>
          <p:cNvPr id="56" name="h2"/>
          <p:cNvSpPr txBox="1"/>
          <p:nvPr/>
        </p:nvSpPr>
        <p:spPr>
          <a:xfrm>
            <a:off x="4720460" y="2127032"/>
            <a:ext cx="457200" cy="400110"/>
          </a:xfrm>
          <a:prstGeom prst="rect">
            <a:avLst/>
          </a:prstGeom>
          <a:noFill/>
        </p:spPr>
        <p:txBody>
          <a:bodyPr wrap="square" rtlCol="0">
            <a:spAutoFit/>
          </a:bodyPr>
          <a:lstStyle/>
          <a:p>
            <a:r>
              <a:rPr lang="en-US" sz="2000" b="1" dirty="0" smtClean="0">
                <a:solidFill>
                  <a:srgbClr val="00CC00"/>
                </a:solidFill>
                <a:latin typeface="Trebuchet MS" pitchFamily="34" charset="0"/>
              </a:rPr>
              <a:t>2</a:t>
            </a:r>
            <a:endParaRPr lang="en-US" sz="2000" b="1" dirty="0">
              <a:solidFill>
                <a:srgbClr val="00CC00"/>
              </a:solidFill>
              <a:latin typeface="Trebuchet MS" pitchFamily="34" charset="0"/>
            </a:endParaRPr>
          </a:p>
        </p:txBody>
      </p:sp>
      <p:sp>
        <p:nvSpPr>
          <p:cNvPr id="57" name="h3"/>
          <p:cNvSpPr txBox="1"/>
          <p:nvPr/>
        </p:nvSpPr>
        <p:spPr>
          <a:xfrm>
            <a:off x="5135949" y="2124075"/>
            <a:ext cx="457200" cy="400110"/>
          </a:xfrm>
          <a:prstGeom prst="rect">
            <a:avLst/>
          </a:prstGeom>
          <a:noFill/>
        </p:spPr>
        <p:txBody>
          <a:bodyPr wrap="square" rtlCol="0">
            <a:spAutoFit/>
          </a:bodyPr>
          <a:lstStyle/>
          <a:p>
            <a:r>
              <a:rPr lang="en-US" sz="2000" b="1" dirty="0" smtClean="0">
                <a:solidFill>
                  <a:srgbClr val="00CC00"/>
                </a:solidFill>
                <a:latin typeface="Trebuchet MS" pitchFamily="34" charset="0"/>
              </a:rPr>
              <a:t>3</a:t>
            </a:r>
            <a:endParaRPr lang="en-US" sz="2000" b="1" dirty="0">
              <a:solidFill>
                <a:srgbClr val="00CC00"/>
              </a:solidFill>
              <a:latin typeface="Trebuchet MS" pitchFamily="34" charset="0"/>
            </a:endParaRPr>
          </a:p>
        </p:txBody>
      </p:sp>
      <p:sp>
        <p:nvSpPr>
          <p:cNvPr id="58" name="h4"/>
          <p:cNvSpPr txBox="1"/>
          <p:nvPr/>
        </p:nvSpPr>
        <p:spPr>
          <a:xfrm>
            <a:off x="5561617" y="2114490"/>
            <a:ext cx="457200" cy="400110"/>
          </a:xfrm>
          <a:prstGeom prst="rect">
            <a:avLst/>
          </a:prstGeom>
          <a:noFill/>
        </p:spPr>
        <p:txBody>
          <a:bodyPr wrap="square" rtlCol="0">
            <a:spAutoFit/>
          </a:bodyPr>
          <a:lstStyle/>
          <a:p>
            <a:r>
              <a:rPr lang="en-US" sz="2000" b="1" dirty="0" smtClean="0">
                <a:solidFill>
                  <a:srgbClr val="00CC00"/>
                </a:solidFill>
                <a:latin typeface="Trebuchet MS" pitchFamily="34" charset="0"/>
              </a:rPr>
              <a:t>4</a:t>
            </a:r>
            <a:endParaRPr lang="en-US" sz="2000" b="1" dirty="0">
              <a:solidFill>
                <a:srgbClr val="00CC00"/>
              </a:solidFill>
              <a:latin typeface="Trebuchet MS" pitchFamily="34" charset="0"/>
            </a:endParaRPr>
          </a:p>
        </p:txBody>
      </p:sp>
      <p:sp>
        <p:nvSpPr>
          <p:cNvPr id="59" name="h5"/>
          <p:cNvSpPr txBox="1"/>
          <p:nvPr/>
        </p:nvSpPr>
        <p:spPr>
          <a:xfrm>
            <a:off x="6015860" y="2114550"/>
            <a:ext cx="457200" cy="400110"/>
          </a:xfrm>
          <a:prstGeom prst="rect">
            <a:avLst/>
          </a:prstGeom>
          <a:noFill/>
        </p:spPr>
        <p:txBody>
          <a:bodyPr wrap="square" rtlCol="0">
            <a:spAutoFit/>
          </a:bodyPr>
          <a:lstStyle/>
          <a:p>
            <a:r>
              <a:rPr lang="en-US" sz="2000" b="1" dirty="0" smtClean="0">
                <a:solidFill>
                  <a:srgbClr val="00CC00"/>
                </a:solidFill>
                <a:latin typeface="Trebuchet MS" pitchFamily="34" charset="0"/>
              </a:rPr>
              <a:t>5</a:t>
            </a:r>
            <a:endParaRPr lang="en-US" sz="2000" b="1" dirty="0">
              <a:solidFill>
                <a:srgbClr val="00CC00"/>
              </a:solidFill>
              <a:latin typeface="Trebuchet MS" pitchFamily="34" charset="0"/>
            </a:endParaRPr>
          </a:p>
        </p:txBody>
      </p:sp>
      <p:sp>
        <p:nvSpPr>
          <p:cNvPr id="60" name="h6"/>
          <p:cNvSpPr txBox="1"/>
          <p:nvPr/>
        </p:nvSpPr>
        <p:spPr>
          <a:xfrm>
            <a:off x="6406385" y="2114490"/>
            <a:ext cx="457200" cy="400110"/>
          </a:xfrm>
          <a:prstGeom prst="rect">
            <a:avLst/>
          </a:prstGeom>
          <a:noFill/>
        </p:spPr>
        <p:txBody>
          <a:bodyPr wrap="square" rtlCol="0">
            <a:spAutoFit/>
          </a:bodyPr>
          <a:lstStyle/>
          <a:p>
            <a:r>
              <a:rPr lang="en-US" sz="2000" b="1" dirty="0" smtClean="0">
                <a:solidFill>
                  <a:srgbClr val="00CC00"/>
                </a:solidFill>
                <a:latin typeface="Trebuchet MS" pitchFamily="34" charset="0"/>
              </a:rPr>
              <a:t>6</a:t>
            </a:r>
            <a:endParaRPr lang="en-US" sz="2000" b="1" dirty="0">
              <a:solidFill>
                <a:srgbClr val="00CC00"/>
              </a:solidFill>
              <a:latin typeface="Trebuchet MS" pitchFamily="34" charset="0"/>
            </a:endParaRPr>
          </a:p>
        </p:txBody>
      </p:sp>
      <p:sp>
        <p:nvSpPr>
          <p:cNvPr id="61" name="h7"/>
          <p:cNvSpPr txBox="1"/>
          <p:nvPr/>
        </p:nvSpPr>
        <p:spPr>
          <a:xfrm>
            <a:off x="6863585" y="2114550"/>
            <a:ext cx="457200" cy="400110"/>
          </a:xfrm>
          <a:prstGeom prst="rect">
            <a:avLst/>
          </a:prstGeom>
          <a:noFill/>
        </p:spPr>
        <p:txBody>
          <a:bodyPr wrap="square" rtlCol="0">
            <a:spAutoFit/>
          </a:bodyPr>
          <a:lstStyle/>
          <a:p>
            <a:r>
              <a:rPr lang="en-US" sz="2000" b="1" dirty="0" smtClean="0">
                <a:solidFill>
                  <a:srgbClr val="00CC00"/>
                </a:solidFill>
                <a:latin typeface="Trebuchet MS" pitchFamily="34" charset="0"/>
              </a:rPr>
              <a:t>7</a:t>
            </a:r>
            <a:endParaRPr lang="en-US" sz="2000" b="1" dirty="0">
              <a:solidFill>
                <a:srgbClr val="00CC00"/>
              </a:solidFill>
              <a:latin typeface="Trebuchet MS" pitchFamily="34" charset="0"/>
            </a:endParaRPr>
          </a:p>
        </p:txBody>
      </p:sp>
      <p:sp>
        <p:nvSpPr>
          <p:cNvPr id="62" name="h8"/>
          <p:cNvSpPr txBox="1"/>
          <p:nvPr/>
        </p:nvSpPr>
        <p:spPr>
          <a:xfrm>
            <a:off x="7273487" y="2114490"/>
            <a:ext cx="457200" cy="400110"/>
          </a:xfrm>
          <a:prstGeom prst="rect">
            <a:avLst/>
          </a:prstGeom>
          <a:noFill/>
        </p:spPr>
        <p:txBody>
          <a:bodyPr wrap="square" rtlCol="0">
            <a:spAutoFit/>
          </a:bodyPr>
          <a:lstStyle/>
          <a:p>
            <a:r>
              <a:rPr lang="en-US" sz="2000" b="1" dirty="0" smtClean="0">
                <a:solidFill>
                  <a:srgbClr val="00CC00"/>
                </a:solidFill>
                <a:latin typeface="Trebuchet MS" pitchFamily="34" charset="0"/>
              </a:rPr>
              <a:t>8</a:t>
            </a:r>
            <a:endParaRPr lang="en-US" sz="2000" b="1" dirty="0">
              <a:solidFill>
                <a:srgbClr val="00CC00"/>
              </a:solidFill>
              <a:latin typeface="Trebuchet MS" pitchFamily="34" charset="0"/>
            </a:endParaRPr>
          </a:p>
        </p:txBody>
      </p:sp>
      <p:sp>
        <p:nvSpPr>
          <p:cNvPr id="64" name="h9"/>
          <p:cNvSpPr txBox="1"/>
          <p:nvPr/>
        </p:nvSpPr>
        <p:spPr>
          <a:xfrm>
            <a:off x="7730360" y="2114490"/>
            <a:ext cx="381000" cy="400110"/>
          </a:xfrm>
          <a:prstGeom prst="rect">
            <a:avLst/>
          </a:prstGeom>
          <a:noFill/>
        </p:spPr>
        <p:txBody>
          <a:bodyPr wrap="square" rtlCol="0">
            <a:spAutoFit/>
          </a:bodyPr>
          <a:lstStyle/>
          <a:p>
            <a:r>
              <a:rPr lang="en-US" sz="2000" b="1" dirty="0" smtClean="0">
                <a:solidFill>
                  <a:srgbClr val="00CC00"/>
                </a:solidFill>
                <a:latin typeface="Trebuchet MS" pitchFamily="34" charset="0"/>
              </a:rPr>
              <a:t>9</a:t>
            </a:r>
            <a:endParaRPr lang="en-US" sz="2000" b="1" dirty="0">
              <a:solidFill>
                <a:srgbClr val="00CC00"/>
              </a:solidFill>
              <a:latin typeface="Trebuchet MS" pitchFamily="34" charset="0"/>
            </a:endParaRPr>
          </a:p>
        </p:txBody>
      </p:sp>
      <p:sp>
        <p:nvSpPr>
          <p:cNvPr id="51" name="Rectangle 50"/>
          <p:cNvSpPr/>
          <p:nvPr/>
        </p:nvSpPr>
        <p:spPr>
          <a:xfrm>
            <a:off x="7044560" y="3486090"/>
            <a:ext cx="381000" cy="533400"/>
          </a:xfrm>
          <a:prstGeom prst="rect">
            <a:avLst/>
          </a:prstGeom>
          <a:solidFill>
            <a:schemeClr val="bg1">
              <a:alpha val="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h1box"/>
          <p:cNvSpPr/>
          <p:nvPr/>
        </p:nvSpPr>
        <p:spPr>
          <a:xfrm>
            <a:off x="4301360" y="3028890"/>
            <a:ext cx="228600" cy="228600"/>
          </a:xfrm>
          <a:prstGeom prst="rect">
            <a:avLst/>
          </a:prstGeom>
          <a:solidFill>
            <a:srgbClr val="00CC00">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4" name="h2box"/>
          <p:cNvSpPr/>
          <p:nvPr/>
        </p:nvSpPr>
        <p:spPr>
          <a:xfrm>
            <a:off x="4606160" y="2800290"/>
            <a:ext cx="304800" cy="457200"/>
          </a:xfrm>
          <a:prstGeom prst="rect">
            <a:avLst/>
          </a:prstGeom>
          <a:solidFill>
            <a:srgbClr val="00CC00">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h3box"/>
          <p:cNvSpPr/>
          <p:nvPr/>
        </p:nvSpPr>
        <p:spPr>
          <a:xfrm>
            <a:off x="5139560" y="2952690"/>
            <a:ext cx="304800" cy="339306"/>
          </a:xfrm>
          <a:prstGeom prst="rect">
            <a:avLst/>
          </a:prstGeom>
          <a:solidFill>
            <a:srgbClr val="00CC00">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h4box"/>
          <p:cNvSpPr/>
          <p:nvPr/>
        </p:nvSpPr>
        <p:spPr>
          <a:xfrm>
            <a:off x="5520560" y="2800290"/>
            <a:ext cx="304800" cy="447675"/>
          </a:xfrm>
          <a:prstGeom prst="rect">
            <a:avLst/>
          </a:prstGeom>
          <a:solidFill>
            <a:srgbClr val="00CC00">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7" name="h5box"/>
          <p:cNvSpPr/>
          <p:nvPr/>
        </p:nvSpPr>
        <p:spPr>
          <a:xfrm>
            <a:off x="5977760" y="2952690"/>
            <a:ext cx="304800" cy="457200"/>
          </a:xfrm>
          <a:prstGeom prst="rect">
            <a:avLst/>
          </a:prstGeom>
          <a:solidFill>
            <a:srgbClr val="00CC00">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8" name="h6box"/>
          <p:cNvSpPr/>
          <p:nvPr/>
        </p:nvSpPr>
        <p:spPr>
          <a:xfrm>
            <a:off x="6387515" y="2800290"/>
            <a:ext cx="304800" cy="533400"/>
          </a:xfrm>
          <a:prstGeom prst="rect">
            <a:avLst/>
          </a:prstGeom>
          <a:solidFill>
            <a:srgbClr val="00CC00">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9" name="h7box"/>
          <p:cNvSpPr/>
          <p:nvPr/>
        </p:nvSpPr>
        <p:spPr>
          <a:xfrm>
            <a:off x="6815960" y="2800290"/>
            <a:ext cx="381000" cy="533400"/>
          </a:xfrm>
          <a:prstGeom prst="rect">
            <a:avLst/>
          </a:prstGeom>
          <a:solidFill>
            <a:srgbClr val="00CC00">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0" name="h8box"/>
          <p:cNvSpPr/>
          <p:nvPr/>
        </p:nvSpPr>
        <p:spPr>
          <a:xfrm>
            <a:off x="7273160" y="2724090"/>
            <a:ext cx="304800" cy="533400"/>
          </a:xfrm>
          <a:prstGeom prst="rect">
            <a:avLst/>
          </a:prstGeom>
          <a:solidFill>
            <a:srgbClr val="00CC00">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1" name="h9box"/>
          <p:cNvSpPr/>
          <p:nvPr/>
        </p:nvSpPr>
        <p:spPr>
          <a:xfrm>
            <a:off x="7730360" y="2647890"/>
            <a:ext cx="304800" cy="609600"/>
          </a:xfrm>
          <a:prstGeom prst="rect">
            <a:avLst/>
          </a:prstGeom>
          <a:solidFill>
            <a:srgbClr val="00CC00">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4" name="Picture 93" descr="dungeness - Copy.jpg"/>
          <p:cNvPicPr>
            <a:picLocks noChangeAspect="1"/>
          </p:cNvPicPr>
          <p:nvPr/>
        </p:nvPicPr>
        <p:blipFill>
          <a:blip r:embed="rId11" cstate="print"/>
          <a:stretch>
            <a:fillRect/>
          </a:stretch>
        </p:blipFill>
        <p:spPr>
          <a:xfrm>
            <a:off x="1676400" y="914400"/>
            <a:ext cx="1568450" cy="941070"/>
          </a:xfrm>
          <a:prstGeom prst="rect">
            <a:avLst/>
          </a:prstGeom>
        </p:spPr>
      </p:pic>
      <p:sp>
        <p:nvSpPr>
          <p:cNvPr id="95" name="Rounded Rectangle 94"/>
          <p:cNvSpPr/>
          <p:nvPr/>
        </p:nvSpPr>
        <p:spPr>
          <a:xfrm>
            <a:off x="1828800" y="2209800"/>
            <a:ext cx="1600200" cy="838200"/>
          </a:xfrm>
          <a:prstGeom prst="roundRect">
            <a:avLst/>
          </a:prstGeom>
          <a:solidFill>
            <a:srgbClr val="00B8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600" dirty="0" smtClean="0">
                <a:latin typeface="Trebuchet MS" pitchFamily="34" charset="0"/>
              </a:rPr>
              <a:t>How many HIGH tides do you count?</a:t>
            </a:r>
            <a:endParaRPr lang="en-US" sz="1600" dirty="0">
              <a:latin typeface="Trebuchet MS" pitchFamily="34" charset="0"/>
            </a:endParaRPr>
          </a:p>
        </p:txBody>
      </p:sp>
      <p:sp>
        <p:nvSpPr>
          <p:cNvPr id="96" name="Rounded Rectangle 95"/>
          <p:cNvSpPr/>
          <p:nvPr/>
        </p:nvSpPr>
        <p:spPr>
          <a:xfrm>
            <a:off x="1752600" y="4343400"/>
            <a:ext cx="1600200" cy="914400"/>
          </a:xfrm>
          <a:prstGeom prst="roundRect">
            <a:avLst/>
          </a:prstGeom>
          <a:solidFill>
            <a:srgbClr val="00A1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600" dirty="0" smtClean="0">
                <a:latin typeface="Trebuchet MS" pitchFamily="34" charset="0"/>
              </a:rPr>
              <a:t>How many LOW tides do you count?</a:t>
            </a:r>
            <a:endParaRPr lang="en-US" sz="1600" dirty="0">
              <a:latin typeface="Trebuchet MS" pitchFamily="34" charset="0"/>
            </a:endParaRPr>
          </a:p>
        </p:txBody>
      </p:sp>
      <p:sp>
        <p:nvSpPr>
          <p:cNvPr id="97" name="Up Ribbon 96"/>
          <p:cNvSpPr/>
          <p:nvPr/>
        </p:nvSpPr>
        <p:spPr>
          <a:xfrm>
            <a:off x="3505200" y="990600"/>
            <a:ext cx="4419600" cy="609600"/>
          </a:xfrm>
          <a:prstGeom prst="ribbon2">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latin typeface="Trebuchet MS" pitchFamily="34" charset="0"/>
              </a:rPr>
              <a:t>Tide Challenge #2</a:t>
            </a:r>
            <a:endParaRPr lang="en-US" dirty="0">
              <a:latin typeface="Trebuchet MS" pitchFamily="34" charset="0"/>
            </a:endParaRPr>
          </a:p>
        </p:txBody>
      </p:sp>
      <p:sp>
        <p:nvSpPr>
          <p:cNvPr id="93" name="TextBox 92"/>
          <p:cNvSpPr txBox="1"/>
          <p:nvPr/>
        </p:nvSpPr>
        <p:spPr>
          <a:xfrm>
            <a:off x="1066800" y="6553200"/>
            <a:ext cx="3429000" cy="369332"/>
          </a:xfrm>
          <a:prstGeom prst="rect">
            <a:avLst/>
          </a:prstGeom>
          <a:noFill/>
        </p:spPr>
        <p:txBody>
          <a:bodyPr wrap="square" rtlCol="0">
            <a:spAutoFit/>
          </a:bodyPr>
          <a:lstStyle/>
          <a:p>
            <a:r>
              <a:rPr lang="en-US" dirty="0" smtClean="0">
                <a:latin typeface="Trebuchet MS" pitchFamily="34" charset="0"/>
              </a:rPr>
              <a:t>Tide Challenge: 2/4</a:t>
            </a:r>
            <a:endParaRPr lang="en-US" dirty="0">
              <a:latin typeface="Trebuchet MS" pitchFamily="34" charset="0"/>
            </a:endParaRPr>
          </a:p>
        </p:txBody>
      </p:sp>
      <p:sp>
        <p:nvSpPr>
          <p:cNvPr id="100" name="Rounded Rectangle 99">
            <a:hlinkClick r:id="rId12" action="ppaction://hlinksldjump" highlightClick="1"/>
          </p:cNvPr>
          <p:cNvSpPr/>
          <p:nvPr/>
        </p:nvSpPr>
        <p:spPr>
          <a:xfrm>
            <a:off x="2057400" y="5334000"/>
            <a:ext cx="1219200" cy="685800"/>
          </a:xfrm>
          <a:prstGeom prst="roundRect">
            <a:avLst/>
          </a:prstGeom>
          <a:solidFill>
            <a:srgbClr val="C00000"/>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400" dirty="0" smtClean="0">
                <a:latin typeface="Trebuchet MS" pitchFamily="34" charset="0"/>
              </a:rPr>
              <a:t>Touch here to see the LOW tides</a:t>
            </a:r>
            <a:endParaRPr lang="en-US" sz="1400" dirty="0">
              <a:latin typeface="Trebuchet MS" pitchFamily="34" charset="0"/>
            </a:endParaRPr>
          </a:p>
        </p:txBody>
      </p:sp>
      <p:sp>
        <p:nvSpPr>
          <p:cNvPr id="53" name="Rounded Rectangle 52"/>
          <p:cNvSpPr/>
          <p:nvPr/>
        </p:nvSpPr>
        <p:spPr>
          <a:xfrm>
            <a:off x="3733800" y="5638800"/>
            <a:ext cx="1676400" cy="838200"/>
          </a:xfrm>
          <a:prstGeom prst="roundRect">
            <a:avLst/>
          </a:prstGeom>
          <a:solidFill>
            <a:srgbClr val="00B8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600" dirty="0" smtClean="0">
                <a:latin typeface="Trebuchet MS" pitchFamily="34" charset="0"/>
              </a:rPr>
              <a:t>Did you find all the tides?</a:t>
            </a:r>
            <a:endParaRPr lang="en-US" sz="1600" dirty="0">
              <a:latin typeface="Trebuchet MS" pitchFamily="34" charset="0"/>
            </a:endParaRPr>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grpId="0" nodeType="withEffect">
                                  <p:stCondLst>
                                    <p:cond delay="0"/>
                                  </p:stCondLst>
                                  <p:childTnLst>
                                    <p:set>
                                      <p:cBhvr>
                                        <p:cTn id="6" dur="1" fill="hold">
                                          <p:stCondLst>
                                            <p:cond delay="0"/>
                                          </p:stCondLst>
                                        </p:cTn>
                                        <p:tgtEl>
                                          <p:spTgt spid="55"/>
                                        </p:tgtEl>
                                        <p:attrNameLst>
                                          <p:attrName>style.visibility</p:attrName>
                                        </p:attrNameLst>
                                      </p:cBhvr>
                                      <p:to>
                                        <p:strVal val="visible"/>
                                      </p:to>
                                    </p:set>
                                    <p:anim calcmode="lin" valueType="num">
                                      <p:cBhvr>
                                        <p:cTn id="7" dur="500" fill="hold"/>
                                        <p:tgtEl>
                                          <p:spTgt spid="55"/>
                                        </p:tgtEl>
                                        <p:attrNameLst>
                                          <p:attrName>ppt_w</p:attrName>
                                        </p:attrNameLst>
                                      </p:cBhvr>
                                      <p:tavLst>
                                        <p:tav tm="0">
                                          <p:val>
                                            <p:fltVal val="0"/>
                                          </p:val>
                                        </p:tav>
                                        <p:tav tm="100000">
                                          <p:val>
                                            <p:strVal val="#ppt_w"/>
                                          </p:val>
                                        </p:tav>
                                      </p:tavLst>
                                    </p:anim>
                                    <p:anim calcmode="lin" valueType="num">
                                      <p:cBhvr>
                                        <p:cTn id="8" dur="500" fill="hold"/>
                                        <p:tgtEl>
                                          <p:spTgt spid="55"/>
                                        </p:tgtEl>
                                        <p:attrNameLst>
                                          <p:attrName>ppt_h</p:attrName>
                                        </p:attrNameLst>
                                      </p:cBhvr>
                                      <p:tavLst>
                                        <p:tav tm="0">
                                          <p:val>
                                            <p:fltVal val="0"/>
                                          </p:val>
                                        </p:tav>
                                        <p:tav tm="100000">
                                          <p:val>
                                            <p:strVal val="#ppt_h"/>
                                          </p:val>
                                        </p:tav>
                                      </p:tavLst>
                                    </p:anim>
                                    <p:animEffect transition="in" filter="fade">
                                      <p:cBhvr>
                                        <p:cTn id="9" dur="500"/>
                                        <p:tgtEl>
                                          <p:spTgt spid="55"/>
                                        </p:tgtEl>
                                      </p:cBhvr>
                                    </p:animEffect>
                                  </p:childTnLst>
                                </p:cTn>
                              </p:par>
                              <p:par>
                                <p:cTn id="10" presetID="53" presetClass="entr" presetSubtype="0" fill="hold" grpId="0" nodeType="withEffect">
                                  <p:stCondLst>
                                    <p:cond delay="0"/>
                                  </p:stCondLst>
                                  <p:childTnLst>
                                    <p:set>
                                      <p:cBhvr>
                                        <p:cTn id="11" dur="1" fill="hold">
                                          <p:stCondLst>
                                            <p:cond delay="0"/>
                                          </p:stCondLst>
                                        </p:cTn>
                                        <p:tgtEl>
                                          <p:spTgt spid="83"/>
                                        </p:tgtEl>
                                        <p:attrNameLst>
                                          <p:attrName>style.visibility</p:attrName>
                                        </p:attrNameLst>
                                      </p:cBhvr>
                                      <p:to>
                                        <p:strVal val="visible"/>
                                      </p:to>
                                    </p:set>
                                    <p:anim calcmode="lin" valueType="num">
                                      <p:cBhvr>
                                        <p:cTn id="12" dur="500" fill="hold"/>
                                        <p:tgtEl>
                                          <p:spTgt spid="83"/>
                                        </p:tgtEl>
                                        <p:attrNameLst>
                                          <p:attrName>ppt_w</p:attrName>
                                        </p:attrNameLst>
                                      </p:cBhvr>
                                      <p:tavLst>
                                        <p:tav tm="0">
                                          <p:val>
                                            <p:fltVal val="0"/>
                                          </p:val>
                                        </p:tav>
                                        <p:tav tm="100000">
                                          <p:val>
                                            <p:strVal val="#ppt_w"/>
                                          </p:val>
                                        </p:tav>
                                      </p:tavLst>
                                    </p:anim>
                                    <p:anim calcmode="lin" valueType="num">
                                      <p:cBhvr>
                                        <p:cTn id="13" dur="500" fill="hold"/>
                                        <p:tgtEl>
                                          <p:spTgt spid="83"/>
                                        </p:tgtEl>
                                        <p:attrNameLst>
                                          <p:attrName>ppt_h</p:attrName>
                                        </p:attrNameLst>
                                      </p:cBhvr>
                                      <p:tavLst>
                                        <p:tav tm="0">
                                          <p:val>
                                            <p:fltVal val="0"/>
                                          </p:val>
                                        </p:tav>
                                        <p:tav tm="100000">
                                          <p:val>
                                            <p:strVal val="#ppt_h"/>
                                          </p:val>
                                        </p:tav>
                                      </p:tavLst>
                                    </p:anim>
                                    <p:animEffect transition="in" filter="fade">
                                      <p:cBhvr>
                                        <p:cTn id="14" dur="500"/>
                                        <p:tgtEl>
                                          <p:spTgt spid="83"/>
                                        </p:tgtEl>
                                      </p:cBhvr>
                                    </p:animEffect>
                                  </p:childTnLst>
                                </p:cTn>
                              </p:par>
                            </p:childTnLst>
                          </p:cTn>
                        </p:par>
                        <p:par>
                          <p:cTn id="15" fill="hold">
                            <p:stCondLst>
                              <p:cond delay="500"/>
                            </p:stCondLst>
                            <p:childTnLst>
                              <p:par>
                                <p:cTn id="16" presetID="53" presetClass="entr" presetSubtype="0" fill="hold" grpId="0" nodeType="afterEffect">
                                  <p:stCondLst>
                                    <p:cond delay="0"/>
                                  </p:stCondLst>
                                  <p:childTnLst>
                                    <p:set>
                                      <p:cBhvr>
                                        <p:cTn id="17" dur="1" fill="hold">
                                          <p:stCondLst>
                                            <p:cond delay="0"/>
                                          </p:stCondLst>
                                        </p:cTn>
                                        <p:tgtEl>
                                          <p:spTgt spid="56"/>
                                        </p:tgtEl>
                                        <p:attrNameLst>
                                          <p:attrName>style.visibility</p:attrName>
                                        </p:attrNameLst>
                                      </p:cBhvr>
                                      <p:to>
                                        <p:strVal val="visible"/>
                                      </p:to>
                                    </p:set>
                                    <p:anim calcmode="lin" valueType="num">
                                      <p:cBhvr>
                                        <p:cTn id="18" dur="500" fill="hold"/>
                                        <p:tgtEl>
                                          <p:spTgt spid="56"/>
                                        </p:tgtEl>
                                        <p:attrNameLst>
                                          <p:attrName>ppt_w</p:attrName>
                                        </p:attrNameLst>
                                      </p:cBhvr>
                                      <p:tavLst>
                                        <p:tav tm="0">
                                          <p:val>
                                            <p:fltVal val="0"/>
                                          </p:val>
                                        </p:tav>
                                        <p:tav tm="100000">
                                          <p:val>
                                            <p:strVal val="#ppt_w"/>
                                          </p:val>
                                        </p:tav>
                                      </p:tavLst>
                                    </p:anim>
                                    <p:anim calcmode="lin" valueType="num">
                                      <p:cBhvr>
                                        <p:cTn id="19" dur="500" fill="hold"/>
                                        <p:tgtEl>
                                          <p:spTgt spid="56"/>
                                        </p:tgtEl>
                                        <p:attrNameLst>
                                          <p:attrName>ppt_h</p:attrName>
                                        </p:attrNameLst>
                                      </p:cBhvr>
                                      <p:tavLst>
                                        <p:tav tm="0">
                                          <p:val>
                                            <p:fltVal val="0"/>
                                          </p:val>
                                        </p:tav>
                                        <p:tav tm="100000">
                                          <p:val>
                                            <p:strVal val="#ppt_h"/>
                                          </p:val>
                                        </p:tav>
                                      </p:tavLst>
                                    </p:anim>
                                    <p:animEffect transition="in" filter="fade">
                                      <p:cBhvr>
                                        <p:cTn id="20" dur="500"/>
                                        <p:tgtEl>
                                          <p:spTgt spid="56"/>
                                        </p:tgtEl>
                                      </p:cBhvr>
                                    </p:animEffect>
                                  </p:childTnLst>
                                </p:cTn>
                              </p:par>
                              <p:par>
                                <p:cTn id="21" presetID="53" presetClass="entr" presetSubtype="0" fill="hold" grpId="0" nodeType="withEffect">
                                  <p:stCondLst>
                                    <p:cond delay="0"/>
                                  </p:stCondLst>
                                  <p:childTnLst>
                                    <p:set>
                                      <p:cBhvr>
                                        <p:cTn id="22" dur="1" fill="hold">
                                          <p:stCondLst>
                                            <p:cond delay="0"/>
                                          </p:stCondLst>
                                        </p:cTn>
                                        <p:tgtEl>
                                          <p:spTgt spid="84"/>
                                        </p:tgtEl>
                                        <p:attrNameLst>
                                          <p:attrName>style.visibility</p:attrName>
                                        </p:attrNameLst>
                                      </p:cBhvr>
                                      <p:to>
                                        <p:strVal val="visible"/>
                                      </p:to>
                                    </p:set>
                                    <p:anim calcmode="lin" valueType="num">
                                      <p:cBhvr>
                                        <p:cTn id="23" dur="500" fill="hold"/>
                                        <p:tgtEl>
                                          <p:spTgt spid="84"/>
                                        </p:tgtEl>
                                        <p:attrNameLst>
                                          <p:attrName>ppt_w</p:attrName>
                                        </p:attrNameLst>
                                      </p:cBhvr>
                                      <p:tavLst>
                                        <p:tav tm="0">
                                          <p:val>
                                            <p:fltVal val="0"/>
                                          </p:val>
                                        </p:tav>
                                        <p:tav tm="100000">
                                          <p:val>
                                            <p:strVal val="#ppt_w"/>
                                          </p:val>
                                        </p:tav>
                                      </p:tavLst>
                                    </p:anim>
                                    <p:anim calcmode="lin" valueType="num">
                                      <p:cBhvr>
                                        <p:cTn id="24" dur="500" fill="hold"/>
                                        <p:tgtEl>
                                          <p:spTgt spid="84"/>
                                        </p:tgtEl>
                                        <p:attrNameLst>
                                          <p:attrName>ppt_h</p:attrName>
                                        </p:attrNameLst>
                                      </p:cBhvr>
                                      <p:tavLst>
                                        <p:tav tm="0">
                                          <p:val>
                                            <p:fltVal val="0"/>
                                          </p:val>
                                        </p:tav>
                                        <p:tav tm="100000">
                                          <p:val>
                                            <p:strVal val="#ppt_h"/>
                                          </p:val>
                                        </p:tav>
                                      </p:tavLst>
                                    </p:anim>
                                    <p:animEffect transition="in" filter="fade">
                                      <p:cBhvr>
                                        <p:cTn id="25" dur="500"/>
                                        <p:tgtEl>
                                          <p:spTgt spid="84"/>
                                        </p:tgtEl>
                                      </p:cBhvr>
                                    </p:animEffect>
                                  </p:childTnLst>
                                </p:cTn>
                              </p:par>
                            </p:childTnLst>
                          </p:cTn>
                        </p:par>
                        <p:par>
                          <p:cTn id="26" fill="hold">
                            <p:stCondLst>
                              <p:cond delay="1000"/>
                            </p:stCondLst>
                            <p:childTnLst>
                              <p:par>
                                <p:cTn id="27" presetID="53" presetClass="entr" presetSubtype="0" fill="hold" grpId="0" nodeType="afterEffect">
                                  <p:stCondLst>
                                    <p:cond delay="0"/>
                                  </p:stCondLst>
                                  <p:childTnLst>
                                    <p:set>
                                      <p:cBhvr>
                                        <p:cTn id="28" dur="1" fill="hold">
                                          <p:stCondLst>
                                            <p:cond delay="0"/>
                                          </p:stCondLst>
                                        </p:cTn>
                                        <p:tgtEl>
                                          <p:spTgt spid="57"/>
                                        </p:tgtEl>
                                        <p:attrNameLst>
                                          <p:attrName>style.visibility</p:attrName>
                                        </p:attrNameLst>
                                      </p:cBhvr>
                                      <p:to>
                                        <p:strVal val="visible"/>
                                      </p:to>
                                    </p:set>
                                    <p:anim calcmode="lin" valueType="num">
                                      <p:cBhvr>
                                        <p:cTn id="29" dur="500" fill="hold"/>
                                        <p:tgtEl>
                                          <p:spTgt spid="57"/>
                                        </p:tgtEl>
                                        <p:attrNameLst>
                                          <p:attrName>ppt_w</p:attrName>
                                        </p:attrNameLst>
                                      </p:cBhvr>
                                      <p:tavLst>
                                        <p:tav tm="0">
                                          <p:val>
                                            <p:fltVal val="0"/>
                                          </p:val>
                                        </p:tav>
                                        <p:tav tm="100000">
                                          <p:val>
                                            <p:strVal val="#ppt_w"/>
                                          </p:val>
                                        </p:tav>
                                      </p:tavLst>
                                    </p:anim>
                                    <p:anim calcmode="lin" valueType="num">
                                      <p:cBhvr>
                                        <p:cTn id="30" dur="500" fill="hold"/>
                                        <p:tgtEl>
                                          <p:spTgt spid="57"/>
                                        </p:tgtEl>
                                        <p:attrNameLst>
                                          <p:attrName>ppt_h</p:attrName>
                                        </p:attrNameLst>
                                      </p:cBhvr>
                                      <p:tavLst>
                                        <p:tav tm="0">
                                          <p:val>
                                            <p:fltVal val="0"/>
                                          </p:val>
                                        </p:tav>
                                        <p:tav tm="100000">
                                          <p:val>
                                            <p:strVal val="#ppt_h"/>
                                          </p:val>
                                        </p:tav>
                                      </p:tavLst>
                                    </p:anim>
                                    <p:animEffect transition="in" filter="fade">
                                      <p:cBhvr>
                                        <p:cTn id="31" dur="500"/>
                                        <p:tgtEl>
                                          <p:spTgt spid="57"/>
                                        </p:tgtEl>
                                      </p:cBhvr>
                                    </p:animEffect>
                                  </p:childTnLst>
                                </p:cTn>
                              </p:par>
                              <p:par>
                                <p:cTn id="32" presetID="53" presetClass="entr" presetSubtype="0" fill="hold" grpId="0" nodeType="withEffect">
                                  <p:stCondLst>
                                    <p:cond delay="0"/>
                                  </p:stCondLst>
                                  <p:childTnLst>
                                    <p:set>
                                      <p:cBhvr>
                                        <p:cTn id="33" dur="1" fill="hold">
                                          <p:stCondLst>
                                            <p:cond delay="0"/>
                                          </p:stCondLst>
                                        </p:cTn>
                                        <p:tgtEl>
                                          <p:spTgt spid="85"/>
                                        </p:tgtEl>
                                        <p:attrNameLst>
                                          <p:attrName>style.visibility</p:attrName>
                                        </p:attrNameLst>
                                      </p:cBhvr>
                                      <p:to>
                                        <p:strVal val="visible"/>
                                      </p:to>
                                    </p:set>
                                    <p:anim calcmode="lin" valueType="num">
                                      <p:cBhvr>
                                        <p:cTn id="34" dur="500" fill="hold"/>
                                        <p:tgtEl>
                                          <p:spTgt spid="85"/>
                                        </p:tgtEl>
                                        <p:attrNameLst>
                                          <p:attrName>ppt_w</p:attrName>
                                        </p:attrNameLst>
                                      </p:cBhvr>
                                      <p:tavLst>
                                        <p:tav tm="0">
                                          <p:val>
                                            <p:fltVal val="0"/>
                                          </p:val>
                                        </p:tav>
                                        <p:tav tm="100000">
                                          <p:val>
                                            <p:strVal val="#ppt_w"/>
                                          </p:val>
                                        </p:tav>
                                      </p:tavLst>
                                    </p:anim>
                                    <p:anim calcmode="lin" valueType="num">
                                      <p:cBhvr>
                                        <p:cTn id="35" dur="500" fill="hold"/>
                                        <p:tgtEl>
                                          <p:spTgt spid="85"/>
                                        </p:tgtEl>
                                        <p:attrNameLst>
                                          <p:attrName>ppt_h</p:attrName>
                                        </p:attrNameLst>
                                      </p:cBhvr>
                                      <p:tavLst>
                                        <p:tav tm="0">
                                          <p:val>
                                            <p:fltVal val="0"/>
                                          </p:val>
                                        </p:tav>
                                        <p:tav tm="100000">
                                          <p:val>
                                            <p:strVal val="#ppt_h"/>
                                          </p:val>
                                        </p:tav>
                                      </p:tavLst>
                                    </p:anim>
                                    <p:animEffect transition="in" filter="fade">
                                      <p:cBhvr>
                                        <p:cTn id="36" dur="500"/>
                                        <p:tgtEl>
                                          <p:spTgt spid="85"/>
                                        </p:tgtEl>
                                      </p:cBhvr>
                                    </p:animEffect>
                                  </p:childTnLst>
                                </p:cTn>
                              </p:par>
                            </p:childTnLst>
                          </p:cTn>
                        </p:par>
                        <p:par>
                          <p:cTn id="37" fill="hold">
                            <p:stCondLst>
                              <p:cond delay="1500"/>
                            </p:stCondLst>
                            <p:childTnLst>
                              <p:par>
                                <p:cTn id="38" presetID="53" presetClass="entr" presetSubtype="0" fill="hold" grpId="0" nodeType="afterEffect">
                                  <p:stCondLst>
                                    <p:cond delay="0"/>
                                  </p:stCondLst>
                                  <p:childTnLst>
                                    <p:set>
                                      <p:cBhvr>
                                        <p:cTn id="39" dur="1" fill="hold">
                                          <p:stCondLst>
                                            <p:cond delay="0"/>
                                          </p:stCondLst>
                                        </p:cTn>
                                        <p:tgtEl>
                                          <p:spTgt spid="58"/>
                                        </p:tgtEl>
                                        <p:attrNameLst>
                                          <p:attrName>style.visibility</p:attrName>
                                        </p:attrNameLst>
                                      </p:cBhvr>
                                      <p:to>
                                        <p:strVal val="visible"/>
                                      </p:to>
                                    </p:set>
                                    <p:anim calcmode="lin" valueType="num">
                                      <p:cBhvr>
                                        <p:cTn id="40" dur="500" fill="hold"/>
                                        <p:tgtEl>
                                          <p:spTgt spid="58"/>
                                        </p:tgtEl>
                                        <p:attrNameLst>
                                          <p:attrName>ppt_w</p:attrName>
                                        </p:attrNameLst>
                                      </p:cBhvr>
                                      <p:tavLst>
                                        <p:tav tm="0">
                                          <p:val>
                                            <p:fltVal val="0"/>
                                          </p:val>
                                        </p:tav>
                                        <p:tav tm="100000">
                                          <p:val>
                                            <p:strVal val="#ppt_w"/>
                                          </p:val>
                                        </p:tav>
                                      </p:tavLst>
                                    </p:anim>
                                    <p:anim calcmode="lin" valueType="num">
                                      <p:cBhvr>
                                        <p:cTn id="41" dur="500" fill="hold"/>
                                        <p:tgtEl>
                                          <p:spTgt spid="58"/>
                                        </p:tgtEl>
                                        <p:attrNameLst>
                                          <p:attrName>ppt_h</p:attrName>
                                        </p:attrNameLst>
                                      </p:cBhvr>
                                      <p:tavLst>
                                        <p:tav tm="0">
                                          <p:val>
                                            <p:fltVal val="0"/>
                                          </p:val>
                                        </p:tav>
                                        <p:tav tm="100000">
                                          <p:val>
                                            <p:strVal val="#ppt_h"/>
                                          </p:val>
                                        </p:tav>
                                      </p:tavLst>
                                    </p:anim>
                                    <p:animEffect transition="in" filter="fade">
                                      <p:cBhvr>
                                        <p:cTn id="42" dur="500"/>
                                        <p:tgtEl>
                                          <p:spTgt spid="58"/>
                                        </p:tgtEl>
                                      </p:cBhvr>
                                    </p:animEffect>
                                  </p:childTnLst>
                                </p:cTn>
                              </p:par>
                              <p:par>
                                <p:cTn id="43" presetID="53" presetClass="entr" presetSubtype="0" fill="hold" grpId="0" nodeType="withEffect">
                                  <p:stCondLst>
                                    <p:cond delay="0"/>
                                  </p:stCondLst>
                                  <p:childTnLst>
                                    <p:set>
                                      <p:cBhvr>
                                        <p:cTn id="44" dur="1" fill="hold">
                                          <p:stCondLst>
                                            <p:cond delay="0"/>
                                          </p:stCondLst>
                                        </p:cTn>
                                        <p:tgtEl>
                                          <p:spTgt spid="86"/>
                                        </p:tgtEl>
                                        <p:attrNameLst>
                                          <p:attrName>style.visibility</p:attrName>
                                        </p:attrNameLst>
                                      </p:cBhvr>
                                      <p:to>
                                        <p:strVal val="visible"/>
                                      </p:to>
                                    </p:set>
                                    <p:anim calcmode="lin" valueType="num">
                                      <p:cBhvr>
                                        <p:cTn id="45" dur="500" fill="hold"/>
                                        <p:tgtEl>
                                          <p:spTgt spid="86"/>
                                        </p:tgtEl>
                                        <p:attrNameLst>
                                          <p:attrName>ppt_w</p:attrName>
                                        </p:attrNameLst>
                                      </p:cBhvr>
                                      <p:tavLst>
                                        <p:tav tm="0">
                                          <p:val>
                                            <p:fltVal val="0"/>
                                          </p:val>
                                        </p:tav>
                                        <p:tav tm="100000">
                                          <p:val>
                                            <p:strVal val="#ppt_w"/>
                                          </p:val>
                                        </p:tav>
                                      </p:tavLst>
                                    </p:anim>
                                    <p:anim calcmode="lin" valueType="num">
                                      <p:cBhvr>
                                        <p:cTn id="46" dur="500" fill="hold"/>
                                        <p:tgtEl>
                                          <p:spTgt spid="86"/>
                                        </p:tgtEl>
                                        <p:attrNameLst>
                                          <p:attrName>ppt_h</p:attrName>
                                        </p:attrNameLst>
                                      </p:cBhvr>
                                      <p:tavLst>
                                        <p:tav tm="0">
                                          <p:val>
                                            <p:fltVal val="0"/>
                                          </p:val>
                                        </p:tav>
                                        <p:tav tm="100000">
                                          <p:val>
                                            <p:strVal val="#ppt_h"/>
                                          </p:val>
                                        </p:tav>
                                      </p:tavLst>
                                    </p:anim>
                                    <p:animEffect transition="in" filter="fade">
                                      <p:cBhvr>
                                        <p:cTn id="47" dur="500"/>
                                        <p:tgtEl>
                                          <p:spTgt spid="86"/>
                                        </p:tgtEl>
                                      </p:cBhvr>
                                    </p:animEffect>
                                  </p:childTnLst>
                                </p:cTn>
                              </p:par>
                            </p:childTnLst>
                          </p:cTn>
                        </p:par>
                        <p:par>
                          <p:cTn id="48" fill="hold">
                            <p:stCondLst>
                              <p:cond delay="2000"/>
                            </p:stCondLst>
                            <p:childTnLst>
                              <p:par>
                                <p:cTn id="49" presetID="53" presetClass="entr" presetSubtype="0" fill="hold" grpId="0" nodeType="afterEffect">
                                  <p:stCondLst>
                                    <p:cond delay="0"/>
                                  </p:stCondLst>
                                  <p:childTnLst>
                                    <p:set>
                                      <p:cBhvr>
                                        <p:cTn id="50" dur="1" fill="hold">
                                          <p:stCondLst>
                                            <p:cond delay="0"/>
                                          </p:stCondLst>
                                        </p:cTn>
                                        <p:tgtEl>
                                          <p:spTgt spid="59"/>
                                        </p:tgtEl>
                                        <p:attrNameLst>
                                          <p:attrName>style.visibility</p:attrName>
                                        </p:attrNameLst>
                                      </p:cBhvr>
                                      <p:to>
                                        <p:strVal val="visible"/>
                                      </p:to>
                                    </p:set>
                                    <p:anim calcmode="lin" valueType="num">
                                      <p:cBhvr>
                                        <p:cTn id="51" dur="500" fill="hold"/>
                                        <p:tgtEl>
                                          <p:spTgt spid="59"/>
                                        </p:tgtEl>
                                        <p:attrNameLst>
                                          <p:attrName>ppt_w</p:attrName>
                                        </p:attrNameLst>
                                      </p:cBhvr>
                                      <p:tavLst>
                                        <p:tav tm="0">
                                          <p:val>
                                            <p:fltVal val="0"/>
                                          </p:val>
                                        </p:tav>
                                        <p:tav tm="100000">
                                          <p:val>
                                            <p:strVal val="#ppt_w"/>
                                          </p:val>
                                        </p:tav>
                                      </p:tavLst>
                                    </p:anim>
                                    <p:anim calcmode="lin" valueType="num">
                                      <p:cBhvr>
                                        <p:cTn id="52" dur="500" fill="hold"/>
                                        <p:tgtEl>
                                          <p:spTgt spid="59"/>
                                        </p:tgtEl>
                                        <p:attrNameLst>
                                          <p:attrName>ppt_h</p:attrName>
                                        </p:attrNameLst>
                                      </p:cBhvr>
                                      <p:tavLst>
                                        <p:tav tm="0">
                                          <p:val>
                                            <p:fltVal val="0"/>
                                          </p:val>
                                        </p:tav>
                                        <p:tav tm="100000">
                                          <p:val>
                                            <p:strVal val="#ppt_h"/>
                                          </p:val>
                                        </p:tav>
                                      </p:tavLst>
                                    </p:anim>
                                    <p:animEffect transition="in" filter="fade">
                                      <p:cBhvr>
                                        <p:cTn id="53" dur="500"/>
                                        <p:tgtEl>
                                          <p:spTgt spid="59"/>
                                        </p:tgtEl>
                                      </p:cBhvr>
                                    </p:animEffect>
                                  </p:childTnLst>
                                </p:cTn>
                              </p:par>
                              <p:par>
                                <p:cTn id="54" presetID="53" presetClass="entr" presetSubtype="0" fill="hold" grpId="0" nodeType="withEffect">
                                  <p:stCondLst>
                                    <p:cond delay="0"/>
                                  </p:stCondLst>
                                  <p:childTnLst>
                                    <p:set>
                                      <p:cBhvr>
                                        <p:cTn id="55" dur="1" fill="hold">
                                          <p:stCondLst>
                                            <p:cond delay="0"/>
                                          </p:stCondLst>
                                        </p:cTn>
                                        <p:tgtEl>
                                          <p:spTgt spid="87"/>
                                        </p:tgtEl>
                                        <p:attrNameLst>
                                          <p:attrName>style.visibility</p:attrName>
                                        </p:attrNameLst>
                                      </p:cBhvr>
                                      <p:to>
                                        <p:strVal val="visible"/>
                                      </p:to>
                                    </p:set>
                                    <p:anim calcmode="lin" valueType="num">
                                      <p:cBhvr>
                                        <p:cTn id="56" dur="500" fill="hold"/>
                                        <p:tgtEl>
                                          <p:spTgt spid="87"/>
                                        </p:tgtEl>
                                        <p:attrNameLst>
                                          <p:attrName>ppt_w</p:attrName>
                                        </p:attrNameLst>
                                      </p:cBhvr>
                                      <p:tavLst>
                                        <p:tav tm="0">
                                          <p:val>
                                            <p:fltVal val="0"/>
                                          </p:val>
                                        </p:tav>
                                        <p:tav tm="100000">
                                          <p:val>
                                            <p:strVal val="#ppt_w"/>
                                          </p:val>
                                        </p:tav>
                                      </p:tavLst>
                                    </p:anim>
                                    <p:anim calcmode="lin" valueType="num">
                                      <p:cBhvr>
                                        <p:cTn id="57" dur="500" fill="hold"/>
                                        <p:tgtEl>
                                          <p:spTgt spid="87"/>
                                        </p:tgtEl>
                                        <p:attrNameLst>
                                          <p:attrName>ppt_h</p:attrName>
                                        </p:attrNameLst>
                                      </p:cBhvr>
                                      <p:tavLst>
                                        <p:tav tm="0">
                                          <p:val>
                                            <p:fltVal val="0"/>
                                          </p:val>
                                        </p:tav>
                                        <p:tav tm="100000">
                                          <p:val>
                                            <p:strVal val="#ppt_h"/>
                                          </p:val>
                                        </p:tav>
                                      </p:tavLst>
                                    </p:anim>
                                    <p:animEffect transition="in" filter="fade">
                                      <p:cBhvr>
                                        <p:cTn id="58" dur="500"/>
                                        <p:tgtEl>
                                          <p:spTgt spid="87"/>
                                        </p:tgtEl>
                                      </p:cBhvr>
                                    </p:animEffect>
                                  </p:childTnLst>
                                </p:cTn>
                              </p:par>
                            </p:childTnLst>
                          </p:cTn>
                        </p:par>
                        <p:par>
                          <p:cTn id="59" fill="hold">
                            <p:stCondLst>
                              <p:cond delay="2500"/>
                            </p:stCondLst>
                            <p:childTnLst>
                              <p:par>
                                <p:cTn id="60" presetID="53" presetClass="entr" presetSubtype="0" fill="hold" grpId="0" nodeType="afterEffect">
                                  <p:stCondLst>
                                    <p:cond delay="0"/>
                                  </p:stCondLst>
                                  <p:childTnLst>
                                    <p:set>
                                      <p:cBhvr>
                                        <p:cTn id="61" dur="1" fill="hold">
                                          <p:stCondLst>
                                            <p:cond delay="0"/>
                                          </p:stCondLst>
                                        </p:cTn>
                                        <p:tgtEl>
                                          <p:spTgt spid="60"/>
                                        </p:tgtEl>
                                        <p:attrNameLst>
                                          <p:attrName>style.visibility</p:attrName>
                                        </p:attrNameLst>
                                      </p:cBhvr>
                                      <p:to>
                                        <p:strVal val="visible"/>
                                      </p:to>
                                    </p:set>
                                    <p:anim calcmode="lin" valueType="num">
                                      <p:cBhvr>
                                        <p:cTn id="62" dur="500" fill="hold"/>
                                        <p:tgtEl>
                                          <p:spTgt spid="60"/>
                                        </p:tgtEl>
                                        <p:attrNameLst>
                                          <p:attrName>ppt_w</p:attrName>
                                        </p:attrNameLst>
                                      </p:cBhvr>
                                      <p:tavLst>
                                        <p:tav tm="0">
                                          <p:val>
                                            <p:fltVal val="0"/>
                                          </p:val>
                                        </p:tav>
                                        <p:tav tm="100000">
                                          <p:val>
                                            <p:strVal val="#ppt_w"/>
                                          </p:val>
                                        </p:tav>
                                      </p:tavLst>
                                    </p:anim>
                                    <p:anim calcmode="lin" valueType="num">
                                      <p:cBhvr>
                                        <p:cTn id="63" dur="500" fill="hold"/>
                                        <p:tgtEl>
                                          <p:spTgt spid="60"/>
                                        </p:tgtEl>
                                        <p:attrNameLst>
                                          <p:attrName>ppt_h</p:attrName>
                                        </p:attrNameLst>
                                      </p:cBhvr>
                                      <p:tavLst>
                                        <p:tav tm="0">
                                          <p:val>
                                            <p:fltVal val="0"/>
                                          </p:val>
                                        </p:tav>
                                        <p:tav tm="100000">
                                          <p:val>
                                            <p:strVal val="#ppt_h"/>
                                          </p:val>
                                        </p:tav>
                                      </p:tavLst>
                                    </p:anim>
                                    <p:animEffect transition="in" filter="fade">
                                      <p:cBhvr>
                                        <p:cTn id="64" dur="500"/>
                                        <p:tgtEl>
                                          <p:spTgt spid="60"/>
                                        </p:tgtEl>
                                      </p:cBhvr>
                                    </p:animEffect>
                                  </p:childTnLst>
                                </p:cTn>
                              </p:par>
                              <p:par>
                                <p:cTn id="65" presetID="53" presetClass="entr" presetSubtype="0" fill="hold" grpId="0" nodeType="withEffect">
                                  <p:stCondLst>
                                    <p:cond delay="0"/>
                                  </p:stCondLst>
                                  <p:childTnLst>
                                    <p:set>
                                      <p:cBhvr>
                                        <p:cTn id="66" dur="1" fill="hold">
                                          <p:stCondLst>
                                            <p:cond delay="0"/>
                                          </p:stCondLst>
                                        </p:cTn>
                                        <p:tgtEl>
                                          <p:spTgt spid="88"/>
                                        </p:tgtEl>
                                        <p:attrNameLst>
                                          <p:attrName>style.visibility</p:attrName>
                                        </p:attrNameLst>
                                      </p:cBhvr>
                                      <p:to>
                                        <p:strVal val="visible"/>
                                      </p:to>
                                    </p:set>
                                    <p:anim calcmode="lin" valueType="num">
                                      <p:cBhvr>
                                        <p:cTn id="67" dur="500" fill="hold"/>
                                        <p:tgtEl>
                                          <p:spTgt spid="88"/>
                                        </p:tgtEl>
                                        <p:attrNameLst>
                                          <p:attrName>ppt_w</p:attrName>
                                        </p:attrNameLst>
                                      </p:cBhvr>
                                      <p:tavLst>
                                        <p:tav tm="0">
                                          <p:val>
                                            <p:fltVal val="0"/>
                                          </p:val>
                                        </p:tav>
                                        <p:tav tm="100000">
                                          <p:val>
                                            <p:strVal val="#ppt_w"/>
                                          </p:val>
                                        </p:tav>
                                      </p:tavLst>
                                    </p:anim>
                                    <p:anim calcmode="lin" valueType="num">
                                      <p:cBhvr>
                                        <p:cTn id="68" dur="500" fill="hold"/>
                                        <p:tgtEl>
                                          <p:spTgt spid="88"/>
                                        </p:tgtEl>
                                        <p:attrNameLst>
                                          <p:attrName>ppt_h</p:attrName>
                                        </p:attrNameLst>
                                      </p:cBhvr>
                                      <p:tavLst>
                                        <p:tav tm="0">
                                          <p:val>
                                            <p:fltVal val="0"/>
                                          </p:val>
                                        </p:tav>
                                        <p:tav tm="100000">
                                          <p:val>
                                            <p:strVal val="#ppt_h"/>
                                          </p:val>
                                        </p:tav>
                                      </p:tavLst>
                                    </p:anim>
                                    <p:animEffect transition="in" filter="fade">
                                      <p:cBhvr>
                                        <p:cTn id="69" dur="500"/>
                                        <p:tgtEl>
                                          <p:spTgt spid="88"/>
                                        </p:tgtEl>
                                      </p:cBhvr>
                                    </p:animEffect>
                                  </p:childTnLst>
                                </p:cTn>
                              </p:par>
                            </p:childTnLst>
                          </p:cTn>
                        </p:par>
                        <p:par>
                          <p:cTn id="70" fill="hold">
                            <p:stCondLst>
                              <p:cond delay="3000"/>
                            </p:stCondLst>
                            <p:childTnLst>
                              <p:par>
                                <p:cTn id="71" presetID="53" presetClass="entr" presetSubtype="0" fill="hold" grpId="0" nodeType="afterEffect">
                                  <p:stCondLst>
                                    <p:cond delay="0"/>
                                  </p:stCondLst>
                                  <p:childTnLst>
                                    <p:set>
                                      <p:cBhvr>
                                        <p:cTn id="72" dur="1" fill="hold">
                                          <p:stCondLst>
                                            <p:cond delay="0"/>
                                          </p:stCondLst>
                                        </p:cTn>
                                        <p:tgtEl>
                                          <p:spTgt spid="61"/>
                                        </p:tgtEl>
                                        <p:attrNameLst>
                                          <p:attrName>style.visibility</p:attrName>
                                        </p:attrNameLst>
                                      </p:cBhvr>
                                      <p:to>
                                        <p:strVal val="visible"/>
                                      </p:to>
                                    </p:set>
                                    <p:anim calcmode="lin" valueType="num">
                                      <p:cBhvr>
                                        <p:cTn id="73" dur="500" fill="hold"/>
                                        <p:tgtEl>
                                          <p:spTgt spid="61"/>
                                        </p:tgtEl>
                                        <p:attrNameLst>
                                          <p:attrName>ppt_w</p:attrName>
                                        </p:attrNameLst>
                                      </p:cBhvr>
                                      <p:tavLst>
                                        <p:tav tm="0">
                                          <p:val>
                                            <p:fltVal val="0"/>
                                          </p:val>
                                        </p:tav>
                                        <p:tav tm="100000">
                                          <p:val>
                                            <p:strVal val="#ppt_w"/>
                                          </p:val>
                                        </p:tav>
                                      </p:tavLst>
                                    </p:anim>
                                    <p:anim calcmode="lin" valueType="num">
                                      <p:cBhvr>
                                        <p:cTn id="74" dur="500" fill="hold"/>
                                        <p:tgtEl>
                                          <p:spTgt spid="61"/>
                                        </p:tgtEl>
                                        <p:attrNameLst>
                                          <p:attrName>ppt_h</p:attrName>
                                        </p:attrNameLst>
                                      </p:cBhvr>
                                      <p:tavLst>
                                        <p:tav tm="0">
                                          <p:val>
                                            <p:fltVal val="0"/>
                                          </p:val>
                                        </p:tav>
                                        <p:tav tm="100000">
                                          <p:val>
                                            <p:strVal val="#ppt_h"/>
                                          </p:val>
                                        </p:tav>
                                      </p:tavLst>
                                    </p:anim>
                                    <p:animEffect transition="in" filter="fade">
                                      <p:cBhvr>
                                        <p:cTn id="75" dur="500"/>
                                        <p:tgtEl>
                                          <p:spTgt spid="61"/>
                                        </p:tgtEl>
                                      </p:cBhvr>
                                    </p:animEffect>
                                  </p:childTnLst>
                                </p:cTn>
                              </p:par>
                              <p:par>
                                <p:cTn id="76" presetID="53" presetClass="entr" presetSubtype="0" fill="hold" grpId="0" nodeType="withEffect">
                                  <p:stCondLst>
                                    <p:cond delay="0"/>
                                  </p:stCondLst>
                                  <p:childTnLst>
                                    <p:set>
                                      <p:cBhvr>
                                        <p:cTn id="77" dur="1" fill="hold">
                                          <p:stCondLst>
                                            <p:cond delay="0"/>
                                          </p:stCondLst>
                                        </p:cTn>
                                        <p:tgtEl>
                                          <p:spTgt spid="89"/>
                                        </p:tgtEl>
                                        <p:attrNameLst>
                                          <p:attrName>style.visibility</p:attrName>
                                        </p:attrNameLst>
                                      </p:cBhvr>
                                      <p:to>
                                        <p:strVal val="visible"/>
                                      </p:to>
                                    </p:set>
                                    <p:anim calcmode="lin" valueType="num">
                                      <p:cBhvr>
                                        <p:cTn id="78" dur="500" fill="hold"/>
                                        <p:tgtEl>
                                          <p:spTgt spid="89"/>
                                        </p:tgtEl>
                                        <p:attrNameLst>
                                          <p:attrName>ppt_w</p:attrName>
                                        </p:attrNameLst>
                                      </p:cBhvr>
                                      <p:tavLst>
                                        <p:tav tm="0">
                                          <p:val>
                                            <p:fltVal val="0"/>
                                          </p:val>
                                        </p:tav>
                                        <p:tav tm="100000">
                                          <p:val>
                                            <p:strVal val="#ppt_w"/>
                                          </p:val>
                                        </p:tav>
                                      </p:tavLst>
                                    </p:anim>
                                    <p:anim calcmode="lin" valueType="num">
                                      <p:cBhvr>
                                        <p:cTn id="79" dur="500" fill="hold"/>
                                        <p:tgtEl>
                                          <p:spTgt spid="89"/>
                                        </p:tgtEl>
                                        <p:attrNameLst>
                                          <p:attrName>ppt_h</p:attrName>
                                        </p:attrNameLst>
                                      </p:cBhvr>
                                      <p:tavLst>
                                        <p:tav tm="0">
                                          <p:val>
                                            <p:fltVal val="0"/>
                                          </p:val>
                                        </p:tav>
                                        <p:tav tm="100000">
                                          <p:val>
                                            <p:strVal val="#ppt_h"/>
                                          </p:val>
                                        </p:tav>
                                      </p:tavLst>
                                    </p:anim>
                                    <p:animEffect transition="in" filter="fade">
                                      <p:cBhvr>
                                        <p:cTn id="80" dur="500"/>
                                        <p:tgtEl>
                                          <p:spTgt spid="89"/>
                                        </p:tgtEl>
                                      </p:cBhvr>
                                    </p:animEffect>
                                  </p:childTnLst>
                                </p:cTn>
                              </p:par>
                            </p:childTnLst>
                          </p:cTn>
                        </p:par>
                        <p:par>
                          <p:cTn id="81" fill="hold">
                            <p:stCondLst>
                              <p:cond delay="3500"/>
                            </p:stCondLst>
                            <p:childTnLst>
                              <p:par>
                                <p:cTn id="82" presetID="53" presetClass="entr" presetSubtype="0" fill="hold" grpId="0" nodeType="afterEffect">
                                  <p:stCondLst>
                                    <p:cond delay="0"/>
                                  </p:stCondLst>
                                  <p:childTnLst>
                                    <p:set>
                                      <p:cBhvr>
                                        <p:cTn id="83" dur="1" fill="hold">
                                          <p:stCondLst>
                                            <p:cond delay="0"/>
                                          </p:stCondLst>
                                        </p:cTn>
                                        <p:tgtEl>
                                          <p:spTgt spid="62"/>
                                        </p:tgtEl>
                                        <p:attrNameLst>
                                          <p:attrName>style.visibility</p:attrName>
                                        </p:attrNameLst>
                                      </p:cBhvr>
                                      <p:to>
                                        <p:strVal val="visible"/>
                                      </p:to>
                                    </p:set>
                                    <p:anim calcmode="lin" valueType="num">
                                      <p:cBhvr>
                                        <p:cTn id="84" dur="500" fill="hold"/>
                                        <p:tgtEl>
                                          <p:spTgt spid="62"/>
                                        </p:tgtEl>
                                        <p:attrNameLst>
                                          <p:attrName>ppt_w</p:attrName>
                                        </p:attrNameLst>
                                      </p:cBhvr>
                                      <p:tavLst>
                                        <p:tav tm="0">
                                          <p:val>
                                            <p:fltVal val="0"/>
                                          </p:val>
                                        </p:tav>
                                        <p:tav tm="100000">
                                          <p:val>
                                            <p:strVal val="#ppt_w"/>
                                          </p:val>
                                        </p:tav>
                                      </p:tavLst>
                                    </p:anim>
                                    <p:anim calcmode="lin" valueType="num">
                                      <p:cBhvr>
                                        <p:cTn id="85" dur="500" fill="hold"/>
                                        <p:tgtEl>
                                          <p:spTgt spid="62"/>
                                        </p:tgtEl>
                                        <p:attrNameLst>
                                          <p:attrName>ppt_h</p:attrName>
                                        </p:attrNameLst>
                                      </p:cBhvr>
                                      <p:tavLst>
                                        <p:tav tm="0">
                                          <p:val>
                                            <p:fltVal val="0"/>
                                          </p:val>
                                        </p:tav>
                                        <p:tav tm="100000">
                                          <p:val>
                                            <p:strVal val="#ppt_h"/>
                                          </p:val>
                                        </p:tav>
                                      </p:tavLst>
                                    </p:anim>
                                    <p:animEffect transition="in" filter="fade">
                                      <p:cBhvr>
                                        <p:cTn id="86" dur="500"/>
                                        <p:tgtEl>
                                          <p:spTgt spid="62"/>
                                        </p:tgtEl>
                                      </p:cBhvr>
                                    </p:animEffect>
                                  </p:childTnLst>
                                </p:cTn>
                              </p:par>
                              <p:par>
                                <p:cTn id="87" presetID="53" presetClass="entr" presetSubtype="0" fill="hold" grpId="0" nodeType="withEffect">
                                  <p:stCondLst>
                                    <p:cond delay="0"/>
                                  </p:stCondLst>
                                  <p:childTnLst>
                                    <p:set>
                                      <p:cBhvr>
                                        <p:cTn id="88" dur="1" fill="hold">
                                          <p:stCondLst>
                                            <p:cond delay="0"/>
                                          </p:stCondLst>
                                        </p:cTn>
                                        <p:tgtEl>
                                          <p:spTgt spid="90"/>
                                        </p:tgtEl>
                                        <p:attrNameLst>
                                          <p:attrName>style.visibility</p:attrName>
                                        </p:attrNameLst>
                                      </p:cBhvr>
                                      <p:to>
                                        <p:strVal val="visible"/>
                                      </p:to>
                                    </p:set>
                                    <p:anim calcmode="lin" valueType="num">
                                      <p:cBhvr>
                                        <p:cTn id="89" dur="500" fill="hold"/>
                                        <p:tgtEl>
                                          <p:spTgt spid="90"/>
                                        </p:tgtEl>
                                        <p:attrNameLst>
                                          <p:attrName>ppt_w</p:attrName>
                                        </p:attrNameLst>
                                      </p:cBhvr>
                                      <p:tavLst>
                                        <p:tav tm="0">
                                          <p:val>
                                            <p:fltVal val="0"/>
                                          </p:val>
                                        </p:tav>
                                        <p:tav tm="100000">
                                          <p:val>
                                            <p:strVal val="#ppt_w"/>
                                          </p:val>
                                        </p:tav>
                                      </p:tavLst>
                                    </p:anim>
                                    <p:anim calcmode="lin" valueType="num">
                                      <p:cBhvr>
                                        <p:cTn id="90" dur="500" fill="hold"/>
                                        <p:tgtEl>
                                          <p:spTgt spid="90"/>
                                        </p:tgtEl>
                                        <p:attrNameLst>
                                          <p:attrName>ppt_h</p:attrName>
                                        </p:attrNameLst>
                                      </p:cBhvr>
                                      <p:tavLst>
                                        <p:tav tm="0">
                                          <p:val>
                                            <p:fltVal val="0"/>
                                          </p:val>
                                        </p:tav>
                                        <p:tav tm="100000">
                                          <p:val>
                                            <p:strVal val="#ppt_h"/>
                                          </p:val>
                                        </p:tav>
                                      </p:tavLst>
                                    </p:anim>
                                    <p:animEffect transition="in" filter="fade">
                                      <p:cBhvr>
                                        <p:cTn id="91" dur="500"/>
                                        <p:tgtEl>
                                          <p:spTgt spid="90"/>
                                        </p:tgtEl>
                                      </p:cBhvr>
                                    </p:animEffect>
                                  </p:childTnLst>
                                </p:cTn>
                              </p:par>
                            </p:childTnLst>
                          </p:cTn>
                        </p:par>
                        <p:par>
                          <p:cTn id="92" fill="hold">
                            <p:stCondLst>
                              <p:cond delay="4000"/>
                            </p:stCondLst>
                            <p:childTnLst>
                              <p:par>
                                <p:cTn id="93" presetID="53" presetClass="entr" presetSubtype="0" fill="hold" grpId="0" nodeType="afterEffect">
                                  <p:stCondLst>
                                    <p:cond delay="0"/>
                                  </p:stCondLst>
                                  <p:childTnLst>
                                    <p:set>
                                      <p:cBhvr>
                                        <p:cTn id="94" dur="1" fill="hold">
                                          <p:stCondLst>
                                            <p:cond delay="0"/>
                                          </p:stCondLst>
                                        </p:cTn>
                                        <p:tgtEl>
                                          <p:spTgt spid="64"/>
                                        </p:tgtEl>
                                        <p:attrNameLst>
                                          <p:attrName>style.visibility</p:attrName>
                                        </p:attrNameLst>
                                      </p:cBhvr>
                                      <p:to>
                                        <p:strVal val="visible"/>
                                      </p:to>
                                    </p:set>
                                    <p:anim calcmode="lin" valueType="num">
                                      <p:cBhvr>
                                        <p:cTn id="95" dur="500" fill="hold"/>
                                        <p:tgtEl>
                                          <p:spTgt spid="64"/>
                                        </p:tgtEl>
                                        <p:attrNameLst>
                                          <p:attrName>ppt_w</p:attrName>
                                        </p:attrNameLst>
                                      </p:cBhvr>
                                      <p:tavLst>
                                        <p:tav tm="0">
                                          <p:val>
                                            <p:fltVal val="0"/>
                                          </p:val>
                                        </p:tav>
                                        <p:tav tm="100000">
                                          <p:val>
                                            <p:strVal val="#ppt_w"/>
                                          </p:val>
                                        </p:tav>
                                      </p:tavLst>
                                    </p:anim>
                                    <p:anim calcmode="lin" valueType="num">
                                      <p:cBhvr>
                                        <p:cTn id="96" dur="500" fill="hold"/>
                                        <p:tgtEl>
                                          <p:spTgt spid="64"/>
                                        </p:tgtEl>
                                        <p:attrNameLst>
                                          <p:attrName>ppt_h</p:attrName>
                                        </p:attrNameLst>
                                      </p:cBhvr>
                                      <p:tavLst>
                                        <p:tav tm="0">
                                          <p:val>
                                            <p:fltVal val="0"/>
                                          </p:val>
                                        </p:tav>
                                        <p:tav tm="100000">
                                          <p:val>
                                            <p:strVal val="#ppt_h"/>
                                          </p:val>
                                        </p:tav>
                                      </p:tavLst>
                                    </p:anim>
                                    <p:animEffect transition="in" filter="fade">
                                      <p:cBhvr>
                                        <p:cTn id="97" dur="500"/>
                                        <p:tgtEl>
                                          <p:spTgt spid="64"/>
                                        </p:tgtEl>
                                      </p:cBhvr>
                                    </p:animEffect>
                                  </p:childTnLst>
                                </p:cTn>
                              </p:par>
                              <p:par>
                                <p:cTn id="98" presetID="53" presetClass="entr" presetSubtype="0" fill="hold" grpId="0" nodeType="withEffect">
                                  <p:stCondLst>
                                    <p:cond delay="0"/>
                                  </p:stCondLst>
                                  <p:childTnLst>
                                    <p:set>
                                      <p:cBhvr>
                                        <p:cTn id="99" dur="1" fill="hold">
                                          <p:stCondLst>
                                            <p:cond delay="0"/>
                                          </p:stCondLst>
                                        </p:cTn>
                                        <p:tgtEl>
                                          <p:spTgt spid="91"/>
                                        </p:tgtEl>
                                        <p:attrNameLst>
                                          <p:attrName>style.visibility</p:attrName>
                                        </p:attrNameLst>
                                      </p:cBhvr>
                                      <p:to>
                                        <p:strVal val="visible"/>
                                      </p:to>
                                    </p:set>
                                    <p:anim calcmode="lin" valueType="num">
                                      <p:cBhvr>
                                        <p:cTn id="100" dur="500" fill="hold"/>
                                        <p:tgtEl>
                                          <p:spTgt spid="91"/>
                                        </p:tgtEl>
                                        <p:attrNameLst>
                                          <p:attrName>ppt_w</p:attrName>
                                        </p:attrNameLst>
                                      </p:cBhvr>
                                      <p:tavLst>
                                        <p:tav tm="0">
                                          <p:val>
                                            <p:fltVal val="0"/>
                                          </p:val>
                                        </p:tav>
                                        <p:tav tm="100000">
                                          <p:val>
                                            <p:strVal val="#ppt_w"/>
                                          </p:val>
                                        </p:tav>
                                      </p:tavLst>
                                    </p:anim>
                                    <p:anim calcmode="lin" valueType="num">
                                      <p:cBhvr>
                                        <p:cTn id="101" dur="500" fill="hold"/>
                                        <p:tgtEl>
                                          <p:spTgt spid="91"/>
                                        </p:tgtEl>
                                        <p:attrNameLst>
                                          <p:attrName>ppt_h</p:attrName>
                                        </p:attrNameLst>
                                      </p:cBhvr>
                                      <p:tavLst>
                                        <p:tav tm="0">
                                          <p:val>
                                            <p:fltVal val="0"/>
                                          </p:val>
                                        </p:tav>
                                        <p:tav tm="100000">
                                          <p:val>
                                            <p:strVal val="#ppt_h"/>
                                          </p:val>
                                        </p:tav>
                                      </p:tavLst>
                                    </p:anim>
                                    <p:animEffect transition="in" filter="fade">
                                      <p:cBhvr>
                                        <p:cTn id="102" dur="500"/>
                                        <p:tgtEl>
                                          <p:spTgt spid="91"/>
                                        </p:tgtEl>
                                      </p:cBhvr>
                                    </p:animEffect>
                                  </p:childTnLst>
                                </p:cTn>
                              </p:par>
                            </p:childTnLst>
                          </p:cTn>
                        </p:par>
                        <p:par>
                          <p:cTn id="103" fill="hold">
                            <p:stCondLst>
                              <p:cond delay="4500"/>
                            </p:stCondLst>
                            <p:childTnLst>
                              <p:par>
                                <p:cTn id="104" presetID="53" presetClass="entr" presetSubtype="0" fill="hold" grpId="0" nodeType="afterEffect">
                                  <p:stCondLst>
                                    <p:cond delay="0"/>
                                  </p:stCondLst>
                                  <p:childTnLst>
                                    <p:set>
                                      <p:cBhvr>
                                        <p:cTn id="105" dur="1" fill="hold">
                                          <p:stCondLst>
                                            <p:cond delay="0"/>
                                          </p:stCondLst>
                                        </p:cTn>
                                        <p:tgtEl>
                                          <p:spTgt spid="53"/>
                                        </p:tgtEl>
                                        <p:attrNameLst>
                                          <p:attrName>style.visibility</p:attrName>
                                        </p:attrNameLst>
                                      </p:cBhvr>
                                      <p:to>
                                        <p:strVal val="visible"/>
                                      </p:to>
                                    </p:set>
                                    <p:anim calcmode="lin" valueType="num">
                                      <p:cBhvr>
                                        <p:cTn id="106" dur="500" fill="hold"/>
                                        <p:tgtEl>
                                          <p:spTgt spid="53"/>
                                        </p:tgtEl>
                                        <p:attrNameLst>
                                          <p:attrName>ppt_w</p:attrName>
                                        </p:attrNameLst>
                                      </p:cBhvr>
                                      <p:tavLst>
                                        <p:tav tm="0">
                                          <p:val>
                                            <p:fltVal val="0"/>
                                          </p:val>
                                        </p:tav>
                                        <p:tav tm="100000">
                                          <p:val>
                                            <p:strVal val="#ppt_w"/>
                                          </p:val>
                                        </p:tav>
                                      </p:tavLst>
                                    </p:anim>
                                    <p:anim calcmode="lin" valueType="num">
                                      <p:cBhvr>
                                        <p:cTn id="107" dur="500" fill="hold"/>
                                        <p:tgtEl>
                                          <p:spTgt spid="53"/>
                                        </p:tgtEl>
                                        <p:attrNameLst>
                                          <p:attrName>ppt_h</p:attrName>
                                        </p:attrNameLst>
                                      </p:cBhvr>
                                      <p:tavLst>
                                        <p:tav tm="0">
                                          <p:val>
                                            <p:fltVal val="0"/>
                                          </p:val>
                                        </p:tav>
                                        <p:tav tm="100000">
                                          <p:val>
                                            <p:strVal val="#ppt_h"/>
                                          </p:val>
                                        </p:tav>
                                      </p:tavLst>
                                    </p:anim>
                                    <p:animEffect transition="in" filter="fade">
                                      <p:cBhvr>
                                        <p:cTn id="108"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6" grpId="0"/>
      <p:bldP spid="57" grpId="0"/>
      <p:bldP spid="58" grpId="0"/>
      <p:bldP spid="59" grpId="0"/>
      <p:bldP spid="60" grpId="0"/>
      <p:bldP spid="61" grpId="0"/>
      <p:bldP spid="62" grpId="0"/>
      <p:bldP spid="64" grpId="0"/>
      <p:bldP spid="83" grpId="0" animBg="1"/>
      <p:bldP spid="84" grpId="0" animBg="1"/>
      <p:bldP spid="85" grpId="0" animBg="1"/>
      <p:bldP spid="86" grpId="0" animBg="1"/>
      <p:bldP spid="87" grpId="0" animBg="1"/>
      <p:bldP spid="88" grpId="0" animBg="1"/>
      <p:bldP spid="89" grpId="0" animBg="1"/>
      <p:bldP spid="90" grpId="0" animBg="1"/>
      <p:bldP spid="91" grpId="0" animBg="1"/>
      <p:bldP spid="53" grpId="0" animBg="1"/>
    </p:bld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3" cstate="print"/>
          <a:srcRect l="753" t="589" r="880" b="1372"/>
          <a:stretch>
            <a:fillRect/>
          </a:stretch>
        </p:blipFill>
        <p:spPr bwMode="auto">
          <a:xfrm>
            <a:off x="3429000" y="1755648"/>
            <a:ext cx="5049671" cy="3657600"/>
          </a:xfrm>
          <a:prstGeom prst="rect">
            <a:avLst/>
          </a:prstGeom>
          <a:ln>
            <a:noFill/>
          </a:ln>
          <a:effectLst>
            <a:outerShdw blurRad="190500" algn="tl" rotWithShape="0">
              <a:srgbClr val="000000">
                <a:alpha val="70000"/>
              </a:srgbClr>
            </a:outerShdw>
          </a:effectLst>
        </p:spPr>
      </p:pic>
      <p:sp>
        <p:nvSpPr>
          <p:cNvPr id="22" name="Action Button: Home 21">
            <a:hlinkClick r:id="" action="ppaction://hlinkshowjump?jump=firstslide" highlightClick="1"/>
          </p:cNvPr>
          <p:cNvSpPr/>
          <p:nvPr/>
        </p:nvSpPr>
        <p:spPr>
          <a:xfrm>
            <a:off x="8547717" y="6400800"/>
            <a:ext cx="574675" cy="457200"/>
          </a:xfrm>
          <a:prstGeom prst="actionButtonHome">
            <a:avLst/>
          </a:prstGeom>
          <a:gradFill flip="none" rotWithShape="1">
            <a:gsLst>
              <a:gs pos="0">
                <a:srgbClr val="FFEFD1"/>
              </a:gs>
              <a:gs pos="64999">
                <a:srgbClr val="F0EBD5"/>
              </a:gs>
              <a:gs pos="100000">
                <a:srgbClr val="D1C39F"/>
              </a:gs>
            </a:gsLst>
            <a:lin ang="5400000" scaled="1"/>
            <a:tileRect/>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23" name="Action Button: Beginning 22">
            <a:hlinkClick r:id="rId4" action="ppaction://hlinksldjump" highlightClick="1"/>
          </p:cNvPr>
          <p:cNvSpPr/>
          <p:nvPr/>
        </p:nvSpPr>
        <p:spPr>
          <a:xfrm>
            <a:off x="8080992" y="6400800"/>
            <a:ext cx="457200" cy="457200"/>
          </a:xfrm>
          <a:prstGeom prst="actionButtonBeginning">
            <a:avLst/>
          </a:prstGeom>
          <a:gradFill>
            <a:gsLst>
              <a:gs pos="0">
                <a:srgbClr val="FFEFD1"/>
              </a:gs>
              <a:gs pos="64999">
                <a:srgbClr val="F0EBD5"/>
              </a:gs>
              <a:gs pos="100000">
                <a:srgbClr val="D1C39F"/>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33" name="Action Button: Custom 32">
            <a:hlinkClick r:id="rId5" action="ppaction://hlinksldjump" highlightClick="1"/>
          </p:cNvPr>
          <p:cNvSpPr/>
          <p:nvPr/>
        </p:nvSpPr>
        <p:spPr>
          <a:xfrm>
            <a:off x="5410200" y="6279380"/>
            <a:ext cx="2606040" cy="548640"/>
          </a:xfrm>
          <a:prstGeom prst="actionButtonBlank">
            <a:avLst/>
          </a:prstGeom>
          <a:solidFill>
            <a:srgbClr val="C00000"/>
          </a:solidFill>
          <a:ln>
            <a:no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latin typeface="Trebuchet MS" pitchFamily="34" charset="0"/>
              </a:rPr>
              <a:t>Touch here to see the salinity</a:t>
            </a:r>
            <a:endParaRPr lang="en-US" sz="1600" dirty="0">
              <a:latin typeface="Trebuchet MS" pitchFamily="34" charset="0"/>
            </a:endParaRPr>
          </a:p>
        </p:txBody>
      </p:sp>
      <p:sp>
        <p:nvSpPr>
          <p:cNvPr id="24" name="Rectangle 23"/>
          <p:cNvSpPr/>
          <p:nvPr/>
        </p:nvSpPr>
        <p:spPr>
          <a:xfrm>
            <a:off x="0" y="0"/>
            <a:ext cx="9144000" cy="838200"/>
          </a:xfrm>
          <a:prstGeom prst="rect">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r>
              <a:rPr lang="en-US" sz="4400" dirty="0" smtClean="0">
                <a:latin typeface="Trebuchet MS" pitchFamily="34" charset="0"/>
              </a:rPr>
              <a:t>How To Read LOBO Data</a:t>
            </a:r>
            <a:endParaRPr lang="en-US" sz="4400" dirty="0">
              <a:latin typeface="Trebuchet MS" pitchFamily="34" charset="0"/>
            </a:endParaRPr>
          </a:p>
        </p:txBody>
      </p:sp>
      <p:sp>
        <p:nvSpPr>
          <p:cNvPr id="39" name="Flowchart: Delay 38"/>
          <p:cNvSpPr/>
          <p:nvPr/>
        </p:nvSpPr>
        <p:spPr>
          <a:xfrm>
            <a:off x="0" y="0"/>
            <a:ext cx="1752600" cy="6858000"/>
          </a:xfrm>
          <a:prstGeom prst="flowChartDelay">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40" name="TextBox 39">
            <a:hlinkClick r:id="rId6" action="ppaction://hlinksldjump"/>
          </p:cNvPr>
          <p:cNvSpPr txBox="1"/>
          <p:nvPr/>
        </p:nvSpPr>
        <p:spPr>
          <a:xfrm>
            <a:off x="0" y="609600"/>
            <a:ext cx="1371600" cy="8382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Build </a:t>
            </a:r>
            <a:r>
              <a:rPr lang="en-US" sz="1600" dirty="0" smtClean="0">
                <a:solidFill>
                  <a:schemeClr val="accent1">
                    <a:lumMod val="75000"/>
                  </a:schemeClr>
                </a:solidFill>
                <a:latin typeface="Trebuchet MS" pitchFamily="34" charset="0"/>
                <a:cs typeface="+mn-cs"/>
              </a:rPr>
              <a:t>A </a:t>
            </a:r>
            <a:r>
              <a:rPr lang="en-US" sz="1600" dirty="0">
                <a:solidFill>
                  <a:schemeClr val="accent1">
                    <a:lumMod val="75000"/>
                  </a:schemeClr>
                </a:solidFill>
                <a:latin typeface="Trebuchet MS" pitchFamily="34" charset="0"/>
                <a:cs typeface="+mn-cs"/>
              </a:rPr>
              <a:t>G</a:t>
            </a:r>
            <a:r>
              <a:rPr lang="en-US" sz="1600" dirty="0" smtClean="0">
                <a:solidFill>
                  <a:schemeClr val="accent1">
                    <a:lumMod val="75000"/>
                  </a:schemeClr>
                </a:solidFill>
                <a:latin typeface="Trebuchet MS" pitchFamily="34" charset="0"/>
                <a:cs typeface="+mn-cs"/>
              </a:rPr>
              <a:t>raph </a:t>
            </a:r>
            <a:endParaRPr lang="en-US" sz="1600" dirty="0">
              <a:solidFill>
                <a:schemeClr val="accent1">
                  <a:lumMod val="75000"/>
                </a:schemeClr>
              </a:solidFill>
              <a:latin typeface="Trebuchet MS" pitchFamily="34" charset="0"/>
              <a:cs typeface="+mn-cs"/>
            </a:endParaRP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1)</a:t>
            </a:r>
            <a:endParaRPr lang="en-US" sz="1600" dirty="0">
              <a:solidFill>
                <a:schemeClr val="accent1">
                  <a:lumMod val="75000"/>
                </a:schemeClr>
              </a:solidFill>
              <a:latin typeface="Trebuchet MS" pitchFamily="34" charset="0"/>
              <a:cs typeface="+mn-cs"/>
            </a:endParaRPr>
          </a:p>
        </p:txBody>
      </p:sp>
      <p:sp>
        <p:nvSpPr>
          <p:cNvPr id="42" name="TextBox 41">
            <a:hlinkClick r:id="rId7" action="ppaction://hlinksldjump"/>
          </p:cNvPr>
          <p:cNvSpPr txBox="1"/>
          <p:nvPr/>
        </p:nvSpPr>
        <p:spPr>
          <a:xfrm>
            <a:off x="0" y="2743200"/>
            <a:ext cx="1554480" cy="1066800"/>
          </a:xfrm>
          <a:prstGeom prst="roundRect">
            <a:avLst/>
          </a:prstGeom>
          <a:solidFill>
            <a:schemeClr val="accent5">
              <a:lumMod val="40000"/>
              <a:lumOff val="60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Read LOBO Graphs </a:t>
            </a:r>
            <a:r>
              <a:rPr lang="en-US" sz="1600" dirty="0" smtClean="0">
                <a:solidFill>
                  <a:schemeClr val="accent1">
                    <a:lumMod val="75000"/>
                  </a:schemeClr>
                </a:solidFill>
                <a:latin typeface="Trebuchet MS" pitchFamily="34" charset="0"/>
                <a:cs typeface="+mn-cs"/>
              </a:rPr>
              <a:t>   (Level 3)</a:t>
            </a:r>
            <a:endParaRPr lang="en-US" sz="1600" dirty="0">
              <a:solidFill>
                <a:schemeClr val="accent1">
                  <a:lumMod val="75000"/>
                </a:schemeClr>
              </a:solidFill>
              <a:latin typeface="Trebuchet MS" pitchFamily="34" charset="0"/>
              <a:cs typeface="+mn-cs"/>
            </a:endParaRPr>
          </a:p>
        </p:txBody>
      </p:sp>
      <p:sp>
        <p:nvSpPr>
          <p:cNvPr id="43" name="TextBox 42">
            <a:hlinkClick r:id="rId8" action="ppaction://hlinksldjump"/>
          </p:cNvPr>
          <p:cNvSpPr txBox="1"/>
          <p:nvPr/>
        </p:nvSpPr>
        <p:spPr>
          <a:xfrm>
            <a:off x="0" y="3953470"/>
            <a:ext cx="1447800" cy="99953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LOBO Data Match-up</a:t>
            </a:r>
            <a:endParaRPr lang="en-US" sz="1600" dirty="0">
              <a:solidFill>
                <a:schemeClr val="accent1">
                  <a:lumMod val="75000"/>
                </a:schemeClr>
              </a:solidFill>
              <a:latin typeface="Trebuchet MS" pitchFamily="34" charset="0"/>
              <a:cs typeface="+mn-cs"/>
            </a:endParaRP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4)</a:t>
            </a:r>
            <a:endParaRPr lang="en-US" sz="1600" dirty="0">
              <a:solidFill>
                <a:schemeClr val="accent1">
                  <a:lumMod val="75000"/>
                </a:schemeClr>
              </a:solidFill>
              <a:latin typeface="Trebuchet MS" pitchFamily="34" charset="0"/>
              <a:cs typeface="+mn-cs"/>
            </a:endParaRPr>
          </a:p>
        </p:txBody>
      </p:sp>
      <p:sp>
        <p:nvSpPr>
          <p:cNvPr id="44" name="TextBox 43">
            <a:hlinkClick r:id="rId9" action="ppaction://hlinksldjump"/>
          </p:cNvPr>
          <p:cNvSpPr txBox="1"/>
          <p:nvPr/>
        </p:nvSpPr>
        <p:spPr>
          <a:xfrm>
            <a:off x="0" y="5105400"/>
            <a:ext cx="1371600" cy="11430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Test Your LOBO Abilities</a:t>
            </a: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5)</a:t>
            </a:r>
            <a:endParaRPr lang="en-US" sz="1600" dirty="0">
              <a:solidFill>
                <a:schemeClr val="accent1">
                  <a:lumMod val="75000"/>
                </a:schemeClr>
              </a:solidFill>
              <a:latin typeface="Trebuchet MS" pitchFamily="34" charset="0"/>
              <a:cs typeface="+mn-cs"/>
            </a:endParaRPr>
          </a:p>
        </p:txBody>
      </p:sp>
      <p:sp>
        <p:nvSpPr>
          <p:cNvPr id="45" name="TextBox 44">
            <a:hlinkClick r:id="rId10" action="ppaction://hlinksldjump"/>
          </p:cNvPr>
          <p:cNvSpPr txBox="1"/>
          <p:nvPr/>
        </p:nvSpPr>
        <p:spPr>
          <a:xfrm>
            <a:off x="0" y="1600200"/>
            <a:ext cx="1447800" cy="9906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Interpret Graphs</a:t>
            </a: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2)</a:t>
            </a:r>
            <a:endParaRPr lang="en-US" sz="1600" dirty="0">
              <a:solidFill>
                <a:schemeClr val="accent1">
                  <a:lumMod val="75000"/>
                </a:schemeClr>
              </a:solidFill>
              <a:latin typeface="Trebuchet MS" pitchFamily="34" charset="0"/>
              <a:cs typeface="+mn-cs"/>
            </a:endParaRPr>
          </a:p>
        </p:txBody>
      </p:sp>
      <p:sp>
        <p:nvSpPr>
          <p:cNvPr id="46" name="TextBox 45">
            <a:hlinkClick r:id="rId11" action="ppaction://hlinksldjump"/>
          </p:cNvPr>
          <p:cNvSpPr txBox="1"/>
          <p:nvPr/>
        </p:nvSpPr>
        <p:spPr>
          <a:xfrm>
            <a:off x="0" y="6324600"/>
            <a:ext cx="914400" cy="5334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More info</a:t>
            </a:r>
            <a:endParaRPr lang="en-US" sz="1600" dirty="0">
              <a:solidFill>
                <a:schemeClr val="accent1">
                  <a:lumMod val="75000"/>
                </a:schemeClr>
              </a:solidFill>
              <a:latin typeface="Trebuchet MS" pitchFamily="34" charset="0"/>
              <a:cs typeface="+mn-cs"/>
            </a:endParaRPr>
          </a:p>
        </p:txBody>
      </p:sp>
      <p:sp>
        <p:nvSpPr>
          <p:cNvPr id="19" name="Rectangle 18"/>
          <p:cNvSpPr/>
          <p:nvPr/>
        </p:nvSpPr>
        <p:spPr>
          <a:xfrm>
            <a:off x="4301360" y="2895180"/>
            <a:ext cx="228600" cy="381000"/>
          </a:xfrm>
          <a:prstGeom prst="rect">
            <a:avLst/>
          </a:prstGeom>
          <a:solidFill>
            <a:schemeClr val="bg1">
              <a:alpha val="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p:cNvSpPr/>
          <p:nvPr/>
        </p:nvSpPr>
        <p:spPr>
          <a:xfrm>
            <a:off x="4606160" y="2724090"/>
            <a:ext cx="381000" cy="457200"/>
          </a:xfrm>
          <a:prstGeom prst="rect">
            <a:avLst/>
          </a:prstGeom>
          <a:solidFill>
            <a:schemeClr val="bg1">
              <a:alpha val="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p:cNvSpPr/>
          <p:nvPr/>
        </p:nvSpPr>
        <p:spPr>
          <a:xfrm>
            <a:off x="5105054" y="2765784"/>
            <a:ext cx="381000" cy="533400"/>
          </a:xfrm>
          <a:prstGeom prst="rect">
            <a:avLst/>
          </a:prstGeom>
          <a:solidFill>
            <a:schemeClr val="bg1">
              <a:alpha val="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p:cNvSpPr/>
          <p:nvPr/>
        </p:nvSpPr>
        <p:spPr>
          <a:xfrm>
            <a:off x="5520560" y="2747094"/>
            <a:ext cx="381000" cy="533400"/>
          </a:xfrm>
          <a:prstGeom prst="rect">
            <a:avLst/>
          </a:prstGeom>
          <a:solidFill>
            <a:schemeClr val="bg1">
              <a:alpha val="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7"/>
          <p:cNvSpPr/>
          <p:nvPr/>
        </p:nvSpPr>
        <p:spPr>
          <a:xfrm>
            <a:off x="5977760" y="2876490"/>
            <a:ext cx="381000" cy="533400"/>
          </a:xfrm>
          <a:prstGeom prst="rect">
            <a:avLst/>
          </a:prstGeom>
          <a:solidFill>
            <a:schemeClr val="bg1">
              <a:alpha val="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p:cNvSpPr/>
          <p:nvPr/>
        </p:nvSpPr>
        <p:spPr>
          <a:xfrm>
            <a:off x="6358760" y="2724090"/>
            <a:ext cx="381000" cy="533400"/>
          </a:xfrm>
          <a:prstGeom prst="rect">
            <a:avLst/>
          </a:prstGeom>
          <a:solidFill>
            <a:schemeClr val="bg1">
              <a:alpha val="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p:cNvSpPr/>
          <p:nvPr/>
        </p:nvSpPr>
        <p:spPr>
          <a:xfrm>
            <a:off x="6815960" y="2724090"/>
            <a:ext cx="381000" cy="533400"/>
          </a:xfrm>
          <a:prstGeom prst="rect">
            <a:avLst/>
          </a:prstGeom>
          <a:solidFill>
            <a:schemeClr val="bg1">
              <a:alpha val="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30"/>
          <p:cNvSpPr/>
          <p:nvPr/>
        </p:nvSpPr>
        <p:spPr>
          <a:xfrm>
            <a:off x="7196960" y="2647890"/>
            <a:ext cx="381000" cy="533400"/>
          </a:xfrm>
          <a:prstGeom prst="rect">
            <a:avLst/>
          </a:prstGeom>
          <a:solidFill>
            <a:schemeClr val="bg1">
              <a:alpha val="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ectangle 33"/>
          <p:cNvSpPr/>
          <p:nvPr/>
        </p:nvSpPr>
        <p:spPr>
          <a:xfrm>
            <a:off x="7654160" y="2647890"/>
            <a:ext cx="381000" cy="533400"/>
          </a:xfrm>
          <a:prstGeom prst="rect">
            <a:avLst/>
          </a:prstGeom>
          <a:solidFill>
            <a:schemeClr val="bg1">
              <a:alpha val="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Rectangle 36"/>
          <p:cNvSpPr/>
          <p:nvPr/>
        </p:nvSpPr>
        <p:spPr>
          <a:xfrm>
            <a:off x="4072760" y="3714690"/>
            <a:ext cx="304800" cy="533400"/>
          </a:xfrm>
          <a:prstGeom prst="rect">
            <a:avLst/>
          </a:prstGeom>
          <a:solidFill>
            <a:schemeClr val="bg1">
              <a:alpha val="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Rectangle 37"/>
          <p:cNvSpPr/>
          <p:nvPr/>
        </p:nvSpPr>
        <p:spPr>
          <a:xfrm>
            <a:off x="4453760" y="3257490"/>
            <a:ext cx="304800" cy="304800"/>
          </a:xfrm>
          <a:prstGeom prst="rect">
            <a:avLst/>
          </a:prstGeom>
          <a:solidFill>
            <a:schemeClr val="bg1">
              <a:alpha val="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Rectangle 40"/>
          <p:cNvSpPr/>
          <p:nvPr/>
        </p:nvSpPr>
        <p:spPr>
          <a:xfrm>
            <a:off x="4834760" y="3714690"/>
            <a:ext cx="381000" cy="533400"/>
          </a:xfrm>
          <a:prstGeom prst="rect">
            <a:avLst/>
          </a:prstGeom>
          <a:solidFill>
            <a:schemeClr val="bg1">
              <a:alpha val="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Rectangle 46"/>
          <p:cNvSpPr/>
          <p:nvPr/>
        </p:nvSpPr>
        <p:spPr>
          <a:xfrm>
            <a:off x="5327903" y="3304935"/>
            <a:ext cx="304800" cy="409755"/>
          </a:xfrm>
          <a:prstGeom prst="rect">
            <a:avLst/>
          </a:prstGeom>
          <a:solidFill>
            <a:schemeClr val="bg1">
              <a:alpha val="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Rectangle 47"/>
          <p:cNvSpPr/>
          <p:nvPr/>
        </p:nvSpPr>
        <p:spPr>
          <a:xfrm>
            <a:off x="5749160" y="3790890"/>
            <a:ext cx="381000" cy="533400"/>
          </a:xfrm>
          <a:prstGeom prst="rect">
            <a:avLst/>
          </a:prstGeom>
          <a:solidFill>
            <a:schemeClr val="bg1">
              <a:alpha val="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Rectangle 48"/>
          <p:cNvSpPr/>
          <p:nvPr/>
        </p:nvSpPr>
        <p:spPr>
          <a:xfrm>
            <a:off x="6206360" y="3409890"/>
            <a:ext cx="304800" cy="381000"/>
          </a:xfrm>
          <a:prstGeom prst="rect">
            <a:avLst/>
          </a:prstGeom>
          <a:solidFill>
            <a:schemeClr val="bg1">
              <a:alpha val="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Rectangle 49"/>
          <p:cNvSpPr/>
          <p:nvPr/>
        </p:nvSpPr>
        <p:spPr>
          <a:xfrm>
            <a:off x="6587360" y="3790890"/>
            <a:ext cx="381000" cy="533400"/>
          </a:xfrm>
          <a:prstGeom prst="rect">
            <a:avLst/>
          </a:prstGeom>
          <a:solidFill>
            <a:schemeClr val="bg1">
              <a:alpha val="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Rectangle 51"/>
          <p:cNvSpPr/>
          <p:nvPr/>
        </p:nvSpPr>
        <p:spPr>
          <a:xfrm>
            <a:off x="7425560" y="3790890"/>
            <a:ext cx="381000" cy="533400"/>
          </a:xfrm>
          <a:prstGeom prst="rect">
            <a:avLst/>
          </a:prstGeom>
          <a:solidFill>
            <a:schemeClr val="bg1">
              <a:alpha val="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h1"/>
          <p:cNvSpPr txBox="1"/>
          <p:nvPr/>
        </p:nvSpPr>
        <p:spPr>
          <a:xfrm>
            <a:off x="4234685" y="2114490"/>
            <a:ext cx="457200" cy="400110"/>
          </a:xfrm>
          <a:prstGeom prst="rect">
            <a:avLst/>
          </a:prstGeom>
          <a:noFill/>
        </p:spPr>
        <p:txBody>
          <a:bodyPr wrap="square" rtlCol="0">
            <a:spAutoFit/>
          </a:bodyPr>
          <a:lstStyle/>
          <a:p>
            <a:r>
              <a:rPr lang="en-US" sz="2000" b="1" dirty="0" smtClean="0">
                <a:solidFill>
                  <a:srgbClr val="00CC00"/>
                </a:solidFill>
                <a:latin typeface="Trebuchet MS" pitchFamily="34" charset="0"/>
              </a:rPr>
              <a:t>1</a:t>
            </a:r>
            <a:endParaRPr lang="en-US" sz="2000" b="1" dirty="0">
              <a:solidFill>
                <a:srgbClr val="00CC00"/>
              </a:solidFill>
              <a:latin typeface="Trebuchet MS" pitchFamily="34" charset="0"/>
            </a:endParaRPr>
          </a:p>
        </p:txBody>
      </p:sp>
      <p:sp>
        <p:nvSpPr>
          <p:cNvPr id="56" name="h2"/>
          <p:cNvSpPr txBox="1"/>
          <p:nvPr/>
        </p:nvSpPr>
        <p:spPr>
          <a:xfrm>
            <a:off x="4720460" y="2127032"/>
            <a:ext cx="457200" cy="400110"/>
          </a:xfrm>
          <a:prstGeom prst="rect">
            <a:avLst/>
          </a:prstGeom>
          <a:noFill/>
        </p:spPr>
        <p:txBody>
          <a:bodyPr wrap="square" rtlCol="0">
            <a:spAutoFit/>
          </a:bodyPr>
          <a:lstStyle/>
          <a:p>
            <a:r>
              <a:rPr lang="en-US" sz="2000" b="1" dirty="0" smtClean="0">
                <a:solidFill>
                  <a:srgbClr val="00CC00"/>
                </a:solidFill>
                <a:latin typeface="Trebuchet MS" pitchFamily="34" charset="0"/>
              </a:rPr>
              <a:t>2</a:t>
            </a:r>
            <a:endParaRPr lang="en-US" sz="2000" b="1" dirty="0">
              <a:solidFill>
                <a:srgbClr val="00CC00"/>
              </a:solidFill>
              <a:latin typeface="Trebuchet MS" pitchFamily="34" charset="0"/>
            </a:endParaRPr>
          </a:p>
        </p:txBody>
      </p:sp>
      <p:sp>
        <p:nvSpPr>
          <p:cNvPr id="57" name="h3"/>
          <p:cNvSpPr txBox="1"/>
          <p:nvPr/>
        </p:nvSpPr>
        <p:spPr>
          <a:xfrm>
            <a:off x="5135949" y="2124075"/>
            <a:ext cx="457200" cy="400110"/>
          </a:xfrm>
          <a:prstGeom prst="rect">
            <a:avLst/>
          </a:prstGeom>
          <a:noFill/>
        </p:spPr>
        <p:txBody>
          <a:bodyPr wrap="square" rtlCol="0">
            <a:spAutoFit/>
          </a:bodyPr>
          <a:lstStyle/>
          <a:p>
            <a:r>
              <a:rPr lang="en-US" sz="2000" b="1" dirty="0" smtClean="0">
                <a:solidFill>
                  <a:srgbClr val="00CC00"/>
                </a:solidFill>
                <a:latin typeface="Trebuchet MS" pitchFamily="34" charset="0"/>
              </a:rPr>
              <a:t>3</a:t>
            </a:r>
            <a:endParaRPr lang="en-US" sz="2000" b="1" dirty="0">
              <a:solidFill>
                <a:srgbClr val="00CC00"/>
              </a:solidFill>
              <a:latin typeface="Trebuchet MS" pitchFamily="34" charset="0"/>
            </a:endParaRPr>
          </a:p>
        </p:txBody>
      </p:sp>
      <p:sp>
        <p:nvSpPr>
          <p:cNvPr id="58" name="h4"/>
          <p:cNvSpPr txBox="1"/>
          <p:nvPr/>
        </p:nvSpPr>
        <p:spPr>
          <a:xfrm>
            <a:off x="5561617" y="2114490"/>
            <a:ext cx="457200" cy="400110"/>
          </a:xfrm>
          <a:prstGeom prst="rect">
            <a:avLst/>
          </a:prstGeom>
          <a:noFill/>
        </p:spPr>
        <p:txBody>
          <a:bodyPr wrap="square" rtlCol="0">
            <a:spAutoFit/>
          </a:bodyPr>
          <a:lstStyle/>
          <a:p>
            <a:r>
              <a:rPr lang="en-US" sz="2000" b="1" dirty="0" smtClean="0">
                <a:solidFill>
                  <a:srgbClr val="00CC00"/>
                </a:solidFill>
                <a:latin typeface="Trebuchet MS" pitchFamily="34" charset="0"/>
              </a:rPr>
              <a:t>4</a:t>
            </a:r>
            <a:endParaRPr lang="en-US" sz="2000" b="1" dirty="0">
              <a:solidFill>
                <a:srgbClr val="00CC00"/>
              </a:solidFill>
              <a:latin typeface="Trebuchet MS" pitchFamily="34" charset="0"/>
            </a:endParaRPr>
          </a:p>
        </p:txBody>
      </p:sp>
      <p:sp>
        <p:nvSpPr>
          <p:cNvPr id="59" name="h5"/>
          <p:cNvSpPr txBox="1"/>
          <p:nvPr/>
        </p:nvSpPr>
        <p:spPr>
          <a:xfrm>
            <a:off x="6015860" y="2114550"/>
            <a:ext cx="457200" cy="400110"/>
          </a:xfrm>
          <a:prstGeom prst="rect">
            <a:avLst/>
          </a:prstGeom>
          <a:noFill/>
        </p:spPr>
        <p:txBody>
          <a:bodyPr wrap="square" rtlCol="0">
            <a:spAutoFit/>
          </a:bodyPr>
          <a:lstStyle/>
          <a:p>
            <a:r>
              <a:rPr lang="en-US" sz="2000" b="1" dirty="0" smtClean="0">
                <a:solidFill>
                  <a:srgbClr val="00CC00"/>
                </a:solidFill>
                <a:latin typeface="Trebuchet MS" pitchFamily="34" charset="0"/>
              </a:rPr>
              <a:t>5</a:t>
            </a:r>
            <a:endParaRPr lang="en-US" sz="2000" b="1" dirty="0">
              <a:solidFill>
                <a:srgbClr val="00CC00"/>
              </a:solidFill>
              <a:latin typeface="Trebuchet MS" pitchFamily="34" charset="0"/>
            </a:endParaRPr>
          </a:p>
        </p:txBody>
      </p:sp>
      <p:sp>
        <p:nvSpPr>
          <p:cNvPr id="60" name="h6"/>
          <p:cNvSpPr txBox="1"/>
          <p:nvPr/>
        </p:nvSpPr>
        <p:spPr>
          <a:xfrm>
            <a:off x="6406385" y="2114490"/>
            <a:ext cx="457200" cy="400110"/>
          </a:xfrm>
          <a:prstGeom prst="rect">
            <a:avLst/>
          </a:prstGeom>
          <a:noFill/>
        </p:spPr>
        <p:txBody>
          <a:bodyPr wrap="square" rtlCol="0">
            <a:spAutoFit/>
          </a:bodyPr>
          <a:lstStyle/>
          <a:p>
            <a:r>
              <a:rPr lang="en-US" sz="2000" b="1" dirty="0" smtClean="0">
                <a:solidFill>
                  <a:srgbClr val="00CC00"/>
                </a:solidFill>
                <a:latin typeface="Trebuchet MS" pitchFamily="34" charset="0"/>
              </a:rPr>
              <a:t>6</a:t>
            </a:r>
            <a:endParaRPr lang="en-US" sz="2000" b="1" dirty="0">
              <a:solidFill>
                <a:srgbClr val="00CC00"/>
              </a:solidFill>
              <a:latin typeface="Trebuchet MS" pitchFamily="34" charset="0"/>
            </a:endParaRPr>
          </a:p>
        </p:txBody>
      </p:sp>
      <p:sp>
        <p:nvSpPr>
          <p:cNvPr id="61" name="h7"/>
          <p:cNvSpPr txBox="1"/>
          <p:nvPr/>
        </p:nvSpPr>
        <p:spPr>
          <a:xfrm>
            <a:off x="6863585" y="2114550"/>
            <a:ext cx="457200" cy="400110"/>
          </a:xfrm>
          <a:prstGeom prst="rect">
            <a:avLst/>
          </a:prstGeom>
          <a:noFill/>
        </p:spPr>
        <p:txBody>
          <a:bodyPr wrap="square" rtlCol="0">
            <a:spAutoFit/>
          </a:bodyPr>
          <a:lstStyle/>
          <a:p>
            <a:r>
              <a:rPr lang="en-US" sz="2000" b="1" dirty="0" smtClean="0">
                <a:solidFill>
                  <a:srgbClr val="00CC00"/>
                </a:solidFill>
                <a:latin typeface="Trebuchet MS" pitchFamily="34" charset="0"/>
              </a:rPr>
              <a:t>7</a:t>
            </a:r>
            <a:endParaRPr lang="en-US" sz="2000" b="1" dirty="0">
              <a:solidFill>
                <a:srgbClr val="00CC00"/>
              </a:solidFill>
              <a:latin typeface="Trebuchet MS" pitchFamily="34" charset="0"/>
            </a:endParaRPr>
          </a:p>
        </p:txBody>
      </p:sp>
      <p:sp>
        <p:nvSpPr>
          <p:cNvPr id="62" name="h8"/>
          <p:cNvSpPr txBox="1"/>
          <p:nvPr/>
        </p:nvSpPr>
        <p:spPr>
          <a:xfrm>
            <a:off x="7273487" y="2114490"/>
            <a:ext cx="457200" cy="400110"/>
          </a:xfrm>
          <a:prstGeom prst="rect">
            <a:avLst/>
          </a:prstGeom>
          <a:noFill/>
        </p:spPr>
        <p:txBody>
          <a:bodyPr wrap="square" rtlCol="0">
            <a:spAutoFit/>
          </a:bodyPr>
          <a:lstStyle/>
          <a:p>
            <a:r>
              <a:rPr lang="en-US" sz="2000" b="1" dirty="0" smtClean="0">
                <a:solidFill>
                  <a:srgbClr val="00CC00"/>
                </a:solidFill>
                <a:latin typeface="Trebuchet MS" pitchFamily="34" charset="0"/>
              </a:rPr>
              <a:t>8</a:t>
            </a:r>
            <a:endParaRPr lang="en-US" sz="2000" b="1" dirty="0">
              <a:solidFill>
                <a:srgbClr val="00CC00"/>
              </a:solidFill>
              <a:latin typeface="Trebuchet MS" pitchFamily="34" charset="0"/>
            </a:endParaRPr>
          </a:p>
        </p:txBody>
      </p:sp>
      <p:sp>
        <p:nvSpPr>
          <p:cNvPr id="63" name="l10"/>
          <p:cNvSpPr txBox="1"/>
          <p:nvPr/>
        </p:nvSpPr>
        <p:spPr>
          <a:xfrm>
            <a:off x="7848600" y="4457580"/>
            <a:ext cx="533400" cy="400110"/>
          </a:xfrm>
          <a:prstGeom prst="rect">
            <a:avLst/>
          </a:prstGeom>
          <a:noFill/>
        </p:spPr>
        <p:txBody>
          <a:bodyPr wrap="square" rtlCol="0">
            <a:spAutoFit/>
          </a:bodyPr>
          <a:lstStyle/>
          <a:p>
            <a:r>
              <a:rPr lang="en-US" sz="2000" b="1" dirty="0" smtClean="0">
                <a:solidFill>
                  <a:srgbClr val="00B0F0"/>
                </a:solidFill>
                <a:latin typeface="Trebuchet MS" pitchFamily="34" charset="0"/>
              </a:rPr>
              <a:t>10</a:t>
            </a:r>
            <a:endParaRPr lang="en-US" sz="2000" b="1" dirty="0">
              <a:solidFill>
                <a:srgbClr val="00B0F0"/>
              </a:solidFill>
              <a:latin typeface="Trebuchet MS" pitchFamily="34" charset="0"/>
            </a:endParaRPr>
          </a:p>
        </p:txBody>
      </p:sp>
      <p:sp>
        <p:nvSpPr>
          <p:cNvPr id="64" name="h9"/>
          <p:cNvSpPr txBox="1"/>
          <p:nvPr/>
        </p:nvSpPr>
        <p:spPr>
          <a:xfrm>
            <a:off x="7730360" y="2114490"/>
            <a:ext cx="381000" cy="400110"/>
          </a:xfrm>
          <a:prstGeom prst="rect">
            <a:avLst/>
          </a:prstGeom>
          <a:noFill/>
        </p:spPr>
        <p:txBody>
          <a:bodyPr wrap="square" rtlCol="0">
            <a:spAutoFit/>
          </a:bodyPr>
          <a:lstStyle/>
          <a:p>
            <a:r>
              <a:rPr lang="en-US" sz="2000" b="1" dirty="0" smtClean="0">
                <a:solidFill>
                  <a:srgbClr val="00CC00"/>
                </a:solidFill>
                <a:latin typeface="Trebuchet MS" pitchFamily="34" charset="0"/>
              </a:rPr>
              <a:t>9</a:t>
            </a:r>
            <a:endParaRPr lang="en-US" sz="2000" b="1" dirty="0">
              <a:solidFill>
                <a:srgbClr val="00CC00"/>
              </a:solidFill>
              <a:latin typeface="Trebuchet MS" pitchFamily="34" charset="0"/>
            </a:endParaRPr>
          </a:p>
        </p:txBody>
      </p:sp>
      <p:sp>
        <p:nvSpPr>
          <p:cNvPr id="65" name="l1"/>
          <p:cNvSpPr txBox="1"/>
          <p:nvPr/>
        </p:nvSpPr>
        <p:spPr>
          <a:xfrm>
            <a:off x="4017580" y="4476690"/>
            <a:ext cx="457200" cy="400110"/>
          </a:xfrm>
          <a:prstGeom prst="rect">
            <a:avLst/>
          </a:prstGeom>
          <a:noFill/>
          <a:ln>
            <a:noFill/>
          </a:ln>
        </p:spPr>
        <p:txBody>
          <a:bodyPr wrap="square" rtlCol="0">
            <a:spAutoFit/>
          </a:bodyPr>
          <a:lstStyle/>
          <a:p>
            <a:r>
              <a:rPr lang="en-US" sz="2000" b="1" dirty="0" smtClean="0">
                <a:solidFill>
                  <a:srgbClr val="00B0F0"/>
                </a:solidFill>
                <a:latin typeface="Trebuchet MS" pitchFamily="34" charset="0"/>
              </a:rPr>
              <a:t>1</a:t>
            </a:r>
            <a:endParaRPr lang="en-US" sz="2000" b="1" dirty="0">
              <a:solidFill>
                <a:srgbClr val="00B0F0"/>
              </a:solidFill>
              <a:latin typeface="Trebuchet MS" pitchFamily="34" charset="0"/>
            </a:endParaRPr>
          </a:p>
        </p:txBody>
      </p:sp>
      <p:sp>
        <p:nvSpPr>
          <p:cNvPr id="66" name="l2"/>
          <p:cNvSpPr txBox="1"/>
          <p:nvPr/>
        </p:nvSpPr>
        <p:spPr>
          <a:xfrm>
            <a:off x="4453760" y="4447728"/>
            <a:ext cx="457200" cy="400110"/>
          </a:xfrm>
          <a:prstGeom prst="rect">
            <a:avLst/>
          </a:prstGeom>
          <a:noFill/>
          <a:ln>
            <a:noFill/>
          </a:ln>
        </p:spPr>
        <p:txBody>
          <a:bodyPr wrap="square" rtlCol="0">
            <a:spAutoFit/>
          </a:bodyPr>
          <a:lstStyle/>
          <a:p>
            <a:r>
              <a:rPr lang="en-US" sz="2000" b="1" dirty="0" smtClean="0">
                <a:solidFill>
                  <a:srgbClr val="00B0F0"/>
                </a:solidFill>
                <a:latin typeface="Trebuchet MS" pitchFamily="34" charset="0"/>
              </a:rPr>
              <a:t>2</a:t>
            </a:r>
            <a:endParaRPr lang="en-US" sz="2000" b="1" dirty="0">
              <a:solidFill>
                <a:srgbClr val="00B0F0"/>
              </a:solidFill>
              <a:latin typeface="Trebuchet MS" pitchFamily="34" charset="0"/>
            </a:endParaRPr>
          </a:p>
        </p:txBody>
      </p:sp>
      <p:sp>
        <p:nvSpPr>
          <p:cNvPr id="67" name="l3"/>
          <p:cNvSpPr txBox="1"/>
          <p:nvPr/>
        </p:nvSpPr>
        <p:spPr>
          <a:xfrm>
            <a:off x="4891910" y="4457580"/>
            <a:ext cx="457200" cy="400110"/>
          </a:xfrm>
          <a:prstGeom prst="rect">
            <a:avLst/>
          </a:prstGeom>
          <a:noFill/>
          <a:ln>
            <a:noFill/>
          </a:ln>
        </p:spPr>
        <p:txBody>
          <a:bodyPr wrap="square" rtlCol="0">
            <a:spAutoFit/>
          </a:bodyPr>
          <a:lstStyle/>
          <a:p>
            <a:r>
              <a:rPr lang="en-US" sz="2000" b="1" dirty="0" smtClean="0">
                <a:solidFill>
                  <a:srgbClr val="00B0F0"/>
                </a:solidFill>
                <a:latin typeface="Trebuchet MS" pitchFamily="34" charset="0"/>
              </a:rPr>
              <a:t>3</a:t>
            </a:r>
            <a:endParaRPr lang="en-US" sz="2000" b="1" dirty="0">
              <a:solidFill>
                <a:srgbClr val="00B0F0"/>
              </a:solidFill>
              <a:latin typeface="Trebuchet MS" pitchFamily="34" charset="0"/>
            </a:endParaRPr>
          </a:p>
        </p:txBody>
      </p:sp>
      <p:sp>
        <p:nvSpPr>
          <p:cNvPr id="68" name="l4"/>
          <p:cNvSpPr txBox="1"/>
          <p:nvPr/>
        </p:nvSpPr>
        <p:spPr>
          <a:xfrm>
            <a:off x="5291960" y="4457580"/>
            <a:ext cx="457200" cy="400110"/>
          </a:xfrm>
          <a:prstGeom prst="rect">
            <a:avLst/>
          </a:prstGeom>
          <a:noFill/>
          <a:ln>
            <a:noFill/>
          </a:ln>
        </p:spPr>
        <p:txBody>
          <a:bodyPr wrap="square" rtlCol="0">
            <a:spAutoFit/>
          </a:bodyPr>
          <a:lstStyle/>
          <a:p>
            <a:r>
              <a:rPr lang="en-US" sz="2000" b="1" dirty="0" smtClean="0">
                <a:solidFill>
                  <a:srgbClr val="00B0F0"/>
                </a:solidFill>
                <a:latin typeface="Trebuchet MS" pitchFamily="34" charset="0"/>
              </a:rPr>
              <a:t>4</a:t>
            </a:r>
            <a:endParaRPr lang="en-US" sz="2000" b="1" dirty="0">
              <a:solidFill>
                <a:srgbClr val="00B0F0"/>
              </a:solidFill>
              <a:latin typeface="Trebuchet MS" pitchFamily="34" charset="0"/>
            </a:endParaRPr>
          </a:p>
        </p:txBody>
      </p:sp>
      <p:sp>
        <p:nvSpPr>
          <p:cNvPr id="69" name="l5"/>
          <p:cNvSpPr txBox="1"/>
          <p:nvPr/>
        </p:nvSpPr>
        <p:spPr>
          <a:xfrm>
            <a:off x="5739308" y="4457580"/>
            <a:ext cx="457200" cy="400110"/>
          </a:xfrm>
          <a:prstGeom prst="rect">
            <a:avLst/>
          </a:prstGeom>
          <a:noFill/>
          <a:ln>
            <a:noFill/>
          </a:ln>
        </p:spPr>
        <p:txBody>
          <a:bodyPr wrap="square" rtlCol="0">
            <a:spAutoFit/>
          </a:bodyPr>
          <a:lstStyle/>
          <a:p>
            <a:r>
              <a:rPr lang="en-US" sz="2000" b="1" dirty="0" smtClean="0">
                <a:solidFill>
                  <a:srgbClr val="00B0F0"/>
                </a:solidFill>
                <a:latin typeface="Trebuchet MS" pitchFamily="34" charset="0"/>
              </a:rPr>
              <a:t>5</a:t>
            </a:r>
            <a:endParaRPr lang="en-US" sz="2000" b="1" dirty="0">
              <a:solidFill>
                <a:srgbClr val="00B0F0"/>
              </a:solidFill>
              <a:latin typeface="Trebuchet MS" pitchFamily="34" charset="0"/>
            </a:endParaRPr>
          </a:p>
        </p:txBody>
      </p:sp>
      <p:sp>
        <p:nvSpPr>
          <p:cNvPr id="70" name="l6"/>
          <p:cNvSpPr txBox="1"/>
          <p:nvPr/>
        </p:nvSpPr>
        <p:spPr>
          <a:xfrm>
            <a:off x="6206360" y="4457580"/>
            <a:ext cx="457200" cy="400110"/>
          </a:xfrm>
          <a:prstGeom prst="rect">
            <a:avLst/>
          </a:prstGeom>
          <a:noFill/>
          <a:ln>
            <a:noFill/>
          </a:ln>
        </p:spPr>
        <p:txBody>
          <a:bodyPr wrap="square" rtlCol="0">
            <a:spAutoFit/>
          </a:bodyPr>
          <a:lstStyle/>
          <a:p>
            <a:r>
              <a:rPr lang="en-US" sz="2000" b="1" dirty="0" smtClean="0">
                <a:solidFill>
                  <a:srgbClr val="00B0F0"/>
                </a:solidFill>
                <a:latin typeface="Trebuchet MS" pitchFamily="34" charset="0"/>
              </a:rPr>
              <a:t>6</a:t>
            </a:r>
            <a:endParaRPr lang="en-US" sz="2000" b="1" dirty="0">
              <a:solidFill>
                <a:srgbClr val="00B0F0"/>
              </a:solidFill>
              <a:latin typeface="Trebuchet MS" pitchFamily="34" charset="0"/>
            </a:endParaRPr>
          </a:p>
        </p:txBody>
      </p:sp>
      <p:sp>
        <p:nvSpPr>
          <p:cNvPr id="71" name="l7"/>
          <p:cNvSpPr txBox="1"/>
          <p:nvPr/>
        </p:nvSpPr>
        <p:spPr>
          <a:xfrm>
            <a:off x="6647685" y="4467165"/>
            <a:ext cx="457200" cy="400110"/>
          </a:xfrm>
          <a:prstGeom prst="rect">
            <a:avLst/>
          </a:prstGeom>
          <a:noFill/>
          <a:ln>
            <a:noFill/>
          </a:ln>
        </p:spPr>
        <p:txBody>
          <a:bodyPr wrap="square" rtlCol="0">
            <a:spAutoFit/>
          </a:bodyPr>
          <a:lstStyle/>
          <a:p>
            <a:r>
              <a:rPr lang="en-US" sz="2000" b="1" dirty="0" smtClean="0">
                <a:solidFill>
                  <a:srgbClr val="00B0F0"/>
                </a:solidFill>
                <a:latin typeface="Trebuchet MS" pitchFamily="34" charset="0"/>
              </a:rPr>
              <a:t>7</a:t>
            </a:r>
            <a:endParaRPr lang="en-US" sz="2000" b="1" dirty="0">
              <a:solidFill>
                <a:srgbClr val="00B0F0"/>
              </a:solidFill>
              <a:latin typeface="Trebuchet MS" pitchFamily="34" charset="0"/>
            </a:endParaRPr>
          </a:p>
        </p:txBody>
      </p:sp>
      <p:sp>
        <p:nvSpPr>
          <p:cNvPr id="72" name="l8"/>
          <p:cNvSpPr txBox="1"/>
          <p:nvPr/>
        </p:nvSpPr>
        <p:spPr>
          <a:xfrm>
            <a:off x="7101710" y="4476690"/>
            <a:ext cx="457200" cy="400110"/>
          </a:xfrm>
          <a:prstGeom prst="rect">
            <a:avLst/>
          </a:prstGeom>
          <a:noFill/>
          <a:ln>
            <a:noFill/>
          </a:ln>
        </p:spPr>
        <p:txBody>
          <a:bodyPr wrap="square" rtlCol="0">
            <a:spAutoFit/>
          </a:bodyPr>
          <a:lstStyle/>
          <a:p>
            <a:r>
              <a:rPr lang="en-US" sz="2000" b="1" dirty="0" smtClean="0">
                <a:solidFill>
                  <a:srgbClr val="00B0F0"/>
                </a:solidFill>
                <a:latin typeface="Trebuchet MS" pitchFamily="34" charset="0"/>
              </a:rPr>
              <a:t>8</a:t>
            </a:r>
            <a:endParaRPr lang="en-US" sz="2000" b="1" dirty="0">
              <a:solidFill>
                <a:srgbClr val="00B0F0"/>
              </a:solidFill>
              <a:latin typeface="Trebuchet MS" pitchFamily="34" charset="0"/>
            </a:endParaRPr>
          </a:p>
        </p:txBody>
      </p:sp>
      <p:sp>
        <p:nvSpPr>
          <p:cNvPr id="73" name="l9"/>
          <p:cNvSpPr txBox="1"/>
          <p:nvPr/>
        </p:nvSpPr>
        <p:spPr>
          <a:xfrm>
            <a:off x="7501760" y="4457580"/>
            <a:ext cx="381000" cy="400110"/>
          </a:xfrm>
          <a:prstGeom prst="rect">
            <a:avLst/>
          </a:prstGeom>
          <a:noFill/>
          <a:ln>
            <a:noFill/>
          </a:ln>
        </p:spPr>
        <p:txBody>
          <a:bodyPr wrap="square" rtlCol="0">
            <a:spAutoFit/>
          </a:bodyPr>
          <a:lstStyle/>
          <a:p>
            <a:r>
              <a:rPr lang="en-US" sz="2000" b="1" dirty="0" smtClean="0">
                <a:solidFill>
                  <a:srgbClr val="00B0F0"/>
                </a:solidFill>
                <a:latin typeface="Trebuchet MS" pitchFamily="34" charset="0"/>
              </a:rPr>
              <a:t>9</a:t>
            </a:r>
            <a:endParaRPr lang="en-US" sz="2000" b="1" dirty="0">
              <a:solidFill>
                <a:srgbClr val="00B0F0"/>
              </a:solidFill>
              <a:latin typeface="Trebuchet MS" pitchFamily="34" charset="0"/>
            </a:endParaRPr>
          </a:p>
        </p:txBody>
      </p:sp>
      <p:sp>
        <p:nvSpPr>
          <p:cNvPr id="51" name="Rectangle 50"/>
          <p:cNvSpPr/>
          <p:nvPr/>
        </p:nvSpPr>
        <p:spPr>
          <a:xfrm>
            <a:off x="7044560" y="3486090"/>
            <a:ext cx="381000" cy="533400"/>
          </a:xfrm>
          <a:prstGeom prst="rect">
            <a:avLst/>
          </a:prstGeom>
          <a:solidFill>
            <a:schemeClr val="bg1">
              <a:alpha val="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ectangle 34"/>
          <p:cNvSpPr/>
          <p:nvPr/>
        </p:nvSpPr>
        <p:spPr>
          <a:xfrm>
            <a:off x="7882760" y="3638490"/>
            <a:ext cx="381000" cy="533400"/>
          </a:xfrm>
          <a:prstGeom prst="rect">
            <a:avLst/>
          </a:prstGeom>
          <a:solidFill>
            <a:schemeClr val="bg1">
              <a:alpha val="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4" name="l1box"/>
          <p:cNvSpPr/>
          <p:nvPr/>
        </p:nvSpPr>
        <p:spPr>
          <a:xfrm>
            <a:off x="3996560" y="3714690"/>
            <a:ext cx="304800" cy="533400"/>
          </a:xfrm>
          <a:prstGeom prst="rect">
            <a:avLst/>
          </a:prstGeom>
          <a:solidFill>
            <a:srgbClr val="00B0F0">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5" name="l2box"/>
          <p:cNvSpPr/>
          <p:nvPr/>
        </p:nvSpPr>
        <p:spPr>
          <a:xfrm>
            <a:off x="4453760" y="3257490"/>
            <a:ext cx="304800" cy="228600"/>
          </a:xfrm>
          <a:prstGeom prst="rect">
            <a:avLst/>
          </a:prstGeom>
          <a:solidFill>
            <a:srgbClr val="00B0F0">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l3box"/>
          <p:cNvSpPr/>
          <p:nvPr/>
        </p:nvSpPr>
        <p:spPr>
          <a:xfrm>
            <a:off x="4887956" y="3714690"/>
            <a:ext cx="304800" cy="457200"/>
          </a:xfrm>
          <a:prstGeom prst="rect">
            <a:avLst/>
          </a:prstGeom>
          <a:solidFill>
            <a:srgbClr val="00B0F0">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l4box"/>
          <p:cNvSpPr/>
          <p:nvPr/>
        </p:nvSpPr>
        <p:spPr>
          <a:xfrm>
            <a:off x="5314964" y="3333690"/>
            <a:ext cx="304800" cy="228600"/>
          </a:xfrm>
          <a:prstGeom prst="rect">
            <a:avLst/>
          </a:prstGeom>
          <a:solidFill>
            <a:srgbClr val="00B0F0">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8" name="l5box"/>
          <p:cNvSpPr/>
          <p:nvPr/>
        </p:nvSpPr>
        <p:spPr>
          <a:xfrm>
            <a:off x="5749160" y="3562290"/>
            <a:ext cx="304800" cy="685800"/>
          </a:xfrm>
          <a:prstGeom prst="rect">
            <a:avLst/>
          </a:prstGeom>
          <a:solidFill>
            <a:srgbClr val="00B0F0">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l6box"/>
          <p:cNvSpPr/>
          <p:nvPr/>
        </p:nvSpPr>
        <p:spPr>
          <a:xfrm>
            <a:off x="6206360" y="3409890"/>
            <a:ext cx="304800" cy="381000"/>
          </a:xfrm>
          <a:prstGeom prst="rect">
            <a:avLst/>
          </a:prstGeom>
          <a:solidFill>
            <a:srgbClr val="00B0F0">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0" name="l7box"/>
          <p:cNvSpPr/>
          <p:nvPr/>
        </p:nvSpPr>
        <p:spPr>
          <a:xfrm>
            <a:off x="6663560" y="3562290"/>
            <a:ext cx="228600" cy="685800"/>
          </a:xfrm>
          <a:prstGeom prst="rect">
            <a:avLst/>
          </a:prstGeom>
          <a:solidFill>
            <a:srgbClr val="00B0F0">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1" name="l8box"/>
          <p:cNvSpPr/>
          <p:nvPr/>
        </p:nvSpPr>
        <p:spPr>
          <a:xfrm>
            <a:off x="7056062" y="3411327"/>
            <a:ext cx="304800" cy="533400"/>
          </a:xfrm>
          <a:prstGeom prst="rect">
            <a:avLst/>
          </a:prstGeom>
          <a:solidFill>
            <a:srgbClr val="00B0F0">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l9box"/>
          <p:cNvSpPr/>
          <p:nvPr/>
        </p:nvSpPr>
        <p:spPr>
          <a:xfrm>
            <a:off x="7501760" y="3486090"/>
            <a:ext cx="304800" cy="762000"/>
          </a:xfrm>
          <a:prstGeom prst="rect">
            <a:avLst/>
          </a:prstGeom>
          <a:solidFill>
            <a:srgbClr val="00B0F0">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h1box"/>
          <p:cNvSpPr/>
          <p:nvPr/>
        </p:nvSpPr>
        <p:spPr>
          <a:xfrm>
            <a:off x="4301360" y="3028890"/>
            <a:ext cx="228600" cy="228600"/>
          </a:xfrm>
          <a:prstGeom prst="rect">
            <a:avLst/>
          </a:prstGeom>
          <a:solidFill>
            <a:srgbClr val="00CC00">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4" name="h2box"/>
          <p:cNvSpPr/>
          <p:nvPr/>
        </p:nvSpPr>
        <p:spPr>
          <a:xfrm>
            <a:off x="4606160" y="2800290"/>
            <a:ext cx="304800" cy="457200"/>
          </a:xfrm>
          <a:prstGeom prst="rect">
            <a:avLst/>
          </a:prstGeom>
          <a:solidFill>
            <a:srgbClr val="00CC00">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h3box"/>
          <p:cNvSpPr/>
          <p:nvPr/>
        </p:nvSpPr>
        <p:spPr>
          <a:xfrm>
            <a:off x="5139560" y="2952690"/>
            <a:ext cx="304800" cy="339306"/>
          </a:xfrm>
          <a:prstGeom prst="rect">
            <a:avLst/>
          </a:prstGeom>
          <a:solidFill>
            <a:srgbClr val="00CC00">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h4box"/>
          <p:cNvSpPr/>
          <p:nvPr/>
        </p:nvSpPr>
        <p:spPr>
          <a:xfrm>
            <a:off x="5520560" y="2800290"/>
            <a:ext cx="304800" cy="447675"/>
          </a:xfrm>
          <a:prstGeom prst="rect">
            <a:avLst/>
          </a:prstGeom>
          <a:solidFill>
            <a:srgbClr val="00CC00">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7" name="h5box"/>
          <p:cNvSpPr/>
          <p:nvPr/>
        </p:nvSpPr>
        <p:spPr>
          <a:xfrm>
            <a:off x="5977760" y="2952690"/>
            <a:ext cx="304800" cy="457200"/>
          </a:xfrm>
          <a:prstGeom prst="rect">
            <a:avLst/>
          </a:prstGeom>
          <a:solidFill>
            <a:srgbClr val="00CC00">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8" name="h6box"/>
          <p:cNvSpPr/>
          <p:nvPr/>
        </p:nvSpPr>
        <p:spPr>
          <a:xfrm>
            <a:off x="6387515" y="2800290"/>
            <a:ext cx="304800" cy="533400"/>
          </a:xfrm>
          <a:prstGeom prst="rect">
            <a:avLst/>
          </a:prstGeom>
          <a:solidFill>
            <a:srgbClr val="00CC00">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9" name="h7box"/>
          <p:cNvSpPr/>
          <p:nvPr/>
        </p:nvSpPr>
        <p:spPr>
          <a:xfrm>
            <a:off x="6815960" y="2800290"/>
            <a:ext cx="381000" cy="533400"/>
          </a:xfrm>
          <a:prstGeom prst="rect">
            <a:avLst/>
          </a:prstGeom>
          <a:solidFill>
            <a:srgbClr val="00CC00">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0" name="h8box"/>
          <p:cNvSpPr/>
          <p:nvPr/>
        </p:nvSpPr>
        <p:spPr>
          <a:xfrm>
            <a:off x="7273160" y="2724090"/>
            <a:ext cx="304800" cy="533400"/>
          </a:xfrm>
          <a:prstGeom prst="rect">
            <a:avLst/>
          </a:prstGeom>
          <a:solidFill>
            <a:srgbClr val="00CC00">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1" name="h9box"/>
          <p:cNvSpPr/>
          <p:nvPr/>
        </p:nvSpPr>
        <p:spPr>
          <a:xfrm>
            <a:off x="7730360" y="2647890"/>
            <a:ext cx="304800" cy="609600"/>
          </a:xfrm>
          <a:prstGeom prst="rect">
            <a:avLst/>
          </a:prstGeom>
          <a:solidFill>
            <a:srgbClr val="00CC00">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2" name="l10box"/>
          <p:cNvSpPr/>
          <p:nvPr/>
        </p:nvSpPr>
        <p:spPr>
          <a:xfrm>
            <a:off x="7935956" y="3486090"/>
            <a:ext cx="304800" cy="609600"/>
          </a:xfrm>
          <a:prstGeom prst="rect">
            <a:avLst/>
          </a:prstGeom>
          <a:solidFill>
            <a:srgbClr val="00B0F0">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4" name="Picture 93" descr="dungeness - Copy.jpg"/>
          <p:cNvPicPr>
            <a:picLocks noChangeAspect="1"/>
          </p:cNvPicPr>
          <p:nvPr/>
        </p:nvPicPr>
        <p:blipFill>
          <a:blip r:embed="rId12" cstate="print"/>
          <a:stretch>
            <a:fillRect/>
          </a:stretch>
        </p:blipFill>
        <p:spPr>
          <a:xfrm>
            <a:off x="1676400" y="914400"/>
            <a:ext cx="1568450" cy="941070"/>
          </a:xfrm>
          <a:prstGeom prst="rect">
            <a:avLst/>
          </a:prstGeom>
        </p:spPr>
      </p:pic>
      <p:sp>
        <p:nvSpPr>
          <p:cNvPr id="95" name="Rounded Rectangle 94"/>
          <p:cNvSpPr/>
          <p:nvPr/>
        </p:nvSpPr>
        <p:spPr>
          <a:xfrm>
            <a:off x="1828800" y="2209800"/>
            <a:ext cx="1600200" cy="838200"/>
          </a:xfrm>
          <a:prstGeom prst="roundRect">
            <a:avLst/>
          </a:prstGeom>
          <a:solidFill>
            <a:srgbClr val="00B8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600" dirty="0" smtClean="0">
                <a:latin typeface="Trebuchet MS" pitchFamily="34" charset="0"/>
              </a:rPr>
              <a:t>How many HIGH tides do you count?</a:t>
            </a:r>
            <a:endParaRPr lang="en-US" sz="1600" dirty="0">
              <a:latin typeface="Trebuchet MS" pitchFamily="34" charset="0"/>
            </a:endParaRPr>
          </a:p>
        </p:txBody>
      </p:sp>
      <p:sp>
        <p:nvSpPr>
          <p:cNvPr id="96" name="Rounded Rectangle 95"/>
          <p:cNvSpPr/>
          <p:nvPr/>
        </p:nvSpPr>
        <p:spPr>
          <a:xfrm>
            <a:off x="1752600" y="4343400"/>
            <a:ext cx="1600200" cy="914400"/>
          </a:xfrm>
          <a:prstGeom prst="roundRect">
            <a:avLst/>
          </a:prstGeom>
          <a:solidFill>
            <a:srgbClr val="00A1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600" dirty="0" smtClean="0">
                <a:latin typeface="Trebuchet MS" pitchFamily="34" charset="0"/>
              </a:rPr>
              <a:t>How many LOW tides do you count?</a:t>
            </a:r>
            <a:endParaRPr lang="en-US" sz="1600" dirty="0">
              <a:latin typeface="Trebuchet MS" pitchFamily="34" charset="0"/>
            </a:endParaRPr>
          </a:p>
        </p:txBody>
      </p:sp>
      <p:sp>
        <p:nvSpPr>
          <p:cNvPr id="97" name="Up Ribbon 96"/>
          <p:cNvSpPr/>
          <p:nvPr/>
        </p:nvSpPr>
        <p:spPr>
          <a:xfrm>
            <a:off x="3505200" y="990600"/>
            <a:ext cx="4419600" cy="609600"/>
          </a:xfrm>
          <a:prstGeom prst="ribbon2">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latin typeface="Trebuchet MS" pitchFamily="34" charset="0"/>
              </a:rPr>
              <a:t>Tide Challenge #2</a:t>
            </a:r>
            <a:endParaRPr lang="en-US" dirty="0">
              <a:latin typeface="Trebuchet MS" pitchFamily="34" charset="0"/>
            </a:endParaRPr>
          </a:p>
        </p:txBody>
      </p:sp>
      <p:sp>
        <p:nvSpPr>
          <p:cNvPr id="93" name="TextBox 92"/>
          <p:cNvSpPr txBox="1"/>
          <p:nvPr/>
        </p:nvSpPr>
        <p:spPr>
          <a:xfrm>
            <a:off x="1066800" y="6553200"/>
            <a:ext cx="3429000" cy="369332"/>
          </a:xfrm>
          <a:prstGeom prst="rect">
            <a:avLst/>
          </a:prstGeom>
          <a:noFill/>
        </p:spPr>
        <p:txBody>
          <a:bodyPr wrap="square" rtlCol="0">
            <a:spAutoFit/>
          </a:bodyPr>
          <a:lstStyle/>
          <a:p>
            <a:r>
              <a:rPr lang="en-US" dirty="0" smtClean="0">
                <a:latin typeface="Trebuchet MS" pitchFamily="34" charset="0"/>
              </a:rPr>
              <a:t>Tide Challenge: 2/4</a:t>
            </a:r>
            <a:endParaRPr lang="en-US" dirty="0">
              <a:latin typeface="Trebuchet MS" pitchFamily="34" charset="0"/>
            </a:endParaRPr>
          </a:p>
        </p:txBody>
      </p:sp>
      <p:sp>
        <p:nvSpPr>
          <p:cNvPr id="98" name="Rounded Rectangle 97"/>
          <p:cNvSpPr/>
          <p:nvPr/>
        </p:nvSpPr>
        <p:spPr>
          <a:xfrm>
            <a:off x="3657600" y="5638800"/>
            <a:ext cx="1676400" cy="838200"/>
          </a:xfrm>
          <a:prstGeom prst="roundRect">
            <a:avLst/>
          </a:prstGeom>
          <a:solidFill>
            <a:srgbClr val="00A1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600" dirty="0" smtClean="0">
                <a:latin typeface="Trebuchet MS" pitchFamily="34" charset="0"/>
              </a:rPr>
              <a:t>Did you find all the tides?</a:t>
            </a:r>
            <a:endParaRPr lang="en-US" sz="1600" dirty="0">
              <a:latin typeface="Trebuchet MS" pitchFamily="34" charset="0"/>
            </a:endParaRPr>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grpId="0" nodeType="withEffect">
                                  <p:stCondLst>
                                    <p:cond delay="0"/>
                                  </p:stCondLst>
                                  <p:childTnLst>
                                    <p:set>
                                      <p:cBhvr>
                                        <p:cTn id="6" dur="1" fill="hold">
                                          <p:stCondLst>
                                            <p:cond delay="0"/>
                                          </p:stCondLst>
                                        </p:cTn>
                                        <p:tgtEl>
                                          <p:spTgt spid="65"/>
                                        </p:tgtEl>
                                        <p:attrNameLst>
                                          <p:attrName>style.visibility</p:attrName>
                                        </p:attrNameLst>
                                      </p:cBhvr>
                                      <p:to>
                                        <p:strVal val="visible"/>
                                      </p:to>
                                    </p:set>
                                    <p:anim calcmode="lin" valueType="num">
                                      <p:cBhvr>
                                        <p:cTn id="7" dur="500" fill="hold"/>
                                        <p:tgtEl>
                                          <p:spTgt spid="65"/>
                                        </p:tgtEl>
                                        <p:attrNameLst>
                                          <p:attrName>ppt_w</p:attrName>
                                        </p:attrNameLst>
                                      </p:cBhvr>
                                      <p:tavLst>
                                        <p:tav tm="0">
                                          <p:val>
                                            <p:fltVal val="0"/>
                                          </p:val>
                                        </p:tav>
                                        <p:tav tm="100000">
                                          <p:val>
                                            <p:strVal val="#ppt_w"/>
                                          </p:val>
                                        </p:tav>
                                      </p:tavLst>
                                    </p:anim>
                                    <p:anim calcmode="lin" valueType="num">
                                      <p:cBhvr>
                                        <p:cTn id="8" dur="500" fill="hold"/>
                                        <p:tgtEl>
                                          <p:spTgt spid="65"/>
                                        </p:tgtEl>
                                        <p:attrNameLst>
                                          <p:attrName>ppt_h</p:attrName>
                                        </p:attrNameLst>
                                      </p:cBhvr>
                                      <p:tavLst>
                                        <p:tav tm="0">
                                          <p:val>
                                            <p:fltVal val="0"/>
                                          </p:val>
                                        </p:tav>
                                        <p:tav tm="100000">
                                          <p:val>
                                            <p:strVal val="#ppt_h"/>
                                          </p:val>
                                        </p:tav>
                                      </p:tavLst>
                                    </p:anim>
                                    <p:animEffect transition="in" filter="fade">
                                      <p:cBhvr>
                                        <p:cTn id="9" dur="500"/>
                                        <p:tgtEl>
                                          <p:spTgt spid="65"/>
                                        </p:tgtEl>
                                      </p:cBhvr>
                                    </p:animEffect>
                                  </p:childTnLst>
                                </p:cTn>
                              </p:par>
                              <p:par>
                                <p:cTn id="10" presetID="53" presetClass="entr" presetSubtype="0" fill="hold" grpId="0" nodeType="withEffect">
                                  <p:stCondLst>
                                    <p:cond delay="0"/>
                                  </p:stCondLst>
                                  <p:childTnLst>
                                    <p:set>
                                      <p:cBhvr>
                                        <p:cTn id="11" dur="1" fill="hold">
                                          <p:stCondLst>
                                            <p:cond delay="0"/>
                                          </p:stCondLst>
                                        </p:cTn>
                                        <p:tgtEl>
                                          <p:spTgt spid="74"/>
                                        </p:tgtEl>
                                        <p:attrNameLst>
                                          <p:attrName>style.visibility</p:attrName>
                                        </p:attrNameLst>
                                      </p:cBhvr>
                                      <p:to>
                                        <p:strVal val="visible"/>
                                      </p:to>
                                    </p:set>
                                    <p:anim calcmode="lin" valueType="num">
                                      <p:cBhvr>
                                        <p:cTn id="12" dur="500" fill="hold"/>
                                        <p:tgtEl>
                                          <p:spTgt spid="74"/>
                                        </p:tgtEl>
                                        <p:attrNameLst>
                                          <p:attrName>ppt_w</p:attrName>
                                        </p:attrNameLst>
                                      </p:cBhvr>
                                      <p:tavLst>
                                        <p:tav tm="0">
                                          <p:val>
                                            <p:fltVal val="0"/>
                                          </p:val>
                                        </p:tav>
                                        <p:tav tm="100000">
                                          <p:val>
                                            <p:strVal val="#ppt_w"/>
                                          </p:val>
                                        </p:tav>
                                      </p:tavLst>
                                    </p:anim>
                                    <p:anim calcmode="lin" valueType="num">
                                      <p:cBhvr>
                                        <p:cTn id="13" dur="500" fill="hold"/>
                                        <p:tgtEl>
                                          <p:spTgt spid="74"/>
                                        </p:tgtEl>
                                        <p:attrNameLst>
                                          <p:attrName>ppt_h</p:attrName>
                                        </p:attrNameLst>
                                      </p:cBhvr>
                                      <p:tavLst>
                                        <p:tav tm="0">
                                          <p:val>
                                            <p:fltVal val="0"/>
                                          </p:val>
                                        </p:tav>
                                        <p:tav tm="100000">
                                          <p:val>
                                            <p:strVal val="#ppt_h"/>
                                          </p:val>
                                        </p:tav>
                                      </p:tavLst>
                                    </p:anim>
                                    <p:animEffect transition="in" filter="fade">
                                      <p:cBhvr>
                                        <p:cTn id="14" dur="500"/>
                                        <p:tgtEl>
                                          <p:spTgt spid="74"/>
                                        </p:tgtEl>
                                      </p:cBhvr>
                                    </p:animEffect>
                                  </p:childTnLst>
                                </p:cTn>
                              </p:par>
                            </p:childTnLst>
                          </p:cTn>
                        </p:par>
                        <p:par>
                          <p:cTn id="15" fill="hold">
                            <p:stCondLst>
                              <p:cond delay="500"/>
                            </p:stCondLst>
                            <p:childTnLst>
                              <p:par>
                                <p:cTn id="16" presetID="53" presetClass="entr" presetSubtype="0" fill="hold" grpId="0" nodeType="afterEffect">
                                  <p:stCondLst>
                                    <p:cond delay="0"/>
                                  </p:stCondLst>
                                  <p:childTnLst>
                                    <p:set>
                                      <p:cBhvr>
                                        <p:cTn id="17" dur="1" fill="hold">
                                          <p:stCondLst>
                                            <p:cond delay="0"/>
                                          </p:stCondLst>
                                        </p:cTn>
                                        <p:tgtEl>
                                          <p:spTgt spid="66"/>
                                        </p:tgtEl>
                                        <p:attrNameLst>
                                          <p:attrName>style.visibility</p:attrName>
                                        </p:attrNameLst>
                                      </p:cBhvr>
                                      <p:to>
                                        <p:strVal val="visible"/>
                                      </p:to>
                                    </p:set>
                                    <p:anim calcmode="lin" valueType="num">
                                      <p:cBhvr>
                                        <p:cTn id="18" dur="500" fill="hold"/>
                                        <p:tgtEl>
                                          <p:spTgt spid="66"/>
                                        </p:tgtEl>
                                        <p:attrNameLst>
                                          <p:attrName>ppt_w</p:attrName>
                                        </p:attrNameLst>
                                      </p:cBhvr>
                                      <p:tavLst>
                                        <p:tav tm="0">
                                          <p:val>
                                            <p:fltVal val="0"/>
                                          </p:val>
                                        </p:tav>
                                        <p:tav tm="100000">
                                          <p:val>
                                            <p:strVal val="#ppt_w"/>
                                          </p:val>
                                        </p:tav>
                                      </p:tavLst>
                                    </p:anim>
                                    <p:anim calcmode="lin" valueType="num">
                                      <p:cBhvr>
                                        <p:cTn id="19" dur="500" fill="hold"/>
                                        <p:tgtEl>
                                          <p:spTgt spid="66"/>
                                        </p:tgtEl>
                                        <p:attrNameLst>
                                          <p:attrName>ppt_h</p:attrName>
                                        </p:attrNameLst>
                                      </p:cBhvr>
                                      <p:tavLst>
                                        <p:tav tm="0">
                                          <p:val>
                                            <p:fltVal val="0"/>
                                          </p:val>
                                        </p:tav>
                                        <p:tav tm="100000">
                                          <p:val>
                                            <p:strVal val="#ppt_h"/>
                                          </p:val>
                                        </p:tav>
                                      </p:tavLst>
                                    </p:anim>
                                    <p:animEffect transition="in" filter="fade">
                                      <p:cBhvr>
                                        <p:cTn id="20" dur="500"/>
                                        <p:tgtEl>
                                          <p:spTgt spid="66"/>
                                        </p:tgtEl>
                                      </p:cBhvr>
                                    </p:animEffect>
                                  </p:childTnLst>
                                </p:cTn>
                              </p:par>
                              <p:par>
                                <p:cTn id="21" presetID="53" presetClass="entr" presetSubtype="0" fill="hold" grpId="0" nodeType="withEffect">
                                  <p:stCondLst>
                                    <p:cond delay="0"/>
                                  </p:stCondLst>
                                  <p:childTnLst>
                                    <p:set>
                                      <p:cBhvr>
                                        <p:cTn id="22" dur="1" fill="hold">
                                          <p:stCondLst>
                                            <p:cond delay="0"/>
                                          </p:stCondLst>
                                        </p:cTn>
                                        <p:tgtEl>
                                          <p:spTgt spid="75"/>
                                        </p:tgtEl>
                                        <p:attrNameLst>
                                          <p:attrName>style.visibility</p:attrName>
                                        </p:attrNameLst>
                                      </p:cBhvr>
                                      <p:to>
                                        <p:strVal val="visible"/>
                                      </p:to>
                                    </p:set>
                                    <p:anim calcmode="lin" valueType="num">
                                      <p:cBhvr>
                                        <p:cTn id="23" dur="500" fill="hold"/>
                                        <p:tgtEl>
                                          <p:spTgt spid="75"/>
                                        </p:tgtEl>
                                        <p:attrNameLst>
                                          <p:attrName>ppt_w</p:attrName>
                                        </p:attrNameLst>
                                      </p:cBhvr>
                                      <p:tavLst>
                                        <p:tav tm="0">
                                          <p:val>
                                            <p:fltVal val="0"/>
                                          </p:val>
                                        </p:tav>
                                        <p:tav tm="100000">
                                          <p:val>
                                            <p:strVal val="#ppt_w"/>
                                          </p:val>
                                        </p:tav>
                                      </p:tavLst>
                                    </p:anim>
                                    <p:anim calcmode="lin" valueType="num">
                                      <p:cBhvr>
                                        <p:cTn id="24" dur="500" fill="hold"/>
                                        <p:tgtEl>
                                          <p:spTgt spid="75"/>
                                        </p:tgtEl>
                                        <p:attrNameLst>
                                          <p:attrName>ppt_h</p:attrName>
                                        </p:attrNameLst>
                                      </p:cBhvr>
                                      <p:tavLst>
                                        <p:tav tm="0">
                                          <p:val>
                                            <p:fltVal val="0"/>
                                          </p:val>
                                        </p:tav>
                                        <p:tav tm="100000">
                                          <p:val>
                                            <p:strVal val="#ppt_h"/>
                                          </p:val>
                                        </p:tav>
                                      </p:tavLst>
                                    </p:anim>
                                    <p:animEffect transition="in" filter="fade">
                                      <p:cBhvr>
                                        <p:cTn id="25" dur="500"/>
                                        <p:tgtEl>
                                          <p:spTgt spid="75"/>
                                        </p:tgtEl>
                                      </p:cBhvr>
                                    </p:animEffect>
                                  </p:childTnLst>
                                </p:cTn>
                              </p:par>
                            </p:childTnLst>
                          </p:cTn>
                        </p:par>
                        <p:par>
                          <p:cTn id="26" fill="hold">
                            <p:stCondLst>
                              <p:cond delay="1000"/>
                            </p:stCondLst>
                            <p:childTnLst>
                              <p:par>
                                <p:cTn id="27" presetID="53" presetClass="entr" presetSubtype="0" fill="hold" grpId="0" nodeType="afterEffect">
                                  <p:stCondLst>
                                    <p:cond delay="0"/>
                                  </p:stCondLst>
                                  <p:childTnLst>
                                    <p:set>
                                      <p:cBhvr>
                                        <p:cTn id="28" dur="1" fill="hold">
                                          <p:stCondLst>
                                            <p:cond delay="0"/>
                                          </p:stCondLst>
                                        </p:cTn>
                                        <p:tgtEl>
                                          <p:spTgt spid="67"/>
                                        </p:tgtEl>
                                        <p:attrNameLst>
                                          <p:attrName>style.visibility</p:attrName>
                                        </p:attrNameLst>
                                      </p:cBhvr>
                                      <p:to>
                                        <p:strVal val="visible"/>
                                      </p:to>
                                    </p:set>
                                    <p:anim calcmode="lin" valueType="num">
                                      <p:cBhvr>
                                        <p:cTn id="29" dur="500" fill="hold"/>
                                        <p:tgtEl>
                                          <p:spTgt spid="67"/>
                                        </p:tgtEl>
                                        <p:attrNameLst>
                                          <p:attrName>ppt_w</p:attrName>
                                        </p:attrNameLst>
                                      </p:cBhvr>
                                      <p:tavLst>
                                        <p:tav tm="0">
                                          <p:val>
                                            <p:fltVal val="0"/>
                                          </p:val>
                                        </p:tav>
                                        <p:tav tm="100000">
                                          <p:val>
                                            <p:strVal val="#ppt_w"/>
                                          </p:val>
                                        </p:tav>
                                      </p:tavLst>
                                    </p:anim>
                                    <p:anim calcmode="lin" valueType="num">
                                      <p:cBhvr>
                                        <p:cTn id="30" dur="500" fill="hold"/>
                                        <p:tgtEl>
                                          <p:spTgt spid="67"/>
                                        </p:tgtEl>
                                        <p:attrNameLst>
                                          <p:attrName>ppt_h</p:attrName>
                                        </p:attrNameLst>
                                      </p:cBhvr>
                                      <p:tavLst>
                                        <p:tav tm="0">
                                          <p:val>
                                            <p:fltVal val="0"/>
                                          </p:val>
                                        </p:tav>
                                        <p:tav tm="100000">
                                          <p:val>
                                            <p:strVal val="#ppt_h"/>
                                          </p:val>
                                        </p:tav>
                                      </p:tavLst>
                                    </p:anim>
                                    <p:animEffect transition="in" filter="fade">
                                      <p:cBhvr>
                                        <p:cTn id="31" dur="500"/>
                                        <p:tgtEl>
                                          <p:spTgt spid="67"/>
                                        </p:tgtEl>
                                      </p:cBhvr>
                                    </p:animEffect>
                                  </p:childTnLst>
                                </p:cTn>
                              </p:par>
                              <p:par>
                                <p:cTn id="32" presetID="53" presetClass="entr" presetSubtype="0" fill="hold" grpId="0" nodeType="withEffect">
                                  <p:stCondLst>
                                    <p:cond delay="0"/>
                                  </p:stCondLst>
                                  <p:childTnLst>
                                    <p:set>
                                      <p:cBhvr>
                                        <p:cTn id="33" dur="1" fill="hold">
                                          <p:stCondLst>
                                            <p:cond delay="0"/>
                                          </p:stCondLst>
                                        </p:cTn>
                                        <p:tgtEl>
                                          <p:spTgt spid="76"/>
                                        </p:tgtEl>
                                        <p:attrNameLst>
                                          <p:attrName>style.visibility</p:attrName>
                                        </p:attrNameLst>
                                      </p:cBhvr>
                                      <p:to>
                                        <p:strVal val="visible"/>
                                      </p:to>
                                    </p:set>
                                    <p:anim calcmode="lin" valueType="num">
                                      <p:cBhvr>
                                        <p:cTn id="34" dur="500" fill="hold"/>
                                        <p:tgtEl>
                                          <p:spTgt spid="76"/>
                                        </p:tgtEl>
                                        <p:attrNameLst>
                                          <p:attrName>ppt_w</p:attrName>
                                        </p:attrNameLst>
                                      </p:cBhvr>
                                      <p:tavLst>
                                        <p:tav tm="0">
                                          <p:val>
                                            <p:fltVal val="0"/>
                                          </p:val>
                                        </p:tav>
                                        <p:tav tm="100000">
                                          <p:val>
                                            <p:strVal val="#ppt_w"/>
                                          </p:val>
                                        </p:tav>
                                      </p:tavLst>
                                    </p:anim>
                                    <p:anim calcmode="lin" valueType="num">
                                      <p:cBhvr>
                                        <p:cTn id="35" dur="500" fill="hold"/>
                                        <p:tgtEl>
                                          <p:spTgt spid="76"/>
                                        </p:tgtEl>
                                        <p:attrNameLst>
                                          <p:attrName>ppt_h</p:attrName>
                                        </p:attrNameLst>
                                      </p:cBhvr>
                                      <p:tavLst>
                                        <p:tav tm="0">
                                          <p:val>
                                            <p:fltVal val="0"/>
                                          </p:val>
                                        </p:tav>
                                        <p:tav tm="100000">
                                          <p:val>
                                            <p:strVal val="#ppt_h"/>
                                          </p:val>
                                        </p:tav>
                                      </p:tavLst>
                                    </p:anim>
                                    <p:animEffect transition="in" filter="fade">
                                      <p:cBhvr>
                                        <p:cTn id="36" dur="500"/>
                                        <p:tgtEl>
                                          <p:spTgt spid="76"/>
                                        </p:tgtEl>
                                      </p:cBhvr>
                                    </p:animEffect>
                                  </p:childTnLst>
                                </p:cTn>
                              </p:par>
                            </p:childTnLst>
                          </p:cTn>
                        </p:par>
                        <p:par>
                          <p:cTn id="37" fill="hold">
                            <p:stCondLst>
                              <p:cond delay="1500"/>
                            </p:stCondLst>
                            <p:childTnLst>
                              <p:par>
                                <p:cTn id="38" presetID="53" presetClass="entr" presetSubtype="0" fill="hold" grpId="0" nodeType="afterEffect">
                                  <p:stCondLst>
                                    <p:cond delay="0"/>
                                  </p:stCondLst>
                                  <p:childTnLst>
                                    <p:set>
                                      <p:cBhvr>
                                        <p:cTn id="39" dur="1" fill="hold">
                                          <p:stCondLst>
                                            <p:cond delay="0"/>
                                          </p:stCondLst>
                                        </p:cTn>
                                        <p:tgtEl>
                                          <p:spTgt spid="68"/>
                                        </p:tgtEl>
                                        <p:attrNameLst>
                                          <p:attrName>style.visibility</p:attrName>
                                        </p:attrNameLst>
                                      </p:cBhvr>
                                      <p:to>
                                        <p:strVal val="visible"/>
                                      </p:to>
                                    </p:set>
                                    <p:anim calcmode="lin" valueType="num">
                                      <p:cBhvr>
                                        <p:cTn id="40" dur="500" fill="hold"/>
                                        <p:tgtEl>
                                          <p:spTgt spid="68"/>
                                        </p:tgtEl>
                                        <p:attrNameLst>
                                          <p:attrName>ppt_w</p:attrName>
                                        </p:attrNameLst>
                                      </p:cBhvr>
                                      <p:tavLst>
                                        <p:tav tm="0">
                                          <p:val>
                                            <p:fltVal val="0"/>
                                          </p:val>
                                        </p:tav>
                                        <p:tav tm="100000">
                                          <p:val>
                                            <p:strVal val="#ppt_w"/>
                                          </p:val>
                                        </p:tav>
                                      </p:tavLst>
                                    </p:anim>
                                    <p:anim calcmode="lin" valueType="num">
                                      <p:cBhvr>
                                        <p:cTn id="41" dur="500" fill="hold"/>
                                        <p:tgtEl>
                                          <p:spTgt spid="68"/>
                                        </p:tgtEl>
                                        <p:attrNameLst>
                                          <p:attrName>ppt_h</p:attrName>
                                        </p:attrNameLst>
                                      </p:cBhvr>
                                      <p:tavLst>
                                        <p:tav tm="0">
                                          <p:val>
                                            <p:fltVal val="0"/>
                                          </p:val>
                                        </p:tav>
                                        <p:tav tm="100000">
                                          <p:val>
                                            <p:strVal val="#ppt_h"/>
                                          </p:val>
                                        </p:tav>
                                      </p:tavLst>
                                    </p:anim>
                                    <p:animEffect transition="in" filter="fade">
                                      <p:cBhvr>
                                        <p:cTn id="42" dur="500"/>
                                        <p:tgtEl>
                                          <p:spTgt spid="68"/>
                                        </p:tgtEl>
                                      </p:cBhvr>
                                    </p:animEffect>
                                  </p:childTnLst>
                                </p:cTn>
                              </p:par>
                              <p:par>
                                <p:cTn id="43" presetID="53" presetClass="entr" presetSubtype="0" fill="hold" grpId="0" nodeType="withEffect">
                                  <p:stCondLst>
                                    <p:cond delay="0"/>
                                  </p:stCondLst>
                                  <p:childTnLst>
                                    <p:set>
                                      <p:cBhvr>
                                        <p:cTn id="44" dur="1" fill="hold">
                                          <p:stCondLst>
                                            <p:cond delay="0"/>
                                          </p:stCondLst>
                                        </p:cTn>
                                        <p:tgtEl>
                                          <p:spTgt spid="77"/>
                                        </p:tgtEl>
                                        <p:attrNameLst>
                                          <p:attrName>style.visibility</p:attrName>
                                        </p:attrNameLst>
                                      </p:cBhvr>
                                      <p:to>
                                        <p:strVal val="visible"/>
                                      </p:to>
                                    </p:set>
                                    <p:anim calcmode="lin" valueType="num">
                                      <p:cBhvr>
                                        <p:cTn id="45" dur="500" fill="hold"/>
                                        <p:tgtEl>
                                          <p:spTgt spid="77"/>
                                        </p:tgtEl>
                                        <p:attrNameLst>
                                          <p:attrName>ppt_w</p:attrName>
                                        </p:attrNameLst>
                                      </p:cBhvr>
                                      <p:tavLst>
                                        <p:tav tm="0">
                                          <p:val>
                                            <p:fltVal val="0"/>
                                          </p:val>
                                        </p:tav>
                                        <p:tav tm="100000">
                                          <p:val>
                                            <p:strVal val="#ppt_w"/>
                                          </p:val>
                                        </p:tav>
                                      </p:tavLst>
                                    </p:anim>
                                    <p:anim calcmode="lin" valueType="num">
                                      <p:cBhvr>
                                        <p:cTn id="46" dur="500" fill="hold"/>
                                        <p:tgtEl>
                                          <p:spTgt spid="77"/>
                                        </p:tgtEl>
                                        <p:attrNameLst>
                                          <p:attrName>ppt_h</p:attrName>
                                        </p:attrNameLst>
                                      </p:cBhvr>
                                      <p:tavLst>
                                        <p:tav tm="0">
                                          <p:val>
                                            <p:fltVal val="0"/>
                                          </p:val>
                                        </p:tav>
                                        <p:tav tm="100000">
                                          <p:val>
                                            <p:strVal val="#ppt_h"/>
                                          </p:val>
                                        </p:tav>
                                      </p:tavLst>
                                    </p:anim>
                                    <p:animEffect transition="in" filter="fade">
                                      <p:cBhvr>
                                        <p:cTn id="47" dur="500"/>
                                        <p:tgtEl>
                                          <p:spTgt spid="77"/>
                                        </p:tgtEl>
                                      </p:cBhvr>
                                    </p:animEffect>
                                  </p:childTnLst>
                                </p:cTn>
                              </p:par>
                            </p:childTnLst>
                          </p:cTn>
                        </p:par>
                        <p:par>
                          <p:cTn id="48" fill="hold">
                            <p:stCondLst>
                              <p:cond delay="2000"/>
                            </p:stCondLst>
                            <p:childTnLst>
                              <p:par>
                                <p:cTn id="49" presetID="53" presetClass="entr" presetSubtype="0" fill="hold" grpId="0" nodeType="afterEffect">
                                  <p:stCondLst>
                                    <p:cond delay="0"/>
                                  </p:stCondLst>
                                  <p:childTnLst>
                                    <p:set>
                                      <p:cBhvr>
                                        <p:cTn id="50" dur="1" fill="hold">
                                          <p:stCondLst>
                                            <p:cond delay="0"/>
                                          </p:stCondLst>
                                        </p:cTn>
                                        <p:tgtEl>
                                          <p:spTgt spid="69"/>
                                        </p:tgtEl>
                                        <p:attrNameLst>
                                          <p:attrName>style.visibility</p:attrName>
                                        </p:attrNameLst>
                                      </p:cBhvr>
                                      <p:to>
                                        <p:strVal val="visible"/>
                                      </p:to>
                                    </p:set>
                                    <p:anim calcmode="lin" valueType="num">
                                      <p:cBhvr>
                                        <p:cTn id="51" dur="500" fill="hold"/>
                                        <p:tgtEl>
                                          <p:spTgt spid="69"/>
                                        </p:tgtEl>
                                        <p:attrNameLst>
                                          <p:attrName>ppt_w</p:attrName>
                                        </p:attrNameLst>
                                      </p:cBhvr>
                                      <p:tavLst>
                                        <p:tav tm="0">
                                          <p:val>
                                            <p:fltVal val="0"/>
                                          </p:val>
                                        </p:tav>
                                        <p:tav tm="100000">
                                          <p:val>
                                            <p:strVal val="#ppt_w"/>
                                          </p:val>
                                        </p:tav>
                                      </p:tavLst>
                                    </p:anim>
                                    <p:anim calcmode="lin" valueType="num">
                                      <p:cBhvr>
                                        <p:cTn id="52" dur="500" fill="hold"/>
                                        <p:tgtEl>
                                          <p:spTgt spid="69"/>
                                        </p:tgtEl>
                                        <p:attrNameLst>
                                          <p:attrName>ppt_h</p:attrName>
                                        </p:attrNameLst>
                                      </p:cBhvr>
                                      <p:tavLst>
                                        <p:tav tm="0">
                                          <p:val>
                                            <p:fltVal val="0"/>
                                          </p:val>
                                        </p:tav>
                                        <p:tav tm="100000">
                                          <p:val>
                                            <p:strVal val="#ppt_h"/>
                                          </p:val>
                                        </p:tav>
                                      </p:tavLst>
                                    </p:anim>
                                    <p:animEffect transition="in" filter="fade">
                                      <p:cBhvr>
                                        <p:cTn id="53" dur="500"/>
                                        <p:tgtEl>
                                          <p:spTgt spid="69"/>
                                        </p:tgtEl>
                                      </p:cBhvr>
                                    </p:animEffect>
                                  </p:childTnLst>
                                </p:cTn>
                              </p:par>
                              <p:par>
                                <p:cTn id="54" presetID="53" presetClass="entr" presetSubtype="0" fill="hold" grpId="0" nodeType="withEffect">
                                  <p:stCondLst>
                                    <p:cond delay="0"/>
                                  </p:stCondLst>
                                  <p:childTnLst>
                                    <p:set>
                                      <p:cBhvr>
                                        <p:cTn id="55" dur="1" fill="hold">
                                          <p:stCondLst>
                                            <p:cond delay="0"/>
                                          </p:stCondLst>
                                        </p:cTn>
                                        <p:tgtEl>
                                          <p:spTgt spid="78"/>
                                        </p:tgtEl>
                                        <p:attrNameLst>
                                          <p:attrName>style.visibility</p:attrName>
                                        </p:attrNameLst>
                                      </p:cBhvr>
                                      <p:to>
                                        <p:strVal val="visible"/>
                                      </p:to>
                                    </p:set>
                                    <p:anim calcmode="lin" valueType="num">
                                      <p:cBhvr>
                                        <p:cTn id="56" dur="500" fill="hold"/>
                                        <p:tgtEl>
                                          <p:spTgt spid="78"/>
                                        </p:tgtEl>
                                        <p:attrNameLst>
                                          <p:attrName>ppt_w</p:attrName>
                                        </p:attrNameLst>
                                      </p:cBhvr>
                                      <p:tavLst>
                                        <p:tav tm="0">
                                          <p:val>
                                            <p:fltVal val="0"/>
                                          </p:val>
                                        </p:tav>
                                        <p:tav tm="100000">
                                          <p:val>
                                            <p:strVal val="#ppt_w"/>
                                          </p:val>
                                        </p:tav>
                                      </p:tavLst>
                                    </p:anim>
                                    <p:anim calcmode="lin" valueType="num">
                                      <p:cBhvr>
                                        <p:cTn id="57" dur="500" fill="hold"/>
                                        <p:tgtEl>
                                          <p:spTgt spid="78"/>
                                        </p:tgtEl>
                                        <p:attrNameLst>
                                          <p:attrName>ppt_h</p:attrName>
                                        </p:attrNameLst>
                                      </p:cBhvr>
                                      <p:tavLst>
                                        <p:tav tm="0">
                                          <p:val>
                                            <p:fltVal val="0"/>
                                          </p:val>
                                        </p:tav>
                                        <p:tav tm="100000">
                                          <p:val>
                                            <p:strVal val="#ppt_h"/>
                                          </p:val>
                                        </p:tav>
                                      </p:tavLst>
                                    </p:anim>
                                    <p:animEffect transition="in" filter="fade">
                                      <p:cBhvr>
                                        <p:cTn id="58" dur="500"/>
                                        <p:tgtEl>
                                          <p:spTgt spid="78"/>
                                        </p:tgtEl>
                                      </p:cBhvr>
                                    </p:animEffect>
                                  </p:childTnLst>
                                </p:cTn>
                              </p:par>
                            </p:childTnLst>
                          </p:cTn>
                        </p:par>
                        <p:par>
                          <p:cTn id="59" fill="hold">
                            <p:stCondLst>
                              <p:cond delay="2500"/>
                            </p:stCondLst>
                            <p:childTnLst>
                              <p:par>
                                <p:cTn id="60" presetID="53" presetClass="entr" presetSubtype="0" fill="hold" grpId="0" nodeType="afterEffect">
                                  <p:stCondLst>
                                    <p:cond delay="0"/>
                                  </p:stCondLst>
                                  <p:childTnLst>
                                    <p:set>
                                      <p:cBhvr>
                                        <p:cTn id="61" dur="1" fill="hold">
                                          <p:stCondLst>
                                            <p:cond delay="0"/>
                                          </p:stCondLst>
                                        </p:cTn>
                                        <p:tgtEl>
                                          <p:spTgt spid="70"/>
                                        </p:tgtEl>
                                        <p:attrNameLst>
                                          <p:attrName>style.visibility</p:attrName>
                                        </p:attrNameLst>
                                      </p:cBhvr>
                                      <p:to>
                                        <p:strVal val="visible"/>
                                      </p:to>
                                    </p:set>
                                    <p:anim calcmode="lin" valueType="num">
                                      <p:cBhvr>
                                        <p:cTn id="62" dur="500" fill="hold"/>
                                        <p:tgtEl>
                                          <p:spTgt spid="70"/>
                                        </p:tgtEl>
                                        <p:attrNameLst>
                                          <p:attrName>ppt_w</p:attrName>
                                        </p:attrNameLst>
                                      </p:cBhvr>
                                      <p:tavLst>
                                        <p:tav tm="0">
                                          <p:val>
                                            <p:fltVal val="0"/>
                                          </p:val>
                                        </p:tav>
                                        <p:tav tm="100000">
                                          <p:val>
                                            <p:strVal val="#ppt_w"/>
                                          </p:val>
                                        </p:tav>
                                      </p:tavLst>
                                    </p:anim>
                                    <p:anim calcmode="lin" valueType="num">
                                      <p:cBhvr>
                                        <p:cTn id="63" dur="500" fill="hold"/>
                                        <p:tgtEl>
                                          <p:spTgt spid="70"/>
                                        </p:tgtEl>
                                        <p:attrNameLst>
                                          <p:attrName>ppt_h</p:attrName>
                                        </p:attrNameLst>
                                      </p:cBhvr>
                                      <p:tavLst>
                                        <p:tav tm="0">
                                          <p:val>
                                            <p:fltVal val="0"/>
                                          </p:val>
                                        </p:tav>
                                        <p:tav tm="100000">
                                          <p:val>
                                            <p:strVal val="#ppt_h"/>
                                          </p:val>
                                        </p:tav>
                                      </p:tavLst>
                                    </p:anim>
                                    <p:animEffect transition="in" filter="fade">
                                      <p:cBhvr>
                                        <p:cTn id="64" dur="500"/>
                                        <p:tgtEl>
                                          <p:spTgt spid="70"/>
                                        </p:tgtEl>
                                      </p:cBhvr>
                                    </p:animEffect>
                                  </p:childTnLst>
                                </p:cTn>
                              </p:par>
                              <p:par>
                                <p:cTn id="65" presetID="53" presetClass="entr" presetSubtype="0" fill="hold" grpId="0" nodeType="withEffect">
                                  <p:stCondLst>
                                    <p:cond delay="0"/>
                                  </p:stCondLst>
                                  <p:childTnLst>
                                    <p:set>
                                      <p:cBhvr>
                                        <p:cTn id="66" dur="1" fill="hold">
                                          <p:stCondLst>
                                            <p:cond delay="0"/>
                                          </p:stCondLst>
                                        </p:cTn>
                                        <p:tgtEl>
                                          <p:spTgt spid="79"/>
                                        </p:tgtEl>
                                        <p:attrNameLst>
                                          <p:attrName>style.visibility</p:attrName>
                                        </p:attrNameLst>
                                      </p:cBhvr>
                                      <p:to>
                                        <p:strVal val="visible"/>
                                      </p:to>
                                    </p:set>
                                    <p:anim calcmode="lin" valueType="num">
                                      <p:cBhvr>
                                        <p:cTn id="67" dur="500" fill="hold"/>
                                        <p:tgtEl>
                                          <p:spTgt spid="79"/>
                                        </p:tgtEl>
                                        <p:attrNameLst>
                                          <p:attrName>ppt_w</p:attrName>
                                        </p:attrNameLst>
                                      </p:cBhvr>
                                      <p:tavLst>
                                        <p:tav tm="0">
                                          <p:val>
                                            <p:fltVal val="0"/>
                                          </p:val>
                                        </p:tav>
                                        <p:tav tm="100000">
                                          <p:val>
                                            <p:strVal val="#ppt_w"/>
                                          </p:val>
                                        </p:tav>
                                      </p:tavLst>
                                    </p:anim>
                                    <p:anim calcmode="lin" valueType="num">
                                      <p:cBhvr>
                                        <p:cTn id="68" dur="500" fill="hold"/>
                                        <p:tgtEl>
                                          <p:spTgt spid="79"/>
                                        </p:tgtEl>
                                        <p:attrNameLst>
                                          <p:attrName>ppt_h</p:attrName>
                                        </p:attrNameLst>
                                      </p:cBhvr>
                                      <p:tavLst>
                                        <p:tav tm="0">
                                          <p:val>
                                            <p:fltVal val="0"/>
                                          </p:val>
                                        </p:tav>
                                        <p:tav tm="100000">
                                          <p:val>
                                            <p:strVal val="#ppt_h"/>
                                          </p:val>
                                        </p:tav>
                                      </p:tavLst>
                                    </p:anim>
                                    <p:animEffect transition="in" filter="fade">
                                      <p:cBhvr>
                                        <p:cTn id="69" dur="500"/>
                                        <p:tgtEl>
                                          <p:spTgt spid="79"/>
                                        </p:tgtEl>
                                      </p:cBhvr>
                                    </p:animEffect>
                                  </p:childTnLst>
                                </p:cTn>
                              </p:par>
                            </p:childTnLst>
                          </p:cTn>
                        </p:par>
                        <p:par>
                          <p:cTn id="70" fill="hold">
                            <p:stCondLst>
                              <p:cond delay="3000"/>
                            </p:stCondLst>
                            <p:childTnLst>
                              <p:par>
                                <p:cTn id="71" presetID="53" presetClass="entr" presetSubtype="0" fill="hold" grpId="0" nodeType="afterEffect">
                                  <p:stCondLst>
                                    <p:cond delay="0"/>
                                  </p:stCondLst>
                                  <p:childTnLst>
                                    <p:set>
                                      <p:cBhvr>
                                        <p:cTn id="72" dur="1" fill="hold">
                                          <p:stCondLst>
                                            <p:cond delay="0"/>
                                          </p:stCondLst>
                                        </p:cTn>
                                        <p:tgtEl>
                                          <p:spTgt spid="71"/>
                                        </p:tgtEl>
                                        <p:attrNameLst>
                                          <p:attrName>style.visibility</p:attrName>
                                        </p:attrNameLst>
                                      </p:cBhvr>
                                      <p:to>
                                        <p:strVal val="visible"/>
                                      </p:to>
                                    </p:set>
                                    <p:anim calcmode="lin" valueType="num">
                                      <p:cBhvr>
                                        <p:cTn id="73" dur="500" fill="hold"/>
                                        <p:tgtEl>
                                          <p:spTgt spid="71"/>
                                        </p:tgtEl>
                                        <p:attrNameLst>
                                          <p:attrName>ppt_w</p:attrName>
                                        </p:attrNameLst>
                                      </p:cBhvr>
                                      <p:tavLst>
                                        <p:tav tm="0">
                                          <p:val>
                                            <p:fltVal val="0"/>
                                          </p:val>
                                        </p:tav>
                                        <p:tav tm="100000">
                                          <p:val>
                                            <p:strVal val="#ppt_w"/>
                                          </p:val>
                                        </p:tav>
                                      </p:tavLst>
                                    </p:anim>
                                    <p:anim calcmode="lin" valueType="num">
                                      <p:cBhvr>
                                        <p:cTn id="74" dur="500" fill="hold"/>
                                        <p:tgtEl>
                                          <p:spTgt spid="71"/>
                                        </p:tgtEl>
                                        <p:attrNameLst>
                                          <p:attrName>ppt_h</p:attrName>
                                        </p:attrNameLst>
                                      </p:cBhvr>
                                      <p:tavLst>
                                        <p:tav tm="0">
                                          <p:val>
                                            <p:fltVal val="0"/>
                                          </p:val>
                                        </p:tav>
                                        <p:tav tm="100000">
                                          <p:val>
                                            <p:strVal val="#ppt_h"/>
                                          </p:val>
                                        </p:tav>
                                      </p:tavLst>
                                    </p:anim>
                                    <p:animEffect transition="in" filter="fade">
                                      <p:cBhvr>
                                        <p:cTn id="75" dur="500"/>
                                        <p:tgtEl>
                                          <p:spTgt spid="71"/>
                                        </p:tgtEl>
                                      </p:cBhvr>
                                    </p:animEffect>
                                  </p:childTnLst>
                                </p:cTn>
                              </p:par>
                              <p:par>
                                <p:cTn id="76" presetID="53" presetClass="entr" presetSubtype="0" fill="hold" grpId="0" nodeType="withEffect">
                                  <p:stCondLst>
                                    <p:cond delay="0"/>
                                  </p:stCondLst>
                                  <p:childTnLst>
                                    <p:set>
                                      <p:cBhvr>
                                        <p:cTn id="77" dur="1" fill="hold">
                                          <p:stCondLst>
                                            <p:cond delay="0"/>
                                          </p:stCondLst>
                                        </p:cTn>
                                        <p:tgtEl>
                                          <p:spTgt spid="80"/>
                                        </p:tgtEl>
                                        <p:attrNameLst>
                                          <p:attrName>style.visibility</p:attrName>
                                        </p:attrNameLst>
                                      </p:cBhvr>
                                      <p:to>
                                        <p:strVal val="visible"/>
                                      </p:to>
                                    </p:set>
                                    <p:anim calcmode="lin" valueType="num">
                                      <p:cBhvr>
                                        <p:cTn id="78" dur="500" fill="hold"/>
                                        <p:tgtEl>
                                          <p:spTgt spid="80"/>
                                        </p:tgtEl>
                                        <p:attrNameLst>
                                          <p:attrName>ppt_w</p:attrName>
                                        </p:attrNameLst>
                                      </p:cBhvr>
                                      <p:tavLst>
                                        <p:tav tm="0">
                                          <p:val>
                                            <p:fltVal val="0"/>
                                          </p:val>
                                        </p:tav>
                                        <p:tav tm="100000">
                                          <p:val>
                                            <p:strVal val="#ppt_w"/>
                                          </p:val>
                                        </p:tav>
                                      </p:tavLst>
                                    </p:anim>
                                    <p:anim calcmode="lin" valueType="num">
                                      <p:cBhvr>
                                        <p:cTn id="79" dur="500" fill="hold"/>
                                        <p:tgtEl>
                                          <p:spTgt spid="80"/>
                                        </p:tgtEl>
                                        <p:attrNameLst>
                                          <p:attrName>ppt_h</p:attrName>
                                        </p:attrNameLst>
                                      </p:cBhvr>
                                      <p:tavLst>
                                        <p:tav tm="0">
                                          <p:val>
                                            <p:fltVal val="0"/>
                                          </p:val>
                                        </p:tav>
                                        <p:tav tm="100000">
                                          <p:val>
                                            <p:strVal val="#ppt_h"/>
                                          </p:val>
                                        </p:tav>
                                      </p:tavLst>
                                    </p:anim>
                                    <p:animEffect transition="in" filter="fade">
                                      <p:cBhvr>
                                        <p:cTn id="80" dur="500"/>
                                        <p:tgtEl>
                                          <p:spTgt spid="80"/>
                                        </p:tgtEl>
                                      </p:cBhvr>
                                    </p:animEffect>
                                  </p:childTnLst>
                                </p:cTn>
                              </p:par>
                            </p:childTnLst>
                          </p:cTn>
                        </p:par>
                        <p:par>
                          <p:cTn id="81" fill="hold">
                            <p:stCondLst>
                              <p:cond delay="3500"/>
                            </p:stCondLst>
                            <p:childTnLst>
                              <p:par>
                                <p:cTn id="82" presetID="53" presetClass="entr" presetSubtype="0" fill="hold" grpId="0" nodeType="afterEffect">
                                  <p:stCondLst>
                                    <p:cond delay="0"/>
                                  </p:stCondLst>
                                  <p:childTnLst>
                                    <p:set>
                                      <p:cBhvr>
                                        <p:cTn id="83" dur="1" fill="hold">
                                          <p:stCondLst>
                                            <p:cond delay="0"/>
                                          </p:stCondLst>
                                        </p:cTn>
                                        <p:tgtEl>
                                          <p:spTgt spid="72"/>
                                        </p:tgtEl>
                                        <p:attrNameLst>
                                          <p:attrName>style.visibility</p:attrName>
                                        </p:attrNameLst>
                                      </p:cBhvr>
                                      <p:to>
                                        <p:strVal val="visible"/>
                                      </p:to>
                                    </p:set>
                                    <p:anim calcmode="lin" valueType="num">
                                      <p:cBhvr>
                                        <p:cTn id="84" dur="500" fill="hold"/>
                                        <p:tgtEl>
                                          <p:spTgt spid="72"/>
                                        </p:tgtEl>
                                        <p:attrNameLst>
                                          <p:attrName>ppt_w</p:attrName>
                                        </p:attrNameLst>
                                      </p:cBhvr>
                                      <p:tavLst>
                                        <p:tav tm="0">
                                          <p:val>
                                            <p:fltVal val="0"/>
                                          </p:val>
                                        </p:tav>
                                        <p:tav tm="100000">
                                          <p:val>
                                            <p:strVal val="#ppt_w"/>
                                          </p:val>
                                        </p:tav>
                                      </p:tavLst>
                                    </p:anim>
                                    <p:anim calcmode="lin" valueType="num">
                                      <p:cBhvr>
                                        <p:cTn id="85" dur="500" fill="hold"/>
                                        <p:tgtEl>
                                          <p:spTgt spid="72"/>
                                        </p:tgtEl>
                                        <p:attrNameLst>
                                          <p:attrName>ppt_h</p:attrName>
                                        </p:attrNameLst>
                                      </p:cBhvr>
                                      <p:tavLst>
                                        <p:tav tm="0">
                                          <p:val>
                                            <p:fltVal val="0"/>
                                          </p:val>
                                        </p:tav>
                                        <p:tav tm="100000">
                                          <p:val>
                                            <p:strVal val="#ppt_h"/>
                                          </p:val>
                                        </p:tav>
                                      </p:tavLst>
                                    </p:anim>
                                    <p:animEffect transition="in" filter="fade">
                                      <p:cBhvr>
                                        <p:cTn id="86" dur="500"/>
                                        <p:tgtEl>
                                          <p:spTgt spid="72"/>
                                        </p:tgtEl>
                                      </p:cBhvr>
                                    </p:animEffect>
                                  </p:childTnLst>
                                </p:cTn>
                              </p:par>
                              <p:par>
                                <p:cTn id="87" presetID="53" presetClass="entr" presetSubtype="0" fill="hold" grpId="0" nodeType="withEffect">
                                  <p:stCondLst>
                                    <p:cond delay="0"/>
                                  </p:stCondLst>
                                  <p:childTnLst>
                                    <p:set>
                                      <p:cBhvr>
                                        <p:cTn id="88" dur="1" fill="hold">
                                          <p:stCondLst>
                                            <p:cond delay="0"/>
                                          </p:stCondLst>
                                        </p:cTn>
                                        <p:tgtEl>
                                          <p:spTgt spid="81"/>
                                        </p:tgtEl>
                                        <p:attrNameLst>
                                          <p:attrName>style.visibility</p:attrName>
                                        </p:attrNameLst>
                                      </p:cBhvr>
                                      <p:to>
                                        <p:strVal val="visible"/>
                                      </p:to>
                                    </p:set>
                                    <p:anim calcmode="lin" valueType="num">
                                      <p:cBhvr>
                                        <p:cTn id="89" dur="500" fill="hold"/>
                                        <p:tgtEl>
                                          <p:spTgt spid="81"/>
                                        </p:tgtEl>
                                        <p:attrNameLst>
                                          <p:attrName>ppt_w</p:attrName>
                                        </p:attrNameLst>
                                      </p:cBhvr>
                                      <p:tavLst>
                                        <p:tav tm="0">
                                          <p:val>
                                            <p:fltVal val="0"/>
                                          </p:val>
                                        </p:tav>
                                        <p:tav tm="100000">
                                          <p:val>
                                            <p:strVal val="#ppt_w"/>
                                          </p:val>
                                        </p:tav>
                                      </p:tavLst>
                                    </p:anim>
                                    <p:anim calcmode="lin" valueType="num">
                                      <p:cBhvr>
                                        <p:cTn id="90" dur="500" fill="hold"/>
                                        <p:tgtEl>
                                          <p:spTgt spid="81"/>
                                        </p:tgtEl>
                                        <p:attrNameLst>
                                          <p:attrName>ppt_h</p:attrName>
                                        </p:attrNameLst>
                                      </p:cBhvr>
                                      <p:tavLst>
                                        <p:tav tm="0">
                                          <p:val>
                                            <p:fltVal val="0"/>
                                          </p:val>
                                        </p:tav>
                                        <p:tav tm="100000">
                                          <p:val>
                                            <p:strVal val="#ppt_h"/>
                                          </p:val>
                                        </p:tav>
                                      </p:tavLst>
                                    </p:anim>
                                    <p:animEffect transition="in" filter="fade">
                                      <p:cBhvr>
                                        <p:cTn id="91" dur="500"/>
                                        <p:tgtEl>
                                          <p:spTgt spid="81"/>
                                        </p:tgtEl>
                                      </p:cBhvr>
                                    </p:animEffect>
                                  </p:childTnLst>
                                </p:cTn>
                              </p:par>
                            </p:childTnLst>
                          </p:cTn>
                        </p:par>
                        <p:par>
                          <p:cTn id="92" fill="hold">
                            <p:stCondLst>
                              <p:cond delay="4000"/>
                            </p:stCondLst>
                            <p:childTnLst>
                              <p:par>
                                <p:cTn id="93" presetID="53" presetClass="entr" presetSubtype="0" fill="hold" grpId="0" nodeType="afterEffect">
                                  <p:stCondLst>
                                    <p:cond delay="0"/>
                                  </p:stCondLst>
                                  <p:childTnLst>
                                    <p:set>
                                      <p:cBhvr>
                                        <p:cTn id="94" dur="1" fill="hold">
                                          <p:stCondLst>
                                            <p:cond delay="0"/>
                                          </p:stCondLst>
                                        </p:cTn>
                                        <p:tgtEl>
                                          <p:spTgt spid="73"/>
                                        </p:tgtEl>
                                        <p:attrNameLst>
                                          <p:attrName>style.visibility</p:attrName>
                                        </p:attrNameLst>
                                      </p:cBhvr>
                                      <p:to>
                                        <p:strVal val="visible"/>
                                      </p:to>
                                    </p:set>
                                    <p:anim calcmode="lin" valueType="num">
                                      <p:cBhvr>
                                        <p:cTn id="95" dur="500" fill="hold"/>
                                        <p:tgtEl>
                                          <p:spTgt spid="73"/>
                                        </p:tgtEl>
                                        <p:attrNameLst>
                                          <p:attrName>ppt_w</p:attrName>
                                        </p:attrNameLst>
                                      </p:cBhvr>
                                      <p:tavLst>
                                        <p:tav tm="0">
                                          <p:val>
                                            <p:fltVal val="0"/>
                                          </p:val>
                                        </p:tav>
                                        <p:tav tm="100000">
                                          <p:val>
                                            <p:strVal val="#ppt_w"/>
                                          </p:val>
                                        </p:tav>
                                      </p:tavLst>
                                    </p:anim>
                                    <p:anim calcmode="lin" valueType="num">
                                      <p:cBhvr>
                                        <p:cTn id="96" dur="500" fill="hold"/>
                                        <p:tgtEl>
                                          <p:spTgt spid="73"/>
                                        </p:tgtEl>
                                        <p:attrNameLst>
                                          <p:attrName>ppt_h</p:attrName>
                                        </p:attrNameLst>
                                      </p:cBhvr>
                                      <p:tavLst>
                                        <p:tav tm="0">
                                          <p:val>
                                            <p:fltVal val="0"/>
                                          </p:val>
                                        </p:tav>
                                        <p:tav tm="100000">
                                          <p:val>
                                            <p:strVal val="#ppt_h"/>
                                          </p:val>
                                        </p:tav>
                                      </p:tavLst>
                                    </p:anim>
                                    <p:animEffect transition="in" filter="fade">
                                      <p:cBhvr>
                                        <p:cTn id="97" dur="500"/>
                                        <p:tgtEl>
                                          <p:spTgt spid="73"/>
                                        </p:tgtEl>
                                      </p:cBhvr>
                                    </p:animEffect>
                                  </p:childTnLst>
                                </p:cTn>
                              </p:par>
                              <p:par>
                                <p:cTn id="98" presetID="53" presetClass="entr" presetSubtype="0" fill="hold" grpId="0" nodeType="withEffect">
                                  <p:stCondLst>
                                    <p:cond delay="0"/>
                                  </p:stCondLst>
                                  <p:childTnLst>
                                    <p:set>
                                      <p:cBhvr>
                                        <p:cTn id="99" dur="1" fill="hold">
                                          <p:stCondLst>
                                            <p:cond delay="0"/>
                                          </p:stCondLst>
                                        </p:cTn>
                                        <p:tgtEl>
                                          <p:spTgt spid="82"/>
                                        </p:tgtEl>
                                        <p:attrNameLst>
                                          <p:attrName>style.visibility</p:attrName>
                                        </p:attrNameLst>
                                      </p:cBhvr>
                                      <p:to>
                                        <p:strVal val="visible"/>
                                      </p:to>
                                    </p:set>
                                    <p:anim calcmode="lin" valueType="num">
                                      <p:cBhvr>
                                        <p:cTn id="100" dur="500" fill="hold"/>
                                        <p:tgtEl>
                                          <p:spTgt spid="82"/>
                                        </p:tgtEl>
                                        <p:attrNameLst>
                                          <p:attrName>ppt_w</p:attrName>
                                        </p:attrNameLst>
                                      </p:cBhvr>
                                      <p:tavLst>
                                        <p:tav tm="0">
                                          <p:val>
                                            <p:fltVal val="0"/>
                                          </p:val>
                                        </p:tav>
                                        <p:tav tm="100000">
                                          <p:val>
                                            <p:strVal val="#ppt_w"/>
                                          </p:val>
                                        </p:tav>
                                      </p:tavLst>
                                    </p:anim>
                                    <p:anim calcmode="lin" valueType="num">
                                      <p:cBhvr>
                                        <p:cTn id="101" dur="500" fill="hold"/>
                                        <p:tgtEl>
                                          <p:spTgt spid="82"/>
                                        </p:tgtEl>
                                        <p:attrNameLst>
                                          <p:attrName>ppt_h</p:attrName>
                                        </p:attrNameLst>
                                      </p:cBhvr>
                                      <p:tavLst>
                                        <p:tav tm="0">
                                          <p:val>
                                            <p:fltVal val="0"/>
                                          </p:val>
                                        </p:tav>
                                        <p:tav tm="100000">
                                          <p:val>
                                            <p:strVal val="#ppt_h"/>
                                          </p:val>
                                        </p:tav>
                                      </p:tavLst>
                                    </p:anim>
                                    <p:animEffect transition="in" filter="fade">
                                      <p:cBhvr>
                                        <p:cTn id="102" dur="500"/>
                                        <p:tgtEl>
                                          <p:spTgt spid="82"/>
                                        </p:tgtEl>
                                      </p:cBhvr>
                                    </p:animEffect>
                                  </p:childTnLst>
                                </p:cTn>
                              </p:par>
                            </p:childTnLst>
                          </p:cTn>
                        </p:par>
                        <p:par>
                          <p:cTn id="103" fill="hold">
                            <p:stCondLst>
                              <p:cond delay="4500"/>
                            </p:stCondLst>
                            <p:childTnLst>
                              <p:par>
                                <p:cTn id="104" presetID="53" presetClass="entr" presetSubtype="0" fill="hold" grpId="0" nodeType="afterEffect">
                                  <p:stCondLst>
                                    <p:cond delay="0"/>
                                  </p:stCondLst>
                                  <p:childTnLst>
                                    <p:set>
                                      <p:cBhvr>
                                        <p:cTn id="105" dur="1" fill="hold">
                                          <p:stCondLst>
                                            <p:cond delay="0"/>
                                          </p:stCondLst>
                                        </p:cTn>
                                        <p:tgtEl>
                                          <p:spTgt spid="63"/>
                                        </p:tgtEl>
                                        <p:attrNameLst>
                                          <p:attrName>style.visibility</p:attrName>
                                        </p:attrNameLst>
                                      </p:cBhvr>
                                      <p:to>
                                        <p:strVal val="visible"/>
                                      </p:to>
                                    </p:set>
                                    <p:anim calcmode="lin" valueType="num">
                                      <p:cBhvr>
                                        <p:cTn id="106" dur="500" fill="hold"/>
                                        <p:tgtEl>
                                          <p:spTgt spid="63"/>
                                        </p:tgtEl>
                                        <p:attrNameLst>
                                          <p:attrName>ppt_w</p:attrName>
                                        </p:attrNameLst>
                                      </p:cBhvr>
                                      <p:tavLst>
                                        <p:tav tm="0">
                                          <p:val>
                                            <p:fltVal val="0"/>
                                          </p:val>
                                        </p:tav>
                                        <p:tav tm="100000">
                                          <p:val>
                                            <p:strVal val="#ppt_w"/>
                                          </p:val>
                                        </p:tav>
                                      </p:tavLst>
                                    </p:anim>
                                    <p:anim calcmode="lin" valueType="num">
                                      <p:cBhvr>
                                        <p:cTn id="107" dur="500" fill="hold"/>
                                        <p:tgtEl>
                                          <p:spTgt spid="63"/>
                                        </p:tgtEl>
                                        <p:attrNameLst>
                                          <p:attrName>ppt_h</p:attrName>
                                        </p:attrNameLst>
                                      </p:cBhvr>
                                      <p:tavLst>
                                        <p:tav tm="0">
                                          <p:val>
                                            <p:fltVal val="0"/>
                                          </p:val>
                                        </p:tav>
                                        <p:tav tm="100000">
                                          <p:val>
                                            <p:strVal val="#ppt_h"/>
                                          </p:val>
                                        </p:tav>
                                      </p:tavLst>
                                    </p:anim>
                                    <p:animEffect transition="in" filter="fade">
                                      <p:cBhvr>
                                        <p:cTn id="108" dur="500"/>
                                        <p:tgtEl>
                                          <p:spTgt spid="63"/>
                                        </p:tgtEl>
                                      </p:cBhvr>
                                    </p:animEffect>
                                  </p:childTnLst>
                                </p:cTn>
                              </p:par>
                              <p:par>
                                <p:cTn id="109" presetID="53" presetClass="entr" presetSubtype="0" fill="hold" grpId="0" nodeType="withEffect">
                                  <p:stCondLst>
                                    <p:cond delay="0"/>
                                  </p:stCondLst>
                                  <p:childTnLst>
                                    <p:set>
                                      <p:cBhvr>
                                        <p:cTn id="110" dur="1" fill="hold">
                                          <p:stCondLst>
                                            <p:cond delay="0"/>
                                          </p:stCondLst>
                                        </p:cTn>
                                        <p:tgtEl>
                                          <p:spTgt spid="92"/>
                                        </p:tgtEl>
                                        <p:attrNameLst>
                                          <p:attrName>style.visibility</p:attrName>
                                        </p:attrNameLst>
                                      </p:cBhvr>
                                      <p:to>
                                        <p:strVal val="visible"/>
                                      </p:to>
                                    </p:set>
                                    <p:anim calcmode="lin" valueType="num">
                                      <p:cBhvr>
                                        <p:cTn id="111" dur="500" fill="hold"/>
                                        <p:tgtEl>
                                          <p:spTgt spid="92"/>
                                        </p:tgtEl>
                                        <p:attrNameLst>
                                          <p:attrName>ppt_w</p:attrName>
                                        </p:attrNameLst>
                                      </p:cBhvr>
                                      <p:tavLst>
                                        <p:tav tm="0">
                                          <p:val>
                                            <p:fltVal val="0"/>
                                          </p:val>
                                        </p:tav>
                                        <p:tav tm="100000">
                                          <p:val>
                                            <p:strVal val="#ppt_w"/>
                                          </p:val>
                                        </p:tav>
                                      </p:tavLst>
                                    </p:anim>
                                    <p:anim calcmode="lin" valueType="num">
                                      <p:cBhvr>
                                        <p:cTn id="112" dur="500" fill="hold"/>
                                        <p:tgtEl>
                                          <p:spTgt spid="92"/>
                                        </p:tgtEl>
                                        <p:attrNameLst>
                                          <p:attrName>ppt_h</p:attrName>
                                        </p:attrNameLst>
                                      </p:cBhvr>
                                      <p:tavLst>
                                        <p:tav tm="0">
                                          <p:val>
                                            <p:fltVal val="0"/>
                                          </p:val>
                                        </p:tav>
                                        <p:tav tm="100000">
                                          <p:val>
                                            <p:strVal val="#ppt_h"/>
                                          </p:val>
                                        </p:tav>
                                      </p:tavLst>
                                    </p:anim>
                                    <p:animEffect transition="in" filter="fade">
                                      <p:cBhvr>
                                        <p:cTn id="113" dur="500"/>
                                        <p:tgtEl>
                                          <p:spTgt spid="92"/>
                                        </p:tgtEl>
                                      </p:cBhvr>
                                    </p:animEffect>
                                  </p:childTnLst>
                                </p:cTn>
                              </p:par>
                            </p:childTnLst>
                          </p:cTn>
                        </p:par>
                        <p:par>
                          <p:cTn id="114" fill="hold">
                            <p:stCondLst>
                              <p:cond delay="5000"/>
                            </p:stCondLst>
                            <p:childTnLst>
                              <p:par>
                                <p:cTn id="115" presetID="53" presetClass="entr" presetSubtype="0" fill="hold" grpId="0" nodeType="afterEffect">
                                  <p:stCondLst>
                                    <p:cond delay="0"/>
                                  </p:stCondLst>
                                  <p:childTnLst>
                                    <p:set>
                                      <p:cBhvr>
                                        <p:cTn id="116" dur="1" fill="hold">
                                          <p:stCondLst>
                                            <p:cond delay="0"/>
                                          </p:stCondLst>
                                        </p:cTn>
                                        <p:tgtEl>
                                          <p:spTgt spid="98"/>
                                        </p:tgtEl>
                                        <p:attrNameLst>
                                          <p:attrName>style.visibility</p:attrName>
                                        </p:attrNameLst>
                                      </p:cBhvr>
                                      <p:to>
                                        <p:strVal val="visible"/>
                                      </p:to>
                                    </p:set>
                                    <p:anim calcmode="lin" valueType="num">
                                      <p:cBhvr>
                                        <p:cTn id="117" dur="500" fill="hold"/>
                                        <p:tgtEl>
                                          <p:spTgt spid="98"/>
                                        </p:tgtEl>
                                        <p:attrNameLst>
                                          <p:attrName>ppt_w</p:attrName>
                                        </p:attrNameLst>
                                      </p:cBhvr>
                                      <p:tavLst>
                                        <p:tav tm="0">
                                          <p:val>
                                            <p:fltVal val="0"/>
                                          </p:val>
                                        </p:tav>
                                        <p:tav tm="100000">
                                          <p:val>
                                            <p:strVal val="#ppt_w"/>
                                          </p:val>
                                        </p:tav>
                                      </p:tavLst>
                                    </p:anim>
                                    <p:anim calcmode="lin" valueType="num">
                                      <p:cBhvr>
                                        <p:cTn id="118" dur="500" fill="hold"/>
                                        <p:tgtEl>
                                          <p:spTgt spid="98"/>
                                        </p:tgtEl>
                                        <p:attrNameLst>
                                          <p:attrName>ppt_h</p:attrName>
                                        </p:attrNameLst>
                                      </p:cBhvr>
                                      <p:tavLst>
                                        <p:tav tm="0">
                                          <p:val>
                                            <p:fltVal val="0"/>
                                          </p:val>
                                        </p:tav>
                                        <p:tav tm="100000">
                                          <p:val>
                                            <p:strVal val="#ppt_h"/>
                                          </p:val>
                                        </p:tav>
                                      </p:tavLst>
                                    </p:anim>
                                    <p:animEffect transition="in" filter="fade">
                                      <p:cBhvr>
                                        <p:cTn id="119" dur="500"/>
                                        <p:tgtEl>
                                          <p:spTgt spid="98"/>
                                        </p:tgtEl>
                                      </p:cBhvr>
                                    </p:animEffect>
                                  </p:childTnLst>
                                </p:cTn>
                              </p:par>
                            </p:childTnLst>
                          </p:cTn>
                        </p:par>
                        <p:par>
                          <p:cTn id="120" fill="hold">
                            <p:stCondLst>
                              <p:cond delay="5500"/>
                            </p:stCondLst>
                            <p:childTnLst>
                              <p:par>
                                <p:cTn id="121" presetID="37" presetClass="entr" presetSubtype="0" fill="hold" grpId="0" nodeType="afterEffect">
                                  <p:stCondLst>
                                    <p:cond delay="0"/>
                                  </p:stCondLst>
                                  <p:childTnLst>
                                    <p:set>
                                      <p:cBhvr>
                                        <p:cTn id="122" dur="1" fill="hold">
                                          <p:stCondLst>
                                            <p:cond delay="0"/>
                                          </p:stCondLst>
                                        </p:cTn>
                                        <p:tgtEl>
                                          <p:spTgt spid="33"/>
                                        </p:tgtEl>
                                        <p:attrNameLst>
                                          <p:attrName>style.visibility</p:attrName>
                                        </p:attrNameLst>
                                      </p:cBhvr>
                                      <p:to>
                                        <p:strVal val="visible"/>
                                      </p:to>
                                    </p:set>
                                    <p:animEffect transition="in" filter="fade">
                                      <p:cBhvr>
                                        <p:cTn id="123" dur="1000"/>
                                        <p:tgtEl>
                                          <p:spTgt spid="33"/>
                                        </p:tgtEl>
                                      </p:cBhvr>
                                    </p:animEffect>
                                    <p:anim calcmode="lin" valueType="num">
                                      <p:cBhvr>
                                        <p:cTn id="124" dur="1000" fill="hold"/>
                                        <p:tgtEl>
                                          <p:spTgt spid="33"/>
                                        </p:tgtEl>
                                        <p:attrNameLst>
                                          <p:attrName>ppt_x</p:attrName>
                                        </p:attrNameLst>
                                      </p:cBhvr>
                                      <p:tavLst>
                                        <p:tav tm="0">
                                          <p:val>
                                            <p:strVal val="#ppt_x"/>
                                          </p:val>
                                        </p:tav>
                                        <p:tav tm="100000">
                                          <p:val>
                                            <p:strVal val="#ppt_x"/>
                                          </p:val>
                                        </p:tav>
                                      </p:tavLst>
                                    </p:anim>
                                    <p:anim calcmode="lin" valueType="num">
                                      <p:cBhvr>
                                        <p:cTn id="125" dur="900" decel="100000" fill="hold"/>
                                        <p:tgtEl>
                                          <p:spTgt spid="33"/>
                                        </p:tgtEl>
                                        <p:attrNameLst>
                                          <p:attrName>ppt_y</p:attrName>
                                        </p:attrNameLst>
                                      </p:cBhvr>
                                      <p:tavLst>
                                        <p:tav tm="0">
                                          <p:val>
                                            <p:strVal val="#ppt_y+1"/>
                                          </p:val>
                                        </p:tav>
                                        <p:tav tm="100000">
                                          <p:val>
                                            <p:strVal val="#ppt_y-.03"/>
                                          </p:val>
                                        </p:tav>
                                      </p:tavLst>
                                    </p:anim>
                                    <p:anim calcmode="lin" valueType="num">
                                      <p:cBhvr>
                                        <p:cTn id="126" dur="100" accel="100000" fill="hold">
                                          <p:stCondLst>
                                            <p:cond delay="900"/>
                                          </p:stCondLst>
                                        </p:cTn>
                                        <p:tgtEl>
                                          <p:spTgt spid="33"/>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63" grpId="0"/>
      <p:bldP spid="65" grpId="0"/>
      <p:bldP spid="66" grpId="0"/>
      <p:bldP spid="67" grpId="0"/>
      <p:bldP spid="68" grpId="0"/>
      <p:bldP spid="69" grpId="0"/>
      <p:bldP spid="70" grpId="0"/>
      <p:bldP spid="71" grpId="0"/>
      <p:bldP spid="72" grpId="0"/>
      <p:bldP spid="73" grpId="0"/>
      <p:bldP spid="74" grpId="0" animBg="1"/>
      <p:bldP spid="75" grpId="0" animBg="1"/>
      <p:bldP spid="76" grpId="0" animBg="1"/>
      <p:bldP spid="77" grpId="0" animBg="1"/>
      <p:bldP spid="78" grpId="0" animBg="1"/>
      <p:bldP spid="79" grpId="0" animBg="1"/>
      <p:bldP spid="80" grpId="0" animBg="1"/>
      <p:bldP spid="81" grpId="0" animBg="1"/>
      <p:bldP spid="82" grpId="0" animBg="1"/>
      <p:bldP spid="92" grpId="0" animBg="1"/>
      <p:bldP spid="98" grpId="0" animBg="1"/>
    </p:bld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3" cstate="print"/>
          <a:srcRect l="753" t="589" r="880" b="1372"/>
          <a:stretch>
            <a:fillRect/>
          </a:stretch>
        </p:blipFill>
        <p:spPr bwMode="auto">
          <a:xfrm>
            <a:off x="3429000" y="1755648"/>
            <a:ext cx="5049671" cy="3657600"/>
          </a:xfrm>
          <a:prstGeom prst="rect">
            <a:avLst/>
          </a:prstGeom>
          <a:ln>
            <a:noFill/>
          </a:ln>
          <a:effectLst>
            <a:outerShdw blurRad="190500" algn="tl" rotWithShape="0">
              <a:srgbClr val="000000">
                <a:alpha val="70000"/>
              </a:srgbClr>
            </a:outerShdw>
          </a:effectLst>
        </p:spPr>
      </p:pic>
      <p:sp>
        <p:nvSpPr>
          <p:cNvPr id="22" name="Action Button: Home 21">
            <a:hlinkClick r:id="" action="ppaction://hlinkshowjump?jump=firstslide" highlightClick="1"/>
          </p:cNvPr>
          <p:cNvSpPr/>
          <p:nvPr/>
        </p:nvSpPr>
        <p:spPr>
          <a:xfrm>
            <a:off x="8547717" y="6400800"/>
            <a:ext cx="574675" cy="457200"/>
          </a:xfrm>
          <a:prstGeom prst="actionButtonHome">
            <a:avLst/>
          </a:prstGeom>
          <a:gradFill flip="none" rotWithShape="1">
            <a:gsLst>
              <a:gs pos="0">
                <a:srgbClr val="FFEFD1"/>
              </a:gs>
              <a:gs pos="64999">
                <a:srgbClr val="F0EBD5"/>
              </a:gs>
              <a:gs pos="100000">
                <a:srgbClr val="D1C39F"/>
              </a:gs>
            </a:gsLst>
            <a:lin ang="5400000" scaled="1"/>
            <a:tileRect/>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23" name="Action Button: Beginning 22">
            <a:hlinkClick r:id="rId4" action="ppaction://hlinksldjump" highlightClick="1"/>
          </p:cNvPr>
          <p:cNvSpPr/>
          <p:nvPr/>
        </p:nvSpPr>
        <p:spPr>
          <a:xfrm>
            <a:off x="8080992" y="6400800"/>
            <a:ext cx="457200" cy="457200"/>
          </a:xfrm>
          <a:prstGeom prst="actionButtonBeginning">
            <a:avLst/>
          </a:prstGeom>
          <a:gradFill>
            <a:gsLst>
              <a:gs pos="0">
                <a:srgbClr val="FFEFD1"/>
              </a:gs>
              <a:gs pos="64999">
                <a:srgbClr val="F0EBD5"/>
              </a:gs>
              <a:gs pos="100000">
                <a:srgbClr val="D1C39F"/>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24" name="Rectangle 23"/>
          <p:cNvSpPr/>
          <p:nvPr/>
        </p:nvSpPr>
        <p:spPr>
          <a:xfrm>
            <a:off x="0" y="0"/>
            <a:ext cx="9144000" cy="838200"/>
          </a:xfrm>
          <a:prstGeom prst="rect">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r>
              <a:rPr lang="en-US" sz="4400" dirty="0" smtClean="0">
                <a:latin typeface="Trebuchet MS" pitchFamily="34" charset="0"/>
              </a:rPr>
              <a:t>How To Read LOBO Data</a:t>
            </a:r>
            <a:endParaRPr lang="en-US" sz="4400" dirty="0">
              <a:latin typeface="Trebuchet MS" pitchFamily="34" charset="0"/>
            </a:endParaRPr>
          </a:p>
        </p:txBody>
      </p:sp>
      <p:sp>
        <p:nvSpPr>
          <p:cNvPr id="39" name="Flowchart: Delay 38"/>
          <p:cNvSpPr/>
          <p:nvPr/>
        </p:nvSpPr>
        <p:spPr>
          <a:xfrm>
            <a:off x="0" y="0"/>
            <a:ext cx="1752600" cy="6858000"/>
          </a:xfrm>
          <a:prstGeom prst="flowChartDelay">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40" name="TextBox 39">
            <a:hlinkClick r:id="rId5" action="ppaction://hlinksldjump"/>
          </p:cNvPr>
          <p:cNvSpPr txBox="1"/>
          <p:nvPr/>
        </p:nvSpPr>
        <p:spPr>
          <a:xfrm>
            <a:off x="0" y="609600"/>
            <a:ext cx="1371600" cy="8382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Build </a:t>
            </a:r>
            <a:r>
              <a:rPr lang="en-US" sz="1600" dirty="0" smtClean="0">
                <a:solidFill>
                  <a:schemeClr val="accent1">
                    <a:lumMod val="75000"/>
                  </a:schemeClr>
                </a:solidFill>
                <a:latin typeface="Trebuchet MS" pitchFamily="34" charset="0"/>
                <a:cs typeface="+mn-cs"/>
              </a:rPr>
              <a:t>A </a:t>
            </a:r>
            <a:r>
              <a:rPr lang="en-US" sz="1600" dirty="0">
                <a:solidFill>
                  <a:schemeClr val="accent1">
                    <a:lumMod val="75000"/>
                  </a:schemeClr>
                </a:solidFill>
                <a:latin typeface="Trebuchet MS" pitchFamily="34" charset="0"/>
                <a:cs typeface="+mn-cs"/>
              </a:rPr>
              <a:t>G</a:t>
            </a:r>
            <a:r>
              <a:rPr lang="en-US" sz="1600" dirty="0" smtClean="0">
                <a:solidFill>
                  <a:schemeClr val="accent1">
                    <a:lumMod val="75000"/>
                  </a:schemeClr>
                </a:solidFill>
                <a:latin typeface="Trebuchet MS" pitchFamily="34" charset="0"/>
                <a:cs typeface="+mn-cs"/>
              </a:rPr>
              <a:t>raph </a:t>
            </a:r>
            <a:endParaRPr lang="en-US" sz="1600" dirty="0">
              <a:solidFill>
                <a:schemeClr val="accent1">
                  <a:lumMod val="75000"/>
                </a:schemeClr>
              </a:solidFill>
              <a:latin typeface="Trebuchet MS" pitchFamily="34" charset="0"/>
              <a:cs typeface="+mn-cs"/>
            </a:endParaRP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1)</a:t>
            </a:r>
            <a:endParaRPr lang="en-US" sz="1600" dirty="0">
              <a:solidFill>
                <a:schemeClr val="accent1">
                  <a:lumMod val="75000"/>
                </a:schemeClr>
              </a:solidFill>
              <a:latin typeface="Trebuchet MS" pitchFamily="34" charset="0"/>
              <a:cs typeface="+mn-cs"/>
            </a:endParaRPr>
          </a:p>
        </p:txBody>
      </p:sp>
      <p:sp>
        <p:nvSpPr>
          <p:cNvPr id="42" name="TextBox 41">
            <a:hlinkClick r:id="rId6" action="ppaction://hlinksldjump"/>
          </p:cNvPr>
          <p:cNvSpPr txBox="1"/>
          <p:nvPr/>
        </p:nvSpPr>
        <p:spPr>
          <a:xfrm>
            <a:off x="0" y="2743200"/>
            <a:ext cx="1554480" cy="1066800"/>
          </a:xfrm>
          <a:prstGeom prst="roundRect">
            <a:avLst/>
          </a:prstGeom>
          <a:solidFill>
            <a:schemeClr val="accent5">
              <a:lumMod val="40000"/>
              <a:lumOff val="60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Read LOBO Graphs </a:t>
            </a:r>
            <a:r>
              <a:rPr lang="en-US" sz="1600" dirty="0" smtClean="0">
                <a:solidFill>
                  <a:schemeClr val="accent1">
                    <a:lumMod val="75000"/>
                  </a:schemeClr>
                </a:solidFill>
                <a:latin typeface="Trebuchet MS" pitchFamily="34" charset="0"/>
                <a:cs typeface="+mn-cs"/>
              </a:rPr>
              <a:t>   (Level 3)</a:t>
            </a:r>
            <a:endParaRPr lang="en-US" sz="1600" dirty="0">
              <a:solidFill>
                <a:schemeClr val="accent1">
                  <a:lumMod val="75000"/>
                </a:schemeClr>
              </a:solidFill>
              <a:latin typeface="Trebuchet MS" pitchFamily="34" charset="0"/>
              <a:cs typeface="+mn-cs"/>
            </a:endParaRPr>
          </a:p>
        </p:txBody>
      </p:sp>
      <p:sp>
        <p:nvSpPr>
          <p:cNvPr id="43" name="TextBox 42">
            <a:hlinkClick r:id="rId7" action="ppaction://hlinksldjump"/>
          </p:cNvPr>
          <p:cNvSpPr txBox="1"/>
          <p:nvPr/>
        </p:nvSpPr>
        <p:spPr>
          <a:xfrm>
            <a:off x="0" y="3953470"/>
            <a:ext cx="1447800" cy="99953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LOBO Data Match-up</a:t>
            </a:r>
            <a:endParaRPr lang="en-US" sz="1600" dirty="0">
              <a:solidFill>
                <a:schemeClr val="accent1">
                  <a:lumMod val="75000"/>
                </a:schemeClr>
              </a:solidFill>
              <a:latin typeface="Trebuchet MS" pitchFamily="34" charset="0"/>
              <a:cs typeface="+mn-cs"/>
            </a:endParaRP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4)</a:t>
            </a:r>
            <a:endParaRPr lang="en-US" sz="1600" dirty="0">
              <a:solidFill>
                <a:schemeClr val="accent1">
                  <a:lumMod val="75000"/>
                </a:schemeClr>
              </a:solidFill>
              <a:latin typeface="Trebuchet MS" pitchFamily="34" charset="0"/>
              <a:cs typeface="+mn-cs"/>
            </a:endParaRPr>
          </a:p>
        </p:txBody>
      </p:sp>
      <p:sp>
        <p:nvSpPr>
          <p:cNvPr id="44" name="TextBox 43">
            <a:hlinkClick r:id="rId8" action="ppaction://hlinksldjump"/>
          </p:cNvPr>
          <p:cNvSpPr txBox="1"/>
          <p:nvPr/>
        </p:nvSpPr>
        <p:spPr>
          <a:xfrm>
            <a:off x="0" y="5105400"/>
            <a:ext cx="1371600" cy="11430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Test Your LOBO Abilities</a:t>
            </a: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5)</a:t>
            </a:r>
            <a:endParaRPr lang="en-US" sz="1600" dirty="0">
              <a:solidFill>
                <a:schemeClr val="accent1">
                  <a:lumMod val="75000"/>
                </a:schemeClr>
              </a:solidFill>
              <a:latin typeface="Trebuchet MS" pitchFamily="34" charset="0"/>
              <a:cs typeface="+mn-cs"/>
            </a:endParaRPr>
          </a:p>
        </p:txBody>
      </p:sp>
      <p:sp>
        <p:nvSpPr>
          <p:cNvPr id="45" name="TextBox 44">
            <a:hlinkClick r:id="rId9" action="ppaction://hlinksldjump"/>
          </p:cNvPr>
          <p:cNvSpPr txBox="1"/>
          <p:nvPr/>
        </p:nvSpPr>
        <p:spPr>
          <a:xfrm>
            <a:off x="0" y="1600200"/>
            <a:ext cx="1447800" cy="9906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Interpret Graphs</a:t>
            </a: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2)</a:t>
            </a:r>
            <a:endParaRPr lang="en-US" sz="1600" dirty="0">
              <a:solidFill>
                <a:schemeClr val="accent1">
                  <a:lumMod val="75000"/>
                </a:schemeClr>
              </a:solidFill>
              <a:latin typeface="Trebuchet MS" pitchFamily="34" charset="0"/>
              <a:cs typeface="+mn-cs"/>
            </a:endParaRPr>
          </a:p>
        </p:txBody>
      </p:sp>
      <p:sp>
        <p:nvSpPr>
          <p:cNvPr id="46" name="TextBox 45">
            <a:hlinkClick r:id="rId10" action="ppaction://hlinksldjump"/>
          </p:cNvPr>
          <p:cNvSpPr txBox="1"/>
          <p:nvPr/>
        </p:nvSpPr>
        <p:spPr>
          <a:xfrm>
            <a:off x="0" y="6324600"/>
            <a:ext cx="914400" cy="5334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More info</a:t>
            </a:r>
            <a:endParaRPr lang="en-US" sz="1600" dirty="0">
              <a:solidFill>
                <a:schemeClr val="accent1">
                  <a:lumMod val="75000"/>
                </a:schemeClr>
              </a:solidFill>
              <a:latin typeface="Trebuchet MS" pitchFamily="34" charset="0"/>
              <a:cs typeface="+mn-cs"/>
            </a:endParaRPr>
          </a:p>
        </p:txBody>
      </p:sp>
      <p:sp>
        <p:nvSpPr>
          <p:cNvPr id="28" name="Rectangle 27"/>
          <p:cNvSpPr/>
          <p:nvPr/>
        </p:nvSpPr>
        <p:spPr>
          <a:xfrm>
            <a:off x="5977760" y="2876490"/>
            <a:ext cx="381000" cy="533400"/>
          </a:xfrm>
          <a:prstGeom prst="rect">
            <a:avLst/>
          </a:prstGeom>
          <a:solidFill>
            <a:schemeClr val="bg1">
              <a:alpha val="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Rectangle 36"/>
          <p:cNvSpPr/>
          <p:nvPr/>
        </p:nvSpPr>
        <p:spPr>
          <a:xfrm>
            <a:off x="4072760" y="3714690"/>
            <a:ext cx="304800" cy="533400"/>
          </a:xfrm>
          <a:prstGeom prst="rect">
            <a:avLst/>
          </a:prstGeom>
          <a:solidFill>
            <a:schemeClr val="bg1">
              <a:alpha val="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Rectangle 37"/>
          <p:cNvSpPr/>
          <p:nvPr/>
        </p:nvSpPr>
        <p:spPr>
          <a:xfrm>
            <a:off x="4453760" y="3257490"/>
            <a:ext cx="304800" cy="304800"/>
          </a:xfrm>
          <a:prstGeom prst="rect">
            <a:avLst/>
          </a:prstGeom>
          <a:solidFill>
            <a:schemeClr val="bg1">
              <a:alpha val="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Rectangle 40"/>
          <p:cNvSpPr/>
          <p:nvPr/>
        </p:nvSpPr>
        <p:spPr>
          <a:xfrm>
            <a:off x="4834760" y="3714690"/>
            <a:ext cx="381000" cy="533400"/>
          </a:xfrm>
          <a:prstGeom prst="rect">
            <a:avLst/>
          </a:prstGeom>
          <a:solidFill>
            <a:schemeClr val="bg1">
              <a:alpha val="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Rectangle 46"/>
          <p:cNvSpPr/>
          <p:nvPr/>
        </p:nvSpPr>
        <p:spPr>
          <a:xfrm>
            <a:off x="5327903" y="3304935"/>
            <a:ext cx="304800" cy="409755"/>
          </a:xfrm>
          <a:prstGeom prst="rect">
            <a:avLst/>
          </a:prstGeom>
          <a:solidFill>
            <a:schemeClr val="bg1">
              <a:alpha val="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Rectangle 47"/>
          <p:cNvSpPr/>
          <p:nvPr/>
        </p:nvSpPr>
        <p:spPr>
          <a:xfrm>
            <a:off x="5749160" y="3790890"/>
            <a:ext cx="381000" cy="533400"/>
          </a:xfrm>
          <a:prstGeom prst="rect">
            <a:avLst/>
          </a:prstGeom>
          <a:solidFill>
            <a:schemeClr val="bg1">
              <a:alpha val="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Rectangle 48"/>
          <p:cNvSpPr/>
          <p:nvPr/>
        </p:nvSpPr>
        <p:spPr>
          <a:xfrm>
            <a:off x="6206360" y="3409890"/>
            <a:ext cx="304800" cy="381000"/>
          </a:xfrm>
          <a:prstGeom prst="rect">
            <a:avLst/>
          </a:prstGeom>
          <a:solidFill>
            <a:schemeClr val="bg1">
              <a:alpha val="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Rectangle 49"/>
          <p:cNvSpPr/>
          <p:nvPr/>
        </p:nvSpPr>
        <p:spPr>
          <a:xfrm>
            <a:off x="6587360" y="3790890"/>
            <a:ext cx="381000" cy="533400"/>
          </a:xfrm>
          <a:prstGeom prst="rect">
            <a:avLst/>
          </a:prstGeom>
          <a:solidFill>
            <a:schemeClr val="bg1">
              <a:alpha val="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Rectangle 51"/>
          <p:cNvSpPr/>
          <p:nvPr/>
        </p:nvSpPr>
        <p:spPr>
          <a:xfrm>
            <a:off x="7425560" y="3790890"/>
            <a:ext cx="381000" cy="533400"/>
          </a:xfrm>
          <a:prstGeom prst="rect">
            <a:avLst/>
          </a:prstGeom>
          <a:solidFill>
            <a:schemeClr val="bg1">
              <a:alpha val="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l10"/>
          <p:cNvSpPr txBox="1"/>
          <p:nvPr/>
        </p:nvSpPr>
        <p:spPr>
          <a:xfrm>
            <a:off x="7848600" y="4457580"/>
            <a:ext cx="533400" cy="400110"/>
          </a:xfrm>
          <a:prstGeom prst="rect">
            <a:avLst/>
          </a:prstGeom>
          <a:noFill/>
        </p:spPr>
        <p:txBody>
          <a:bodyPr wrap="square" rtlCol="0">
            <a:spAutoFit/>
          </a:bodyPr>
          <a:lstStyle/>
          <a:p>
            <a:r>
              <a:rPr lang="en-US" sz="2000" b="1" dirty="0" smtClean="0">
                <a:solidFill>
                  <a:srgbClr val="00B0F0"/>
                </a:solidFill>
                <a:latin typeface="Trebuchet MS" pitchFamily="34" charset="0"/>
              </a:rPr>
              <a:t>10</a:t>
            </a:r>
            <a:endParaRPr lang="en-US" sz="2000" b="1" dirty="0">
              <a:solidFill>
                <a:srgbClr val="00B0F0"/>
              </a:solidFill>
              <a:latin typeface="Trebuchet MS" pitchFamily="34" charset="0"/>
            </a:endParaRPr>
          </a:p>
        </p:txBody>
      </p:sp>
      <p:sp>
        <p:nvSpPr>
          <p:cNvPr id="65" name="l1"/>
          <p:cNvSpPr txBox="1"/>
          <p:nvPr/>
        </p:nvSpPr>
        <p:spPr>
          <a:xfrm>
            <a:off x="4017580" y="4476690"/>
            <a:ext cx="457200" cy="400110"/>
          </a:xfrm>
          <a:prstGeom prst="rect">
            <a:avLst/>
          </a:prstGeom>
          <a:noFill/>
          <a:ln>
            <a:noFill/>
          </a:ln>
        </p:spPr>
        <p:txBody>
          <a:bodyPr wrap="square" rtlCol="0">
            <a:spAutoFit/>
          </a:bodyPr>
          <a:lstStyle/>
          <a:p>
            <a:r>
              <a:rPr lang="en-US" sz="2000" b="1" dirty="0" smtClean="0">
                <a:solidFill>
                  <a:srgbClr val="00B0F0"/>
                </a:solidFill>
                <a:latin typeface="Trebuchet MS" pitchFamily="34" charset="0"/>
              </a:rPr>
              <a:t>1</a:t>
            </a:r>
            <a:endParaRPr lang="en-US" sz="2000" b="1" dirty="0">
              <a:solidFill>
                <a:srgbClr val="00B0F0"/>
              </a:solidFill>
              <a:latin typeface="Trebuchet MS" pitchFamily="34" charset="0"/>
            </a:endParaRPr>
          </a:p>
        </p:txBody>
      </p:sp>
      <p:sp>
        <p:nvSpPr>
          <p:cNvPr id="66" name="l2"/>
          <p:cNvSpPr txBox="1"/>
          <p:nvPr/>
        </p:nvSpPr>
        <p:spPr>
          <a:xfrm>
            <a:off x="4453760" y="4447728"/>
            <a:ext cx="457200" cy="400110"/>
          </a:xfrm>
          <a:prstGeom prst="rect">
            <a:avLst/>
          </a:prstGeom>
          <a:noFill/>
          <a:ln>
            <a:noFill/>
          </a:ln>
        </p:spPr>
        <p:txBody>
          <a:bodyPr wrap="square" rtlCol="0">
            <a:spAutoFit/>
          </a:bodyPr>
          <a:lstStyle/>
          <a:p>
            <a:r>
              <a:rPr lang="en-US" sz="2000" b="1" dirty="0" smtClean="0">
                <a:solidFill>
                  <a:srgbClr val="00B0F0"/>
                </a:solidFill>
                <a:latin typeface="Trebuchet MS" pitchFamily="34" charset="0"/>
              </a:rPr>
              <a:t>2</a:t>
            </a:r>
            <a:endParaRPr lang="en-US" sz="2000" b="1" dirty="0">
              <a:solidFill>
                <a:srgbClr val="00B0F0"/>
              </a:solidFill>
              <a:latin typeface="Trebuchet MS" pitchFamily="34" charset="0"/>
            </a:endParaRPr>
          </a:p>
        </p:txBody>
      </p:sp>
      <p:sp>
        <p:nvSpPr>
          <p:cNvPr id="67" name="l3"/>
          <p:cNvSpPr txBox="1"/>
          <p:nvPr/>
        </p:nvSpPr>
        <p:spPr>
          <a:xfrm>
            <a:off x="4891910" y="4457580"/>
            <a:ext cx="457200" cy="400110"/>
          </a:xfrm>
          <a:prstGeom prst="rect">
            <a:avLst/>
          </a:prstGeom>
          <a:noFill/>
          <a:ln>
            <a:noFill/>
          </a:ln>
        </p:spPr>
        <p:txBody>
          <a:bodyPr wrap="square" rtlCol="0">
            <a:spAutoFit/>
          </a:bodyPr>
          <a:lstStyle/>
          <a:p>
            <a:r>
              <a:rPr lang="en-US" sz="2000" b="1" dirty="0" smtClean="0">
                <a:solidFill>
                  <a:srgbClr val="00B0F0"/>
                </a:solidFill>
                <a:latin typeface="Trebuchet MS" pitchFamily="34" charset="0"/>
              </a:rPr>
              <a:t>3</a:t>
            </a:r>
            <a:endParaRPr lang="en-US" sz="2000" b="1" dirty="0">
              <a:solidFill>
                <a:srgbClr val="00B0F0"/>
              </a:solidFill>
              <a:latin typeface="Trebuchet MS" pitchFamily="34" charset="0"/>
            </a:endParaRPr>
          </a:p>
        </p:txBody>
      </p:sp>
      <p:sp>
        <p:nvSpPr>
          <p:cNvPr id="68" name="l4"/>
          <p:cNvSpPr txBox="1"/>
          <p:nvPr/>
        </p:nvSpPr>
        <p:spPr>
          <a:xfrm>
            <a:off x="5291960" y="4457580"/>
            <a:ext cx="457200" cy="400110"/>
          </a:xfrm>
          <a:prstGeom prst="rect">
            <a:avLst/>
          </a:prstGeom>
          <a:noFill/>
          <a:ln>
            <a:noFill/>
          </a:ln>
        </p:spPr>
        <p:txBody>
          <a:bodyPr wrap="square" rtlCol="0">
            <a:spAutoFit/>
          </a:bodyPr>
          <a:lstStyle/>
          <a:p>
            <a:r>
              <a:rPr lang="en-US" sz="2000" b="1" dirty="0" smtClean="0">
                <a:solidFill>
                  <a:srgbClr val="00B0F0"/>
                </a:solidFill>
                <a:latin typeface="Trebuchet MS" pitchFamily="34" charset="0"/>
              </a:rPr>
              <a:t>4</a:t>
            </a:r>
            <a:endParaRPr lang="en-US" sz="2000" b="1" dirty="0">
              <a:solidFill>
                <a:srgbClr val="00B0F0"/>
              </a:solidFill>
              <a:latin typeface="Trebuchet MS" pitchFamily="34" charset="0"/>
            </a:endParaRPr>
          </a:p>
        </p:txBody>
      </p:sp>
      <p:sp>
        <p:nvSpPr>
          <p:cNvPr id="69" name="l5"/>
          <p:cNvSpPr txBox="1"/>
          <p:nvPr/>
        </p:nvSpPr>
        <p:spPr>
          <a:xfrm>
            <a:off x="5739308" y="4457580"/>
            <a:ext cx="457200" cy="400110"/>
          </a:xfrm>
          <a:prstGeom prst="rect">
            <a:avLst/>
          </a:prstGeom>
          <a:noFill/>
          <a:ln>
            <a:noFill/>
          </a:ln>
        </p:spPr>
        <p:txBody>
          <a:bodyPr wrap="square" rtlCol="0">
            <a:spAutoFit/>
          </a:bodyPr>
          <a:lstStyle/>
          <a:p>
            <a:r>
              <a:rPr lang="en-US" sz="2000" b="1" dirty="0" smtClean="0">
                <a:solidFill>
                  <a:srgbClr val="00B0F0"/>
                </a:solidFill>
                <a:latin typeface="Trebuchet MS" pitchFamily="34" charset="0"/>
              </a:rPr>
              <a:t>5</a:t>
            </a:r>
            <a:endParaRPr lang="en-US" sz="2000" b="1" dirty="0">
              <a:solidFill>
                <a:srgbClr val="00B0F0"/>
              </a:solidFill>
              <a:latin typeface="Trebuchet MS" pitchFamily="34" charset="0"/>
            </a:endParaRPr>
          </a:p>
        </p:txBody>
      </p:sp>
      <p:sp>
        <p:nvSpPr>
          <p:cNvPr id="70" name="l6"/>
          <p:cNvSpPr txBox="1"/>
          <p:nvPr/>
        </p:nvSpPr>
        <p:spPr>
          <a:xfrm>
            <a:off x="6206360" y="4457580"/>
            <a:ext cx="457200" cy="400110"/>
          </a:xfrm>
          <a:prstGeom prst="rect">
            <a:avLst/>
          </a:prstGeom>
          <a:noFill/>
          <a:ln>
            <a:noFill/>
          </a:ln>
        </p:spPr>
        <p:txBody>
          <a:bodyPr wrap="square" rtlCol="0">
            <a:spAutoFit/>
          </a:bodyPr>
          <a:lstStyle/>
          <a:p>
            <a:r>
              <a:rPr lang="en-US" sz="2000" b="1" dirty="0" smtClean="0">
                <a:solidFill>
                  <a:srgbClr val="00B0F0"/>
                </a:solidFill>
                <a:latin typeface="Trebuchet MS" pitchFamily="34" charset="0"/>
              </a:rPr>
              <a:t>6</a:t>
            </a:r>
            <a:endParaRPr lang="en-US" sz="2000" b="1" dirty="0">
              <a:solidFill>
                <a:srgbClr val="00B0F0"/>
              </a:solidFill>
              <a:latin typeface="Trebuchet MS" pitchFamily="34" charset="0"/>
            </a:endParaRPr>
          </a:p>
        </p:txBody>
      </p:sp>
      <p:sp>
        <p:nvSpPr>
          <p:cNvPr id="71" name="l7"/>
          <p:cNvSpPr txBox="1"/>
          <p:nvPr/>
        </p:nvSpPr>
        <p:spPr>
          <a:xfrm>
            <a:off x="6647685" y="4467165"/>
            <a:ext cx="457200" cy="400110"/>
          </a:xfrm>
          <a:prstGeom prst="rect">
            <a:avLst/>
          </a:prstGeom>
          <a:noFill/>
          <a:ln>
            <a:noFill/>
          </a:ln>
        </p:spPr>
        <p:txBody>
          <a:bodyPr wrap="square" rtlCol="0">
            <a:spAutoFit/>
          </a:bodyPr>
          <a:lstStyle/>
          <a:p>
            <a:r>
              <a:rPr lang="en-US" sz="2000" b="1" dirty="0" smtClean="0">
                <a:solidFill>
                  <a:srgbClr val="00B0F0"/>
                </a:solidFill>
                <a:latin typeface="Trebuchet MS" pitchFamily="34" charset="0"/>
              </a:rPr>
              <a:t>7</a:t>
            </a:r>
            <a:endParaRPr lang="en-US" sz="2000" b="1" dirty="0">
              <a:solidFill>
                <a:srgbClr val="00B0F0"/>
              </a:solidFill>
              <a:latin typeface="Trebuchet MS" pitchFamily="34" charset="0"/>
            </a:endParaRPr>
          </a:p>
        </p:txBody>
      </p:sp>
      <p:sp>
        <p:nvSpPr>
          <p:cNvPr id="72" name="l8"/>
          <p:cNvSpPr txBox="1"/>
          <p:nvPr/>
        </p:nvSpPr>
        <p:spPr>
          <a:xfrm>
            <a:off x="7101710" y="4476690"/>
            <a:ext cx="457200" cy="400110"/>
          </a:xfrm>
          <a:prstGeom prst="rect">
            <a:avLst/>
          </a:prstGeom>
          <a:noFill/>
          <a:ln>
            <a:noFill/>
          </a:ln>
        </p:spPr>
        <p:txBody>
          <a:bodyPr wrap="square" rtlCol="0">
            <a:spAutoFit/>
          </a:bodyPr>
          <a:lstStyle/>
          <a:p>
            <a:r>
              <a:rPr lang="en-US" sz="2000" b="1" dirty="0" smtClean="0">
                <a:solidFill>
                  <a:srgbClr val="00B0F0"/>
                </a:solidFill>
                <a:latin typeface="Trebuchet MS" pitchFamily="34" charset="0"/>
              </a:rPr>
              <a:t>8</a:t>
            </a:r>
            <a:endParaRPr lang="en-US" sz="2000" b="1" dirty="0">
              <a:solidFill>
                <a:srgbClr val="00B0F0"/>
              </a:solidFill>
              <a:latin typeface="Trebuchet MS" pitchFamily="34" charset="0"/>
            </a:endParaRPr>
          </a:p>
        </p:txBody>
      </p:sp>
      <p:sp>
        <p:nvSpPr>
          <p:cNvPr id="73" name="l9"/>
          <p:cNvSpPr txBox="1"/>
          <p:nvPr/>
        </p:nvSpPr>
        <p:spPr>
          <a:xfrm>
            <a:off x="7501760" y="4457580"/>
            <a:ext cx="381000" cy="400110"/>
          </a:xfrm>
          <a:prstGeom prst="rect">
            <a:avLst/>
          </a:prstGeom>
          <a:noFill/>
          <a:ln>
            <a:noFill/>
          </a:ln>
        </p:spPr>
        <p:txBody>
          <a:bodyPr wrap="square" rtlCol="0">
            <a:spAutoFit/>
          </a:bodyPr>
          <a:lstStyle/>
          <a:p>
            <a:r>
              <a:rPr lang="en-US" sz="2000" b="1" dirty="0" smtClean="0">
                <a:solidFill>
                  <a:srgbClr val="00B0F0"/>
                </a:solidFill>
                <a:latin typeface="Trebuchet MS" pitchFamily="34" charset="0"/>
              </a:rPr>
              <a:t>9</a:t>
            </a:r>
            <a:endParaRPr lang="en-US" sz="2000" b="1" dirty="0">
              <a:solidFill>
                <a:srgbClr val="00B0F0"/>
              </a:solidFill>
              <a:latin typeface="Trebuchet MS" pitchFamily="34" charset="0"/>
            </a:endParaRPr>
          </a:p>
        </p:txBody>
      </p:sp>
      <p:sp>
        <p:nvSpPr>
          <p:cNvPr id="51" name="Rectangle 50"/>
          <p:cNvSpPr/>
          <p:nvPr/>
        </p:nvSpPr>
        <p:spPr>
          <a:xfrm>
            <a:off x="7044560" y="3486090"/>
            <a:ext cx="381000" cy="533400"/>
          </a:xfrm>
          <a:prstGeom prst="rect">
            <a:avLst/>
          </a:prstGeom>
          <a:solidFill>
            <a:schemeClr val="bg1">
              <a:alpha val="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ectangle 34"/>
          <p:cNvSpPr/>
          <p:nvPr/>
        </p:nvSpPr>
        <p:spPr>
          <a:xfrm>
            <a:off x="7882760" y="3638490"/>
            <a:ext cx="381000" cy="533400"/>
          </a:xfrm>
          <a:prstGeom prst="rect">
            <a:avLst/>
          </a:prstGeom>
          <a:solidFill>
            <a:schemeClr val="bg1">
              <a:alpha val="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4" name="l1box"/>
          <p:cNvSpPr/>
          <p:nvPr/>
        </p:nvSpPr>
        <p:spPr>
          <a:xfrm>
            <a:off x="3996560" y="3714690"/>
            <a:ext cx="304800" cy="533400"/>
          </a:xfrm>
          <a:prstGeom prst="rect">
            <a:avLst/>
          </a:prstGeom>
          <a:solidFill>
            <a:srgbClr val="00B0F0">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5" name="l2box"/>
          <p:cNvSpPr/>
          <p:nvPr/>
        </p:nvSpPr>
        <p:spPr>
          <a:xfrm>
            <a:off x="4453760" y="3257490"/>
            <a:ext cx="304800" cy="228600"/>
          </a:xfrm>
          <a:prstGeom prst="rect">
            <a:avLst/>
          </a:prstGeom>
          <a:solidFill>
            <a:srgbClr val="00B0F0">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l3box"/>
          <p:cNvSpPr/>
          <p:nvPr/>
        </p:nvSpPr>
        <p:spPr>
          <a:xfrm>
            <a:off x="4887956" y="3714690"/>
            <a:ext cx="304800" cy="457200"/>
          </a:xfrm>
          <a:prstGeom prst="rect">
            <a:avLst/>
          </a:prstGeom>
          <a:solidFill>
            <a:srgbClr val="00B0F0">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l4box"/>
          <p:cNvSpPr/>
          <p:nvPr/>
        </p:nvSpPr>
        <p:spPr>
          <a:xfrm>
            <a:off x="5314964" y="3333690"/>
            <a:ext cx="304800" cy="228600"/>
          </a:xfrm>
          <a:prstGeom prst="rect">
            <a:avLst/>
          </a:prstGeom>
          <a:solidFill>
            <a:srgbClr val="00B0F0">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8" name="l5box"/>
          <p:cNvSpPr/>
          <p:nvPr/>
        </p:nvSpPr>
        <p:spPr>
          <a:xfrm>
            <a:off x="5749160" y="3562290"/>
            <a:ext cx="304800" cy="685800"/>
          </a:xfrm>
          <a:prstGeom prst="rect">
            <a:avLst/>
          </a:prstGeom>
          <a:solidFill>
            <a:srgbClr val="00B0F0">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l6box"/>
          <p:cNvSpPr/>
          <p:nvPr/>
        </p:nvSpPr>
        <p:spPr>
          <a:xfrm>
            <a:off x="6206360" y="3409890"/>
            <a:ext cx="304800" cy="381000"/>
          </a:xfrm>
          <a:prstGeom prst="rect">
            <a:avLst/>
          </a:prstGeom>
          <a:solidFill>
            <a:srgbClr val="00B0F0">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0" name="l7box"/>
          <p:cNvSpPr/>
          <p:nvPr/>
        </p:nvSpPr>
        <p:spPr>
          <a:xfrm>
            <a:off x="6663560" y="3562290"/>
            <a:ext cx="228600" cy="685800"/>
          </a:xfrm>
          <a:prstGeom prst="rect">
            <a:avLst/>
          </a:prstGeom>
          <a:solidFill>
            <a:srgbClr val="00B0F0">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1" name="l8box"/>
          <p:cNvSpPr/>
          <p:nvPr/>
        </p:nvSpPr>
        <p:spPr>
          <a:xfrm>
            <a:off x="7056062" y="3411327"/>
            <a:ext cx="304800" cy="533400"/>
          </a:xfrm>
          <a:prstGeom prst="rect">
            <a:avLst/>
          </a:prstGeom>
          <a:solidFill>
            <a:srgbClr val="00B0F0">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l9box"/>
          <p:cNvSpPr/>
          <p:nvPr/>
        </p:nvSpPr>
        <p:spPr>
          <a:xfrm>
            <a:off x="7501760" y="3486090"/>
            <a:ext cx="304800" cy="762000"/>
          </a:xfrm>
          <a:prstGeom prst="rect">
            <a:avLst/>
          </a:prstGeom>
          <a:solidFill>
            <a:srgbClr val="00B0F0">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2" name="l10box"/>
          <p:cNvSpPr/>
          <p:nvPr/>
        </p:nvSpPr>
        <p:spPr>
          <a:xfrm>
            <a:off x="7935956" y="3486090"/>
            <a:ext cx="304800" cy="609600"/>
          </a:xfrm>
          <a:prstGeom prst="rect">
            <a:avLst/>
          </a:prstGeom>
          <a:solidFill>
            <a:srgbClr val="00B0F0">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4" name="Picture 93" descr="dungeness - Copy.jpg"/>
          <p:cNvPicPr>
            <a:picLocks noChangeAspect="1"/>
          </p:cNvPicPr>
          <p:nvPr/>
        </p:nvPicPr>
        <p:blipFill>
          <a:blip r:embed="rId11" cstate="print"/>
          <a:stretch>
            <a:fillRect/>
          </a:stretch>
        </p:blipFill>
        <p:spPr>
          <a:xfrm>
            <a:off x="1676400" y="914400"/>
            <a:ext cx="1568450" cy="941070"/>
          </a:xfrm>
          <a:prstGeom prst="rect">
            <a:avLst/>
          </a:prstGeom>
        </p:spPr>
      </p:pic>
      <p:sp>
        <p:nvSpPr>
          <p:cNvPr id="95" name="Rounded Rectangle 94"/>
          <p:cNvSpPr/>
          <p:nvPr/>
        </p:nvSpPr>
        <p:spPr>
          <a:xfrm>
            <a:off x="1828800" y="2209800"/>
            <a:ext cx="1600200" cy="838200"/>
          </a:xfrm>
          <a:prstGeom prst="roundRect">
            <a:avLst/>
          </a:prstGeom>
          <a:solidFill>
            <a:srgbClr val="00B8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600" dirty="0" smtClean="0">
                <a:latin typeface="Trebuchet MS" pitchFamily="34" charset="0"/>
              </a:rPr>
              <a:t>How many HIGH tides do you count?</a:t>
            </a:r>
            <a:endParaRPr lang="en-US" sz="1600" dirty="0">
              <a:latin typeface="Trebuchet MS" pitchFamily="34" charset="0"/>
            </a:endParaRPr>
          </a:p>
        </p:txBody>
      </p:sp>
      <p:sp>
        <p:nvSpPr>
          <p:cNvPr id="96" name="Rounded Rectangle 95"/>
          <p:cNvSpPr/>
          <p:nvPr/>
        </p:nvSpPr>
        <p:spPr>
          <a:xfrm>
            <a:off x="1752600" y="4343400"/>
            <a:ext cx="1600200" cy="914400"/>
          </a:xfrm>
          <a:prstGeom prst="roundRect">
            <a:avLst/>
          </a:prstGeom>
          <a:solidFill>
            <a:srgbClr val="00A1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600" dirty="0" smtClean="0">
                <a:latin typeface="Trebuchet MS" pitchFamily="34" charset="0"/>
              </a:rPr>
              <a:t>How many LOW tides do you count?</a:t>
            </a:r>
            <a:endParaRPr lang="en-US" sz="1600" dirty="0">
              <a:latin typeface="Trebuchet MS" pitchFamily="34" charset="0"/>
            </a:endParaRPr>
          </a:p>
        </p:txBody>
      </p:sp>
      <p:sp>
        <p:nvSpPr>
          <p:cNvPr id="97" name="Up Ribbon 96"/>
          <p:cNvSpPr/>
          <p:nvPr/>
        </p:nvSpPr>
        <p:spPr>
          <a:xfrm>
            <a:off x="3505200" y="990600"/>
            <a:ext cx="4419600" cy="609600"/>
          </a:xfrm>
          <a:prstGeom prst="ribbon2">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latin typeface="Trebuchet MS" pitchFamily="34" charset="0"/>
              </a:rPr>
              <a:t>Tide Challenge #2</a:t>
            </a:r>
            <a:endParaRPr lang="en-US" dirty="0">
              <a:latin typeface="Trebuchet MS" pitchFamily="34" charset="0"/>
            </a:endParaRPr>
          </a:p>
        </p:txBody>
      </p:sp>
      <p:sp>
        <p:nvSpPr>
          <p:cNvPr id="93" name="TextBox 92"/>
          <p:cNvSpPr txBox="1"/>
          <p:nvPr/>
        </p:nvSpPr>
        <p:spPr>
          <a:xfrm>
            <a:off x="1066800" y="6553200"/>
            <a:ext cx="3429000" cy="369332"/>
          </a:xfrm>
          <a:prstGeom prst="rect">
            <a:avLst/>
          </a:prstGeom>
          <a:noFill/>
        </p:spPr>
        <p:txBody>
          <a:bodyPr wrap="square" rtlCol="0">
            <a:spAutoFit/>
          </a:bodyPr>
          <a:lstStyle/>
          <a:p>
            <a:r>
              <a:rPr lang="en-US" dirty="0" smtClean="0">
                <a:latin typeface="Trebuchet MS" pitchFamily="34" charset="0"/>
              </a:rPr>
              <a:t>Tide Challenge: 2/4</a:t>
            </a:r>
            <a:endParaRPr lang="en-US" dirty="0">
              <a:latin typeface="Trebuchet MS" pitchFamily="34" charset="0"/>
            </a:endParaRPr>
          </a:p>
        </p:txBody>
      </p:sp>
      <p:sp>
        <p:nvSpPr>
          <p:cNvPr id="99" name="Rounded Rectangle 98">
            <a:hlinkClick r:id="rId12" action="ppaction://hlinksldjump" highlightClick="1"/>
          </p:cNvPr>
          <p:cNvSpPr/>
          <p:nvPr/>
        </p:nvSpPr>
        <p:spPr>
          <a:xfrm>
            <a:off x="2057400" y="3124200"/>
            <a:ext cx="1219200" cy="685800"/>
          </a:xfrm>
          <a:prstGeom prst="roundRect">
            <a:avLst/>
          </a:prstGeom>
          <a:solidFill>
            <a:srgbClr val="C00000"/>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400" dirty="0" smtClean="0">
                <a:latin typeface="Trebuchet MS" pitchFamily="34" charset="0"/>
              </a:rPr>
              <a:t>Touch here to see the HIGH tides</a:t>
            </a:r>
            <a:endParaRPr lang="en-US" sz="1400" dirty="0">
              <a:latin typeface="Trebuchet MS" pitchFamily="34" charset="0"/>
            </a:endParaRPr>
          </a:p>
        </p:txBody>
      </p:sp>
      <p:sp>
        <p:nvSpPr>
          <p:cNvPr id="53" name="Rounded Rectangle 52"/>
          <p:cNvSpPr/>
          <p:nvPr/>
        </p:nvSpPr>
        <p:spPr>
          <a:xfrm>
            <a:off x="3733800" y="5638800"/>
            <a:ext cx="1676400" cy="838200"/>
          </a:xfrm>
          <a:prstGeom prst="roundRect">
            <a:avLst/>
          </a:prstGeom>
          <a:solidFill>
            <a:srgbClr val="00A1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600" dirty="0" smtClean="0">
                <a:latin typeface="Trebuchet MS" pitchFamily="34" charset="0"/>
              </a:rPr>
              <a:t>Did you find all the tides?</a:t>
            </a:r>
            <a:endParaRPr lang="en-US" sz="1600" dirty="0">
              <a:latin typeface="Trebuchet MS" pitchFamily="34" charset="0"/>
            </a:endParaRPr>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grpId="0" nodeType="withEffect">
                                  <p:stCondLst>
                                    <p:cond delay="0"/>
                                  </p:stCondLst>
                                  <p:childTnLst>
                                    <p:set>
                                      <p:cBhvr>
                                        <p:cTn id="6" dur="1" fill="hold">
                                          <p:stCondLst>
                                            <p:cond delay="0"/>
                                          </p:stCondLst>
                                        </p:cTn>
                                        <p:tgtEl>
                                          <p:spTgt spid="65"/>
                                        </p:tgtEl>
                                        <p:attrNameLst>
                                          <p:attrName>style.visibility</p:attrName>
                                        </p:attrNameLst>
                                      </p:cBhvr>
                                      <p:to>
                                        <p:strVal val="visible"/>
                                      </p:to>
                                    </p:set>
                                    <p:anim calcmode="lin" valueType="num">
                                      <p:cBhvr>
                                        <p:cTn id="7" dur="500" fill="hold"/>
                                        <p:tgtEl>
                                          <p:spTgt spid="65"/>
                                        </p:tgtEl>
                                        <p:attrNameLst>
                                          <p:attrName>ppt_w</p:attrName>
                                        </p:attrNameLst>
                                      </p:cBhvr>
                                      <p:tavLst>
                                        <p:tav tm="0">
                                          <p:val>
                                            <p:fltVal val="0"/>
                                          </p:val>
                                        </p:tav>
                                        <p:tav tm="100000">
                                          <p:val>
                                            <p:strVal val="#ppt_w"/>
                                          </p:val>
                                        </p:tav>
                                      </p:tavLst>
                                    </p:anim>
                                    <p:anim calcmode="lin" valueType="num">
                                      <p:cBhvr>
                                        <p:cTn id="8" dur="500" fill="hold"/>
                                        <p:tgtEl>
                                          <p:spTgt spid="65"/>
                                        </p:tgtEl>
                                        <p:attrNameLst>
                                          <p:attrName>ppt_h</p:attrName>
                                        </p:attrNameLst>
                                      </p:cBhvr>
                                      <p:tavLst>
                                        <p:tav tm="0">
                                          <p:val>
                                            <p:fltVal val="0"/>
                                          </p:val>
                                        </p:tav>
                                        <p:tav tm="100000">
                                          <p:val>
                                            <p:strVal val="#ppt_h"/>
                                          </p:val>
                                        </p:tav>
                                      </p:tavLst>
                                    </p:anim>
                                    <p:animEffect transition="in" filter="fade">
                                      <p:cBhvr>
                                        <p:cTn id="9" dur="500"/>
                                        <p:tgtEl>
                                          <p:spTgt spid="65"/>
                                        </p:tgtEl>
                                      </p:cBhvr>
                                    </p:animEffect>
                                  </p:childTnLst>
                                </p:cTn>
                              </p:par>
                              <p:par>
                                <p:cTn id="10" presetID="53" presetClass="entr" presetSubtype="0" fill="hold" grpId="0" nodeType="withEffect">
                                  <p:stCondLst>
                                    <p:cond delay="0"/>
                                  </p:stCondLst>
                                  <p:childTnLst>
                                    <p:set>
                                      <p:cBhvr>
                                        <p:cTn id="11" dur="1" fill="hold">
                                          <p:stCondLst>
                                            <p:cond delay="0"/>
                                          </p:stCondLst>
                                        </p:cTn>
                                        <p:tgtEl>
                                          <p:spTgt spid="74"/>
                                        </p:tgtEl>
                                        <p:attrNameLst>
                                          <p:attrName>style.visibility</p:attrName>
                                        </p:attrNameLst>
                                      </p:cBhvr>
                                      <p:to>
                                        <p:strVal val="visible"/>
                                      </p:to>
                                    </p:set>
                                    <p:anim calcmode="lin" valueType="num">
                                      <p:cBhvr>
                                        <p:cTn id="12" dur="500" fill="hold"/>
                                        <p:tgtEl>
                                          <p:spTgt spid="74"/>
                                        </p:tgtEl>
                                        <p:attrNameLst>
                                          <p:attrName>ppt_w</p:attrName>
                                        </p:attrNameLst>
                                      </p:cBhvr>
                                      <p:tavLst>
                                        <p:tav tm="0">
                                          <p:val>
                                            <p:fltVal val="0"/>
                                          </p:val>
                                        </p:tav>
                                        <p:tav tm="100000">
                                          <p:val>
                                            <p:strVal val="#ppt_w"/>
                                          </p:val>
                                        </p:tav>
                                      </p:tavLst>
                                    </p:anim>
                                    <p:anim calcmode="lin" valueType="num">
                                      <p:cBhvr>
                                        <p:cTn id="13" dur="500" fill="hold"/>
                                        <p:tgtEl>
                                          <p:spTgt spid="74"/>
                                        </p:tgtEl>
                                        <p:attrNameLst>
                                          <p:attrName>ppt_h</p:attrName>
                                        </p:attrNameLst>
                                      </p:cBhvr>
                                      <p:tavLst>
                                        <p:tav tm="0">
                                          <p:val>
                                            <p:fltVal val="0"/>
                                          </p:val>
                                        </p:tav>
                                        <p:tav tm="100000">
                                          <p:val>
                                            <p:strVal val="#ppt_h"/>
                                          </p:val>
                                        </p:tav>
                                      </p:tavLst>
                                    </p:anim>
                                    <p:animEffect transition="in" filter="fade">
                                      <p:cBhvr>
                                        <p:cTn id="14" dur="500"/>
                                        <p:tgtEl>
                                          <p:spTgt spid="74"/>
                                        </p:tgtEl>
                                      </p:cBhvr>
                                    </p:animEffect>
                                  </p:childTnLst>
                                </p:cTn>
                              </p:par>
                            </p:childTnLst>
                          </p:cTn>
                        </p:par>
                        <p:par>
                          <p:cTn id="15" fill="hold">
                            <p:stCondLst>
                              <p:cond delay="500"/>
                            </p:stCondLst>
                            <p:childTnLst>
                              <p:par>
                                <p:cTn id="16" presetID="53" presetClass="entr" presetSubtype="0" fill="hold" grpId="0" nodeType="afterEffect">
                                  <p:stCondLst>
                                    <p:cond delay="0"/>
                                  </p:stCondLst>
                                  <p:childTnLst>
                                    <p:set>
                                      <p:cBhvr>
                                        <p:cTn id="17" dur="1" fill="hold">
                                          <p:stCondLst>
                                            <p:cond delay="0"/>
                                          </p:stCondLst>
                                        </p:cTn>
                                        <p:tgtEl>
                                          <p:spTgt spid="66"/>
                                        </p:tgtEl>
                                        <p:attrNameLst>
                                          <p:attrName>style.visibility</p:attrName>
                                        </p:attrNameLst>
                                      </p:cBhvr>
                                      <p:to>
                                        <p:strVal val="visible"/>
                                      </p:to>
                                    </p:set>
                                    <p:anim calcmode="lin" valueType="num">
                                      <p:cBhvr>
                                        <p:cTn id="18" dur="500" fill="hold"/>
                                        <p:tgtEl>
                                          <p:spTgt spid="66"/>
                                        </p:tgtEl>
                                        <p:attrNameLst>
                                          <p:attrName>ppt_w</p:attrName>
                                        </p:attrNameLst>
                                      </p:cBhvr>
                                      <p:tavLst>
                                        <p:tav tm="0">
                                          <p:val>
                                            <p:fltVal val="0"/>
                                          </p:val>
                                        </p:tav>
                                        <p:tav tm="100000">
                                          <p:val>
                                            <p:strVal val="#ppt_w"/>
                                          </p:val>
                                        </p:tav>
                                      </p:tavLst>
                                    </p:anim>
                                    <p:anim calcmode="lin" valueType="num">
                                      <p:cBhvr>
                                        <p:cTn id="19" dur="500" fill="hold"/>
                                        <p:tgtEl>
                                          <p:spTgt spid="66"/>
                                        </p:tgtEl>
                                        <p:attrNameLst>
                                          <p:attrName>ppt_h</p:attrName>
                                        </p:attrNameLst>
                                      </p:cBhvr>
                                      <p:tavLst>
                                        <p:tav tm="0">
                                          <p:val>
                                            <p:fltVal val="0"/>
                                          </p:val>
                                        </p:tav>
                                        <p:tav tm="100000">
                                          <p:val>
                                            <p:strVal val="#ppt_h"/>
                                          </p:val>
                                        </p:tav>
                                      </p:tavLst>
                                    </p:anim>
                                    <p:animEffect transition="in" filter="fade">
                                      <p:cBhvr>
                                        <p:cTn id="20" dur="500"/>
                                        <p:tgtEl>
                                          <p:spTgt spid="66"/>
                                        </p:tgtEl>
                                      </p:cBhvr>
                                    </p:animEffect>
                                  </p:childTnLst>
                                </p:cTn>
                              </p:par>
                              <p:par>
                                <p:cTn id="21" presetID="53" presetClass="entr" presetSubtype="0" fill="hold" grpId="0" nodeType="withEffect">
                                  <p:stCondLst>
                                    <p:cond delay="0"/>
                                  </p:stCondLst>
                                  <p:childTnLst>
                                    <p:set>
                                      <p:cBhvr>
                                        <p:cTn id="22" dur="1" fill="hold">
                                          <p:stCondLst>
                                            <p:cond delay="0"/>
                                          </p:stCondLst>
                                        </p:cTn>
                                        <p:tgtEl>
                                          <p:spTgt spid="75"/>
                                        </p:tgtEl>
                                        <p:attrNameLst>
                                          <p:attrName>style.visibility</p:attrName>
                                        </p:attrNameLst>
                                      </p:cBhvr>
                                      <p:to>
                                        <p:strVal val="visible"/>
                                      </p:to>
                                    </p:set>
                                    <p:anim calcmode="lin" valueType="num">
                                      <p:cBhvr>
                                        <p:cTn id="23" dur="500" fill="hold"/>
                                        <p:tgtEl>
                                          <p:spTgt spid="75"/>
                                        </p:tgtEl>
                                        <p:attrNameLst>
                                          <p:attrName>ppt_w</p:attrName>
                                        </p:attrNameLst>
                                      </p:cBhvr>
                                      <p:tavLst>
                                        <p:tav tm="0">
                                          <p:val>
                                            <p:fltVal val="0"/>
                                          </p:val>
                                        </p:tav>
                                        <p:tav tm="100000">
                                          <p:val>
                                            <p:strVal val="#ppt_w"/>
                                          </p:val>
                                        </p:tav>
                                      </p:tavLst>
                                    </p:anim>
                                    <p:anim calcmode="lin" valueType="num">
                                      <p:cBhvr>
                                        <p:cTn id="24" dur="500" fill="hold"/>
                                        <p:tgtEl>
                                          <p:spTgt spid="75"/>
                                        </p:tgtEl>
                                        <p:attrNameLst>
                                          <p:attrName>ppt_h</p:attrName>
                                        </p:attrNameLst>
                                      </p:cBhvr>
                                      <p:tavLst>
                                        <p:tav tm="0">
                                          <p:val>
                                            <p:fltVal val="0"/>
                                          </p:val>
                                        </p:tav>
                                        <p:tav tm="100000">
                                          <p:val>
                                            <p:strVal val="#ppt_h"/>
                                          </p:val>
                                        </p:tav>
                                      </p:tavLst>
                                    </p:anim>
                                    <p:animEffect transition="in" filter="fade">
                                      <p:cBhvr>
                                        <p:cTn id="25" dur="500"/>
                                        <p:tgtEl>
                                          <p:spTgt spid="75"/>
                                        </p:tgtEl>
                                      </p:cBhvr>
                                    </p:animEffect>
                                  </p:childTnLst>
                                </p:cTn>
                              </p:par>
                            </p:childTnLst>
                          </p:cTn>
                        </p:par>
                        <p:par>
                          <p:cTn id="26" fill="hold">
                            <p:stCondLst>
                              <p:cond delay="1000"/>
                            </p:stCondLst>
                            <p:childTnLst>
                              <p:par>
                                <p:cTn id="27" presetID="53" presetClass="entr" presetSubtype="0" fill="hold" grpId="0" nodeType="afterEffect">
                                  <p:stCondLst>
                                    <p:cond delay="0"/>
                                  </p:stCondLst>
                                  <p:childTnLst>
                                    <p:set>
                                      <p:cBhvr>
                                        <p:cTn id="28" dur="1" fill="hold">
                                          <p:stCondLst>
                                            <p:cond delay="0"/>
                                          </p:stCondLst>
                                        </p:cTn>
                                        <p:tgtEl>
                                          <p:spTgt spid="67"/>
                                        </p:tgtEl>
                                        <p:attrNameLst>
                                          <p:attrName>style.visibility</p:attrName>
                                        </p:attrNameLst>
                                      </p:cBhvr>
                                      <p:to>
                                        <p:strVal val="visible"/>
                                      </p:to>
                                    </p:set>
                                    <p:anim calcmode="lin" valueType="num">
                                      <p:cBhvr>
                                        <p:cTn id="29" dur="500" fill="hold"/>
                                        <p:tgtEl>
                                          <p:spTgt spid="67"/>
                                        </p:tgtEl>
                                        <p:attrNameLst>
                                          <p:attrName>ppt_w</p:attrName>
                                        </p:attrNameLst>
                                      </p:cBhvr>
                                      <p:tavLst>
                                        <p:tav tm="0">
                                          <p:val>
                                            <p:fltVal val="0"/>
                                          </p:val>
                                        </p:tav>
                                        <p:tav tm="100000">
                                          <p:val>
                                            <p:strVal val="#ppt_w"/>
                                          </p:val>
                                        </p:tav>
                                      </p:tavLst>
                                    </p:anim>
                                    <p:anim calcmode="lin" valueType="num">
                                      <p:cBhvr>
                                        <p:cTn id="30" dur="500" fill="hold"/>
                                        <p:tgtEl>
                                          <p:spTgt spid="67"/>
                                        </p:tgtEl>
                                        <p:attrNameLst>
                                          <p:attrName>ppt_h</p:attrName>
                                        </p:attrNameLst>
                                      </p:cBhvr>
                                      <p:tavLst>
                                        <p:tav tm="0">
                                          <p:val>
                                            <p:fltVal val="0"/>
                                          </p:val>
                                        </p:tav>
                                        <p:tav tm="100000">
                                          <p:val>
                                            <p:strVal val="#ppt_h"/>
                                          </p:val>
                                        </p:tav>
                                      </p:tavLst>
                                    </p:anim>
                                    <p:animEffect transition="in" filter="fade">
                                      <p:cBhvr>
                                        <p:cTn id="31" dur="500"/>
                                        <p:tgtEl>
                                          <p:spTgt spid="67"/>
                                        </p:tgtEl>
                                      </p:cBhvr>
                                    </p:animEffect>
                                  </p:childTnLst>
                                </p:cTn>
                              </p:par>
                              <p:par>
                                <p:cTn id="32" presetID="53" presetClass="entr" presetSubtype="0" fill="hold" grpId="0" nodeType="withEffect">
                                  <p:stCondLst>
                                    <p:cond delay="0"/>
                                  </p:stCondLst>
                                  <p:childTnLst>
                                    <p:set>
                                      <p:cBhvr>
                                        <p:cTn id="33" dur="1" fill="hold">
                                          <p:stCondLst>
                                            <p:cond delay="0"/>
                                          </p:stCondLst>
                                        </p:cTn>
                                        <p:tgtEl>
                                          <p:spTgt spid="76"/>
                                        </p:tgtEl>
                                        <p:attrNameLst>
                                          <p:attrName>style.visibility</p:attrName>
                                        </p:attrNameLst>
                                      </p:cBhvr>
                                      <p:to>
                                        <p:strVal val="visible"/>
                                      </p:to>
                                    </p:set>
                                    <p:anim calcmode="lin" valueType="num">
                                      <p:cBhvr>
                                        <p:cTn id="34" dur="500" fill="hold"/>
                                        <p:tgtEl>
                                          <p:spTgt spid="76"/>
                                        </p:tgtEl>
                                        <p:attrNameLst>
                                          <p:attrName>ppt_w</p:attrName>
                                        </p:attrNameLst>
                                      </p:cBhvr>
                                      <p:tavLst>
                                        <p:tav tm="0">
                                          <p:val>
                                            <p:fltVal val="0"/>
                                          </p:val>
                                        </p:tav>
                                        <p:tav tm="100000">
                                          <p:val>
                                            <p:strVal val="#ppt_w"/>
                                          </p:val>
                                        </p:tav>
                                      </p:tavLst>
                                    </p:anim>
                                    <p:anim calcmode="lin" valueType="num">
                                      <p:cBhvr>
                                        <p:cTn id="35" dur="500" fill="hold"/>
                                        <p:tgtEl>
                                          <p:spTgt spid="76"/>
                                        </p:tgtEl>
                                        <p:attrNameLst>
                                          <p:attrName>ppt_h</p:attrName>
                                        </p:attrNameLst>
                                      </p:cBhvr>
                                      <p:tavLst>
                                        <p:tav tm="0">
                                          <p:val>
                                            <p:fltVal val="0"/>
                                          </p:val>
                                        </p:tav>
                                        <p:tav tm="100000">
                                          <p:val>
                                            <p:strVal val="#ppt_h"/>
                                          </p:val>
                                        </p:tav>
                                      </p:tavLst>
                                    </p:anim>
                                    <p:animEffect transition="in" filter="fade">
                                      <p:cBhvr>
                                        <p:cTn id="36" dur="500"/>
                                        <p:tgtEl>
                                          <p:spTgt spid="76"/>
                                        </p:tgtEl>
                                      </p:cBhvr>
                                    </p:animEffect>
                                  </p:childTnLst>
                                </p:cTn>
                              </p:par>
                            </p:childTnLst>
                          </p:cTn>
                        </p:par>
                        <p:par>
                          <p:cTn id="37" fill="hold">
                            <p:stCondLst>
                              <p:cond delay="1500"/>
                            </p:stCondLst>
                            <p:childTnLst>
                              <p:par>
                                <p:cTn id="38" presetID="53" presetClass="entr" presetSubtype="0" fill="hold" grpId="0" nodeType="afterEffect">
                                  <p:stCondLst>
                                    <p:cond delay="0"/>
                                  </p:stCondLst>
                                  <p:childTnLst>
                                    <p:set>
                                      <p:cBhvr>
                                        <p:cTn id="39" dur="1" fill="hold">
                                          <p:stCondLst>
                                            <p:cond delay="0"/>
                                          </p:stCondLst>
                                        </p:cTn>
                                        <p:tgtEl>
                                          <p:spTgt spid="68"/>
                                        </p:tgtEl>
                                        <p:attrNameLst>
                                          <p:attrName>style.visibility</p:attrName>
                                        </p:attrNameLst>
                                      </p:cBhvr>
                                      <p:to>
                                        <p:strVal val="visible"/>
                                      </p:to>
                                    </p:set>
                                    <p:anim calcmode="lin" valueType="num">
                                      <p:cBhvr>
                                        <p:cTn id="40" dur="500" fill="hold"/>
                                        <p:tgtEl>
                                          <p:spTgt spid="68"/>
                                        </p:tgtEl>
                                        <p:attrNameLst>
                                          <p:attrName>ppt_w</p:attrName>
                                        </p:attrNameLst>
                                      </p:cBhvr>
                                      <p:tavLst>
                                        <p:tav tm="0">
                                          <p:val>
                                            <p:fltVal val="0"/>
                                          </p:val>
                                        </p:tav>
                                        <p:tav tm="100000">
                                          <p:val>
                                            <p:strVal val="#ppt_w"/>
                                          </p:val>
                                        </p:tav>
                                      </p:tavLst>
                                    </p:anim>
                                    <p:anim calcmode="lin" valueType="num">
                                      <p:cBhvr>
                                        <p:cTn id="41" dur="500" fill="hold"/>
                                        <p:tgtEl>
                                          <p:spTgt spid="68"/>
                                        </p:tgtEl>
                                        <p:attrNameLst>
                                          <p:attrName>ppt_h</p:attrName>
                                        </p:attrNameLst>
                                      </p:cBhvr>
                                      <p:tavLst>
                                        <p:tav tm="0">
                                          <p:val>
                                            <p:fltVal val="0"/>
                                          </p:val>
                                        </p:tav>
                                        <p:tav tm="100000">
                                          <p:val>
                                            <p:strVal val="#ppt_h"/>
                                          </p:val>
                                        </p:tav>
                                      </p:tavLst>
                                    </p:anim>
                                    <p:animEffect transition="in" filter="fade">
                                      <p:cBhvr>
                                        <p:cTn id="42" dur="500"/>
                                        <p:tgtEl>
                                          <p:spTgt spid="68"/>
                                        </p:tgtEl>
                                      </p:cBhvr>
                                    </p:animEffect>
                                  </p:childTnLst>
                                </p:cTn>
                              </p:par>
                              <p:par>
                                <p:cTn id="43" presetID="53" presetClass="entr" presetSubtype="0" fill="hold" grpId="0" nodeType="withEffect">
                                  <p:stCondLst>
                                    <p:cond delay="0"/>
                                  </p:stCondLst>
                                  <p:childTnLst>
                                    <p:set>
                                      <p:cBhvr>
                                        <p:cTn id="44" dur="1" fill="hold">
                                          <p:stCondLst>
                                            <p:cond delay="0"/>
                                          </p:stCondLst>
                                        </p:cTn>
                                        <p:tgtEl>
                                          <p:spTgt spid="77"/>
                                        </p:tgtEl>
                                        <p:attrNameLst>
                                          <p:attrName>style.visibility</p:attrName>
                                        </p:attrNameLst>
                                      </p:cBhvr>
                                      <p:to>
                                        <p:strVal val="visible"/>
                                      </p:to>
                                    </p:set>
                                    <p:anim calcmode="lin" valueType="num">
                                      <p:cBhvr>
                                        <p:cTn id="45" dur="500" fill="hold"/>
                                        <p:tgtEl>
                                          <p:spTgt spid="77"/>
                                        </p:tgtEl>
                                        <p:attrNameLst>
                                          <p:attrName>ppt_w</p:attrName>
                                        </p:attrNameLst>
                                      </p:cBhvr>
                                      <p:tavLst>
                                        <p:tav tm="0">
                                          <p:val>
                                            <p:fltVal val="0"/>
                                          </p:val>
                                        </p:tav>
                                        <p:tav tm="100000">
                                          <p:val>
                                            <p:strVal val="#ppt_w"/>
                                          </p:val>
                                        </p:tav>
                                      </p:tavLst>
                                    </p:anim>
                                    <p:anim calcmode="lin" valueType="num">
                                      <p:cBhvr>
                                        <p:cTn id="46" dur="500" fill="hold"/>
                                        <p:tgtEl>
                                          <p:spTgt spid="77"/>
                                        </p:tgtEl>
                                        <p:attrNameLst>
                                          <p:attrName>ppt_h</p:attrName>
                                        </p:attrNameLst>
                                      </p:cBhvr>
                                      <p:tavLst>
                                        <p:tav tm="0">
                                          <p:val>
                                            <p:fltVal val="0"/>
                                          </p:val>
                                        </p:tav>
                                        <p:tav tm="100000">
                                          <p:val>
                                            <p:strVal val="#ppt_h"/>
                                          </p:val>
                                        </p:tav>
                                      </p:tavLst>
                                    </p:anim>
                                    <p:animEffect transition="in" filter="fade">
                                      <p:cBhvr>
                                        <p:cTn id="47" dur="500"/>
                                        <p:tgtEl>
                                          <p:spTgt spid="77"/>
                                        </p:tgtEl>
                                      </p:cBhvr>
                                    </p:animEffect>
                                  </p:childTnLst>
                                </p:cTn>
                              </p:par>
                            </p:childTnLst>
                          </p:cTn>
                        </p:par>
                        <p:par>
                          <p:cTn id="48" fill="hold">
                            <p:stCondLst>
                              <p:cond delay="2000"/>
                            </p:stCondLst>
                            <p:childTnLst>
                              <p:par>
                                <p:cTn id="49" presetID="53" presetClass="entr" presetSubtype="0" fill="hold" grpId="0" nodeType="afterEffect">
                                  <p:stCondLst>
                                    <p:cond delay="0"/>
                                  </p:stCondLst>
                                  <p:childTnLst>
                                    <p:set>
                                      <p:cBhvr>
                                        <p:cTn id="50" dur="1" fill="hold">
                                          <p:stCondLst>
                                            <p:cond delay="0"/>
                                          </p:stCondLst>
                                        </p:cTn>
                                        <p:tgtEl>
                                          <p:spTgt spid="69"/>
                                        </p:tgtEl>
                                        <p:attrNameLst>
                                          <p:attrName>style.visibility</p:attrName>
                                        </p:attrNameLst>
                                      </p:cBhvr>
                                      <p:to>
                                        <p:strVal val="visible"/>
                                      </p:to>
                                    </p:set>
                                    <p:anim calcmode="lin" valueType="num">
                                      <p:cBhvr>
                                        <p:cTn id="51" dur="500" fill="hold"/>
                                        <p:tgtEl>
                                          <p:spTgt spid="69"/>
                                        </p:tgtEl>
                                        <p:attrNameLst>
                                          <p:attrName>ppt_w</p:attrName>
                                        </p:attrNameLst>
                                      </p:cBhvr>
                                      <p:tavLst>
                                        <p:tav tm="0">
                                          <p:val>
                                            <p:fltVal val="0"/>
                                          </p:val>
                                        </p:tav>
                                        <p:tav tm="100000">
                                          <p:val>
                                            <p:strVal val="#ppt_w"/>
                                          </p:val>
                                        </p:tav>
                                      </p:tavLst>
                                    </p:anim>
                                    <p:anim calcmode="lin" valueType="num">
                                      <p:cBhvr>
                                        <p:cTn id="52" dur="500" fill="hold"/>
                                        <p:tgtEl>
                                          <p:spTgt spid="69"/>
                                        </p:tgtEl>
                                        <p:attrNameLst>
                                          <p:attrName>ppt_h</p:attrName>
                                        </p:attrNameLst>
                                      </p:cBhvr>
                                      <p:tavLst>
                                        <p:tav tm="0">
                                          <p:val>
                                            <p:fltVal val="0"/>
                                          </p:val>
                                        </p:tav>
                                        <p:tav tm="100000">
                                          <p:val>
                                            <p:strVal val="#ppt_h"/>
                                          </p:val>
                                        </p:tav>
                                      </p:tavLst>
                                    </p:anim>
                                    <p:animEffect transition="in" filter="fade">
                                      <p:cBhvr>
                                        <p:cTn id="53" dur="500"/>
                                        <p:tgtEl>
                                          <p:spTgt spid="69"/>
                                        </p:tgtEl>
                                      </p:cBhvr>
                                    </p:animEffect>
                                  </p:childTnLst>
                                </p:cTn>
                              </p:par>
                              <p:par>
                                <p:cTn id="54" presetID="53" presetClass="entr" presetSubtype="0" fill="hold" grpId="0" nodeType="withEffect">
                                  <p:stCondLst>
                                    <p:cond delay="0"/>
                                  </p:stCondLst>
                                  <p:childTnLst>
                                    <p:set>
                                      <p:cBhvr>
                                        <p:cTn id="55" dur="1" fill="hold">
                                          <p:stCondLst>
                                            <p:cond delay="0"/>
                                          </p:stCondLst>
                                        </p:cTn>
                                        <p:tgtEl>
                                          <p:spTgt spid="78"/>
                                        </p:tgtEl>
                                        <p:attrNameLst>
                                          <p:attrName>style.visibility</p:attrName>
                                        </p:attrNameLst>
                                      </p:cBhvr>
                                      <p:to>
                                        <p:strVal val="visible"/>
                                      </p:to>
                                    </p:set>
                                    <p:anim calcmode="lin" valueType="num">
                                      <p:cBhvr>
                                        <p:cTn id="56" dur="500" fill="hold"/>
                                        <p:tgtEl>
                                          <p:spTgt spid="78"/>
                                        </p:tgtEl>
                                        <p:attrNameLst>
                                          <p:attrName>ppt_w</p:attrName>
                                        </p:attrNameLst>
                                      </p:cBhvr>
                                      <p:tavLst>
                                        <p:tav tm="0">
                                          <p:val>
                                            <p:fltVal val="0"/>
                                          </p:val>
                                        </p:tav>
                                        <p:tav tm="100000">
                                          <p:val>
                                            <p:strVal val="#ppt_w"/>
                                          </p:val>
                                        </p:tav>
                                      </p:tavLst>
                                    </p:anim>
                                    <p:anim calcmode="lin" valueType="num">
                                      <p:cBhvr>
                                        <p:cTn id="57" dur="500" fill="hold"/>
                                        <p:tgtEl>
                                          <p:spTgt spid="78"/>
                                        </p:tgtEl>
                                        <p:attrNameLst>
                                          <p:attrName>ppt_h</p:attrName>
                                        </p:attrNameLst>
                                      </p:cBhvr>
                                      <p:tavLst>
                                        <p:tav tm="0">
                                          <p:val>
                                            <p:fltVal val="0"/>
                                          </p:val>
                                        </p:tav>
                                        <p:tav tm="100000">
                                          <p:val>
                                            <p:strVal val="#ppt_h"/>
                                          </p:val>
                                        </p:tav>
                                      </p:tavLst>
                                    </p:anim>
                                    <p:animEffect transition="in" filter="fade">
                                      <p:cBhvr>
                                        <p:cTn id="58" dur="500"/>
                                        <p:tgtEl>
                                          <p:spTgt spid="78"/>
                                        </p:tgtEl>
                                      </p:cBhvr>
                                    </p:animEffect>
                                  </p:childTnLst>
                                </p:cTn>
                              </p:par>
                            </p:childTnLst>
                          </p:cTn>
                        </p:par>
                        <p:par>
                          <p:cTn id="59" fill="hold">
                            <p:stCondLst>
                              <p:cond delay="2500"/>
                            </p:stCondLst>
                            <p:childTnLst>
                              <p:par>
                                <p:cTn id="60" presetID="53" presetClass="entr" presetSubtype="0" fill="hold" grpId="0" nodeType="afterEffect">
                                  <p:stCondLst>
                                    <p:cond delay="0"/>
                                  </p:stCondLst>
                                  <p:childTnLst>
                                    <p:set>
                                      <p:cBhvr>
                                        <p:cTn id="61" dur="1" fill="hold">
                                          <p:stCondLst>
                                            <p:cond delay="0"/>
                                          </p:stCondLst>
                                        </p:cTn>
                                        <p:tgtEl>
                                          <p:spTgt spid="70"/>
                                        </p:tgtEl>
                                        <p:attrNameLst>
                                          <p:attrName>style.visibility</p:attrName>
                                        </p:attrNameLst>
                                      </p:cBhvr>
                                      <p:to>
                                        <p:strVal val="visible"/>
                                      </p:to>
                                    </p:set>
                                    <p:anim calcmode="lin" valueType="num">
                                      <p:cBhvr>
                                        <p:cTn id="62" dur="500" fill="hold"/>
                                        <p:tgtEl>
                                          <p:spTgt spid="70"/>
                                        </p:tgtEl>
                                        <p:attrNameLst>
                                          <p:attrName>ppt_w</p:attrName>
                                        </p:attrNameLst>
                                      </p:cBhvr>
                                      <p:tavLst>
                                        <p:tav tm="0">
                                          <p:val>
                                            <p:fltVal val="0"/>
                                          </p:val>
                                        </p:tav>
                                        <p:tav tm="100000">
                                          <p:val>
                                            <p:strVal val="#ppt_w"/>
                                          </p:val>
                                        </p:tav>
                                      </p:tavLst>
                                    </p:anim>
                                    <p:anim calcmode="lin" valueType="num">
                                      <p:cBhvr>
                                        <p:cTn id="63" dur="500" fill="hold"/>
                                        <p:tgtEl>
                                          <p:spTgt spid="70"/>
                                        </p:tgtEl>
                                        <p:attrNameLst>
                                          <p:attrName>ppt_h</p:attrName>
                                        </p:attrNameLst>
                                      </p:cBhvr>
                                      <p:tavLst>
                                        <p:tav tm="0">
                                          <p:val>
                                            <p:fltVal val="0"/>
                                          </p:val>
                                        </p:tav>
                                        <p:tav tm="100000">
                                          <p:val>
                                            <p:strVal val="#ppt_h"/>
                                          </p:val>
                                        </p:tav>
                                      </p:tavLst>
                                    </p:anim>
                                    <p:animEffect transition="in" filter="fade">
                                      <p:cBhvr>
                                        <p:cTn id="64" dur="500"/>
                                        <p:tgtEl>
                                          <p:spTgt spid="70"/>
                                        </p:tgtEl>
                                      </p:cBhvr>
                                    </p:animEffect>
                                  </p:childTnLst>
                                </p:cTn>
                              </p:par>
                              <p:par>
                                <p:cTn id="65" presetID="53" presetClass="entr" presetSubtype="0" fill="hold" grpId="0" nodeType="withEffect">
                                  <p:stCondLst>
                                    <p:cond delay="0"/>
                                  </p:stCondLst>
                                  <p:childTnLst>
                                    <p:set>
                                      <p:cBhvr>
                                        <p:cTn id="66" dur="1" fill="hold">
                                          <p:stCondLst>
                                            <p:cond delay="0"/>
                                          </p:stCondLst>
                                        </p:cTn>
                                        <p:tgtEl>
                                          <p:spTgt spid="79"/>
                                        </p:tgtEl>
                                        <p:attrNameLst>
                                          <p:attrName>style.visibility</p:attrName>
                                        </p:attrNameLst>
                                      </p:cBhvr>
                                      <p:to>
                                        <p:strVal val="visible"/>
                                      </p:to>
                                    </p:set>
                                    <p:anim calcmode="lin" valueType="num">
                                      <p:cBhvr>
                                        <p:cTn id="67" dur="500" fill="hold"/>
                                        <p:tgtEl>
                                          <p:spTgt spid="79"/>
                                        </p:tgtEl>
                                        <p:attrNameLst>
                                          <p:attrName>ppt_w</p:attrName>
                                        </p:attrNameLst>
                                      </p:cBhvr>
                                      <p:tavLst>
                                        <p:tav tm="0">
                                          <p:val>
                                            <p:fltVal val="0"/>
                                          </p:val>
                                        </p:tav>
                                        <p:tav tm="100000">
                                          <p:val>
                                            <p:strVal val="#ppt_w"/>
                                          </p:val>
                                        </p:tav>
                                      </p:tavLst>
                                    </p:anim>
                                    <p:anim calcmode="lin" valueType="num">
                                      <p:cBhvr>
                                        <p:cTn id="68" dur="500" fill="hold"/>
                                        <p:tgtEl>
                                          <p:spTgt spid="79"/>
                                        </p:tgtEl>
                                        <p:attrNameLst>
                                          <p:attrName>ppt_h</p:attrName>
                                        </p:attrNameLst>
                                      </p:cBhvr>
                                      <p:tavLst>
                                        <p:tav tm="0">
                                          <p:val>
                                            <p:fltVal val="0"/>
                                          </p:val>
                                        </p:tav>
                                        <p:tav tm="100000">
                                          <p:val>
                                            <p:strVal val="#ppt_h"/>
                                          </p:val>
                                        </p:tav>
                                      </p:tavLst>
                                    </p:anim>
                                    <p:animEffect transition="in" filter="fade">
                                      <p:cBhvr>
                                        <p:cTn id="69" dur="500"/>
                                        <p:tgtEl>
                                          <p:spTgt spid="79"/>
                                        </p:tgtEl>
                                      </p:cBhvr>
                                    </p:animEffect>
                                  </p:childTnLst>
                                </p:cTn>
                              </p:par>
                            </p:childTnLst>
                          </p:cTn>
                        </p:par>
                        <p:par>
                          <p:cTn id="70" fill="hold">
                            <p:stCondLst>
                              <p:cond delay="3000"/>
                            </p:stCondLst>
                            <p:childTnLst>
                              <p:par>
                                <p:cTn id="71" presetID="53" presetClass="entr" presetSubtype="0" fill="hold" grpId="0" nodeType="afterEffect">
                                  <p:stCondLst>
                                    <p:cond delay="0"/>
                                  </p:stCondLst>
                                  <p:childTnLst>
                                    <p:set>
                                      <p:cBhvr>
                                        <p:cTn id="72" dur="1" fill="hold">
                                          <p:stCondLst>
                                            <p:cond delay="0"/>
                                          </p:stCondLst>
                                        </p:cTn>
                                        <p:tgtEl>
                                          <p:spTgt spid="71"/>
                                        </p:tgtEl>
                                        <p:attrNameLst>
                                          <p:attrName>style.visibility</p:attrName>
                                        </p:attrNameLst>
                                      </p:cBhvr>
                                      <p:to>
                                        <p:strVal val="visible"/>
                                      </p:to>
                                    </p:set>
                                    <p:anim calcmode="lin" valueType="num">
                                      <p:cBhvr>
                                        <p:cTn id="73" dur="500" fill="hold"/>
                                        <p:tgtEl>
                                          <p:spTgt spid="71"/>
                                        </p:tgtEl>
                                        <p:attrNameLst>
                                          <p:attrName>ppt_w</p:attrName>
                                        </p:attrNameLst>
                                      </p:cBhvr>
                                      <p:tavLst>
                                        <p:tav tm="0">
                                          <p:val>
                                            <p:fltVal val="0"/>
                                          </p:val>
                                        </p:tav>
                                        <p:tav tm="100000">
                                          <p:val>
                                            <p:strVal val="#ppt_w"/>
                                          </p:val>
                                        </p:tav>
                                      </p:tavLst>
                                    </p:anim>
                                    <p:anim calcmode="lin" valueType="num">
                                      <p:cBhvr>
                                        <p:cTn id="74" dur="500" fill="hold"/>
                                        <p:tgtEl>
                                          <p:spTgt spid="71"/>
                                        </p:tgtEl>
                                        <p:attrNameLst>
                                          <p:attrName>ppt_h</p:attrName>
                                        </p:attrNameLst>
                                      </p:cBhvr>
                                      <p:tavLst>
                                        <p:tav tm="0">
                                          <p:val>
                                            <p:fltVal val="0"/>
                                          </p:val>
                                        </p:tav>
                                        <p:tav tm="100000">
                                          <p:val>
                                            <p:strVal val="#ppt_h"/>
                                          </p:val>
                                        </p:tav>
                                      </p:tavLst>
                                    </p:anim>
                                    <p:animEffect transition="in" filter="fade">
                                      <p:cBhvr>
                                        <p:cTn id="75" dur="500"/>
                                        <p:tgtEl>
                                          <p:spTgt spid="71"/>
                                        </p:tgtEl>
                                      </p:cBhvr>
                                    </p:animEffect>
                                  </p:childTnLst>
                                </p:cTn>
                              </p:par>
                              <p:par>
                                <p:cTn id="76" presetID="53" presetClass="entr" presetSubtype="0" fill="hold" grpId="0" nodeType="withEffect">
                                  <p:stCondLst>
                                    <p:cond delay="0"/>
                                  </p:stCondLst>
                                  <p:childTnLst>
                                    <p:set>
                                      <p:cBhvr>
                                        <p:cTn id="77" dur="1" fill="hold">
                                          <p:stCondLst>
                                            <p:cond delay="0"/>
                                          </p:stCondLst>
                                        </p:cTn>
                                        <p:tgtEl>
                                          <p:spTgt spid="80"/>
                                        </p:tgtEl>
                                        <p:attrNameLst>
                                          <p:attrName>style.visibility</p:attrName>
                                        </p:attrNameLst>
                                      </p:cBhvr>
                                      <p:to>
                                        <p:strVal val="visible"/>
                                      </p:to>
                                    </p:set>
                                    <p:anim calcmode="lin" valueType="num">
                                      <p:cBhvr>
                                        <p:cTn id="78" dur="500" fill="hold"/>
                                        <p:tgtEl>
                                          <p:spTgt spid="80"/>
                                        </p:tgtEl>
                                        <p:attrNameLst>
                                          <p:attrName>ppt_w</p:attrName>
                                        </p:attrNameLst>
                                      </p:cBhvr>
                                      <p:tavLst>
                                        <p:tav tm="0">
                                          <p:val>
                                            <p:fltVal val="0"/>
                                          </p:val>
                                        </p:tav>
                                        <p:tav tm="100000">
                                          <p:val>
                                            <p:strVal val="#ppt_w"/>
                                          </p:val>
                                        </p:tav>
                                      </p:tavLst>
                                    </p:anim>
                                    <p:anim calcmode="lin" valueType="num">
                                      <p:cBhvr>
                                        <p:cTn id="79" dur="500" fill="hold"/>
                                        <p:tgtEl>
                                          <p:spTgt spid="80"/>
                                        </p:tgtEl>
                                        <p:attrNameLst>
                                          <p:attrName>ppt_h</p:attrName>
                                        </p:attrNameLst>
                                      </p:cBhvr>
                                      <p:tavLst>
                                        <p:tav tm="0">
                                          <p:val>
                                            <p:fltVal val="0"/>
                                          </p:val>
                                        </p:tav>
                                        <p:tav tm="100000">
                                          <p:val>
                                            <p:strVal val="#ppt_h"/>
                                          </p:val>
                                        </p:tav>
                                      </p:tavLst>
                                    </p:anim>
                                    <p:animEffect transition="in" filter="fade">
                                      <p:cBhvr>
                                        <p:cTn id="80" dur="500"/>
                                        <p:tgtEl>
                                          <p:spTgt spid="80"/>
                                        </p:tgtEl>
                                      </p:cBhvr>
                                    </p:animEffect>
                                  </p:childTnLst>
                                </p:cTn>
                              </p:par>
                            </p:childTnLst>
                          </p:cTn>
                        </p:par>
                        <p:par>
                          <p:cTn id="81" fill="hold">
                            <p:stCondLst>
                              <p:cond delay="3500"/>
                            </p:stCondLst>
                            <p:childTnLst>
                              <p:par>
                                <p:cTn id="82" presetID="53" presetClass="entr" presetSubtype="0" fill="hold" grpId="0" nodeType="afterEffect">
                                  <p:stCondLst>
                                    <p:cond delay="0"/>
                                  </p:stCondLst>
                                  <p:childTnLst>
                                    <p:set>
                                      <p:cBhvr>
                                        <p:cTn id="83" dur="1" fill="hold">
                                          <p:stCondLst>
                                            <p:cond delay="0"/>
                                          </p:stCondLst>
                                        </p:cTn>
                                        <p:tgtEl>
                                          <p:spTgt spid="72"/>
                                        </p:tgtEl>
                                        <p:attrNameLst>
                                          <p:attrName>style.visibility</p:attrName>
                                        </p:attrNameLst>
                                      </p:cBhvr>
                                      <p:to>
                                        <p:strVal val="visible"/>
                                      </p:to>
                                    </p:set>
                                    <p:anim calcmode="lin" valueType="num">
                                      <p:cBhvr>
                                        <p:cTn id="84" dur="500" fill="hold"/>
                                        <p:tgtEl>
                                          <p:spTgt spid="72"/>
                                        </p:tgtEl>
                                        <p:attrNameLst>
                                          <p:attrName>ppt_w</p:attrName>
                                        </p:attrNameLst>
                                      </p:cBhvr>
                                      <p:tavLst>
                                        <p:tav tm="0">
                                          <p:val>
                                            <p:fltVal val="0"/>
                                          </p:val>
                                        </p:tav>
                                        <p:tav tm="100000">
                                          <p:val>
                                            <p:strVal val="#ppt_w"/>
                                          </p:val>
                                        </p:tav>
                                      </p:tavLst>
                                    </p:anim>
                                    <p:anim calcmode="lin" valueType="num">
                                      <p:cBhvr>
                                        <p:cTn id="85" dur="500" fill="hold"/>
                                        <p:tgtEl>
                                          <p:spTgt spid="72"/>
                                        </p:tgtEl>
                                        <p:attrNameLst>
                                          <p:attrName>ppt_h</p:attrName>
                                        </p:attrNameLst>
                                      </p:cBhvr>
                                      <p:tavLst>
                                        <p:tav tm="0">
                                          <p:val>
                                            <p:fltVal val="0"/>
                                          </p:val>
                                        </p:tav>
                                        <p:tav tm="100000">
                                          <p:val>
                                            <p:strVal val="#ppt_h"/>
                                          </p:val>
                                        </p:tav>
                                      </p:tavLst>
                                    </p:anim>
                                    <p:animEffect transition="in" filter="fade">
                                      <p:cBhvr>
                                        <p:cTn id="86" dur="500"/>
                                        <p:tgtEl>
                                          <p:spTgt spid="72"/>
                                        </p:tgtEl>
                                      </p:cBhvr>
                                    </p:animEffect>
                                  </p:childTnLst>
                                </p:cTn>
                              </p:par>
                              <p:par>
                                <p:cTn id="87" presetID="53" presetClass="entr" presetSubtype="0" fill="hold" grpId="0" nodeType="withEffect">
                                  <p:stCondLst>
                                    <p:cond delay="0"/>
                                  </p:stCondLst>
                                  <p:childTnLst>
                                    <p:set>
                                      <p:cBhvr>
                                        <p:cTn id="88" dur="1" fill="hold">
                                          <p:stCondLst>
                                            <p:cond delay="0"/>
                                          </p:stCondLst>
                                        </p:cTn>
                                        <p:tgtEl>
                                          <p:spTgt spid="81"/>
                                        </p:tgtEl>
                                        <p:attrNameLst>
                                          <p:attrName>style.visibility</p:attrName>
                                        </p:attrNameLst>
                                      </p:cBhvr>
                                      <p:to>
                                        <p:strVal val="visible"/>
                                      </p:to>
                                    </p:set>
                                    <p:anim calcmode="lin" valueType="num">
                                      <p:cBhvr>
                                        <p:cTn id="89" dur="500" fill="hold"/>
                                        <p:tgtEl>
                                          <p:spTgt spid="81"/>
                                        </p:tgtEl>
                                        <p:attrNameLst>
                                          <p:attrName>ppt_w</p:attrName>
                                        </p:attrNameLst>
                                      </p:cBhvr>
                                      <p:tavLst>
                                        <p:tav tm="0">
                                          <p:val>
                                            <p:fltVal val="0"/>
                                          </p:val>
                                        </p:tav>
                                        <p:tav tm="100000">
                                          <p:val>
                                            <p:strVal val="#ppt_w"/>
                                          </p:val>
                                        </p:tav>
                                      </p:tavLst>
                                    </p:anim>
                                    <p:anim calcmode="lin" valueType="num">
                                      <p:cBhvr>
                                        <p:cTn id="90" dur="500" fill="hold"/>
                                        <p:tgtEl>
                                          <p:spTgt spid="81"/>
                                        </p:tgtEl>
                                        <p:attrNameLst>
                                          <p:attrName>ppt_h</p:attrName>
                                        </p:attrNameLst>
                                      </p:cBhvr>
                                      <p:tavLst>
                                        <p:tav tm="0">
                                          <p:val>
                                            <p:fltVal val="0"/>
                                          </p:val>
                                        </p:tav>
                                        <p:tav tm="100000">
                                          <p:val>
                                            <p:strVal val="#ppt_h"/>
                                          </p:val>
                                        </p:tav>
                                      </p:tavLst>
                                    </p:anim>
                                    <p:animEffect transition="in" filter="fade">
                                      <p:cBhvr>
                                        <p:cTn id="91" dur="500"/>
                                        <p:tgtEl>
                                          <p:spTgt spid="81"/>
                                        </p:tgtEl>
                                      </p:cBhvr>
                                    </p:animEffect>
                                  </p:childTnLst>
                                </p:cTn>
                              </p:par>
                            </p:childTnLst>
                          </p:cTn>
                        </p:par>
                        <p:par>
                          <p:cTn id="92" fill="hold">
                            <p:stCondLst>
                              <p:cond delay="4000"/>
                            </p:stCondLst>
                            <p:childTnLst>
                              <p:par>
                                <p:cTn id="93" presetID="53" presetClass="entr" presetSubtype="0" fill="hold" grpId="0" nodeType="afterEffect">
                                  <p:stCondLst>
                                    <p:cond delay="0"/>
                                  </p:stCondLst>
                                  <p:childTnLst>
                                    <p:set>
                                      <p:cBhvr>
                                        <p:cTn id="94" dur="1" fill="hold">
                                          <p:stCondLst>
                                            <p:cond delay="0"/>
                                          </p:stCondLst>
                                        </p:cTn>
                                        <p:tgtEl>
                                          <p:spTgt spid="73"/>
                                        </p:tgtEl>
                                        <p:attrNameLst>
                                          <p:attrName>style.visibility</p:attrName>
                                        </p:attrNameLst>
                                      </p:cBhvr>
                                      <p:to>
                                        <p:strVal val="visible"/>
                                      </p:to>
                                    </p:set>
                                    <p:anim calcmode="lin" valueType="num">
                                      <p:cBhvr>
                                        <p:cTn id="95" dur="500" fill="hold"/>
                                        <p:tgtEl>
                                          <p:spTgt spid="73"/>
                                        </p:tgtEl>
                                        <p:attrNameLst>
                                          <p:attrName>ppt_w</p:attrName>
                                        </p:attrNameLst>
                                      </p:cBhvr>
                                      <p:tavLst>
                                        <p:tav tm="0">
                                          <p:val>
                                            <p:fltVal val="0"/>
                                          </p:val>
                                        </p:tav>
                                        <p:tav tm="100000">
                                          <p:val>
                                            <p:strVal val="#ppt_w"/>
                                          </p:val>
                                        </p:tav>
                                      </p:tavLst>
                                    </p:anim>
                                    <p:anim calcmode="lin" valueType="num">
                                      <p:cBhvr>
                                        <p:cTn id="96" dur="500" fill="hold"/>
                                        <p:tgtEl>
                                          <p:spTgt spid="73"/>
                                        </p:tgtEl>
                                        <p:attrNameLst>
                                          <p:attrName>ppt_h</p:attrName>
                                        </p:attrNameLst>
                                      </p:cBhvr>
                                      <p:tavLst>
                                        <p:tav tm="0">
                                          <p:val>
                                            <p:fltVal val="0"/>
                                          </p:val>
                                        </p:tav>
                                        <p:tav tm="100000">
                                          <p:val>
                                            <p:strVal val="#ppt_h"/>
                                          </p:val>
                                        </p:tav>
                                      </p:tavLst>
                                    </p:anim>
                                    <p:animEffect transition="in" filter="fade">
                                      <p:cBhvr>
                                        <p:cTn id="97" dur="500"/>
                                        <p:tgtEl>
                                          <p:spTgt spid="73"/>
                                        </p:tgtEl>
                                      </p:cBhvr>
                                    </p:animEffect>
                                  </p:childTnLst>
                                </p:cTn>
                              </p:par>
                              <p:par>
                                <p:cTn id="98" presetID="53" presetClass="entr" presetSubtype="0" fill="hold" grpId="0" nodeType="withEffect">
                                  <p:stCondLst>
                                    <p:cond delay="0"/>
                                  </p:stCondLst>
                                  <p:childTnLst>
                                    <p:set>
                                      <p:cBhvr>
                                        <p:cTn id="99" dur="1" fill="hold">
                                          <p:stCondLst>
                                            <p:cond delay="0"/>
                                          </p:stCondLst>
                                        </p:cTn>
                                        <p:tgtEl>
                                          <p:spTgt spid="82"/>
                                        </p:tgtEl>
                                        <p:attrNameLst>
                                          <p:attrName>style.visibility</p:attrName>
                                        </p:attrNameLst>
                                      </p:cBhvr>
                                      <p:to>
                                        <p:strVal val="visible"/>
                                      </p:to>
                                    </p:set>
                                    <p:anim calcmode="lin" valueType="num">
                                      <p:cBhvr>
                                        <p:cTn id="100" dur="500" fill="hold"/>
                                        <p:tgtEl>
                                          <p:spTgt spid="82"/>
                                        </p:tgtEl>
                                        <p:attrNameLst>
                                          <p:attrName>ppt_w</p:attrName>
                                        </p:attrNameLst>
                                      </p:cBhvr>
                                      <p:tavLst>
                                        <p:tav tm="0">
                                          <p:val>
                                            <p:fltVal val="0"/>
                                          </p:val>
                                        </p:tav>
                                        <p:tav tm="100000">
                                          <p:val>
                                            <p:strVal val="#ppt_w"/>
                                          </p:val>
                                        </p:tav>
                                      </p:tavLst>
                                    </p:anim>
                                    <p:anim calcmode="lin" valueType="num">
                                      <p:cBhvr>
                                        <p:cTn id="101" dur="500" fill="hold"/>
                                        <p:tgtEl>
                                          <p:spTgt spid="82"/>
                                        </p:tgtEl>
                                        <p:attrNameLst>
                                          <p:attrName>ppt_h</p:attrName>
                                        </p:attrNameLst>
                                      </p:cBhvr>
                                      <p:tavLst>
                                        <p:tav tm="0">
                                          <p:val>
                                            <p:fltVal val="0"/>
                                          </p:val>
                                        </p:tav>
                                        <p:tav tm="100000">
                                          <p:val>
                                            <p:strVal val="#ppt_h"/>
                                          </p:val>
                                        </p:tav>
                                      </p:tavLst>
                                    </p:anim>
                                    <p:animEffect transition="in" filter="fade">
                                      <p:cBhvr>
                                        <p:cTn id="102" dur="500"/>
                                        <p:tgtEl>
                                          <p:spTgt spid="82"/>
                                        </p:tgtEl>
                                      </p:cBhvr>
                                    </p:animEffect>
                                  </p:childTnLst>
                                </p:cTn>
                              </p:par>
                            </p:childTnLst>
                          </p:cTn>
                        </p:par>
                        <p:par>
                          <p:cTn id="103" fill="hold">
                            <p:stCondLst>
                              <p:cond delay="4500"/>
                            </p:stCondLst>
                            <p:childTnLst>
                              <p:par>
                                <p:cTn id="104" presetID="53" presetClass="entr" presetSubtype="0" fill="hold" grpId="0" nodeType="afterEffect">
                                  <p:stCondLst>
                                    <p:cond delay="0"/>
                                  </p:stCondLst>
                                  <p:childTnLst>
                                    <p:set>
                                      <p:cBhvr>
                                        <p:cTn id="105" dur="1" fill="hold">
                                          <p:stCondLst>
                                            <p:cond delay="0"/>
                                          </p:stCondLst>
                                        </p:cTn>
                                        <p:tgtEl>
                                          <p:spTgt spid="63"/>
                                        </p:tgtEl>
                                        <p:attrNameLst>
                                          <p:attrName>style.visibility</p:attrName>
                                        </p:attrNameLst>
                                      </p:cBhvr>
                                      <p:to>
                                        <p:strVal val="visible"/>
                                      </p:to>
                                    </p:set>
                                    <p:anim calcmode="lin" valueType="num">
                                      <p:cBhvr>
                                        <p:cTn id="106" dur="500" fill="hold"/>
                                        <p:tgtEl>
                                          <p:spTgt spid="63"/>
                                        </p:tgtEl>
                                        <p:attrNameLst>
                                          <p:attrName>ppt_w</p:attrName>
                                        </p:attrNameLst>
                                      </p:cBhvr>
                                      <p:tavLst>
                                        <p:tav tm="0">
                                          <p:val>
                                            <p:fltVal val="0"/>
                                          </p:val>
                                        </p:tav>
                                        <p:tav tm="100000">
                                          <p:val>
                                            <p:strVal val="#ppt_w"/>
                                          </p:val>
                                        </p:tav>
                                      </p:tavLst>
                                    </p:anim>
                                    <p:anim calcmode="lin" valueType="num">
                                      <p:cBhvr>
                                        <p:cTn id="107" dur="500" fill="hold"/>
                                        <p:tgtEl>
                                          <p:spTgt spid="63"/>
                                        </p:tgtEl>
                                        <p:attrNameLst>
                                          <p:attrName>ppt_h</p:attrName>
                                        </p:attrNameLst>
                                      </p:cBhvr>
                                      <p:tavLst>
                                        <p:tav tm="0">
                                          <p:val>
                                            <p:fltVal val="0"/>
                                          </p:val>
                                        </p:tav>
                                        <p:tav tm="100000">
                                          <p:val>
                                            <p:strVal val="#ppt_h"/>
                                          </p:val>
                                        </p:tav>
                                      </p:tavLst>
                                    </p:anim>
                                    <p:animEffect transition="in" filter="fade">
                                      <p:cBhvr>
                                        <p:cTn id="108" dur="500"/>
                                        <p:tgtEl>
                                          <p:spTgt spid="63"/>
                                        </p:tgtEl>
                                      </p:cBhvr>
                                    </p:animEffect>
                                  </p:childTnLst>
                                </p:cTn>
                              </p:par>
                              <p:par>
                                <p:cTn id="109" presetID="53" presetClass="entr" presetSubtype="0" fill="hold" grpId="0" nodeType="withEffect">
                                  <p:stCondLst>
                                    <p:cond delay="0"/>
                                  </p:stCondLst>
                                  <p:childTnLst>
                                    <p:set>
                                      <p:cBhvr>
                                        <p:cTn id="110" dur="1" fill="hold">
                                          <p:stCondLst>
                                            <p:cond delay="0"/>
                                          </p:stCondLst>
                                        </p:cTn>
                                        <p:tgtEl>
                                          <p:spTgt spid="92"/>
                                        </p:tgtEl>
                                        <p:attrNameLst>
                                          <p:attrName>style.visibility</p:attrName>
                                        </p:attrNameLst>
                                      </p:cBhvr>
                                      <p:to>
                                        <p:strVal val="visible"/>
                                      </p:to>
                                    </p:set>
                                    <p:anim calcmode="lin" valueType="num">
                                      <p:cBhvr>
                                        <p:cTn id="111" dur="500" fill="hold"/>
                                        <p:tgtEl>
                                          <p:spTgt spid="92"/>
                                        </p:tgtEl>
                                        <p:attrNameLst>
                                          <p:attrName>ppt_w</p:attrName>
                                        </p:attrNameLst>
                                      </p:cBhvr>
                                      <p:tavLst>
                                        <p:tav tm="0">
                                          <p:val>
                                            <p:fltVal val="0"/>
                                          </p:val>
                                        </p:tav>
                                        <p:tav tm="100000">
                                          <p:val>
                                            <p:strVal val="#ppt_w"/>
                                          </p:val>
                                        </p:tav>
                                      </p:tavLst>
                                    </p:anim>
                                    <p:anim calcmode="lin" valueType="num">
                                      <p:cBhvr>
                                        <p:cTn id="112" dur="500" fill="hold"/>
                                        <p:tgtEl>
                                          <p:spTgt spid="92"/>
                                        </p:tgtEl>
                                        <p:attrNameLst>
                                          <p:attrName>ppt_h</p:attrName>
                                        </p:attrNameLst>
                                      </p:cBhvr>
                                      <p:tavLst>
                                        <p:tav tm="0">
                                          <p:val>
                                            <p:fltVal val="0"/>
                                          </p:val>
                                        </p:tav>
                                        <p:tav tm="100000">
                                          <p:val>
                                            <p:strVal val="#ppt_h"/>
                                          </p:val>
                                        </p:tav>
                                      </p:tavLst>
                                    </p:anim>
                                    <p:animEffect transition="in" filter="fade">
                                      <p:cBhvr>
                                        <p:cTn id="113" dur="500"/>
                                        <p:tgtEl>
                                          <p:spTgt spid="92"/>
                                        </p:tgtEl>
                                      </p:cBhvr>
                                    </p:animEffect>
                                  </p:childTnLst>
                                </p:cTn>
                              </p:par>
                            </p:childTnLst>
                          </p:cTn>
                        </p:par>
                        <p:par>
                          <p:cTn id="114" fill="hold">
                            <p:stCondLst>
                              <p:cond delay="5000"/>
                            </p:stCondLst>
                            <p:childTnLst>
                              <p:par>
                                <p:cTn id="115" presetID="53" presetClass="entr" presetSubtype="0" fill="hold" grpId="0" nodeType="afterEffect">
                                  <p:stCondLst>
                                    <p:cond delay="0"/>
                                  </p:stCondLst>
                                  <p:childTnLst>
                                    <p:set>
                                      <p:cBhvr>
                                        <p:cTn id="116" dur="1" fill="hold">
                                          <p:stCondLst>
                                            <p:cond delay="0"/>
                                          </p:stCondLst>
                                        </p:cTn>
                                        <p:tgtEl>
                                          <p:spTgt spid="53"/>
                                        </p:tgtEl>
                                        <p:attrNameLst>
                                          <p:attrName>style.visibility</p:attrName>
                                        </p:attrNameLst>
                                      </p:cBhvr>
                                      <p:to>
                                        <p:strVal val="visible"/>
                                      </p:to>
                                    </p:set>
                                    <p:anim calcmode="lin" valueType="num">
                                      <p:cBhvr>
                                        <p:cTn id="117" dur="500" fill="hold"/>
                                        <p:tgtEl>
                                          <p:spTgt spid="53"/>
                                        </p:tgtEl>
                                        <p:attrNameLst>
                                          <p:attrName>ppt_w</p:attrName>
                                        </p:attrNameLst>
                                      </p:cBhvr>
                                      <p:tavLst>
                                        <p:tav tm="0">
                                          <p:val>
                                            <p:fltVal val="0"/>
                                          </p:val>
                                        </p:tav>
                                        <p:tav tm="100000">
                                          <p:val>
                                            <p:strVal val="#ppt_w"/>
                                          </p:val>
                                        </p:tav>
                                      </p:tavLst>
                                    </p:anim>
                                    <p:anim calcmode="lin" valueType="num">
                                      <p:cBhvr>
                                        <p:cTn id="118" dur="500" fill="hold"/>
                                        <p:tgtEl>
                                          <p:spTgt spid="53"/>
                                        </p:tgtEl>
                                        <p:attrNameLst>
                                          <p:attrName>ppt_h</p:attrName>
                                        </p:attrNameLst>
                                      </p:cBhvr>
                                      <p:tavLst>
                                        <p:tav tm="0">
                                          <p:val>
                                            <p:fltVal val="0"/>
                                          </p:val>
                                        </p:tav>
                                        <p:tav tm="100000">
                                          <p:val>
                                            <p:strVal val="#ppt_h"/>
                                          </p:val>
                                        </p:tav>
                                      </p:tavLst>
                                    </p:anim>
                                    <p:animEffect transition="in" filter="fade">
                                      <p:cBhvr>
                                        <p:cTn id="119"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p:bldP spid="65" grpId="0"/>
      <p:bldP spid="66" grpId="0"/>
      <p:bldP spid="67" grpId="0"/>
      <p:bldP spid="68" grpId="0"/>
      <p:bldP spid="69" grpId="0"/>
      <p:bldP spid="70" grpId="0"/>
      <p:bldP spid="71" grpId="0"/>
      <p:bldP spid="72" grpId="0"/>
      <p:bldP spid="73" grpId="0"/>
      <p:bldP spid="74" grpId="0" animBg="1"/>
      <p:bldP spid="75" grpId="0" animBg="1"/>
      <p:bldP spid="76" grpId="0" animBg="1"/>
      <p:bldP spid="77" grpId="0" animBg="1"/>
      <p:bldP spid="78" grpId="0" animBg="1"/>
      <p:bldP spid="79" grpId="0" animBg="1"/>
      <p:bldP spid="80" grpId="0" animBg="1"/>
      <p:bldP spid="81" grpId="0" animBg="1"/>
      <p:bldP spid="82" grpId="0" animBg="1"/>
      <p:bldP spid="92" grpId="0" animBg="1"/>
      <p:bldP spid="53" grpId="0" animBg="1"/>
    </p:bld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3" cstate="print"/>
          <a:srcRect l="753" t="589" r="880" b="1372"/>
          <a:stretch>
            <a:fillRect/>
          </a:stretch>
        </p:blipFill>
        <p:spPr bwMode="auto">
          <a:xfrm>
            <a:off x="3429000" y="1755648"/>
            <a:ext cx="5049671" cy="3657600"/>
          </a:xfrm>
          <a:prstGeom prst="rect">
            <a:avLst/>
          </a:prstGeom>
          <a:ln>
            <a:noFill/>
          </a:ln>
          <a:effectLst>
            <a:outerShdw blurRad="190500" algn="tl" rotWithShape="0">
              <a:srgbClr val="000000">
                <a:alpha val="70000"/>
              </a:srgbClr>
            </a:outerShdw>
          </a:effectLst>
        </p:spPr>
      </p:pic>
      <p:sp>
        <p:nvSpPr>
          <p:cNvPr id="22" name="Action Button: Home 21">
            <a:hlinkClick r:id="" action="ppaction://hlinkshowjump?jump=firstslide" highlightClick="1"/>
          </p:cNvPr>
          <p:cNvSpPr/>
          <p:nvPr/>
        </p:nvSpPr>
        <p:spPr>
          <a:xfrm>
            <a:off x="8547717" y="6400800"/>
            <a:ext cx="574675" cy="457200"/>
          </a:xfrm>
          <a:prstGeom prst="actionButtonHome">
            <a:avLst/>
          </a:prstGeom>
          <a:gradFill flip="none" rotWithShape="1">
            <a:gsLst>
              <a:gs pos="0">
                <a:srgbClr val="FFEFD1"/>
              </a:gs>
              <a:gs pos="64999">
                <a:srgbClr val="F0EBD5"/>
              </a:gs>
              <a:gs pos="100000">
                <a:srgbClr val="D1C39F"/>
              </a:gs>
            </a:gsLst>
            <a:lin ang="5400000" scaled="1"/>
            <a:tileRect/>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23" name="Action Button: Beginning 22">
            <a:hlinkClick r:id="rId4" action="ppaction://hlinksldjump" highlightClick="1"/>
          </p:cNvPr>
          <p:cNvSpPr/>
          <p:nvPr/>
        </p:nvSpPr>
        <p:spPr>
          <a:xfrm>
            <a:off x="8080992" y="6400800"/>
            <a:ext cx="457200" cy="457200"/>
          </a:xfrm>
          <a:prstGeom prst="actionButtonBeginning">
            <a:avLst/>
          </a:prstGeom>
          <a:gradFill>
            <a:gsLst>
              <a:gs pos="0">
                <a:srgbClr val="FFEFD1"/>
              </a:gs>
              <a:gs pos="64999">
                <a:srgbClr val="F0EBD5"/>
              </a:gs>
              <a:gs pos="100000">
                <a:srgbClr val="D1C39F"/>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33" name="Action Button: Custom 32">
            <a:hlinkClick r:id="rId5" action="ppaction://hlinksldjump" highlightClick="1"/>
          </p:cNvPr>
          <p:cNvSpPr/>
          <p:nvPr/>
        </p:nvSpPr>
        <p:spPr>
          <a:xfrm>
            <a:off x="5410200" y="6279380"/>
            <a:ext cx="2606040" cy="548640"/>
          </a:xfrm>
          <a:prstGeom prst="actionButtonBlank">
            <a:avLst/>
          </a:prstGeom>
          <a:solidFill>
            <a:srgbClr val="C00000"/>
          </a:solidFill>
          <a:ln>
            <a:no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latin typeface="Trebuchet MS" pitchFamily="34" charset="0"/>
              </a:rPr>
              <a:t>Touch here to see the salinity</a:t>
            </a:r>
            <a:endParaRPr lang="en-US" sz="1600" dirty="0">
              <a:latin typeface="Trebuchet MS" pitchFamily="34" charset="0"/>
            </a:endParaRPr>
          </a:p>
        </p:txBody>
      </p:sp>
      <p:sp>
        <p:nvSpPr>
          <p:cNvPr id="24" name="Rectangle 23"/>
          <p:cNvSpPr/>
          <p:nvPr/>
        </p:nvSpPr>
        <p:spPr>
          <a:xfrm>
            <a:off x="0" y="0"/>
            <a:ext cx="9144000" cy="838200"/>
          </a:xfrm>
          <a:prstGeom prst="rect">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r>
              <a:rPr lang="en-US" sz="4400" dirty="0" smtClean="0">
                <a:latin typeface="Trebuchet MS" pitchFamily="34" charset="0"/>
              </a:rPr>
              <a:t>How To Read LOBO Data</a:t>
            </a:r>
            <a:endParaRPr lang="en-US" sz="4400" dirty="0">
              <a:latin typeface="Trebuchet MS" pitchFamily="34" charset="0"/>
            </a:endParaRPr>
          </a:p>
        </p:txBody>
      </p:sp>
      <p:sp>
        <p:nvSpPr>
          <p:cNvPr id="39" name="Flowchart: Delay 38"/>
          <p:cNvSpPr/>
          <p:nvPr/>
        </p:nvSpPr>
        <p:spPr>
          <a:xfrm>
            <a:off x="0" y="0"/>
            <a:ext cx="1752600" cy="6858000"/>
          </a:xfrm>
          <a:prstGeom prst="flowChartDelay">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40" name="TextBox 39">
            <a:hlinkClick r:id="rId6" action="ppaction://hlinksldjump"/>
          </p:cNvPr>
          <p:cNvSpPr txBox="1"/>
          <p:nvPr/>
        </p:nvSpPr>
        <p:spPr>
          <a:xfrm>
            <a:off x="0" y="609600"/>
            <a:ext cx="1371600" cy="8382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Build </a:t>
            </a:r>
            <a:r>
              <a:rPr lang="en-US" sz="1600" dirty="0" smtClean="0">
                <a:solidFill>
                  <a:schemeClr val="accent1">
                    <a:lumMod val="75000"/>
                  </a:schemeClr>
                </a:solidFill>
                <a:latin typeface="Trebuchet MS" pitchFamily="34" charset="0"/>
                <a:cs typeface="+mn-cs"/>
              </a:rPr>
              <a:t>A </a:t>
            </a:r>
            <a:r>
              <a:rPr lang="en-US" sz="1600" dirty="0">
                <a:solidFill>
                  <a:schemeClr val="accent1">
                    <a:lumMod val="75000"/>
                  </a:schemeClr>
                </a:solidFill>
                <a:latin typeface="Trebuchet MS" pitchFamily="34" charset="0"/>
                <a:cs typeface="+mn-cs"/>
              </a:rPr>
              <a:t>G</a:t>
            </a:r>
            <a:r>
              <a:rPr lang="en-US" sz="1600" dirty="0" smtClean="0">
                <a:solidFill>
                  <a:schemeClr val="accent1">
                    <a:lumMod val="75000"/>
                  </a:schemeClr>
                </a:solidFill>
                <a:latin typeface="Trebuchet MS" pitchFamily="34" charset="0"/>
                <a:cs typeface="+mn-cs"/>
              </a:rPr>
              <a:t>raph </a:t>
            </a:r>
            <a:endParaRPr lang="en-US" sz="1600" dirty="0">
              <a:solidFill>
                <a:schemeClr val="accent1">
                  <a:lumMod val="75000"/>
                </a:schemeClr>
              </a:solidFill>
              <a:latin typeface="Trebuchet MS" pitchFamily="34" charset="0"/>
              <a:cs typeface="+mn-cs"/>
            </a:endParaRP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1)</a:t>
            </a:r>
            <a:endParaRPr lang="en-US" sz="1600" dirty="0">
              <a:solidFill>
                <a:schemeClr val="accent1">
                  <a:lumMod val="75000"/>
                </a:schemeClr>
              </a:solidFill>
              <a:latin typeface="Trebuchet MS" pitchFamily="34" charset="0"/>
              <a:cs typeface="+mn-cs"/>
            </a:endParaRPr>
          </a:p>
        </p:txBody>
      </p:sp>
      <p:sp>
        <p:nvSpPr>
          <p:cNvPr id="42" name="TextBox 41">
            <a:hlinkClick r:id="rId7" action="ppaction://hlinksldjump"/>
          </p:cNvPr>
          <p:cNvSpPr txBox="1"/>
          <p:nvPr/>
        </p:nvSpPr>
        <p:spPr>
          <a:xfrm>
            <a:off x="0" y="2743200"/>
            <a:ext cx="1554480" cy="1066800"/>
          </a:xfrm>
          <a:prstGeom prst="roundRect">
            <a:avLst/>
          </a:prstGeom>
          <a:solidFill>
            <a:schemeClr val="accent5">
              <a:lumMod val="40000"/>
              <a:lumOff val="60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Read LOBO Graphs </a:t>
            </a:r>
            <a:r>
              <a:rPr lang="en-US" sz="1600" dirty="0" smtClean="0">
                <a:solidFill>
                  <a:schemeClr val="accent1">
                    <a:lumMod val="75000"/>
                  </a:schemeClr>
                </a:solidFill>
                <a:latin typeface="Trebuchet MS" pitchFamily="34" charset="0"/>
                <a:cs typeface="+mn-cs"/>
              </a:rPr>
              <a:t>   (Level 3)</a:t>
            </a:r>
            <a:endParaRPr lang="en-US" sz="1600" dirty="0">
              <a:solidFill>
                <a:schemeClr val="accent1">
                  <a:lumMod val="75000"/>
                </a:schemeClr>
              </a:solidFill>
              <a:latin typeface="Trebuchet MS" pitchFamily="34" charset="0"/>
              <a:cs typeface="+mn-cs"/>
            </a:endParaRPr>
          </a:p>
        </p:txBody>
      </p:sp>
      <p:sp>
        <p:nvSpPr>
          <p:cNvPr id="43" name="TextBox 42">
            <a:hlinkClick r:id="rId8" action="ppaction://hlinksldjump"/>
          </p:cNvPr>
          <p:cNvSpPr txBox="1"/>
          <p:nvPr/>
        </p:nvSpPr>
        <p:spPr>
          <a:xfrm>
            <a:off x="0" y="3953470"/>
            <a:ext cx="1447800" cy="99953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LOBO Data Match-up</a:t>
            </a:r>
            <a:endParaRPr lang="en-US" sz="1600" dirty="0">
              <a:solidFill>
                <a:schemeClr val="accent1">
                  <a:lumMod val="75000"/>
                </a:schemeClr>
              </a:solidFill>
              <a:latin typeface="Trebuchet MS" pitchFamily="34" charset="0"/>
              <a:cs typeface="+mn-cs"/>
            </a:endParaRP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4)</a:t>
            </a:r>
            <a:endParaRPr lang="en-US" sz="1600" dirty="0">
              <a:solidFill>
                <a:schemeClr val="accent1">
                  <a:lumMod val="75000"/>
                </a:schemeClr>
              </a:solidFill>
              <a:latin typeface="Trebuchet MS" pitchFamily="34" charset="0"/>
              <a:cs typeface="+mn-cs"/>
            </a:endParaRPr>
          </a:p>
        </p:txBody>
      </p:sp>
      <p:sp>
        <p:nvSpPr>
          <p:cNvPr id="44" name="TextBox 43">
            <a:hlinkClick r:id="rId9" action="ppaction://hlinksldjump"/>
          </p:cNvPr>
          <p:cNvSpPr txBox="1"/>
          <p:nvPr/>
        </p:nvSpPr>
        <p:spPr>
          <a:xfrm>
            <a:off x="0" y="5105400"/>
            <a:ext cx="1371600" cy="11430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Test Your LOBO Abilities</a:t>
            </a: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5)</a:t>
            </a:r>
            <a:endParaRPr lang="en-US" sz="1600" dirty="0">
              <a:solidFill>
                <a:schemeClr val="accent1">
                  <a:lumMod val="75000"/>
                </a:schemeClr>
              </a:solidFill>
              <a:latin typeface="Trebuchet MS" pitchFamily="34" charset="0"/>
              <a:cs typeface="+mn-cs"/>
            </a:endParaRPr>
          </a:p>
        </p:txBody>
      </p:sp>
      <p:sp>
        <p:nvSpPr>
          <p:cNvPr id="45" name="TextBox 44">
            <a:hlinkClick r:id="rId10" action="ppaction://hlinksldjump"/>
          </p:cNvPr>
          <p:cNvSpPr txBox="1"/>
          <p:nvPr/>
        </p:nvSpPr>
        <p:spPr>
          <a:xfrm>
            <a:off x="0" y="1600200"/>
            <a:ext cx="1447800" cy="9906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Interpret Graphs</a:t>
            </a: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2)</a:t>
            </a:r>
            <a:endParaRPr lang="en-US" sz="1600" dirty="0">
              <a:solidFill>
                <a:schemeClr val="accent1">
                  <a:lumMod val="75000"/>
                </a:schemeClr>
              </a:solidFill>
              <a:latin typeface="Trebuchet MS" pitchFamily="34" charset="0"/>
              <a:cs typeface="+mn-cs"/>
            </a:endParaRPr>
          </a:p>
        </p:txBody>
      </p:sp>
      <p:sp>
        <p:nvSpPr>
          <p:cNvPr id="46" name="TextBox 45">
            <a:hlinkClick r:id="rId11" action="ppaction://hlinksldjump"/>
          </p:cNvPr>
          <p:cNvSpPr txBox="1"/>
          <p:nvPr/>
        </p:nvSpPr>
        <p:spPr>
          <a:xfrm>
            <a:off x="0" y="6324600"/>
            <a:ext cx="914400" cy="5334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More info</a:t>
            </a:r>
            <a:endParaRPr lang="en-US" sz="1600" dirty="0">
              <a:solidFill>
                <a:schemeClr val="accent1">
                  <a:lumMod val="75000"/>
                </a:schemeClr>
              </a:solidFill>
              <a:latin typeface="Trebuchet MS" pitchFamily="34" charset="0"/>
              <a:cs typeface="+mn-cs"/>
            </a:endParaRPr>
          </a:p>
        </p:txBody>
      </p:sp>
      <p:sp>
        <p:nvSpPr>
          <p:cNvPr id="19" name="Rectangle 18"/>
          <p:cNvSpPr/>
          <p:nvPr/>
        </p:nvSpPr>
        <p:spPr>
          <a:xfrm>
            <a:off x="4301360" y="2895180"/>
            <a:ext cx="228600" cy="381000"/>
          </a:xfrm>
          <a:prstGeom prst="rect">
            <a:avLst/>
          </a:prstGeom>
          <a:solidFill>
            <a:schemeClr val="bg1">
              <a:alpha val="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p:cNvSpPr/>
          <p:nvPr/>
        </p:nvSpPr>
        <p:spPr>
          <a:xfrm>
            <a:off x="4606160" y="2724090"/>
            <a:ext cx="381000" cy="457200"/>
          </a:xfrm>
          <a:prstGeom prst="rect">
            <a:avLst/>
          </a:prstGeom>
          <a:solidFill>
            <a:schemeClr val="bg1">
              <a:alpha val="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p:cNvSpPr/>
          <p:nvPr/>
        </p:nvSpPr>
        <p:spPr>
          <a:xfrm>
            <a:off x="5105054" y="2765784"/>
            <a:ext cx="381000" cy="533400"/>
          </a:xfrm>
          <a:prstGeom prst="rect">
            <a:avLst/>
          </a:prstGeom>
          <a:solidFill>
            <a:schemeClr val="bg1">
              <a:alpha val="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p:cNvSpPr/>
          <p:nvPr/>
        </p:nvSpPr>
        <p:spPr>
          <a:xfrm>
            <a:off x="5520560" y="2747094"/>
            <a:ext cx="381000" cy="533400"/>
          </a:xfrm>
          <a:prstGeom prst="rect">
            <a:avLst/>
          </a:prstGeom>
          <a:solidFill>
            <a:schemeClr val="bg1">
              <a:alpha val="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7"/>
          <p:cNvSpPr/>
          <p:nvPr/>
        </p:nvSpPr>
        <p:spPr>
          <a:xfrm>
            <a:off x="5977760" y="2876490"/>
            <a:ext cx="381000" cy="533400"/>
          </a:xfrm>
          <a:prstGeom prst="rect">
            <a:avLst/>
          </a:prstGeom>
          <a:solidFill>
            <a:schemeClr val="bg1">
              <a:alpha val="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p:cNvSpPr/>
          <p:nvPr/>
        </p:nvSpPr>
        <p:spPr>
          <a:xfrm>
            <a:off x="6358760" y="2724090"/>
            <a:ext cx="381000" cy="533400"/>
          </a:xfrm>
          <a:prstGeom prst="rect">
            <a:avLst/>
          </a:prstGeom>
          <a:solidFill>
            <a:schemeClr val="bg1">
              <a:alpha val="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p:cNvSpPr/>
          <p:nvPr/>
        </p:nvSpPr>
        <p:spPr>
          <a:xfrm>
            <a:off x="6815960" y="2724090"/>
            <a:ext cx="381000" cy="533400"/>
          </a:xfrm>
          <a:prstGeom prst="rect">
            <a:avLst/>
          </a:prstGeom>
          <a:solidFill>
            <a:schemeClr val="bg1">
              <a:alpha val="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30"/>
          <p:cNvSpPr/>
          <p:nvPr/>
        </p:nvSpPr>
        <p:spPr>
          <a:xfrm>
            <a:off x="7196960" y="2647890"/>
            <a:ext cx="381000" cy="533400"/>
          </a:xfrm>
          <a:prstGeom prst="rect">
            <a:avLst/>
          </a:prstGeom>
          <a:solidFill>
            <a:schemeClr val="bg1">
              <a:alpha val="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ectangle 33"/>
          <p:cNvSpPr/>
          <p:nvPr/>
        </p:nvSpPr>
        <p:spPr>
          <a:xfrm>
            <a:off x="7654160" y="2647890"/>
            <a:ext cx="381000" cy="533400"/>
          </a:xfrm>
          <a:prstGeom prst="rect">
            <a:avLst/>
          </a:prstGeom>
          <a:solidFill>
            <a:schemeClr val="bg1">
              <a:alpha val="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Rectangle 36"/>
          <p:cNvSpPr/>
          <p:nvPr/>
        </p:nvSpPr>
        <p:spPr>
          <a:xfrm>
            <a:off x="4072760" y="3714690"/>
            <a:ext cx="304800" cy="533400"/>
          </a:xfrm>
          <a:prstGeom prst="rect">
            <a:avLst/>
          </a:prstGeom>
          <a:solidFill>
            <a:schemeClr val="bg1">
              <a:alpha val="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Rectangle 37"/>
          <p:cNvSpPr/>
          <p:nvPr/>
        </p:nvSpPr>
        <p:spPr>
          <a:xfrm>
            <a:off x="4453760" y="3257490"/>
            <a:ext cx="304800" cy="304800"/>
          </a:xfrm>
          <a:prstGeom prst="rect">
            <a:avLst/>
          </a:prstGeom>
          <a:solidFill>
            <a:schemeClr val="bg1">
              <a:alpha val="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Rectangle 40"/>
          <p:cNvSpPr/>
          <p:nvPr/>
        </p:nvSpPr>
        <p:spPr>
          <a:xfrm>
            <a:off x="4834760" y="3714690"/>
            <a:ext cx="381000" cy="533400"/>
          </a:xfrm>
          <a:prstGeom prst="rect">
            <a:avLst/>
          </a:prstGeom>
          <a:solidFill>
            <a:schemeClr val="bg1">
              <a:alpha val="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Rectangle 46"/>
          <p:cNvSpPr/>
          <p:nvPr/>
        </p:nvSpPr>
        <p:spPr>
          <a:xfrm>
            <a:off x="5327903" y="3304935"/>
            <a:ext cx="304800" cy="409755"/>
          </a:xfrm>
          <a:prstGeom prst="rect">
            <a:avLst/>
          </a:prstGeom>
          <a:solidFill>
            <a:schemeClr val="bg1">
              <a:alpha val="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Rectangle 47"/>
          <p:cNvSpPr/>
          <p:nvPr/>
        </p:nvSpPr>
        <p:spPr>
          <a:xfrm>
            <a:off x="5749160" y="3790890"/>
            <a:ext cx="381000" cy="533400"/>
          </a:xfrm>
          <a:prstGeom prst="rect">
            <a:avLst/>
          </a:prstGeom>
          <a:solidFill>
            <a:schemeClr val="bg1">
              <a:alpha val="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Rectangle 48"/>
          <p:cNvSpPr/>
          <p:nvPr/>
        </p:nvSpPr>
        <p:spPr>
          <a:xfrm>
            <a:off x="6206360" y="3409890"/>
            <a:ext cx="304800" cy="381000"/>
          </a:xfrm>
          <a:prstGeom prst="rect">
            <a:avLst/>
          </a:prstGeom>
          <a:solidFill>
            <a:schemeClr val="bg1">
              <a:alpha val="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Rectangle 49"/>
          <p:cNvSpPr/>
          <p:nvPr/>
        </p:nvSpPr>
        <p:spPr>
          <a:xfrm>
            <a:off x="6587360" y="3790890"/>
            <a:ext cx="381000" cy="533400"/>
          </a:xfrm>
          <a:prstGeom prst="rect">
            <a:avLst/>
          </a:prstGeom>
          <a:solidFill>
            <a:schemeClr val="bg1">
              <a:alpha val="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Rectangle 51"/>
          <p:cNvSpPr/>
          <p:nvPr/>
        </p:nvSpPr>
        <p:spPr>
          <a:xfrm>
            <a:off x="7425560" y="3790890"/>
            <a:ext cx="381000" cy="533400"/>
          </a:xfrm>
          <a:prstGeom prst="rect">
            <a:avLst/>
          </a:prstGeom>
          <a:solidFill>
            <a:schemeClr val="bg1">
              <a:alpha val="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h1"/>
          <p:cNvSpPr txBox="1"/>
          <p:nvPr/>
        </p:nvSpPr>
        <p:spPr>
          <a:xfrm>
            <a:off x="4234685" y="2114490"/>
            <a:ext cx="457200" cy="400110"/>
          </a:xfrm>
          <a:prstGeom prst="rect">
            <a:avLst/>
          </a:prstGeom>
          <a:noFill/>
        </p:spPr>
        <p:txBody>
          <a:bodyPr wrap="square" rtlCol="0">
            <a:spAutoFit/>
          </a:bodyPr>
          <a:lstStyle/>
          <a:p>
            <a:r>
              <a:rPr lang="en-US" sz="2000" b="1" dirty="0" smtClean="0">
                <a:solidFill>
                  <a:srgbClr val="00CC00"/>
                </a:solidFill>
                <a:latin typeface="Trebuchet MS" pitchFamily="34" charset="0"/>
              </a:rPr>
              <a:t>1</a:t>
            </a:r>
            <a:endParaRPr lang="en-US" sz="2000" b="1" dirty="0">
              <a:solidFill>
                <a:srgbClr val="00CC00"/>
              </a:solidFill>
              <a:latin typeface="Trebuchet MS" pitchFamily="34" charset="0"/>
            </a:endParaRPr>
          </a:p>
        </p:txBody>
      </p:sp>
      <p:sp>
        <p:nvSpPr>
          <p:cNvPr id="56" name="h2"/>
          <p:cNvSpPr txBox="1"/>
          <p:nvPr/>
        </p:nvSpPr>
        <p:spPr>
          <a:xfrm>
            <a:off x="4720460" y="2127032"/>
            <a:ext cx="457200" cy="400110"/>
          </a:xfrm>
          <a:prstGeom prst="rect">
            <a:avLst/>
          </a:prstGeom>
          <a:noFill/>
        </p:spPr>
        <p:txBody>
          <a:bodyPr wrap="square" rtlCol="0">
            <a:spAutoFit/>
          </a:bodyPr>
          <a:lstStyle/>
          <a:p>
            <a:r>
              <a:rPr lang="en-US" sz="2000" b="1" dirty="0" smtClean="0">
                <a:solidFill>
                  <a:srgbClr val="00CC00"/>
                </a:solidFill>
                <a:latin typeface="Trebuchet MS" pitchFamily="34" charset="0"/>
              </a:rPr>
              <a:t>2</a:t>
            </a:r>
            <a:endParaRPr lang="en-US" sz="2000" b="1" dirty="0">
              <a:solidFill>
                <a:srgbClr val="00CC00"/>
              </a:solidFill>
              <a:latin typeface="Trebuchet MS" pitchFamily="34" charset="0"/>
            </a:endParaRPr>
          </a:p>
        </p:txBody>
      </p:sp>
      <p:sp>
        <p:nvSpPr>
          <p:cNvPr id="57" name="h3"/>
          <p:cNvSpPr txBox="1"/>
          <p:nvPr/>
        </p:nvSpPr>
        <p:spPr>
          <a:xfrm>
            <a:off x="5135949" y="2124075"/>
            <a:ext cx="457200" cy="400110"/>
          </a:xfrm>
          <a:prstGeom prst="rect">
            <a:avLst/>
          </a:prstGeom>
          <a:noFill/>
        </p:spPr>
        <p:txBody>
          <a:bodyPr wrap="square" rtlCol="0">
            <a:spAutoFit/>
          </a:bodyPr>
          <a:lstStyle/>
          <a:p>
            <a:r>
              <a:rPr lang="en-US" sz="2000" b="1" dirty="0" smtClean="0">
                <a:solidFill>
                  <a:srgbClr val="00CC00"/>
                </a:solidFill>
                <a:latin typeface="Trebuchet MS" pitchFamily="34" charset="0"/>
              </a:rPr>
              <a:t>3</a:t>
            </a:r>
            <a:endParaRPr lang="en-US" sz="2000" b="1" dirty="0">
              <a:solidFill>
                <a:srgbClr val="00CC00"/>
              </a:solidFill>
              <a:latin typeface="Trebuchet MS" pitchFamily="34" charset="0"/>
            </a:endParaRPr>
          </a:p>
        </p:txBody>
      </p:sp>
      <p:sp>
        <p:nvSpPr>
          <p:cNvPr id="58" name="h4"/>
          <p:cNvSpPr txBox="1"/>
          <p:nvPr/>
        </p:nvSpPr>
        <p:spPr>
          <a:xfrm>
            <a:off x="5561617" y="2114490"/>
            <a:ext cx="457200" cy="400110"/>
          </a:xfrm>
          <a:prstGeom prst="rect">
            <a:avLst/>
          </a:prstGeom>
          <a:noFill/>
        </p:spPr>
        <p:txBody>
          <a:bodyPr wrap="square" rtlCol="0">
            <a:spAutoFit/>
          </a:bodyPr>
          <a:lstStyle/>
          <a:p>
            <a:r>
              <a:rPr lang="en-US" sz="2000" b="1" dirty="0" smtClean="0">
                <a:solidFill>
                  <a:srgbClr val="00CC00"/>
                </a:solidFill>
                <a:latin typeface="Trebuchet MS" pitchFamily="34" charset="0"/>
              </a:rPr>
              <a:t>4</a:t>
            </a:r>
            <a:endParaRPr lang="en-US" sz="2000" b="1" dirty="0">
              <a:solidFill>
                <a:srgbClr val="00CC00"/>
              </a:solidFill>
              <a:latin typeface="Trebuchet MS" pitchFamily="34" charset="0"/>
            </a:endParaRPr>
          </a:p>
        </p:txBody>
      </p:sp>
      <p:sp>
        <p:nvSpPr>
          <p:cNvPr id="59" name="h5"/>
          <p:cNvSpPr txBox="1"/>
          <p:nvPr/>
        </p:nvSpPr>
        <p:spPr>
          <a:xfrm>
            <a:off x="6015860" y="2114550"/>
            <a:ext cx="457200" cy="400110"/>
          </a:xfrm>
          <a:prstGeom prst="rect">
            <a:avLst/>
          </a:prstGeom>
          <a:noFill/>
        </p:spPr>
        <p:txBody>
          <a:bodyPr wrap="square" rtlCol="0">
            <a:spAutoFit/>
          </a:bodyPr>
          <a:lstStyle/>
          <a:p>
            <a:r>
              <a:rPr lang="en-US" sz="2000" b="1" dirty="0" smtClean="0">
                <a:solidFill>
                  <a:srgbClr val="00CC00"/>
                </a:solidFill>
                <a:latin typeface="Trebuchet MS" pitchFamily="34" charset="0"/>
              </a:rPr>
              <a:t>5</a:t>
            </a:r>
            <a:endParaRPr lang="en-US" sz="2000" b="1" dirty="0">
              <a:solidFill>
                <a:srgbClr val="00CC00"/>
              </a:solidFill>
              <a:latin typeface="Trebuchet MS" pitchFamily="34" charset="0"/>
            </a:endParaRPr>
          </a:p>
        </p:txBody>
      </p:sp>
      <p:sp>
        <p:nvSpPr>
          <p:cNvPr id="60" name="h6"/>
          <p:cNvSpPr txBox="1"/>
          <p:nvPr/>
        </p:nvSpPr>
        <p:spPr>
          <a:xfrm>
            <a:off x="6406385" y="2114490"/>
            <a:ext cx="457200" cy="400110"/>
          </a:xfrm>
          <a:prstGeom prst="rect">
            <a:avLst/>
          </a:prstGeom>
          <a:noFill/>
        </p:spPr>
        <p:txBody>
          <a:bodyPr wrap="square" rtlCol="0">
            <a:spAutoFit/>
          </a:bodyPr>
          <a:lstStyle/>
          <a:p>
            <a:r>
              <a:rPr lang="en-US" sz="2000" b="1" dirty="0" smtClean="0">
                <a:solidFill>
                  <a:srgbClr val="00CC00"/>
                </a:solidFill>
                <a:latin typeface="Trebuchet MS" pitchFamily="34" charset="0"/>
              </a:rPr>
              <a:t>6</a:t>
            </a:r>
            <a:endParaRPr lang="en-US" sz="2000" b="1" dirty="0">
              <a:solidFill>
                <a:srgbClr val="00CC00"/>
              </a:solidFill>
              <a:latin typeface="Trebuchet MS" pitchFamily="34" charset="0"/>
            </a:endParaRPr>
          </a:p>
        </p:txBody>
      </p:sp>
      <p:sp>
        <p:nvSpPr>
          <p:cNvPr id="61" name="h7"/>
          <p:cNvSpPr txBox="1"/>
          <p:nvPr/>
        </p:nvSpPr>
        <p:spPr>
          <a:xfrm>
            <a:off x="6863585" y="2114550"/>
            <a:ext cx="457200" cy="400110"/>
          </a:xfrm>
          <a:prstGeom prst="rect">
            <a:avLst/>
          </a:prstGeom>
          <a:noFill/>
        </p:spPr>
        <p:txBody>
          <a:bodyPr wrap="square" rtlCol="0">
            <a:spAutoFit/>
          </a:bodyPr>
          <a:lstStyle/>
          <a:p>
            <a:r>
              <a:rPr lang="en-US" sz="2000" b="1" dirty="0" smtClean="0">
                <a:solidFill>
                  <a:srgbClr val="00CC00"/>
                </a:solidFill>
                <a:latin typeface="Trebuchet MS" pitchFamily="34" charset="0"/>
              </a:rPr>
              <a:t>7</a:t>
            </a:r>
            <a:endParaRPr lang="en-US" sz="2000" b="1" dirty="0">
              <a:solidFill>
                <a:srgbClr val="00CC00"/>
              </a:solidFill>
              <a:latin typeface="Trebuchet MS" pitchFamily="34" charset="0"/>
            </a:endParaRPr>
          </a:p>
        </p:txBody>
      </p:sp>
      <p:sp>
        <p:nvSpPr>
          <p:cNvPr id="62" name="h8"/>
          <p:cNvSpPr txBox="1"/>
          <p:nvPr/>
        </p:nvSpPr>
        <p:spPr>
          <a:xfrm>
            <a:off x="7273487" y="2114490"/>
            <a:ext cx="457200" cy="400110"/>
          </a:xfrm>
          <a:prstGeom prst="rect">
            <a:avLst/>
          </a:prstGeom>
          <a:noFill/>
        </p:spPr>
        <p:txBody>
          <a:bodyPr wrap="square" rtlCol="0">
            <a:spAutoFit/>
          </a:bodyPr>
          <a:lstStyle/>
          <a:p>
            <a:r>
              <a:rPr lang="en-US" sz="2000" b="1" dirty="0" smtClean="0">
                <a:solidFill>
                  <a:srgbClr val="00CC00"/>
                </a:solidFill>
                <a:latin typeface="Trebuchet MS" pitchFamily="34" charset="0"/>
              </a:rPr>
              <a:t>8</a:t>
            </a:r>
            <a:endParaRPr lang="en-US" sz="2000" b="1" dirty="0">
              <a:solidFill>
                <a:srgbClr val="00CC00"/>
              </a:solidFill>
              <a:latin typeface="Trebuchet MS" pitchFamily="34" charset="0"/>
            </a:endParaRPr>
          </a:p>
        </p:txBody>
      </p:sp>
      <p:sp>
        <p:nvSpPr>
          <p:cNvPr id="63" name="l10"/>
          <p:cNvSpPr txBox="1"/>
          <p:nvPr/>
        </p:nvSpPr>
        <p:spPr>
          <a:xfrm>
            <a:off x="7848600" y="4457580"/>
            <a:ext cx="533400" cy="400110"/>
          </a:xfrm>
          <a:prstGeom prst="rect">
            <a:avLst/>
          </a:prstGeom>
          <a:noFill/>
        </p:spPr>
        <p:txBody>
          <a:bodyPr wrap="square" rtlCol="0">
            <a:spAutoFit/>
          </a:bodyPr>
          <a:lstStyle/>
          <a:p>
            <a:r>
              <a:rPr lang="en-US" sz="2000" b="1" dirty="0" smtClean="0">
                <a:solidFill>
                  <a:srgbClr val="00B0F0"/>
                </a:solidFill>
                <a:latin typeface="Trebuchet MS" pitchFamily="34" charset="0"/>
              </a:rPr>
              <a:t>10</a:t>
            </a:r>
            <a:endParaRPr lang="en-US" sz="2000" b="1" dirty="0">
              <a:solidFill>
                <a:srgbClr val="00B0F0"/>
              </a:solidFill>
              <a:latin typeface="Trebuchet MS" pitchFamily="34" charset="0"/>
            </a:endParaRPr>
          </a:p>
        </p:txBody>
      </p:sp>
      <p:sp>
        <p:nvSpPr>
          <p:cNvPr id="64" name="h9"/>
          <p:cNvSpPr txBox="1"/>
          <p:nvPr/>
        </p:nvSpPr>
        <p:spPr>
          <a:xfrm>
            <a:off x="7730360" y="2114490"/>
            <a:ext cx="381000" cy="400110"/>
          </a:xfrm>
          <a:prstGeom prst="rect">
            <a:avLst/>
          </a:prstGeom>
          <a:noFill/>
        </p:spPr>
        <p:txBody>
          <a:bodyPr wrap="square" rtlCol="0">
            <a:spAutoFit/>
          </a:bodyPr>
          <a:lstStyle/>
          <a:p>
            <a:r>
              <a:rPr lang="en-US" sz="2000" b="1" dirty="0" smtClean="0">
                <a:solidFill>
                  <a:srgbClr val="00CC00"/>
                </a:solidFill>
                <a:latin typeface="Trebuchet MS" pitchFamily="34" charset="0"/>
              </a:rPr>
              <a:t>9</a:t>
            </a:r>
            <a:endParaRPr lang="en-US" sz="2000" b="1" dirty="0">
              <a:solidFill>
                <a:srgbClr val="00CC00"/>
              </a:solidFill>
              <a:latin typeface="Trebuchet MS" pitchFamily="34" charset="0"/>
            </a:endParaRPr>
          </a:p>
        </p:txBody>
      </p:sp>
      <p:sp>
        <p:nvSpPr>
          <p:cNvPr id="65" name="l1"/>
          <p:cNvSpPr txBox="1"/>
          <p:nvPr/>
        </p:nvSpPr>
        <p:spPr>
          <a:xfrm>
            <a:off x="4017580" y="4476690"/>
            <a:ext cx="457200" cy="400110"/>
          </a:xfrm>
          <a:prstGeom prst="rect">
            <a:avLst/>
          </a:prstGeom>
          <a:noFill/>
          <a:ln>
            <a:noFill/>
          </a:ln>
        </p:spPr>
        <p:txBody>
          <a:bodyPr wrap="square" rtlCol="0">
            <a:spAutoFit/>
          </a:bodyPr>
          <a:lstStyle/>
          <a:p>
            <a:r>
              <a:rPr lang="en-US" sz="2000" b="1" dirty="0" smtClean="0">
                <a:solidFill>
                  <a:srgbClr val="00B0F0"/>
                </a:solidFill>
                <a:latin typeface="Trebuchet MS" pitchFamily="34" charset="0"/>
              </a:rPr>
              <a:t>1</a:t>
            </a:r>
            <a:endParaRPr lang="en-US" sz="2000" b="1" dirty="0">
              <a:solidFill>
                <a:srgbClr val="00B0F0"/>
              </a:solidFill>
              <a:latin typeface="Trebuchet MS" pitchFamily="34" charset="0"/>
            </a:endParaRPr>
          </a:p>
        </p:txBody>
      </p:sp>
      <p:sp>
        <p:nvSpPr>
          <p:cNvPr id="66" name="l2"/>
          <p:cNvSpPr txBox="1"/>
          <p:nvPr/>
        </p:nvSpPr>
        <p:spPr>
          <a:xfrm>
            <a:off x="4453760" y="4447728"/>
            <a:ext cx="457200" cy="400110"/>
          </a:xfrm>
          <a:prstGeom prst="rect">
            <a:avLst/>
          </a:prstGeom>
          <a:noFill/>
          <a:ln>
            <a:noFill/>
          </a:ln>
        </p:spPr>
        <p:txBody>
          <a:bodyPr wrap="square" rtlCol="0">
            <a:spAutoFit/>
          </a:bodyPr>
          <a:lstStyle/>
          <a:p>
            <a:r>
              <a:rPr lang="en-US" sz="2000" b="1" dirty="0" smtClean="0">
                <a:solidFill>
                  <a:srgbClr val="00B0F0"/>
                </a:solidFill>
                <a:latin typeface="Trebuchet MS" pitchFamily="34" charset="0"/>
              </a:rPr>
              <a:t>2</a:t>
            </a:r>
            <a:endParaRPr lang="en-US" sz="2000" b="1" dirty="0">
              <a:solidFill>
                <a:srgbClr val="00B0F0"/>
              </a:solidFill>
              <a:latin typeface="Trebuchet MS" pitchFamily="34" charset="0"/>
            </a:endParaRPr>
          </a:p>
        </p:txBody>
      </p:sp>
      <p:sp>
        <p:nvSpPr>
          <p:cNvPr id="67" name="l3"/>
          <p:cNvSpPr txBox="1"/>
          <p:nvPr/>
        </p:nvSpPr>
        <p:spPr>
          <a:xfrm>
            <a:off x="4891910" y="4457580"/>
            <a:ext cx="457200" cy="400110"/>
          </a:xfrm>
          <a:prstGeom prst="rect">
            <a:avLst/>
          </a:prstGeom>
          <a:noFill/>
          <a:ln>
            <a:noFill/>
          </a:ln>
        </p:spPr>
        <p:txBody>
          <a:bodyPr wrap="square" rtlCol="0">
            <a:spAutoFit/>
          </a:bodyPr>
          <a:lstStyle/>
          <a:p>
            <a:r>
              <a:rPr lang="en-US" sz="2000" b="1" dirty="0" smtClean="0">
                <a:solidFill>
                  <a:srgbClr val="00B0F0"/>
                </a:solidFill>
                <a:latin typeface="Trebuchet MS" pitchFamily="34" charset="0"/>
              </a:rPr>
              <a:t>3</a:t>
            </a:r>
            <a:endParaRPr lang="en-US" sz="2000" b="1" dirty="0">
              <a:solidFill>
                <a:srgbClr val="00B0F0"/>
              </a:solidFill>
              <a:latin typeface="Trebuchet MS" pitchFamily="34" charset="0"/>
            </a:endParaRPr>
          </a:p>
        </p:txBody>
      </p:sp>
      <p:sp>
        <p:nvSpPr>
          <p:cNvPr id="68" name="l4"/>
          <p:cNvSpPr txBox="1"/>
          <p:nvPr/>
        </p:nvSpPr>
        <p:spPr>
          <a:xfrm>
            <a:off x="5291960" y="4457580"/>
            <a:ext cx="457200" cy="400110"/>
          </a:xfrm>
          <a:prstGeom prst="rect">
            <a:avLst/>
          </a:prstGeom>
          <a:noFill/>
          <a:ln>
            <a:noFill/>
          </a:ln>
        </p:spPr>
        <p:txBody>
          <a:bodyPr wrap="square" rtlCol="0">
            <a:spAutoFit/>
          </a:bodyPr>
          <a:lstStyle/>
          <a:p>
            <a:r>
              <a:rPr lang="en-US" sz="2000" b="1" dirty="0" smtClean="0">
                <a:solidFill>
                  <a:srgbClr val="00B0F0"/>
                </a:solidFill>
                <a:latin typeface="Trebuchet MS" pitchFamily="34" charset="0"/>
              </a:rPr>
              <a:t>4</a:t>
            </a:r>
            <a:endParaRPr lang="en-US" sz="2000" b="1" dirty="0">
              <a:solidFill>
                <a:srgbClr val="00B0F0"/>
              </a:solidFill>
              <a:latin typeface="Trebuchet MS" pitchFamily="34" charset="0"/>
            </a:endParaRPr>
          </a:p>
        </p:txBody>
      </p:sp>
      <p:sp>
        <p:nvSpPr>
          <p:cNvPr id="69" name="l5"/>
          <p:cNvSpPr txBox="1"/>
          <p:nvPr/>
        </p:nvSpPr>
        <p:spPr>
          <a:xfrm>
            <a:off x="5739308" y="4457580"/>
            <a:ext cx="457200" cy="400110"/>
          </a:xfrm>
          <a:prstGeom prst="rect">
            <a:avLst/>
          </a:prstGeom>
          <a:noFill/>
          <a:ln>
            <a:noFill/>
          </a:ln>
        </p:spPr>
        <p:txBody>
          <a:bodyPr wrap="square" rtlCol="0">
            <a:spAutoFit/>
          </a:bodyPr>
          <a:lstStyle/>
          <a:p>
            <a:r>
              <a:rPr lang="en-US" sz="2000" b="1" dirty="0" smtClean="0">
                <a:solidFill>
                  <a:srgbClr val="00B0F0"/>
                </a:solidFill>
                <a:latin typeface="Trebuchet MS" pitchFamily="34" charset="0"/>
              </a:rPr>
              <a:t>5</a:t>
            </a:r>
            <a:endParaRPr lang="en-US" sz="2000" b="1" dirty="0">
              <a:solidFill>
                <a:srgbClr val="00B0F0"/>
              </a:solidFill>
              <a:latin typeface="Trebuchet MS" pitchFamily="34" charset="0"/>
            </a:endParaRPr>
          </a:p>
        </p:txBody>
      </p:sp>
      <p:sp>
        <p:nvSpPr>
          <p:cNvPr id="70" name="l6"/>
          <p:cNvSpPr txBox="1"/>
          <p:nvPr/>
        </p:nvSpPr>
        <p:spPr>
          <a:xfrm>
            <a:off x="6206360" y="4457580"/>
            <a:ext cx="457200" cy="400110"/>
          </a:xfrm>
          <a:prstGeom prst="rect">
            <a:avLst/>
          </a:prstGeom>
          <a:noFill/>
          <a:ln>
            <a:noFill/>
          </a:ln>
        </p:spPr>
        <p:txBody>
          <a:bodyPr wrap="square" rtlCol="0">
            <a:spAutoFit/>
          </a:bodyPr>
          <a:lstStyle/>
          <a:p>
            <a:r>
              <a:rPr lang="en-US" sz="2000" b="1" dirty="0" smtClean="0">
                <a:solidFill>
                  <a:srgbClr val="00B0F0"/>
                </a:solidFill>
                <a:latin typeface="Trebuchet MS" pitchFamily="34" charset="0"/>
              </a:rPr>
              <a:t>6</a:t>
            </a:r>
            <a:endParaRPr lang="en-US" sz="2000" b="1" dirty="0">
              <a:solidFill>
                <a:srgbClr val="00B0F0"/>
              </a:solidFill>
              <a:latin typeface="Trebuchet MS" pitchFamily="34" charset="0"/>
            </a:endParaRPr>
          </a:p>
        </p:txBody>
      </p:sp>
      <p:sp>
        <p:nvSpPr>
          <p:cNvPr id="71" name="l7"/>
          <p:cNvSpPr txBox="1"/>
          <p:nvPr/>
        </p:nvSpPr>
        <p:spPr>
          <a:xfrm>
            <a:off x="6647685" y="4467165"/>
            <a:ext cx="457200" cy="400110"/>
          </a:xfrm>
          <a:prstGeom prst="rect">
            <a:avLst/>
          </a:prstGeom>
          <a:noFill/>
          <a:ln>
            <a:noFill/>
          </a:ln>
        </p:spPr>
        <p:txBody>
          <a:bodyPr wrap="square" rtlCol="0">
            <a:spAutoFit/>
          </a:bodyPr>
          <a:lstStyle/>
          <a:p>
            <a:r>
              <a:rPr lang="en-US" sz="2000" b="1" dirty="0" smtClean="0">
                <a:solidFill>
                  <a:srgbClr val="00B0F0"/>
                </a:solidFill>
                <a:latin typeface="Trebuchet MS" pitchFamily="34" charset="0"/>
              </a:rPr>
              <a:t>7</a:t>
            </a:r>
            <a:endParaRPr lang="en-US" sz="2000" b="1" dirty="0">
              <a:solidFill>
                <a:srgbClr val="00B0F0"/>
              </a:solidFill>
              <a:latin typeface="Trebuchet MS" pitchFamily="34" charset="0"/>
            </a:endParaRPr>
          </a:p>
        </p:txBody>
      </p:sp>
      <p:sp>
        <p:nvSpPr>
          <p:cNvPr id="72" name="l8"/>
          <p:cNvSpPr txBox="1"/>
          <p:nvPr/>
        </p:nvSpPr>
        <p:spPr>
          <a:xfrm>
            <a:off x="7101710" y="4476690"/>
            <a:ext cx="457200" cy="400110"/>
          </a:xfrm>
          <a:prstGeom prst="rect">
            <a:avLst/>
          </a:prstGeom>
          <a:noFill/>
          <a:ln>
            <a:noFill/>
          </a:ln>
        </p:spPr>
        <p:txBody>
          <a:bodyPr wrap="square" rtlCol="0">
            <a:spAutoFit/>
          </a:bodyPr>
          <a:lstStyle/>
          <a:p>
            <a:r>
              <a:rPr lang="en-US" sz="2000" b="1" dirty="0" smtClean="0">
                <a:solidFill>
                  <a:srgbClr val="00B0F0"/>
                </a:solidFill>
                <a:latin typeface="Trebuchet MS" pitchFamily="34" charset="0"/>
              </a:rPr>
              <a:t>8</a:t>
            </a:r>
            <a:endParaRPr lang="en-US" sz="2000" b="1" dirty="0">
              <a:solidFill>
                <a:srgbClr val="00B0F0"/>
              </a:solidFill>
              <a:latin typeface="Trebuchet MS" pitchFamily="34" charset="0"/>
            </a:endParaRPr>
          </a:p>
        </p:txBody>
      </p:sp>
      <p:sp>
        <p:nvSpPr>
          <p:cNvPr id="73" name="l9"/>
          <p:cNvSpPr txBox="1"/>
          <p:nvPr/>
        </p:nvSpPr>
        <p:spPr>
          <a:xfrm>
            <a:off x="7501760" y="4457580"/>
            <a:ext cx="381000" cy="400110"/>
          </a:xfrm>
          <a:prstGeom prst="rect">
            <a:avLst/>
          </a:prstGeom>
          <a:noFill/>
          <a:ln>
            <a:noFill/>
          </a:ln>
        </p:spPr>
        <p:txBody>
          <a:bodyPr wrap="square" rtlCol="0">
            <a:spAutoFit/>
          </a:bodyPr>
          <a:lstStyle/>
          <a:p>
            <a:r>
              <a:rPr lang="en-US" sz="2000" b="1" dirty="0" smtClean="0">
                <a:solidFill>
                  <a:srgbClr val="00B0F0"/>
                </a:solidFill>
                <a:latin typeface="Trebuchet MS" pitchFamily="34" charset="0"/>
              </a:rPr>
              <a:t>9</a:t>
            </a:r>
            <a:endParaRPr lang="en-US" sz="2000" b="1" dirty="0">
              <a:solidFill>
                <a:srgbClr val="00B0F0"/>
              </a:solidFill>
              <a:latin typeface="Trebuchet MS" pitchFamily="34" charset="0"/>
            </a:endParaRPr>
          </a:p>
        </p:txBody>
      </p:sp>
      <p:sp>
        <p:nvSpPr>
          <p:cNvPr id="51" name="Rectangle 50"/>
          <p:cNvSpPr/>
          <p:nvPr/>
        </p:nvSpPr>
        <p:spPr>
          <a:xfrm>
            <a:off x="7044560" y="3486090"/>
            <a:ext cx="381000" cy="533400"/>
          </a:xfrm>
          <a:prstGeom prst="rect">
            <a:avLst/>
          </a:prstGeom>
          <a:solidFill>
            <a:schemeClr val="bg1">
              <a:alpha val="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ectangle 34"/>
          <p:cNvSpPr/>
          <p:nvPr/>
        </p:nvSpPr>
        <p:spPr>
          <a:xfrm>
            <a:off x="7882760" y="3638490"/>
            <a:ext cx="381000" cy="533400"/>
          </a:xfrm>
          <a:prstGeom prst="rect">
            <a:avLst/>
          </a:prstGeom>
          <a:solidFill>
            <a:schemeClr val="bg1">
              <a:alpha val="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4" name="l1box"/>
          <p:cNvSpPr/>
          <p:nvPr/>
        </p:nvSpPr>
        <p:spPr>
          <a:xfrm>
            <a:off x="3996560" y="3714690"/>
            <a:ext cx="304800" cy="533400"/>
          </a:xfrm>
          <a:prstGeom prst="rect">
            <a:avLst/>
          </a:prstGeom>
          <a:solidFill>
            <a:srgbClr val="00B0F0">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5" name="l2box"/>
          <p:cNvSpPr/>
          <p:nvPr/>
        </p:nvSpPr>
        <p:spPr>
          <a:xfrm>
            <a:off x="4453760" y="3257490"/>
            <a:ext cx="304800" cy="228600"/>
          </a:xfrm>
          <a:prstGeom prst="rect">
            <a:avLst/>
          </a:prstGeom>
          <a:solidFill>
            <a:srgbClr val="00B0F0">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l3box"/>
          <p:cNvSpPr/>
          <p:nvPr/>
        </p:nvSpPr>
        <p:spPr>
          <a:xfrm>
            <a:off x="4887956" y="3714690"/>
            <a:ext cx="304800" cy="457200"/>
          </a:xfrm>
          <a:prstGeom prst="rect">
            <a:avLst/>
          </a:prstGeom>
          <a:solidFill>
            <a:srgbClr val="00B0F0">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l4box"/>
          <p:cNvSpPr/>
          <p:nvPr/>
        </p:nvSpPr>
        <p:spPr>
          <a:xfrm>
            <a:off x="5314964" y="3333690"/>
            <a:ext cx="304800" cy="228600"/>
          </a:xfrm>
          <a:prstGeom prst="rect">
            <a:avLst/>
          </a:prstGeom>
          <a:solidFill>
            <a:srgbClr val="00B0F0">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8" name="l5box"/>
          <p:cNvSpPr/>
          <p:nvPr/>
        </p:nvSpPr>
        <p:spPr>
          <a:xfrm>
            <a:off x="5749160" y="3562290"/>
            <a:ext cx="304800" cy="685800"/>
          </a:xfrm>
          <a:prstGeom prst="rect">
            <a:avLst/>
          </a:prstGeom>
          <a:solidFill>
            <a:srgbClr val="00B0F0">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l6box"/>
          <p:cNvSpPr/>
          <p:nvPr/>
        </p:nvSpPr>
        <p:spPr>
          <a:xfrm>
            <a:off x="6206360" y="3409890"/>
            <a:ext cx="304800" cy="381000"/>
          </a:xfrm>
          <a:prstGeom prst="rect">
            <a:avLst/>
          </a:prstGeom>
          <a:solidFill>
            <a:srgbClr val="00B0F0">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0" name="l7box"/>
          <p:cNvSpPr/>
          <p:nvPr/>
        </p:nvSpPr>
        <p:spPr>
          <a:xfrm>
            <a:off x="6663560" y="3562290"/>
            <a:ext cx="228600" cy="685800"/>
          </a:xfrm>
          <a:prstGeom prst="rect">
            <a:avLst/>
          </a:prstGeom>
          <a:solidFill>
            <a:srgbClr val="00B0F0">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1" name="l8box"/>
          <p:cNvSpPr/>
          <p:nvPr/>
        </p:nvSpPr>
        <p:spPr>
          <a:xfrm>
            <a:off x="7056062" y="3411327"/>
            <a:ext cx="304800" cy="533400"/>
          </a:xfrm>
          <a:prstGeom prst="rect">
            <a:avLst/>
          </a:prstGeom>
          <a:solidFill>
            <a:srgbClr val="00B0F0">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l9box"/>
          <p:cNvSpPr/>
          <p:nvPr/>
        </p:nvSpPr>
        <p:spPr>
          <a:xfrm>
            <a:off x="7501760" y="3486090"/>
            <a:ext cx="304800" cy="762000"/>
          </a:xfrm>
          <a:prstGeom prst="rect">
            <a:avLst/>
          </a:prstGeom>
          <a:solidFill>
            <a:srgbClr val="00B0F0">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h1box"/>
          <p:cNvSpPr/>
          <p:nvPr/>
        </p:nvSpPr>
        <p:spPr>
          <a:xfrm>
            <a:off x="4301360" y="3028890"/>
            <a:ext cx="228600" cy="228600"/>
          </a:xfrm>
          <a:prstGeom prst="rect">
            <a:avLst/>
          </a:prstGeom>
          <a:solidFill>
            <a:srgbClr val="00CC00">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4" name="h2box"/>
          <p:cNvSpPr/>
          <p:nvPr/>
        </p:nvSpPr>
        <p:spPr>
          <a:xfrm>
            <a:off x="4606160" y="2800290"/>
            <a:ext cx="304800" cy="457200"/>
          </a:xfrm>
          <a:prstGeom prst="rect">
            <a:avLst/>
          </a:prstGeom>
          <a:solidFill>
            <a:srgbClr val="00CC00">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h3box"/>
          <p:cNvSpPr/>
          <p:nvPr/>
        </p:nvSpPr>
        <p:spPr>
          <a:xfrm>
            <a:off x="5139560" y="2952690"/>
            <a:ext cx="304800" cy="339306"/>
          </a:xfrm>
          <a:prstGeom prst="rect">
            <a:avLst/>
          </a:prstGeom>
          <a:solidFill>
            <a:srgbClr val="00CC00">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h4box"/>
          <p:cNvSpPr/>
          <p:nvPr/>
        </p:nvSpPr>
        <p:spPr>
          <a:xfrm>
            <a:off x="5520560" y="2800290"/>
            <a:ext cx="304800" cy="447675"/>
          </a:xfrm>
          <a:prstGeom prst="rect">
            <a:avLst/>
          </a:prstGeom>
          <a:solidFill>
            <a:srgbClr val="00CC00">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7" name="h5box"/>
          <p:cNvSpPr/>
          <p:nvPr/>
        </p:nvSpPr>
        <p:spPr>
          <a:xfrm>
            <a:off x="5977760" y="2952690"/>
            <a:ext cx="304800" cy="457200"/>
          </a:xfrm>
          <a:prstGeom prst="rect">
            <a:avLst/>
          </a:prstGeom>
          <a:solidFill>
            <a:srgbClr val="00CC00">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8" name="h6box"/>
          <p:cNvSpPr/>
          <p:nvPr/>
        </p:nvSpPr>
        <p:spPr>
          <a:xfrm>
            <a:off x="6387515" y="2800290"/>
            <a:ext cx="304800" cy="533400"/>
          </a:xfrm>
          <a:prstGeom prst="rect">
            <a:avLst/>
          </a:prstGeom>
          <a:solidFill>
            <a:srgbClr val="00CC00">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9" name="h7box"/>
          <p:cNvSpPr/>
          <p:nvPr/>
        </p:nvSpPr>
        <p:spPr>
          <a:xfrm>
            <a:off x="6815960" y="2800290"/>
            <a:ext cx="381000" cy="533400"/>
          </a:xfrm>
          <a:prstGeom prst="rect">
            <a:avLst/>
          </a:prstGeom>
          <a:solidFill>
            <a:srgbClr val="00CC00">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0" name="h8box"/>
          <p:cNvSpPr/>
          <p:nvPr/>
        </p:nvSpPr>
        <p:spPr>
          <a:xfrm>
            <a:off x="7273160" y="2724090"/>
            <a:ext cx="304800" cy="533400"/>
          </a:xfrm>
          <a:prstGeom prst="rect">
            <a:avLst/>
          </a:prstGeom>
          <a:solidFill>
            <a:srgbClr val="00CC00">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1" name="h9box"/>
          <p:cNvSpPr/>
          <p:nvPr/>
        </p:nvSpPr>
        <p:spPr>
          <a:xfrm>
            <a:off x="7730360" y="2647890"/>
            <a:ext cx="304800" cy="609600"/>
          </a:xfrm>
          <a:prstGeom prst="rect">
            <a:avLst/>
          </a:prstGeom>
          <a:solidFill>
            <a:srgbClr val="00CC00">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2" name="l10box"/>
          <p:cNvSpPr/>
          <p:nvPr/>
        </p:nvSpPr>
        <p:spPr>
          <a:xfrm>
            <a:off x="7935956" y="3486090"/>
            <a:ext cx="304800" cy="609600"/>
          </a:xfrm>
          <a:prstGeom prst="rect">
            <a:avLst/>
          </a:prstGeom>
          <a:solidFill>
            <a:srgbClr val="00B0F0">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4" name="Picture 93" descr="dungeness - Copy.jpg"/>
          <p:cNvPicPr>
            <a:picLocks noChangeAspect="1"/>
          </p:cNvPicPr>
          <p:nvPr/>
        </p:nvPicPr>
        <p:blipFill>
          <a:blip r:embed="rId12" cstate="print"/>
          <a:stretch>
            <a:fillRect/>
          </a:stretch>
        </p:blipFill>
        <p:spPr>
          <a:xfrm>
            <a:off x="1676400" y="914400"/>
            <a:ext cx="1568450" cy="941070"/>
          </a:xfrm>
          <a:prstGeom prst="rect">
            <a:avLst/>
          </a:prstGeom>
        </p:spPr>
      </p:pic>
      <p:sp>
        <p:nvSpPr>
          <p:cNvPr id="95" name="Rounded Rectangle 94"/>
          <p:cNvSpPr/>
          <p:nvPr/>
        </p:nvSpPr>
        <p:spPr>
          <a:xfrm>
            <a:off x="1828800" y="2209800"/>
            <a:ext cx="1600200" cy="838200"/>
          </a:xfrm>
          <a:prstGeom prst="roundRect">
            <a:avLst/>
          </a:prstGeom>
          <a:solidFill>
            <a:srgbClr val="00B8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600" dirty="0" smtClean="0">
                <a:latin typeface="Trebuchet MS" pitchFamily="34" charset="0"/>
              </a:rPr>
              <a:t>How many HIGH tides do you count?</a:t>
            </a:r>
            <a:endParaRPr lang="en-US" sz="1600" dirty="0">
              <a:latin typeface="Trebuchet MS" pitchFamily="34" charset="0"/>
            </a:endParaRPr>
          </a:p>
        </p:txBody>
      </p:sp>
      <p:sp>
        <p:nvSpPr>
          <p:cNvPr id="96" name="Rounded Rectangle 95"/>
          <p:cNvSpPr/>
          <p:nvPr/>
        </p:nvSpPr>
        <p:spPr>
          <a:xfrm>
            <a:off x="1752600" y="4343400"/>
            <a:ext cx="1600200" cy="914400"/>
          </a:xfrm>
          <a:prstGeom prst="roundRect">
            <a:avLst/>
          </a:prstGeom>
          <a:solidFill>
            <a:srgbClr val="00A1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600" dirty="0" smtClean="0">
                <a:latin typeface="Trebuchet MS" pitchFamily="34" charset="0"/>
              </a:rPr>
              <a:t>How many LOW tides do you count?</a:t>
            </a:r>
            <a:endParaRPr lang="en-US" sz="1600" dirty="0">
              <a:latin typeface="Trebuchet MS" pitchFamily="34" charset="0"/>
            </a:endParaRPr>
          </a:p>
        </p:txBody>
      </p:sp>
      <p:sp>
        <p:nvSpPr>
          <p:cNvPr id="97" name="Up Ribbon 96"/>
          <p:cNvSpPr/>
          <p:nvPr/>
        </p:nvSpPr>
        <p:spPr>
          <a:xfrm>
            <a:off x="3505200" y="990600"/>
            <a:ext cx="4419600" cy="609600"/>
          </a:xfrm>
          <a:prstGeom prst="ribbon2">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latin typeface="Trebuchet MS" pitchFamily="34" charset="0"/>
              </a:rPr>
              <a:t>Tide Challenge #2</a:t>
            </a:r>
            <a:endParaRPr lang="en-US" dirty="0">
              <a:latin typeface="Trebuchet MS" pitchFamily="34" charset="0"/>
            </a:endParaRPr>
          </a:p>
        </p:txBody>
      </p:sp>
      <p:sp>
        <p:nvSpPr>
          <p:cNvPr id="93" name="TextBox 92"/>
          <p:cNvSpPr txBox="1"/>
          <p:nvPr/>
        </p:nvSpPr>
        <p:spPr>
          <a:xfrm>
            <a:off x="1066800" y="6553200"/>
            <a:ext cx="3429000" cy="369332"/>
          </a:xfrm>
          <a:prstGeom prst="rect">
            <a:avLst/>
          </a:prstGeom>
          <a:noFill/>
        </p:spPr>
        <p:txBody>
          <a:bodyPr wrap="square" rtlCol="0">
            <a:spAutoFit/>
          </a:bodyPr>
          <a:lstStyle/>
          <a:p>
            <a:r>
              <a:rPr lang="en-US" dirty="0" smtClean="0">
                <a:latin typeface="Trebuchet MS" pitchFamily="34" charset="0"/>
              </a:rPr>
              <a:t>Tide Challenge: 2/4</a:t>
            </a:r>
            <a:endParaRPr lang="en-US" dirty="0">
              <a:latin typeface="Trebuchet MS" pitchFamily="34" charset="0"/>
            </a:endParaRPr>
          </a:p>
        </p:txBody>
      </p:sp>
      <p:sp>
        <p:nvSpPr>
          <p:cNvPr id="98" name="Rounded Rectangle 97"/>
          <p:cNvSpPr/>
          <p:nvPr/>
        </p:nvSpPr>
        <p:spPr>
          <a:xfrm>
            <a:off x="3657600" y="5638800"/>
            <a:ext cx="1676400" cy="838200"/>
          </a:xfrm>
          <a:prstGeom prst="roundRect">
            <a:avLst/>
          </a:prstGeom>
          <a:solidFill>
            <a:srgbClr val="00B8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600" dirty="0" smtClean="0">
                <a:latin typeface="Trebuchet MS" pitchFamily="34" charset="0"/>
              </a:rPr>
              <a:t>Did you find all the tides?</a:t>
            </a:r>
            <a:endParaRPr lang="en-US" sz="1600" dirty="0">
              <a:latin typeface="Trebuchet MS" pitchFamily="34" charset="0"/>
            </a:endParaRPr>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grpId="0" nodeType="withEffect">
                                  <p:stCondLst>
                                    <p:cond delay="0"/>
                                  </p:stCondLst>
                                  <p:childTnLst>
                                    <p:set>
                                      <p:cBhvr>
                                        <p:cTn id="6" dur="1" fill="hold">
                                          <p:stCondLst>
                                            <p:cond delay="0"/>
                                          </p:stCondLst>
                                        </p:cTn>
                                        <p:tgtEl>
                                          <p:spTgt spid="55"/>
                                        </p:tgtEl>
                                        <p:attrNameLst>
                                          <p:attrName>style.visibility</p:attrName>
                                        </p:attrNameLst>
                                      </p:cBhvr>
                                      <p:to>
                                        <p:strVal val="visible"/>
                                      </p:to>
                                    </p:set>
                                    <p:anim calcmode="lin" valueType="num">
                                      <p:cBhvr>
                                        <p:cTn id="7" dur="500" fill="hold"/>
                                        <p:tgtEl>
                                          <p:spTgt spid="55"/>
                                        </p:tgtEl>
                                        <p:attrNameLst>
                                          <p:attrName>ppt_w</p:attrName>
                                        </p:attrNameLst>
                                      </p:cBhvr>
                                      <p:tavLst>
                                        <p:tav tm="0">
                                          <p:val>
                                            <p:fltVal val="0"/>
                                          </p:val>
                                        </p:tav>
                                        <p:tav tm="100000">
                                          <p:val>
                                            <p:strVal val="#ppt_w"/>
                                          </p:val>
                                        </p:tav>
                                      </p:tavLst>
                                    </p:anim>
                                    <p:anim calcmode="lin" valueType="num">
                                      <p:cBhvr>
                                        <p:cTn id="8" dur="500" fill="hold"/>
                                        <p:tgtEl>
                                          <p:spTgt spid="55"/>
                                        </p:tgtEl>
                                        <p:attrNameLst>
                                          <p:attrName>ppt_h</p:attrName>
                                        </p:attrNameLst>
                                      </p:cBhvr>
                                      <p:tavLst>
                                        <p:tav tm="0">
                                          <p:val>
                                            <p:fltVal val="0"/>
                                          </p:val>
                                        </p:tav>
                                        <p:tav tm="100000">
                                          <p:val>
                                            <p:strVal val="#ppt_h"/>
                                          </p:val>
                                        </p:tav>
                                      </p:tavLst>
                                    </p:anim>
                                    <p:animEffect transition="in" filter="fade">
                                      <p:cBhvr>
                                        <p:cTn id="9" dur="500"/>
                                        <p:tgtEl>
                                          <p:spTgt spid="55"/>
                                        </p:tgtEl>
                                      </p:cBhvr>
                                    </p:animEffect>
                                  </p:childTnLst>
                                </p:cTn>
                              </p:par>
                              <p:par>
                                <p:cTn id="10" presetID="53" presetClass="entr" presetSubtype="0" fill="hold" grpId="0" nodeType="withEffect">
                                  <p:stCondLst>
                                    <p:cond delay="0"/>
                                  </p:stCondLst>
                                  <p:childTnLst>
                                    <p:set>
                                      <p:cBhvr>
                                        <p:cTn id="11" dur="1" fill="hold">
                                          <p:stCondLst>
                                            <p:cond delay="0"/>
                                          </p:stCondLst>
                                        </p:cTn>
                                        <p:tgtEl>
                                          <p:spTgt spid="83"/>
                                        </p:tgtEl>
                                        <p:attrNameLst>
                                          <p:attrName>style.visibility</p:attrName>
                                        </p:attrNameLst>
                                      </p:cBhvr>
                                      <p:to>
                                        <p:strVal val="visible"/>
                                      </p:to>
                                    </p:set>
                                    <p:anim calcmode="lin" valueType="num">
                                      <p:cBhvr>
                                        <p:cTn id="12" dur="500" fill="hold"/>
                                        <p:tgtEl>
                                          <p:spTgt spid="83"/>
                                        </p:tgtEl>
                                        <p:attrNameLst>
                                          <p:attrName>ppt_w</p:attrName>
                                        </p:attrNameLst>
                                      </p:cBhvr>
                                      <p:tavLst>
                                        <p:tav tm="0">
                                          <p:val>
                                            <p:fltVal val="0"/>
                                          </p:val>
                                        </p:tav>
                                        <p:tav tm="100000">
                                          <p:val>
                                            <p:strVal val="#ppt_w"/>
                                          </p:val>
                                        </p:tav>
                                      </p:tavLst>
                                    </p:anim>
                                    <p:anim calcmode="lin" valueType="num">
                                      <p:cBhvr>
                                        <p:cTn id="13" dur="500" fill="hold"/>
                                        <p:tgtEl>
                                          <p:spTgt spid="83"/>
                                        </p:tgtEl>
                                        <p:attrNameLst>
                                          <p:attrName>ppt_h</p:attrName>
                                        </p:attrNameLst>
                                      </p:cBhvr>
                                      <p:tavLst>
                                        <p:tav tm="0">
                                          <p:val>
                                            <p:fltVal val="0"/>
                                          </p:val>
                                        </p:tav>
                                        <p:tav tm="100000">
                                          <p:val>
                                            <p:strVal val="#ppt_h"/>
                                          </p:val>
                                        </p:tav>
                                      </p:tavLst>
                                    </p:anim>
                                    <p:animEffect transition="in" filter="fade">
                                      <p:cBhvr>
                                        <p:cTn id="14" dur="500"/>
                                        <p:tgtEl>
                                          <p:spTgt spid="83"/>
                                        </p:tgtEl>
                                      </p:cBhvr>
                                    </p:animEffect>
                                  </p:childTnLst>
                                </p:cTn>
                              </p:par>
                            </p:childTnLst>
                          </p:cTn>
                        </p:par>
                        <p:par>
                          <p:cTn id="15" fill="hold">
                            <p:stCondLst>
                              <p:cond delay="500"/>
                            </p:stCondLst>
                            <p:childTnLst>
                              <p:par>
                                <p:cTn id="16" presetID="53" presetClass="entr" presetSubtype="0" fill="hold" grpId="0" nodeType="afterEffect">
                                  <p:stCondLst>
                                    <p:cond delay="0"/>
                                  </p:stCondLst>
                                  <p:childTnLst>
                                    <p:set>
                                      <p:cBhvr>
                                        <p:cTn id="17" dur="1" fill="hold">
                                          <p:stCondLst>
                                            <p:cond delay="0"/>
                                          </p:stCondLst>
                                        </p:cTn>
                                        <p:tgtEl>
                                          <p:spTgt spid="56"/>
                                        </p:tgtEl>
                                        <p:attrNameLst>
                                          <p:attrName>style.visibility</p:attrName>
                                        </p:attrNameLst>
                                      </p:cBhvr>
                                      <p:to>
                                        <p:strVal val="visible"/>
                                      </p:to>
                                    </p:set>
                                    <p:anim calcmode="lin" valueType="num">
                                      <p:cBhvr>
                                        <p:cTn id="18" dur="500" fill="hold"/>
                                        <p:tgtEl>
                                          <p:spTgt spid="56"/>
                                        </p:tgtEl>
                                        <p:attrNameLst>
                                          <p:attrName>ppt_w</p:attrName>
                                        </p:attrNameLst>
                                      </p:cBhvr>
                                      <p:tavLst>
                                        <p:tav tm="0">
                                          <p:val>
                                            <p:fltVal val="0"/>
                                          </p:val>
                                        </p:tav>
                                        <p:tav tm="100000">
                                          <p:val>
                                            <p:strVal val="#ppt_w"/>
                                          </p:val>
                                        </p:tav>
                                      </p:tavLst>
                                    </p:anim>
                                    <p:anim calcmode="lin" valueType="num">
                                      <p:cBhvr>
                                        <p:cTn id="19" dur="500" fill="hold"/>
                                        <p:tgtEl>
                                          <p:spTgt spid="56"/>
                                        </p:tgtEl>
                                        <p:attrNameLst>
                                          <p:attrName>ppt_h</p:attrName>
                                        </p:attrNameLst>
                                      </p:cBhvr>
                                      <p:tavLst>
                                        <p:tav tm="0">
                                          <p:val>
                                            <p:fltVal val="0"/>
                                          </p:val>
                                        </p:tav>
                                        <p:tav tm="100000">
                                          <p:val>
                                            <p:strVal val="#ppt_h"/>
                                          </p:val>
                                        </p:tav>
                                      </p:tavLst>
                                    </p:anim>
                                    <p:animEffect transition="in" filter="fade">
                                      <p:cBhvr>
                                        <p:cTn id="20" dur="500"/>
                                        <p:tgtEl>
                                          <p:spTgt spid="56"/>
                                        </p:tgtEl>
                                      </p:cBhvr>
                                    </p:animEffect>
                                  </p:childTnLst>
                                </p:cTn>
                              </p:par>
                              <p:par>
                                <p:cTn id="21" presetID="53" presetClass="entr" presetSubtype="0" fill="hold" grpId="0" nodeType="withEffect">
                                  <p:stCondLst>
                                    <p:cond delay="0"/>
                                  </p:stCondLst>
                                  <p:childTnLst>
                                    <p:set>
                                      <p:cBhvr>
                                        <p:cTn id="22" dur="1" fill="hold">
                                          <p:stCondLst>
                                            <p:cond delay="0"/>
                                          </p:stCondLst>
                                        </p:cTn>
                                        <p:tgtEl>
                                          <p:spTgt spid="84"/>
                                        </p:tgtEl>
                                        <p:attrNameLst>
                                          <p:attrName>style.visibility</p:attrName>
                                        </p:attrNameLst>
                                      </p:cBhvr>
                                      <p:to>
                                        <p:strVal val="visible"/>
                                      </p:to>
                                    </p:set>
                                    <p:anim calcmode="lin" valueType="num">
                                      <p:cBhvr>
                                        <p:cTn id="23" dur="500" fill="hold"/>
                                        <p:tgtEl>
                                          <p:spTgt spid="84"/>
                                        </p:tgtEl>
                                        <p:attrNameLst>
                                          <p:attrName>ppt_w</p:attrName>
                                        </p:attrNameLst>
                                      </p:cBhvr>
                                      <p:tavLst>
                                        <p:tav tm="0">
                                          <p:val>
                                            <p:fltVal val="0"/>
                                          </p:val>
                                        </p:tav>
                                        <p:tav tm="100000">
                                          <p:val>
                                            <p:strVal val="#ppt_w"/>
                                          </p:val>
                                        </p:tav>
                                      </p:tavLst>
                                    </p:anim>
                                    <p:anim calcmode="lin" valueType="num">
                                      <p:cBhvr>
                                        <p:cTn id="24" dur="500" fill="hold"/>
                                        <p:tgtEl>
                                          <p:spTgt spid="84"/>
                                        </p:tgtEl>
                                        <p:attrNameLst>
                                          <p:attrName>ppt_h</p:attrName>
                                        </p:attrNameLst>
                                      </p:cBhvr>
                                      <p:tavLst>
                                        <p:tav tm="0">
                                          <p:val>
                                            <p:fltVal val="0"/>
                                          </p:val>
                                        </p:tav>
                                        <p:tav tm="100000">
                                          <p:val>
                                            <p:strVal val="#ppt_h"/>
                                          </p:val>
                                        </p:tav>
                                      </p:tavLst>
                                    </p:anim>
                                    <p:animEffect transition="in" filter="fade">
                                      <p:cBhvr>
                                        <p:cTn id="25" dur="500"/>
                                        <p:tgtEl>
                                          <p:spTgt spid="84"/>
                                        </p:tgtEl>
                                      </p:cBhvr>
                                    </p:animEffect>
                                  </p:childTnLst>
                                </p:cTn>
                              </p:par>
                            </p:childTnLst>
                          </p:cTn>
                        </p:par>
                        <p:par>
                          <p:cTn id="26" fill="hold">
                            <p:stCondLst>
                              <p:cond delay="1000"/>
                            </p:stCondLst>
                            <p:childTnLst>
                              <p:par>
                                <p:cTn id="27" presetID="53" presetClass="entr" presetSubtype="0" fill="hold" grpId="0" nodeType="afterEffect">
                                  <p:stCondLst>
                                    <p:cond delay="0"/>
                                  </p:stCondLst>
                                  <p:childTnLst>
                                    <p:set>
                                      <p:cBhvr>
                                        <p:cTn id="28" dur="1" fill="hold">
                                          <p:stCondLst>
                                            <p:cond delay="0"/>
                                          </p:stCondLst>
                                        </p:cTn>
                                        <p:tgtEl>
                                          <p:spTgt spid="57"/>
                                        </p:tgtEl>
                                        <p:attrNameLst>
                                          <p:attrName>style.visibility</p:attrName>
                                        </p:attrNameLst>
                                      </p:cBhvr>
                                      <p:to>
                                        <p:strVal val="visible"/>
                                      </p:to>
                                    </p:set>
                                    <p:anim calcmode="lin" valueType="num">
                                      <p:cBhvr>
                                        <p:cTn id="29" dur="500" fill="hold"/>
                                        <p:tgtEl>
                                          <p:spTgt spid="57"/>
                                        </p:tgtEl>
                                        <p:attrNameLst>
                                          <p:attrName>ppt_w</p:attrName>
                                        </p:attrNameLst>
                                      </p:cBhvr>
                                      <p:tavLst>
                                        <p:tav tm="0">
                                          <p:val>
                                            <p:fltVal val="0"/>
                                          </p:val>
                                        </p:tav>
                                        <p:tav tm="100000">
                                          <p:val>
                                            <p:strVal val="#ppt_w"/>
                                          </p:val>
                                        </p:tav>
                                      </p:tavLst>
                                    </p:anim>
                                    <p:anim calcmode="lin" valueType="num">
                                      <p:cBhvr>
                                        <p:cTn id="30" dur="500" fill="hold"/>
                                        <p:tgtEl>
                                          <p:spTgt spid="57"/>
                                        </p:tgtEl>
                                        <p:attrNameLst>
                                          <p:attrName>ppt_h</p:attrName>
                                        </p:attrNameLst>
                                      </p:cBhvr>
                                      <p:tavLst>
                                        <p:tav tm="0">
                                          <p:val>
                                            <p:fltVal val="0"/>
                                          </p:val>
                                        </p:tav>
                                        <p:tav tm="100000">
                                          <p:val>
                                            <p:strVal val="#ppt_h"/>
                                          </p:val>
                                        </p:tav>
                                      </p:tavLst>
                                    </p:anim>
                                    <p:animEffect transition="in" filter="fade">
                                      <p:cBhvr>
                                        <p:cTn id="31" dur="500"/>
                                        <p:tgtEl>
                                          <p:spTgt spid="57"/>
                                        </p:tgtEl>
                                      </p:cBhvr>
                                    </p:animEffect>
                                  </p:childTnLst>
                                </p:cTn>
                              </p:par>
                              <p:par>
                                <p:cTn id="32" presetID="53" presetClass="entr" presetSubtype="0" fill="hold" grpId="0" nodeType="withEffect">
                                  <p:stCondLst>
                                    <p:cond delay="0"/>
                                  </p:stCondLst>
                                  <p:childTnLst>
                                    <p:set>
                                      <p:cBhvr>
                                        <p:cTn id="33" dur="1" fill="hold">
                                          <p:stCondLst>
                                            <p:cond delay="0"/>
                                          </p:stCondLst>
                                        </p:cTn>
                                        <p:tgtEl>
                                          <p:spTgt spid="85"/>
                                        </p:tgtEl>
                                        <p:attrNameLst>
                                          <p:attrName>style.visibility</p:attrName>
                                        </p:attrNameLst>
                                      </p:cBhvr>
                                      <p:to>
                                        <p:strVal val="visible"/>
                                      </p:to>
                                    </p:set>
                                    <p:anim calcmode="lin" valueType="num">
                                      <p:cBhvr>
                                        <p:cTn id="34" dur="500" fill="hold"/>
                                        <p:tgtEl>
                                          <p:spTgt spid="85"/>
                                        </p:tgtEl>
                                        <p:attrNameLst>
                                          <p:attrName>ppt_w</p:attrName>
                                        </p:attrNameLst>
                                      </p:cBhvr>
                                      <p:tavLst>
                                        <p:tav tm="0">
                                          <p:val>
                                            <p:fltVal val="0"/>
                                          </p:val>
                                        </p:tav>
                                        <p:tav tm="100000">
                                          <p:val>
                                            <p:strVal val="#ppt_w"/>
                                          </p:val>
                                        </p:tav>
                                      </p:tavLst>
                                    </p:anim>
                                    <p:anim calcmode="lin" valueType="num">
                                      <p:cBhvr>
                                        <p:cTn id="35" dur="500" fill="hold"/>
                                        <p:tgtEl>
                                          <p:spTgt spid="85"/>
                                        </p:tgtEl>
                                        <p:attrNameLst>
                                          <p:attrName>ppt_h</p:attrName>
                                        </p:attrNameLst>
                                      </p:cBhvr>
                                      <p:tavLst>
                                        <p:tav tm="0">
                                          <p:val>
                                            <p:fltVal val="0"/>
                                          </p:val>
                                        </p:tav>
                                        <p:tav tm="100000">
                                          <p:val>
                                            <p:strVal val="#ppt_h"/>
                                          </p:val>
                                        </p:tav>
                                      </p:tavLst>
                                    </p:anim>
                                    <p:animEffect transition="in" filter="fade">
                                      <p:cBhvr>
                                        <p:cTn id="36" dur="500"/>
                                        <p:tgtEl>
                                          <p:spTgt spid="85"/>
                                        </p:tgtEl>
                                      </p:cBhvr>
                                    </p:animEffect>
                                  </p:childTnLst>
                                </p:cTn>
                              </p:par>
                            </p:childTnLst>
                          </p:cTn>
                        </p:par>
                        <p:par>
                          <p:cTn id="37" fill="hold">
                            <p:stCondLst>
                              <p:cond delay="1500"/>
                            </p:stCondLst>
                            <p:childTnLst>
                              <p:par>
                                <p:cTn id="38" presetID="53" presetClass="entr" presetSubtype="0" fill="hold" grpId="0" nodeType="afterEffect">
                                  <p:stCondLst>
                                    <p:cond delay="0"/>
                                  </p:stCondLst>
                                  <p:childTnLst>
                                    <p:set>
                                      <p:cBhvr>
                                        <p:cTn id="39" dur="1" fill="hold">
                                          <p:stCondLst>
                                            <p:cond delay="0"/>
                                          </p:stCondLst>
                                        </p:cTn>
                                        <p:tgtEl>
                                          <p:spTgt spid="58"/>
                                        </p:tgtEl>
                                        <p:attrNameLst>
                                          <p:attrName>style.visibility</p:attrName>
                                        </p:attrNameLst>
                                      </p:cBhvr>
                                      <p:to>
                                        <p:strVal val="visible"/>
                                      </p:to>
                                    </p:set>
                                    <p:anim calcmode="lin" valueType="num">
                                      <p:cBhvr>
                                        <p:cTn id="40" dur="500" fill="hold"/>
                                        <p:tgtEl>
                                          <p:spTgt spid="58"/>
                                        </p:tgtEl>
                                        <p:attrNameLst>
                                          <p:attrName>ppt_w</p:attrName>
                                        </p:attrNameLst>
                                      </p:cBhvr>
                                      <p:tavLst>
                                        <p:tav tm="0">
                                          <p:val>
                                            <p:fltVal val="0"/>
                                          </p:val>
                                        </p:tav>
                                        <p:tav tm="100000">
                                          <p:val>
                                            <p:strVal val="#ppt_w"/>
                                          </p:val>
                                        </p:tav>
                                      </p:tavLst>
                                    </p:anim>
                                    <p:anim calcmode="lin" valueType="num">
                                      <p:cBhvr>
                                        <p:cTn id="41" dur="500" fill="hold"/>
                                        <p:tgtEl>
                                          <p:spTgt spid="58"/>
                                        </p:tgtEl>
                                        <p:attrNameLst>
                                          <p:attrName>ppt_h</p:attrName>
                                        </p:attrNameLst>
                                      </p:cBhvr>
                                      <p:tavLst>
                                        <p:tav tm="0">
                                          <p:val>
                                            <p:fltVal val="0"/>
                                          </p:val>
                                        </p:tav>
                                        <p:tav tm="100000">
                                          <p:val>
                                            <p:strVal val="#ppt_h"/>
                                          </p:val>
                                        </p:tav>
                                      </p:tavLst>
                                    </p:anim>
                                    <p:animEffect transition="in" filter="fade">
                                      <p:cBhvr>
                                        <p:cTn id="42" dur="500"/>
                                        <p:tgtEl>
                                          <p:spTgt spid="58"/>
                                        </p:tgtEl>
                                      </p:cBhvr>
                                    </p:animEffect>
                                  </p:childTnLst>
                                </p:cTn>
                              </p:par>
                              <p:par>
                                <p:cTn id="43" presetID="53" presetClass="entr" presetSubtype="0" fill="hold" grpId="0" nodeType="withEffect">
                                  <p:stCondLst>
                                    <p:cond delay="0"/>
                                  </p:stCondLst>
                                  <p:childTnLst>
                                    <p:set>
                                      <p:cBhvr>
                                        <p:cTn id="44" dur="1" fill="hold">
                                          <p:stCondLst>
                                            <p:cond delay="0"/>
                                          </p:stCondLst>
                                        </p:cTn>
                                        <p:tgtEl>
                                          <p:spTgt spid="86"/>
                                        </p:tgtEl>
                                        <p:attrNameLst>
                                          <p:attrName>style.visibility</p:attrName>
                                        </p:attrNameLst>
                                      </p:cBhvr>
                                      <p:to>
                                        <p:strVal val="visible"/>
                                      </p:to>
                                    </p:set>
                                    <p:anim calcmode="lin" valueType="num">
                                      <p:cBhvr>
                                        <p:cTn id="45" dur="500" fill="hold"/>
                                        <p:tgtEl>
                                          <p:spTgt spid="86"/>
                                        </p:tgtEl>
                                        <p:attrNameLst>
                                          <p:attrName>ppt_w</p:attrName>
                                        </p:attrNameLst>
                                      </p:cBhvr>
                                      <p:tavLst>
                                        <p:tav tm="0">
                                          <p:val>
                                            <p:fltVal val="0"/>
                                          </p:val>
                                        </p:tav>
                                        <p:tav tm="100000">
                                          <p:val>
                                            <p:strVal val="#ppt_w"/>
                                          </p:val>
                                        </p:tav>
                                      </p:tavLst>
                                    </p:anim>
                                    <p:anim calcmode="lin" valueType="num">
                                      <p:cBhvr>
                                        <p:cTn id="46" dur="500" fill="hold"/>
                                        <p:tgtEl>
                                          <p:spTgt spid="86"/>
                                        </p:tgtEl>
                                        <p:attrNameLst>
                                          <p:attrName>ppt_h</p:attrName>
                                        </p:attrNameLst>
                                      </p:cBhvr>
                                      <p:tavLst>
                                        <p:tav tm="0">
                                          <p:val>
                                            <p:fltVal val="0"/>
                                          </p:val>
                                        </p:tav>
                                        <p:tav tm="100000">
                                          <p:val>
                                            <p:strVal val="#ppt_h"/>
                                          </p:val>
                                        </p:tav>
                                      </p:tavLst>
                                    </p:anim>
                                    <p:animEffect transition="in" filter="fade">
                                      <p:cBhvr>
                                        <p:cTn id="47" dur="500"/>
                                        <p:tgtEl>
                                          <p:spTgt spid="86"/>
                                        </p:tgtEl>
                                      </p:cBhvr>
                                    </p:animEffect>
                                  </p:childTnLst>
                                </p:cTn>
                              </p:par>
                            </p:childTnLst>
                          </p:cTn>
                        </p:par>
                        <p:par>
                          <p:cTn id="48" fill="hold">
                            <p:stCondLst>
                              <p:cond delay="2000"/>
                            </p:stCondLst>
                            <p:childTnLst>
                              <p:par>
                                <p:cTn id="49" presetID="53" presetClass="entr" presetSubtype="0" fill="hold" grpId="0" nodeType="afterEffect">
                                  <p:stCondLst>
                                    <p:cond delay="0"/>
                                  </p:stCondLst>
                                  <p:childTnLst>
                                    <p:set>
                                      <p:cBhvr>
                                        <p:cTn id="50" dur="1" fill="hold">
                                          <p:stCondLst>
                                            <p:cond delay="0"/>
                                          </p:stCondLst>
                                        </p:cTn>
                                        <p:tgtEl>
                                          <p:spTgt spid="59"/>
                                        </p:tgtEl>
                                        <p:attrNameLst>
                                          <p:attrName>style.visibility</p:attrName>
                                        </p:attrNameLst>
                                      </p:cBhvr>
                                      <p:to>
                                        <p:strVal val="visible"/>
                                      </p:to>
                                    </p:set>
                                    <p:anim calcmode="lin" valueType="num">
                                      <p:cBhvr>
                                        <p:cTn id="51" dur="500" fill="hold"/>
                                        <p:tgtEl>
                                          <p:spTgt spid="59"/>
                                        </p:tgtEl>
                                        <p:attrNameLst>
                                          <p:attrName>ppt_w</p:attrName>
                                        </p:attrNameLst>
                                      </p:cBhvr>
                                      <p:tavLst>
                                        <p:tav tm="0">
                                          <p:val>
                                            <p:fltVal val="0"/>
                                          </p:val>
                                        </p:tav>
                                        <p:tav tm="100000">
                                          <p:val>
                                            <p:strVal val="#ppt_w"/>
                                          </p:val>
                                        </p:tav>
                                      </p:tavLst>
                                    </p:anim>
                                    <p:anim calcmode="lin" valueType="num">
                                      <p:cBhvr>
                                        <p:cTn id="52" dur="500" fill="hold"/>
                                        <p:tgtEl>
                                          <p:spTgt spid="59"/>
                                        </p:tgtEl>
                                        <p:attrNameLst>
                                          <p:attrName>ppt_h</p:attrName>
                                        </p:attrNameLst>
                                      </p:cBhvr>
                                      <p:tavLst>
                                        <p:tav tm="0">
                                          <p:val>
                                            <p:fltVal val="0"/>
                                          </p:val>
                                        </p:tav>
                                        <p:tav tm="100000">
                                          <p:val>
                                            <p:strVal val="#ppt_h"/>
                                          </p:val>
                                        </p:tav>
                                      </p:tavLst>
                                    </p:anim>
                                    <p:animEffect transition="in" filter="fade">
                                      <p:cBhvr>
                                        <p:cTn id="53" dur="500"/>
                                        <p:tgtEl>
                                          <p:spTgt spid="59"/>
                                        </p:tgtEl>
                                      </p:cBhvr>
                                    </p:animEffect>
                                  </p:childTnLst>
                                </p:cTn>
                              </p:par>
                              <p:par>
                                <p:cTn id="54" presetID="53" presetClass="entr" presetSubtype="0" fill="hold" grpId="0" nodeType="withEffect">
                                  <p:stCondLst>
                                    <p:cond delay="0"/>
                                  </p:stCondLst>
                                  <p:childTnLst>
                                    <p:set>
                                      <p:cBhvr>
                                        <p:cTn id="55" dur="1" fill="hold">
                                          <p:stCondLst>
                                            <p:cond delay="0"/>
                                          </p:stCondLst>
                                        </p:cTn>
                                        <p:tgtEl>
                                          <p:spTgt spid="87"/>
                                        </p:tgtEl>
                                        <p:attrNameLst>
                                          <p:attrName>style.visibility</p:attrName>
                                        </p:attrNameLst>
                                      </p:cBhvr>
                                      <p:to>
                                        <p:strVal val="visible"/>
                                      </p:to>
                                    </p:set>
                                    <p:anim calcmode="lin" valueType="num">
                                      <p:cBhvr>
                                        <p:cTn id="56" dur="500" fill="hold"/>
                                        <p:tgtEl>
                                          <p:spTgt spid="87"/>
                                        </p:tgtEl>
                                        <p:attrNameLst>
                                          <p:attrName>ppt_w</p:attrName>
                                        </p:attrNameLst>
                                      </p:cBhvr>
                                      <p:tavLst>
                                        <p:tav tm="0">
                                          <p:val>
                                            <p:fltVal val="0"/>
                                          </p:val>
                                        </p:tav>
                                        <p:tav tm="100000">
                                          <p:val>
                                            <p:strVal val="#ppt_w"/>
                                          </p:val>
                                        </p:tav>
                                      </p:tavLst>
                                    </p:anim>
                                    <p:anim calcmode="lin" valueType="num">
                                      <p:cBhvr>
                                        <p:cTn id="57" dur="500" fill="hold"/>
                                        <p:tgtEl>
                                          <p:spTgt spid="87"/>
                                        </p:tgtEl>
                                        <p:attrNameLst>
                                          <p:attrName>ppt_h</p:attrName>
                                        </p:attrNameLst>
                                      </p:cBhvr>
                                      <p:tavLst>
                                        <p:tav tm="0">
                                          <p:val>
                                            <p:fltVal val="0"/>
                                          </p:val>
                                        </p:tav>
                                        <p:tav tm="100000">
                                          <p:val>
                                            <p:strVal val="#ppt_h"/>
                                          </p:val>
                                        </p:tav>
                                      </p:tavLst>
                                    </p:anim>
                                    <p:animEffect transition="in" filter="fade">
                                      <p:cBhvr>
                                        <p:cTn id="58" dur="500"/>
                                        <p:tgtEl>
                                          <p:spTgt spid="87"/>
                                        </p:tgtEl>
                                      </p:cBhvr>
                                    </p:animEffect>
                                  </p:childTnLst>
                                </p:cTn>
                              </p:par>
                            </p:childTnLst>
                          </p:cTn>
                        </p:par>
                        <p:par>
                          <p:cTn id="59" fill="hold">
                            <p:stCondLst>
                              <p:cond delay="2500"/>
                            </p:stCondLst>
                            <p:childTnLst>
                              <p:par>
                                <p:cTn id="60" presetID="53" presetClass="entr" presetSubtype="0" fill="hold" grpId="0" nodeType="afterEffect">
                                  <p:stCondLst>
                                    <p:cond delay="0"/>
                                  </p:stCondLst>
                                  <p:childTnLst>
                                    <p:set>
                                      <p:cBhvr>
                                        <p:cTn id="61" dur="1" fill="hold">
                                          <p:stCondLst>
                                            <p:cond delay="0"/>
                                          </p:stCondLst>
                                        </p:cTn>
                                        <p:tgtEl>
                                          <p:spTgt spid="60"/>
                                        </p:tgtEl>
                                        <p:attrNameLst>
                                          <p:attrName>style.visibility</p:attrName>
                                        </p:attrNameLst>
                                      </p:cBhvr>
                                      <p:to>
                                        <p:strVal val="visible"/>
                                      </p:to>
                                    </p:set>
                                    <p:anim calcmode="lin" valueType="num">
                                      <p:cBhvr>
                                        <p:cTn id="62" dur="500" fill="hold"/>
                                        <p:tgtEl>
                                          <p:spTgt spid="60"/>
                                        </p:tgtEl>
                                        <p:attrNameLst>
                                          <p:attrName>ppt_w</p:attrName>
                                        </p:attrNameLst>
                                      </p:cBhvr>
                                      <p:tavLst>
                                        <p:tav tm="0">
                                          <p:val>
                                            <p:fltVal val="0"/>
                                          </p:val>
                                        </p:tav>
                                        <p:tav tm="100000">
                                          <p:val>
                                            <p:strVal val="#ppt_w"/>
                                          </p:val>
                                        </p:tav>
                                      </p:tavLst>
                                    </p:anim>
                                    <p:anim calcmode="lin" valueType="num">
                                      <p:cBhvr>
                                        <p:cTn id="63" dur="500" fill="hold"/>
                                        <p:tgtEl>
                                          <p:spTgt spid="60"/>
                                        </p:tgtEl>
                                        <p:attrNameLst>
                                          <p:attrName>ppt_h</p:attrName>
                                        </p:attrNameLst>
                                      </p:cBhvr>
                                      <p:tavLst>
                                        <p:tav tm="0">
                                          <p:val>
                                            <p:fltVal val="0"/>
                                          </p:val>
                                        </p:tav>
                                        <p:tav tm="100000">
                                          <p:val>
                                            <p:strVal val="#ppt_h"/>
                                          </p:val>
                                        </p:tav>
                                      </p:tavLst>
                                    </p:anim>
                                    <p:animEffect transition="in" filter="fade">
                                      <p:cBhvr>
                                        <p:cTn id="64" dur="500"/>
                                        <p:tgtEl>
                                          <p:spTgt spid="60"/>
                                        </p:tgtEl>
                                      </p:cBhvr>
                                    </p:animEffect>
                                  </p:childTnLst>
                                </p:cTn>
                              </p:par>
                              <p:par>
                                <p:cTn id="65" presetID="53" presetClass="entr" presetSubtype="0" fill="hold" grpId="0" nodeType="withEffect">
                                  <p:stCondLst>
                                    <p:cond delay="0"/>
                                  </p:stCondLst>
                                  <p:childTnLst>
                                    <p:set>
                                      <p:cBhvr>
                                        <p:cTn id="66" dur="1" fill="hold">
                                          <p:stCondLst>
                                            <p:cond delay="0"/>
                                          </p:stCondLst>
                                        </p:cTn>
                                        <p:tgtEl>
                                          <p:spTgt spid="88"/>
                                        </p:tgtEl>
                                        <p:attrNameLst>
                                          <p:attrName>style.visibility</p:attrName>
                                        </p:attrNameLst>
                                      </p:cBhvr>
                                      <p:to>
                                        <p:strVal val="visible"/>
                                      </p:to>
                                    </p:set>
                                    <p:anim calcmode="lin" valueType="num">
                                      <p:cBhvr>
                                        <p:cTn id="67" dur="500" fill="hold"/>
                                        <p:tgtEl>
                                          <p:spTgt spid="88"/>
                                        </p:tgtEl>
                                        <p:attrNameLst>
                                          <p:attrName>ppt_w</p:attrName>
                                        </p:attrNameLst>
                                      </p:cBhvr>
                                      <p:tavLst>
                                        <p:tav tm="0">
                                          <p:val>
                                            <p:fltVal val="0"/>
                                          </p:val>
                                        </p:tav>
                                        <p:tav tm="100000">
                                          <p:val>
                                            <p:strVal val="#ppt_w"/>
                                          </p:val>
                                        </p:tav>
                                      </p:tavLst>
                                    </p:anim>
                                    <p:anim calcmode="lin" valueType="num">
                                      <p:cBhvr>
                                        <p:cTn id="68" dur="500" fill="hold"/>
                                        <p:tgtEl>
                                          <p:spTgt spid="88"/>
                                        </p:tgtEl>
                                        <p:attrNameLst>
                                          <p:attrName>ppt_h</p:attrName>
                                        </p:attrNameLst>
                                      </p:cBhvr>
                                      <p:tavLst>
                                        <p:tav tm="0">
                                          <p:val>
                                            <p:fltVal val="0"/>
                                          </p:val>
                                        </p:tav>
                                        <p:tav tm="100000">
                                          <p:val>
                                            <p:strVal val="#ppt_h"/>
                                          </p:val>
                                        </p:tav>
                                      </p:tavLst>
                                    </p:anim>
                                    <p:animEffect transition="in" filter="fade">
                                      <p:cBhvr>
                                        <p:cTn id="69" dur="500"/>
                                        <p:tgtEl>
                                          <p:spTgt spid="88"/>
                                        </p:tgtEl>
                                      </p:cBhvr>
                                    </p:animEffect>
                                  </p:childTnLst>
                                </p:cTn>
                              </p:par>
                            </p:childTnLst>
                          </p:cTn>
                        </p:par>
                        <p:par>
                          <p:cTn id="70" fill="hold">
                            <p:stCondLst>
                              <p:cond delay="3000"/>
                            </p:stCondLst>
                            <p:childTnLst>
                              <p:par>
                                <p:cTn id="71" presetID="53" presetClass="entr" presetSubtype="0" fill="hold" grpId="0" nodeType="afterEffect">
                                  <p:stCondLst>
                                    <p:cond delay="0"/>
                                  </p:stCondLst>
                                  <p:childTnLst>
                                    <p:set>
                                      <p:cBhvr>
                                        <p:cTn id="72" dur="1" fill="hold">
                                          <p:stCondLst>
                                            <p:cond delay="0"/>
                                          </p:stCondLst>
                                        </p:cTn>
                                        <p:tgtEl>
                                          <p:spTgt spid="61"/>
                                        </p:tgtEl>
                                        <p:attrNameLst>
                                          <p:attrName>style.visibility</p:attrName>
                                        </p:attrNameLst>
                                      </p:cBhvr>
                                      <p:to>
                                        <p:strVal val="visible"/>
                                      </p:to>
                                    </p:set>
                                    <p:anim calcmode="lin" valueType="num">
                                      <p:cBhvr>
                                        <p:cTn id="73" dur="500" fill="hold"/>
                                        <p:tgtEl>
                                          <p:spTgt spid="61"/>
                                        </p:tgtEl>
                                        <p:attrNameLst>
                                          <p:attrName>ppt_w</p:attrName>
                                        </p:attrNameLst>
                                      </p:cBhvr>
                                      <p:tavLst>
                                        <p:tav tm="0">
                                          <p:val>
                                            <p:fltVal val="0"/>
                                          </p:val>
                                        </p:tav>
                                        <p:tav tm="100000">
                                          <p:val>
                                            <p:strVal val="#ppt_w"/>
                                          </p:val>
                                        </p:tav>
                                      </p:tavLst>
                                    </p:anim>
                                    <p:anim calcmode="lin" valueType="num">
                                      <p:cBhvr>
                                        <p:cTn id="74" dur="500" fill="hold"/>
                                        <p:tgtEl>
                                          <p:spTgt spid="61"/>
                                        </p:tgtEl>
                                        <p:attrNameLst>
                                          <p:attrName>ppt_h</p:attrName>
                                        </p:attrNameLst>
                                      </p:cBhvr>
                                      <p:tavLst>
                                        <p:tav tm="0">
                                          <p:val>
                                            <p:fltVal val="0"/>
                                          </p:val>
                                        </p:tav>
                                        <p:tav tm="100000">
                                          <p:val>
                                            <p:strVal val="#ppt_h"/>
                                          </p:val>
                                        </p:tav>
                                      </p:tavLst>
                                    </p:anim>
                                    <p:animEffect transition="in" filter="fade">
                                      <p:cBhvr>
                                        <p:cTn id="75" dur="500"/>
                                        <p:tgtEl>
                                          <p:spTgt spid="61"/>
                                        </p:tgtEl>
                                      </p:cBhvr>
                                    </p:animEffect>
                                  </p:childTnLst>
                                </p:cTn>
                              </p:par>
                              <p:par>
                                <p:cTn id="76" presetID="53" presetClass="entr" presetSubtype="0" fill="hold" grpId="0" nodeType="withEffect">
                                  <p:stCondLst>
                                    <p:cond delay="0"/>
                                  </p:stCondLst>
                                  <p:childTnLst>
                                    <p:set>
                                      <p:cBhvr>
                                        <p:cTn id="77" dur="1" fill="hold">
                                          <p:stCondLst>
                                            <p:cond delay="0"/>
                                          </p:stCondLst>
                                        </p:cTn>
                                        <p:tgtEl>
                                          <p:spTgt spid="89"/>
                                        </p:tgtEl>
                                        <p:attrNameLst>
                                          <p:attrName>style.visibility</p:attrName>
                                        </p:attrNameLst>
                                      </p:cBhvr>
                                      <p:to>
                                        <p:strVal val="visible"/>
                                      </p:to>
                                    </p:set>
                                    <p:anim calcmode="lin" valueType="num">
                                      <p:cBhvr>
                                        <p:cTn id="78" dur="500" fill="hold"/>
                                        <p:tgtEl>
                                          <p:spTgt spid="89"/>
                                        </p:tgtEl>
                                        <p:attrNameLst>
                                          <p:attrName>ppt_w</p:attrName>
                                        </p:attrNameLst>
                                      </p:cBhvr>
                                      <p:tavLst>
                                        <p:tav tm="0">
                                          <p:val>
                                            <p:fltVal val="0"/>
                                          </p:val>
                                        </p:tav>
                                        <p:tav tm="100000">
                                          <p:val>
                                            <p:strVal val="#ppt_w"/>
                                          </p:val>
                                        </p:tav>
                                      </p:tavLst>
                                    </p:anim>
                                    <p:anim calcmode="lin" valueType="num">
                                      <p:cBhvr>
                                        <p:cTn id="79" dur="500" fill="hold"/>
                                        <p:tgtEl>
                                          <p:spTgt spid="89"/>
                                        </p:tgtEl>
                                        <p:attrNameLst>
                                          <p:attrName>ppt_h</p:attrName>
                                        </p:attrNameLst>
                                      </p:cBhvr>
                                      <p:tavLst>
                                        <p:tav tm="0">
                                          <p:val>
                                            <p:fltVal val="0"/>
                                          </p:val>
                                        </p:tav>
                                        <p:tav tm="100000">
                                          <p:val>
                                            <p:strVal val="#ppt_h"/>
                                          </p:val>
                                        </p:tav>
                                      </p:tavLst>
                                    </p:anim>
                                    <p:animEffect transition="in" filter="fade">
                                      <p:cBhvr>
                                        <p:cTn id="80" dur="500"/>
                                        <p:tgtEl>
                                          <p:spTgt spid="89"/>
                                        </p:tgtEl>
                                      </p:cBhvr>
                                    </p:animEffect>
                                  </p:childTnLst>
                                </p:cTn>
                              </p:par>
                            </p:childTnLst>
                          </p:cTn>
                        </p:par>
                        <p:par>
                          <p:cTn id="81" fill="hold">
                            <p:stCondLst>
                              <p:cond delay="3500"/>
                            </p:stCondLst>
                            <p:childTnLst>
                              <p:par>
                                <p:cTn id="82" presetID="53" presetClass="entr" presetSubtype="0" fill="hold" grpId="0" nodeType="afterEffect">
                                  <p:stCondLst>
                                    <p:cond delay="0"/>
                                  </p:stCondLst>
                                  <p:childTnLst>
                                    <p:set>
                                      <p:cBhvr>
                                        <p:cTn id="83" dur="1" fill="hold">
                                          <p:stCondLst>
                                            <p:cond delay="0"/>
                                          </p:stCondLst>
                                        </p:cTn>
                                        <p:tgtEl>
                                          <p:spTgt spid="62"/>
                                        </p:tgtEl>
                                        <p:attrNameLst>
                                          <p:attrName>style.visibility</p:attrName>
                                        </p:attrNameLst>
                                      </p:cBhvr>
                                      <p:to>
                                        <p:strVal val="visible"/>
                                      </p:to>
                                    </p:set>
                                    <p:anim calcmode="lin" valueType="num">
                                      <p:cBhvr>
                                        <p:cTn id="84" dur="500" fill="hold"/>
                                        <p:tgtEl>
                                          <p:spTgt spid="62"/>
                                        </p:tgtEl>
                                        <p:attrNameLst>
                                          <p:attrName>ppt_w</p:attrName>
                                        </p:attrNameLst>
                                      </p:cBhvr>
                                      <p:tavLst>
                                        <p:tav tm="0">
                                          <p:val>
                                            <p:fltVal val="0"/>
                                          </p:val>
                                        </p:tav>
                                        <p:tav tm="100000">
                                          <p:val>
                                            <p:strVal val="#ppt_w"/>
                                          </p:val>
                                        </p:tav>
                                      </p:tavLst>
                                    </p:anim>
                                    <p:anim calcmode="lin" valueType="num">
                                      <p:cBhvr>
                                        <p:cTn id="85" dur="500" fill="hold"/>
                                        <p:tgtEl>
                                          <p:spTgt spid="62"/>
                                        </p:tgtEl>
                                        <p:attrNameLst>
                                          <p:attrName>ppt_h</p:attrName>
                                        </p:attrNameLst>
                                      </p:cBhvr>
                                      <p:tavLst>
                                        <p:tav tm="0">
                                          <p:val>
                                            <p:fltVal val="0"/>
                                          </p:val>
                                        </p:tav>
                                        <p:tav tm="100000">
                                          <p:val>
                                            <p:strVal val="#ppt_h"/>
                                          </p:val>
                                        </p:tav>
                                      </p:tavLst>
                                    </p:anim>
                                    <p:animEffect transition="in" filter="fade">
                                      <p:cBhvr>
                                        <p:cTn id="86" dur="500"/>
                                        <p:tgtEl>
                                          <p:spTgt spid="62"/>
                                        </p:tgtEl>
                                      </p:cBhvr>
                                    </p:animEffect>
                                  </p:childTnLst>
                                </p:cTn>
                              </p:par>
                              <p:par>
                                <p:cTn id="87" presetID="53" presetClass="entr" presetSubtype="0" fill="hold" grpId="0" nodeType="withEffect">
                                  <p:stCondLst>
                                    <p:cond delay="0"/>
                                  </p:stCondLst>
                                  <p:childTnLst>
                                    <p:set>
                                      <p:cBhvr>
                                        <p:cTn id="88" dur="1" fill="hold">
                                          <p:stCondLst>
                                            <p:cond delay="0"/>
                                          </p:stCondLst>
                                        </p:cTn>
                                        <p:tgtEl>
                                          <p:spTgt spid="90"/>
                                        </p:tgtEl>
                                        <p:attrNameLst>
                                          <p:attrName>style.visibility</p:attrName>
                                        </p:attrNameLst>
                                      </p:cBhvr>
                                      <p:to>
                                        <p:strVal val="visible"/>
                                      </p:to>
                                    </p:set>
                                    <p:anim calcmode="lin" valueType="num">
                                      <p:cBhvr>
                                        <p:cTn id="89" dur="500" fill="hold"/>
                                        <p:tgtEl>
                                          <p:spTgt spid="90"/>
                                        </p:tgtEl>
                                        <p:attrNameLst>
                                          <p:attrName>ppt_w</p:attrName>
                                        </p:attrNameLst>
                                      </p:cBhvr>
                                      <p:tavLst>
                                        <p:tav tm="0">
                                          <p:val>
                                            <p:fltVal val="0"/>
                                          </p:val>
                                        </p:tav>
                                        <p:tav tm="100000">
                                          <p:val>
                                            <p:strVal val="#ppt_w"/>
                                          </p:val>
                                        </p:tav>
                                      </p:tavLst>
                                    </p:anim>
                                    <p:anim calcmode="lin" valueType="num">
                                      <p:cBhvr>
                                        <p:cTn id="90" dur="500" fill="hold"/>
                                        <p:tgtEl>
                                          <p:spTgt spid="90"/>
                                        </p:tgtEl>
                                        <p:attrNameLst>
                                          <p:attrName>ppt_h</p:attrName>
                                        </p:attrNameLst>
                                      </p:cBhvr>
                                      <p:tavLst>
                                        <p:tav tm="0">
                                          <p:val>
                                            <p:fltVal val="0"/>
                                          </p:val>
                                        </p:tav>
                                        <p:tav tm="100000">
                                          <p:val>
                                            <p:strVal val="#ppt_h"/>
                                          </p:val>
                                        </p:tav>
                                      </p:tavLst>
                                    </p:anim>
                                    <p:animEffect transition="in" filter="fade">
                                      <p:cBhvr>
                                        <p:cTn id="91" dur="500"/>
                                        <p:tgtEl>
                                          <p:spTgt spid="90"/>
                                        </p:tgtEl>
                                      </p:cBhvr>
                                    </p:animEffect>
                                  </p:childTnLst>
                                </p:cTn>
                              </p:par>
                            </p:childTnLst>
                          </p:cTn>
                        </p:par>
                        <p:par>
                          <p:cTn id="92" fill="hold">
                            <p:stCondLst>
                              <p:cond delay="4000"/>
                            </p:stCondLst>
                            <p:childTnLst>
                              <p:par>
                                <p:cTn id="93" presetID="53" presetClass="entr" presetSubtype="0" fill="hold" grpId="0" nodeType="afterEffect">
                                  <p:stCondLst>
                                    <p:cond delay="0"/>
                                  </p:stCondLst>
                                  <p:childTnLst>
                                    <p:set>
                                      <p:cBhvr>
                                        <p:cTn id="94" dur="1" fill="hold">
                                          <p:stCondLst>
                                            <p:cond delay="0"/>
                                          </p:stCondLst>
                                        </p:cTn>
                                        <p:tgtEl>
                                          <p:spTgt spid="64"/>
                                        </p:tgtEl>
                                        <p:attrNameLst>
                                          <p:attrName>style.visibility</p:attrName>
                                        </p:attrNameLst>
                                      </p:cBhvr>
                                      <p:to>
                                        <p:strVal val="visible"/>
                                      </p:to>
                                    </p:set>
                                    <p:anim calcmode="lin" valueType="num">
                                      <p:cBhvr>
                                        <p:cTn id="95" dur="500" fill="hold"/>
                                        <p:tgtEl>
                                          <p:spTgt spid="64"/>
                                        </p:tgtEl>
                                        <p:attrNameLst>
                                          <p:attrName>ppt_w</p:attrName>
                                        </p:attrNameLst>
                                      </p:cBhvr>
                                      <p:tavLst>
                                        <p:tav tm="0">
                                          <p:val>
                                            <p:fltVal val="0"/>
                                          </p:val>
                                        </p:tav>
                                        <p:tav tm="100000">
                                          <p:val>
                                            <p:strVal val="#ppt_w"/>
                                          </p:val>
                                        </p:tav>
                                      </p:tavLst>
                                    </p:anim>
                                    <p:anim calcmode="lin" valueType="num">
                                      <p:cBhvr>
                                        <p:cTn id="96" dur="500" fill="hold"/>
                                        <p:tgtEl>
                                          <p:spTgt spid="64"/>
                                        </p:tgtEl>
                                        <p:attrNameLst>
                                          <p:attrName>ppt_h</p:attrName>
                                        </p:attrNameLst>
                                      </p:cBhvr>
                                      <p:tavLst>
                                        <p:tav tm="0">
                                          <p:val>
                                            <p:fltVal val="0"/>
                                          </p:val>
                                        </p:tav>
                                        <p:tav tm="100000">
                                          <p:val>
                                            <p:strVal val="#ppt_h"/>
                                          </p:val>
                                        </p:tav>
                                      </p:tavLst>
                                    </p:anim>
                                    <p:animEffect transition="in" filter="fade">
                                      <p:cBhvr>
                                        <p:cTn id="97" dur="500"/>
                                        <p:tgtEl>
                                          <p:spTgt spid="64"/>
                                        </p:tgtEl>
                                      </p:cBhvr>
                                    </p:animEffect>
                                  </p:childTnLst>
                                </p:cTn>
                              </p:par>
                              <p:par>
                                <p:cTn id="98" presetID="53" presetClass="entr" presetSubtype="0" fill="hold" grpId="0" nodeType="withEffect">
                                  <p:stCondLst>
                                    <p:cond delay="0"/>
                                  </p:stCondLst>
                                  <p:childTnLst>
                                    <p:set>
                                      <p:cBhvr>
                                        <p:cTn id="99" dur="1" fill="hold">
                                          <p:stCondLst>
                                            <p:cond delay="0"/>
                                          </p:stCondLst>
                                        </p:cTn>
                                        <p:tgtEl>
                                          <p:spTgt spid="91"/>
                                        </p:tgtEl>
                                        <p:attrNameLst>
                                          <p:attrName>style.visibility</p:attrName>
                                        </p:attrNameLst>
                                      </p:cBhvr>
                                      <p:to>
                                        <p:strVal val="visible"/>
                                      </p:to>
                                    </p:set>
                                    <p:anim calcmode="lin" valueType="num">
                                      <p:cBhvr>
                                        <p:cTn id="100" dur="500" fill="hold"/>
                                        <p:tgtEl>
                                          <p:spTgt spid="91"/>
                                        </p:tgtEl>
                                        <p:attrNameLst>
                                          <p:attrName>ppt_w</p:attrName>
                                        </p:attrNameLst>
                                      </p:cBhvr>
                                      <p:tavLst>
                                        <p:tav tm="0">
                                          <p:val>
                                            <p:fltVal val="0"/>
                                          </p:val>
                                        </p:tav>
                                        <p:tav tm="100000">
                                          <p:val>
                                            <p:strVal val="#ppt_w"/>
                                          </p:val>
                                        </p:tav>
                                      </p:tavLst>
                                    </p:anim>
                                    <p:anim calcmode="lin" valueType="num">
                                      <p:cBhvr>
                                        <p:cTn id="101" dur="500" fill="hold"/>
                                        <p:tgtEl>
                                          <p:spTgt spid="91"/>
                                        </p:tgtEl>
                                        <p:attrNameLst>
                                          <p:attrName>ppt_h</p:attrName>
                                        </p:attrNameLst>
                                      </p:cBhvr>
                                      <p:tavLst>
                                        <p:tav tm="0">
                                          <p:val>
                                            <p:fltVal val="0"/>
                                          </p:val>
                                        </p:tav>
                                        <p:tav tm="100000">
                                          <p:val>
                                            <p:strVal val="#ppt_h"/>
                                          </p:val>
                                        </p:tav>
                                      </p:tavLst>
                                    </p:anim>
                                    <p:animEffect transition="in" filter="fade">
                                      <p:cBhvr>
                                        <p:cTn id="102" dur="500"/>
                                        <p:tgtEl>
                                          <p:spTgt spid="91"/>
                                        </p:tgtEl>
                                      </p:cBhvr>
                                    </p:animEffect>
                                  </p:childTnLst>
                                </p:cTn>
                              </p:par>
                            </p:childTnLst>
                          </p:cTn>
                        </p:par>
                        <p:par>
                          <p:cTn id="103" fill="hold">
                            <p:stCondLst>
                              <p:cond delay="4500"/>
                            </p:stCondLst>
                            <p:childTnLst>
                              <p:par>
                                <p:cTn id="104" presetID="53" presetClass="entr" presetSubtype="0" fill="hold" grpId="0" nodeType="afterEffect">
                                  <p:stCondLst>
                                    <p:cond delay="0"/>
                                  </p:stCondLst>
                                  <p:childTnLst>
                                    <p:set>
                                      <p:cBhvr>
                                        <p:cTn id="105" dur="1" fill="hold">
                                          <p:stCondLst>
                                            <p:cond delay="0"/>
                                          </p:stCondLst>
                                        </p:cTn>
                                        <p:tgtEl>
                                          <p:spTgt spid="98"/>
                                        </p:tgtEl>
                                        <p:attrNameLst>
                                          <p:attrName>style.visibility</p:attrName>
                                        </p:attrNameLst>
                                      </p:cBhvr>
                                      <p:to>
                                        <p:strVal val="visible"/>
                                      </p:to>
                                    </p:set>
                                    <p:anim calcmode="lin" valueType="num">
                                      <p:cBhvr>
                                        <p:cTn id="106" dur="500" fill="hold"/>
                                        <p:tgtEl>
                                          <p:spTgt spid="98"/>
                                        </p:tgtEl>
                                        <p:attrNameLst>
                                          <p:attrName>ppt_w</p:attrName>
                                        </p:attrNameLst>
                                      </p:cBhvr>
                                      <p:tavLst>
                                        <p:tav tm="0">
                                          <p:val>
                                            <p:fltVal val="0"/>
                                          </p:val>
                                        </p:tav>
                                        <p:tav tm="100000">
                                          <p:val>
                                            <p:strVal val="#ppt_w"/>
                                          </p:val>
                                        </p:tav>
                                      </p:tavLst>
                                    </p:anim>
                                    <p:anim calcmode="lin" valueType="num">
                                      <p:cBhvr>
                                        <p:cTn id="107" dur="500" fill="hold"/>
                                        <p:tgtEl>
                                          <p:spTgt spid="98"/>
                                        </p:tgtEl>
                                        <p:attrNameLst>
                                          <p:attrName>ppt_h</p:attrName>
                                        </p:attrNameLst>
                                      </p:cBhvr>
                                      <p:tavLst>
                                        <p:tav tm="0">
                                          <p:val>
                                            <p:fltVal val="0"/>
                                          </p:val>
                                        </p:tav>
                                        <p:tav tm="100000">
                                          <p:val>
                                            <p:strVal val="#ppt_h"/>
                                          </p:val>
                                        </p:tav>
                                      </p:tavLst>
                                    </p:anim>
                                    <p:animEffect transition="in" filter="fade">
                                      <p:cBhvr>
                                        <p:cTn id="108" dur="500"/>
                                        <p:tgtEl>
                                          <p:spTgt spid="98"/>
                                        </p:tgtEl>
                                      </p:cBhvr>
                                    </p:animEffect>
                                  </p:childTnLst>
                                </p:cTn>
                              </p:par>
                            </p:childTnLst>
                          </p:cTn>
                        </p:par>
                        <p:par>
                          <p:cTn id="109" fill="hold">
                            <p:stCondLst>
                              <p:cond delay="5000"/>
                            </p:stCondLst>
                            <p:childTnLst>
                              <p:par>
                                <p:cTn id="110" presetID="37" presetClass="entr" presetSubtype="0" fill="hold" grpId="0" nodeType="afterEffect">
                                  <p:stCondLst>
                                    <p:cond delay="0"/>
                                  </p:stCondLst>
                                  <p:childTnLst>
                                    <p:set>
                                      <p:cBhvr>
                                        <p:cTn id="111" dur="1" fill="hold">
                                          <p:stCondLst>
                                            <p:cond delay="0"/>
                                          </p:stCondLst>
                                        </p:cTn>
                                        <p:tgtEl>
                                          <p:spTgt spid="33"/>
                                        </p:tgtEl>
                                        <p:attrNameLst>
                                          <p:attrName>style.visibility</p:attrName>
                                        </p:attrNameLst>
                                      </p:cBhvr>
                                      <p:to>
                                        <p:strVal val="visible"/>
                                      </p:to>
                                    </p:set>
                                    <p:animEffect transition="in" filter="fade">
                                      <p:cBhvr>
                                        <p:cTn id="112" dur="1000"/>
                                        <p:tgtEl>
                                          <p:spTgt spid="33"/>
                                        </p:tgtEl>
                                      </p:cBhvr>
                                    </p:animEffect>
                                    <p:anim calcmode="lin" valueType="num">
                                      <p:cBhvr>
                                        <p:cTn id="113" dur="1000" fill="hold"/>
                                        <p:tgtEl>
                                          <p:spTgt spid="33"/>
                                        </p:tgtEl>
                                        <p:attrNameLst>
                                          <p:attrName>ppt_x</p:attrName>
                                        </p:attrNameLst>
                                      </p:cBhvr>
                                      <p:tavLst>
                                        <p:tav tm="0">
                                          <p:val>
                                            <p:strVal val="#ppt_x"/>
                                          </p:val>
                                        </p:tav>
                                        <p:tav tm="100000">
                                          <p:val>
                                            <p:strVal val="#ppt_x"/>
                                          </p:val>
                                        </p:tav>
                                      </p:tavLst>
                                    </p:anim>
                                    <p:anim calcmode="lin" valueType="num">
                                      <p:cBhvr>
                                        <p:cTn id="114" dur="900" decel="100000" fill="hold"/>
                                        <p:tgtEl>
                                          <p:spTgt spid="33"/>
                                        </p:tgtEl>
                                        <p:attrNameLst>
                                          <p:attrName>ppt_y</p:attrName>
                                        </p:attrNameLst>
                                      </p:cBhvr>
                                      <p:tavLst>
                                        <p:tav tm="0">
                                          <p:val>
                                            <p:strVal val="#ppt_y+1"/>
                                          </p:val>
                                        </p:tav>
                                        <p:tav tm="100000">
                                          <p:val>
                                            <p:strVal val="#ppt_y-.03"/>
                                          </p:val>
                                        </p:tav>
                                      </p:tavLst>
                                    </p:anim>
                                    <p:anim calcmode="lin" valueType="num">
                                      <p:cBhvr>
                                        <p:cTn id="115" dur="100" accel="100000" fill="hold">
                                          <p:stCondLst>
                                            <p:cond delay="900"/>
                                          </p:stCondLst>
                                        </p:cTn>
                                        <p:tgtEl>
                                          <p:spTgt spid="33"/>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55" grpId="0"/>
      <p:bldP spid="56" grpId="0"/>
      <p:bldP spid="57" grpId="0"/>
      <p:bldP spid="58" grpId="0"/>
      <p:bldP spid="59" grpId="0"/>
      <p:bldP spid="60" grpId="0"/>
      <p:bldP spid="61" grpId="0"/>
      <p:bldP spid="62" grpId="0"/>
      <p:bldP spid="64" grpId="0"/>
      <p:bldP spid="83" grpId="0" animBg="1"/>
      <p:bldP spid="84" grpId="0" animBg="1"/>
      <p:bldP spid="85" grpId="0" animBg="1"/>
      <p:bldP spid="86" grpId="0" animBg="1"/>
      <p:bldP spid="87" grpId="0" animBg="1"/>
      <p:bldP spid="88" grpId="0" animBg="1"/>
      <p:bldP spid="89" grpId="0" animBg="1"/>
      <p:bldP spid="90" grpId="0" animBg="1"/>
      <p:bldP spid="91" grpId="0" animBg="1"/>
      <p:bldP spid="98" grpId="0" animBg="1"/>
    </p:bld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3" cstate="print"/>
          <a:srcRect l="487" t="955" r="880" b="1738"/>
          <a:stretch>
            <a:fillRect/>
          </a:stretch>
        </p:blipFill>
        <p:spPr bwMode="auto">
          <a:xfrm>
            <a:off x="3429000" y="1755648"/>
            <a:ext cx="5063319" cy="3630304"/>
          </a:xfrm>
          <a:prstGeom prst="rect">
            <a:avLst/>
          </a:prstGeom>
          <a:ln>
            <a:noFill/>
          </a:ln>
          <a:effectLst>
            <a:outerShdw blurRad="190500" algn="tl" rotWithShape="0">
              <a:srgbClr val="000000">
                <a:alpha val="70000"/>
              </a:srgbClr>
            </a:outerShdw>
          </a:effectLst>
        </p:spPr>
      </p:pic>
      <p:sp>
        <p:nvSpPr>
          <p:cNvPr id="22" name="Action Button: Home 21">
            <a:hlinkClick r:id="" action="ppaction://hlinkshowjump?jump=firstslide" highlightClick="1"/>
          </p:cNvPr>
          <p:cNvSpPr/>
          <p:nvPr/>
        </p:nvSpPr>
        <p:spPr>
          <a:xfrm>
            <a:off x="8547717" y="6400800"/>
            <a:ext cx="574675" cy="457200"/>
          </a:xfrm>
          <a:prstGeom prst="actionButtonHome">
            <a:avLst/>
          </a:prstGeom>
          <a:gradFill flip="none" rotWithShape="1">
            <a:gsLst>
              <a:gs pos="0">
                <a:srgbClr val="FFEFD1"/>
              </a:gs>
              <a:gs pos="64999">
                <a:srgbClr val="F0EBD5"/>
              </a:gs>
              <a:gs pos="100000">
                <a:srgbClr val="D1C39F"/>
              </a:gs>
            </a:gsLst>
            <a:lin ang="5400000" scaled="1"/>
            <a:tileRect/>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23" name="Action Button: Beginning 22">
            <a:hlinkClick r:id="rId4" action="ppaction://hlinksldjump" highlightClick="1"/>
          </p:cNvPr>
          <p:cNvSpPr/>
          <p:nvPr/>
        </p:nvSpPr>
        <p:spPr>
          <a:xfrm>
            <a:off x="8080992" y="6400800"/>
            <a:ext cx="457200" cy="457200"/>
          </a:xfrm>
          <a:prstGeom prst="actionButtonBeginning">
            <a:avLst/>
          </a:prstGeom>
          <a:gradFill>
            <a:gsLst>
              <a:gs pos="0">
                <a:srgbClr val="FFEFD1"/>
              </a:gs>
              <a:gs pos="64999">
                <a:srgbClr val="F0EBD5"/>
              </a:gs>
              <a:gs pos="100000">
                <a:srgbClr val="D1C39F"/>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24" name="Rectangle 23"/>
          <p:cNvSpPr/>
          <p:nvPr/>
        </p:nvSpPr>
        <p:spPr>
          <a:xfrm>
            <a:off x="0" y="0"/>
            <a:ext cx="9144000" cy="838200"/>
          </a:xfrm>
          <a:prstGeom prst="rect">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r>
              <a:rPr lang="en-US" sz="4400" dirty="0" smtClean="0">
                <a:latin typeface="Trebuchet MS" pitchFamily="34" charset="0"/>
              </a:rPr>
              <a:t>How To Read LOBO Data</a:t>
            </a:r>
            <a:endParaRPr lang="en-US" sz="4400" dirty="0">
              <a:latin typeface="Trebuchet MS" pitchFamily="34" charset="0"/>
            </a:endParaRPr>
          </a:p>
        </p:txBody>
      </p:sp>
      <p:sp>
        <p:nvSpPr>
          <p:cNvPr id="39" name="Flowchart: Delay 38"/>
          <p:cNvSpPr/>
          <p:nvPr/>
        </p:nvSpPr>
        <p:spPr>
          <a:xfrm>
            <a:off x="0" y="0"/>
            <a:ext cx="1752600" cy="6858000"/>
          </a:xfrm>
          <a:prstGeom prst="flowChartDelay">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endParaRPr lang="en-US" dirty="0">
              <a:latin typeface="Trebuchet MS" pitchFamily="34" charset="0"/>
            </a:endParaRPr>
          </a:p>
        </p:txBody>
      </p:sp>
      <p:sp>
        <p:nvSpPr>
          <p:cNvPr id="40" name="TextBox 39">
            <a:hlinkClick r:id="rId5" action="ppaction://hlinksldjump"/>
          </p:cNvPr>
          <p:cNvSpPr txBox="1"/>
          <p:nvPr/>
        </p:nvSpPr>
        <p:spPr>
          <a:xfrm>
            <a:off x="0" y="609600"/>
            <a:ext cx="1371600" cy="8382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Build </a:t>
            </a:r>
            <a:r>
              <a:rPr lang="en-US" sz="1600" dirty="0" smtClean="0">
                <a:solidFill>
                  <a:schemeClr val="accent1">
                    <a:lumMod val="75000"/>
                  </a:schemeClr>
                </a:solidFill>
                <a:latin typeface="Trebuchet MS" pitchFamily="34" charset="0"/>
                <a:cs typeface="+mn-cs"/>
              </a:rPr>
              <a:t>A </a:t>
            </a:r>
            <a:r>
              <a:rPr lang="en-US" sz="1600" dirty="0">
                <a:solidFill>
                  <a:schemeClr val="accent1">
                    <a:lumMod val="75000"/>
                  </a:schemeClr>
                </a:solidFill>
                <a:latin typeface="Trebuchet MS" pitchFamily="34" charset="0"/>
                <a:cs typeface="+mn-cs"/>
              </a:rPr>
              <a:t>G</a:t>
            </a:r>
            <a:r>
              <a:rPr lang="en-US" sz="1600" dirty="0" smtClean="0">
                <a:solidFill>
                  <a:schemeClr val="accent1">
                    <a:lumMod val="75000"/>
                  </a:schemeClr>
                </a:solidFill>
                <a:latin typeface="Trebuchet MS" pitchFamily="34" charset="0"/>
                <a:cs typeface="+mn-cs"/>
              </a:rPr>
              <a:t>raph </a:t>
            </a:r>
            <a:endParaRPr lang="en-US" sz="1600" dirty="0">
              <a:solidFill>
                <a:schemeClr val="accent1">
                  <a:lumMod val="75000"/>
                </a:schemeClr>
              </a:solidFill>
              <a:latin typeface="Trebuchet MS" pitchFamily="34" charset="0"/>
              <a:cs typeface="+mn-cs"/>
            </a:endParaRP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1)</a:t>
            </a:r>
            <a:endParaRPr lang="en-US" sz="1600" dirty="0">
              <a:solidFill>
                <a:schemeClr val="accent1">
                  <a:lumMod val="75000"/>
                </a:schemeClr>
              </a:solidFill>
              <a:latin typeface="Trebuchet MS" pitchFamily="34" charset="0"/>
              <a:cs typeface="+mn-cs"/>
            </a:endParaRPr>
          </a:p>
        </p:txBody>
      </p:sp>
      <p:sp>
        <p:nvSpPr>
          <p:cNvPr id="42" name="TextBox 41">
            <a:hlinkClick r:id="rId6" action="ppaction://hlinksldjump"/>
          </p:cNvPr>
          <p:cNvSpPr txBox="1"/>
          <p:nvPr/>
        </p:nvSpPr>
        <p:spPr>
          <a:xfrm>
            <a:off x="0" y="2743200"/>
            <a:ext cx="1554480" cy="1066800"/>
          </a:xfrm>
          <a:prstGeom prst="roundRect">
            <a:avLst/>
          </a:prstGeom>
          <a:solidFill>
            <a:schemeClr val="accent5">
              <a:lumMod val="40000"/>
              <a:lumOff val="60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Read LOBO Graphs </a:t>
            </a:r>
            <a:r>
              <a:rPr lang="en-US" sz="1600" dirty="0" smtClean="0">
                <a:solidFill>
                  <a:schemeClr val="accent1">
                    <a:lumMod val="75000"/>
                  </a:schemeClr>
                </a:solidFill>
                <a:latin typeface="Trebuchet MS" pitchFamily="34" charset="0"/>
                <a:cs typeface="+mn-cs"/>
              </a:rPr>
              <a:t>   (Level 3)</a:t>
            </a:r>
            <a:endParaRPr lang="en-US" sz="1600" dirty="0">
              <a:solidFill>
                <a:schemeClr val="accent1">
                  <a:lumMod val="75000"/>
                </a:schemeClr>
              </a:solidFill>
              <a:latin typeface="Trebuchet MS" pitchFamily="34" charset="0"/>
              <a:cs typeface="+mn-cs"/>
            </a:endParaRPr>
          </a:p>
        </p:txBody>
      </p:sp>
      <p:sp>
        <p:nvSpPr>
          <p:cNvPr id="43" name="TextBox 42">
            <a:hlinkClick r:id="rId7" action="ppaction://hlinksldjump"/>
          </p:cNvPr>
          <p:cNvSpPr txBox="1"/>
          <p:nvPr/>
        </p:nvSpPr>
        <p:spPr>
          <a:xfrm>
            <a:off x="0" y="3953470"/>
            <a:ext cx="1447800" cy="99953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LOBO Data Match-up</a:t>
            </a:r>
            <a:endParaRPr lang="en-US" sz="1600" dirty="0">
              <a:solidFill>
                <a:schemeClr val="accent1">
                  <a:lumMod val="75000"/>
                </a:schemeClr>
              </a:solidFill>
              <a:latin typeface="Trebuchet MS" pitchFamily="34" charset="0"/>
              <a:cs typeface="+mn-cs"/>
            </a:endParaRP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4)</a:t>
            </a:r>
            <a:endParaRPr lang="en-US" sz="1600" dirty="0">
              <a:solidFill>
                <a:schemeClr val="accent1">
                  <a:lumMod val="75000"/>
                </a:schemeClr>
              </a:solidFill>
              <a:latin typeface="Trebuchet MS" pitchFamily="34" charset="0"/>
              <a:cs typeface="+mn-cs"/>
            </a:endParaRPr>
          </a:p>
        </p:txBody>
      </p:sp>
      <p:sp>
        <p:nvSpPr>
          <p:cNvPr id="44" name="TextBox 43">
            <a:hlinkClick r:id="rId8" action="ppaction://hlinksldjump"/>
          </p:cNvPr>
          <p:cNvSpPr txBox="1"/>
          <p:nvPr/>
        </p:nvSpPr>
        <p:spPr>
          <a:xfrm>
            <a:off x="0" y="5105400"/>
            <a:ext cx="1371600" cy="11430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Test Your LOBO Abilities</a:t>
            </a: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5)</a:t>
            </a:r>
            <a:endParaRPr lang="en-US" sz="1600" dirty="0">
              <a:solidFill>
                <a:schemeClr val="accent1">
                  <a:lumMod val="75000"/>
                </a:schemeClr>
              </a:solidFill>
              <a:latin typeface="Trebuchet MS" pitchFamily="34" charset="0"/>
              <a:cs typeface="+mn-cs"/>
            </a:endParaRPr>
          </a:p>
        </p:txBody>
      </p:sp>
      <p:sp>
        <p:nvSpPr>
          <p:cNvPr id="45" name="TextBox 44">
            <a:hlinkClick r:id="rId9" action="ppaction://hlinksldjump"/>
          </p:cNvPr>
          <p:cNvSpPr txBox="1"/>
          <p:nvPr/>
        </p:nvSpPr>
        <p:spPr>
          <a:xfrm>
            <a:off x="0" y="1600200"/>
            <a:ext cx="1447800" cy="9906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a:solidFill>
                  <a:schemeClr val="accent1">
                    <a:lumMod val="75000"/>
                  </a:schemeClr>
                </a:solidFill>
                <a:latin typeface="Trebuchet MS" pitchFamily="34" charset="0"/>
                <a:cs typeface="+mn-cs"/>
              </a:rPr>
              <a:t>Interpret Graphs</a:t>
            </a:r>
          </a:p>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(Level 2)</a:t>
            </a:r>
            <a:endParaRPr lang="en-US" sz="1600" dirty="0">
              <a:solidFill>
                <a:schemeClr val="accent1">
                  <a:lumMod val="75000"/>
                </a:schemeClr>
              </a:solidFill>
              <a:latin typeface="Trebuchet MS" pitchFamily="34" charset="0"/>
              <a:cs typeface="+mn-cs"/>
            </a:endParaRPr>
          </a:p>
        </p:txBody>
      </p:sp>
      <p:sp>
        <p:nvSpPr>
          <p:cNvPr id="46" name="TextBox 45">
            <a:hlinkClick r:id="rId10" action="ppaction://hlinksldjump"/>
          </p:cNvPr>
          <p:cNvSpPr txBox="1"/>
          <p:nvPr/>
        </p:nvSpPr>
        <p:spPr>
          <a:xfrm>
            <a:off x="0" y="6324600"/>
            <a:ext cx="914400" cy="533400"/>
          </a:xfrm>
          <a:prstGeom prst="roundRect">
            <a:avLst/>
          </a:prstGeom>
          <a:solidFill>
            <a:schemeClr val="bg1">
              <a:lumMod val="85000"/>
            </a:schemeClr>
          </a:solidFill>
          <a:scene3d>
            <a:camera prst="orthographicFront"/>
            <a:lightRig rig="threePt" dir="t"/>
          </a:scene3d>
          <a:sp3d>
            <a:bevelT/>
          </a:sp3d>
        </p:spPr>
        <p:txBody>
          <a:bodyPr anchor="ctr" anchorCtr="1"/>
          <a:lstStyle/>
          <a:p>
            <a:pPr algn="ctr" fontAlgn="auto">
              <a:spcBef>
                <a:spcPts val="0"/>
              </a:spcBef>
              <a:spcAft>
                <a:spcPts val="0"/>
              </a:spcAft>
              <a:defRPr/>
            </a:pPr>
            <a:r>
              <a:rPr lang="en-US" sz="1600" dirty="0" smtClean="0">
                <a:solidFill>
                  <a:schemeClr val="accent1">
                    <a:lumMod val="75000"/>
                  </a:schemeClr>
                </a:solidFill>
                <a:latin typeface="Trebuchet MS" pitchFamily="34" charset="0"/>
                <a:cs typeface="+mn-cs"/>
              </a:rPr>
              <a:t>More info</a:t>
            </a:r>
            <a:endParaRPr lang="en-US" sz="1600" dirty="0">
              <a:solidFill>
                <a:schemeClr val="accent1">
                  <a:lumMod val="75000"/>
                </a:schemeClr>
              </a:solidFill>
              <a:latin typeface="Trebuchet MS" pitchFamily="34" charset="0"/>
              <a:cs typeface="+mn-cs"/>
            </a:endParaRPr>
          </a:p>
        </p:txBody>
      </p:sp>
      <p:sp>
        <p:nvSpPr>
          <p:cNvPr id="75" name="Rounded Rectangle 74"/>
          <p:cNvSpPr/>
          <p:nvPr/>
        </p:nvSpPr>
        <p:spPr>
          <a:xfrm>
            <a:off x="5105400" y="5486400"/>
            <a:ext cx="3810000" cy="685800"/>
          </a:xfrm>
          <a:prstGeom prst="roundRect">
            <a:avLst/>
          </a:prstGeom>
          <a:solidFill>
            <a:srgbClr val="70AC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600" dirty="0" smtClean="0">
                <a:latin typeface="Trebuchet MS" pitchFamily="34" charset="0"/>
              </a:rPr>
              <a:t>Are your numbers for this graph the same for the previous one?</a:t>
            </a:r>
            <a:endParaRPr lang="en-US" sz="1600" dirty="0">
              <a:latin typeface="Trebuchet MS" pitchFamily="34" charset="0"/>
            </a:endParaRPr>
          </a:p>
        </p:txBody>
      </p:sp>
      <p:pic>
        <p:nvPicPr>
          <p:cNvPr id="76" name="Picture 75" descr="dungeness - Copy.jpg"/>
          <p:cNvPicPr>
            <a:picLocks noChangeAspect="1"/>
          </p:cNvPicPr>
          <p:nvPr/>
        </p:nvPicPr>
        <p:blipFill>
          <a:blip r:embed="rId11" cstate="print"/>
          <a:stretch>
            <a:fillRect/>
          </a:stretch>
        </p:blipFill>
        <p:spPr>
          <a:xfrm>
            <a:off x="1676400" y="914400"/>
            <a:ext cx="1568450" cy="941070"/>
          </a:xfrm>
          <a:prstGeom prst="rect">
            <a:avLst/>
          </a:prstGeom>
        </p:spPr>
      </p:pic>
      <p:sp>
        <p:nvSpPr>
          <p:cNvPr id="77" name="Rounded Rectangle 76"/>
          <p:cNvSpPr/>
          <p:nvPr/>
        </p:nvSpPr>
        <p:spPr>
          <a:xfrm>
            <a:off x="1828800" y="2209800"/>
            <a:ext cx="1600200" cy="838200"/>
          </a:xfrm>
          <a:prstGeom prst="roundRect">
            <a:avLst/>
          </a:prstGeom>
          <a:solidFill>
            <a:srgbClr val="00B8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600" dirty="0" smtClean="0">
                <a:latin typeface="Trebuchet MS" pitchFamily="34" charset="0"/>
              </a:rPr>
              <a:t>How many HIGH tides do you count?</a:t>
            </a:r>
            <a:endParaRPr lang="en-US" sz="1600" dirty="0">
              <a:latin typeface="Trebuchet MS" pitchFamily="34" charset="0"/>
            </a:endParaRPr>
          </a:p>
        </p:txBody>
      </p:sp>
      <p:sp>
        <p:nvSpPr>
          <p:cNvPr id="78" name="Rounded Rectangle 77"/>
          <p:cNvSpPr/>
          <p:nvPr/>
        </p:nvSpPr>
        <p:spPr>
          <a:xfrm>
            <a:off x="1752600" y="4343400"/>
            <a:ext cx="1600200" cy="914400"/>
          </a:xfrm>
          <a:prstGeom prst="roundRect">
            <a:avLst/>
          </a:prstGeom>
          <a:solidFill>
            <a:srgbClr val="00A1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600" dirty="0" smtClean="0">
                <a:latin typeface="Trebuchet MS" pitchFamily="34" charset="0"/>
              </a:rPr>
              <a:t>How many LOW tides do you count?</a:t>
            </a:r>
            <a:endParaRPr lang="en-US" sz="1600" dirty="0">
              <a:latin typeface="Trebuchet MS" pitchFamily="34" charset="0"/>
            </a:endParaRPr>
          </a:p>
        </p:txBody>
      </p:sp>
      <p:sp>
        <p:nvSpPr>
          <p:cNvPr id="79" name="Up Ribbon 78"/>
          <p:cNvSpPr/>
          <p:nvPr/>
        </p:nvSpPr>
        <p:spPr>
          <a:xfrm>
            <a:off x="3505200" y="990600"/>
            <a:ext cx="4419600" cy="609600"/>
          </a:xfrm>
          <a:prstGeom prst="ribbon2">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latin typeface="Trebuchet MS" pitchFamily="34" charset="0"/>
              </a:rPr>
              <a:t>Tide Challenge #2</a:t>
            </a:r>
            <a:endParaRPr lang="en-US" dirty="0">
              <a:latin typeface="Trebuchet MS" pitchFamily="34" charset="0"/>
            </a:endParaRPr>
          </a:p>
        </p:txBody>
      </p:sp>
      <p:sp>
        <p:nvSpPr>
          <p:cNvPr id="81" name="TextBox 80"/>
          <p:cNvSpPr txBox="1"/>
          <p:nvPr/>
        </p:nvSpPr>
        <p:spPr>
          <a:xfrm>
            <a:off x="1066800" y="6553200"/>
            <a:ext cx="3429000" cy="369332"/>
          </a:xfrm>
          <a:prstGeom prst="rect">
            <a:avLst/>
          </a:prstGeom>
          <a:noFill/>
        </p:spPr>
        <p:txBody>
          <a:bodyPr wrap="square" rtlCol="0">
            <a:spAutoFit/>
          </a:bodyPr>
          <a:lstStyle/>
          <a:p>
            <a:r>
              <a:rPr lang="en-US" dirty="0" smtClean="0">
                <a:latin typeface="Trebuchet MS" pitchFamily="34" charset="0"/>
              </a:rPr>
              <a:t>Tide Challenge: 2/4</a:t>
            </a:r>
            <a:endParaRPr lang="en-US" dirty="0">
              <a:latin typeface="Trebuchet MS" pitchFamily="34" charset="0"/>
            </a:endParaRPr>
          </a:p>
        </p:txBody>
      </p:sp>
      <p:sp>
        <p:nvSpPr>
          <p:cNvPr id="82" name="Rounded Rectangle 81">
            <a:hlinkClick r:id="rId12" action="ppaction://hlinksldjump" highlightClick="1"/>
          </p:cNvPr>
          <p:cNvSpPr/>
          <p:nvPr/>
        </p:nvSpPr>
        <p:spPr>
          <a:xfrm>
            <a:off x="2057400" y="3124200"/>
            <a:ext cx="1219200" cy="685800"/>
          </a:xfrm>
          <a:prstGeom prst="roundRect">
            <a:avLst/>
          </a:prstGeom>
          <a:solidFill>
            <a:srgbClr val="C00000"/>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400" dirty="0" smtClean="0">
                <a:latin typeface="Trebuchet MS" pitchFamily="34" charset="0"/>
              </a:rPr>
              <a:t>Touch here to see the HIGH tides</a:t>
            </a:r>
            <a:endParaRPr lang="en-US" sz="1400" dirty="0">
              <a:latin typeface="Trebuchet MS" pitchFamily="34" charset="0"/>
            </a:endParaRPr>
          </a:p>
        </p:txBody>
      </p:sp>
      <p:sp>
        <p:nvSpPr>
          <p:cNvPr id="83" name="Rounded Rectangle 82">
            <a:hlinkClick r:id="rId13" action="ppaction://hlinksldjump" highlightClick="1"/>
          </p:cNvPr>
          <p:cNvSpPr/>
          <p:nvPr/>
        </p:nvSpPr>
        <p:spPr>
          <a:xfrm>
            <a:off x="2057400" y="5334000"/>
            <a:ext cx="1219200" cy="685800"/>
          </a:xfrm>
          <a:prstGeom prst="roundRect">
            <a:avLst/>
          </a:prstGeom>
          <a:solidFill>
            <a:srgbClr val="C00000"/>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400" dirty="0" smtClean="0">
                <a:latin typeface="Trebuchet MS" pitchFamily="34" charset="0"/>
              </a:rPr>
              <a:t>Touch here to see the LOW tides</a:t>
            </a:r>
            <a:endParaRPr lang="en-US" sz="1400" dirty="0">
              <a:latin typeface="Trebuchet MS" pitchFamily="34" charset="0"/>
            </a:endParaRPr>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77"/>
                                        </p:tgtEl>
                                        <p:attrNameLst>
                                          <p:attrName>style.visibility</p:attrName>
                                        </p:attrNameLst>
                                      </p:cBhvr>
                                      <p:to>
                                        <p:strVal val="visible"/>
                                      </p:to>
                                    </p:set>
                                    <p:animEffect transition="in" filter="dissolve">
                                      <p:cBhvr>
                                        <p:cTn id="7" dur="500"/>
                                        <p:tgtEl>
                                          <p:spTgt spid="77"/>
                                        </p:tgtEl>
                                      </p:cBhvr>
                                    </p:animEffect>
                                  </p:childTnLst>
                                </p:cTn>
                              </p:par>
                              <p:par>
                                <p:cTn id="8" presetID="9" presetClass="entr" presetSubtype="0" fill="hold" grpId="0" nodeType="withEffect">
                                  <p:stCondLst>
                                    <p:cond delay="900"/>
                                  </p:stCondLst>
                                  <p:childTnLst>
                                    <p:set>
                                      <p:cBhvr>
                                        <p:cTn id="9" dur="1" fill="hold">
                                          <p:stCondLst>
                                            <p:cond delay="0"/>
                                          </p:stCondLst>
                                        </p:cTn>
                                        <p:tgtEl>
                                          <p:spTgt spid="78"/>
                                        </p:tgtEl>
                                        <p:attrNameLst>
                                          <p:attrName>style.visibility</p:attrName>
                                        </p:attrNameLst>
                                      </p:cBhvr>
                                      <p:to>
                                        <p:strVal val="visible"/>
                                      </p:to>
                                    </p:set>
                                    <p:animEffect transition="in" filter="dissolve">
                                      <p:cBhvr>
                                        <p:cTn id="10" dur="500"/>
                                        <p:tgtEl>
                                          <p:spTgt spid="78"/>
                                        </p:tgtEl>
                                      </p:cBhvr>
                                    </p:animEffect>
                                  </p:childTnLst>
                                </p:cTn>
                              </p:par>
                              <p:par>
                                <p:cTn id="11" presetID="9" presetClass="entr" presetSubtype="0" fill="hold" grpId="0" nodeType="withEffect">
                                  <p:stCondLst>
                                    <p:cond delay="3100"/>
                                  </p:stCondLst>
                                  <p:childTnLst>
                                    <p:set>
                                      <p:cBhvr>
                                        <p:cTn id="12" dur="1" fill="hold">
                                          <p:stCondLst>
                                            <p:cond delay="0"/>
                                          </p:stCondLst>
                                        </p:cTn>
                                        <p:tgtEl>
                                          <p:spTgt spid="75"/>
                                        </p:tgtEl>
                                        <p:attrNameLst>
                                          <p:attrName>style.visibility</p:attrName>
                                        </p:attrNameLst>
                                      </p:cBhvr>
                                      <p:to>
                                        <p:strVal val="visible"/>
                                      </p:to>
                                    </p:set>
                                    <p:animEffect transition="in" filter="dissolve">
                                      <p:cBhvr>
                                        <p:cTn id="13" dur="500"/>
                                        <p:tgtEl>
                                          <p:spTgt spid="75"/>
                                        </p:tgtEl>
                                      </p:cBhvr>
                                    </p:animEffect>
                                  </p:childTnLst>
                                </p:cTn>
                              </p:par>
                              <p:par>
                                <p:cTn id="14" presetID="37" presetClass="entr" presetSubtype="0" fill="hold" grpId="0" nodeType="withEffect">
                                  <p:stCondLst>
                                    <p:cond delay="2300"/>
                                  </p:stCondLst>
                                  <p:childTnLst>
                                    <p:set>
                                      <p:cBhvr>
                                        <p:cTn id="15" dur="1" fill="hold">
                                          <p:stCondLst>
                                            <p:cond delay="0"/>
                                          </p:stCondLst>
                                        </p:cTn>
                                        <p:tgtEl>
                                          <p:spTgt spid="82"/>
                                        </p:tgtEl>
                                        <p:attrNameLst>
                                          <p:attrName>style.visibility</p:attrName>
                                        </p:attrNameLst>
                                      </p:cBhvr>
                                      <p:to>
                                        <p:strVal val="visible"/>
                                      </p:to>
                                    </p:set>
                                    <p:animEffect transition="in" filter="fade">
                                      <p:cBhvr>
                                        <p:cTn id="16" dur="1000"/>
                                        <p:tgtEl>
                                          <p:spTgt spid="82"/>
                                        </p:tgtEl>
                                      </p:cBhvr>
                                    </p:animEffect>
                                    <p:anim calcmode="lin" valueType="num">
                                      <p:cBhvr>
                                        <p:cTn id="17" dur="1000" fill="hold"/>
                                        <p:tgtEl>
                                          <p:spTgt spid="82"/>
                                        </p:tgtEl>
                                        <p:attrNameLst>
                                          <p:attrName>ppt_x</p:attrName>
                                        </p:attrNameLst>
                                      </p:cBhvr>
                                      <p:tavLst>
                                        <p:tav tm="0">
                                          <p:val>
                                            <p:strVal val="#ppt_x"/>
                                          </p:val>
                                        </p:tav>
                                        <p:tav tm="100000">
                                          <p:val>
                                            <p:strVal val="#ppt_x"/>
                                          </p:val>
                                        </p:tav>
                                      </p:tavLst>
                                    </p:anim>
                                    <p:anim calcmode="lin" valueType="num">
                                      <p:cBhvr>
                                        <p:cTn id="18" dur="900" decel="100000" fill="hold"/>
                                        <p:tgtEl>
                                          <p:spTgt spid="82"/>
                                        </p:tgtEl>
                                        <p:attrNameLst>
                                          <p:attrName>ppt_y</p:attrName>
                                        </p:attrNameLst>
                                      </p:cBhvr>
                                      <p:tavLst>
                                        <p:tav tm="0">
                                          <p:val>
                                            <p:strVal val="#ppt_y+1"/>
                                          </p:val>
                                        </p:tav>
                                        <p:tav tm="100000">
                                          <p:val>
                                            <p:strVal val="#ppt_y-.03"/>
                                          </p:val>
                                        </p:tav>
                                      </p:tavLst>
                                    </p:anim>
                                    <p:anim calcmode="lin" valueType="num">
                                      <p:cBhvr>
                                        <p:cTn id="19" dur="100" accel="100000" fill="hold">
                                          <p:stCondLst>
                                            <p:cond delay="900"/>
                                          </p:stCondLst>
                                        </p:cTn>
                                        <p:tgtEl>
                                          <p:spTgt spid="82"/>
                                        </p:tgtEl>
                                        <p:attrNameLst>
                                          <p:attrName>ppt_y</p:attrName>
                                        </p:attrNameLst>
                                      </p:cBhvr>
                                      <p:tavLst>
                                        <p:tav tm="0">
                                          <p:val>
                                            <p:strVal val="#ppt_y-.03"/>
                                          </p:val>
                                        </p:tav>
                                        <p:tav tm="100000">
                                          <p:val>
                                            <p:strVal val="#ppt_y"/>
                                          </p:val>
                                        </p:tav>
                                      </p:tavLst>
                                    </p:anim>
                                  </p:childTnLst>
                                </p:cTn>
                              </p:par>
                              <p:par>
                                <p:cTn id="20" presetID="37" presetClass="entr" presetSubtype="0" fill="hold" grpId="0" nodeType="withEffect">
                                  <p:stCondLst>
                                    <p:cond delay="2300"/>
                                  </p:stCondLst>
                                  <p:childTnLst>
                                    <p:set>
                                      <p:cBhvr>
                                        <p:cTn id="21" dur="1" fill="hold">
                                          <p:stCondLst>
                                            <p:cond delay="0"/>
                                          </p:stCondLst>
                                        </p:cTn>
                                        <p:tgtEl>
                                          <p:spTgt spid="83"/>
                                        </p:tgtEl>
                                        <p:attrNameLst>
                                          <p:attrName>style.visibility</p:attrName>
                                        </p:attrNameLst>
                                      </p:cBhvr>
                                      <p:to>
                                        <p:strVal val="visible"/>
                                      </p:to>
                                    </p:set>
                                    <p:animEffect transition="in" filter="fade">
                                      <p:cBhvr>
                                        <p:cTn id="22" dur="1000"/>
                                        <p:tgtEl>
                                          <p:spTgt spid="83"/>
                                        </p:tgtEl>
                                      </p:cBhvr>
                                    </p:animEffect>
                                    <p:anim calcmode="lin" valueType="num">
                                      <p:cBhvr>
                                        <p:cTn id="23" dur="1000" fill="hold"/>
                                        <p:tgtEl>
                                          <p:spTgt spid="83"/>
                                        </p:tgtEl>
                                        <p:attrNameLst>
                                          <p:attrName>ppt_x</p:attrName>
                                        </p:attrNameLst>
                                      </p:cBhvr>
                                      <p:tavLst>
                                        <p:tav tm="0">
                                          <p:val>
                                            <p:strVal val="#ppt_x"/>
                                          </p:val>
                                        </p:tav>
                                        <p:tav tm="100000">
                                          <p:val>
                                            <p:strVal val="#ppt_x"/>
                                          </p:val>
                                        </p:tav>
                                      </p:tavLst>
                                    </p:anim>
                                    <p:anim calcmode="lin" valueType="num">
                                      <p:cBhvr>
                                        <p:cTn id="24" dur="900" decel="100000" fill="hold"/>
                                        <p:tgtEl>
                                          <p:spTgt spid="83"/>
                                        </p:tgtEl>
                                        <p:attrNameLst>
                                          <p:attrName>ppt_y</p:attrName>
                                        </p:attrNameLst>
                                      </p:cBhvr>
                                      <p:tavLst>
                                        <p:tav tm="0">
                                          <p:val>
                                            <p:strVal val="#ppt_y+1"/>
                                          </p:val>
                                        </p:tav>
                                        <p:tav tm="100000">
                                          <p:val>
                                            <p:strVal val="#ppt_y-.03"/>
                                          </p:val>
                                        </p:tav>
                                      </p:tavLst>
                                    </p:anim>
                                    <p:anim calcmode="lin" valueType="num">
                                      <p:cBhvr>
                                        <p:cTn id="25" dur="100" accel="100000" fill="hold">
                                          <p:stCondLst>
                                            <p:cond delay="900"/>
                                          </p:stCondLst>
                                        </p:cTn>
                                        <p:tgtEl>
                                          <p:spTgt spid="83"/>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 grpId="0" animBg="1"/>
      <p:bldP spid="77" grpId="0" animBg="1"/>
      <p:bldP spid="78" grpId="0" animBg="1"/>
      <p:bldP spid="82" grpId="0" animBg="1"/>
      <p:bldP spid="83"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GENSWF_MOVIE_ONCLICK_URL" val="http://"/>
  <p:tag name="GENSWF_MOVIE_ONCLICK_URL_TARGET" val="_self"/>
  <p:tag name="GENSWF_MOVIE_PRESENTATION_END_URL" val="http://"/>
  <p:tag name="GENSWF_MOVIE_PRESENTATION_END_URL_TARGET" val="_self"/>
  <p:tag name="FLASHSPRING_PRESENTATION_REFERENCES" val=""/>
  <p:tag name="GENSWF_OUTPUT_FILE_NAME" val="LOBO exhibit for NANOOS portal"/>
</p:tagLst>
</file>

<file path=ppt/theme/theme1.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37009</TotalTime>
  <Words>16372</Words>
  <Application>Microsoft Office PowerPoint</Application>
  <PresentationFormat>On-screen Show (4:3)</PresentationFormat>
  <Paragraphs>3528</Paragraphs>
  <Slides>143</Slides>
  <Notes>143</Notes>
  <HiddenSlides>0</HiddenSlides>
  <MMClips>0</MMClips>
  <ScaleCrop>false</ScaleCrop>
  <HeadingPairs>
    <vt:vector size="4" baseType="variant">
      <vt:variant>
        <vt:lpstr>Theme</vt:lpstr>
      </vt:variant>
      <vt:variant>
        <vt:i4>1</vt:i4>
      </vt:variant>
      <vt:variant>
        <vt:lpstr>Slide Titles</vt:lpstr>
      </vt:variant>
      <vt:variant>
        <vt:i4>143</vt:i4>
      </vt:variant>
    </vt:vector>
  </HeadingPairs>
  <TitlesOfParts>
    <vt:vector size="144" baseType="lpstr">
      <vt:lpstr>Custom Design</vt:lpstr>
      <vt:lpstr>Rhythms of Our Coastal Waters: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Hewlett-Packard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Rhythms of Our Coastal Waters</dc:title>
  <dc:creator>Sarah Mikulak</dc:creator>
  <cp:lastModifiedBy>Sarah Mikulak</cp:lastModifiedBy>
  <cp:revision>2534</cp:revision>
  <dcterms:created xsi:type="dcterms:W3CDTF">2008-01-12T21:47:04Z</dcterms:created>
  <dcterms:modified xsi:type="dcterms:W3CDTF">2011-12-14T20:20:52Z</dcterms:modified>
  <cp:contentStatus>Final</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MarkAsFinal">
    <vt:bool>true</vt:bool>
  </property>
</Properties>
</file>